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4" autoAdjust="0"/>
    <p:restoredTop sz="93117" autoAdjust="0"/>
  </p:normalViewPr>
  <p:slideViewPr>
    <p:cSldViewPr snapToGrid="0">
      <p:cViewPr varScale="1">
        <p:scale>
          <a:sx n="94" d="100"/>
          <a:sy n="94" d="100"/>
        </p:scale>
        <p:origin x="114" y="28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A90841-085E-4DEE-8EEB-7DD3E6F80FFA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F5C87D-96F0-4E2D-A921-3F912625E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476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F5C87D-96F0-4E2D-A921-3F912625E7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3339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F5C87D-96F0-4E2D-A921-3F912625E7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9981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have to Control the temperature!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F5C87D-96F0-4E2D-A921-3F912625E7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5461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F5C87D-96F0-4E2D-A921-3F912625E7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669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D5A07-E4F6-FDF1-B8E4-8412C40412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1143E0-C71E-E3B3-3587-C54A2BC7A7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4C517-B8A3-4BB5-59AB-580BF7E06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33347-D31A-409B-83DC-AE319B5E0D59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498F4-1829-6235-874C-EF8C6EF42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DB01A-F30A-B9EF-F379-63D679881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B3F9B-F0A7-4D40-91C4-ADB760914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306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96989-D966-0B8A-13F4-B21C2C9C8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D67313-DB95-EE64-25D4-E6DB3FA3EB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3CDFC8-ED20-8084-DEF2-32F22469F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33347-D31A-409B-83DC-AE319B5E0D59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75CE2-64E6-9B7B-B823-A49FA5C24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374D0-F9DA-4EA8-E1C2-FC51F7FFC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B3F9B-F0A7-4D40-91C4-ADB760914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953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35EB5D-FB85-5D5B-E563-0B7BD0E10E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FAEC28-94FB-AF5D-B86D-A0729F0EBC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4734CE-4E75-AEB1-0EA7-FC9D9F3F5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33347-D31A-409B-83DC-AE319B5E0D59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174AE-4F06-3AC9-8D8C-9BADC51D7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80151D-8DCF-8AC9-4106-76091FD9A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B3F9B-F0A7-4D40-91C4-ADB760914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793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830FE-B4BD-7311-B0C1-C1BC889F8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D338A-B0E9-C560-F33F-C45A36912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0CEC81-3DFB-E85A-047D-673EA8745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33347-D31A-409B-83DC-AE319B5E0D59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2C90D-39A1-9029-7826-569AD7CED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1D3120-689C-32AC-A115-0AB8F4E71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B3F9B-F0A7-4D40-91C4-ADB760914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918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C6D43-128E-62C1-8FCA-299394314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EF468-E6AA-AED6-3F07-2C225A6C4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15031-E810-B232-C4F8-D10C960DA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33347-D31A-409B-83DC-AE319B5E0D59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DDD31-0BEC-E132-C584-2771C8D4A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3D5BC-6D51-2E88-A6C6-DB3824CAF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B3F9B-F0A7-4D40-91C4-ADB760914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212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0F8F2-E09F-0570-9F4A-208FEAFC7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C2573-E19A-D582-E71E-3980C9D20C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6B9C35-1975-D1FD-C3D2-71E985243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2A0C01-BF6E-B2F0-F0A6-5D67A07B4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33347-D31A-409B-83DC-AE319B5E0D59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30FC0B-E63D-92BF-9367-D1B2DEF03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72A8EB-4983-3C73-9F9C-1ED220402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B3F9B-F0A7-4D40-91C4-ADB760914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385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3AF06-7389-86C5-18C6-C59C0D2E8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DF8205-7E64-1288-3179-6B08BC869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98AD0A-3D2B-3694-54AC-0B1C3BF5FA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C39332-551E-4336-8EC8-174042F581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69B56E-CF0F-8499-2BE6-5A1B6A551D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75F521-1D3D-A9FC-3C6C-5C48DC55A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33347-D31A-409B-83DC-AE319B5E0D59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9D08EB-792E-C0F8-4045-AE8E0A127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8CCD08-BE22-D993-BD61-B7B47BC34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B3F9B-F0A7-4D40-91C4-ADB760914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014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A60DD-8054-378A-0AB4-F9ED0FFC2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E314A9-73FB-4DAF-2DA3-AD0F12B90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33347-D31A-409B-83DC-AE319B5E0D59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75A497-8403-8559-A2E2-FD86A09A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A40E5F-CD3D-0B3A-A5A5-BAD1DF021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B3F9B-F0A7-4D40-91C4-ADB760914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414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049A25-D353-0B5B-EAC1-871C7A1E1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33347-D31A-409B-83DC-AE319B5E0D59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372989-7F67-8C9A-DA75-91A60A114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3B25B3-9677-211D-BC43-AEC257531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B3F9B-F0A7-4D40-91C4-ADB760914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714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3A5CE-BBAA-D635-4638-752D68753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2CCBB-4967-9D22-6225-A3D8F98B5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BF3132-85C0-9757-6637-5216C00312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63327B-FB60-8AFF-49EE-969F1B7DC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33347-D31A-409B-83DC-AE319B5E0D59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8AA027-15BA-F7C7-AC12-FA0926AE6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30F9E4-2CE8-ED1E-90F2-651807C8B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B3F9B-F0A7-4D40-91C4-ADB760914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61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03E91-C8EB-FB60-615B-E43969856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BB1A24-4A14-32EB-BCF0-27A2467D98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51DA28-EDB8-3B05-D36B-680F2EE02F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9DD20F-D1AE-9729-CD19-021E25EFC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33347-D31A-409B-83DC-AE319B5E0D59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6E462E-E0C0-B683-5609-DE1070F3C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7D74A4-FDAC-32D5-18B9-EFD0505DB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B3F9B-F0A7-4D40-91C4-ADB760914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570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870482-FFB3-93E9-906C-2961BC3CD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E79601-497E-2A4B-09A3-B4039D6FC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6CEDB-E106-4607-D039-6D7F816BC5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33347-D31A-409B-83DC-AE319B5E0D59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289204-23EC-3B05-3E81-A394FA477D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F536B-044B-B4D5-4631-A5BFC78DCD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B3F9B-F0A7-4D40-91C4-ADB760914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449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4F7813-CB73-71D5-7720-48950E852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Batch Lab. Scale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A95CE7-0999-85B1-7806-E4B6DC8C1C93}"/>
              </a:ext>
            </a:extLst>
          </p:cNvPr>
          <p:cNvSpPr txBox="1"/>
          <p:nvPr/>
        </p:nvSpPr>
        <p:spPr>
          <a:xfrm>
            <a:off x="597924" y="6047811"/>
            <a:ext cx="416711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100" b="0" i="0" dirty="0">
                <a:effectLst/>
                <a:latin typeface="Menlo"/>
              </a:rPr>
              <a:t>E1=20e3; </a:t>
            </a:r>
            <a:r>
              <a:rPr lang="it-IT" sz="1100" b="0" i="0" dirty="0">
                <a:solidFill>
                  <a:srgbClr val="008013"/>
                </a:solidFill>
                <a:effectLst/>
                <a:latin typeface="Menlo"/>
              </a:rPr>
              <a:t>%J/mol</a:t>
            </a:r>
            <a:endParaRPr lang="it-IT" sz="1100" b="0" i="0" dirty="0">
              <a:effectLst/>
              <a:latin typeface="Menlo"/>
            </a:endParaRPr>
          </a:p>
          <a:p>
            <a:r>
              <a:rPr lang="it-IT" sz="1100" b="0" i="0" dirty="0">
                <a:effectLst/>
                <a:latin typeface="Menlo"/>
              </a:rPr>
              <a:t>E2=100e3; </a:t>
            </a:r>
            <a:r>
              <a:rPr lang="it-IT" sz="1100" b="0" i="0" dirty="0">
                <a:solidFill>
                  <a:srgbClr val="008013"/>
                </a:solidFill>
                <a:effectLst/>
                <a:latin typeface="Menlo"/>
              </a:rPr>
              <a:t>%J/mol</a:t>
            </a:r>
            <a:endParaRPr lang="it-IT" sz="1100" b="0" i="0" dirty="0">
              <a:effectLst/>
              <a:latin typeface="Menlo"/>
            </a:endParaRPr>
          </a:p>
          <a:p>
            <a:r>
              <a:rPr lang="it-IT" sz="1100" b="0" i="0" dirty="0">
                <a:effectLst/>
                <a:latin typeface="Menlo"/>
              </a:rPr>
              <a:t>deltaH1 = -300e3; </a:t>
            </a:r>
            <a:r>
              <a:rPr lang="it-IT" sz="1100" b="0" i="0" dirty="0">
                <a:solidFill>
                  <a:srgbClr val="008013"/>
                </a:solidFill>
                <a:effectLst/>
                <a:latin typeface="Menlo"/>
              </a:rPr>
              <a:t>%J/mol</a:t>
            </a:r>
            <a:endParaRPr lang="it-IT" sz="1100" b="0" i="0" dirty="0">
              <a:effectLst/>
              <a:latin typeface="Menlo"/>
            </a:endParaRPr>
          </a:p>
          <a:p>
            <a:r>
              <a:rPr lang="it-IT" sz="1100" b="0" i="0" dirty="0">
                <a:effectLst/>
                <a:latin typeface="Menlo"/>
              </a:rPr>
              <a:t>deltaH2 = -250e3;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6B31DC-BBEF-339E-452A-AAF4E8A0F497}"/>
              </a:ext>
            </a:extLst>
          </p:cNvPr>
          <p:cNvSpPr txBox="1"/>
          <p:nvPr/>
        </p:nvSpPr>
        <p:spPr>
          <a:xfrm>
            <a:off x="3942080" y="6170056"/>
            <a:ext cx="19047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Conversion: 93.302380 % </a:t>
            </a:r>
          </a:p>
          <a:p>
            <a:r>
              <a:rPr lang="en-US" sz="1200" dirty="0"/>
              <a:t>Selectivity: 42.200889 % </a:t>
            </a:r>
          </a:p>
          <a:p>
            <a:r>
              <a:rPr lang="en-US" sz="1200" dirty="0"/>
              <a:t>Yield: 39.374434 %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445B12-A035-2581-0705-65D1D7C45138}"/>
              </a:ext>
            </a:extLst>
          </p:cNvPr>
          <p:cNvSpPr txBox="1"/>
          <p:nvPr/>
        </p:nvSpPr>
        <p:spPr>
          <a:xfrm>
            <a:off x="6220582" y="6234321"/>
            <a:ext cx="279883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 err="1"/>
              <a:t>t_switch</a:t>
            </a:r>
            <a:r>
              <a:rPr lang="en-US" sz="1050" dirty="0"/>
              <a:t> = 3600 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502FF7A3-C6D6-EC31-0E30-BCA29E1F8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6887" y="2190433"/>
            <a:ext cx="4772025" cy="375285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DF1E374-BD1B-B8C8-CAF7-32EEE25E9E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8445" y="2092500"/>
            <a:ext cx="4838700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595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4F7813-CB73-71D5-7720-48950E852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Batch Lab. Scale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A95CE7-0999-85B1-7806-E4B6DC8C1C93}"/>
              </a:ext>
            </a:extLst>
          </p:cNvPr>
          <p:cNvSpPr txBox="1"/>
          <p:nvPr/>
        </p:nvSpPr>
        <p:spPr>
          <a:xfrm>
            <a:off x="597924" y="6047811"/>
            <a:ext cx="416711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100" b="0" i="0" dirty="0">
                <a:effectLst/>
                <a:latin typeface="Menlo"/>
              </a:rPr>
              <a:t>E1=20e3; </a:t>
            </a:r>
            <a:r>
              <a:rPr lang="it-IT" sz="1100" b="0" i="0" dirty="0">
                <a:solidFill>
                  <a:srgbClr val="008013"/>
                </a:solidFill>
                <a:effectLst/>
                <a:latin typeface="Menlo"/>
              </a:rPr>
              <a:t>%J/mol</a:t>
            </a:r>
            <a:endParaRPr lang="it-IT" sz="1100" b="0" i="0" dirty="0">
              <a:effectLst/>
              <a:latin typeface="Menlo"/>
            </a:endParaRPr>
          </a:p>
          <a:p>
            <a:r>
              <a:rPr lang="it-IT" sz="1100" b="0" i="0" dirty="0">
                <a:effectLst/>
                <a:latin typeface="Menlo"/>
              </a:rPr>
              <a:t>E2=100e3; </a:t>
            </a:r>
            <a:r>
              <a:rPr lang="it-IT" sz="1100" b="0" i="0" dirty="0">
                <a:solidFill>
                  <a:srgbClr val="008013"/>
                </a:solidFill>
                <a:effectLst/>
                <a:latin typeface="Menlo"/>
              </a:rPr>
              <a:t>%J/mol</a:t>
            </a:r>
            <a:endParaRPr lang="it-IT" sz="1100" b="0" i="0" dirty="0">
              <a:effectLst/>
              <a:latin typeface="Menlo"/>
            </a:endParaRPr>
          </a:p>
          <a:p>
            <a:r>
              <a:rPr lang="it-IT" sz="1100" b="0" i="0" dirty="0">
                <a:effectLst/>
                <a:latin typeface="Menlo"/>
              </a:rPr>
              <a:t>deltaH1 = -300e3; </a:t>
            </a:r>
            <a:r>
              <a:rPr lang="it-IT" sz="1100" b="0" i="0" dirty="0">
                <a:solidFill>
                  <a:srgbClr val="008013"/>
                </a:solidFill>
                <a:effectLst/>
                <a:latin typeface="Menlo"/>
              </a:rPr>
              <a:t>%J/mol</a:t>
            </a:r>
            <a:endParaRPr lang="it-IT" sz="1100" b="0" i="0" dirty="0">
              <a:effectLst/>
              <a:latin typeface="Menlo"/>
            </a:endParaRPr>
          </a:p>
          <a:p>
            <a:r>
              <a:rPr lang="it-IT" sz="1100" b="0" i="0" dirty="0">
                <a:effectLst/>
                <a:latin typeface="Menlo"/>
              </a:rPr>
              <a:t>deltaH2 = -250e3;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6B31DC-BBEF-339E-452A-AAF4E8A0F497}"/>
              </a:ext>
            </a:extLst>
          </p:cNvPr>
          <p:cNvSpPr txBox="1"/>
          <p:nvPr/>
        </p:nvSpPr>
        <p:spPr>
          <a:xfrm>
            <a:off x="3942080" y="6170056"/>
            <a:ext cx="19047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Conversion: 90.763436 % </a:t>
            </a:r>
          </a:p>
          <a:p>
            <a:r>
              <a:rPr lang="en-US" sz="1200" dirty="0"/>
              <a:t>Selectivity: 57.111351 % </a:t>
            </a:r>
          </a:p>
          <a:p>
            <a:r>
              <a:rPr lang="en-US" sz="1200" dirty="0"/>
              <a:t>Yield: 51.836225 %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445B12-A035-2581-0705-65D1D7C45138}"/>
              </a:ext>
            </a:extLst>
          </p:cNvPr>
          <p:cNvSpPr txBox="1"/>
          <p:nvPr/>
        </p:nvSpPr>
        <p:spPr>
          <a:xfrm>
            <a:off x="6220582" y="6234321"/>
            <a:ext cx="279883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 err="1"/>
              <a:t>t_switch</a:t>
            </a:r>
            <a:r>
              <a:rPr lang="en-US" sz="1050" dirty="0"/>
              <a:t> = 3000 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46DFB5-A1D8-C7C0-6937-1917A21C6B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8560" y="2092500"/>
            <a:ext cx="4772025" cy="37528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F8FABC6-FD0B-5DE4-813A-6F5CE265B7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415" y="2092500"/>
            <a:ext cx="4838700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596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4F7813-CB73-71D5-7720-48950E852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Industrial Lab. Scale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A95CE7-0999-85B1-7806-E4B6DC8C1C93}"/>
              </a:ext>
            </a:extLst>
          </p:cNvPr>
          <p:cNvSpPr txBox="1"/>
          <p:nvPr/>
        </p:nvSpPr>
        <p:spPr>
          <a:xfrm>
            <a:off x="597924" y="6047811"/>
            <a:ext cx="416711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100" b="0" i="0" dirty="0">
                <a:effectLst/>
                <a:latin typeface="Menlo"/>
              </a:rPr>
              <a:t>E1=20e3; </a:t>
            </a:r>
            <a:r>
              <a:rPr lang="it-IT" sz="1100" b="0" i="0" dirty="0">
                <a:solidFill>
                  <a:srgbClr val="008013"/>
                </a:solidFill>
                <a:effectLst/>
                <a:latin typeface="Menlo"/>
              </a:rPr>
              <a:t>%J/mol</a:t>
            </a:r>
            <a:endParaRPr lang="it-IT" sz="1100" b="0" i="0" dirty="0">
              <a:effectLst/>
              <a:latin typeface="Menlo"/>
            </a:endParaRPr>
          </a:p>
          <a:p>
            <a:r>
              <a:rPr lang="it-IT" sz="1100" b="0" i="0" dirty="0">
                <a:effectLst/>
                <a:latin typeface="Menlo"/>
              </a:rPr>
              <a:t>E2=100e3; </a:t>
            </a:r>
            <a:r>
              <a:rPr lang="it-IT" sz="1100" b="0" i="0" dirty="0">
                <a:solidFill>
                  <a:srgbClr val="008013"/>
                </a:solidFill>
                <a:effectLst/>
                <a:latin typeface="Menlo"/>
              </a:rPr>
              <a:t>%J/mol</a:t>
            </a:r>
            <a:endParaRPr lang="it-IT" sz="1100" b="0" i="0" dirty="0">
              <a:effectLst/>
              <a:latin typeface="Menlo"/>
            </a:endParaRPr>
          </a:p>
          <a:p>
            <a:r>
              <a:rPr lang="it-IT" sz="1100" b="0" i="0" dirty="0">
                <a:effectLst/>
                <a:latin typeface="Menlo"/>
              </a:rPr>
              <a:t>deltaH1 = -300e3; </a:t>
            </a:r>
            <a:r>
              <a:rPr lang="it-IT" sz="1100" b="0" i="0" dirty="0">
                <a:solidFill>
                  <a:srgbClr val="008013"/>
                </a:solidFill>
                <a:effectLst/>
                <a:latin typeface="Menlo"/>
              </a:rPr>
              <a:t>%J/mol</a:t>
            </a:r>
            <a:endParaRPr lang="it-IT" sz="1100" b="0" i="0" dirty="0">
              <a:effectLst/>
              <a:latin typeface="Menlo"/>
            </a:endParaRPr>
          </a:p>
          <a:p>
            <a:r>
              <a:rPr lang="it-IT" sz="1100" b="0" i="0" dirty="0">
                <a:effectLst/>
                <a:latin typeface="Menlo"/>
              </a:rPr>
              <a:t>deltaH2 = -250e3;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6B31DC-BBEF-339E-452A-AAF4E8A0F497}"/>
              </a:ext>
            </a:extLst>
          </p:cNvPr>
          <p:cNvSpPr txBox="1"/>
          <p:nvPr/>
        </p:nvSpPr>
        <p:spPr>
          <a:xfrm>
            <a:off x="3942080" y="6170056"/>
            <a:ext cx="19047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Conversion: 90.763436 % </a:t>
            </a:r>
          </a:p>
          <a:p>
            <a:r>
              <a:rPr lang="en-US" sz="1200" dirty="0"/>
              <a:t>Selectivity: 57.111351 % </a:t>
            </a:r>
          </a:p>
          <a:p>
            <a:r>
              <a:rPr lang="en-US" sz="1200" dirty="0"/>
              <a:t>Yield: 51.836225 %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445B12-A035-2581-0705-65D1D7C45138}"/>
              </a:ext>
            </a:extLst>
          </p:cNvPr>
          <p:cNvSpPr txBox="1"/>
          <p:nvPr/>
        </p:nvSpPr>
        <p:spPr>
          <a:xfrm>
            <a:off x="6220582" y="6234321"/>
            <a:ext cx="279883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 err="1"/>
              <a:t>t_switch</a:t>
            </a:r>
            <a:r>
              <a:rPr lang="en-US" sz="1050" dirty="0"/>
              <a:t> = 3000 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82079E-443F-F130-C52B-185A619BAF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8560" y="2028959"/>
            <a:ext cx="4772025" cy="37528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24EEB42-8AC9-20EB-D478-5278C04803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741" y="2028959"/>
            <a:ext cx="4838700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659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4F7813-CB73-71D5-7720-48950E852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Industrial Lab. Scale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A95CE7-0999-85B1-7806-E4B6DC8C1C93}"/>
              </a:ext>
            </a:extLst>
          </p:cNvPr>
          <p:cNvSpPr txBox="1"/>
          <p:nvPr/>
        </p:nvSpPr>
        <p:spPr>
          <a:xfrm>
            <a:off x="597924" y="6047811"/>
            <a:ext cx="416711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100" b="0" i="0" dirty="0">
                <a:effectLst/>
                <a:latin typeface="Menlo"/>
              </a:rPr>
              <a:t>E1=20e3; </a:t>
            </a:r>
            <a:r>
              <a:rPr lang="it-IT" sz="1100" b="0" i="0" dirty="0">
                <a:solidFill>
                  <a:srgbClr val="008013"/>
                </a:solidFill>
                <a:effectLst/>
                <a:latin typeface="Menlo"/>
              </a:rPr>
              <a:t>%J/mol</a:t>
            </a:r>
            <a:endParaRPr lang="it-IT" sz="1100" b="0" i="0" dirty="0">
              <a:effectLst/>
              <a:latin typeface="Menlo"/>
            </a:endParaRPr>
          </a:p>
          <a:p>
            <a:r>
              <a:rPr lang="it-IT" sz="1100" b="0" i="0" dirty="0">
                <a:effectLst/>
                <a:latin typeface="Menlo"/>
              </a:rPr>
              <a:t>E2=100e3; </a:t>
            </a:r>
            <a:r>
              <a:rPr lang="it-IT" sz="1100" b="0" i="0" dirty="0">
                <a:solidFill>
                  <a:srgbClr val="008013"/>
                </a:solidFill>
                <a:effectLst/>
                <a:latin typeface="Menlo"/>
              </a:rPr>
              <a:t>%J/mol</a:t>
            </a:r>
            <a:endParaRPr lang="it-IT" sz="1100" b="0" i="0" dirty="0">
              <a:effectLst/>
              <a:latin typeface="Menlo"/>
            </a:endParaRPr>
          </a:p>
          <a:p>
            <a:r>
              <a:rPr lang="it-IT" sz="1100" b="0" i="0" dirty="0">
                <a:effectLst/>
                <a:latin typeface="Menlo"/>
              </a:rPr>
              <a:t>deltaH1 = -300e3; </a:t>
            </a:r>
            <a:r>
              <a:rPr lang="it-IT" sz="1100" b="0" i="0" dirty="0">
                <a:solidFill>
                  <a:srgbClr val="008013"/>
                </a:solidFill>
                <a:effectLst/>
                <a:latin typeface="Menlo"/>
              </a:rPr>
              <a:t>%J/mol</a:t>
            </a:r>
            <a:endParaRPr lang="it-IT" sz="1100" b="0" i="0" dirty="0">
              <a:effectLst/>
              <a:latin typeface="Menlo"/>
            </a:endParaRPr>
          </a:p>
          <a:p>
            <a:r>
              <a:rPr lang="it-IT" sz="1100" b="0" i="0" dirty="0">
                <a:effectLst/>
                <a:latin typeface="Menlo"/>
              </a:rPr>
              <a:t>deltaH2 = -250e3;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6B31DC-BBEF-339E-452A-AAF4E8A0F497}"/>
              </a:ext>
            </a:extLst>
          </p:cNvPr>
          <p:cNvSpPr txBox="1"/>
          <p:nvPr/>
        </p:nvSpPr>
        <p:spPr>
          <a:xfrm>
            <a:off x="3942080" y="6170056"/>
            <a:ext cx="19047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Conversion: 90.763436 % </a:t>
            </a:r>
          </a:p>
          <a:p>
            <a:r>
              <a:rPr lang="en-US" sz="1200" dirty="0"/>
              <a:t>Selectivity: 57.111351 % </a:t>
            </a:r>
          </a:p>
          <a:p>
            <a:r>
              <a:rPr lang="en-US" sz="1200" dirty="0"/>
              <a:t>Yield: 51.836225 %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445B12-A035-2581-0705-65D1D7C45138}"/>
              </a:ext>
            </a:extLst>
          </p:cNvPr>
          <p:cNvSpPr txBox="1"/>
          <p:nvPr/>
        </p:nvSpPr>
        <p:spPr>
          <a:xfrm>
            <a:off x="10194658" y="6189099"/>
            <a:ext cx="279883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 err="1"/>
              <a:t>t_switch</a:t>
            </a:r>
            <a:r>
              <a:rPr lang="en-US" sz="1050" dirty="0"/>
              <a:t> = 3000 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82079E-443F-F130-C52B-185A619BAF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8560" y="2028959"/>
            <a:ext cx="4772025" cy="37528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B60BBF-1BD3-E5F0-A2E0-F3834618B4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238" y="2028959"/>
            <a:ext cx="4772025" cy="37528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C4F6A91-6339-BCAE-C08D-4A24703486C6}"/>
              </a:ext>
            </a:extLst>
          </p:cNvPr>
          <p:cNvSpPr txBox="1"/>
          <p:nvPr/>
        </p:nvSpPr>
        <p:spPr>
          <a:xfrm>
            <a:off x="6345166" y="6143990"/>
            <a:ext cx="1859280" cy="577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Conversion: 61.065092 % </a:t>
            </a:r>
          </a:p>
          <a:p>
            <a:r>
              <a:rPr lang="en-US" sz="1050" dirty="0"/>
              <a:t>Selectivity: 85.985832 % </a:t>
            </a:r>
          </a:p>
          <a:p>
            <a:r>
              <a:rPr lang="en-US" sz="1050" dirty="0"/>
              <a:t>Yield: 52.507328 % </a:t>
            </a:r>
          </a:p>
        </p:txBody>
      </p:sp>
    </p:spTree>
    <p:extLst>
      <p:ext uri="{BB962C8B-B14F-4D97-AF65-F5344CB8AC3E}">
        <p14:creationId xmlns:p14="http://schemas.microsoft.com/office/powerpoint/2010/main" val="1354020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215</Words>
  <Application>Microsoft Office PowerPoint</Application>
  <PresentationFormat>Widescreen</PresentationFormat>
  <Paragraphs>44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Menlo</vt:lpstr>
      <vt:lpstr>Office Theme</vt:lpstr>
      <vt:lpstr>Batch Lab. Scale</vt:lpstr>
      <vt:lpstr>Batch Lab. Scale</vt:lpstr>
      <vt:lpstr>Industrial Lab. Scale</vt:lpstr>
      <vt:lpstr>Industrial Lab. Scale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Batch Lab. Scale</dc:title>
  <dc:creator>Sina Ghanbari</dc:creator>
  <cp:lastModifiedBy>Sina Ghanbari</cp:lastModifiedBy>
  <cp:revision>1</cp:revision>
  <dcterms:created xsi:type="dcterms:W3CDTF">2024-01-19T14:17:49Z</dcterms:created>
  <dcterms:modified xsi:type="dcterms:W3CDTF">2024-01-19T15:33:08Z</dcterms:modified>
</cp:coreProperties>
</file>