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2" r:id="rId16"/>
    <p:sldId id="26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68" y="13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09381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웹사이트가 안들어가지거나 온라인 게임이 잘 안돌아가면 “서버 터졌나?” 라고 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대략 어떤 컴퓨터나 기계 일거다고, 짐작은 하지만 정확한 정의는 알지 못한다.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0a62bd3022e2bd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0a62bd3022e2bd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우리가 부르는 인터넷이라는 것은 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수많은 기계들이 연결된 하나의 네트워크임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근데 우리집이랑 구글 서버랑 바로 연결되지는 않잔음?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그래서 데이터를 요청하거나 응답받을 때도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기계(라우터)들을 거쳐서 오게됨 마치 우체국처럼 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>
                <a:solidFill>
                  <a:schemeClr val="dk1"/>
                </a:solidFill>
              </a:rPr>
              <a:t>이렇게 여러 기계들을 거쳐서 데이터를 주고 받기 때문에 데이터를 주고 받을 때 규칙을 지켜서 보내야함.  그래야 올바른 곳으로 올바른 데이터가 잘 갈테니까  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0a62bd3022e2bd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0a62bd3022e2bd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대표적인 규칙으로는 HTTP가 있어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우리가 웹사이트 주소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b0ff565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9b0ff565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</a:rPr>
              <a:t>구글 웹페이지를 보여줘! 라고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</a:rPr>
              <a:t>구글웹페이지 파일을 가지고 있는 서버컴퓨터에 요청을 해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133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0a62bd3022e2bd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0a62bd3022e2bd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e1d0307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e1d0307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 dirty="0">
                <a:solidFill>
                  <a:schemeClr val="dk1"/>
                </a:solidFill>
              </a:rPr>
              <a:t>우리가 컴퓨터나 폰으로 구글, 유튜브 같은 사이트를 방문하면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dk1"/>
                </a:solidFill>
              </a:rPr>
              <a:t>온갖 영상들, 글들, 사진들을 볼 수 있는데, 이것들이 내 컴퓨터나 휴대폰에 있는게 아닌데 어떻게 볼 수 있는 걸까?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chemeClr val="dk1"/>
                </a:solidFill>
              </a:rPr>
              <a:t>이 때, 이런 글이나 영상같은 데이터들을 가지고 있는 곳이 바로 ‘서버’ 라고 불리는 컴퓨터임. 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e1d0307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e1d0307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업로드 받아서 보관해주거나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>
                <a:solidFill>
                  <a:schemeClr val="dk1"/>
                </a:solidFill>
              </a:rPr>
              <a:t>저장된 글과 사진을 보여주거나  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e1d0307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8e1d0307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chemeClr val="dk1"/>
                </a:solidFill>
              </a:rPr>
              <a:t>한 컴퓨터에서 톡을 보내면 다른 컴퓨터에 알림을 띄운다던가</a:t>
            </a: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a62bd3022e2b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a62bd3022e2b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>
                <a:solidFill>
                  <a:schemeClr val="dk1"/>
                </a:solidFill>
              </a:rPr>
              <a:t>이렇게 데이터를 serve 해주는 컴퓨터가 서버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a62bd3022e2bd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a62bd3022e2bd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>
                <a:solidFill>
                  <a:schemeClr val="dk1"/>
                </a:solidFill>
              </a:rPr>
              <a:t>그 service를 받는 컴퓨터가 클라이언트가 됨. 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d56a29b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d56a29b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b0ff565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9b0ff565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</a:rPr>
              <a:t>구글 웹페이지를 보여줘! 라고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</a:rPr>
              <a:t>구글웹페이지 파일을 가지고 있는 서버컴퓨터에 요청을 해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0a62bd3022e2bd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0a62bd3022e2bd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dirty="0">
                <a:solidFill>
                  <a:schemeClr val="dk1"/>
                </a:solidFill>
              </a:rPr>
              <a:t>그러면 서버는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dirty="0">
                <a:solidFill>
                  <a:schemeClr val="dk1"/>
                </a:solidFill>
              </a:rPr>
              <a:t>클라이언트가 요청한</a:t>
            </a:r>
            <a:r>
              <a:rPr lang="ko" sz="1400" dirty="0">
                <a:solidFill>
                  <a:schemeClr val="dk1"/>
                </a:solidFill>
              </a:rPr>
              <a:t>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dirty="0">
                <a:solidFill>
                  <a:schemeClr val="dk1"/>
                </a:solidFill>
              </a:rPr>
              <a:t>구글 웹페이지를 찾아서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dirty="0">
                <a:solidFill>
                  <a:schemeClr val="dk1"/>
                </a:solidFill>
              </a:rPr>
              <a:t>클라이언트에 띄어 주는 거지 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서버?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25" y="3223500"/>
            <a:ext cx="1626525" cy="16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250" y="3422049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7288" y="194813"/>
            <a:ext cx="1444774" cy="144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4193700" y="4725600"/>
            <a:ext cx="756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Server</a:t>
            </a:r>
            <a:endParaRPr b="1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650" y="3574449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050" y="3726849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450" y="3879249"/>
            <a:ext cx="881850" cy="88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0"/>
          <p:cNvCxnSpPr/>
          <p:nvPr/>
        </p:nvCxnSpPr>
        <p:spPr>
          <a:xfrm>
            <a:off x="4560425" y="1811675"/>
            <a:ext cx="6900" cy="11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0"/>
          <p:cNvSpPr txBox="1"/>
          <p:nvPr/>
        </p:nvSpPr>
        <p:spPr>
          <a:xfrm>
            <a:off x="4950300" y="1748675"/>
            <a:ext cx="29430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latin typeface="Malgun Gothic"/>
                <a:ea typeface="Malgun Gothic"/>
                <a:cs typeface="Malgun Gothic"/>
                <a:sym typeface="Malgun Gothic"/>
              </a:rPr>
              <a:t>구글 웹페이지를 보여줘! 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950300" y="419050"/>
            <a:ext cx="756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Client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25" y="3223500"/>
            <a:ext cx="1626525" cy="16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9375" y="1361074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7288" y="194813"/>
            <a:ext cx="1444774" cy="144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3052297" y="2422500"/>
            <a:ext cx="696000" cy="1388275"/>
          </a:xfrm>
          <a:custGeom>
            <a:avLst/>
            <a:gdLst/>
            <a:ahLst/>
            <a:cxnLst/>
            <a:rect l="l" t="t" r="r" b="b"/>
            <a:pathLst>
              <a:path w="27840" h="55531" extrusionOk="0">
                <a:moveTo>
                  <a:pt x="27840" y="55531"/>
                </a:moveTo>
                <a:cubicBezTo>
                  <a:pt x="18349" y="49600"/>
                  <a:pt x="1046" y="35680"/>
                  <a:pt x="8960" y="27766"/>
                </a:cubicBezTo>
                <a:cubicBezTo>
                  <a:pt x="11250" y="25476"/>
                  <a:pt x="18678" y="31005"/>
                  <a:pt x="16734" y="33596"/>
                </a:cubicBezTo>
                <a:cubicBezTo>
                  <a:pt x="13674" y="37676"/>
                  <a:pt x="4365" y="34915"/>
                  <a:pt x="1741" y="30542"/>
                </a:cubicBezTo>
                <a:cubicBezTo>
                  <a:pt x="-3866" y="21198"/>
                  <a:pt x="5696" y="7706"/>
                  <a:pt x="13402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21"/>
          <p:cNvSpPr txBox="1"/>
          <p:nvPr/>
        </p:nvSpPr>
        <p:spPr>
          <a:xfrm>
            <a:off x="4193700" y="4725600"/>
            <a:ext cx="756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449825" y="1783925"/>
            <a:ext cx="39981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025" y="3538949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425" y="3691349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825" y="3843749"/>
            <a:ext cx="881850" cy="8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249382" y="1107800"/>
            <a:ext cx="2574943" cy="1388400"/>
          </a:xfrm>
          <a:prstGeom prst="rightArrowCallout">
            <a:avLst>
              <a:gd name="adj1" fmla="val 50000"/>
              <a:gd name="adj2" fmla="val 25000"/>
              <a:gd name="adj3" fmla="val 25000"/>
              <a:gd name="adj4" fmla="val 86119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125" y="1218812"/>
            <a:ext cx="2123525" cy="116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50" y="0"/>
            <a:ext cx="685808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5422950" y="4110475"/>
            <a:ext cx="2123400" cy="375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37000" y="4110475"/>
            <a:ext cx="24594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https://www.google.com/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853425"/>
            <a:ext cx="42481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2221225" y="241200"/>
            <a:ext cx="4990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 </a:t>
            </a:r>
            <a:endParaRPr b="1"/>
          </a:p>
        </p:txBody>
      </p:sp>
      <p:sp>
        <p:nvSpPr>
          <p:cNvPr id="162" name="Google Shape;162;p23"/>
          <p:cNvSpPr txBox="1"/>
          <p:nvPr/>
        </p:nvSpPr>
        <p:spPr>
          <a:xfrm>
            <a:off x="2443325" y="4428550"/>
            <a:ext cx="39981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25" y="3223500"/>
            <a:ext cx="1626525" cy="16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250" y="3422049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7288" y="194813"/>
            <a:ext cx="1444774" cy="144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4193700" y="4725600"/>
            <a:ext cx="756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Server</a:t>
            </a:r>
            <a:endParaRPr b="1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650" y="3574449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050" y="3726849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450" y="3879249"/>
            <a:ext cx="881850" cy="88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0"/>
          <p:cNvCxnSpPr/>
          <p:nvPr/>
        </p:nvCxnSpPr>
        <p:spPr>
          <a:xfrm>
            <a:off x="4560425" y="1811675"/>
            <a:ext cx="6900" cy="11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0"/>
          <p:cNvSpPr txBox="1"/>
          <p:nvPr/>
        </p:nvSpPr>
        <p:spPr>
          <a:xfrm>
            <a:off x="4950300" y="1748675"/>
            <a:ext cx="29430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latin typeface="Malgun Gothic"/>
                <a:ea typeface="Malgun Gothic"/>
                <a:cs typeface="Malgun Gothic"/>
                <a:sym typeface="Malgun Gothic"/>
              </a:rPr>
              <a:t>구글 웹페이지를 보여줘! 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950300" y="419050"/>
            <a:ext cx="756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Client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397686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759" y="3148847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2534398" y="624511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Malgun Gothic"/>
                <a:ea typeface="Malgun Gothic"/>
                <a:cs typeface="Malgun Gothic"/>
                <a:sym typeface="Malgun Gothic"/>
              </a:rPr>
              <a:t>그래서 백엔드가 해야할 건 뭐에요?</a:t>
            </a:r>
            <a:endParaRPr sz="1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2400" y="3471893"/>
            <a:ext cx="4027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+mn-ea"/>
                <a:ea typeface="+mn-ea"/>
              </a:rPr>
              <a:t>를</a:t>
            </a:r>
            <a:r>
              <a:rPr lang="ko-KR" altLang="en-US" b="1" dirty="0" smtClean="0">
                <a:latin typeface="+mn-ea"/>
                <a:ea typeface="+mn-ea"/>
              </a:rPr>
              <a:t> 이용해서 </a:t>
            </a:r>
            <a:endParaRPr lang="en-US" altLang="ko-KR" b="1" dirty="0" smtClean="0">
              <a:latin typeface="+mn-ea"/>
              <a:ea typeface="+mn-ea"/>
            </a:endParaRPr>
          </a:p>
          <a:p>
            <a:endParaRPr lang="en-US" altLang="ko-KR" b="1" dirty="0" smtClean="0">
              <a:latin typeface="+mn-ea"/>
              <a:ea typeface="+mn-ea"/>
            </a:endParaRPr>
          </a:p>
          <a:p>
            <a:r>
              <a:rPr lang="en-US" altLang="ko-KR" b="1" dirty="0" smtClean="0">
                <a:latin typeface="+mn-ea"/>
                <a:ea typeface="+mn-ea"/>
              </a:rPr>
              <a:t>1. </a:t>
            </a:r>
            <a:r>
              <a:rPr lang="ko-KR" altLang="en-US" b="1" dirty="0" err="1" smtClean="0">
                <a:latin typeface="+mn-ea"/>
                <a:ea typeface="+mn-ea"/>
              </a:rPr>
              <a:t>웹페이지</a:t>
            </a:r>
            <a:r>
              <a:rPr lang="ko-KR" altLang="en-US" b="1" dirty="0" smtClean="0">
                <a:latin typeface="+mn-ea"/>
                <a:ea typeface="+mn-ea"/>
              </a:rPr>
              <a:t> 띄우기</a:t>
            </a:r>
            <a:r>
              <a:rPr lang="ko-KR" altLang="en-US" b="1" dirty="0">
                <a:latin typeface="+mn-ea"/>
                <a:ea typeface="+mn-ea"/>
              </a:rPr>
              <a:t>와</a:t>
            </a:r>
            <a:endParaRPr lang="en-US" altLang="ko-KR" b="1" dirty="0" smtClean="0">
              <a:latin typeface="+mn-ea"/>
              <a:ea typeface="+mn-ea"/>
            </a:endParaRPr>
          </a:p>
          <a:p>
            <a:r>
              <a:rPr lang="en-US" altLang="ko-KR" b="1" dirty="0" smtClean="0">
                <a:latin typeface="+mn-ea"/>
                <a:ea typeface="+mn-ea"/>
              </a:rPr>
              <a:t>2. </a:t>
            </a:r>
            <a:r>
              <a:rPr lang="ko-KR" altLang="en-US" b="1" dirty="0" smtClean="0">
                <a:latin typeface="+mn-ea"/>
                <a:ea typeface="+mn-ea"/>
              </a:rPr>
              <a:t>핑퐁 </a:t>
            </a:r>
            <a:r>
              <a:rPr lang="en-US" altLang="ko-KR" b="1" dirty="0" smtClean="0">
                <a:latin typeface="+mn-ea"/>
                <a:ea typeface="+mn-ea"/>
              </a:rPr>
              <a:t>API </a:t>
            </a:r>
            <a:r>
              <a:rPr lang="ko-KR" altLang="en-US" b="1" dirty="0" smtClean="0">
                <a:latin typeface="+mn-ea"/>
                <a:ea typeface="+mn-ea"/>
              </a:rPr>
              <a:t>만들기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Google Shape;170;p24"/>
          <p:cNvSpPr txBox="1"/>
          <p:nvPr/>
        </p:nvSpPr>
        <p:spPr>
          <a:xfrm>
            <a:off x="2075379" y="1991046"/>
            <a:ext cx="4993237" cy="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600" b="1" dirty="0" err="1">
                <a:solidFill>
                  <a:srgbClr val="222222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백엔드는</a:t>
            </a:r>
            <a:endParaRPr lang="ko-KR" altLang="en-US" sz="1600" b="1" dirty="0">
              <a:solidFill>
                <a:srgbClr val="222222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2222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프론트엔드에서 구현한 기능들을 관리하고 </a:t>
            </a:r>
            <a:endParaRPr lang="en-US" altLang="ko" b="1" dirty="0" smtClean="0">
              <a:solidFill>
                <a:srgbClr val="22222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 smtClean="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클라이언트</a:t>
            </a:r>
            <a:r>
              <a:rPr lang="ko-KR" alt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가 요청한대로</a:t>
            </a:r>
            <a:r>
              <a:rPr lang="ko" b="1" dirty="0" smtClean="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결과를 넘겨주는 역할</a:t>
            </a:r>
            <a:endParaRPr sz="1200" b="1" dirty="0">
              <a:solidFill>
                <a:srgbClr val="22222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8107" y="569843"/>
            <a:ext cx="4027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들어가기에 앞서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6" name="Picture 2" descr="파일:Python-logo-notext.svg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7" y="1319910"/>
            <a:ext cx="1161161" cy="116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루비 (프로그래밍 언어) - 위키백과, 우리 모두의 백과사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303" y="1380444"/>
            <a:ext cx="1040094" cy="104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자바스크립트 - 위키백과, 우리 모두의 백과사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6" y="1319910"/>
            <a:ext cx="1112392" cy="111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 (programming language)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743" y="1288279"/>
            <a:ext cx="649874" cy="118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64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8107" y="569843"/>
            <a:ext cx="4027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들어가기에 앞서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6" name="Picture 2" descr="파일:Python-logo-notext.svg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33" y="1295525"/>
            <a:ext cx="1161161" cy="116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루비 (프로그래밍 언어) - 위키백과, 우리 모두의 백과사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303" y="1380444"/>
            <a:ext cx="1040094" cy="104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자바스크립트 - 위키백과, 우리 모두의 백과사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6" y="1319910"/>
            <a:ext cx="1112392" cy="111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 (programming language)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59" y="1319910"/>
            <a:ext cx="649874" cy="118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파일:Ruby On Rails Logo.svg - 위키백과, 우리 모두의 백과사전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03" y="2625258"/>
            <a:ext cx="1581637" cy="59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0" descr="Nodejs PNG Transparent Nodejs.PNG Images. | PlusPNG"/>
          <p:cNvSpPr>
            <a:spLocks noChangeAspect="1" noChangeArrowheads="1"/>
          </p:cNvSpPr>
          <p:nvPr/>
        </p:nvSpPr>
        <p:spPr bwMode="auto">
          <a:xfrm>
            <a:off x="155575" y="-3196555"/>
            <a:ext cx="3356882" cy="335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74" name="Picture 26" descr="Node.js logo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47" y="2625258"/>
            <a:ext cx="1446221" cy="88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Spring Framework Logo 2018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69" y="2735800"/>
            <a:ext cx="1702253" cy="4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플라스크 (웹 프레임워크) - 위키백과, 우리 모두의 백과사전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8" y="2625258"/>
            <a:ext cx="1880470" cy="73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47023" y="3444058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Express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205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475" y="2667376"/>
            <a:ext cx="1743698" cy="17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100" y="2525725"/>
            <a:ext cx="2026975" cy="20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5213" y="412275"/>
            <a:ext cx="1626525" cy="162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5070875" y="2015000"/>
            <a:ext cx="532500" cy="44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4"/>
          <p:cNvCxnSpPr/>
          <p:nvPr/>
        </p:nvCxnSpPr>
        <p:spPr>
          <a:xfrm flipH="1">
            <a:off x="3191075" y="2009000"/>
            <a:ext cx="5082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456575" y="1910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itchFamily="50" charset="-127"/>
                <a:ea typeface="맑은 고딕" pitchFamily="50" charset="-127"/>
              </a:rPr>
              <a:t>그럼 서버는 정확히 어떤 역할을 할까</a:t>
            </a:r>
            <a:endParaRPr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38" y="3084675"/>
            <a:ext cx="1626525" cy="16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13" y="2012088"/>
            <a:ext cx="1444774" cy="14447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115725" y="4711200"/>
            <a:ext cx="756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itchFamily="50" charset="-127"/>
                <a:ea typeface="맑은 고딕" pitchFamily="50" charset="-127"/>
              </a:rPr>
              <a:t>Server</a:t>
            </a:r>
            <a:endParaRPr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8113" y="1937438"/>
            <a:ext cx="1444774" cy="1444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 rot="10800000">
            <a:off x="2022775" y="3382200"/>
            <a:ext cx="1570800" cy="7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5645088" y="3291000"/>
            <a:ext cx="1535400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363" y="831338"/>
            <a:ext cx="1444774" cy="14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013" y="778850"/>
            <a:ext cx="1444774" cy="14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456575" y="1910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그럼 서버는 정확히 어떤 역할을 할까</a:t>
            </a: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38" y="3084675"/>
            <a:ext cx="1626525" cy="16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13" y="2012088"/>
            <a:ext cx="1444774" cy="14447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115725" y="4711200"/>
            <a:ext cx="756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itchFamily="50" charset="-127"/>
                <a:ea typeface="맑은 고딕" pitchFamily="50" charset="-127"/>
              </a:rPr>
              <a:t>Server</a:t>
            </a:r>
            <a:endParaRPr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8113" y="1937438"/>
            <a:ext cx="1444774" cy="14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363" y="831338"/>
            <a:ext cx="1444774" cy="14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013" y="778850"/>
            <a:ext cx="1444774" cy="1444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>
            <a:off x="3388900" y="2292275"/>
            <a:ext cx="608400" cy="88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2175" y="666526"/>
            <a:ext cx="647075" cy="64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 rot="10800000" flipH="1">
            <a:off x="5086900" y="2313500"/>
            <a:ext cx="452700" cy="84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2274" y="2145575"/>
            <a:ext cx="608401" cy="60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2456575" y="1910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그럼 서버는 정확히 어떤 역할을 할까</a:t>
            </a: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38" y="3084675"/>
            <a:ext cx="1626525" cy="16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115725" y="4711200"/>
            <a:ext cx="756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itchFamily="50" charset="-127"/>
                <a:ea typeface="맑은 고딕" pitchFamily="50" charset="-127"/>
              </a:rPr>
              <a:t>Server</a:t>
            </a:r>
            <a:endParaRPr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5209" y="2337144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456575" y="1910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그럼 서버는 정확히 어떤 역할을 할까</a:t>
            </a: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13" y="2012088"/>
            <a:ext cx="1444774" cy="14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113" y="1937438"/>
            <a:ext cx="1444774" cy="14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363" y="831338"/>
            <a:ext cx="1444774" cy="14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013" y="778850"/>
            <a:ext cx="1444774" cy="1444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102880" y="273447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Service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3466725" y="1906363"/>
            <a:ext cx="10116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381825" y="9056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306976" y="3341638"/>
            <a:ext cx="2530047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itchFamily="50" charset="-127"/>
                <a:ea typeface="맑은 고딕" pitchFamily="50" charset="-127"/>
              </a:rPr>
              <a:t>https://www.google.com/</a:t>
            </a:r>
            <a:endParaRPr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813" y="1303275"/>
            <a:ext cx="2038375" cy="20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3684300" y="905600"/>
            <a:ext cx="1775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itchFamily="50" charset="-127"/>
                <a:ea typeface="맑은 고딕" pitchFamily="50" charset="-127"/>
              </a:rPr>
              <a:t>브라우저 주소창에 </a:t>
            </a:r>
            <a:endParaRPr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223491" y="3741600"/>
            <a:ext cx="2850222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itchFamily="50" charset="-127"/>
                <a:ea typeface="맑은 고딕" pitchFamily="50" charset="-127"/>
              </a:rPr>
              <a:t>를 입력하면 어떤 일이 </a:t>
            </a:r>
            <a:r>
              <a:rPr lang="ko" b="1" dirty="0" smtClean="0">
                <a:latin typeface="맑은 고딕" pitchFamily="50" charset="-127"/>
                <a:ea typeface="맑은 고딕" pitchFamily="50" charset="-127"/>
              </a:rPr>
              <a:t>일어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날까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297</Words>
  <Application>Microsoft Office PowerPoint</Application>
  <PresentationFormat>화면 슬라이드 쇼(16:9)</PresentationFormat>
  <Paragraphs>62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</vt:lpstr>
      <vt:lpstr>Malgun Gothic</vt:lpstr>
      <vt:lpstr>Arial</vt:lpstr>
      <vt:lpstr>Simple Light</vt:lpstr>
      <vt:lpstr>서버?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서버?</dc:title>
  <dc:creator>USER</dc:creator>
  <cp:lastModifiedBy>user</cp:lastModifiedBy>
  <cp:revision>8</cp:revision>
  <dcterms:modified xsi:type="dcterms:W3CDTF">2020-06-30T14:18:20Z</dcterms:modified>
</cp:coreProperties>
</file>