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73" r:id="rId3"/>
    <p:sldId id="271" r:id="rId4"/>
    <p:sldId id="256" r:id="rId5"/>
    <p:sldId id="275" r:id="rId6"/>
    <p:sldId id="277" r:id="rId7"/>
    <p:sldId id="266" r:id="rId8"/>
    <p:sldId id="278" r:id="rId9"/>
    <p:sldId id="279" r:id="rId10"/>
    <p:sldId id="257" r:id="rId11"/>
    <p:sldId id="276" r:id="rId12"/>
    <p:sldId id="280" r:id="rId13"/>
    <p:sldId id="281" r:id="rId14"/>
    <p:sldId id="261" r:id="rId15"/>
    <p:sldId id="282" r:id="rId16"/>
    <p:sldId id="283" r:id="rId17"/>
    <p:sldId id="284" r:id="rId18"/>
    <p:sldId id="285" r:id="rId19"/>
    <p:sldId id="286" r:id="rId20"/>
    <p:sldId id="262" r:id="rId21"/>
    <p:sldId id="290" r:id="rId22"/>
    <p:sldId id="291" r:id="rId23"/>
    <p:sldId id="288" r:id="rId24"/>
    <p:sldId id="274" r:id="rId25"/>
    <p:sldId id="292" r:id="rId26"/>
    <p:sldId id="293" r:id="rId27"/>
    <p:sldId id="294" r:id="rId28"/>
    <p:sldId id="295" r:id="rId29"/>
    <p:sldId id="27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9B4CCB-0488-48AC-A33F-2E7018FF30F0}">
          <p14:sldIdLst>
            <p14:sldId id="260"/>
          </p14:sldIdLst>
        </p14:section>
        <p14:section name="제목 없는 구역" id="{C95054AB-2880-4C29-BFC2-F84B62B70883}">
          <p14:sldIdLst>
            <p14:sldId id="273"/>
            <p14:sldId id="271"/>
            <p14:sldId id="256"/>
            <p14:sldId id="275"/>
            <p14:sldId id="277"/>
            <p14:sldId id="266"/>
            <p14:sldId id="278"/>
            <p14:sldId id="279"/>
            <p14:sldId id="257"/>
            <p14:sldId id="276"/>
            <p14:sldId id="280"/>
            <p14:sldId id="281"/>
            <p14:sldId id="261"/>
            <p14:sldId id="282"/>
            <p14:sldId id="283"/>
            <p14:sldId id="284"/>
            <p14:sldId id="285"/>
            <p14:sldId id="286"/>
            <p14:sldId id="262"/>
            <p14:sldId id="290"/>
            <p14:sldId id="291"/>
            <p14:sldId id="288"/>
            <p14:sldId id="274"/>
            <p14:sldId id="292"/>
            <p14:sldId id="293"/>
            <p14:sldId id="294"/>
            <p14:sldId id="29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426"/>
    <a:srgbClr val="FFFFFF"/>
    <a:srgbClr val="FEC80A"/>
    <a:srgbClr val="FFD745"/>
    <a:srgbClr val="FECA25"/>
    <a:srgbClr val="FDC415"/>
    <a:srgbClr val="FFC001"/>
    <a:srgbClr val="FEBA01"/>
    <a:srgbClr val="FFD744"/>
    <a:srgbClr val="FFD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2518-BA73-42EB-850A-4A7A94866438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F1C7-DF63-4EF6-8E9C-8BDB10760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2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api.pythonanywhere.com/gu/1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 smtClean="0">
                <a:latin typeface="Bahnschrift Condensed" panose="020B0502040204020203" pitchFamily="34" charset="0"/>
              </a:rPr>
              <a:t>SERVER</a:t>
            </a:r>
            <a:endParaRPr lang="en-US" altLang="ja-JP" sz="28700" dirty="0">
              <a:latin typeface="Bahnschrift Condensed" panose="020B0502040204020203" pitchFamily="34" charset="0"/>
            </a:endParaRPr>
          </a:p>
          <a:p>
            <a:pPr algn="ctr"/>
            <a:r>
              <a:rPr lang="ko-KR" altLang="en-US" sz="4000" dirty="0" smtClean="0">
                <a:latin typeface="Bahnschrift Condensed" panose="020B0502040204020203" pitchFamily="34" charset="0"/>
              </a:rPr>
              <a:t>요리 해보기</a:t>
            </a:r>
            <a:endParaRPr lang="en-US" altLang="ja-JP" sz="3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6003634" y="3813720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ko-KR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3669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DB, 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데이터 베이스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  <p:sp>
        <p:nvSpPr>
          <p:cNvPr id="7" name="AutoShape 2" descr="데이터 전문가 지식포털 DBGuide.net"/>
          <p:cNvSpPr>
            <a:spLocks noChangeAspect="1" noChangeArrowheads="1"/>
          </p:cNvSpPr>
          <p:nvPr/>
        </p:nvSpPr>
        <p:spPr bwMode="auto">
          <a:xfrm>
            <a:off x="155575" y="-822325"/>
            <a:ext cx="2514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4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3"/>
          <p:cNvSpPr/>
          <p:nvPr/>
        </p:nvSpPr>
        <p:spPr>
          <a:xfrm>
            <a:off x="8196656" y="1752123"/>
            <a:ext cx="3059430" cy="286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3"/>
          <p:cNvSpPr/>
          <p:nvPr/>
        </p:nvSpPr>
        <p:spPr>
          <a:xfrm>
            <a:off x="4336453" y="1721128"/>
            <a:ext cx="3059430" cy="286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3"/>
          <p:cNvSpPr/>
          <p:nvPr/>
        </p:nvSpPr>
        <p:spPr>
          <a:xfrm>
            <a:off x="476250" y="1752123"/>
            <a:ext cx="3059430" cy="2866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1999" y="204687"/>
            <a:ext cx="735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걍 데이터 베이스는 식재료 창고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56" y="1933344"/>
            <a:ext cx="2146224" cy="214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290772"/>
            <a:ext cx="1727201" cy="17272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05" y="2062326"/>
            <a:ext cx="2184095" cy="2184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7681" y="4821704"/>
            <a:ext cx="7856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이러한 식재료가 한 곳에 모여있는 식재료 창고가</a:t>
            </a:r>
            <a:endParaRPr lang="en-US" altLang="ko-KR" sz="2800" dirty="0"/>
          </a:p>
          <a:p>
            <a:r>
              <a:rPr lang="ko-KR" altLang="en-US" sz="2800" dirty="0" smtClean="0"/>
              <a:t>데이터가 모여있는 데이터베이스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DataBase</a:t>
            </a:r>
            <a:r>
              <a:rPr lang="en-US" altLang="ko-KR" sz="2800" dirty="0" smtClean="0"/>
              <a:t>, DB)!</a:t>
            </a:r>
          </a:p>
        </p:txBody>
      </p:sp>
    </p:spTree>
    <p:extLst>
      <p:ext uri="{BB962C8B-B14F-4D97-AF65-F5344CB8AC3E}">
        <p14:creationId xmlns:p14="http://schemas.microsoft.com/office/powerpoint/2010/main" val="407648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2905" y="204687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감이 안 오시죠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 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9124" y="1815285"/>
            <a:ext cx="5375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실제 데이터 베이스는 오른쪽의 표 형태입니다</a:t>
            </a:r>
            <a:r>
              <a:rPr lang="en-US" altLang="ko-KR" sz="2000" dirty="0" smtClean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원하는 식재료가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구역 원하는 칸에 저장되어 있는 것처럼</a:t>
            </a:r>
            <a:r>
              <a:rPr lang="en-US" altLang="ko-KR" sz="2000" dirty="0" smtClean="0"/>
              <a:t>,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데이터베이스도 원하는 행과 원하는 열에 데이터들이 저장되어 있습니다</a:t>
            </a:r>
            <a:r>
              <a:rPr lang="en-US" altLang="ko-KR" sz="2000" dirty="0" smtClean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400" dirty="0" smtClean="0"/>
              <a:t>그리고 서버는 이 데이터를 가지고 하고싶은 모든 것을 요리해 볼 수 있습니다</a:t>
            </a:r>
            <a:r>
              <a:rPr lang="en-US" altLang="ko-KR" sz="2400" dirty="0" smtClean="0"/>
              <a:t>!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20" y="1316827"/>
            <a:ext cx="4401938" cy="47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9124" y="204687"/>
            <a:ext cx="1002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데이터 베이스도 하나만 있는게 아니랍니다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4586" y="5289064"/>
            <a:ext cx="6445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식재료 창고도 여러가지 형태가 있을 수 있듯이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데이터 베이스의 종류도 다양해요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652077"/>
            <a:ext cx="2971800" cy="1533525"/>
          </a:xfrm>
          <a:prstGeom prst="rect">
            <a:avLst/>
          </a:prstGeom>
        </p:spPr>
      </p:pic>
      <p:pic>
        <p:nvPicPr>
          <p:cNvPr id="6150" name="Picture 6" descr="MongoDB] 강좌 1편: 소개, 설치 및 데이터 모델링 | VELOPERT.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2741738"/>
            <a:ext cx="4233545" cy="14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QLite Vector Logo | Free Download - (.SVG + .PNG) forma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95" y="2113449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6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루프트한자, 비즈니스 클래스 승객에게 고품격 레스토랑 선봬 - 투어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7010"/>
            <a:ext cx="10302240" cy="68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2443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HTTP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통신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8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6174"/>
            <a:ext cx="693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HTTP?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이것도 </a:t>
            </a:r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비유해보자면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…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83913" y="5289064"/>
            <a:ext cx="4607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서로 같은 방에 있다면 좋겠지만</a:t>
            </a:r>
            <a:r>
              <a:rPr lang="en-US" altLang="ko-KR" sz="2400" dirty="0" smtClean="0"/>
              <a:t>, </a:t>
            </a:r>
            <a:endParaRPr lang="en-US" altLang="ko-KR" sz="2400" dirty="0"/>
          </a:p>
          <a:p>
            <a:pPr algn="ctr"/>
            <a:r>
              <a:rPr lang="ko-KR" altLang="en-US" sz="2400" dirty="0" smtClean="0"/>
              <a:t>요리사와 손님은 사실</a:t>
            </a:r>
            <a:r>
              <a:rPr lang="en-US" altLang="ko-KR" sz="2400" dirty="0" smtClean="0"/>
              <a:t>….</a:t>
            </a:r>
          </a:p>
        </p:txBody>
      </p: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1376930"/>
            <a:ext cx="2603500" cy="35451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08" y="2682240"/>
            <a:ext cx="1974477" cy="19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05" y="1335122"/>
            <a:ext cx="6297236" cy="504362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6174"/>
            <a:ext cx="693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HTTP?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이것도 </a:t>
            </a:r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비유해보자면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…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1999" y="2887436"/>
            <a:ext cx="25090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인터넷에서는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이렇게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서로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떨어져 있습니다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21" y="1387120"/>
            <a:ext cx="1107440" cy="15080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63" y="4116044"/>
            <a:ext cx="867037" cy="8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0249" y="204687"/>
            <a:ext cx="1016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그러면 서로 어떻게 음식을 주고 받을까요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..?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1277" y="3084344"/>
            <a:ext cx="5219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그러면 손님이 주문을 보내고</a:t>
            </a:r>
            <a:r>
              <a:rPr lang="en-US" altLang="ko-KR" sz="2400" dirty="0" smtClean="0"/>
              <a:t>,</a:t>
            </a:r>
          </a:p>
          <a:p>
            <a:pPr algn="ctr"/>
            <a:r>
              <a:rPr lang="ko-KR" altLang="en-US" sz="2400" dirty="0" smtClean="0"/>
              <a:t>요리사가 완성된 요리를 </a:t>
            </a:r>
            <a:r>
              <a:rPr lang="ko-KR" altLang="en-US" sz="2400" dirty="0" err="1" smtClean="0"/>
              <a:t>서빙할</a:t>
            </a:r>
            <a:r>
              <a:rPr lang="ko-KR" altLang="en-US" sz="2400" dirty="0" smtClean="0"/>
              <a:t> 때도</a:t>
            </a:r>
            <a:r>
              <a:rPr lang="en-US" altLang="ko-KR" sz="2400" dirty="0" smtClean="0"/>
              <a:t>,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멀리 가기 위해선 무엇이 필요하겠죠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40" y="1859635"/>
            <a:ext cx="2164840" cy="29478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8" y="2915920"/>
            <a:ext cx="1598557" cy="15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6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8524" y="20468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HTTP!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프런트엔드 개발자가 알아야하는 HTTP 프로토콜 Part 1 • Captain Pang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52" y="1168955"/>
            <a:ext cx="85915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83444" y="5293281"/>
            <a:ext cx="462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그게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바로 </a:t>
            </a:r>
            <a:r>
              <a:rPr lang="en-US" altLang="ko-KR" sz="2800" dirty="0" smtClean="0"/>
              <a:t>HTTP </a:t>
            </a:r>
            <a:r>
              <a:rPr lang="ko-KR" altLang="en-US" sz="2800" dirty="0" smtClean="0"/>
              <a:t>통신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76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4687"/>
            <a:ext cx="8196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그럼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,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이제 문제는 없는 것 같은데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…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40" y="1815285"/>
            <a:ext cx="2928620" cy="3987908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flipH="1">
            <a:off x="460375" y="1700667"/>
            <a:ext cx="1751965" cy="1127524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뭔소리야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1420696"/>
            <a:ext cx="1315945" cy="1315945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 flipH="1">
            <a:off x="7619999" y="1514906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짜장면 둘에 짬뽕 둘이요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2642431"/>
            <a:ext cx="1315945" cy="1315945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 flipH="1">
            <a:off x="7619999" y="2736641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1</a:t>
            </a: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짬뽕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3864166"/>
            <a:ext cx="1315945" cy="1315945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 flipH="1">
            <a:off x="7619999" y="3958376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짱깨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접시 알지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5085901"/>
            <a:ext cx="1315945" cy="1315945"/>
          </a:xfrm>
          <a:prstGeom prst="rect">
            <a:avLst/>
          </a:prstGeom>
        </p:spPr>
      </p:pic>
      <p:sp>
        <p:nvSpPr>
          <p:cNvPr id="21" name="모서리가 둥근 사각형 설명선 20"/>
          <p:cNvSpPr/>
          <p:nvPr/>
        </p:nvSpPr>
        <p:spPr>
          <a:xfrm flipH="1">
            <a:off x="7619999" y="5180111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먹던거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2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rome 내부 페이지에 Google 주의 경고가 표시됩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1" y="0"/>
            <a:ext cx="10748211" cy="68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90246" y="1723292"/>
            <a:ext cx="3464169" cy="584775"/>
          </a:xfrm>
          <a:prstGeom prst="rect">
            <a:avLst/>
          </a:prstGeom>
          <a:solidFill>
            <a:srgbClr val="CE3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93531" y="1661736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재미없고 어려움 주의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3531" y="2462181"/>
            <a:ext cx="10603217" cy="1494520"/>
          </a:xfrm>
          <a:prstGeom prst="rect">
            <a:avLst/>
          </a:prstGeom>
          <a:solidFill>
            <a:srgbClr val="CE3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내용이 매우 지루하고 어려울 수 있습니다</a:t>
            </a:r>
            <a:r>
              <a:rPr lang="en-US" altLang="ko-KR" dirty="0" smtClean="0"/>
              <a:t>!</a:t>
            </a:r>
            <a:r>
              <a:rPr lang="en-US" altLang="ko-KR" dirty="0"/>
              <a:t> </a:t>
            </a:r>
            <a:r>
              <a:rPr lang="ko-KR" altLang="en-US" dirty="0" smtClean="0"/>
              <a:t>서버에서 등장하는 많은 내용을 다루고 있기 때문에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한번에 모두 외우고 기억하려고 시도하려는 순간</a:t>
            </a:r>
            <a:r>
              <a:rPr lang="en-US" altLang="ko-KR" dirty="0"/>
              <a:t> </a:t>
            </a:r>
            <a:r>
              <a:rPr lang="ko-KR" altLang="en-US" u="sng" dirty="0" smtClean="0"/>
              <a:t>스트레스 성 탈모</a:t>
            </a:r>
            <a:r>
              <a:rPr lang="ko-KR" altLang="en-US" dirty="0" smtClean="0"/>
              <a:t>가 걸릴 수 있습니다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아님 말고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6954" y="4338790"/>
            <a:ext cx="9636369" cy="1134563"/>
          </a:xfrm>
          <a:prstGeom prst="rect">
            <a:avLst/>
          </a:prstGeom>
          <a:solidFill>
            <a:srgbClr val="CE3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해결방안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어려우니까 모두 외우는 것 보단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서버가 이거구나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라는 느낌을 찾는데 집중하기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차피</a:t>
            </a:r>
            <a:r>
              <a:rPr lang="ko-KR" altLang="en-US" dirty="0" smtClean="0"/>
              <a:t> 서버에 대해서 저도 잘 모릅니다</a:t>
            </a:r>
            <a:r>
              <a:rPr lang="en-US" altLang="ko-KR" dirty="0" smtClean="0"/>
              <a:t>;; </a:t>
            </a:r>
            <a:r>
              <a:rPr lang="ko-KR" altLang="en-US" dirty="0" smtClean="0"/>
              <a:t>천천히 느낌부터 잡아가세요</a:t>
            </a:r>
            <a:r>
              <a:rPr lang="en-US" altLang="ko-KR" dirty="0" smtClean="0"/>
              <a:t>!)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메뉴판 #메뉴판디자인 #메뉴판레이아웃 #메뉴판디자인카페 #메뉴판커피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9"/>
          <a:stretch/>
        </p:blipFill>
        <p:spPr bwMode="auto">
          <a:xfrm>
            <a:off x="-55440" y="0"/>
            <a:ext cx="12247440" cy="7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4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9829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API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  <p:sp>
        <p:nvSpPr>
          <p:cNvPr id="7" name="AutoShape 2" descr="메뉴판 발번역 레전드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식당 메뉴판 번역 레전드 모음 : 네이버 블로그"/>
          <p:cNvSpPr>
            <a:spLocks noChangeAspect="1" noChangeArrowheads="1"/>
          </p:cNvSpPr>
          <p:nvPr/>
        </p:nvSpPr>
        <p:spPr bwMode="auto">
          <a:xfrm>
            <a:off x="155575" y="-822325"/>
            <a:ext cx="17430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메뉴판 번역 아무말 대잔치 레전드 - OP.GG Talk"/>
          <p:cNvSpPr>
            <a:spLocks noChangeAspect="1" noChangeArrowheads="1"/>
          </p:cNvSpPr>
          <p:nvPr/>
        </p:nvSpPr>
        <p:spPr bwMode="auto">
          <a:xfrm>
            <a:off x="155575" y="-731838"/>
            <a:ext cx="30099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1050" y="204687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메뉴판을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만들면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31" y="1836436"/>
            <a:ext cx="2928620" cy="3987908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 flipH="1">
            <a:off x="155575" y="1826524"/>
            <a:ext cx="2212339" cy="1631813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이 규칙으로 요청해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규칙대로만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음식을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줄꺼야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1420696"/>
            <a:ext cx="1315945" cy="13159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2642431"/>
            <a:ext cx="1315945" cy="13159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3864166"/>
            <a:ext cx="1315945" cy="13159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5085901"/>
            <a:ext cx="1315945" cy="1315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34" y="1974254"/>
            <a:ext cx="2443470" cy="2443470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 flipH="1">
            <a:off x="8651230" y="1574800"/>
            <a:ext cx="990599" cy="643068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7640" y="4417724"/>
            <a:ext cx="1781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메뉴판</a:t>
            </a:r>
            <a:r>
              <a:rPr lang="en-US" altLang="ko-KR" sz="2000" dirty="0" smtClean="0"/>
              <a:t>-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000" dirty="0" smtClean="0"/>
              <a:t>짜장면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짬뽕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6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1050" y="204687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메뉴판을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만들면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755965"/>
            <a:ext cx="2928620" cy="3987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1420696"/>
            <a:ext cx="1315945" cy="13159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2642431"/>
            <a:ext cx="1315945" cy="13159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3864166"/>
            <a:ext cx="1315945" cy="13159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5" y="5085901"/>
            <a:ext cx="1315945" cy="1315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93" y="2477808"/>
            <a:ext cx="2041847" cy="2041847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 flipH="1">
            <a:off x="3371211" y="1356658"/>
            <a:ext cx="1751965" cy="1127524"/>
          </a:xfrm>
          <a:prstGeom prst="wedgeRoundRectCallout">
            <a:avLst>
              <a:gd name="adj1" fmla="val 50226"/>
              <a:gd name="adj2" fmla="val 7375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 flipH="1">
            <a:off x="7660639" y="1565487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/2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짬뽕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 flipH="1">
            <a:off x="7660639" y="2787222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</a:t>
            </a: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짬뽕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 flipH="1">
            <a:off x="7660639" y="4008957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 flipH="1">
            <a:off x="7660639" y="5230692"/>
            <a:ext cx="198119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짜장면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1985" y="4698578"/>
            <a:ext cx="3493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이렇게 </a:t>
            </a:r>
            <a:r>
              <a:rPr lang="ko-KR" altLang="en-US" sz="2000" dirty="0" err="1" smtClean="0"/>
              <a:t>메뉴판을</a:t>
            </a:r>
            <a:r>
              <a:rPr lang="ko-KR" altLang="en-US" sz="2000" dirty="0" smtClean="0"/>
              <a:t> 만들면 서로 </a:t>
            </a:r>
            <a:endParaRPr lang="en-US" altLang="ko-KR" sz="2000" dirty="0" smtClean="0"/>
          </a:p>
          <a:p>
            <a:r>
              <a:rPr lang="ko-KR" altLang="en-US" sz="2000" dirty="0" smtClean="0"/>
              <a:t>주문과 음식 제공이 </a:t>
            </a:r>
            <a:r>
              <a:rPr lang="ko-KR" altLang="en-US" sz="2000" dirty="0" err="1" smtClean="0"/>
              <a:t>쉬워짐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/>
          </a:p>
          <a:p>
            <a:pPr algn="ctr"/>
            <a:r>
              <a:rPr lang="ko-KR" altLang="en-US" sz="2800" dirty="0" smtClean="0"/>
              <a:t>이게 </a:t>
            </a:r>
            <a:r>
              <a:rPr lang="en-US" altLang="ko-KR" sz="2800" dirty="0" smtClean="0"/>
              <a:t>‘API’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598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8524" y="206174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API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의 요청과 응답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9415" y="1286654"/>
            <a:ext cx="2065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요청</a:t>
            </a:r>
            <a:endParaRPr lang="en-US" altLang="ko-KR" sz="2800" dirty="0" smtClean="0"/>
          </a:p>
          <a:p>
            <a:pPr algn="ctr"/>
            <a:r>
              <a:rPr lang="ko-KR" altLang="en-US" sz="2000" dirty="0" smtClean="0"/>
              <a:t>영어로는 </a:t>
            </a:r>
            <a:r>
              <a:rPr lang="en-US" altLang="ko-KR" sz="2000" dirty="0" smtClean="0"/>
              <a:t>request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5801360" y="12866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smtClean="0"/>
              <a:t>응답</a:t>
            </a:r>
            <a:endParaRPr lang="en-US" altLang="ko-KR" sz="2800" dirty="0" smtClean="0"/>
          </a:p>
          <a:p>
            <a:pPr algn="ctr"/>
            <a:r>
              <a:rPr lang="ko-KR" altLang="en-US" sz="2000" dirty="0" smtClean="0"/>
              <a:t>영어로는 </a:t>
            </a:r>
            <a:r>
              <a:rPr lang="en-US" altLang="ko-KR" sz="2000" dirty="0" smtClean="0"/>
              <a:t>response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41" y="2235775"/>
            <a:ext cx="2729359" cy="427902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524" y="2563614"/>
            <a:ext cx="45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http://weatherapi.pythonanywhere.com/gu/1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8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] REST란? REST API란? RESTful이란? - Heee's Development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9"/>
          <a:stretch/>
        </p:blipFill>
        <p:spPr bwMode="auto">
          <a:xfrm>
            <a:off x="0" y="876600"/>
            <a:ext cx="12192000" cy="51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1244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REST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4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4687"/>
            <a:ext cx="1012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REST…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정말 저한테도 어려운 말이네요 </a:t>
            </a:r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ㅠㅠ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4957" y="4790968"/>
            <a:ext cx="5894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REST</a:t>
            </a:r>
            <a:r>
              <a:rPr lang="ko-KR" altLang="en-US" sz="2400" dirty="0" smtClean="0"/>
              <a:t>는 지금 배우긴 어렵다고 생각합니다</a:t>
            </a:r>
            <a:r>
              <a:rPr lang="en-US" altLang="ko-KR" sz="2400" dirty="0" smtClean="0"/>
              <a:t>…</a:t>
            </a:r>
          </a:p>
          <a:p>
            <a:pPr algn="ctr"/>
            <a:r>
              <a:rPr lang="ko-KR" altLang="en-US" sz="2400" dirty="0" smtClean="0"/>
              <a:t>왜냐면 저도 아직까지 어렵거든요 </a:t>
            </a:r>
            <a:r>
              <a:rPr lang="ko-KR" altLang="en-US" sz="2400" dirty="0" err="1" smtClean="0"/>
              <a:t>ㅎㅎ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그러면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대신에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이해하는 정도만 해볼까요</a:t>
            </a:r>
            <a:r>
              <a:rPr lang="en-US" altLang="ko-KR" sz="2400" dirty="0" smtClean="0"/>
              <a:t>?</a:t>
            </a:r>
          </a:p>
        </p:txBody>
      </p:sp>
      <p:pic>
        <p:nvPicPr>
          <p:cNvPr id="11266" name="Picture 2" descr="미국의 '일베'들이 슬픈 개구리 '페페'를 죽였다 - 조선일보 &gt; 문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65" y="1450090"/>
            <a:ext cx="2900775" cy="29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8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4687"/>
            <a:ext cx="860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메뉴판에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서로 간에 지킬 규칙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= </a:t>
            </a:r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REST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1" y="2584538"/>
            <a:ext cx="1728469" cy="17284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5738" y="4694491"/>
            <a:ext cx="5660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요리사마다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요리사끼리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각자의 </a:t>
            </a:r>
            <a:r>
              <a:rPr lang="ko-KR" altLang="en-US" sz="2400" dirty="0" err="1" smtClean="0"/>
              <a:t>메뉴판이</a:t>
            </a:r>
            <a:r>
              <a:rPr lang="ko-KR" altLang="en-US" sz="2400" dirty="0" smtClean="0"/>
              <a:t> 있겠죠</a:t>
            </a:r>
            <a:r>
              <a:rPr lang="en-US" altLang="ko-KR" sz="2400" dirty="0" smtClean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서버도 서버마다 각자의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가 있습니다</a:t>
            </a:r>
            <a:r>
              <a:rPr lang="en-US" altLang="ko-KR" sz="2400" dirty="0" smtClean="0"/>
              <a:t>!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51" y="1476198"/>
            <a:ext cx="1892189" cy="25765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80" y="2629553"/>
            <a:ext cx="1728469" cy="17284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1508254"/>
            <a:ext cx="1892189" cy="25765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29" y="2661609"/>
            <a:ext cx="1728469" cy="1728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49" y="1540310"/>
            <a:ext cx="1892189" cy="2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4687"/>
            <a:ext cx="860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메뉴판에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서로 간에 지킬 규칙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= </a:t>
            </a:r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REST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57" y="1285333"/>
            <a:ext cx="1728469" cy="17284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7" y="1285333"/>
            <a:ext cx="1133343" cy="15432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66" y="1399423"/>
            <a:ext cx="1728469" cy="17284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00" y="1285333"/>
            <a:ext cx="1173227" cy="15975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75" y="1473244"/>
            <a:ext cx="1674505" cy="16745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57" y="1285333"/>
            <a:ext cx="1212204" cy="16506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5575" y="3103955"/>
            <a:ext cx="2641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-</a:t>
            </a:r>
            <a:r>
              <a:rPr lang="ko-KR" altLang="en-US" sz="2000" dirty="0" err="1"/>
              <a:t>메뉴판</a:t>
            </a:r>
            <a:r>
              <a:rPr lang="en-US" altLang="ko-KR" sz="2000" dirty="0"/>
              <a:t>-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000" dirty="0"/>
              <a:t>짜장면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주문</a:t>
            </a:r>
            <a:r>
              <a:rPr lang="en-US" altLang="ko-KR" sz="2000" dirty="0" smtClean="0"/>
              <a:t>/(</a:t>
            </a:r>
            <a:r>
              <a:rPr lang="ko-KR" altLang="en-US" sz="2000" dirty="0"/>
              <a:t>개수</a:t>
            </a:r>
            <a:r>
              <a:rPr lang="en-US" altLang="ko-KR" sz="2000" dirty="0"/>
              <a:t>) </a:t>
            </a:r>
          </a:p>
          <a:p>
            <a:pPr algn="ctr"/>
            <a:r>
              <a:rPr lang="ko-KR" altLang="en-US" sz="2000" dirty="0"/>
              <a:t>짬뽕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주문</a:t>
            </a:r>
            <a:r>
              <a:rPr lang="en-US" altLang="ko-KR" sz="2000" dirty="0" smtClean="0"/>
              <a:t>/(</a:t>
            </a:r>
            <a:r>
              <a:rPr lang="ko-KR" altLang="en-US" sz="2000" dirty="0"/>
              <a:t>개수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smtClean="0"/>
              <a:t>탕수육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주문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3271520" y="3147749"/>
            <a:ext cx="26314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-</a:t>
            </a:r>
            <a:r>
              <a:rPr lang="ko-KR" altLang="en-US" sz="2000" dirty="0" err="1"/>
              <a:t>메뉴판</a:t>
            </a:r>
            <a:r>
              <a:rPr lang="en-US" altLang="ko-KR" sz="2000" dirty="0"/>
              <a:t>-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000" dirty="0"/>
              <a:t>짜장</a:t>
            </a:r>
            <a:r>
              <a:rPr lang="en-US" altLang="ko-KR" sz="2000" dirty="0"/>
              <a:t>/(</a:t>
            </a:r>
            <a:r>
              <a:rPr lang="ko-KR" altLang="en-US" sz="2000" dirty="0"/>
              <a:t>개수</a:t>
            </a:r>
            <a:r>
              <a:rPr lang="en-US" altLang="ko-KR" sz="2000" dirty="0"/>
              <a:t>) </a:t>
            </a:r>
          </a:p>
          <a:p>
            <a:pPr algn="ctr"/>
            <a:r>
              <a:rPr lang="ko-KR" altLang="en-US" sz="2000" dirty="0"/>
              <a:t>짬뽕</a:t>
            </a:r>
            <a:r>
              <a:rPr lang="en-US" altLang="ko-KR" sz="2000" dirty="0"/>
              <a:t>/(</a:t>
            </a:r>
            <a:r>
              <a:rPr lang="ko-KR" altLang="en-US" sz="2000" dirty="0"/>
              <a:t>개수</a:t>
            </a:r>
            <a:r>
              <a:rPr lang="en-US" altLang="ko-KR" sz="2000" dirty="0"/>
              <a:t>) </a:t>
            </a:r>
          </a:p>
          <a:p>
            <a:pPr algn="ctr"/>
            <a:r>
              <a:rPr lang="ko-KR" altLang="en-US" sz="2000" dirty="0"/>
              <a:t>탕수육</a:t>
            </a:r>
            <a:r>
              <a:rPr lang="en-US" altLang="ko-KR" sz="2000" dirty="0"/>
              <a:t>/(</a:t>
            </a:r>
            <a:r>
              <a:rPr lang="ko-KR" altLang="en-US" sz="2000" dirty="0"/>
              <a:t>개수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6096000" y="3211340"/>
            <a:ext cx="33864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-</a:t>
            </a:r>
            <a:r>
              <a:rPr lang="ko-KR" altLang="en-US" sz="2000" dirty="0" err="1"/>
              <a:t>메뉴판</a:t>
            </a:r>
            <a:r>
              <a:rPr lang="en-US" altLang="ko-KR" sz="2000" dirty="0"/>
              <a:t>-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000" dirty="0" smtClean="0"/>
              <a:t>짜장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배달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빠르게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짬뽕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배달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단무지추가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algn="ctr"/>
            <a:r>
              <a:rPr lang="ko-KR" altLang="en-US" sz="2000" dirty="0" smtClean="0"/>
              <a:t>탕수육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배달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역시부먹</a:t>
            </a:r>
            <a:r>
              <a:rPr lang="en-US" altLang="ko-KR" sz="2000" dirty="0" smtClean="0"/>
              <a:t>/(</a:t>
            </a:r>
            <a:r>
              <a:rPr lang="ko-KR" altLang="en-US" sz="2000" dirty="0" smtClean="0"/>
              <a:t>개수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61999" y="5476240"/>
            <a:ext cx="774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이렇게 요리사가 각자 자기만의 방식대로 </a:t>
            </a:r>
            <a:r>
              <a:rPr lang="ko-KR" altLang="en-US" sz="2400" dirty="0" err="1" smtClean="0"/>
              <a:t>메뉴판을</a:t>
            </a:r>
            <a:r>
              <a:rPr lang="ko-KR" altLang="en-US" sz="2400" dirty="0" smtClean="0"/>
              <a:t> 짜면 </a:t>
            </a:r>
            <a:endParaRPr lang="en-US" altLang="ko-KR" sz="2400" dirty="0" smtClean="0"/>
          </a:p>
          <a:p>
            <a:r>
              <a:rPr lang="ko-KR" altLang="en-US" sz="2400" dirty="0" smtClean="0"/>
              <a:t>손님 입장에서는 매우 헷갈리거나 어려울 수 있어요</a:t>
            </a:r>
            <a:endParaRPr lang="ko-KR" altLang="en-US" sz="2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66" y="5179457"/>
            <a:ext cx="1315945" cy="1315945"/>
          </a:xfrm>
          <a:prstGeom prst="rect">
            <a:avLst/>
          </a:prstGeom>
        </p:spPr>
      </p:pic>
      <p:sp>
        <p:nvSpPr>
          <p:cNvPr id="22" name="모서리가 둥근 사각형 설명선 21"/>
          <p:cNvSpPr/>
          <p:nvPr/>
        </p:nvSpPr>
        <p:spPr>
          <a:xfrm flipH="1">
            <a:off x="8686799" y="5324248"/>
            <a:ext cx="1162349" cy="918695"/>
          </a:xfrm>
          <a:prstGeom prst="wedgeRoundRectCallout">
            <a:avLst>
              <a:gd name="adj1" fmla="val -42561"/>
              <a:gd name="adj2" fmla="val 656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0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274" y="204687"/>
            <a:ext cx="860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메뉴판에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서로 간에 지킬 규칙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= </a:t>
            </a:r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REST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AutoShape 2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ySQL(Structured Query Language) - IT code - 랩터 인터내셔널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82" y="1295493"/>
            <a:ext cx="2540635" cy="2540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5057" y="3931920"/>
            <a:ext cx="5758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그래서 요리사들끼리 </a:t>
            </a:r>
            <a:r>
              <a:rPr lang="ko-KR" altLang="en-US" dirty="0" err="1" smtClean="0"/>
              <a:t>메뉴판을</a:t>
            </a:r>
            <a:r>
              <a:rPr lang="ko-KR" altLang="en-US" dirty="0" smtClean="0"/>
              <a:t> 작성하는 규칙을 만들고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요리사라면 그 약속대로 </a:t>
            </a:r>
            <a:r>
              <a:rPr lang="ko-KR" altLang="en-US" dirty="0" err="1" smtClean="0"/>
              <a:t>메뉴판을</a:t>
            </a:r>
            <a:r>
              <a:rPr lang="ko-KR" altLang="en-US" dirty="0" smtClean="0"/>
              <a:t> 작성하듯이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서버도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작성하는 규칙대로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작성합니다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sz="2400" dirty="0" smtClean="0"/>
              <a:t>이때의 </a:t>
            </a:r>
            <a:r>
              <a:rPr lang="en-US" altLang="ko-KR" sz="2400" dirty="0" smtClean="0"/>
              <a:t>API </a:t>
            </a:r>
            <a:r>
              <a:rPr lang="ko-KR" altLang="en-US" sz="2400" dirty="0" smtClean="0"/>
              <a:t>작성 규칙이 </a:t>
            </a:r>
            <a:r>
              <a:rPr lang="en-US" altLang="ko-KR" sz="2400" dirty="0" smtClean="0"/>
              <a:t>REST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77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96842" y="2705725"/>
            <a:ext cx="3198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요리 끝</a:t>
            </a:r>
            <a:r>
              <a:rPr kumimoji="1" lang="en-US" altLang="ko-KR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!</a:t>
            </a:r>
            <a:endParaRPr kumimoji="1" lang="ja-JP" altLang="en-US" sz="6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95537" y="204686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뭐를 배워야 하지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321057"/>
            <a:ext cx="8033416" cy="811840"/>
            <a:chOff x="887522" y="1067057"/>
            <a:chExt cx="8033416" cy="811840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05738" y="1067057"/>
              <a:ext cx="7315200" cy="811840"/>
              <a:chOff x="1605738" y="1067057"/>
              <a:chExt cx="7315200" cy="811840"/>
            </a:xfrm>
          </p:grpSpPr>
          <p:sp>
            <p:nvSpPr>
              <p:cNvPr id="31" name="テキスト ボックス 30"/>
              <p:cNvSpPr txBox="1"/>
              <p:nvPr/>
            </p:nvSpPr>
            <p:spPr>
              <a:xfrm>
                <a:off x="1629474" y="1067057"/>
                <a:ext cx="2310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서버의 구조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605738" y="1509565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서버를 걍 요리사로 비유하면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서버도 이해하기 쉬워집니다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 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887522" y="2271731"/>
            <a:ext cx="8053678" cy="813891"/>
            <a:chOff x="887522" y="1067057"/>
            <a:chExt cx="8053678" cy="813891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/>
            <p:cNvGrpSpPr/>
            <p:nvPr/>
          </p:nvGrpSpPr>
          <p:grpSpPr>
            <a:xfrm>
              <a:off x="1626000" y="1067057"/>
              <a:ext cx="7315200" cy="813891"/>
              <a:chOff x="1626000" y="1067057"/>
              <a:chExt cx="7315200" cy="813891"/>
            </a:xfrm>
          </p:grpSpPr>
          <p:sp>
            <p:nvSpPr>
              <p:cNvPr id="36" name="テキスト ボックス 35"/>
              <p:cNvSpPr txBox="1"/>
              <p:nvPr/>
            </p:nvSpPr>
            <p:spPr>
              <a:xfrm>
                <a:off x="1629474" y="1067057"/>
                <a:ext cx="7360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DB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1626000" y="1511616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DB? </a:t>
                </a:r>
                <a:r>
                  <a:rPr kumimoji="1"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걍 요리사가 쓰는 전용 창고입니다</a:t>
                </a:r>
                <a:r>
                  <a:rPr kumimoji="1"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8" name="グループ化 37"/>
          <p:cNvGrpSpPr/>
          <p:nvPr/>
        </p:nvGrpSpPr>
        <p:grpSpPr>
          <a:xfrm>
            <a:off x="887522" y="3222405"/>
            <a:ext cx="8053678" cy="813891"/>
            <a:chOff x="887522" y="1067057"/>
            <a:chExt cx="8053678" cy="813891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1626000" y="1067057"/>
              <a:ext cx="7315200" cy="813891"/>
              <a:chOff x="1626000" y="1067057"/>
              <a:chExt cx="7315200" cy="813891"/>
            </a:xfrm>
          </p:grpSpPr>
          <p:sp>
            <p:nvSpPr>
              <p:cNvPr id="41" name="テキスト ボックス 40"/>
              <p:cNvSpPr txBox="1"/>
              <p:nvPr/>
            </p:nvSpPr>
            <p:spPr>
              <a:xfrm>
                <a:off x="1629474" y="1067057"/>
                <a:ext cx="2034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HTTP </a:t>
                </a:r>
                <a:r>
                  <a:rPr lang="ko-KR" altLang="en-US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통신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1626000" y="1511616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요리사가 만든 음식을 어떻게 손님에게 </a:t>
                </a:r>
                <a:r>
                  <a:rPr kumimoji="1"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서빙할까요</a:t>
                </a:r>
                <a:r>
                  <a:rPr kumimoji="1"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 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통신입니다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887522" y="4173079"/>
            <a:ext cx="8986240" cy="806380"/>
            <a:chOff x="887522" y="1067057"/>
            <a:chExt cx="8986240" cy="806380"/>
          </a:xfrm>
        </p:grpSpPr>
        <p:sp>
          <p:nvSpPr>
            <p:cNvPr id="44" name="正方形/長方形 4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626000" y="1067057"/>
              <a:ext cx="8247762" cy="806380"/>
              <a:chOff x="1626000" y="1067057"/>
              <a:chExt cx="8247762" cy="806380"/>
            </a:xfrm>
          </p:grpSpPr>
          <p:sp>
            <p:nvSpPr>
              <p:cNvPr id="46" name="テキスト ボックス 45"/>
              <p:cNvSpPr txBox="1"/>
              <p:nvPr/>
            </p:nvSpPr>
            <p:spPr>
              <a:xfrm>
                <a:off x="1629474" y="1067057"/>
                <a:ext cx="861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API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1626000" y="1504105"/>
                <a:ext cx="8247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손님이 음식을 요리사에게 쉽게 요청할 수 있게 </a:t>
                </a:r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메뉴판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(=API)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을 만들어 줍시다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8" name="グループ化 47"/>
          <p:cNvGrpSpPr/>
          <p:nvPr/>
        </p:nvGrpSpPr>
        <p:grpSpPr>
          <a:xfrm>
            <a:off x="887522" y="5123753"/>
            <a:ext cx="8476286" cy="794394"/>
            <a:chOff x="887522" y="1067057"/>
            <a:chExt cx="8476286" cy="794394"/>
          </a:xfrm>
        </p:grpSpPr>
        <p:sp>
          <p:nvSpPr>
            <p:cNvPr id="49" name="正方形/長方形 4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1626000" y="1067057"/>
              <a:ext cx="7737808" cy="794394"/>
              <a:chOff x="1626000" y="1067057"/>
              <a:chExt cx="7737808" cy="794394"/>
            </a:xfrm>
          </p:grpSpPr>
          <p:sp>
            <p:nvSpPr>
              <p:cNvPr id="51" name="テキスト ボックス 50"/>
              <p:cNvSpPr txBox="1"/>
              <p:nvPr/>
            </p:nvSpPr>
            <p:spPr>
              <a:xfrm>
                <a:off x="1629474" y="1067057"/>
                <a:ext cx="2007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REST </a:t>
                </a:r>
                <a:r>
                  <a:rPr kumimoji="1" lang="en-US" altLang="ja-JP" sz="2800" spc="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??!!</a:t>
                </a:r>
                <a:endParaRPr kumimoji="1" lang="ja-JP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1626000" y="1492119"/>
                <a:ext cx="7737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메뉴판이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해석하기 어려우면 힘들겠죠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 REST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라는 </a:t>
                </a:r>
                <a:r>
                  <a:rPr lang="ko-KR" alt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메뉴판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규칙을 배웁시다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29306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dirty="0" smtClean="0">
                  <a:solidFill>
                    <a:schemeClr val="bg1"/>
                  </a:solidFill>
                  <a:latin typeface="+mj-ea"/>
                  <a:ea typeface="+mj-ea"/>
                  <a:cs typeface="Ebrima" panose="02000000000000000000" pitchFamily="2" charset="0"/>
                </a:rPr>
                <a:t>서버의 구조</a:t>
              </a:r>
              <a:endParaRPr kumimoji="1" lang="ja-JP" altLang="en-US" sz="4000" dirty="0">
                <a:solidFill>
                  <a:schemeClr val="bg1"/>
                </a:solidFill>
                <a:latin typeface="+mj-ea"/>
                <a:ea typeface="+mj-ea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553" y="204686"/>
            <a:ext cx="82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충격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)(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공포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서버의 충격적인 구조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 descr="jsp 홈페이지 만들기] 5탄. 아파치 톰캣(WAS)을 이용한 웹 서버 구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1424622"/>
            <a:ext cx="5360954" cy="29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BitTorrent로 대표되는 P2P의 장단점 | NETMANIAS"/>
          <p:cNvSpPr>
            <a:spLocks noChangeAspect="1" noChangeArrowheads="1"/>
          </p:cNvSpPr>
          <p:nvPr/>
        </p:nvSpPr>
        <p:spPr bwMode="auto">
          <a:xfrm>
            <a:off x="155575" y="-822325"/>
            <a:ext cx="2676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6" name="Picture 6" descr="모바일 컨텐츠 이야기 :: 컬러링 시스템 구조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40" y="1424622"/>
            <a:ext cx="5344160" cy="38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7197" y="4766925"/>
            <a:ext cx="5384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저어어어어엉말</a:t>
            </a:r>
            <a:r>
              <a:rPr lang="ko-KR" altLang="en-US" sz="2400" dirty="0" smtClean="0"/>
              <a:t> 복잡하고 멋진 요소로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서버는 구성되어 있어요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68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5859" y="204686"/>
            <a:ext cx="408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Ebrima" panose="02000000000000000000" pitchFamily="2" charset="0"/>
              </a:rPr>
              <a:t>비유로 보는 서버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86" y="2758438"/>
            <a:ext cx="2052545" cy="2052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4" y="2758439"/>
            <a:ext cx="2052545" cy="2052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6677" y="496824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요리를 원하는 손님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8560" y="495808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우리의 </a:t>
            </a:r>
            <a:r>
              <a:rPr lang="ko-KR" altLang="en-US" sz="2400" dirty="0" err="1" smtClean="0"/>
              <a:t>킹왕짱</a:t>
            </a:r>
            <a:r>
              <a:rPr lang="ko-KR" altLang="en-US" sz="2400" dirty="0" smtClean="0"/>
              <a:t> 요리사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47270" y="55871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클라이언트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7616" y="55668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서버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7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"/>
          <p:cNvSpPr txBox="1"/>
          <p:nvPr/>
        </p:nvSpPr>
        <p:spPr>
          <a:xfrm>
            <a:off x="833120" y="20468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서버는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‘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요리사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’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다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pSp>
        <p:nvGrpSpPr>
          <p:cNvPr id="23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24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89" y="1320662"/>
            <a:ext cx="5964116" cy="48108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93" y="1287711"/>
            <a:ext cx="358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130800" y="1290320"/>
            <a:ext cx="6614160" cy="503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1999" y="204686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요리사를 좀 더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자세히 볼까요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15" y="2794000"/>
            <a:ext cx="1681705" cy="16817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495" y="2663583"/>
            <a:ext cx="1661358" cy="16613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25" y="2512819"/>
            <a:ext cx="1962885" cy="196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05" y="1485328"/>
            <a:ext cx="1178255" cy="11782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10857" y="45190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손님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44640" y="45252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요리사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794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요리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9010" y="498071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주문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0935" y="447570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식재료 창고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13488" y="498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클라이언트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36448" y="3255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응답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1474" y="5388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564354" y="49345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우리가 짠 서버의 코드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9941811" y="4921172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DB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데이터베이스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13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"/>
          <p:cNvSpPr txBox="1"/>
          <p:nvPr/>
        </p:nvSpPr>
        <p:spPr>
          <a:xfrm>
            <a:off x="850653" y="204686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우리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(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서버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)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가 할 것은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?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grpSp>
        <p:nvGrpSpPr>
          <p:cNvPr id="23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24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85" y="1362218"/>
            <a:ext cx="3118231" cy="4246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7362" y="5608319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서버 개발자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상상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15" y="1507044"/>
            <a:ext cx="1412465" cy="14124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14" y="2879298"/>
            <a:ext cx="1412465" cy="14124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13" y="4251552"/>
            <a:ext cx="1412465" cy="1412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9773" y="5699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클라이언트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2" y="2622043"/>
            <a:ext cx="1926974" cy="19269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686" y="47269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데이터베이스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497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644</Words>
  <Application>Microsoft Office PowerPoint</Application>
  <PresentationFormat>와이드스크린</PresentationFormat>
  <Paragraphs>161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Bahnschrift Condensed</vt:lpstr>
      <vt:lpstr>Calibri</vt:lpstr>
      <vt:lpstr>Century Gothic</vt:lpstr>
      <vt:lpstr>Ebrima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 동현</cp:lastModifiedBy>
  <cp:revision>34</cp:revision>
  <dcterms:created xsi:type="dcterms:W3CDTF">2018-08-02T00:16:13Z</dcterms:created>
  <dcterms:modified xsi:type="dcterms:W3CDTF">2020-07-05T13:58:18Z</dcterms:modified>
</cp:coreProperties>
</file>