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63"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F923B1-291F-4750-B651-EC1BEE60B99A}" type="datetimeFigureOut">
              <a:rPr lang="en-US" smtClean="0"/>
              <a:t>1/30/2024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F0D64D-2D6B-4EDB-93A5-10E345D5EEA7}" type="slidenum">
              <a:rPr lang="en-US" smtClean="0"/>
              <a:t>‹#›</a:t>
            </a:fld>
            <a:endParaRPr lang="en-US"/>
          </a:p>
        </p:txBody>
      </p:sp>
    </p:spTree>
    <p:extLst>
      <p:ext uri="{BB962C8B-B14F-4D97-AF65-F5344CB8AC3E}">
        <p14:creationId xmlns:p14="http://schemas.microsoft.com/office/powerpoint/2010/main" val="430579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1A3AEF-5FE8-4069-9397-F6A3F6CEC1B0}"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4C016-A36D-449A-9843-51F1DD773BDF}" type="slidenum">
              <a:rPr lang="en-US" smtClean="0"/>
              <a:t>‹#›</a:t>
            </a:fld>
            <a:endParaRPr lang="en-US"/>
          </a:p>
        </p:txBody>
      </p:sp>
    </p:spTree>
    <p:extLst>
      <p:ext uri="{BB962C8B-B14F-4D97-AF65-F5344CB8AC3E}">
        <p14:creationId xmlns:p14="http://schemas.microsoft.com/office/powerpoint/2010/main" val="4076569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A3AEF-5FE8-4069-9397-F6A3F6CEC1B0}" type="datetimeFigureOut">
              <a:rPr lang="en-US" smtClean="0"/>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24C016-A36D-449A-9843-51F1DD773BDF}" type="slidenum">
              <a:rPr lang="en-US" smtClean="0"/>
              <a:t>‹#›</a:t>
            </a:fld>
            <a:endParaRPr lang="en-US"/>
          </a:p>
        </p:txBody>
      </p:sp>
    </p:spTree>
    <p:extLst>
      <p:ext uri="{BB962C8B-B14F-4D97-AF65-F5344CB8AC3E}">
        <p14:creationId xmlns:p14="http://schemas.microsoft.com/office/powerpoint/2010/main" val="4288617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61A3AEF-5FE8-4069-9397-F6A3F6CEC1B0}"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4C016-A36D-449A-9843-51F1DD773BDF}" type="slidenum">
              <a:rPr lang="en-US" smtClean="0"/>
              <a:t>‹#›</a:t>
            </a:fld>
            <a:endParaRPr lang="en-US"/>
          </a:p>
        </p:txBody>
      </p:sp>
    </p:spTree>
    <p:extLst>
      <p:ext uri="{BB962C8B-B14F-4D97-AF65-F5344CB8AC3E}">
        <p14:creationId xmlns:p14="http://schemas.microsoft.com/office/powerpoint/2010/main" val="1499039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61A3AEF-5FE8-4069-9397-F6A3F6CEC1B0}"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4C016-A36D-449A-9843-51F1DD773BD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62726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1A3AEF-5FE8-4069-9397-F6A3F6CEC1B0}"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4C016-A36D-449A-9843-51F1DD773BDF}" type="slidenum">
              <a:rPr lang="en-US" smtClean="0"/>
              <a:t>‹#›</a:t>
            </a:fld>
            <a:endParaRPr lang="en-US"/>
          </a:p>
        </p:txBody>
      </p:sp>
    </p:spTree>
    <p:extLst>
      <p:ext uri="{BB962C8B-B14F-4D97-AF65-F5344CB8AC3E}">
        <p14:creationId xmlns:p14="http://schemas.microsoft.com/office/powerpoint/2010/main" val="2788530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61A3AEF-5FE8-4069-9397-F6A3F6CEC1B0}" type="datetimeFigureOut">
              <a:rPr lang="en-US" smtClean="0"/>
              <a:t>1/30/2024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4C016-A36D-449A-9843-51F1DD773BDF}" type="slidenum">
              <a:rPr lang="en-US" smtClean="0"/>
              <a:t>‹#›</a:t>
            </a:fld>
            <a:endParaRPr lang="en-US"/>
          </a:p>
        </p:txBody>
      </p:sp>
    </p:spTree>
    <p:extLst>
      <p:ext uri="{BB962C8B-B14F-4D97-AF65-F5344CB8AC3E}">
        <p14:creationId xmlns:p14="http://schemas.microsoft.com/office/powerpoint/2010/main" val="1097995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61A3AEF-5FE8-4069-9397-F6A3F6CEC1B0}" type="datetimeFigureOut">
              <a:rPr lang="en-US" smtClean="0"/>
              <a:t>1/30/2024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4C016-A36D-449A-9843-51F1DD773BDF}" type="slidenum">
              <a:rPr lang="en-US" smtClean="0"/>
              <a:t>‹#›</a:t>
            </a:fld>
            <a:endParaRPr lang="en-US"/>
          </a:p>
        </p:txBody>
      </p:sp>
    </p:spTree>
    <p:extLst>
      <p:ext uri="{BB962C8B-B14F-4D97-AF65-F5344CB8AC3E}">
        <p14:creationId xmlns:p14="http://schemas.microsoft.com/office/powerpoint/2010/main" val="1239725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1A3AEF-5FE8-4069-9397-F6A3F6CEC1B0}"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4C016-A36D-449A-9843-51F1DD773BDF}" type="slidenum">
              <a:rPr lang="en-US" smtClean="0"/>
              <a:t>‹#›</a:t>
            </a:fld>
            <a:endParaRPr lang="en-US"/>
          </a:p>
        </p:txBody>
      </p:sp>
    </p:spTree>
    <p:extLst>
      <p:ext uri="{BB962C8B-B14F-4D97-AF65-F5344CB8AC3E}">
        <p14:creationId xmlns:p14="http://schemas.microsoft.com/office/powerpoint/2010/main" val="1017177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1A3AEF-5FE8-4069-9397-F6A3F6CEC1B0}"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4C016-A36D-449A-9843-51F1DD773BDF}" type="slidenum">
              <a:rPr lang="en-US" smtClean="0"/>
              <a:t>‹#›</a:t>
            </a:fld>
            <a:endParaRPr lang="en-US"/>
          </a:p>
        </p:txBody>
      </p:sp>
    </p:spTree>
    <p:extLst>
      <p:ext uri="{BB962C8B-B14F-4D97-AF65-F5344CB8AC3E}">
        <p14:creationId xmlns:p14="http://schemas.microsoft.com/office/powerpoint/2010/main" val="3215577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61A3AEF-5FE8-4069-9397-F6A3F6CEC1B0}"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4C016-A36D-449A-9843-51F1DD773BDF}" type="slidenum">
              <a:rPr lang="en-US" smtClean="0"/>
              <a:t>‹#›</a:t>
            </a:fld>
            <a:endParaRPr lang="en-US"/>
          </a:p>
        </p:txBody>
      </p:sp>
    </p:spTree>
    <p:extLst>
      <p:ext uri="{BB962C8B-B14F-4D97-AF65-F5344CB8AC3E}">
        <p14:creationId xmlns:p14="http://schemas.microsoft.com/office/powerpoint/2010/main" val="264729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1A3AEF-5FE8-4069-9397-F6A3F6CEC1B0}"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4C016-A36D-449A-9843-51F1DD773BDF}" type="slidenum">
              <a:rPr lang="en-US" smtClean="0"/>
              <a:t>‹#›</a:t>
            </a:fld>
            <a:endParaRPr lang="en-US"/>
          </a:p>
        </p:txBody>
      </p:sp>
    </p:spTree>
    <p:extLst>
      <p:ext uri="{BB962C8B-B14F-4D97-AF65-F5344CB8AC3E}">
        <p14:creationId xmlns:p14="http://schemas.microsoft.com/office/powerpoint/2010/main" val="3905951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1A3AEF-5FE8-4069-9397-F6A3F6CEC1B0}" type="datetimeFigureOut">
              <a:rPr lang="en-US" smtClean="0"/>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24C016-A36D-449A-9843-51F1DD773BDF}" type="slidenum">
              <a:rPr lang="en-US" smtClean="0"/>
              <a:t>‹#›</a:t>
            </a:fld>
            <a:endParaRPr lang="en-US"/>
          </a:p>
        </p:txBody>
      </p:sp>
    </p:spTree>
    <p:extLst>
      <p:ext uri="{BB962C8B-B14F-4D97-AF65-F5344CB8AC3E}">
        <p14:creationId xmlns:p14="http://schemas.microsoft.com/office/powerpoint/2010/main" val="944178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1A3AEF-5FE8-4069-9397-F6A3F6CEC1B0}" type="datetimeFigureOut">
              <a:rPr lang="en-US" smtClean="0"/>
              <a:t>1/30/2024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24C016-A36D-449A-9843-51F1DD773BDF}" type="slidenum">
              <a:rPr lang="en-US" smtClean="0"/>
              <a:t>‹#›</a:t>
            </a:fld>
            <a:endParaRPr lang="en-US"/>
          </a:p>
        </p:txBody>
      </p:sp>
    </p:spTree>
    <p:extLst>
      <p:ext uri="{BB962C8B-B14F-4D97-AF65-F5344CB8AC3E}">
        <p14:creationId xmlns:p14="http://schemas.microsoft.com/office/powerpoint/2010/main" val="3486045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61A3AEF-5FE8-4069-9397-F6A3F6CEC1B0}" type="datetimeFigureOut">
              <a:rPr lang="en-US" smtClean="0"/>
              <a:t>1/30/2024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324C016-A36D-449A-9843-51F1DD773BDF}" type="slidenum">
              <a:rPr lang="en-US" smtClean="0"/>
              <a:t>‹#›</a:t>
            </a:fld>
            <a:endParaRPr lang="en-US"/>
          </a:p>
        </p:txBody>
      </p:sp>
    </p:spTree>
    <p:extLst>
      <p:ext uri="{BB962C8B-B14F-4D97-AF65-F5344CB8AC3E}">
        <p14:creationId xmlns:p14="http://schemas.microsoft.com/office/powerpoint/2010/main" val="74067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61A3AEF-5FE8-4069-9397-F6A3F6CEC1B0}" type="datetimeFigureOut">
              <a:rPr lang="en-US" smtClean="0"/>
              <a:t>1/30/2024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324C016-A36D-449A-9843-51F1DD773BDF}" type="slidenum">
              <a:rPr lang="en-US" smtClean="0"/>
              <a:t>‹#›</a:t>
            </a:fld>
            <a:endParaRPr lang="en-US"/>
          </a:p>
        </p:txBody>
      </p:sp>
    </p:spTree>
    <p:extLst>
      <p:ext uri="{BB962C8B-B14F-4D97-AF65-F5344CB8AC3E}">
        <p14:creationId xmlns:p14="http://schemas.microsoft.com/office/powerpoint/2010/main" val="3061693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61A3AEF-5FE8-4069-9397-F6A3F6CEC1B0}" type="datetimeFigureOut">
              <a:rPr lang="en-US" smtClean="0"/>
              <a:t>1/30/2024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324C016-A36D-449A-9843-51F1DD773BDF}" type="slidenum">
              <a:rPr lang="en-US" smtClean="0"/>
              <a:t>‹#›</a:t>
            </a:fld>
            <a:endParaRPr lang="en-US"/>
          </a:p>
        </p:txBody>
      </p:sp>
    </p:spTree>
    <p:extLst>
      <p:ext uri="{BB962C8B-B14F-4D97-AF65-F5344CB8AC3E}">
        <p14:creationId xmlns:p14="http://schemas.microsoft.com/office/powerpoint/2010/main" val="4106382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A3AEF-5FE8-4069-9397-F6A3F6CEC1B0}" type="datetimeFigureOut">
              <a:rPr lang="en-US" smtClean="0"/>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24C016-A36D-449A-9843-51F1DD773BDF}" type="slidenum">
              <a:rPr lang="en-US" smtClean="0"/>
              <a:t>‹#›</a:t>
            </a:fld>
            <a:endParaRPr lang="en-US"/>
          </a:p>
        </p:txBody>
      </p:sp>
    </p:spTree>
    <p:extLst>
      <p:ext uri="{BB962C8B-B14F-4D97-AF65-F5344CB8AC3E}">
        <p14:creationId xmlns:p14="http://schemas.microsoft.com/office/powerpoint/2010/main" val="3094189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61A3AEF-5FE8-4069-9397-F6A3F6CEC1B0}" type="datetimeFigureOut">
              <a:rPr lang="en-US" smtClean="0"/>
              <a:t>1/30/2024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324C016-A36D-449A-9843-51F1DD773BDF}" type="slidenum">
              <a:rPr lang="en-US" smtClean="0"/>
              <a:t>‹#›</a:t>
            </a:fld>
            <a:endParaRPr lang="en-US"/>
          </a:p>
        </p:txBody>
      </p:sp>
    </p:spTree>
    <p:extLst>
      <p:ext uri="{BB962C8B-B14F-4D97-AF65-F5344CB8AC3E}">
        <p14:creationId xmlns:p14="http://schemas.microsoft.com/office/powerpoint/2010/main" val="20760053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3171" y="985720"/>
            <a:ext cx="8825659" cy="3329581"/>
          </a:xfrm>
        </p:spPr>
        <p:txBody>
          <a:bodyPr>
            <a:normAutofit/>
          </a:bodyPr>
          <a:lstStyle/>
          <a:p>
            <a:pPr algn="ctr"/>
            <a:r>
              <a:rPr lang="en-US" dirty="0"/>
              <a:t>Data analysis task report</a:t>
            </a:r>
          </a:p>
        </p:txBody>
      </p:sp>
      <p:sp>
        <p:nvSpPr>
          <p:cNvPr id="3" name="Subtitle 2"/>
          <p:cNvSpPr>
            <a:spLocks noGrp="1"/>
          </p:cNvSpPr>
          <p:nvPr>
            <p:ph type="subTitle" idx="1"/>
          </p:nvPr>
        </p:nvSpPr>
        <p:spPr>
          <a:xfrm>
            <a:off x="4468762" y="4343701"/>
            <a:ext cx="3254476" cy="1026583"/>
          </a:xfrm>
        </p:spPr>
        <p:txBody>
          <a:bodyPr>
            <a:normAutofit/>
          </a:bodyPr>
          <a:lstStyle/>
          <a:p>
            <a:pPr algn="ctr"/>
            <a:r>
              <a:rPr lang="en-US" dirty="0"/>
              <a:t>Sina Karimi</a:t>
            </a:r>
          </a:p>
          <a:p>
            <a:pPr algn="ctr"/>
            <a:r>
              <a:rPr lang="en-US" dirty="0"/>
              <a:t>January 2024</a:t>
            </a:r>
          </a:p>
          <a:p>
            <a:pPr algn="ctr"/>
            <a:endParaRPr lang="en-US" dirty="0"/>
          </a:p>
        </p:txBody>
      </p:sp>
      <p:pic>
        <p:nvPicPr>
          <p:cNvPr id="1026" name="Picture 2" descr="DGShahr | دیجی شهر | LinkedIn">
            <a:extLst>
              <a:ext uri="{FF2B5EF4-FFF2-40B4-BE49-F238E27FC236}">
                <a16:creationId xmlns:a16="http://schemas.microsoft.com/office/drawing/2014/main" id="{F941C5FC-9282-490B-B65A-5FFDD90093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0" y="5370284"/>
            <a:ext cx="1905000" cy="1487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7359460-72F4-46BD-A4B7-A67E2794561B}"/>
              </a:ext>
            </a:extLst>
          </p:cNvPr>
          <p:cNvGraphicFramePr>
            <a:graphicFrameLocks noGrp="1"/>
          </p:cNvGraphicFramePr>
          <p:nvPr>
            <p:extLst>
              <p:ext uri="{D42A27DB-BD31-4B8C-83A1-F6EECF244321}">
                <p14:modId xmlns:p14="http://schemas.microsoft.com/office/powerpoint/2010/main" val="3032766478"/>
              </p:ext>
            </p:extLst>
          </p:nvPr>
        </p:nvGraphicFramePr>
        <p:xfrm>
          <a:off x="1616764" y="1745561"/>
          <a:ext cx="8719932" cy="4721498"/>
        </p:xfrm>
        <a:graphic>
          <a:graphicData uri="http://schemas.openxmlformats.org/drawingml/2006/table">
            <a:tbl>
              <a:tblPr>
                <a:tableStyleId>{327F97BB-C833-4FB7-BDE5-3F7075034690}</a:tableStyleId>
              </a:tblPr>
              <a:tblGrid>
                <a:gridCol w="3313044">
                  <a:extLst>
                    <a:ext uri="{9D8B030D-6E8A-4147-A177-3AD203B41FA5}">
                      <a16:colId xmlns:a16="http://schemas.microsoft.com/office/drawing/2014/main" val="577986754"/>
                    </a:ext>
                  </a:extLst>
                </a:gridCol>
                <a:gridCol w="2875722">
                  <a:extLst>
                    <a:ext uri="{9D8B030D-6E8A-4147-A177-3AD203B41FA5}">
                      <a16:colId xmlns:a16="http://schemas.microsoft.com/office/drawing/2014/main" val="909026883"/>
                    </a:ext>
                  </a:extLst>
                </a:gridCol>
                <a:gridCol w="2531166">
                  <a:extLst>
                    <a:ext uri="{9D8B030D-6E8A-4147-A177-3AD203B41FA5}">
                      <a16:colId xmlns:a16="http://schemas.microsoft.com/office/drawing/2014/main" val="1499225244"/>
                    </a:ext>
                  </a:extLst>
                </a:gridCol>
              </a:tblGrid>
              <a:tr h="723618">
                <a:tc>
                  <a:txBody>
                    <a:bodyPr/>
                    <a:lstStyle/>
                    <a:p>
                      <a:pPr algn="ctr" fontAlgn="ctr"/>
                      <a:r>
                        <a:rPr lang="en-US" sz="2400" b="1" u="none" strike="noStrike" dirty="0">
                          <a:effectLst/>
                        </a:rPr>
                        <a:t>user_id</a:t>
                      </a:r>
                      <a:endParaRPr lang="en-US"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b="1" u="none" strike="noStrike" dirty="0">
                          <a:effectLst/>
                        </a:rPr>
                        <a:t>register_date</a:t>
                      </a:r>
                      <a:endParaRPr lang="en-US"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b="1" u="none" strike="noStrike" dirty="0">
                          <a:effectLst/>
                        </a:rPr>
                        <a:t>total_purchases</a:t>
                      </a:r>
                      <a:endParaRPr lang="en-US"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6084747"/>
                  </a:ext>
                </a:extLst>
              </a:tr>
              <a:tr h="399788">
                <a:tc>
                  <a:txBody>
                    <a:bodyPr/>
                    <a:lstStyle/>
                    <a:p>
                      <a:pPr algn="ctr" fontAlgn="ctr"/>
                      <a:r>
                        <a:rPr lang="en-US" sz="1600" u="none" strike="noStrike" dirty="0">
                          <a:effectLst/>
                        </a:rPr>
                        <a:t>1909500535585000000</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7/16/2023 19:01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235600</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7558125"/>
                  </a:ext>
                </a:extLst>
              </a:tr>
              <a:tr h="399788">
                <a:tc>
                  <a:txBody>
                    <a:bodyPr/>
                    <a:lstStyle/>
                    <a:p>
                      <a:pPr algn="ctr" fontAlgn="ctr"/>
                      <a:r>
                        <a:rPr lang="en-US" sz="1600" u="none" strike="noStrike" dirty="0">
                          <a:effectLst/>
                        </a:rPr>
                        <a:t>5901695164271780000</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6/7/2023 23:58</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108100</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6129884"/>
                  </a:ext>
                </a:extLst>
              </a:tr>
              <a:tr h="399788">
                <a:tc>
                  <a:txBody>
                    <a:bodyPr/>
                    <a:lstStyle/>
                    <a:p>
                      <a:pPr algn="ctr" fontAlgn="ctr"/>
                      <a:r>
                        <a:rPr lang="en-US" sz="1600" u="none" strike="noStrike" dirty="0">
                          <a:effectLst/>
                        </a:rPr>
                        <a:t>6973060567244160000</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1/24/2023 16:32</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88400</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1434973"/>
                  </a:ext>
                </a:extLst>
              </a:tr>
              <a:tr h="399788">
                <a:tc>
                  <a:txBody>
                    <a:bodyPr/>
                    <a:lstStyle/>
                    <a:p>
                      <a:pPr algn="ctr" fontAlgn="ctr"/>
                      <a:r>
                        <a:rPr lang="en-US" sz="1600" u="none" strike="noStrike">
                          <a:effectLst/>
                        </a:rPr>
                        <a:t>3438929124849250000</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3/8/2023 5:00</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68400</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8119181"/>
                  </a:ext>
                </a:extLst>
              </a:tr>
              <a:tr h="399788">
                <a:tc>
                  <a:txBody>
                    <a:bodyPr/>
                    <a:lstStyle/>
                    <a:p>
                      <a:pPr algn="ctr" fontAlgn="ctr"/>
                      <a:r>
                        <a:rPr lang="en-US" sz="1600" u="none" strike="noStrike" dirty="0">
                          <a:effectLst/>
                        </a:rPr>
                        <a:t>9054819741532570000</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2/22/2023 16:45</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63400</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4998907"/>
                  </a:ext>
                </a:extLst>
              </a:tr>
              <a:tr h="399788">
                <a:tc>
                  <a:txBody>
                    <a:bodyPr/>
                    <a:lstStyle/>
                    <a:p>
                      <a:pPr algn="ctr" fontAlgn="ctr"/>
                      <a:r>
                        <a:rPr lang="en-US" sz="1600" u="none" strike="noStrike" dirty="0">
                          <a:effectLst/>
                        </a:rPr>
                        <a:t>7926211913499370000</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8/9/2023 11:08</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61600</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8863289"/>
                  </a:ext>
                </a:extLst>
              </a:tr>
              <a:tr h="399788">
                <a:tc>
                  <a:txBody>
                    <a:bodyPr/>
                    <a:lstStyle/>
                    <a:p>
                      <a:pPr algn="ctr" fontAlgn="ctr"/>
                      <a:r>
                        <a:rPr lang="en-US" sz="1600" u="none" strike="noStrike" dirty="0">
                          <a:effectLst/>
                        </a:rPr>
                        <a:t>7283920631663630000</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3/7/2023 19:57</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51800</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9439984"/>
                  </a:ext>
                </a:extLst>
              </a:tr>
              <a:tr h="399788">
                <a:tc>
                  <a:txBody>
                    <a:bodyPr/>
                    <a:lstStyle/>
                    <a:p>
                      <a:pPr algn="ctr" fontAlgn="ctr"/>
                      <a:r>
                        <a:rPr lang="en-US" sz="1600" u="none" strike="noStrike" dirty="0">
                          <a:effectLst/>
                        </a:rPr>
                        <a:t>6305182979770970000</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7/24/2023 21:08</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51200</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2195746"/>
                  </a:ext>
                </a:extLst>
              </a:tr>
              <a:tr h="399788">
                <a:tc>
                  <a:txBody>
                    <a:bodyPr/>
                    <a:lstStyle/>
                    <a:p>
                      <a:pPr algn="ctr" fontAlgn="ctr"/>
                      <a:r>
                        <a:rPr lang="en-US" sz="1600" u="none" strike="noStrike" dirty="0">
                          <a:effectLst/>
                        </a:rPr>
                        <a:t>3180016143776820000</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7/3/2023 9:52</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48600</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7270135"/>
                  </a:ext>
                </a:extLst>
              </a:tr>
              <a:tr h="399788">
                <a:tc>
                  <a:txBody>
                    <a:bodyPr/>
                    <a:lstStyle/>
                    <a:p>
                      <a:pPr algn="ctr" fontAlgn="ctr"/>
                      <a:r>
                        <a:rPr lang="en-US" sz="1600" u="none" strike="noStrike" dirty="0">
                          <a:effectLst/>
                        </a:rPr>
                        <a:t>1250268757419890000</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2/28/2023 11:26</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45500</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8922010"/>
                  </a:ext>
                </a:extLst>
              </a:tr>
            </a:tbl>
          </a:graphicData>
        </a:graphic>
      </p:graphicFrame>
      <p:sp>
        <p:nvSpPr>
          <p:cNvPr id="3" name="TextBox 2">
            <a:extLst>
              <a:ext uri="{FF2B5EF4-FFF2-40B4-BE49-F238E27FC236}">
                <a16:creationId xmlns:a16="http://schemas.microsoft.com/office/drawing/2014/main" id="{903210BD-4EC3-41CD-8B38-FA0D94B99271}"/>
              </a:ext>
            </a:extLst>
          </p:cNvPr>
          <p:cNvSpPr txBox="1"/>
          <p:nvPr/>
        </p:nvSpPr>
        <p:spPr>
          <a:xfrm>
            <a:off x="1457738" y="914996"/>
            <a:ext cx="9276523" cy="461665"/>
          </a:xfrm>
          <a:prstGeom prst="rect">
            <a:avLst/>
          </a:prstGeom>
          <a:noFill/>
        </p:spPr>
        <p:txBody>
          <a:bodyPr wrap="square" rtlCol="0">
            <a:spAutoFit/>
          </a:bodyPr>
          <a:lstStyle/>
          <a:p>
            <a:pPr algn="ctr" rtl="1"/>
            <a:r>
              <a:rPr lang="fa-IR" sz="2400" dirty="0">
                <a:cs typeface="B Nazanin" panose="00000400000000000000" pitchFamily="2" charset="-78"/>
              </a:rPr>
              <a:t>لیست 10 کاربری که در سال 2023 ثبت‌نام کرده‌اند و بیشترین خرید را داشته‌اند</a:t>
            </a:r>
            <a:endParaRPr lang="en-US" sz="2400" dirty="0">
              <a:cs typeface="B Nazanin" panose="00000400000000000000" pitchFamily="2" charset="-78"/>
            </a:endParaRPr>
          </a:p>
        </p:txBody>
      </p:sp>
      <p:sp>
        <p:nvSpPr>
          <p:cNvPr id="4" name="TextBox 3">
            <a:extLst>
              <a:ext uri="{FF2B5EF4-FFF2-40B4-BE49-F238E27FC236}">
                <a16:creationId xmlns:a16="http://schemas.microsoft.com/office/drawing/2014/main" id="{3A4071B1-71F7-419C-BA62-3F145DAD434D}"/>
              </a:ext>
            </a:extLst>
          </p:cNvPr>
          <p:cNvSpPr txBox="1"/>
          <p:nvPr/>
        </p:nvSpPr>
        <p:spPr>
          <a:xfrm>
            <a:off x="291549" y="330221"/>
            <a:ext cx="1050288"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Q1-1</a:t>
            </a:r>
          </a:p>
        </p:txBody>
      </p:sp>
    </p:spTree>
    <p:extLst>
      <p:ext uri="{BB962C8B-B14F-4D97-AF65-F5344CB8AC3E}">
        <p14:creationId xmlns:p14="http://schemas.microsoft.com/office/powerpoint/2010/main" val="2108026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3210BD-4EC3-41CD-8B38-FA0D94B99271}"/>
              </a:ext>
            </a:extLst>
          </p:cNvPr>
          <p:cNvSpPr txBox="1"/>
          <p:nvPr/>
        </p:nvSpPr>
        <p:spPr>
          <a:xfrm>
            <a:off x="450574" y="936444"/>
            <a:ext cx="9276523" cy="523220"/>
          </a:xfrm>
          <a:prstGeom prst="rect">
            <a:avLst/>
          </a:prstGeom>
          <a:noFill/>
        </p:spPr>
        <p:txBody>
          <a:bodyPr wrap="square" rtlCol="0">
            <a:spAutoFit/>
          </a:bodyPr>
          <a:lstStyle/>
          <a:p>
            <a:pPr algn="r" rtl="1"/>
            <a:r>
              <a:rPr lang="fa-IR" sz="2800" b="1" dirty="0">
                <a:cs typeface="B Nazanin" panose="00000400000000000000" pitchFamily="2" charset="-78"/>
              </a:rPr>
              <a:t>لیست قسمت‌های موردعلاقه کاربران</a:t>
            </a:r>
            <a:endParaRPr lang="en-US" sz="2800" b="1" dirty="0">
              <a:cs typeface="B Nazanin" panose="00000400000000000000" pitchFamily="2" charset="-78"/>
            </a:endParaRPr>
          </a:p>
        </p:txBody>
      </p:sp>
      <p:graphicFrame>
        <p:nvGraphicFramePr>
          <p:cNvPr id="4" name="Table 3">
            <a:extLst>
              <a:ext uri="{FF2B5EF4-FFF2-40B4-BE49-F238E27FC236}">
                <a16:creationId xmlns:a16="http://schemas.microsoft.com/office/drawing/2014/main" id="{ED4EFDBA-B7CD-47EB-A2AD-A96BBF52A147}"/>
              </a:ext>
            </a:extLst>
          </p:cNvPr>
          <p:cNvGraphicFramePr>
            <a:graphicFrameLocks noGrp="1"/>
          </p:cNvGraphicFramePr>
          <p:nvPr>
            <p:extLst>
              <p:ext uri="{D42A27DB-BD31-4B8C-83A1-F6EECF244321}">
                <p14:modId xmlns:p14="http://schemas.microsoft.com/office/powerpoint/2010/main" val="585607776"/>
              </p:ext>
            </p:extLst>
          </p:nvPr>
        </p:nvGraphicFramePr>
        <p:xfrm>
          <a:off x="450574" y="2320027"/>
          <a:ext cx="7076662" cy="3139864"/>
        </p:xfrm>
        <a:graphic>
          <a:graphicData uri="http://schemas.openxmlformats.org/drawingml/2006/table">
            <a:tbl>
              <a:tblPr>
                <a:tableStyleId>{327F97BB-C833-4FB7-BDE5-3F7075034690}</a:tableStyleId>
              </a:tblPr>
              <a:tblGrid>
                <a:gridCol w="3538331">
                  <a:extLst>
                    <a:ext uri="{9D8B030D-6E8A-4147-A177-3AD203B41FA5}">
                      <a16:colId xmlns:a16="http://schemas.microsoft.com/office/drawing/2014/main" val="1505652917"/>
                    </a:ext>
                  </a:extLst>
                </a:gridCol>
                <a:gridCol w="3538331">
                  <a:extLst>
                    <a:ext uri="{9D8B030D-6E8A-4147-A177-3AD203B41FA5}">
                      <a16:colId xmlns:a16="http://schemas.microsoft.com/office/drawing/2014/main" val="1676948540"/>
                    </a:ext>
                  </a:extLst>
                </a:gridCol>
              </a:tblGrid>
              <a:tr h="448552">
                <a:tc>
                  <a:txBody>
                    <a:bodyPr/>
                    <a:lstStyle/>
                    <a:p>
                      <a:pPr algn="ctr" fontAlgn="b"/>
                      <a:r>
                        <a:rPr lang="en-US" sz="2400" b="1" u="none" strike="noStrike" dirty="0">
                          <a:effectLst/>
                          <a:latin typeface="Times New Roman" panose="02020603050405020304" pitchFamily="18" charset="0"/>
                          <a:cs typeface="Times New Roman" panose="02020603050405020304" pitchFamily="18" charset="0"/>
                        </a:rPr>
                        <a:t>Offer type</a:t>
                      </a:r>
                      <a:endParaRPr lang="en-US"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400" b="1" u="none" strike="noStrike" dirty="0">
                          <a:effectLst/>
                          <a:latin typeface="Times New Roman" panose="02020603050405020304" pitchFamily="18" charset="0"/>
                          <a:cs typeface="Times New Roman" panose="02020603050405020304" pitchFamily="18" charset="0"/>
                        </a:rPr>
                        <a:t>Number of orders</a:t>
                      </a:r>
                      <a:endParaRPr lang="en-US"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9581752"/>
                  </a:ext>
                </a:extLst>
              </a:tr>
              <a:tr h="448552">
                <a:tc>
                  <a:txBody>
                    <a:bodyPr/>
                    <a:lstStyle/>
                    <a:p>
                      <a:pPr algn="ctr" fontAlgn="b"/>
                      <a:r>
                        <a:rPr lang="en-US" sz="1800" u="none" strike="noStrike" dirty="0">
                          <a:effectLst/>
                        </a:rPr>
                        <a:t>meal</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800" u="none" strike="noStrike" dirty="0">
                          <a:effectLst/>
                        </a:rPr>
                        <a:t>219764</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16813106"/>
                  </a:ext>
                </a:extLst>
              </a:tr>
              <a:tr h="448552">
                <a:tc>
                  <a:txBody>
                    <a:bodyPr/>
                    <a:lstStyle/>
                    <a:p>
                      <a:pPr algn="ctr" fontAlgn="b"/>
                      <a:r>
                        <a:rPr lang="en-US" sz="1800" u="none" strike="noStrike">
                          <a:effectLst/>
                        </a:rPr>
                        <a:t>snack</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800" u="none" strike="noStrike" dirty="0">
                          <a:effectLst/>
                        </a:rPr>
                        <a:t>49861</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53018515"/>
                  </a:ext>
                </a:extLst>
              </a:tr>
              <a:tr h="448552">
                <a:tc>
                  <a:txBody>
                    <a:bodyPr/>
                    <a:lstStyle/>
                    <a:p>
                      <a:pPr algn="ctr" fontAlgn="b"/>
                      <a:r>
                        <a:rPr lang="en-US" sz="1800" u="none" strike="noStrike">
                          <a:effectLst/>
                        </a:rPr>
                        <a:t>grocery-bag</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800" u="none" strike="noStrike" dirty="0">
                          <a:effectLst/>
                        </a:rPr>
                        <a:t>27192</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8044598"/>
                  </a:ext>
                </a:extLst>
              </a:tr>
              <a:tr h="448552">
                <a:tc>
                  <a:txBody>
                    <a:bodyPr/>
                    <a:lstStyle/>
                    <a:p>
                      <a:pPr algn="ctr" fontAlgn="b"/>
                      <a:r>
                        <a:rPr lang="en-US" sz="1800" u="none" strike="noStrike">
                          <a:effectLst/>
                        </a:rPr>
                        <a:t>dessert</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800" u="none" strike="noStrike" dirty="0">
                          <a:effectLst/>
                        </a:rPr>
                        <a:t>1910</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8556498"/>
                  </a:ext>
                </a:extLst>
              </a:tr>
              <a:tr h="448552">
                <a:tc>
                  <a:txBody>
                    <a:bodyPr/>
                    <a:lstStyle/>
                    <a:p>
                      <a:pPr algn="ctr" fontAlgn="b"/>
                      <a:r>
                        <a:rPr lang="en-US" sz="1800" u="none" strike="noStrike">
                          <a:effectLst/>
                        </a:rPr>
                        <a:t>ingredients</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800" u="none" strike="noStrike" dirty="0">
                          <a:effectLst/>
                        </a:rPr>
                        <a:t>1091</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1828052"/>
                  </a:ext>
                </a:extLst>
              </a:tr>
              <a:tr h="448552">
                <a:tc>
                  <a:txBody>
                    <a:bodyPr/>
                    <a:lstStyle/>
                    <a:p>
                      <a:pPr algn="ctr" fontAlgn="b"/>
                      <a:r>
                        <a:rPr lang="en-US" sz="1800" u="none" strike="noStrike">
                          <a:effectLst/>
                        </a:rPr>
                        <a:t>flowers</a:t>
                      </a:r>
                      <a:endParaRPr lang="en-US"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800" u="none" strike="noStrike" dirty="0">
                          <a:effectLst/>
                        </a:rPr>
                        <a:t>153</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17357974"/>
                  </a:ext>
                </a:extLst>
              </a:tr>
            </a:tbl>
          </a:graphicData>
        </a:graphic>
      </p:graphicFrame>
      <p:sp>
        <p:nvSpPr>
          <p:cNvPr id="5" name="TextBox 4">
            <a:extLst>
              <a:ext uri="{FF2B5EF4-FFF2-40B4-BE49-F238E27FC236}">
                <a16:creationId xmlns:a16="http://schemas.microsoft.com/office/drawing/2014/main" id="{4C4E3C8D-D647-4F85-95C3-C91696493D9C}"/>
              </a:ext>
            </a:extLst>
          </p:cNvPr>
          <p:cNvSpPr txBox="1"/>
          <p:nvPr/>
        </p:nvSpPr>
        <p:spPr>
          <a:xfrm>
            <a:off x="7752522" y="3289794"/>
            <a:ext cx="4280452" cy="1200329"/>
          </a:xfrm>
          <a:prstGeom prst="rect">
            <a:avLst/>
          </a:prstGeom>
          <a:noFill/>
        </p:spPr>
        <p:txBody>
          <a:bodyPr wrap="square" rtlCol="0">
            <a:spAutoFit/>
          </a:bodyPr>
          <a:lstStyle/>
          <a:p>
            <a:pPr algn="ctr" rtl="1"/>
            <a:r>
              <a:rPr lang="fa-IR" sz="2400" dirty="0">
                <a:cs typeface="B Nazanin" panose="00000400000000000000" pitchFamily="2" charset="-78"/>
              </a:rPr>
              <a:t>مطابق این لیست، قسمت وعده غذایی </a:t>
            </a:r>
            <a:r>
              <a:rPr lang="en-US" sz="2400" dirty="0">
                <a:cs typeface="B Nazanin" panose="00000400000000000000" pitchFamily="2" charset="-78"/>
              </a:rPr>
              <a:t>(meal)</a:t>
            </a:r>
            <a:r>
              <a:rPr lang="fa-IR" sz="2400" dirty="0">
                <a:cs typeface="B Nazanin" panose="00000400000000000000" pitchFamily="2" charset="-78"/>
              </a:rPr>
              <a:t>، محبوب‌ترین قسمت با بیشترین سفارش از تامین‌کنندگان است.</a:t>
            </a:r>
            <a:endParaRPr lang="en-US" sz="2400" dirty="0">
              <a:cs typeface="B Nazanin" panose="00000400000000000000" pitchFamily="2" charset="-78"/>
            </a:endParaRPr>
          </a:p>
        </p:txBody>
      </p:sp>
      <p:sp>
        <p:nvSpPr>
          <p:cNvPr id="6" name="TextBox 5">
            <a:extLst>
              <a:ext uri="{FF2B5EF4-FFF2-40B4-BE49-F238E27FC236}">
                <a16:creationId xmlns:a16="http://schemas.microsoft.com/office/drawing/2014/main" id="{8E52D2B2-95B1-41EC-961E-B770DC3A6818}"/>
              </a:ext>
            </a:extLst>
          </p:cNvPr>
          <p:cNvSpPr txBox="1"/>
          <p:nvPr/>
        </p:nvSpPr>
        <p:spPr>
          <a:xfrm>
            <a:off x="291549" y="330221"/>
            <a:ext cx="1050288"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Q1-2</a:t>
            </a:r>
          </a:p>
        </p:txBody>
      </p:sp>
    </p:spTree>
    <p:extLst>
      <p:ext uri="{BB962C8B-B14F-4D97-AF65-F5344CB8AC3E}">
        <p14:creationId xmlns:p14="http://schemas.microsoft.com/office/powerpoint/2010/main" val="2585499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3210BD-4EC3-41CD-8B38-FA0D94B99271}"/>
              </a:ext>
            </a:extLst>
          </p:cNvPr>
          <p:cNvSpPr txBox="1"/>
          <p:nvPr/>
        </p:nvSpPr>
        <p:spPr>
          <a:xfrm>
            <a:off x="1033670" y="671401"/>
            <a:ext cx="9276523" cy="523220"/>
          </a:xfrm>
          <a:prstGeom prst="rect">
            <a:avLst/>
          </a:prstGeom>
          <a:noFill/>
        </p:spPr>
        <p:txBody>
          <a:bodyPr wrap="square" rtlCol="0">
            <a:spAutoFit/>
          </a:bodyPr>
          <a:lstStyle/>
          <a:p>
            <a:pPr algn="r" rtl="1"/>
            <a:r>
              <a:rPr lang="fa-IR" sz="2800" b="1" dirty="0">
                <a:cs typeface="B Nazanin" panose="00000400000000000000" pitchFamily="2" charset="-78"/>
              </a:rPr>
              <a:t>مقایسه فروش روزهای تعطیل و عادی</a:t>
            </a:r>
            <a:endParaRPr lang="en-US" sz="2800" b="1" dirty="0">
              <a:cs typeface="B Nazanin" panose="00000400000000000000" pitchFamily="2" charset="-78"/>
            </a:endParaRPr>
          </a:p>
        </p:txBody>
      </p:sp>
      <p:sp>
        <p:nvSpPr>
          <p:cNvPr id="5" name="TextBox 4">
            <a:extLst>
              <a:ext uri="{FF2B5EF4-FFF2-40B4-BE49-F238E27FC236}">
                <a16:creationId xmlns:a16="http://schemas.microsoft.com/office/drawing/2014/main" id="{4C4E3C8D-D647-4F85-95C3-C91696493D9C}"/>
              </a:ext>
            </a:extLst>
          </p:cNvPr>
          <p:cNvSpPr txBox="1"/>
          <p:nvPr/>
        </p:nvSpPr>
        <p:spPr>
          <a:xfrm>
            <a:off x="427382" y="1394733"/>
            <a:ext cx="11337236" cy="1631216"/>
          </a:xfrm>
          <a:prstGeom prst="rect">
            <a:avLst/>
          </a:prstGeom>
          <a:noFill/>
        </p:spPr>
        <p:txBody>
          <a:bodyPr wrap="square" rtlCol="0">
            <a:spAutoFit/>
          </a:bodyPr>
          <a:lstStyle/>
          <a:p>
            <a:pPr algn="just" rtl="1"/>
            <a:r>
              <a:rPr lang="fa-IR" sz="2000" dirty="0">
                <a:cs typeface="B Nazanin" panose="00000400000000000000" pitchFamily="2" charset="-78"/>
              </a:rPr>
              <a:t>میانگین فروش بر حسب یورو در روزهای تعطیل برابر 651 و در روزهای عادی برابر 628 است. این اختلاف همچنین با آماره </a:t>
            </a:r>
            <a:r>
              <a:rPr lang="en-US" sz="2000" dirty="0">
                <a:cs typeface="B Nazanin" panose="00000400000000000000" pitchFamily="2" charset="-78"/>
              </a:rPr>
              <a:t>t</a:t>
            </a:r>
            <a:r>
              <a:rPr lang="fa-IR" sz="2000" dirty="0">
                <a:cs typeface="B Nazanin" panose="00000400000000000000" pitchFamily="2" charset="-78"/>
              </a:rPr>
              <a:t> برابر 3.44 و</a:t>
            </a:r>
            <a:r>
              <a:rPr lang="en-US" sz="2000" dirty="0">
                <a:cs typeface="B Nazanin" panose="00000400000000000000" pitchFamily="2" charset="-78"/>
              </a:rPr>
              <a:t>p-value = 0.0006 </a:t>
            </a:r>
            <a:r>
              <a:rPr lang="fa-IR" sz="2000" dirty="0">
                <a:cs typeface="B Nazanin" panose="00000400000000000000" pitchFamily="2" charset="-78"/>
              </a:rPr>
              <a:t> از نظر آماری معنادار است، به این مفهوم که این اختلاف میانگین به احتمال خیلی زیاد تصادفی نبوده و عوامل بیرونی باعث وقوع این پدیده است.</a:t>
            </a:r>
          </a:p>
          <a:p>
            <a:pPr algn="just" rtl="1"/>
            <a:endParaRPr lang="fa-IR" sz="2000" dirty="0">
              <a:cs typeface="B Nazanin" panose="00000400000000000000" pitchFamily="2" charset="-78"/>
            </a:endParaRPr>
          </a:p>
          <a:p>
            <a:pPr algn="just" rtl="1"/>
            <a:endParaRPr lang="en-US" sz="2000" dirty="0">
              <a:cs typeface="B Nazanin" panose="00000400000000000000" pitchFamily="2" charset="-78"/>
            </a:endParaRPr>
          </a:p>
        </p:txBody>
      </p:sp>
      <p:sp>
        <p:nvSpPr>
          <p:cNvPr id="6" name="TextBox 5">
            <a:extLst>
              <a:ext uri="{FF2B5EF4-FFF2-40B4-BE49-F238E27FC236}">
                <a16:creationId xmlns:a16="http://schemas.microsoft.com/office/drawing/2014/main" id="{DC79BEF0-F76A-44CB-81B9-72B6021AA076}"/>
              </a:ext>
            </a:extLst>
          </p:cNvPr>
          <p:cNvSpPr txBox="1"/>
          <p:nvPr/>
        </p:nvSpPr>
        <p:spPr>
          <a:xfrm>
            <a:off x="450574" y="2410396"/>
            <a:ext cx="11337236" cy="3773277"/>
          </a:xfrm>
          <a:prstGeom prst="rect">
            <a:avLst/>
          </a:prstGeom>
          <a:noFill/>
        </p:spPr>
        <p:txBody>
          <a:bodyPr wrap="square" rtlCol="0">
            <a:spAutoFit/>
          </a:bodyPr>
          <a:lstStyle/>
          <a:p>
            <a:pPr algn="just" rtl="1"/>
            <a:r>
              <a:rPr lang="fa-IR" sz="2400" b="1" dirty="0">
                <a:cs typeface="B Nazanin" panose="00000400000000000000" pitchFamily="2" charset="-78"/>
              </a:rPr>
              <a:t>دلایل:</a:t>
            </a:r>
          </a:p>
          <a:p>
            <a:pPr marL="342900" indent="-342900" algn="just" rtl="1">
              <a:lnSpc>
                <a:spcPct val="150000"/>
              </a:lnSpc>
              <a:buFont typeface="Arial" panose="020B0604020202020204" pitchFamily="34" charset="0"/>
              <a:buChar char="•"/>
            </a:pPr>
            <a:r>
              <a:rPr lang="fa-IR" dirty="0">
                <a:cs typeface="B Nazanin" panose="00000400000000000000" pitchFamily="2" charset="-78"/>
              </a:rPr>
              <a:t>در طول روزهای تعطیل، مشتریان به دلیل ماهیت جشن و شادی در تعطیلات، تفریح، مسافرت و حضور بیشتر در دید و بازدید، مهمانی و دورهمی، تمایل بیشتری برای سفارش مواد غذایی دارند.</a:t>
            </a:r>
          </a:p>
          <a:p>
            <a:pPr marL="342900" indent="-342900" algn="just" rtl="1">
              <a:lnSpc>
                <a:spcPct val="150000"/>
              </a:lnSpc>
              <a:buFont typeface="Arial" panose="020B0604020202020204" pitchFamily="34" charset="0"/>
              <a:buChar char="•"/>
            </a:pPr>
            <a:r>
              <a:rPr lang="fa-IR" dirty="0">
                <a:cs typeface="B Nazanin" panose="00000400000000000000" pitchFamily="2" charset="-78"/>
              </a:rPr>
              <a:t>افزایش فعالیت‌های بازاریابی تامین‌کنندگان و پلتفرم‌های مواد غذایی در روزهای تعطیل.</a:t>
            </a:r>
          </a:p>
          <a:p>
            <a:pPr marL="342900" indent="-342900" algn="just" rtl="1">
              <a:lnSpc>
                <a:spcPct val="150000"/>
              </a:lnSpc>
              <a:buFont typeface="Arial" panose="020B0604020202020204" pitchFamily="34" charset="0"/>
              <a:buChar char="•"/>
            </a:pPr>
            <a:r>
              <a:rPr lang="fa-IR" dirty="0">
                <a:cs typeface="B Nazanin" panose="00000400000000000000" pitchFamily="2" charset="-78"/>
              </a:rPr>
              <a:t>افزایش ایونت‌ها، آفرها و تخفیف‌ها در روزهای تعطیل.</a:t>
            </a:r>
          </a:p>
          <a:p>
            <a:pPr marL="342900" indent="-342900" algn="just" rtl="1">
              <a:lnSpc>
                <a:spcPct val="150000"/>
              </a:lnSpc>
              <a:buFont typeface="Arial" panose="020B0604020202020204" pitchFamily="34" charset="0"/>
              <a:buChar char="•"/>
            </a:pPr>
            <a:r>
              <a:rPr lang="fa-IR" dirty="0">
                <a:cs typeface="B Nazanin" panose="00000400000000000000" pitchFamily="2" charset="-78"/>
              </a:rPr>
              <a:t>تعطیلات ممکن است با زمان‌هایی که مصرف کنندگان درآمد قابل تصرف بیشتری دارند مصادف شود (به عنوان مثال، پاداش پایان سال، عیدی و ...)، که این مسئله می تواند منجر به افزایش تمایل به سفارش و یا افزایش تمایل به هزینه شود.</a:t>
            </a:r>
          </a:p>
          <a:p>
            <a:pPr marL="342900" indent="-342900" algn="just" rtl="1">
              <a:lnSpc>
                <a:spcPct val="150000"/>
              </a:lnSpc>
              <a:buFont typeface="Arial" panose="020B0604020202020204" pitchFamily="34" charset="0"/>
              <a:buChar char="•"/>
            </a:pPr>
            <a:r>
              <a:rPr lang="fa-IR" dirty="0">
                <a:cs typeface="B Nazanin" panose="00000400000000000000" pitchFamily="2" charset="-78"/>
              </a:rPr>
              <a:t>حضور فعال‌تر و بیشتر تامین‌کنندگان و فعالیت‌های بازاریابی گسترده‌تر.</a:t>
            </a:r>
          </a:p>
          <a:p>
            <a:pPr marL="342900" indent="-342900" algn="just" rtl="1">
              <a:lnSpc>
                <a:spcPct val="150000"/>
              </a:lnSpc>
              <a:buFont typeface="Arial" panose="020B0604020202020204" pitchFamily="34" charset="0"/>
              <a:buChar char="•"/>
            </a:pPr>
            <a:endParaRPr lang="en-US" sz="2000" dirty="0">
              <a:cs typeface="B Nazanin" panose="00000400000000000000" pitchFamily="2" charset="-78"/>
            </a:endParaRPr>
          </a:p>
        </p:txBody>
      </p:sp>
      <p:sp>
        <p:nvSpPr>
          <p:cNvPr id="7" name="TextBox 6">
            <a:extLst>
              <a:ext uri="{FF2B5EF4-FFF2-40B4-BE49-F238E27FC236}">
                <a16:creationId xmlns:a16="http://schemas.microsoft.com/office/drawing/2014/main" id="{49BBFFA6-FF05-45F6-B52B-8283F6F43F65}"/>
              </a:ext>
            </a:extLst>
          </p:cNvPr>
          <p:cNvSpPr txBox="1"/>
          <p:nvPr/>
        </p:nvSpPr>
        <p:spPr>
          <a:xfrm>
            <a:off x="291549" y="330221"/>
            <a:ext cx="1050288"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Q2-1</a:t>
            </a:r>
          </a:p>
        </p:txBody>
      </p:sp>
    </p:spTree>
    <p:extLst>
      <p:ext uri="{BB962C8B-B14F-4D97-AF65-F5344CB8AC3E}">
        <p14:creationId xmlns:p14="http://schemas.microsoft.com/office/powerpoint/2010/main" val="3828052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3210BD-4EC3-41CD-8B38-FA0D94B99271}"/>
              </a:ext>
            </a:extLst>
          </p:cNvPr>
          <p:cNvSpPr txBox="1"/>
          <p:nvPr/>
        </p:nvSpPr>
        <p:spPr>
          <a:xfrm>
            <a:off x="1033670" y="671401"/>
            <a:ext cx="9276523" cy="523220"/>
          </a:xfrm>
          <a:prstGeom prst="rect">
            <a:avLst/>
          </a:prstGeom>
          <a:noFill/>
        </p:spPr>
        <p:txBody>
          <a:bodyPr wrap="square" rtlCol="0">
            <a:spAutoFit/>
          </a:bodyPr>
          <a:lstStyle/>
          <a:p>
            <a:pPr algn="r" rtl="1"/>
            <a:r>
              <a:rPr lang="fa-IR" sz="2800" b="1" dirty="0">
                <a:cs typeface="B Nazanin" panose="00000400000000000000" pitchFamily="2" charset="-78"/>
              </a:rPr>
              <a:t>مقایسه تعداد تامین‌کنندگان روزهای تعطیل و عادی</a:t>
            </a:r>
            <a:endParaRPr lang="en-US" sz="2800" b="1" dirty="0">
              <a:cs typeface="B Nazanin" panose="00000400000000000000" pitchFamily="2" charset="-78"/>
            </a:endParaRPr>
          </a:p>
        </p:txBody>
      </p:sp>
      <p:sp>
        <p:nvSpPr>
          <p:cNvPr id="5" name="TextBox 4">
            <a:extLst>
              <a:ext uri="{FF2B5EF4-FFF2-40B4-BE49-F238E27FC236}">
                <a16:creationId xmlns:a16="http://schemas.microsoft.com/office/drawing/2014/main" id="{4C4E3C8D-D647-4F85-95C3-C91696493D9C}"/>
              </a:ext>
            </a:extLst>
          </p:cNvPr>
          <p:cNvSpPr txBox="1"/>
          <p:nvPr/>
        </p:nvSpPr>
        <p:spPr>
          <a:xfrm>
            <a:off x="427382" y="1394733"/>
            <a:ext cx="11337236" cy="400110"/>
          </a:xfrm>
          <a:prstGeom prst="rect">
            <a:avLst/>
          </a:prstGeom>
          <a:noFill/>
        </p:spPr>
        <p:txBody>
          <a:bodyPr wrap="square" rtlCol="0">
            <a:spAutoFit/>
          </a:bodyPr>
          <a:lstStyle/>
          <a:p>
            <a:pPr algn="just" rtl="1"/>
            <a:r>
              <a:rPr lang="fa-IR" sz="2000" b="1" dirty="0">
                <a:cs typeface="B Nazanin" panose="00000400000000000000" pitchFamily="2" charset="-78"/>
              </a:rPr>
              <a:t>میانگین تعداد تامین‌کننده‌ها برای روزهای عادی برابر 8.85 و برای روزهای تعطیل برابر 67 است. </a:t>
            </a:r>
            <a:endParaRPr lang="en-US" sz="2000" b="1" dirty="0">
              <a:cs typeface="B Nazanin" panose="00000400000000000000" pitchFamily="2" charset="-78"/>
            </a:endParaRPr>
          </a:p>
        </p:txBody>
      </p:sp>
      <p:sp>
        <p:nvSpPr>
          <p:cNvPr id="6" name="TextBox 5">
            <a:extLst>
              <a:ext uri="{FF2B5EF4-FFF2-40B4-BE49-F238E27FC236}">
                <a16:creationId xmlns:a16="http://schemas.microsoft.com/office/drawing/2014/main" id="{DC79BEF0-F76A-44CB-81B9-72B6021AA076}"/>
              </a:ext>
            </a:extLst>
          </p:cNvPr>
          <p:cNvSpPr txBox="1"/>
          <p:nvPr/>
        </p:nvSpPr>
        <p:spPr>
          <a:xfrm>
            <a:off x="427382" y="1794843"/>
            <a:ext cx="11337236" cy="5401479"/>
          </a:xfrm>
          <a:prstGeom prst="rect">
            <a:avLst/>
          </a:prstGeom>
          <a:noFill/>
        </p:spPr>
        <p:txBody>
          <a:bodyPr wrap="square" rtlCol="0">
            <a:spAutoFit/>
          </a:bodyPr>
          <a:lstStyle/>
          <a:p>
            <a:pPr algn="just" rtl="1"/>
            <a:r>
              <a:rPr lang="fa-IR" sz="2400" b="1" dirty="0">
                <a:cs typeface="B Nazanin" panose="00000400000000000000" pitchFamily="2" charset="-78"/>
              </a:rPr>
              <a:t>دلایل:</a:t>
            </a:r>
            <a:endParaRPr lang="en-US" sz="2400" b="1" dirty="0">
              <a:cs typeface="B Nazanin" panose="00000400000000000000" pitchFamily="2" charset="-78"/>
            </a:endParaRPr>
          </a:p>
          <a:p>
            <a:pPr marL="342900" indent="-342900" algn="just" rtl="1">
              <a:lnSpc>
                <a:spcPct val="150000"/>
              </a:lnSpc>
              <a:buFont typeface="Arial" panose="020B0604020202020204" pitchFamily="34" charset="0"/>
              <a:buChar char="•"/>
            </a:pPr>
            <a:r>
              <a:rPr lang="fa-IR" dirty="0">
                <a:cs typeface="B Nazanin" panose="00000400000000000000" pitchFamily="2" charset="-78"/>
              </a:rPr>
              <a:t>در طول تعطیلات، مشتریان ممکن است به دنبال تنوع بیشتر در وعده های غذایی خود در جشن‌ها و دورهمی‌ها باشند.</a:t>
            </a:r>
          </a:p>
          <a:p>
            <a:pPr marL="342900" indent="-342900" algn="just" rtl="1">
              <a:lnSpc>
                <a:spcPct val="150000"/>
              </a:lnSpc>
              <a:buFont typeface="Arial" panose="020B0604020202020204" pitchFamily="34" charset="0"/>
              <a:buChar char="•"/>
            </a:pPr>
            <a:r>
              <a:rPr lang="fa-IR" dirty="0">
                <a:cs typeface="B Nazanin" panose="00000400000000000000" pitchFamily="2" charset="-78"/>
              </a:rPr>
              <a:t>تعطیلات معمولاً با رویدادها و دورهمیهای اجتماعی بیشتری همراه است، که می تواند به این معنی باشد که مشتریان انواع مختلفی از غذاها را برای پاسخگویی به ذائقه های مختلف سفارش می دهند.</a:t>
            </a:r>
          </a:p>
          <a:p>
            <a:pPr marL="342900" indent="-342900" algn="just" rtl="1">
              <a:lnSpc>
                <a:spcPct val="150000"/>
              </a:lnSpc>
              <a:buFont typeface="Arial" panose="020B0604020202020204" pitchFamily="34" charset="0"/>
              <a:buChar char="•"/>
            </a:pPr>
            <a:r>
              <a:rPr lang="fa-IR" dirty="0">
                <a:cs typeface="B Nazanin" panose="00000400000000000000" pitchFamily="2" charset="-78"/>
              </a:rPr>
              <a:t>تامین‌کنندگان بعضا منوها یا تخفیف های ویژه تعطیلات ارائه می دهند و ممکن است سبب کاهش قیمت سفارش مواد غذایی مختلف و افزایش تمایل به سفارش انواع مختلف غذا شود.</a:t>
            </a:r>
          </a:p>
          <a:p>
            <a:pPr marL="342900" indent="-342900" algn="just" rtl="1">
              <a:lnSpc>
                <a:spcPct val="150000"/>
              </a:lnSpc>
              <a:buFont typeface="Arial" panose="020B0604020202020204" pitchFamily="34" charset="0"/>
              <a:buChar char="•"/>
            </a:pPr>
            <a:r>
              <a:rPr lang="fa-IR" dirty="0">
                <a:cs typeface="B Nazanin" panose="00000400000000000000" pitchFamily="2" charset="-78"/>
              </a:rPr>
              <a:t>مردم ممکن است بودجه بیشتری برای تعطیلات داشته باشند که به آنها امکان می دهد تامین‌کنندگان جدید را با نگرانی کمتری نسبت به هزینه امتحان کنند.</a:t>
            </a:r>
          </a:p>
          <a:p>
            <a:pPr marL="342900" indent="-342900" algn="just" rtl="1">
              <a:lnSpc>
                <a:spcPct val="150000"/>
              </a:lnSpc>
              <a:buFont typeface="Arial" panose="020B0604020202020204" pitchFamily="34" charset="0"/>
              <a:buChar char="•"/>
            </a:pPr>
            <a:r>
              <a:rPr lang="fa-IR" dirty="0">
                <a:cs typeface="B Nazanin" panose="00000400000000000000" pitchFamily="2" charset="-78"/>
              </a:rPr>
              <a:t>با علم به اینکه تقاضا در طول تعطیلات بیشتر است، ممکن است تامین‌کنندگان بیشتری وارد بازار شوند یا تامین‌کنندگان موجود ممکن است فعالیت خود را در بازاریابی افزایش دهند.</a:t>
            </a:r>
          </a:p>
          <a:p>
            <a:pPr marL="342900" indent="-342900" algn="just" rtl="1">
              <a:lnSpc>
                <a:spcPct val="150000"/>
              </a:lnSpc>
              <a:buFont typeface="Arial" panose="020B0604020202020204" pitchFamily="34" charset="0"/>
              <a:buChar char="•"/>
            </a:pPr>
            <a:r>
              <a:rPr lang="fa-IR" dirty="0">
                <a:cs typeface="B Nazanin" panose="00000400000000000000" pitchFamily="2" charset="-78"/>
              </a:rPr>
              <a:t>با افزایش تقاضا، تامین‌کنندگان محبوب و پرتقاضا ممکن است زودتر به ظرفیت خود برسند و نتوانند سفارشات بیشتری را بپذیرند، که سبب می شود مشتریان انتخاب های خود را متنوع کنند.</a:t>
            </a:r>
          </a:p>
          <a:p>
            <a:pPr algn="just" rtl="1"/>
            <a:endParaRPr lang="fa-IR" sz="2400" b="1" dirty="0">
              <a:cs typeface="B Nazanin" panose="00000400000000000000" pitchFamily="2" charset="-78"/>
            </a:endParaRPr>
          </a:p>
        </p:txBody>
      </p:sp>
      <p:sp>
        <p:nvSpPr>
          <p:cNvPr id="7" name="TextBox 6">
            <a:extLst>
              <a:ext uri="{FF2B5EF4-FFF2-40B4-BE49-F238E27FC236}">
                <a16:creationId xmlns:a16="http://schemas.microsoft.com/office/drawing/2014/main" id="{1BF9467B-011B-4689-9F42-ABDF9226EA61}"/>
              </a:ext>
            </a:extLst>
          </p:cNvPr>
          <p:cNvSpPr txBox="1"/>
          <p:nvPr/>
        </p:nvSpPr>
        <p:spPr>
          <a:xfrm>
            <a:off x="291549" y="330221"/>
            <a:ext cx="1050288"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Q</a:t>
            </a:r>
            <a:r>
              <a:rPr lang="fa-IR" sz="3200" b="1" dirty="0">
                <a:latin typeface="Times New Roman" panose="02020603050405020304" pitchFamily="18" charset="0"/>
                <a:cs typeface="Times New Roman" panose="02020603050405020304" pitchFamily="18" charset="0"/>
              </a:rPr>
              <a:t>2</a:t>
            </a:r>
            <a:r>
              <a:rPr lang="en-US" sz="3200" b="1" dirty="0">
                <a:latin typeface="Times New Roman" panose="02020603050405020304" pitchFamily="18" charset="0"/>
                <a:cs typeface="Times New Roman" panose="02020603050405020304" pitchFamily="18" charset="0"/>
              </a:rPr>
              <a:t>-</a:t>
            </a:r>
            <a:r>
              <a:rPr lang="fa-IR" sz="3200" b="1" dirty="0">
                <a:latin typeface="Times New Roman" panose="02020603050405020304" pitchFamily="18" charset="0"/>
                <a:cs typeface="Times New Roman" panose="02020603050405020304" pitchFamily="18" charset="0"/>
              </a:rPr>
              <a:t>2</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0393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3210BD-4EC3-41CD-8B38-FA0D94B99271}"/>
              </a:ext>
            </a:extLst>
          </p:cNvPr>
          <p:cNvSpPr txBox="1"/>
          <p:nvPr/>
        </p:nvSpPr>
        <p:spPr>
          <a:xfrm>
            <a:off x="1033670" y="671401"/>
            <a:ext cx="9276523" cy="523220"/>
          </a:xfrm>
          <a:prstGeom prst="rect">
            <a:avLst/>
          </a:prstGeom>
          <a:noFill/>
        </p:spPr>
        <p:txBody>
          <a:bodyPr wrap="square" rtlCol="0">
            <a:spAutoFit/>
          </a:bodyPr>
          <a:lstStyle/>
          <a:p>
            <a:pPr algn="r" rtl="1"/>
            <a:r>
              <a:rPr lang="fa-IR" sz="2800" b="1" dirty="0">
                <a:cs typeface="B Nazanin" panose="00000400000000000000" pitchFamily="2" charset="-78"/>
              </a:rPr>
              <a:t>مقایسه جذب کاربر در روزهای تعطیل و عادی</a:t>
            </a:r>
            <a:endParaRPr lang="en-US" sz="2800" b="1" dirty="0">
              <a:cs typeface="B Nazanin" panose="00000400000000000000" pitchFamily="2" charset="-78"/>
            </a:endParaRPr>
          </a:p>
        </p:txBody>
      </p:sp>
      <p:sp>
        <p:nvSpPr>
          <p:cNvPr id="5" name="TextBox 4">
            <a:extLst>
              <a:ext uri="{FF2B5EF4-FFF2-40B4-BE49-F238E27FC236}">
                <a16:creationId xmlns:a16="http://schemas.microsoft.com/office/drawing/2014/main" id="{4C4E3C8D-D647-4F85-95C3-C91696493D9C}"/>
              </a:ext>
            </a:extLst>
          </p:cNvPr>
          <p:cNvSpPr txBox="1"/>
          <p:nvPr/>
        </p:nvSpPr>
        <p:spPr>
          <a:xfrm>
            <a:off x="427382" y="1394733"/>
            <a:ext cx="11337236" cy="707886"/>
          </a:xfrm>
          <a:prstGeom prst="rect">
            <a:avLst/>
          </a:prstGeom>
          <a:noFill/>
        </p:spPr>
        <p:txBody>
          <a:bodyPr wrap="square" rtlCol="0">
            <a:spAutoFit/>
          </a:bodyPr>
          <a:lstStyle/>
          <a:p>
            <a:pPr algn="just" rtl="1"/>
            <a:r>
              <a:rPr lang="fa-IR" sz="2000" b="1" dirty="0">
                <a:cs typeface="B Nazanin" panose="00000400000000000000" pitchFamily="2" charset="-78"/>
              </a:rPr>
              <a:t>میانگین تعداد ثبت‌نام کاربران در روزهای عادی برابر 232.15 و برای روزهای تعطیل برابر 136.8 است. </a:t>
            </a:r>
          </a:p>
          <a:p>
            <a:pPr algn="just" rtl="1"/>
            <a:endParaRPr lang="en-US" sz="2000" b="1" dirty="0">
              <a:cs typeface="B Nazanin" panose="00000400000000000000" pitchFamily="2" charset="-78"/>
            </a:endParaRPr>
          </a:p>
        </p:txBody>
      </p:sp>
      <p:sp>
        <p:nvSpPr>
          <p:cNvPr id="2" name="TextBox 1">
            <a:extLst>
              <a:ext uri="{FF2B5EF4-FFF2-40B4-BE49-F238E27FC236}">
                <a16:creationId xmlns:a16="http://schemas.microsoft.com/office/drawing/2014/main" id="{AC5C67E2-1A44-4452-BEFF-C2B7E69189FE}"/>
              </a:ext>
            </a:extLst>
          </p:cNvPr>
          <p:cNvSpPr txBox="1"/>
          <p:nvPr/>
        </p:nvSpPr>
        <p:spPr>
          <a:xfrm>
            <a:off x="859809" y="1824205"/>
            <a:ext cx="10904809" cy="707886"/>
          </a:xfrm>
          <a:prstGeom prst="rect">
            <a:avLst/>
          </a:prstGeom>
          <a:noFill/>
        </p:spPr>
        <p:txBody>
          <a:bodyPr wrap="square" rtlCol="0">
            <a:spAutoFit/>
          </a:bodyPr>
          <a:lstStyle/>
          <a:p>
            <a:pPr algn="r" rtl="1"/>
            <a:r>
              <a:rPr lang="fa-IR" sz="2000" b="1" dirty="0">
                <a:cs typeface="B Nazanin" panose="00000400000000000000" pitchFamily="2" charset="-78"/>
              </a:rPr>
              <a:t>همچنین در نمودار زیر که تعداد کاربران ثبت‌نام کرده در طول بازه زمانی را نشان می‌دهد، افزایش قابل‌توجهی در ثبت‌نام کاربران در روزهای تعطیل که با رنگ قرمز مشخص شده است مشاهده نمی‌شود. </a:t>
            </a:r>
            <a:endParaRPr lang="en-US" sz="2000" b="1" dirty="0">
              <a:cs typeface="B Nazanin" panose="00000400000000000000" pitchFamily="2" charset="-78"/>
            </a:endParaRPr>
          </a:p>
        </p:txBody>
      </p:sp>
      <p:pic>
        <p:nvPicPr>
          <p:cNvPr id="7" name="Picture 6">
            <a:extLst>
              <a:ext uri="{FF2B5EF4-FFF2-40B4-BE49-F238E27FC236}">
                <a16:creationId xmlns:a16="http://schemas.microsoft.com/office/drawing/2014/main" id="{BBAB32CC-1DA4-4A35-A6C2-4690A090F1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09" y="2532091"/>
            <a:ext cx="10881382" cy="4070020"/>
          </a:xfrm>
          <a:prstGeom prst="rect">
            <a:avLst/>
          </a:prstGeom>
        </p:spPr>
      </p:pic>
      <p:sp>
        <p:nvSpPr>
          <p:cNvPr id="6" name="TextBox 5">
            <a:extLst>
              <a:ext uri="{FF2B5EF4-FFF2-40B4-BE49-F238E27FC236}">
                <a16:creationId xmlns:a16="http://schemas.microsoft.com/office/drawing/2014/main" id="{BA16678B-AC52-4A0A-AEC2-B4B5EF18FB7C}"/>
              </a:ext>
            </a:extLst>
          </p:cNvPr>
          <p:cNvSpPr txBox="1"/>
          <p:nvPr/>
        </p:nvSpPr>
        <p:spPr>
          <a:xfrm>
            <a:off x="291549" y="330221"/>
            <a:ext cx="1050288"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Q</a:t>
            </a:r>
            <a:r>
              <a:rPr lang="fa-IR" sz="3200" b="1" dirty="0">
                <a:latin typeface="Times New Roman" panose="02020603050405020304" pitchFamily="18" charset="0"/>
                <a:cs typeface="Times New Roman" panose="02020603050405020304" pitchFamily="18" charset="0"/>
              </a:rPr>
              <a:t>2</a:t>
            </a:r>
            <a:r>
              <a:rPr lang="en-US" sz="3200" b="1" dirty="0">
                <a:latin typeface="Times New Roman" panose="02020603050405020304" pitchFamily="18" charset="0"/>
                <a:cs typeface="Times New Roman" panose="02020603050405020304" pitchFamily="18" charset="0"/>
              </a:rPr>
              <a:t>-</a:t>
            </a:r>
            <a:r>
              <a:rPr lang="fa-IR" sz="3200" b="1" dirty="0">
                <a:latin typeface="Times New Roman" panose="02020603050405020304" pitchFamily="18" charset="0"/>
                <a:cs typeface="Times New Roman" panose="02020603050405020304" pitchFamily="18" charset="0"/>
              </a:rPr>
              <a:t>3</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7238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B22DA3-4B6E-4217-9B5C-DA1432DD7ED2}"/>
              </a:ext>
            </a:extLst>
          </p:cNvPr>
          <p:cNvSpPr txBox="1"/>
          <p:nvPr/>
        </p:nvSpPr>
        <p:spPr>
          <a:xfrm>
            <a:off x="427382" y="1289876"/>
            <a:ext cx="11337236" cy="5355312"/>
          </a:xfrm>
          <a:prstGeom prst="rect">
            <a:avLst/>
          </a:prstGeom>
          <a:noFill/>
        </p:spPr>
        <p:txBody>
          <a:bodyPr wrap="square" rtlCol="0">
            <a:spAutoFit/>
          </a:bodyPr>
          <a:lstStyle/>
          <a:p>
            <a:pPr algn="just" rtl="1"/>
            <a:r>
              <a:rPr lang="fa-IR" sz="2400" b="1" dirty="0">
                <a:cs typeface="B Nazanin" panose="00000400000000000000" pitchFamily="2" charset="-78"/>
              </a:rPr>
              <a:t>دلایل احتمالی:</a:t>
            </a:r>
          </a:p>
          <a:p>
            <a:pPr algn="just" rtl="1"/>
            <a:endParaRPr lang="en-US" sz="2400" b="1" dirty="0">
              <a:cs typeface="B Nazanin" panose="00000400000000000000" pitchFamily="2" charset="-78"/>
            </a:endParaRPr>
          </a:p>
          <a:p>
            <a:pPr marL="342900" indent="-342900" algn="just" rtl="1">
              <a:lnSpc>
                <a:spcPct val="150000"/>
              </a:lnSpc>
              <a:buFont typeface="Arial" panose="020B0604020202020204" pitchFamily="34" charset="0"/>
              <a:buChar char="•"/>
            </a:pPr>
            <a:r>
              <a:rPr lang="fa-IR" dirty="0">
                <a:cs typeface="B Nazanin" panose="00000400000000000000" pitchFamily="2" charset="-78"/>
              </a:rPr>
              <a:t>افزایش رقابت با سرویس‌های مشابه در روزهای تعطیل و باختن مشتریان جدید به آن‌ها.</a:t>
            </a:r>
          </a:p>
          <a:p>
            <a:pPr marL="342900" indent="-342900" algn="just" rtl="1">
              <a:lnSpc>
                <a:spcPct val="150000"/>
              </a:lnSpc>
              <a:buFont typeface="Arial" panose="020B0604020202020204" pitchFamily="34" charset="0"/>
              <a:buChar char="•"/>
            </a:pPr>
            <a:r>
              <a:rPr lang="fa-IR" dirty="0">
                <a:cs typeface="B Nazanin" panose="00000400000000000000" pitchFamily="2" charset="-78"/>
              </a:rPr>
              <a:t>مصرف کنندگان ممکن است با تبلیغاتی که در پلتفرم های مختلف بر تعطیلات متمرکزند اشباع شوند که منجر به خستگی از تبلیغات می شود. اگر پیام های کمپین به اندازه کافی متمایز یا جذاب نباشند، ممکن است در سر و صدا گم شوند و کاربران جدید را جذب نکنند.</a:t>
            </a:r>
          </a:p>
          <a:p>
            <a:pPr marL="342900" indent="-342900" algn="just" rtl="1">
              <a:lnSpc>
                <a:spcPct val="150000"/>
              </a:lnSpc>
              <a:buFont typeface="Arial" panose="020B0604020202020204" pitchFamily="34" charset="0"/>
              <a:buChar char="•"/>
            </a:pPr>
            <a:r>
              <a:rPr lang="fa-IR" dirty="0">
                <a:cs typeface="B Nazanin" panose="00000400000000000000" pitchFamily="2" charset="-78"/>
              </a:rPr>
              <a:t>در طول تعطیلات، رفتار مصرف کننده می تواند به طور قابل توجهی تغییر کند. آنها ممکن است به جای سفارش آنلاین غذا، بیشتر بر روی تجربیات غذاخوری سنتی، آشپزی در خانه یا گذراندن وقت با خانواده و دوستان تمرکز کنند. درک این تغییرات در رفتار و تطبیق استراتژی های بازاریابی بر اساس آن بسیار مهم است.</a:t>
            </a:r>
          </a:p>
          <a:p>
            <a:pPr marL="342900" indent="-342900" algn="just" rtl="1">
              <a:lnSpc>
                <a:spcPct val="150000"/>
              </a:lnSpc>
              <a:buFont typeface="Arial" panose="020B0604020202020204" pitchFamily="34" charset="0"/>
              <a:buChar char="•"/>
            </a:pPr>
            <a:r>
              <a:rPr lang="fa-IR" dirty="0">
                <a:cs typeface="B Nazanin" panose="00000400000000000000" pitchFamily="2" charset="-78"/>
              </a:rPr>
              <a:t>پیام کمپین ممکن است با روحیه تعطیلات یا ارزش ها و ترجیحات مخاطبان هدف در آن دوره تعطیلات خاص همخوانی نداشته باشد. اگر پیام‌های با آنچه که مصرف‌کنندگان در طول تعطیلات به دنبال آن هستند همخوانی نداشته باشد، ممکن است سبب عدم ایجاد تعامل با پلتفرم شود.</a:t>
            </a:r>
          </a:p>
          <a:p>
            <a:pPr marL="342900" indent="-342900" algn="just" rtl="1">
              <a:lnSpc>
                <a:spcPct val="150000"/>
              </a:lnSpc>
              <a:buFont typeface="Arial" panose="020B0604020202020204" pitchFamily="34" charset="0"/>
              <a:buChar char="•"/>
            </a:pPr>
            <a:r>
              <a:rPr lang="fa-IR" dirty="0">
                <a:cs typeface="B Nazanin" panose="00000400000000000000" pitchFamily="2" charset="-78"/>
              </a:rPr>
              <a:t>زمان بندی در کمپین های بازاریابی بسیار مهم است. اگر کمپین های تعطیلات خیلی زود یا خیلی دیر در فصل تعطیلات اجرا شوند، ممکن است دوره اوج تعامل مصرف کننده را از دست بدهند.</a:t>
            </a:r>
          </a:p>
          <a:p>
            <a:pPr algn="just" rtl="1"/>
            <a:endParaRPr lang="fa-IR" sz="2400" b="1" dirty="0">
              <a:cs typeface="B Nazanin" panose="00000400000000000000" pitchFamily="2" charset="-78"/>
            </a:endParaRPr>
          </a:p>
        </p:txBody>
      </p:sp>
      <p:sp>
        <p:nvSpPr>
          <p:cNvPr id="3" name="TextBox 2">
            <a:extLst>
              <a:ext uri="{FF2B5EF4-FFF2-40B4-BE49-F238E27FC236}">
                <a16:creationId xmlns:a16="http://schemas.microsoft.com/office/drawing/2014/main" id="{44FBD2C6-856F-4829-962E-FDF94277DE4F}"/>
              </a:ext>
            </a:extLst>
          </p:cNvPr>
          <p:cNvSpPr txBox="1"/>
          <p:nvPr/>
        </p:nvSpPr>
        <p:spPr>
          <a:xfrm>
            <a:off x="291549" y="330221"/>
            <a:ext cx="1050288"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Q</a:t>
            </a:r>
            <a:r>
              <a:rPr lang="fa-IR" sz="3200" b="1" dirty="0">
                <a:latin typeface="Times New Roman" panose="02020603050405020304" pitchFamily="18" charset="0"/>
                <a:cs typeface="Times New Roman" panose="02020603050405020304" pitchFamily="18" charset="0"/>
              </a:rPr>
              <a:t>2</a:t>
            </a:r>
            <a:r>
              <a:rPr lang="en-US" sz="3200" b="1" dirty="0">
                <a:latin typeface="Times New Roman" panose="02020603050405020304" pitchFamily="18" charset="0"/>
                <a:cs typeface="Times New Roman" panose="02020603050405020304" pitchFamily="18" charset="0"/>
              </a:rPr>
              <a:t>-</a:t>
            </a:r>
            <a:r>
              <a:rPr lang="fa-IR" sz="3200" b="1" dirty="0">
                <a:latin typeface="Times New Roman" panose="02020603050405020304" pitchFamily="18" charset="0"/>
                <a:cs typeface="Times New Roman" panose="02020603050405020304" pitchFamily="18" charset="0"/>
              </a:rPr>
              <a:t>3</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63602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664</TotalTime>
  <Words>793</Words>
  <Application>Microsoft Office PowerPoint</Application>
  <PresentationFormat>Widescreen</PresentationFormat>
  <Paragraphs>86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Times New Roman</vt:lpstr>
      <vt:lpstr>Wingdings 3</vt:lpstr>
      <vt:lpstr>Ion</vt:lpstr>
      <vt:lpstr>Data analysis task report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Sina</dc:creator>
  <cp:lastModifiedBy>Sina</cp:lastModifiedBy>
  <cp:revision>19</cp:revision>
  <dcterms:created xsi:type="dcterms:W3CDTF">2024-01-27T15:16:06Z</dcterms:created>
  <dcterms:modified xsi:type="dcterms:W3CDTF">2024-01-30T17:51:05Z</dcterms:modified>
</cp:coreProperties>
</file>