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8700" y="2286000"/>
            <a:ext cx="505460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B2B2B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B2B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B2B2B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B2B2B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B2B2B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B2B2B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23485" y="6191815"/>
            <a:ext cx="1369414" cy="4525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3650" y="635000"/>
            <a:ext cx="458470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859" y="2336800"/>
            <a:ext cx="10368280" cy="174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B2B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05500" y="6648828"/>
            <a:ext cx="20637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B2B2B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cureauth.com/blog/getting-physical-extreme-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hat.com/docs/us-16/materials/us-16-Weston-Windows-10-Mitigation-Improvements.pdf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3485" y="6191815"/>
            <a:ext cx="1369414" cy="452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69000" y="6661528"/>
            <a:ext cx="781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3CBE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8B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3898" y="520700"/>
            <a:ext cx="8204200" cy="5723255"/>
          </a:xfrm>
          <a:custGeom>
            <a:avLst/>
            <a:gdLst/>
            <a:ahLst/>
            <a:cxnLst/>
            <a:rect l="l" t="t" r="r" b="b"/>
            <a:pathLst>
              <a:path w="8204200" h="5723255">
                <a:moveTo>
                  <a:pt x="210147" y="0"/>
                </a:moveTo>
                <a:lnTo>
                  <a:pt x="7994053" y="0"/>
                </a:lnTo>
                <a:lnTo>
                  <a:pt x="8042237" y="5550"/>
                </a:lnTo>
                <a:lnTo>
                  <a:pt x="8086470" y="21359"/>
                </a:lnTo>
                <a:lnTo>
                  <a:pt x="8125488" y="46167"/>
                </a:lnTo>
                <a:lnTo>
                  <a:pt x="8158032" y="78710"/>
                </a:lnTo>
                <a:lnTo>
                  <a:pt x="8182840" y="117729"/>
                </a:lnTo>
                <a:lnTo>
                  <a:pt x="8198649" y="161962"/>
                </a:lnTo>
                <a:lnTo>
                  <a:pt x="8204200" y="210147"/>
                </a:lnTo>
                <a:lnTo>
                  <a:pt x="8204200" y="5512823"/>
                </a:lnTo>
                <a:lnTo>
                  <a:pt x="8198649" y="5561008"/>
                </a:lnTo>
                <a:lnTo>
                  <a:pt x="8182840" y="5605241"/>
                </a:lnTo>
                <a:lnTo>
                  <a:pt x="8158032" y="5644260"/>
                </a:lnTo>
                <a:lnTo>
                  <a:pt x="8125488" y="5676803"/>
                </a:lnTo>
                <a:lnTo>
                  <a:pt x="8086470" y="5701611"/>
                </a:lnTo>
                <a:lnTo>
                  <a:pt x="8042237" y="5717420"/>
                </a:lnTo>
                <a:lnTo>
                  <a:pt x="7994053" y="5722970"/>
                </a:lnTo>
                <a:lnTo>
                  <a:pt x="210147" y="5722970"/>
                </a:lnTo>
                <a:lnTo>
                  <a:pt x="161962" y="5717420"/>
                </a:lnTo>
                <a:lnTo>
                  <a:pt x="117729" y="5701611"/>
                </a:lnTo>
                <a:lnTo>
                  <a:pt x="78710" y="5676803"/>
                </a:lnTo>
                <a:lnTo>
                  <a:pt x="46167" y="5644260"/>
                </a:lnTo>
                <a:lnTo>
                  <a:pt x="21359" y="5605241"/>
                </a:lnTo>
                <a:lnTo>
                  <a:pt x="5550" y="5561008"/>
                </a:lnTo>
                <a:lnTo>
                  <a:pt x="0" y="5512823"/>
                </a:lnTo>
                <a:lnTo>
                  <a:pt x="0" y="210147"/>
                </a:lnTo>
                <a:lnTo>
                  <a:pt x="5550" y="161962"/>
                </a:lnTo>
                <a:lnTo>
                  <a:pt x="21359" y="117729"/>
                </a:lnTo>
                <a:lnTo>
                  <a:pt x="46167" y="78710"/>
                </a:lnTo>
                <a:lnTo>
                  <a:pt x="78710" y="46167"/>
                </a:lnTo>
                <a:lnTo>
                  <a:pt x="117729" y="21359"/>
                </a:lnTo>
                <a:lnTo>
                  <a:pt x="161962" y="5550"/>
                </a:lnTo>
                <a:lnTo>
                  <a:pt x="210147" y="0"/>
                </a:lnTo>
                <a:close/>
              </a:path>
            </a:pathLst>
          </a:custGeom>
          <a:ln w="25400">
            <a:solidFill>
              <a:srgbClr val="2B2B2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1549" y="3740249"/>
            <a:ext cx="7169150" cy="1120140"/>
          </a:xfrm>
          <a:custGeom>
            <a:avLst/>
            <a:gdLst/>
            <a:ahLst/>
            <a:cxnLst/>
            <a:rect l="l" t="t" r="r" b="b"/>
            <a:pathLst>
              <a:path w="7169150" h="1120139">
                <a:moveTo>
                  <a:pt x="0" y="0"/>
                </a:moveTo>
                <a:lnTo>
                  <a:pt x="7168902" y="0"/>
                </a:lnTo>
                <a:lnTo>
                  <a:pt x="7168902" y="1120139"/>
                </a:lnTo>
                <a:lnTo>
                  <a:pt x="0" y="112013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C8B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73400" y="3611879"/>
            <a:ext cx="60413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0" marR="5080" indent="-1930400">
              <a:lnSpc>
                <a:spcPct val="125000"/>
              </a:lnSpc>
              <a:spcBef>
                <a:spcPts val="100"/>
              </a:spcBef>
            </a:pPr>
            <a:r>
              <a:rPr sz="3200" b="0" spc="630" dirty="0">
                <a:solidFill>
                  <a:srgbClr val="F6F8F8"/>
                </a:solidFill>
                <a:latin typeface="Times New Roman"/>
                <a:cs typeface="Times New Roman"/>
              </a:rPr>
              <a:t>Attacking </a:t>
            </a:r>
            <a:r>
              <a:rPr sz="3200" b="0" spc="635" dirty="0">
                <a:solidFill>
                  <a:srgbClr val="F6F8F8"/>
                </a:solidFill>
                <a:latin typeface="Times New Roman"/>
                <a:cs typeface="Times New Roman"/>
              </a:rPr>
              <a:t>Windows</a:t>
            </a:r>
            <a:r>
              <a:rPr sz="3200" b="0" spc="-125" dirty="0">
                <a:solidFill>
                  <a:srgbClr val="F6F8F8"/>
                </a:solidFill>
                <a:latin typeface="Times New Roman"/>
                <a:cs typeface="Times New Roman"/>
              </a:rPr>
              <a:t> </a:t>
            </a:r>
            <a:r>
              <a:rPr sz="3200" b="0" spc="645" dirty="0">
                <a:solidFill>
                  <a:srgbClr val="F6F8F8"/>
                </a:solidFill>
                <a:latin typeface="Times New Roman"/>
                <a:cs typeface="Times New Roman"/>
              </a:rPr>
              <a:t>using  </a:t>
            </a:r>
            <a:r>
              <a:rPr sz="3200" b="0" spc="459" dirty="0">
                <a:solidFill>
                  <a:srgbClr val="F6F8F8"/>
                </a:solidFill>
                <a:latin typeface="Times New Roman"/>
                <a:cs typeface="Times New Roman"/>
              </a:rPr>
              <a:t>Intel</a:t>
            </a:r>
            <a:r>
              <a:rPr sz="3200" b="0" spc="260" dirty="0">
                <a:solidFill>
                  <a:srgbClr val="F6F8F8"/>
                </a:solidFill>
                <a:latin typeface="Times New Roman"/>
                <a:cs typeface="Times New Roman"/>
              </a:rPr>
              <a:t> </a:t>
            </a:r>
            <a:r>
              <a:rPr sz="3200" b="0" spc="595" dirty="0">
                <a:solidFill>
                  <a:srgbClr val="F6F8F8"/>
                </a:solidFill>
                <a:latin typeface="Times New Roman"/>
                <a:cs typeface="Times New Roman"/>
              </a:rPr>
              <a:t>TSX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06081" y="1602404"/>
            <a:ext cx="3779639" cy="124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700" y="2603500"/>
            <a:ext cx="530669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7625" algn="l"/>
                <a:tab pos="1863725" algn="l"/>
                <a:tab pos="3472815" algn="l"/>
              </a:tabLst>
            </a:pPr>
            <a:r>
              <a:rPr sz="4300" spc="-5" dirty="0">
                <a:solidFill>
                  <a:srgbClr val="2B2B2B"/>
                </a:solidFill>
              </a:rPr>
              <a:t>I</a:t>
            </a:r>
            <a:r>
              <a:rPr sz="4300" dirty="0">
                <a:solidFill>
                  <a:srgbClr val="2B2B2B"/>
                </a:solidFill>
              </a:rPr>
              <a:t>A32	&amp;	</a:t>
            </a:r>
            <a:r>
              <a:rPr sz="4300" spc="-5" dirty="0">
                <a:solidFill>
                  <a:srgbClr val="2B2B2B"/>
                </a:solidFill>
              </a:rPr>
              <a:t>I</a:t>
            </a:r>
            <a:r>
              <a:rPr sz="4300" dirty="0">
                <a:solidFill>
                  <a:srgbClr val="2B2B2B"/>
                </a:solidFill>
              </a:rPr>
              <a:t>A32e	Pa</a:t>
            </a:r>
            <a:r>
              <a:rPr sz="4300" spc="-5" dirty="0">
                <a:solidFill>
                  <a:srgbClr val="2B2B2B"/>
                </a:solidFill>
              </a:rPr>
              <a:t>gin</a:t>
            </a:r>
            <a:r>
              <a:rPr sz="4300" dirty="0">
                <a:solidFill>
                  <a:srgbClr val="2B2B2B"/>
                </a:solidFill>
              </a:rPr>
              <a:t>g</a:t>
            </a:r>
            <a:endParaRPr sz="43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7084" y="304447"/>
            <a:ext cx="8321244" cy="5782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00" y="520700"/>
            <a:ext cx="3275329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solidFill>
                  <a:srgbClr val="2B2B2B"/>
                </a:solidFill>
              </a:rPr>
              <a:t>Intel Paging in IA32-e  Mode and </a:t>
            </a:r>
            <a:r>
              <a:rPr sz="2200" spc="-25" dirty="0">
                <a:solidFill>
                  <a:srgbClr val="2B2B2B"/>
                </a:solidFill>
              </a:rPr>
              <a:t>it’s</a:t>
            </a:r>
            <a:r>
              <a:rPr sz="2200" spc="-45" dirty="0">
                <a:solidFill>
                  <a:srgbClr val="2B2B2B"/>
                </a:solidFill>
              </a:rPr>
              <a:t> </a:t>
            </a:r>
            <a:r>
              <a:rPr sz="2200" spc="-5" dirty="0">
                <a:solidFill>
                  <a:srgbClr val="2B2B2B"/>
                </a:solidFill>
              </a:rPr>
              <a:t>submodes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3785" y="221062"/>
            <a:ext cx="8323017" cy="6415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7700" y="495300"/>
            <a:ext cx="151257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10"/>
              </a:lnSpc>
              <a:spcBef>
                <a:spcPts val="100"/>
              </a:spcBef>
            </a:pPr>
            <a:r>
              <a:rPr sz="2100" b="1" spc="-5" dirty="0">
                <a:solidFill>
                  <a:srgbClr val="2B2B2B"/>
                </a:solidFill>
                <a:latin typeface="Arial"/>
                <a:cs typeface="Arial"/>
              </a:rPr>
              <a:t>Paging</a:t>
            </a:r>
            <a:r>
              <a:rPr sz="2100" b="1" spc="-14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2B2B2B"/>
                </a:solidFill>
                <a:latin typeface="Arial"/>
                <a:cs typeface="Arial"/>
              </a:rPr>
              <a:t>Attr.</a:t>
            </a:r>
            <a:endParaRPr sz="2100">
              <a:latin typeface="Arial"/>
              <a:cs typeface="Arial"/>
            </a:endParaRPr>
          </a:p>
          <a:p>
            <a:pPr marL="3810" algn="ctr">
              <a:lnSpc>
                <a:spcPts val="2510"/>
              </a:lnSpc>
            </a:pPr>
            <a:r>
              <a:rPr sz="2100" b="1" spc="-5" dirty="0">
                <a:solidFill>
                  <a:srgbClr val="2B2B2B"/>
                </a:solidFill>
                <a:latin typeface="Arial"/>
                <a:cs typeface="Arial"/>
              </a:rPr>
              <a:t>Overview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3485" y="6191815"/>
            <a:ext cx="1369414" cy="452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30900" y="6661528"/>
            <a:ext cx="1555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6F8F8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9597" y="1519091"/>
            <a:ext cx="8432800" cy="3762375"/>
          </a:xfrm>
          <a:custGeom>
            <a:avLst/>
            <a:gdLst/>
            <a:ahLst/>
            <a:cxnLst/>
            <a:rect l="l" t="t" r="r" b="b"/>
            <a:pathLst>
              <a:path w="8432800" h="3762375">
                <a:moveTo>
                  <a:pt x="627065" y="0"/>
                </a:moveTo>
                <a:lnTo>
                  <a:pt x="8432798" y="0"/>
                </a:lnTo>
                <a:lnTo>
                  <a:pt x="8432798" y="3135255"/>
                </a:lnTo>
                <a:lnTo>
                  <a:pt x="8430912" y="3184259"/>
                </a:lnTo>
                <a:lnTo>
                  <a:pt x="8425345" y="3232233"/>
                </a:lnTo>
                <a:lnTo>
                  <a:pt x="8416237" y="3279035"/>
                </a:lnTo>
                <a:lnTo>
                  <a:pt x="8403728" y="3324527"/>
                </a:lnTo>
                <a:lnTo>
                  <a:pt x="8387957" y="3368569"/>
                </a:lnTo>
                <a:lnTo>
                  <a:pt x="8369063" y="3411022"/>
                </a:lnTo>
                <a:lnTo>
                  <a:pt x="8347186" y="3451746"/>
                </a:lnTo>
                <a:lnTo>
                  <a:pt x="8322465" y="3490603"/>
                </a:lnTo>
                <a:lnTo>
                  <a:pt x="8295039" y="3527452"/>
                </a:lnTo>
                <a:lnTo>
                  <a:pt x="8265049" y="3562154"/>
                </a:lnTo>
                <a:lnTo>
                  <a:pt x="8232633" y="3594570"/>
                </a:lnTo>
                <a:lnTo>
                  <a:pt x="8197930" y="3624560"/>
                </a:lnTo>
                <a:lnTo>
                  <a:pt x="8161081" y="3651986"/>
                </a:lnTo>
                <a:lnTo>
                  <a:pt x="8122225" y="3676707"/>
                </a:lnTo>
                <a:lnTo>
                  <a:pt x="8081500" y="3698584"/>
                </a:lnTo>
                <a:lnTo>
                  <a:pt x="8039047" y="3717478"/>
                </a:lnTo>
                <a:lnTo>
                  <a:pt x="7995005" y="3733249"/>
                </a:lnTo>
                <a:lnTo>
                  <a:pt x="7949513" y="3745759"/>
                </a:lnTo>
                <a:lnTo>
                  <a:pt x="7902710" y="3754866"/>
                </a:lnTo>
                <a:lnTo>
                  <a:pt x="7854737" y="3760433"/>
                </a:lnTo>
                <a:lnTo>
                  <a:pt x="7805732" y="3762320"/>
                </a:lnTo>
                <a:lnTo>
                  <a:pt x="0" y="3762320"/>
                </a:lnTo>
                <a:lnTo>
                  <a:pt x="0" y="627065"/>
                </a:lnTo>
                <a:lnTo>
                  <a:pt x="1886" y="578061"/>
                </a:lnTo>
                <a:lnTo>
                  <a:pt x="7453" y="530087"/>
                </a:lnTo>
                <a:lnTo>
                  <a:pt x="16561" y="483285"/>
                </a:lnTo>
                <a:lnTo>
                  <a:pt x="29070" y="437793"/>
                </a:lnTo>
                <a:lnTo>
                  <a:pt x="44841" y="393751"/>
                </a:lnTo>
                <a:lnTo>
                  <a:pt x="63735" y="351298"/>
                </a:lnTo>
                <a:lnTo>
                  <a:pt x="85612" y="310573"/>
                </a:lnTo>
                <a:lnTo>
                  <a:pt x="110333" y="271717"/>
                </a:lnTo>
                <a:lnTo>
                  <a:pt x="137759" y="234868"/>
                </a:lnTo>
                <a:lnTo>
                  <a:pt x="167749" y="200165"/>
                </a:lnTo>
                <a:lnTo>
                  <a:pt x="200165" y="167749"/>
                </a:lnTo>
                <a:lnTo>
                  <a:pt x="234868" y="137759"/>
                </a:lnTo>
                <a:lnTo>
                  <a:pt x="271717" y="110333"/>
                </a:lnTo>
                <a:lnTo>
                  <a:pt x="310573" y="85612"/>
                </a:lnTo>
                <a:lnTo>
                  <a:pt x="351298" y="63735"/>
                </a:lnTo>
                <a:lnTo>
                  <a:pt x="393751" y="44841"/>
                </a:lnTo>
                <a:lnTo>
                  <a:pt x="437793" y="29070"/>
                </a:lnTo>
                <a:lnTo>
                  <a:pt x="483285" y="16561"/>
                </a:lnTo>
                <a:lnTo>
                  <a:pt x="530087" y="7453"/>
                </a:lnTo>
                <a:lnTo>
                  <a:pt x="578061" y="1886"/>
                </a:lnTo>
                <a:lnTo>
                  <a:pt x="627065" y="0"/>
                </a:lnTo>
                <a:close/>
              </a:path>
            </a:pathLst>
          </a:custGeom>
          <a:ln w="3809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0372" y="5005456"/>
            <a:ext cx="2571750" cy="582930"/>
          </a:xfrm>
          <a:prstGeom prst="rect">
            <a:avLst/>
          </a:prstGeom>
          <a:solidFill>
            <a:srgbClr val="2B2B2B"/>
          </a:solidFill>
        </p:spPr>
        <p:txBody>
          <a:bodyPr vert="horz" wrap="square" lIns="0" tIns="150495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1185"/>
              </a:spcBef>
            </a:pPr>
            <a:r>
              <a:rPr sz="1400" spc="10" dirty="0">
                <a:solidFill>
                  <a:srgbClr val="F6F8F8"/>
                </a:solidFill>
                <a:latin typeface="Arial"/>
                <a:cs typeface="Arial"/>
              </a:rPr>
              <a:t>E x a m p l</a:t>
            </a:r>
            <a:r>
              <a:rPr sz="1400" spc="-80" dirty="0">
                <a:solidFill>
                  <a:srgbClr val="F6F8F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6F8F8"/>
                </a:solidFill>
                <a:latin typeface="Arial"/>
                <a:cs typeface="Arial"/>
              </a:rPr>
              <a:t>e</a:t>
            </a:r>
            <a:r>
              <a:rPr sz="1400" spc="10" dirty="0">
                <a:solidFill>
                  <a:srgbClr val="F6F8F8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17900" y="2006600"/>
            <a:ext cx="5200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0780" algn="l"/>
                <a:tab pos="2036445" algn="l"/>
                <a:tab pos="3258820" algn="l"/>
              </a:tabLst>
            </a:pPr>
            <a:r>
              <a:rPr sz="2800" b="0" spc="300" dirty="0">
                <a:solidFill>
                  <a:srgbClr val="2B2B2B"/>
                </a:solidFill>
                <a:latin typeface="Arial"/>
                <a:cs typeface="Arial"/>
              </a:rPr>
              <a:t>Let’</a:t>
            </a:r>
            <a:r>
              <a:rPr sz="2800" b="0" spc="-43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2B2B2B"/>
                </a:solidFill>
                <a:latin typeface="Arial"/>
                <a:cs typeface="Arial"/>
              </a:rPr>
              <a:t>s	</a:t>
            </a:r>
            <a:r>
              <a:rPr sz="2800" b="0" spc="265" dirty="0">
                <a:solidFill>
                  <a:srgbClr val="2B2B2B"/>
                </a:solidFill>
                <a:latin typeface="Arial"/>
                <a:cs typeface="Arial"/>
              </a:rPr>
              <a:t>see	</a:t>
            </a:r>
            <a:r>
              <a:rPr sz="2800" b="0" spc="300" dirty="0">
                <a:solidFill>
                  <a:srgbClr val="2B2B2B"/>
                </a:solidFill>
                <a:latin typeface="Arial"/>
                <a:cs typeface="Arial"/>
              </a:rPr>
              <a:t>some	</a:t>
            </a:r>
            <a:r>
              <a:rPr sz="2800" b="0" spc="350" dirty="0">
                <a:solidFill>
                  <a:srgbClr val="2B2B2B"/>
                </a:solidFill>
                <a:latin typeface="Arial"/>
                <a:cs typeface="Arial"/>
              </a:rPr>
              <a:t>examples</a:t>
            </a:r>
            <a:r>
              <a:rPr sz="2800" b="0" spc="-38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9700" y="3314700"/>
            <a:ext cx="65665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80" dirty="0">
                <a:solidFill>
                  <a:srgbClr val="2B2B2B"/>
                </a:solidFill>
                <a:latin typeface="Arial"/>
                <a:cs typeface="Arial"/>
              </a:rPr>
              <a:t>Pictures </a:t>
            </a:r>
            <a:r>
              <a:rPr sz="1500" spc="155" dirty="0">
                <a:solidFill>
                  <a:srgbClr val="2B2B2B"/>
                </a:solidFill>
                <a:latin typeface="Arial"/>
                <a:cs typeface="Arial"/>
              </a:rPr>
              <a:t>From</a:t>
            </a:r>
            <a:r>
              <a:rPr sz="1500" spc="7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B2B2B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500" spc="200" dirty="0">
                <a:solidFill>
                  <a:srgbClr val="2B2B2B"/>
                </a:solidFill>
                <a:latin typeface="Arial"/>
                <a:cs typeface="Arial"/>
                <a:hlinkClick r:id="rId4"/>
              </a:rPr>
              <a:t>https://www.secureauth.com/blog/getting-physical-extreme-  </a:t>
            </a:r>
            <a:r>
              <a:rPr sz="1500" spc="204" dirty="0">
                <a:solidFill>
                  <a:srgbClr val="2B2B2B"/>
                </a:solidFill>
                <a:latin typeface="Arial"/>
                <a:cs typeface="Arial"/>
              </a:rPr>
              <a:t>abuse-of-intel-based-paging-systems-part-2-windows</a:t>
            </a:r>
            <a:r>
              <a:rPr sz="1500" spc="-204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0" y="419100"/>
            <a:ext cx="7027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Using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the self-ref entry located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PML4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position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number 0</a:t>
            </a:r>
            <a:r>
              <a:rPr sz="1800" spc="4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(zero):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5576" y="964987"/>
            <a:ext cx="7320846" cy="502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14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2845" y="1935358"/>
            <a:ext cx="1464904" cy="2562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3565" y="2003266"/>
            <a:ext cx="3525238" cy="2426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5000" y="533400"/>
            <a:ext cx="746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Using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the self-ref entry located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at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PML4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position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number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0x1FF</a:t>
            </a:r>
            <a:r>
              <a:rPr sz="1800" spc="7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B2B2B"/>
                </a:solidFill>
                <a:latin typeface="Arial"/>
                <a:cs typeface="Arial"/>
              </a:rPr>
              <a:t>(511):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9577" y="1310037"/>
            <a:ext cx="6837089" cy="4620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15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4800" y="546100"/>
            <a:ext cx="1254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2B2B2B"/>
                </a:solidFill>
                <a:latin typeface="Arial"/>
                <a:cs typeface="Arial"/>
              </a:rPr>
              <a:t>Ok,</a:t>
            </a:r>
            <a:r>
              <a:rPr sz="3000" spc="-8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B2B2B"/>
                </a:solidFill>
                <a:latin typeface="Arial"/>
                <a:cs typeface="Arial"/>
              </a:rPr>
              <a:t>but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5100" y="1460500"/>
            <a:ext cx="49764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6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2B2B2B"/>
                </a:solidFill>
                <a:latin typeface="Arial"/>
                <a:cs typeface="Arial"/>
              </a:rPr>
              <a:t>What </a:t>
            </a:r>
            <a:r>
              <a:rPr sz="3000" dirty="0">
                <a:solidFill>
                  <a:srgbClr val="D01005"/>
                </a:solidFill>
                <a:latin typeface="Arial"/>
                <a:cs typeface="Arial"/>
              </a:rPr>
              <a:t>was </a:t>
            </a:r>
            <a:r>
              <a:rPr sz="3000" dirty="0">
                <a:solidFill>
                  <a:srgbClr val="2B2B2B"/>
                </a:solidFill>
                <a:latin typeface="Arial"/>
                <a:cs typeface="Arial"/>
              </a:rPr>
              <a:t>the </a:t>
            </a:r>
            <a:r>
              <a:rPr sz="3000" b="1" spc="-5" dirty="0">
                <a:solidFill>
                  <a:srgbClr val="FF59E4"/>
                </a:solidFill>
                <a:latin typeface="Arial"/>
                <a:cs typeface="Arial"/>
              </a:rPr>
              <a:t>Windows</a:t>
            </a:r>
            <a:r>
              <a:rPr sz="3000" b="1" spc="-114" dirty="0">
                <a:solidFill>
                  <a:srgbClr val="FF59E4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B2B2B"/>
                </a:solidFill>
                <a:latin typeface="Arial"/>
                <a:cs typeface="Arial"/>
              </a:rPr>
              <a:t>Plan  </a:t>
            </a:r>
            <a:r>
              <a:rPr sz="3000" spc="-5" dirty="0">
                <a:solidFill>
                  <a:srgbClr val="2B2B2B"/>
                </a:solidFill>
                <a:latin typeface="Arial"/>
                <a:cs typeface="Arial"/>
              </a:rPr>
              <a:t>for self-referential</a:t>
            </a:r>
            <a:r>
              <a:rPr sz="3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B2B2B"/>
                </a:solidFill>
                <a:latin typeface="Arial"/>
                <a:cs typeface="Arial"/>
              </a:rPr>
              <a:t>entries?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0096" y="2814134"/>
            <a:ext cx="2791807" cy="2791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16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1000" y="2540000"/>
            <a:ext cx="8943340" cy="2179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1010919" indent="-228600">
              <a:lnSpc>
                <a:spcPct val="101200"/>
              </a:lnSpc>
              <a:spcBef>
                <a:spcPts val="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Only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PML4 entry is used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Paging management  (0x1ED).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1200"/>
              </a:lnSpc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Entry 0x1ED is self-referential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the physical address points  to PML4 physical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17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0900" y="1193800"/>
            <a:ext cx="54057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2B2B2B"/>
                </a:solidFill>
              </a:rPr>
              <a:t>Windows </a:t>
            </a:r>
            <a:r>
              <a:rPr sz="3500" spc="-5" dirty="0">
                <a:solidFill>
                  <a:srgbClr val="2B2B2B"/>
                </a:solidFill>
              </a:rPr>
              <a:t>Self-Ref</a:t>
            </a:r>
            <a:r>
              <a:rPr sz="3500" spc="-25" dirty="0">
                <a:solidFill>
                  <a:srgbClr val="2B2B2B"/>
                </a:solidFill>
              </a:rPr>
              <a:t> </a:t>
            </a:r>
            <a:r>
              <a:rPr sz="3500" spc="-5" dirty="0">
                <a:solidFill>
                  <a:srgbClr val="2B2B2B"/>
                </a:solidFill>
              </a:rPr>
              <a:t>Entries</a:t>
            </a:r>
            <a:endParaRPr sz="3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00" y="2578100"/>
            <a:ext cx="882205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5" dirty="0">
                <a:solidFill>
                  <a:srgbClr val="2B2B2B"/>
                </a:solidFill>
              </a:rPr>
              <a:t>Self-Ref of </a:t>
            </a:r>
            <a:r>
              <a:rPr sz="6100" dirty="0">
                <a:solidFill>
                  <a:srgbClr val="2B2B2B"/>
                </a:solidFill>
              </a:rPr>
              <a:t>Death</a:t>
            </a:r>
            <a:r>
              <a:rPr sz="6100" spc="-285" dirty="0">
                <a:solidFill>
                  <a:srgbClr val="2B2B2B"/>
                </a:solidFill>
              </a:rPr>
              <a:t> </a:t>
            </a:r>
            <a:r>
              <a:rPr sz="6100" dirty="0">
                <a:solidFill>
                  <a:srgbClr val="2B2B2B"/>
                </a:solidFill>
              </a:rPr>
              <a:t>Attack</a:t>
            </a:r>
            <a:endParaRPr sz="6100"/>
          </a:p>
        </p:txBody>
      </p:sp>
      <p:sp>
        <p:nvSpPr>
          <p:cNvPr id="3" name="object 3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18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6352" y="107497"/>
            <a:ext cx="9246743" cy="614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000" y="736600"/>
            <a:ext cx="186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2B2B"/>
                </a:solidFill>
                <a:latin typeface="Arial"/>
                <a:cs typeface="Arial"/>
              </a:rPr>
              <a:t>Self-Ref of</a:t>
            </a:r>
            <a:r>
              <a:rPr sz="1800" b="1" spc="-6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B2B2B"/>
                </a:solidFill>
                <a:latin typeface="Arial"/>
                <a:cs typeface="Arial"/>
              </a:rPr>
              <a:t>Death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19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31146"/>
            <a:ext cx="2717165" cy="14363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005"/>
              </a:spcBef>
              <a:tabLst>
                <a:tab pos="2272665" algn="l"/>
              </a:tabLst>
            </a:pPr>
            <a:r>
              <a:rPr sz="4400" b="0" dirty="0">
                <a:solidFill>
                  <a:srgbClr val="2B2B2B"/>
                </a:solidFill>
                <a:latin typeface="Arial"/>
                <a:cs typeface="Arial"/>
              </a:rPr>
              <a:t>[	]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500" dirty="0">
                <a:solidFill>
                  <a:srgbClr val="2B2B2B"/>
                </a:solidFill>
              </a:rPr>
              <a:t>W</a:t>
            </a:r>
            <a:r>
              <a:rPr sz="3500" spc="405" dirty="0">
                <a:solidFill>
                  <a:srgbClr val="2B2B2B"/>
                </a:solidFill>
              </a:rPr>
              <a:t> </a:t>
            </a:r>
            <a:r>
              <a:rPr sz="3500" dirty="0">
                <a:solidFill>
                  <a:srgbClr val="2B2B2B"/>
                </a:solidFill>
              </a:rPr>
              <a:t>h</a:t>
            </a:r>
            <a:r>
              <a:rPr sz="3500" spc="405" dirty="0">
                <a:solidFill>
                  <a:srgbClr val="2B2B2B"/>
                </a:solidFill>
              </a:rPr>
              <a:t> </a:t>
            </a:r>
            <a:r>
              <a:rPr sz="3500" dirty="0">
                <a:solidFill>
                  <a:srgbClr val="2B2B2B"/>
                </a:solidFill>
              </a:rPr>
              <a:t>o</a:t>
            </a:r>
            <a:r>
              <a:rPr sz="3500" spc="405" dirty="0">
                <a:solidFill>
                  <a:srgbClr val="2B2B2B"/>
                </a:solidFill>
              </a:rPr>
              <a:t> </a:t>
            </a:r>
            <a:r>
              <a:rPr sz="3500" dirty="0">
                <a:solidFill>
                  <a:srgbClr val="2B2B2B"/>
                </a:solidFill>
              </a:rPr>
              <a:t>A</a:t>
            </a:r>
            <a:r>
              <a:rPr sz="3500" spc="405" dirty="0">
                <a:solidFill>
                  <a:srgbClr val="2B2B2B"/>
                </a:solidFill>
              </a:rPr>
              <a:t> </a:t>
            </a:r>
            <a:r>
              <a:rPr sz="3500" dirty="0">
                <a:solidFill>
                  <a:srgbClr val="2B2B2B"/>
                </a:solidFill>
              </a:rPr>
              <a:t>m</a:t>
            </a:r>
            <a:r>
              <a:rPr sz="3500" spc="405" dirty="0">
                <a:solidFill>
                  <a:srgbClr val="2B2B2B"/>
                </a:solidFill>
              </a:rPr>
              <a:t> </a:t>
            </a:r>
            <a:r>
              <a:rPr sz="3500" dirty="0">
                <a:solidFill>
                  <a:srgbClr val="2B2B2B"/>
                </a:solidFill>
              </a:rPr>
              <a:t>I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723900" y="2463800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D001A"/>
                </a:solidFill>
                <a:latin typeface="Arial"/>
                <a:cs typeface="Arial"/>
              </a:rPr>
              <a:t>I’m</a:t>
            </a:r>
            <a:r>
              <a:rPr sz="3600" b="1" spc="-75" dirty="0">
                <a:solidFill>
                  <a:srgbClr val="CD001A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D001A"/>
                </a:solidFill>
                <a:latin typeface="Arial"/>
                <a:cs typeface="Arial"/>
              </a:rPr>
              <a:t>Sina,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6900" y="3937000"/>
            <a:ext cx="18707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B0D66D"/>
                </a:solidFill>
                <a:latin typeface="Arial"/>
                <a:cs typeface="Arial"/>
              </a:rPr>
              <a:t>@Intel80x86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0151" y="671156"/>
            <a:ext cx="831799" cy="27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0208" y="3941280"/>
            <a:ext cx="480836" cy="480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2904" y="4750978"/>
            <a:ext cx="546093" cy="535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17700" y="4775200"/>
            <a:ext cx="22847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EFD400"/>
                </a:solidFill>
                <a:latin typeface="Arial"/>
                <a:cs typeface="Arial"/>
              </a:rPr>
              <a:t>Rayanfam.com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200" y="2628900"/>
            <a:ext cx="48094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B2B2B"/>
                </a:solidFill>
                <a:latin typeface="Arial"/>
                <a:cs typeface="Arial"/>
              </a:rPr>
              <a:t>A </a:t>
            </a:r>
            <a:r>
              <a:rPr sz="2500" b="1" spc="-10" dirty="0">
                <a:solidFill>
                  <a:srgbClr val="2B2B2B"/>
                </a:solidFill>
                <a:latin typeface="Arial"/>
                <a:cs typeface="Arial"/>
              </a:rPr>
              <a:t>Windows </a:t>
            </a:r>
            <a:r>
              <a:rPr sz="2500" b="1" spc="-5" dirty="0">
                <a:solidFill>
                  <a:srgbClr val="2B2B2B"/>
                </a:solidFill>
                <a:latin typeface="Arial"/>
                <a:cs typeface="Arial"/>
              </a:rPr>
              <a:t>Internals</a:t>
            </a:r>
            <a:r>
              <a:rPr sz="2500" b="1" spc="-11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2B2B2B"/>
                </a:solidFill>
                <a:latin typeface="Arial"/>
                <a:cs typeface="Arial"/>
              </a:rPr>
              <a:t>enthusiast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1545" y="93924"/>
            <a:ext cx="8668313" cy="5702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1800" y="533400"/>
            <a:ext cx="186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B2B2B"/>
                </a:solidFill>
                <a:latin typeface="Arial"/>
                <a:cs typeface="Arial"/>
              </a:rPr>
              <a:t>Self-Ref of</a:t>
            </a:r>
            <a:r>
              <a:rPr sz="1800" b="1" spc="-6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B2B2B"/>
                </a:solidFill>
                <a:latin typeface="Arial"/>
                <a:cs typeface="Arial"/>
              </a:rPr>
              <a:t>Death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20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2338" y="251796"/>
            <a:ext cx="9227323" cy="5038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2800" y="5588000"/>
            <a:ext cx="1055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https://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  <a:hlinkClick r:id="rId3"/>
              </a:rPr>
              <a:t>www.blackhat.com/docs/us-16/materials/us-16-Weston-Windows-10-Mitigation-Improvements.pdf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21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758" y="102897"/>
            <a:ext cx="10542869" cy="5914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22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1917700"/>
            <a:ext cx="8534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965200"/>
            <a:ext cx="8359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It was impressive, compared </a:t>
            </a:r>
            <a:r>
              <a:rPr sz="3200" dirty="0"/>
              <a:t>to </a:t>
            </a:r>
            <a:r>
              <a:rPr sz="3200" spc="-5" dirty="0"/>
              <a:t>other OSs</a:t>
            </a:r>
            <a:r>
              <a:rPr sz="3200" spc="10" dirty="0"/>
              <a:t> </a:t>
            </a:r>
            <a:r>
              <a:rPr sz="3200" dirty="0"/>
              <a:t>!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23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0959" y="900061"/>
            <a:ext cx="9070080" cy="5057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24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0750" y="1701800"/>
            <a:ext cx="7810500" cy="345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25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900" y="1901613"/>
            <a:ext cx="4890135" cy="13449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6400" spc="-5" dirty="0">
                <a:solidFill>
                  <a:srgbClr val="2B2B2B"/>
                </a:solidFill>
              </a:rPr>
              <a:t>Demo </a:t>
            </a:r>
            <a:r>
              <a:rPr sz="6400" spc="-30" dirty="0">
                <a:solidFill>
                  <a:srgbClr val="2B2B2B"/>
                </a:solidFill>
              </a:rPr>
              <a:t>Time</a:t>
            </a:r>
            <a:r>
              <a:rPr sz="6400" spc="-80" dirty="0">
                <a:solidFill>
                  <a:srgbClr val="2B2B2B"/>
                </a:solidFill>
              </a:rPr>
              <a:t> </a:t>
            </a:r>
            <a:r>
              <a:rPr sz="6400" dirty="0">
                <a:solidFill>
                  <a:srgbClr val="2B2B2B"/>
                </a:solidFill>
              </a:rPr>
              <a:t>!</a:t>
            </a:r>
            <a:endParaRPr sz="6400"/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00" b="0" spc="-15" dirty="0">
                <a:solidFill>
                  <a:srgbClr val="2B2B2B"/>
                </a:solidFill>
                <a:latin typeface="Arial"/>
                <a:cs typeface="Arial"/>
              </a:rPr>
              <a:t>It’s </a:t>
            </a:r>
            <a:r>
              <a:rPr sz="1800" b="0" dirty="0">
                <a:solidFill>
                  <a:srgbClr val="2B2B2B"/>
                </a:solidFill>
                <a:latin typeface="Arial"/>
                <a:cs typeface="Arial"/>
              </a:rPr>
              <a:t>kinda heavy </a:t>
            </a:r>
            <a:r>
              <a:rPr sz="1800" b="0" spc="-5" dirty="0">
                <a:solidFill>
                  <a:srgbClr val="2B2B2B"/>
                </a:solidFill>
                <a:latin typeface="Arial"/>
                <a:cs typeface="Arial"/>
              </a:rPr>
              <a:t>unsafe</a:t>
            </a:r>
            <a:r>
              <a:rPr sz="1800" b="0" spc="-1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2B2B2B"/>
                </a:solidFill>
                <a:latin typeface="Arial"/>
                <a:cs typeface="Arial"/>
              </a:rPr>
              <a:t>abuse…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26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218" y="230846"/>
            <a:ext cx="10471562" cy="5811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27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6826" y="182747"/>
            <a:ext cx="10698347" cy="5937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28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3983" y="195204"/>
            <a:ext cx="10704033" cy="5940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29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" y="901700"/>
            <a:ext cx="6341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2B2B2B"/>
                </a:solidFill>
                <a:latin typeface="Arial"/>
                <a:cs typeface="Arial"/>
              </a:rPr>
              <a:t>This presentation </a:t>
            </a:r>
            <a:r>
              <a:rPr sz="1800" b="0" dirty="0">
                <a:solidFill>
                  <a:srgbClr val="2B2B2B"/>
                </a:solidFill>
                <a:latin typeface="Arial"/>
                <a:cs typeface="Arial"/>
              </a:rPr>
              <a:t>a new improvement </a:t>
            </a:r>
            <a:r>
              <a:rPr sz="1800" b="0" spc="-5" dirty="0">
                <a:solidFill>
                  <a:srgbClr val="2B2B2B"/>
                </a:solidFill>
                <a:latin typeface="Arial"/>
                <a:cs typeface="Arial"/>
              </a:rPr>
              <a:t>to the following articles</a:t>
            </a:r>
            <a:r>
              <a:rPr sz="1800" b="0" spc="6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2B2B2B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59000" y="1892300"/>
            <a:ext cx="7868284" cy="250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KASLR is Dead: Long Live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KASLR</a:t>
            </a:r>
            <a:endParaRPr sz="3200">
              <a:latin typeface="Times New Roman"/>
              <a:cs typeface="Times New Roman"/>
            </a:endParaRPr>
          </a:p>
          <a:p>
            <a:pPr marR="10160" algn="ctr">
              <a:lnSpc>
                <a:spcPct val="100000"/>
              </a:lnSpc>
              <a:spcBef>
                <a:spcPts val="2360"/>
              </a:spcBef>
            </a:pP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https://gruss.cc/files/kaiser.pdf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890" algn="ctr">
              <a:lnSpc>
                <a:spcPts val="3820"/>
              </a:lnSpc>
              <a:spcBef>
                <a:spcPts val="1470"/>
              </a:spcBef>
            </a:pPr>
            <a:r>
              <a:rPr sz="3200" dirty="0">
                <a:latin typeface="Times New Roman"/>
                <a:cs typeface="Times New Roman"/>
              </a:rPr>
              <a:t>I Know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spc="-80" dirty="0">
                <a:latin typeface="Times New Roman"/>
                <a:cs typeface="Times New Roman"/>
              </a:rPr>
              <a:t>Your </a:t>
            </a:r>
            <a:r>
              <a:rPr sz="3200" spc="-5" dirty="0">
                <a:latin typeface="Times New Roman"/>
                <a:cs typeface="Times New Roman"/>
              </a:rPr>
              <a:t>Page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Lives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820"/>
              </a:lnSpc>
            </a:pPr>
            <a:r>
              <a:rPr sz="3200" spc="-5" dirty="0">
                <a:latin typeface="Times New Roman"/>
                <a:cs typeface="Times New Roman"/>
              </a:rPr>
              <a:t>De-Randomizing the Latest </a:t>
            </a:r>
            <a:r>
              <a:rPr sz="3200" spc="-20" dirty="0">
                <a:latin typeface="Times New Roman"/>
                <a:cs typeface="Times New Roman"/>
              </a:rPr>
              <a:t>Windows </a:t>
            </a:r>
            <a:r>
              <a:rPr sz="3200" dirty="0">
                <a:latin typeface="Times New Roman"/>
                <a:cs typeface="Times New Roman"/>
              </a:rPr>
              <a:t>10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Kernel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0" y="4851400"/>
            <a:ext cx="583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https://github.com/IOActive/I-know-where-your-page-lives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447" y="166906"/>
            <a:ext cx="10907104" cy="6524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30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79355" y="212642"/>
            <a:ext cx="7833290" cy="581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05098" y="6648828"/>
            <a:ext cx="207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31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9006" y="1538922"/>
            <a:ext cx="231879" cy="549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209" y="2198461"/>
            <a:ext cx="1952670" cy="1709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6199" y="1551135"/>
            <a:ext cx="1183806" cy="745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0913" y="1319076"/>
            <a:ext cx="1525524" cy="769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0913" y="5618290"/>
            <a:ext cx="1635361" cy="5618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61358" y="1355717"/>
            <a:ext cx="1134989" cy="549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104" y="2406094"/>
            <a:ext cx="0" cy="794385"/>
          </a:xfrm>
          <a:custGeom>
            <a:avLst/>
            <a:gdLst/>
            <a:ahLst/>
            <a:cxnLst/>
            <a:rect l="l" t="t" r="r" b="b"/>
            <a:pathLst>
              <a:path h="794385">
                <a:moveTo>
                  <a:pt x="0" y="793889"/>
                </a:moveTo>
                <a:lnTo>
                  <a:pt x="0" y="0"/>
                </a:lnTo>
              </a:path>
            </a:pathLst>
          </a:custGeom>
          <a:ln w="396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6267" y="3908376"/>
            <a:ext cx="0" cy="720725"/>
          </a:xfrm>
          <a:custGeom>
            <a:avLst/>
            <a:gdLst/>
            <a:ahLst/>
            <a:cxnLst/>
            <a:rect l="l" t="t" r="r" b="b"/>
            <a:pathLst>
              <a:path h="720725">
                <a:moveTo>
                  <a:pt x="0" y="720606"/>
                </a:moveTo>
                <a:lnTo>
                  <a:pt x="0" y="0"/>
                </a:lnTo>
              </a:path>
            </a:pathLst>
          </a:custGeom>
          <a:ln w="3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7058" y="5740428"/>
            <a:ext cx="0" cy="440055"/>
          </a:xfrm>
          <a:custGeom>
            <a:avLst/>
            <a:gdLst/>
            <a:ahLst/>
            <a:cxnLst/>
            <a:rect l="l" t="t" r="r" b="b"/>
            <a:pathLst>
              <a:path h="440054">
                <a:moveTo>
                  <a:pt x="0" y="439692"/>
                </a:moveTo>
                <a:lnTo>
                  <a:pt x="0" y="0"/>
                </a:lnTo>
              </a:path>
            </a:pathLst>
          </a:custGeom>
          <a:ln w="30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5008" y="4146519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464"/>
                </a:lnTo>
              </a:path>
            </a:pathLst>
          </a:custGeom>
          <a:ln w="18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66227" y="2088538"/>
            <a:ext cx="0" cy="824865"/>
          </a:xfrm>
          <a:custGeom>
            <a:avLst/>
            <a:gdLst/>
            <a:ahLst/>
            <a:cxnLst/>
            <a:rect l="l" t="t" r="r" b="b"/>
            <a:pathLst>
              <a:path h="824864">
                <a:moveTo>
                  <a:pt x="0" y="0"/>
                </a:moveTo>
                <a:lnTo>
                  <a:pt x="0" y="824834"/>
                </a:lnTo>
              </a:path>
            </a:pathLst>
          </a:custGeom>
          <a:ln w="36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66227" y="4146519"/>
            <a:ext cx="0" cy="1471930"/>
          </a:xfrm>
          <a:custGeom>
            <a:avLst/>
            <a:gdLst/>
            <a:ahLst/>
            <a:cxnLst/>
            <a:rect l="l" t="t" r="r" b="b"/>
            <a:pathLst>
              <a:path h="1471929">
                <a:moveTo>
                  <a:pt x="0" y="0"/>
                </a:moveTo>
                <a:lnTo>
                  <a:pt x="0" y="1471772"/>
                </a:lnTo>
              </a:path>
            </a:pathLst>
          </a:custGeom>
          <a:ln w="36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52713" y="1551137"/>
            <a:ext cx="0" cy="525780"/>
          </a:xfrm>
          <a:custGeom>
            <a:avLst/>
            <a:gdLst/>
            <a:ahLst/>
            <a:cxnLst/>
            <a:rect l="l" t="t" r="r" b="b"/>
            <a:pathLst>
              <a:path h="525780">
                <a:moveTo>
                  <a:pt x="0" y="525188"/>
                </a:moveTo>
                <a:lnTo>
                  <a:pt x="0" y="0"/>
                </a:lnTo>
              </a:path>
            </a:pathLst>
          </a:custGeom>
          <a:ln w="42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78609" y="1172513"/>
            <a:ext cx="0" cy="5496560"/>
          </a:xfrm>
          <a:custGeom>
            <a:avLst/>
            <a:gdLst/>
            <a:ahLst/>
            <a:cxnLst/>
            <a:rect l="l" t="t" r="r" b="b"/>
            <a:pathLst>
              <a:path h="5496559">
                <a:moveTo>
                  <a:pt x="0" y="5496154"/>
                </a:moveTo>
                <a:lnTo>
                  <a:pt x="0" y="0"/>
                </a:lnTo>
              </a:path>
            </a:pathLst>
          </a:custGeom>
          <a:ln w="274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3844" y="1172513"/>
            <a:ext cx="0" cy="5496560"/>
          </a:xfrm>
          <a:custGeom>
            <a:avLst/>
            <a:gdLst/>
            <a:ahLst/>
            <a:cxnLst/>
            <a:rect l="l" t="t" r="r" b="b"/>
            <a:pathLst>
              <a:path h="5496559">
                <a:moveTo>
                  <a:pt x="0" y="5496154"/>
                </a:moveTo>
                <a:lnTo>
                  <a:pt x="0" y="0"/>
                </a:lnTo>
              </a:path>
            </a:pathLst>
          </a:custGeom>
          <a:ln w="3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3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35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63354" y="1190833"/>
            <a:ext cx="2331085" cy="0"/>
          </a:xfrm>
          <a:custGeom>
            <a:avLst/>
            <a:gdLst/>
            <a:ahLst/>
            <a:cxnLst/>
            <a:rect l="l" t="t" r="r" b="b"/>
            <a:pathLst>
              <a:path w="2331084">
                <a:moveTo>
                  <a:pt x="0" y="0"/>
                </a:moveTo>
                <a:lnTo>
                  <a:pt x="2331000" y="0"/>
                </a:lnTo>
              </a:path>
            </a:pathLst>
          </a:custGeom>
          <a:ln w="30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60885" y="1578617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314" y="0"/>
                </a:lnTo>
              </a:path>
            </a:pathLst>
          </a:custGeom>
          <a:ln w="39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60885" y="2051897"/>
            <a:ext cx="915669" cy="0"/>
          </a:xfrm>
          <a:custGeom>
            <a:avLst/>
            <a:gdLst/>
            <a:ahLst/>
            <a:cxnLst/>
            <a:rect l="l" t="t" r="r" b="b"/>
            <a:pathLst>
              <a:path w="915670">
                <a:moveTo>
                  <a:pt x="0" y="0"/>
                </a:moveTo>
                <a:lnTo>
                  <a:pt x="915314" y="0"/>
                </a:lnTo>
              </a:path>
            </a:pathLst>
          </a:custGeom>
          <a:ln w="36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62880" y="2232049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39">
                <a:moveTo>
                  <a:pt x="0" y="0"/>
                </a:moveTo>
                <a:lnTo>
                  <a:pt x="1513319" y="0"/>
                </a:lnTo>
              </a:path>
            </a:pathLst>
          </a:custGeom>
          <a:ln w="36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62880" y="2955709"/>
            <a:ext cx="3965575" cy="0"/>
          </a:xfrm>
          <a:custGeom>
            <a:avLst/>
            <a:gdLst/>
            <a:ahLst/>
            <a:cxnLst/>
            <a:rect l="l" t="t" r="r" b="b"/>
            <a:pathLst>
              <a:path w="3965575">
                <a:moveTo>
                  <a:pt x="0" y="0"/>
                </a:moveTo>
                <a:lnTo>
                  <a:pt x="3965447" y="0"/>
                </a:lnTo>
              </a:path>
            </a:pathLst>
          </a:custGeom>
          <a:ln w="24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783186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>
                <a:moveTo>
                  <a:pt x="0" y="0"/>
                </a:moveTo>
                <a:lnTo>
                  <a:pt x="610209" y="0"/>
                </a:lnTo>
              </a:path>
            </a:pathLst>
          </a:custGeom>
          <a:ln w="18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01859" y="4604556"/>
            <a:ext cx="4088765" cy="0"/>
          </a:xfrm>
          <a:custGeom>
            <a:avLst/>
            <a:gdLst/>
            <a:ahLst/>
            <a:cxnLst/>
            <a:rect l="l" t="t" r="r" b="b"/>
            <a:pathLst>
              <a:path w="4088765">
                <a:moveTo>
                  <a:pt x="0" y="0"/>
                </a:moveTo>
                <a:lnTo>
                  <a:pt x="4088404" y="0"/>
                </a:lnTo>
              </a:path>
            </a:pathLst>
          </a:custGeom>
          <a:ln w="335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22008" y="5132797"/>
            <a:ext cx="2026285" cy="0"/>
          </a:xfrm>
          <a:custGeom>
            <a:avLst/>
            <a:gdLst/>
            <a:ahLst/>
            <a:cxnLst/>
            <a:rect l="l" t="t" r="r" b="b"/>
            <a:pathLst>
              <a:path w="2026284">
                <a:moveTo>
                  <a:pt x="0" y="0"/>
                </a:moveTo>
                <a:lnTo>
                  <a:pt x="2025895" y="0"/>
                </a:lnTo>
              </a:path>
            </a:pathLst>
          </a:custGeom>
          <a:ln w="27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4854" y="5758748"/>
            <a:ext cx="1916430" cy="0"/>
          </a:xfrm>
          <a:custGeom>
            <a:avLst/>
            <a:gdLst/>
            <a:ahLst/>
            <a:cxnLst/>
            <a:rect l="l" t="t" r="r" b="b"/>
            <a:pathLst>
              <a:path w="1916429">
                <a:moveTo>
                  <a:pt x="0" y="0"/>
                </a:moveTo>
                <a:lnTo>
                  <a:pt x="1916058" y="0"/>
                </a:lnTo>
              </a:path>
            </a:pathLst>
          </a:custGeom>
          <a:ln w="366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63354" y="6644240"/>
            <a:ext cx="2331085" cy="0"/>
          </a:xfrm>
          <a:custGeom>
            <a:avLst/>
            <a:gdLst/>
            <a:ahLst/>
            <a:cxnLst/>
            <a:rect l="l" t="t" r="r" b="b"/>
            <a:pathLst>
              <a:path w="2331084">
                <a:moveTo>
                  <a:pt x="0" y="0"/>
                </a:moveTo>
                <a:lnTo>
                  <a:pt x="2331000" y="0"/>
                </a:lnTo>
              </a:path>
            </a:pathLst>
          </a:custGeom>
          <a:ln w="39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443" y="167196"/>
            <a:ext cx="6505575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solidFill>
                  <a:srgbClr val="131315"/>
                </a:solidFill>
                <a:latin typeface="Arial"/>
                <a:cs typeface="Arial"/>
              </a:rPr>
              <a:t>Examp </a:t>
            </a:r>
            <a:r>
              <a:rPr sz="3600" b="1" spc="180" dirty="0">
                <a:solidFill>
                  <a:srgbClr val="131315"/>
                </a:solidFill>
                <a:latin typeface="Arial"/>
                <a:cs typeface="Arial"/>
              </a:rPr>
              <a:t>e </a:t>
            </a:r>
            <a:r>
              <a:rPr sz="3600" b="1" spc="50" dirty="0">
                <a:solidFill>
                  <a:srgbClr val="131315"/>
                </a:solidFill>
                <a:latin typeface="Arial"/>
                <a:cs typeface="Arial"/>
              </a:rPr>
              <a:t>translation </a:t>
            </a:r>
            <a:r>
              <a:rPr sz="3650" b="1" spc="-170" dirty="0">
                <a:solidFill>
                  <a:srgbClr val="131315"/>
                </a:solidFill>
                <a:latin typeface="Arial"/>
                <a:cs typeface="Arial"/>
              </a:rPr>
              <a:t>(TBL</a:t>
            </a:r>
            <a:r>
              <a:rPr sz="3650" b="1" spc="90" dirty="0">
                <a:solidFill>
                  <a:srgbClr val="131315"/>
                </a:solidFill>
                <a:latin typeface="Arial"/>
                <a:cs typeface="Arial"/>
              </a:rPr>
              <a:t> </a:t>
            </a:r>
            <a:r>
              <a:rPr sz="3600" b="1" spc="105" dirty="0">
                <a:solidFill>
                  <a:srgbClr val="131315"/>
                </a:solidFill>
                <a:latin typeface="Arial"/>
                <a:cs typeface="Arial"/>
              </a:rPr>
              <a:t>hit)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5990" y="1117529"/>
            <a:ext cx="2113280" cy="8890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150" b="1" spc="-15" dirty="0">
                <a:solidFill>
                  <a:srgbClr val="131315"/>
                </a:solidFill>
                <a:latin typeface="Arial"/>
                <a:cs typeface="Arial"/>
              </a:rPr>
              <a:t>Virtual</a:t>
            </a:r>
            <a:r>
              <a:rPr sz="2150" b="1" spc="35" dirty="0">
                <a:solidFill>
                  <a:srgbClr val="131315"/>
                </a:solidFill>
                <a:latin typeface="Arial"/>
                <a:cs typeface="Arial"/>
              </a:rPr>
              <a:t> </a:t>
            </a:r>
            <a:r>
              <a:rPr sz="2150" b="1" spc="-105" dirty="0">
                <a:solidFill>
                  <a:srgbClr val="131315"/>
                </a:solidFill>
                <a:latin typeface="Arial"/>
                <a:cs typeface="Arial"/>
              </a:rPr>
              <a:t>Address</a:t>
            </a:r>
            <a:endParaRPr sz="215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3100" b="1" u="heavy" spc="-285" dirty="0">
                <a:solidFill>
                  <a:srgbClr val="131315"/>
                </a:solidFill>
                <a:uFill>
                  <a:solidFill>
                    <a:srgbClr val="131315"/>
                  </a:solidFill>
                </a:uFill>
                <a:latin typeface="Courier New"/>
                <a:cs typeface="Courier New"/>
              </a:rPr>
              <a:t>Ox00003208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25483" y="1251160"/>
            <a:ext cx="227584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15" dirty="0">
                <a:solidFill>
                  <a:srgbClr val="262626"/>
                </a:solidFill>
                <a:latin typeface="Arial"/>
                <a:cs typeface="Arial"/>
              </a:rPr>
              <a:t>Virt </a:t>
            </a:r>
            <a:r>
              <a:rPr sz="1850" spc="15" dirty="0">
                <a:solidFill>
                  <a:srgbClr val="262626"/>
                </a:solidFill>
                <a:latin typeface="Arial"/>
                <a:cs typeface="Arial"/>
              </a:rPr>
              <a:t>ua</a:t>
            </a:r>
            <a:r>
              <a:rPr sz="1850" spc="15" dirty="0">
                <a:solidFill>
                  <a:srgbClr val="414638"/>
                </a:solidFill>
                <a:latin typeface="Arial"/>
                <a:cs typeface="Arial"/>
              </a:rPr>
              <a:t>l </a:t>
            </a:r>
            <a:r>
              <a:rPr sz="1850" spc="-5" dirty="0">
                <a:solidFill>
                  <a:srgbClr val="262626"/>
                </a:solidFill>
                <a:latin typeface="Arial"/>
                <a:cs typeface="Arial"/>
              </a:rPr>
              <a:t>page</a:t>
            </a:r>
            <a:r>
              <a:rPr sz="1850" spc="-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262626"/>
                </a:solidFill>
                <a:latin typeface="Arial"/>
                <a:cs typeface="Arial"/>
              </a:rPr>
              <a:t>number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88913" y="3108657"/>
            <a:ext cx="3371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u="heavy" spc="45" dirty="0">
                <a:solidFill>
                  <a:srgbClr val="421D0F"/>
                </a:solidFill>
                <a:uFill>
                  <a:solidFill>
                    <a:srgbClr val="421D0F"/>
                  </a:solidFill>
                </a:uFill>
                <a:latin typeface="Arial"/>
                <a:cs typeface="Arial"/>
              </a:rPr>
              <a:t>tag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37982" y="3095934"/>
            <a:ext cx="21247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u="heavy" spc="-65" dirty="0">
                <a:solidFill>
                  <a:srgbClr val="421D0F"/>
                </a:solidFill>
                <a:uFill>
                  <a:solidFill>
                    <a:srgbClr val="421D0F"/>
                  </a:solidFill>
                </a:uFill>
                <a:latin typeface="Arial"/>
                <a:cs typeface="Arial"/>
              </a:rPr>
              <a:t>phys</a:t>
            </a:r>
            <a:r>
              <a:rPr sz="1750" u="heavy" spc="-65" dirty="0">
                <a:solidFill>
                  <a:srgbClr val="643A23"/>
                </a:solidFill>
                <a:uFill>
                  <a:solidFill>
                    <a:srgbClr val="421D0F"/>
                  </a:solidFill>
                </a:uFill>
                <a:latin typeface="Arial"/>
                <a:cs typeface="Arial"/>
              </a:rPr>
              <a:t>i</a:t>
            </a:r>
            <a:r>
              <a:rPr sz="1750" u="heavy" spc="-65" dirty="0">
                <a:solidFill>
                  <a:srgbClr val="421D0F"/>
                </a:solidFill>
                <a:uFill>
                  <a:solidFill>
                    <a:srgbClr val="421D0F"/>
                  </a:solidFill>
                </a:uFill>
                <a:latin typeface="Arial"/>
                <a:cs typeface="Arial"/>
              </a:rPr>
              <a:t>ca</a:t>
            </a:r>
            <a:r>
              <a:rPr sz="1750" spc="-65" dirty="0">
                <a:solidFill>
                  <a:srgbClr val="421D0F"/>
                </a:solidFill>
                <a:latin typeface="Arial"/>
                <a:cs typeface="Arial"/>
              </a:rPr>
              <a:t> </a:t>
            </a:r>
            <a:r>
              <a:rPr sz="1650" u="heavy" spc="-25" dirty="0">
                <a:solidFill>
                  <a:srgbClr val="421D0F"/>
                </a:solidFill>
                <a:uFill>
                  <a:solidFill>
                    <a:srgbClr val="421D0F"/>
                  </a:solidFill>
                </a:uFill>
                <a:latin typeface="Arial"/>
                <a:cs typeface="Arial"/>
              </a:rPr>
              <a:t>page</a:t>
            </a:r>
            <a:r>
              <a:rPr sz="1650" u="heavy" spc="160" dirty="0">
                <a:solidFill>
                  <a:srgbClr val="421D0F"/>
                </a:solidFill>
                <a:uFill>
                  <a:solidFill>
                    <a:srgbClr val="421D0F"/>
                  </a:solidFill>
                </a:uFill>
                <a:latin typeface="Arial"/>
                <a:cs typeface="Arial"/>
              </a:rPr>
              <a:t> </a:t>
            </a:r>
            <a:r>
              <a:rPr sz="1650" u="heavy" spc="40" dirty="0">
                <a:solidFill>
                  <a:srgbClr val="421D0F"/>
                </a:solidFill>
                <a:uFill>
                  <a:solidFill>
                    <a:srgbClr val="421D0F"/>
                  </a:solidFill>
                </a:uFill>
                <a:latin typeface="Arial"/>
                <a:cs typeface="Arial"/>
              </a:rPr>
              <a:t>number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29004" y="3865628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0" y="0"/>
                </a:moveTo>
                <a:lnTo>
                  <a:pt x="1220419" y="0"/>
                </a:lnTo>
              </a:path>
            </a:pathLst>
          </a:custGeom>
          <a:ln w="12722">
            <a:solidFill>
              <a:srgbClr val="262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016304" y="3611199"/>
            <a:ext cx="12966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40" dirty="0">
                <a:solidFill>
                  <a:srgbClr val="262626"/>
                </a:solidFill>
                <a:latin typeface="Arial"/>
                <a:cs typeface="Arial"/>
              </a:rPr>
              <a:t>i}(:000031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52729" y="3611199"/>
            <a:ext cx="90487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10" dirty="0">
                <a:solidFill>
                  <a:srgbClr val="262626"/>
                </a:solidFill>
                <a:latin typeface="Arial"/>
                <a:cs typeface="Arial"/>
              </a:rPr>
              <a:t>0x0006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28327" y="2913372"/>
            <a:ext cx="756920" cy="1233170"/>
          </a:xfrm>
          <a:custGeom>
            <a:avLst/>
            <a:gdLst/>
            <a:ahLst/>
            <a:cxnLst/>
            <a:rect l="l" t="t" r="r" b="b"/>
            <a:pathLst>
              <a:path w="756920" h="1233170">
                <a:moveTo>
                  <a:pt x="0" y="0"/>
                </a:moveTo>
                <a:lnTo>
                  <a:pt x="756659" y="0"/>
                </a:lnTo>
                <a:lnTo>
                  <a:pt x="756659" y="1233146"/>
                </a:lnTo>
                <a:lnTo>
                  <a:pt x="0" y="1233146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64412" y="3865628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1924" y="0"/>
                </a:lnTo>
              </a:path>
            </a:pathLst>
          </a:custGeom>
          <a:ln w="12722">
            <a:solidFill>
              <a:srgbClr val="959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52730" y="2936902"/>
            <a:ext cx="4977130" cy="1125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04265" algn="l"/>
                <a:tab pos="2053589" algn="l"/>
                <a:tab pos="2432050" algn="l"/>
                <a:tab pos="2810510" algn="l"/>
                <a:tab pos="3188335" algn="l"/>
                <a:tab pos="3566795" algn="l"/>
                <a:tab pos="3945254" algn="l"/>
                <a:tab pos="4323715" algn="l"/>
                <a:tab pos="4702175" algn="l"/>
              </a:tabLst>
            </a:pPr>
            <a:r>
              <a:rPr sz="7200" u="heavy" dirty="0">
                <a:solidFill>
                  <a:srgbClr val="421D0F"/>
                </a:solidFill>
                <a:uFill>
                  <a:solidFill>
                    <a:srgbClr val="26262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7200" spc="615" dirty="0">
                <a:solidFill>
                  <a:srgbClr val="421D0F"/>
                </a:solidFill>
                <a:latin typeface="Times New Roman"/>
                <a:cs typeface="Times New Roman"/>
              </a:rPr>
              <a:t> </a:t>
            </a:r>
            <a:r>
              <a:rPr sz="7200" spc="-3279" dirty="0">
                <a:solidFill>
                  <a:srgbClr val="421D0F"/>
                </a:solidFill>
                <a:latin typeface="Times New Roman"/>
                <a:cs typeface="Times New Roman"/>
              </a:rPr>
              <a:t>1</a:t>
            </a:r>
            <a:r>
              <a:rPr sz="7200" spc="-50" dirty="0">
                <a:solidFill>
                  <a:srgbClr val="421D0F"/>
                </a:solidFill>
                <a:latin typeface="Times New Roman"/>
                <a:cs typeface="Times New Roman"/>
              </a:rPr>
              <a:t> </a:t>
            </a:r>
            <a:r>
              <a:rPr sz="7200" spc="-2185" dirty="0">
                <a:solidFill>
                  <a:srgbClr val="AAA8A8"/>
                </a:solidFill>
                <a:latin typeface="Times New Roman"/>
                <a:cs typeface="Times New Roman"/>
              </a:rPr>
              <a:t>-</a:t>
            </a:r>
            <a:r>
              <a:rPr sz="7200" dirty="0">
                <a:solidFill>
                  <a:srgbClr val="AAA8A8"/>
                </a:solidFill>
                <a:latin typeface="Times New Roman"/>
                <a:cs typeface="Times New Roman"/>
              </a:rPr>
              <a:t>	</a:t>
            </a:r>
            <a:r>
              <a:rPr sz="7200" spc="-2185" dirty="0">
                <a:solidFill>
                  <a:srgbClr val="AAA8A8"/>
                </a:solidFill>
                <a:latin typeface="Times New Roman"/>
                <a:cs typeface="Times New Roman"/>
              </a:rPr>
              <a:t>-</a:t>
            </a:r>
            <a:r>
              <a:rPr sz="7200" dirty="0">
                <a:solidFill>
                  <a:srgbClr val="AAA8A8"/>
                </a:solidFill>
                <a:latin typeface="Times New Roman"/>
                <a:cs typeface="Times New Roman"/>
              </a:rPr>
              <a:t>	</a:t>
            </a:r>
            <a:r>
              <a:rPr sz="7200" spc="-2185" dirty="0">
                <a:solidFill>
                  <a:srgbClr val="AAA8A8"/>
                </a:solidFill>
                <a:latin typeface="Times New Roman"/>
                <a:cs typeface="Times New Roman"/>
              </a:rPr>
              <a:t>-</a:t>
            </a:r>
            <a:r>
              <a:rPr sz="7200" dirty="0">
                <a:solidFill>
                  <a:srgbClr val="AAA8A8"/>
                </a:solidFill>
                <a:latin typeface="Times New Roman"/>
                <a:cs typeface="Times New Roman"/>
              </a:rPr>
              <a:t>	</a:t>
            </a:r>
            <a:r>
              <a:rPr sz="7200" spc="-2185" dirty="0">
                <a:solidFill>
                  <a:srgbClr val="AAA8A8"/>
                </a:solidFill>
                <a:latin typeface="Times New Roman"/>
                <a:cs typeface="Times New Roman"/>
              </a:rPr>
              <a:t>-</a:t>
            </a:r>
            <a:r>
              <a:rPr sz="7200" dirty="0">
                <a:solidFill>
                  <a:srgbClr val="AAA8A8"/>
                </a:solidFill>
                <a:latin typeface="Times New Roman"/>
                <a:cs typeface="Times New Roman"/>
              </a:rPr>
              <a:t>	</a:t>
            </a:r>
            <a:r>
              <a:rPr sz="7200" spc="-2185" dirty="0">
                <a:solidFill>
                  <a:srgbClr val="AAA8A8"/>
                </a:solidFill>
                <a:latin typeface="Times New Roman"/>
                <a:cs typeface="Times New Roman"/>
              </a:rPr>
              <a:t>-</a:t>
            </a:r>
            <a:r>
              <a:rPr sz="7200" dirty="0">
                <a:solidFill>
                  <a:srgbClr val="AAA8A8"/>
                </a:solidFill>
                <a:latin typeface="Times New Roman"/>
                <a:cs typeface="Times New Roman"/>
              </a:rPr>
              <a:t>	</a:t>
            </a:r>
            <a:r>
              <a:rPr sz="7200" spc="-2185" dirty="0">
                <a:solidFill>
                  <a:srgbClr val="AAA8A8"/>
                </a:solidFill>
                <a:latin typeface="Times New Roman"/>
                <a:cs typeface="Times New Roman"/>
              </a:rPr>
              <a:t>-</a:t>
            </a:r>
            <a:r>
              <a:rPr sz="7200" dirty="0">
                <a:solidFill>
                  <a:srgbClr val="AAA8A8"/>
                </a:solidFill>
                <a:latin typeface="Times New Roman"/>
                <a:cs typeface="Times New Roman"/>
              </a:rPr>
              <a:t>	</a:t>
            </a:r>
            <a:r>
              <a:rPr sz="7200" spc="-2185" dirty="0">
                <a:solidFill>
                  <a:srgbClr val="AAA8A8"/>
                </a:solidFill>
                <a:latin typeface="Times New Roman"/>
                <a:cs typeface="Times New Roman"/>
              </a:rPr>
              <a:t>-</a:t>
            </a:r>
            <a:r>
              <a:rPr sz="7200" dirty="0">
                <a:solidFill>
                  <a:srgbClr val="AAA8A8"/>
                </a:solidFill>
                <a:latin typeface="Times New Roman"/>
                <a:cs typeface="Times New Roman"/>
              </a:rPr>
              <a:t>	</a:t>
            </a:r>
            <a:r>
              <a:rPr sz="7200" spc="-2185" dirty="0">
                <a:solidFill>
                  <a:srgbClr val="AAA8A8"/>
                </a:solidFill>
                <a:latin typeface="Times New Roman"/>
                <a:cs typeface="Times New Roman"/>
              </a:rPr>
              <a:t>-</a:t>
            </a:r>
            <a:r>
              <a:rPr sz="7200" dirty="0">
                <a:solidFill>
                  <a:srgbClr val="AAA8A8"/>
                </a:solidFill>
                <a:latin typeface="Times New Roman"/>
                <a:cs typeface="Times New Roman"/>
              </a:rPr>
              <a:t>	</a:t>
            </a:r>
            <a:r>
              <a:rPr sz="7200" spc="-335" dirty="0">
                <a:solidFill>
                  <a:srgbClr val="959A8C"/>
                </a:solidFill>
                <a:latin typeface="Times New Roman"/>
                <a:cs typeface="Times New Roman"/>
              </a:rPr>
              <a:t>-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20702" y="5526633"/>
            <a:ext cx="5810250" cy="10687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150" b="1" spc="-114" dirty="0">
                <a:solidFill>
                  <a:srgbClr val="131315"/>
                </a:solidFill>
                <a:latin typeface="Arial"/>
                <a:cs typeface="Arial"/>
              </a:rPr>
              <a:t>Physical  </a:t>
            </a:r>
            <a:r>
              <a:rPr sz="2150" spc="-50" dirty="0">
                <a:solidFill>
                  <a:srgbClr val="262626"/>
                </a:solidFill>
                <a:latin typeface="Arial"/>
                <a:cs typeface="Arial"/>
              </a:rPr>
              <a:t>Address</a:t>
            </a:r>
            <a:r>
              <a:rPr sz="2150" spc="17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5550" spc="2392" baseline="-26276" dirty="0">
                <a:solidFill>
                  <a:srgbClr val="728054"/>
                </a:solidFill>
                <a:latin typeface="Times New Roman"/>
                <a:cs typeface="Times New Roman"/>
              </a:rPr>
              <a:t>----------</a:t>
            </a:r>
            <a:endParaRPr sz="5550" baseline="-26276">
              <a:latin typeface="Times New Roman"/>
              <a:cs typeface="Times New Roman"/>
            </a:endParaRPr>
          </a:p>
          <a:p>
            <a:pPr marL="1944370">
              <a:lnSpc>
                <a:spcPct val="100000"/>
              </a:lnSpc>
              <a:spcBef>
                <a:spcPts val="484"/>
              </a:spcBef>
            </a:pPr>
            <a:r>
              <a:rPr sz="2000" spc="-60" dirty="0">
                <a:solidFill>
                  <a:srgbClr val="262626"/>
                </a:solidFill>
                <a:latin typeface="Times New Roman"/>
                <a:cs typeface="Times New Roman"/>
              </a:rPr>
              <a:t>Phy5ical  </a:t>
            </a:r>
            <a:r>
              <a:rPr sz="1850" spc="-5" dirty="0">
                <a:solidFill>
                  <a:srgbClr val="262626"/>
                </a:solidFill>
                <a:latin typeface="Arial"/>
                <a:cs typeface="Arial"/>
              </a:rPr>
              <a:t>page </a:t>
            </a:r>
            <a:r>
              <a:rPr sz="1850" spc="80" dirty="0">
                <a:solidFill>
                  <a:srgbClr val="262626"/>
                </a:solidFill>
                <a:latin typeface="Arial"/>
                <a:cs typeface="Arial"/>
              </a:rPr>
              <a:t>number </a:t>
            </a:r>
            <a:r>
              <a:rPr sz="1850" spc="-80" dirty="0">
                <a:solidFill>
                  <a:srgbClr val="262626"/>
                </a:solidFill>
                <a:latin typeface="Arial"/>
                <a:cs typeface="Arial"/>
              </a:rPr>
              <a:t>Page</a:t>
            </a:r>
            <a:r>
              <a:rPr sz="1850" spc="27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850" spc="45" dirty="0">
                <a:solidFill>
                  <a:srgbClr val="262626"/>
                </a:solidFill>
                <a:latin typeface="Arial"/>
                <a:cs typeface="Arial"/>
              </a:rPr>
              <a:t>offset</a:t>
            </a:r>
            <a:endParaRPr sz="18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64397" y="4139948"/>
            <a:ext cx="6350" cy="60960"/>
          </a:xfrm>
          <a:custGeom>
            <a:avLst/>
            <a:gdLst/>
            <a:ahLst/>
            <a:cxnLst/>
            <a:rect l="l" t="t" r="r" b="b"/>
            <a:pathLst>
              <a:path w="6350" h="60960">
                <a:moveTo>
                  <a:pt x="0" y="0"/>
                </a:moveTo>
                <a:lnTo>
                  <a:pt x="6102" y="0"/>
                </a:lnTo>
                <a:lnTo>
                  <a:pt x="6102" y="60749"/>
                </a:lnTo>
                <a:lnTo>
                  <a:pt x="0" y="6074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9922008" y="2606093"/>
          <a:ext cx="2023110" cy="203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82">
                <a:tc>
                  <a:txBody>
                    <a:bodyPr/>
                    <a:lstStyle/>
                    <a:p>
                      <a:pPr marR="19050" algn="ctr">
                        <a:lnSpc>
                          <a:spcPts val="2595"/>
                        </a:lnSpc>
                      </a:pPr>
                      <a:r>
                        <a:rPr sz="2300" spc="-240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DISK</a:t>
                      </a:r>
                      <a:endParaRPr sz="23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76">
                <a:tc>
                  <a:txBody>
                    <a:bodyPr/>
                    <a:lstStyle/>
                    <a:p>
                      <a:pPr marL="537845">
                        <a:lnSpc>
                          <a:spcPts val="2385"/>
                        </a:lnSpc>
                        <a:spcBef>
                          <a:spcPts val="160"/>
                        </a:spcBef>
                      </a:pPr>
                      <a:r>
                        <a:rPr sz="2050" spc="-70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0x0003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76">
                <a:tc>
                  <a:txBody>
                    <a:bodyPr/>
                    <a:lstStyle/>
                    <a:p>
                      <a:pPr marL="537845">
                        <a:lnSpc>
                          <a:spcPts val="2385"/>
                        </a:lnSpc>
                        <a:spcBef>
                          <a:spcPts val="160"/>
                        </a:spcBef>
                      </a:pPr>
                      <a:r>
                        <a:rPr sz="2050" spc="-215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0x08'04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82">
                <a:tc>
                  <a:txBody>
                    <a:bodyPr/>
                    <a:lstStyle/>
                    <a:p>
                      <a:pPr marL="528955">
                        <a:lnSpc>
                          <a:spcPts val="2385"/>
                        </a:lnSpc>
                        <a:spcBef>
                          <a:spcPts val="210"/>
                        </a:spcBef>
                      </a:pPr>
                      <a:r>
                        <a:rPr sz="2050" spc="-45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0x0006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76">
                <a:tc>
                  <a:txBody>
                    <a:bodyPr/>
                    <a:lstStyle/>
                    <a:p>
                      <a:pPr marL="537845">
                        <a:lnSpc>
                          <a:spcPts val="2385"/>
                        </a:lnSpc>
                        <a:spcBef>
                          <a:spcPts val="160"/>
                        </a:spcBef>
                      </a:pPr>
                      <a:r>
                        <a:rPr sz="2050" spc="-5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0x0</a:t>
                      </a:r>
                      <a:r>
                        <a:rPr sz="2050" spc="-120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525" spc="-225" baseline="79365" dirty="0">
                          <a:solidFill>
                            <a:srgbClr val="AAA8A8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50" spc="-5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08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20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715">
                <a:tc>
                  <a:txBody>
                    <a:bodyPr/>
                    <a:lstStyle/>
                    <a:p>
                      <a:pPr marL="537845">
                        <a:lnSpc>
                          <a:spcPts val="2335"/>
                        </a:lnSpc>
                        <a:spcBef>
                          <a:spcPts val="135"/>
                        </a:spcBef>
                      </a:pPr>
                      <a:r>
                        <a:rPr sz="2050" spc="-55" dirty="0">
                          <a:solidFill>
                            <a:srgbClr val="262626"/>
                          </a:solidFill>
                          <a:latin typeface="Courier New"/>
                          <a:cs typeface="Courier New"/>
                        </a:rPr>
                        <a:t>0x0009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10781697" y="4762083"/>
            <a:ext cx="2139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25" dirty="0">
                <a:solidFill>
                  <a:srgbClr val="262626"/>
                </a:solidFill>
                <a:latin typeface="Courier New"/>
                <a:cs typeface="Courier New"/>
              </a:rPr>
              <a:t>•••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09308" y="5140198"/>
            <a:ext cx="2028189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070" algn="l"/>
                <a:tab pos="2014855" algn="l"/>
              </a:tabLst>
            </a:pPr>
            <a:r>
              <a:rPr sz="2050" u="heavy" dirty="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r>
              <a:rPr sz="2050" u="heavy" spc="-55" dirty="0">
                <a:solidFill>
                  <a:srgbClr val="262626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0x00f6	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532" y="777673"/>
            <a:ext cx="9582934" cy="4773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411" y="3503534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80" h="195579">
                <a:moveTo>
                  <a:pt x="97643" y="0"/>
                </a:moveTo>
                <a:lnTo>
                  <a:pt x="0" y="97655"/>
                </a:lnTo>
                <a:lnTo>
                  <a:pt x="97643" y="195299"/>
                </a:lnTo>
                <a:lnTo>
                  <a:pt x="195287" y="97655"/>
                </a:lnTo>
                <a:lnTo>
                  <a:pt x="97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411" y="4190733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80" h="195579">
                <a:moveTo>
                  <a:pt x="97643" y="0"/>
                </a:moveTo>
                <a:lnTo>
                  <a:pt x="0" y="97655"/>
                </a:lnTo>
                <a:lnTo>
                  <a:pt x="97643" y="195299"/>
                </a:lnTo>
                <a:lnTo>
                  <a:pt x="195287" y="97655"/>
                </a:lnTo>
                <a:lnTo>
                  <a:pt x="97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2044700"/>
            <a:ext cx="11029950" cy="24180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2320290">
              <a:lnSpc>
                <a:spcPct val="102299"/>
              </a:lnSpc>
              <a:spcBef>
                <a:spcPts val="40"/>
              </a:spcBef>
            </a:pPr>
            <a:r>
              <a:rPr sz="2200" spc="-15" dirty="0">
                <a:latin typeface="Arial"/>
                <a:cs typeface="Arial"/>
              </a:rPr>
              <a:t>For </a:t>
            </a:r>
            <a:r>
              <a:rPr sz="2200" dirty="0">
                <a:latin typeface="Arial"/>
                <a:cs typeface="Arial"/>
              </a:rPr>
              <a:t>many </a:t>
            </a:r>
            <a:r>
              <a:rPr sz="2200" spc="-15" dirty="0">
                <a:latin typeface="Arial"/>
                <a:cs typeface="Arial"/>
              </a:rPr>
              <a:t>years, </a:t>
            </a:r>
            <a:r>
              <a:rPr sz="2200" spc="10" dirty="0">
                <a:latin typeface="Arial"/>
                <a:cs typeface="Arial"/>
              </a:rPr>
              <a:t>the </a:t>
            </a:r>
            <a:r>
              <a:rPr sz="2200" spc="25" dirty="0">
                <a:latin typeface="Arial"/>
                <a:cs typeface="Arial"/>
              </a:rPr>
              <a:t>HAL's </a:t>
            </a:r>
            <a:r>
              <a:rPr sz="2200" spc="-5" dirty="0">
                <a:latin typeface="Arial"/>
                <a:cs typeface="Arial"/>
              </a:rPr>
              <a:t>heap in </a:t>
            </a:r>
            <a:r>
              <a:rPr sz="2200" spc="20" dirty="0">
                <a:latin typeface="Arial"/>
                <a:cs typeface="Arial"/>
              </a:rPr>
              <a:t>Windows </a:t>
            </a:r>
            <a:r>
              <a:rPr sz="2200" spc="-15" dirty="0">
                <a:latin typeface="Arial"/>
                <a:cs typeface="Arial"/>
              </a:rPr>
              <a:t>has </a:t>
            </a:r>
            <a:r>
              <a:rPr sz="2200" spc="-5" dirty="0">
                <a:latin typeface="Arial"/>
                <a:cs typeface="Arial"/>
              </a:rPr>
              <a:t>always been </a:t>
            </a:r>
            <a:r>
              <a:rPr sz="2200" spc="25" dirty="0">
                <a:latin typeface="Arial"/>
                <a:cs typeface="Arial"/>
              </a:rPr>
              <a:t>located  </a:t>
            </a:r>
            <a:r>
              <a:rPr sz="2200" spc="15" dirty="0">
                <a:latin typeface="Arial"/>
                <a:cs typeface="Arial"/>
              </a:rPr>
              <a:t>at </a:t>
            </a:r>
            <a:r>
              <a:rPr sz="2200" spc="10" dirty="0">
                <a:latin typeface="Arial"/>
                <a:cs typeface="Arial"/>
              </a:rPr>
              <a:t>the </a:t>
            </a:r>
            <a:r>
              <a:rPr sz="2200" spc="-15" dirty="0">
                <a:latin typeface="Arial"/>
                <a:cs typeface="Arial"/>
              </a:rPr>
              <a:t>same </a:t>
            </a:r>
            <a:r>
              <a:rPr sz="2200" spc="30" dirty="0">
                <a:latin typeface="Arial"/>
                <a:cs typeface="Arial"/>
              </a:rPr>
              <a:t>static </a:t>
            </a:r>
            <a:r>
              <a:rPr sz="2200" spc="-5" dirty="0">
                <a:latin typeface="Arial"/>
                <a:cs typeface="Arial"/>
              </a:rPr>
              <a:t>kernel </a:t>
            </a:r>
            <a:r>
              <a:rPr sz="2200" spc="5" dirty="0">
                <a:latin typeface="Arial"/>
                <a:cs typeface="Arial"/>
              </a:rPr>
              <a:t>address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latin typeface="Arial"/>
                <a:cs typeface="Arial"/>
              </a:rPr>
              <a:t>On </a:t>
            </a:r>
            <a:r>
              <a:rPr sz="2200" spc="45" dirty="0">
                <a:latin typeface="Arial"/>
                <a:cs typeface="Arial"/>
              </a:rPr>
              <a:t>32-bit </a:t>
            </a:r>
            <a:r>
              <a:rPr sz="2200" spc="-5" dirty="0">
                <a:latin typeface="Arial"/>
                <a:cs typeface="Arial"/>
              </a:rPr>
              <a:t>versions </a:t>
            </a:r>
            <a:r>
              <a:rPr sz="2200" spc="35" dirty="0">
                <a:latin typeface="Arial"/>
                <a:cs typeface="Arial"/>
              </a:rPr>
              <a:t>of </a:t>
            </a:r>
            <a:r>
              <a:rPr sz="2200" spc="20" dirty="0">
                <a:latin typeface="Arial"/>
                <a:cs typeface="Arial"/>
              </a:rPr>
              <a:t>Windows </a:t>
            </a:r>
            <a:r>
              <a:rPr sz="2200" spc="40" dirty="0">
                <a:latin typeface="Arial"/>
                <a:cs typeface="Arial"/>
              </a:rPr>
              <a:t>it </a:t>
            </a:r>
            <a:r>
              <a:rPr sz="2200" spc="10" dirty="0">
                <a:latin typeface="Arial"/>
                <a:cs typeface="Arial"/>
              </a:rPr>
              <a:t>was </a:t>
            </a:r>
            <a:r>
              <a:rPr sz="2200" spc="25" dirty="0">
                <a:latin typeface="Arial"/>
                <a:cs typeface="Arial"/>
              </a:rPr>
              <a:t>located </a:t>
            </a:r>
            <a:r>
              <a:rPr sz="2200" spc="15" dirty="0">
                <a:latin typeface="Arial"/>
                <a:cs typeface="Arial"/>
              </a:rPr>
              <a:t>at </a:t>
            </a:r>
            <a:r>
              <a:rPr sz="2200" spc="10" dirty="0">
                <a:latin typeface="Arial"/>
                <a:cs typeface="Arial"/>
              </a:rPr>
              <a:t>the </a:t>
            </a:r>
            <a:r>
              <a:rPr sz="2200" spc="5" dirty="0">
                <a:latin typeface="Arial"/>
                <a:cs typeface="Arial"/>
              </a:rPr>
              <a:t>address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0xﬀd00000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</a:pPr>
            <a:r>
              <a:rPr sz="2200" spc="-20" dirty="0">
                <a:latin typeface="Arial"/>
                <a:cs typeface="Arial"/>
              </a:rPr>
              <a:t>On </a:t>
            </a:r>
            <a:r>
              <a:rPr sz="2200" spc="45" dirty="0">
                <a:latin typeface="Arial"/>
                <a:cs typeface="Arial"/>
              </a:rPr>
              <a:t>64-bit </a:t>
            </a:r>
            <a:r>
              <a:rPr sz="2200" spc="-5" dirty="0">
                <a:latin typeface="Arial"/>
                <a:cs typeface="Arial"/>
              </a:rPr>
              <a:t>versions </a:t>
            </a:r>
            <a:r>
              <a:rPr sz="2200" spc="35" dirty="0">
                <a:latin typeface="Arial"/>
                <a:cs typeface="Arial"/>
              </a:rPr>
              <a:t>of </a:t>
            </a:r>
            <a:r>
              <a:rPr sz="2200" spc="20" dirty="0">
                <a:latin typeface="Arial"/>
                <a:cs typeface="Arial"/>
              </a:rPr>
              <a:t>Windows </a:t>
            </a:r>
            <a:r>
              <a:rPr sz="2200" spc="40" dirty="0">
                <a:latin typeface="Arial"/>
                <a:cs typeface="Arial"/>
              </a:rPr>
              <a:t>it could </a:t>
            </a:r>
            <a:r>
              <a:rPr sz="2200" spc="15" dirty="0">
                <a:latin typeface="Arial"/>
                <a:cs typeface="Arial"/>
              </a:rPr>
              <a:t>be </a:t>
            </a:r>
            <a:r>
              <a:rPr sz="2200" spc="30" dirty="0">
                <a:latin typeface="Arial"/>
                <a:cs typeface="Arial"/>
              </a:rPr>
              <a:t>found </a:t>
            </a:r>
            <a:r>
              <a:rPr sz="2200" spc="15" dirty="0">
                <a:latin typeface="Arial"/>
                <a:cs typeface="Arial"/>
              </a:rPr>
              <a:t>at </a:t>
            </a:r>
            <a:r>
              <a:rPr sz="2200" spc="10" dirty="0">
                <a:latin typeface="Arial"/>
                <a:cs typeface="Arial"/>
              </a:rPr>
              <a:t>the </a:t>
            </a:r>
            <a:r>
              <a:rPr sz="2200" spc="5" dirty="0">
                <a:latin typeface="Arial"/>
                <a:cs typeface="Arial"/>
              </a:rPr>
              <a:t>address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0xﬀﬀﬀﬀ'ﬀd00000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6800" y="838200"/>
            <a:ext cx="4958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B2B2B"/>
                </a:solidFill>
              </a:rPr>
              <a:t>Hal!HalpInterruptController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80000" y="5359400"/>
            <a:ext cx="2007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D0001"/>
                </a:solidFill>
                <a:latin typeface="Arial"/>
                <a:cs typeface="Arial"/>
              </a:rPr>
              <a:t>No longer works !</a:t>
            </a:r>
            <a:r>
              <a:rPr sz="1800" spc="-105" dirty="0">
                <a:solidFill>
                  <a:srgbClr val="BD000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BD0001"/>
                </a:solidFill>
                <a:latin typeface="Arial"/>
                <a:cs typeface="Arial"/>
              </a:rPr>
              <a:t>:(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2209800"/>
            <a:ext cx="10932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2B2B2B"/>
                </a:solidFill>
              </a:rPr>
              <a:t>But we </a:t>
            </a:r>
            <a:r>
              <a:rPr sz="2800" dirty="0">
                <a:solidFill>
                  <a:srgbClr val="2B2B2B"/>
                </a:solidFill>
              </a:rPr>
              <a:t>can </a:t>
            </a:r>
            <a:r>
              <a:rPr sz="2800" spc="-5" dirty="0">
                <a:solidFill>
                  <a:srgbClr val="2B2B2B"/>
                </a:solidFill>
              </a:rPr>
              <a:t>still map, all the memories into our user-mode apps</a:t>
            </a:r>
            <a:r>
              <a:rPr sz="2800" spc="65" dirty="0">
                <a:solidFill>
                  <a:srgbClr val="2B2B2B"/>
                </a:solidFill>
              </a:rPr>
              <a:t> </a:t>
            </a:r>
            <a:r>
              <a:rPr sz="2800" dirty="0">
                <a:solidFill>
                  <a:srgbClr val="2B2B2B"/>
                </a:solidFill>
              </a:rPr>
              <a:t>!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28900" y="3073400"/>
            <a:ext cx="6942455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447800" marR="5080" indent="-1435100">
              <a:lnSpc>
                <a:spcPct val="101200"/>
              </a:lnSpc>
              <a:spcBef>
                <a:spcPts val="60"/>
              </a:spcBef>
            </a:pPr>
            <a:r>
              <a:rPr sz="2800" b="1" spc="-5" dirty="0">
                <a:solidFill>
                  <a:srgbClr val="2B2B2B"/>
                </a:solidFill>
                <a:latin typeface="Arial"/>
                <a:cs typeface="Arial"/>
              </a:rPr>
              <a:t>Currently it works on all Intel Processors  </a:t>
            </a:r>
            <a:r>
              <a:rPr sz="2800" b="1" dirty="0">
                <a:solidFill>
                  <a:srgbClr val="2B2B2B"/>
                </a:solidFill>
                <a:latin typeface="Arial"/>
                <a:cs typeface="Arial"/>
              </a:rPr>
              <a:t>Even </a:t>
            </a:r>
            <a:r>
              <a:rPr sz="2800" b="1" spc="-5" dirty="0">
                <a:solidFill>
                  <a:srgbClr val="2B2B2B"/>
                </a:solidFill>
                <a:latin typeface="Arial"/>
                <a:cs typeface="Arial"/>
              </a:rPr>
              <a:t>the </a:t>
            </a:r>
            <a:r>
              <a:rPr sz="2800" b="1" dirty="0">
                <a:solidFill>
                  <a:srgbClr val="2B2B2B"/>
                </a:solidFill>
                <a:latin typeface="Arial"/>
                <a:cs typeface="Arial"/>
              </a:rPr>
              <a:t>9th</a:t>
            </a:r>
            <a:r>
              <a:rPr sz="2800" b="1" spc="-2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B2B2B"/>
                </a:solidFill>
                <a:latin typeface="Arial"/>
                <a:cs typeface="Arial"/>
              </a:rPr>
              <a:t>generation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700" y="2286000"/>
            <a:ext cx="50317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solidFill>
                  <a:srgbClr val="2B2B2B"/>
                </a:solidFill>
                <a:latin typeface="Arial"/>
                <a:cs typeface="Arial"/>
              </a:rPr>
              <a:t>But, </a:t>
            </a:r>
            <a:r>
              <a:rPr sz="3400" b="1" dirty="0">
                <a:solidFill>
                  <a:srgbClr val="2B2B2B"/>
                </a:solidFill>
                <a:latin typeface="Arial"/>
                <a:cs typeface="Arial"/>
              </a:rPr>
              <a:t>Do </a:t>
            </a:r>
            <a:r>
              <a:rPr sz="3400" b="1" spc="-30" dirty="0">
                <a:solidFill>
                  <a:srgbClr val="2B2B2B"/>
                </a:solidFill>
                <a:latin typeface="Arial"/>
                <a:cs typeface="Arial"/>
              </a:rPr>
              <a:t>We </a:t>
            </a:r>
            <a:r>
              <a:rPr sz="3400" b="1" spc="-5" dirty="0">
                <a:solidFill>
                  <a:srgbClr val="2B2B2B"/>
                </a:solidFill>
                <a:latin typeface="Arial"/>
                <a:cs typeface="Arial"/>
              </a:rPr>
              <a:t>Surrender</a:t>
            </a:r>
            <a:r>
              <a:rPr sz="3400" b="1" spc="-2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2B2B2B"/>
                </a:solidFill>
                <a:latin typeface="Arial"/>
                <a:cs typeface="Arial"/>
              </a:rPr>
              <a:t>?!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05400" y="3619500"/>
            <a:ext cx="183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40C1D"/>
                </a:solidFill>
                <a:latin typeface="Arial"/>
                <a:cs typeface="Arial"/>
              </a:rPr>
              <a:t>Definitely</a:t>
            </a:r>
            <a:r>
              <a:rPr sz="2400" spc="-60" dirty="0">
                <a:solidFill>
                  <a:srgbClr val="540C1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40C1D"/>
                </a:solidFill>
                <a:latin typeface="Arial"/>
                <a:cs typeface="Arial"/>
              </a:rPr>
              <a:t>No!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500" y="2654300"/>
            <a:ext cx="39223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5" dirty="0">
                <a:solidFill>
                  <a:srgbClr val="2B2B2B"/>
                </a:solidFill>
              </a:rPr>
              <a:t>Mitigation</a:t>
            </a:r>
            <a:endParaRPr sz="65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9782"/>
            <a:ext cx="12192000" cy="455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0514" y="393700"/>
            <a:ext cx="1238885" cy="317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2430"/>
              </a:lnSpc>
            </a:pPr>
            <a:r>
              <a:rPr sz="2150" spc="-10" dirty="0"/>
              <a:t>CR4.TSD</a:t>
            </a:r>
            <a:endParaRPr sz="21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" y="1333500"/>
            <a:ext cx="58166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2B2B2B"/>
                </a:solidFill>
              </a:rPr>
              <a:t>Not possible through modern OSs</a:t>
            </a:r>
            <a:r>
              <a:rPr sz="2700" spc="-25" dirty="0">
                <a:solidFill>
                  <a:srgbClr val="2B2B2B"/>
                </a:solidFill>
              </a:rPr>
              <a:t> </a:t>
            </a:r>
            <a:r>
              <a:rPr sz="2700" dirty="0">
                <a:solidFill>
                  <a:srgbClr val="2B2B2B"/>
                </a:solidFill>
              </a:rPr>
              <a:t>:</a:t>
            </a:r>
            <a:endParaRPr sz="2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100" y="2070100"/>
            <a:ext cx="11468735" cy="2567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200"/>
              </a:spcBef>
            </a:pPr>
            <a:r>
              <a:rPr sz="3150" spc="-82" baseline="2645" dirty="0">
                <a:solidFill>
                  <a:srgbClr val="2B2B2B"/>
                </a:solidFill>
                <a:latin typeface="MS UI Gothic"/>
                <a:cs typeface="MS UI Gothic"/>
              </a:rPr>
              <a:t>✴</a:t>
            </a:r>
            <a:r>
              <a:rPr sz="2100" b="1" spc="-55" dirty="0">
                <a:solidFill>
                  <a:srgbClr val="2B2B2B"/>
                </a:solidFill>
                <a:latin typeface="Arial"/>
                <a:cs typeface="Arial"/>
              </a:rPr>
              <a:t>Heavy </a:t>
            </a:r>
            <a:r>
              <a:rPr sz="2100" b="1" spc="-5" dirty="0">
                <a:solidFill>
                  <a:srgbClr val="2B2B2B"/>
                </a:solidFill>
                <a:latin typeface="Arial"/>
                <a:cs typeface="Arial"/>
              </a:rPr>
              <a:t>use of RDTSC and RDTSCP in user-mode applications </a:t>
            </a:r>
            <a:r>
              <a:rPr sz="2100" b="1" dirty="0">
                <a:solidFill>
                  <a:srgbClr val="2B2B2B"/>
                </a:solidFill>
                <a:latin typeface="Arial"/>
                <a:cs typeface="Arial"/>
              </a:rPr>
              <a:t>as </a:t>
            </a:r>
            <a:r>
              <a:rPr sz="2100" b="1" spc="-5" dirty="0">
                <a:solidFill>
                  <a:srgbClr val="2B2B2B"/>
                </a:solidFill>
                <a:latin typeface="Arial"/>
                <a:cs typeface="Arial"/>
              </a:rPr>
              <a:t>performance measuring  Mechanism through Serialization and getting Current Clock</a:t>
            </a:r>
            <a:r>
              <a:rPr sz="2100" b="1" spc="1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2B2B2B"/>
                </a:solidFill>
                <a:latin typeface="Arial"/>
                <a:cs typeface="Arial"/>
              </a:rPr>
              <a:t>Cycle.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50" spc="-667" baseline="2645" dirty="0">
                <a:solidFill>
                  <a:srgbClr val="2B2B2B"/>
                </a:solidFill>
                <a:latin typeface="MS UI Gothic"/>
                <a:cs typeface="MS UI Gothic"/>
              </a:rPr>
              <a:t>✴ </a:t>
            </a:r>
            <a:r>
              <a:rPr sz="2100" b="1" spc="-5" dirty="0">
                <a:solidFill>
                  <a:srgbClr val="2B2B2B"/>
                </a:solidFill>
                <a:latin typeface="Arial"/>
                <a:cs typeface="Arial"/>
              </a:rPr>
              <a:t>For instance CPUID </a:t>
            </a:r>
            <a:r>
              <a:rPr sz="2100" b="1" dirty="0">
                <a:solidFill>
                  <a:srgbClr val="2B2B2B"/>
                </a:solidFill>
                <a:latin typeface="Arial"/>
                <a:cs typeface="Arial"/>
              </a:rPr>
              <a:t>+ </a:t>
            </a:r>
            <a:r>
              <a:rPr sz="2100" b="1" spc="-5" dirty="0">
                <a:solidFill>
                  <a:srgbClr val="2B2B2B"/>
                </a:solidFill>
                <a:latin typeface="Arial"/>
                <a:cs typeface="Arial"/>
              </a:rPr>
              <a:t>RDTSC </a:t>
            </a:r>
            <a:r>
              <a:rPr sz="2100" b="1" dirty="0">
                <a:solidFill>
                  <a:srgbClr val="2B2B2B"/>
                </a:solidFill>
                <a:latin typeface="Arial"/>
                <a:cs typeface="Arial"/>
              </a:rPr>
              <a:t>,</a:t>
            </a:r>
            <a:r>
              <a:rPr sz="2100" b="1" spc="-4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2B2B2B"/>
                </a:solidFill>
                <a:latin typeface="Arial"/>
                <a:cs typeface="Arial"/>
              </a:rPr>
              <a:t>RDTSCP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50" spc="-97" baseline="2645" dirty="0">
                <a:solidFill>
                  <a:srgbClr val="2B2B2B"/>
                </a:solidFill>
                <a:latin typeface="MS UI Gothic"/>
                <a:cs typeface="MS UI Gothic"/>
              </a:rPr>
              <a:t>✴</a:t>
            </a:r>
            <a:r>
              <a:rPr sz="2100" b="1" spc="-65" dirty="0">
                <a:solidFill>
                  <a:srgbClr val="2B2B2B"/>
                </a:solidFill>
                <a:latin typeface="Arial"/>
                <a:cs typeface="Arial"/>
              </a:rPr>
              <a:t>Used </a:t>
            </a:r>
            <a:r>
              <a:rPr sz="2100" b="1" spc="-5" dirty="0">
                <a:solidFill>
                  <a:srgbClr val="2B2B2B"/>
                </a:solidFill>
                <a:latin typeface="Arial"/>
                <a:cs typeface="Arial"/>
              </a:rPr>
              <a:t>internally for </a:t>
            </a:r>
            <a:r>
              <a:rPr sz="2100" b="1" spc="-10" dirty="0">
                <a:solidFill>
                  <a:srgbClr val="2B2B2B"/>
                </a:solidFill>
                <a:latin typeface="Arial"/>
                <a:cs typeface="Arial"/>
              </a:rPr>
              <a:t>Windows </a:t>
            </a:r>
            <a:r>
              <a:rPr sz="2100" b="1" spc="-5" dirty="0">
                <a:solidFill>
                  <a:srgbClr val="2B2B2B"/>
                </a:solidFill>
                <a:latin typeface="Arial"/>
                <a:cs typeface="Arial"/>
              </a:rPr>
              <a:t>for Thread synchronizations and user-mode</a:t>
            </a:r>
            <a:r>
              <a:rPr sz="2100" b="1" spc="13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2B2B2B"/>
                </a:solidFill>
                <a:latin typeface="Arial"/>
                <a:cs typeface="Arial"/>
              </a:rPr>
              <a:t>timings.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2235200"/>
            <a:ext cx="966279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Intel </a:t>
            </a:r>
            <a:r>
              <a:rPr sz="2500" spc="-10" dirty="0">
                <a:latin typeface="Times New Roman"/>
                <a:cs typeface="Times New Roman"/>
              </a:rPr>
              <a:t>Transactional </a:t>
            </a:r>
            <a:r>
              <a:rPr sz="2500" spc="-5" dirty="0">
                <a:latin typeface="Times New Roman"/>
                <a:cs typeface="Times New Roman"/>
              </a:rPr>
              <a:t>Synchronization eXtensions (TSX) is the product name  </a:t>
            </a:r>
            <a:r>
              <a:rPr sz="2500" dirty="0">
                <a:latin typeface="Times New Roman"/>
                <a:cs typeface="Times New Roman"/>
              </a:rPr>
              <a:t>for </a:t>
            </a:r>
            <a:r>
              <a:rPr sz="2500" spc="-5" dirty="0">
                <a:latin typeface="Times New Roman"/>
                <a:cs typeface="Times New Roman"/>
              </a:rPr>
              <a:t>two </a:t>
            </a:r>
            <a:r>
              <a:rPr sz="2500" dirty="0">
                <a:latin typeface="Times New Roman"/>
                <a:cs typeface="Times New Roman"/>
              </a:rPr>
              <a:t>x86 </a:t>
            </a:r>
            <a:r>
              <a:rPr sz="2500" spc="-5" dirty="0">
                <a:latin typeface="Times New Roman"/>
                <a:cs typeface="Times New Roman"/>
              </a:rPr>
              <a:t>instruction set extensions, called Hardware Lock Elision (HLE)  and Restricted </a:t>
            </a:r>
            <a:r>
              <a:rPr sz="2500" spc="-10" dirty="0">
                <a:latin typeface="Times New Roman"/>
                <a:cs typeface="Times New Roman"/>
              </a:rPr>
              <a:t>Transactional </a:t>
            </a:r>
            <a:r>
              <a:rPr sz="2500" spc="-5" dirty="0">
                <a:latin typeface="Times New Roman"/>
                <a:cs typeface="Times New Roman"/>
              </a:rPr>
              <a:t>Memory </a:t>
            </a:r>
            <a:r>
              <a:rPr sz="2500" spc="-30" dirty="0">
                <a:latin typeface="Times New Roman"/>
                <a:cs typeface="Times New Roman"/>
              </a:rPr>
              <a:t>(RTM). </a:t>
            </a:r>
            <a:r>
              <a:rPr sz="2500" spc="-5" dirty="0">
                <a:latin typeface="Times New Roman"/>
                <a:cs typeface="Times New Roman"/>
              </a:rPr>
              <a:t>HLE is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set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20" dirty="0">
                <a:latin typeface="Times New Roman"/>
                <a:cs typeface="Times New Roman"/>
              </a:rPr>
              <a:t>prefixes </a:t>
            </a:r>
            <a:r>
              <a:rPr sz="2500" spc="-5" dirty="0">
                <a:latin typeface="Times New Roman"/>
                <a:cs typeface="Times New Roman"/>
              </a:rPr>
              <a:t>that  can </a:t>
            </a:r>
            <a:r>
              <a:rPr sz="2500" dirty="0">
                <a:latin typeface="Times New Roman"/>
                <a:cs typeface="Times New Roman"/>
              </a:rPr>
              <a:t>be </a:t>
            </a:r>
            <a:r>
              <a:rPr sz="2500" spc="-5" dirty="0">
                <a:latin typeface="Times New Roman"/>
                <a:cs typeface="Times New Roman"/>
              </a:rPr>
              <a:t>added to </a:t>
            </a:r>
            <a:r>
              <a:rPr sz="2500" spc="-20" dirty="0">
                <a:latin typeface="Times New Roman"/>
                <a:cs typeface="Times New Roman"/>
              </a:rPr>
              <a:t>specific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instructions.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825500"/>
            <a:ext cx="2416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2B2B2B"/>
                </a:solidFill>
              </a:rPr>
              <a:t>Intel</a:t>
            </a:r>
            <a:r>
              <a:rPr sz="4400" spc="-75" dirty="0">
                <a:solidFill>
                  <a:srgbClr val="2B2B2B"/>
                </a:solidFill>
              </a:rPr>
              <a:t> </a:t>
            </a:r>
            <a:r>
              <a:rPr sz="4400" spc="-5" dirty="0">
                <a:solidFill>
                  <a:srgbClr val="2B2B2B"/>
                </a:solidFill>
              </a:rPr>
              <a:t>TSX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47800" y="5219700"/>
            <a:ext cx="930148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781300" marR="5080" indent="-276860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Derived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from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LazyFP: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Leaking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FPU Register State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using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Microarchitectural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Side-Channels  </a:t>
            </a:r>
            <a:r>
              <a:rPr sz="1800" spc="-10" dirty="0">
                <a:solidFill>
                  <a:srgbClr val="2B2B2B"/>
                </a:solidFill>
                <a:latin typeface="Arial"/>
                <a:cs typeface="Arial"/>
              </a:rPr>
              <a:t>(</a:t>
            </a:r>
            <a:r>
              <a:rPr sz="1800" u="sng" spc="-10" dirty="0">
                <a:solidFill>
                  <a:srgbClr val="5B9BD5"/>
                </a:solidFill>
                <a:uFill>
                  <a:solidFill>
                    <a:srgbClr val="5B9BD5"/>
                  </a:solidFill>
                </a:uFill>
                <a:latin typeface="Arial"/>
                <a:cs typeface="Arial"/>
              </a:rPr>
              <a:t>https://arxiv.org/pdf/1806.07480.pdf</a:t>
            </a:r>
            <a:r>
              <a:rPr sz="1800" spc="-10" dirty="0">
                <a:solidFill>
                  <a:srgbClr val="2B2B2B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0450" y="527050"/>
            <a:ext cx="7531100" cy="534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298" y="635878"/>
            <a:ext cx="11883402" cy="5131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0943" y="4602253"/>
            <a:ext cx="878840" cy="878840"/>
          </a:xfrm>
          <a:custGeom>
            <a:avLst/>
            <a:gdLst/>
            <a:ahLst/>
            <a:cxnLst/>
            <a:rect l="l" t="t" r="r" b="b"/>
            <a:pathLst>
              <a:path w="878839" h="878839">
                <a:moveTo>
                  <a:pt x="0" y="878460"/>
                </a:moveTo>
                <a:lnTo>
                  <a:pt x="815599" y="62861"/>
                </a:lnTo>
                <a:lnTo>
                  <a:pt x="878460" y="0"/>
                </a:lnTo>
              </a:path>
            </a:pathLst>
          </a:custGeom>
          <a:ln w="177800">
            <a:solidFill>
              <a:srgbClr val="FA5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9464" y="4269983"/>
            <a:ext cx="632460" cy="632460"/>
          </a:xfrm>
          <a:custGeom>
            <a:avLst/>
            <a:gdLst/>
            <a:ahLst/>
            <a:cxnLst/>
            <a:rect l="l" t="t" r="r" b="b"/>
            <a:pathLst>
              <a:path w="632460" h="632460">
                <a:moveTo>
                  <a:pt x="474157" y="632210"/>
                </a:moveTo>
                <a:lnTo>
                  <a:pt x="632210" y="0"/>
                </a:lnTo>
                <a:lnTo>
                  <a:pt x="0" y="158052"/>
                </a:lnTo>
              </a:path>
            </a:pathLst>
          </a:custGeom>
          <a:ln w="177799">
            <a:solidFill>
              <a:srgbClr val="FA5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6542" y="4269983"/>
            <a:ext cx="395605" cy="395605"/>
          </a:xfrm>
          <a:custGeom>
            <a:avLst/>
            <a:gdLst/>
            <a:ahLst/>
            <a:cxnLst/>
            <a:rect l="l" t="t" r="r" b="b"/>
            <a:pathLst>
              <a:path w="395605" h="395604">
                <a:moveTo>
                  <a:pt x="0" y="395131"/>
                </a:moveTo>
                <a:lnTo>
                  <a:pt x="395131" y="0"/>
                </a:lnTo>
              </a:path>
            </a:pathLst>
          </a:custGeom>
          <a:ln w="177799">
            <a:solidFill>
              <a:srgbClr val="FA5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Hypervisor From</a:t>
            </a:r>
            <a:r>
              <a:rPr spc="-50" dirty="0"/>
              <a:t> </a:t>
            </a:r>
            <a:r>
              <a:rPr dirty="0"/>
              <a:t>Scratch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8500" y="1409700"/>
            <a:ext cx="10847070" cy="441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100"/>
              </a:spcBef>
              <a:buClr>
                <a:srgbClr val="DD5E98"/>
              </a:buClr>
              <a:buChar char="•"/>
              <a:tabLst>
                <a:tab pos="253365" algn="l"/>
                <a:tab pos="254000" algn="l"/>
              </a:tabLst>
            </a:pPr>
            <a:r>
              <a:rPr sz="2100" dirty="0">
                <a:latin typeface="Arial"/>
                <a:cs typeface="Arial"/>
              </a:rPr>
              <a:t>Hypervisor </a:t>
            </a:r>
            <a:r>
              <a:rPr sz="2100" spc="-5" dirty="0">
                <a:latin typeface="Arial"/>
                <a:cs typeface="Arial"/>
              </a:rPr>
              <a:t>From Scratch </a:t>
            </a:r>
            <a:r>
              <a:rPr sz="2100" dirty="0">
                <a:latin typeface="Arial"/>
                <a:cs typeface="Arial"/>
              </a:rPr>
              <a:t>– Part 1: Basic </a:t>
            </a:r>
            <a:r>
              <a:rPr sz="2100" spc="-5" dirty="0">
                <a:latin typeface="Arial"/>
                <a:cs typeface="Arial"/>
              </a:rPr>
              <a:t>Concepts </a:t>
            </a:r>
            <a:r>
              <a:rPr sz="2100" dirty="0">
                <a:latin typeface="Arial"/>
                <a:cs typeface="Arial"/>
              </a:rPr>
              <a:t>&amp; Configure </a:t>
            </a:r>
            <a:r>
              <a:rPr sz="2100" spc="-35" dirty="0">
                <a:latin typeface="Arial"/>
                <a:cs typeface="Arial"/>
              </a:rPr>
              <a:t>Testing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Environment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Clr>
                <a:srgbClr val="DD5E98"/>
              </a:buClr>
              <a:buChar char="•"/>
              <a:tabLst>
                <a:tab pos="253365" algn="l"/>
                <a:tab pos="254000" algn="l"/>
              </a:tabLst>
            </a:pPr>
            <a:r>
              <a:rPr sz="2100" dirty="0">
                <a:latin typeface="Arial"/>
                <a:cs typeface="Arial"/>
              </a:rPr>
              <a:t>Hypervisor </a:t>
            </a:r>
            <a:r>
              <a:rPr sz="2100" spc="-5" dirty="0">
                <a:latin typeface="Arial"/>
                <a:cs typeface="Arial"/>
              </a:rPr>
              <a:t>From Scratch </a:t>
            </a:r>
            <a:r>
              <a:rPr sz="2100" dirty="0">
                <a:latin typeface="Arial"/>
                <a:cs typeface="Arial"/>
              </a:rPr>
              <a:t>– Part 2: </a:t>
            </a:r>
            <a:r>
              <a:rPr sz="2100" spc="-5" dirty="0">
                <a:latin typeface="Arial"/>
                <a:cs typeface="Arial"/>
              </a:rPr>
              <a:t>Entering </a:t>
            </a:r>
            <a:r>
              <a:rPr sz="2100" dirty="0">
                <a:latin typeface="Arial"/>
                <a:cs typeface="Arial"/>
              </a:rPr>
              <a:t>VMX</a:t>
            </a:r>
            <a:r>
              <a:rPr sz="2100" spc="-5" dirty="0">
                <a:latin typeface="Arial"/>
                <a:cs typeface="Arial"/>
              </a:rPr>
              <a:t> Operation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Clr>
                <a:srgbClr val="DD5E98"/>
              </a:buClr>
              <a:buChar char="•"/>
              <a:tabLst>
                <a:tab pos="253365" algn="l"/>
                <a:tab pos="254000" algn="l"/>
              </a:tabLst>
            </a:pPr>
            <a:r>
              <a:rPr sz="2100" dirty="0">
                <a:latin typeface="Arial"/>
                <a:cs typeface="Arial"/>
              </a:rPr>
              <a:t>Hypervisor </a:t>
            </a:r>
            <a:r>
              <a:rPr sz="2100" spc="-5" dirty="0">
                <a:latin typeface="Arial"/>
                <a:cs typeface="Arial"/>
              </a:rPr>
              <a:t>From Scratch </a:t>
            </a:r>
            <a:r>
              <a:rPr sz="2100" dirty="0">
                <a:latin typeface="Arial"/>
                <a:cs typeface="Arial"/>
              </a:rPr>
              <a:t>– Part 3: </a:t>
            </a:r>
            <a:r>
              <a:rPr sz="2100" spc="-5" dirty="0">
                <a:latin typeface="Arial"/>
                <a:cs typeface="Arial"/>
              </a:rPr>
              <a:t>Setting </a:t>
            </a:r>
            <a:r>
              <a:rPr sz="2100" dirty="0">
                <a:latin typeface="Arial"/>
                <a:cs typeface="Arial"/>
              </a:rPr>
              <a:t>up </a:t>
            </a:r>
            <a:r>
              <a:rPr sz="2100" spc="-5" dirty="0">
                <a:latin typeface="Arial"/>
                <a:cs typeface="Arial"/>
              </a:rPr>
              <a:t>Our First </a:t>
            </a:r>
            <a:r>
              <a:rPr sz="2100" spc="-10" dirty="0">
                <a:latin typeface="Arial"/>
                <a:cs typeface="Arial"/>
              </a:rPr>
              <a:t>Virtual</a:t>
            </a:r>
            <a:r>
              <a:rPr sz="2100" dirty="0">
                <a:latin typeface="Arial"/>
                <a:cs typeface="Arial"/>
              </a:rPr>
              <a:t> Machine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Clr>
                <a:srgbClr val="DD5E98"/>
              </a:buClr>
              <a:buChar char="•"/>
              <a:tabLst>
                <a:tab pos="253365" algn="l"/>
                <a:tab pos="254000" algn="l"/>
              </a:tabLst>
            </a:pPr>
            <a:r>
              <a:rPr sz="2100" dirty="0">
                <a:latin typeface="Arial"/>
                <a:cs typeface="Arial"/>
              </a:rPr>
              <a:t>Hypervisor </a:t>
            </a:r>
            <a:r>
              <a:rPr sz="2100" spc="-5" dirty="0">
                <a:latin typeface="Arial"/>
                <a:cs typeface="Arial"/>
              </a:rPr>
              <a:t>From Scratch </a:t>
            </a:r>
            <a:r>
              <a:rPr sz="2100" dirty="0">
                <a:latin typeface="Arial"/>
                <a:cs typeface="Arial"/>
              </a:rPr>
              <a:t>– Part 4: Address </a:t>
            </a:r>
            <a:r>
              <a:rPr sz="2100" spc="-10" dirty="0">
                <a:latin typeface="Arial"/>
                <a:cs typeface="Arial"/>
              </a:rPr>
              <a:t>Translation </a:t>
            </a:r>
            <a:r>
              <a:rPr sz="2100" dirty="0">
                <a:latin typeface="Arial"/>
                <a:cs typeface="Arial"/>
              </a:rPr>
              <a:t>Using </a:t>
            </a:r>
            <a:r>
              <a:rPr sz="2100" spc="-5" dirty="0">
                <a:latin typeface="Arial"/>
                <a:cs typeface="Arial"/>
              </a:rPr>
              <a:t>Extended </a:t>
            </a:r>
            <a:r>
              <a:rPr sz="2100" dirty="0">
                <a:latin typeface="Arial"/>
                <a:cs typeface="Arial"/>
              </a:rPr>
              <a:t>Page </a:t>
            </a:r>
            <a:r>
              <a:rPr sz="2100" spc="-50" dirty="0">
                <a:latin typeface="Arial"/>
                <a:cs typeface="Arial"/>
              </a:rPr>
              <a:t>Table</a:t>
            </a:r>
            <a:r>
              <a:rPr sz="2100" spc="-15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(EPT)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54000" indent="-241300">
              <a:lnSpc>
                <a:spcPct val="100000"/>
              </a:lnSpc>
              <a:buClr>
                <a:srgbClr val="FA5552"/>
              </a:buClr>
              <a:buChar char="•"/>
              <a:tabLst>
                <a:tab pos="253365" algn="l"/>
                <a:tab pos="254000" algn="l"/>
              </a:tabLst>
            </a:pPr>
            <a:r>
              <a:rPr sz="2100" dirty="0">
                <a:solidFill>
                  <a:srgbClr val="ED00D8"/>
                </a:solidFill>
                <a:latin typeface="Arial"/>
                <a:cs typeface="Arial"/>
              </a:rPr>
              <a:t>Hypervisor </a:t>
            </a:r>
            <a:r>
              <a:rPr sz="2100" spc="-5" dirty="0">
                <a:solidFill>
                  <a:srgbClr val="ED00D8"/>
                </a:solidFill>
                <a:latin typeface="Arial"/>
                <a:cs typeface="Arial"/>
              </a:rPr>
              <a:t>From Scratch </a:t>
            </a:r>
            <a:r>
              <a:rPr sz="2100" dirty="0">
                <a:solidFill>
                  <a:srgbClr val="ED00D8"/>
                </a:solidFill>
                <a:latin typeface="Arial"/>
                <a:cs typeface="Arial"/>
              </a:rPr>
              <a:t>– Part 5: </a:t>
            </a:r>
            <a:r>
              <a:rPr sz="2100" spc="-5" dirty="0">
                <a:solidFill>
                  <a:srgbClr val="ED00D8"/>
                </a:solidFill>
                <a:latin typeface="Arial"/>
                <a:cs typeface="Arial"/>
              </a:rPr>
              <a:t>Setting </a:t>
            </a:r>
            <a:r>
              <a:rPr sz="2100" dirty="0">
                <a:solidFill>
                  <a:srgbClr val="ED00D8"/>
                </a:solidFill>
                <a:latin typeface="Arial"/>
                <a:cs typeface="Arial"/>
              </a:rPr>
              <a:t>up VMCS &amp; Running </a:t>
            </a:r>
            <a:r>
              <a:rPr sz="2100" spc="-5" dirty="0">
                <a:solidFill>
                  <a:srgbClr val="ED00D8"/>
                </a:solidFill>
                <a:latin typeface="Arial"/>
                <a:cs typeface="Arial"/>
              </a:rPr>
              <a:t>Guest</a:t>
            </a:r>
            <a:r>
              <a:rPr sz="2100" spc="-15" dirty="0">
                <a:solidFill>
                  <a:srgbClr val="ED00D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ED00D8"/>
                </a:solidFill>
                <a:latin typeface="Arial"/>
                <a:cs typeface="Arial"/>
              </a:rPr>
              <a:t>Code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26060" indent="-213360">
              <a:lnSpc>
                <a:spcPct val="100000"/>
              </a:lnSpc>
              <a:buClr>
                <a:srgbClr val="DD5E98"/>
              </a:buClr>
              <a:buChar char="•"/>
              <a:tabLst>
                <a:tab pos="226695" algn="l"/>
              </a:tabLst>
            </a:pPr>
            <a:r>
              <a:rPr sz="2100" dirty="0">
                <a:latin typeface="Arial"/>
                <a:cs typeface="Arial"/>
              </a:rPr>
              <a:t>Hypervisor </a:t>
            </a:r>
            <a:r>
              <a:rPr sz="2100" spc="-5" dirty="0">
                <a:latin typeface="Arial"/>
                <a:cs typeface="Arial"/>
              </a:rPr>
              <a:t>From Scratch </a:t>
            </a:r>
            <a:r>
              <a:rPr sz="2100" dirty="0">
                <a:latin typeface="Arial"/>
                <a:cs typeface="Arial"/>
              </a:rPr>
              <a:t>– Part 6: </a:t>
            </a:r>
            <a:r>
              <a:rPr sz="2100" spc="-5" dirty="0">
                <a:latin typeface="Arial"/>
                <a:cs typeface="Arial"/>
              </a:rPr>
              <a:t>Virtualizing </a:t>
            </a:r>
            <a:r>
              <a:rPr sz="2100" dirty="0">
                <a:latin typeface="Arial"/>
                <a:cs typeface="Arial"/>
              </a:rPr>
              <a:t>An Already Running</a:t>
            </a:r>
            <a:r>
              <a:rPr sz="2100" spc="-2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System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311400">
              <a:lnSpc>
                <a:spcPct val="100000"/>
              </a:lnSpc>
              <a:spcBef>
                <a:spcPts val="1664"/>
              </a:spcBef>
            </a:pPr>
            <a:r>
              <a:rPr sz="2500" spc="-5" dirty="0">
                <a:solidFill>
                  <a:srgbClr val="2B2B2B"/>
                </a:solidFill>
                <a:latin typeface="Arial"/>
                <a:cs typeface="Arial"/>
              </a:rPr>
              <a:t>Available </a:t>
            </a:r>
            <a:r>
              <a:rPr sz="2500" dirty="0">
                <a:solidFill>
                  <a:srgbClr val="2B2B2B"/>
                </a:solidFill>
                <a:latin typeface="Arial"/>
                <a:cs typeface="Arial"/>
              </a:rPr>
              <a:t>at :</a:t>
            </a:r>
            <a:r>
              <a:rPr sz="2500" spc="-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A2660"/>
                </a:solidFill>
                <a:latin typeface="Arial"/>
                <a:cs typeface="Arial"/>
              </a:rPr>
              <a:t>https://rayanfam.com/tutorials/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0293" y="450897"/>
            <a:ext cx="9391412" cy="5569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00" y="2654300"/>
            <a:ext cx="82689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2B2B2B"/>
                </a:solidFill>
              </a:rPr>
              <a:t>Why </a:t>
            </a:r>
            <a:r>
              <a:rPr sz="3300" dirty="0">
                <a:solidFill>
                  <a:srgbClr val="2B2B2B"/>
                </a:solidFill>
              </a:rPr>
              <a:t>VBS </a:t>
            </a:r>
            <a:r>
              <a:rPr sz="3300" spc="-5" dirty="0">
                <a:solidFill>
                  <a:srgbClr val="2B2B2B"/>
                </a:solidFill>
              </a:rPr>
              <a:t>can’t stop this kinds of </a:t>
            </a:r>
            <a:r>
              <a:rPr sz="3300" dirty="0">
                <a:solidFill>
                  <a:srgbClr val="2B2B2B"/>
                </a:solidFill>
              </a:rPr>
              <a:t>attack</a:t>
            </a:r>
            <a:r>
              <a:rPr sz="3300" spc="-25" dirty="0">
                <a:solidFill>
                  <a:srgbClr val="2B2B2B"/>
                </a:solidFill>
              </a:rPr>
              <a:t> </a:t>
            </a:r>
            <a:r>
              <a:rPr sz="3300" dirty="0">
                <a:solidFill>
                  <a:srgbClr val="2B2B2B"/>
                </a:solidFill>
              </a:rPr>
              <a:t>?</a:t>
            </a:r>
            <a:endParaRPr sz="33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1397000"/>
            <a:ext cx="86010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2B2B2B"/>
                </a:solidFill>
              </a:rPr>
              <a:t>It’s </a:t>
            </a:r>
            <a:r>
              <a:rPr sz="2700" spc="-5" dirty="0">
                <a:solidFill>
                  <a:srgbClr val="2B2B2B"/>
                </a:solidFill>
              </a:rPr>
              <a:t>because OSs internally use RDTSC and</a:t>
            </a:r>
            <a:r>
              <a:rPr sz="2700" spc="90" dirty="0">
                <a:solidFill>
                  <a:srgbClr val="2B2B2B"/>
                </a:solidFill>
              </a:rPr>
              <a:t> </a:t>
            </a:r>
            <a:r>
              <a:rPr sz="2700" spc="-55" dirty="0">
                <a:solidFill>
                  <a:srgbClr val="2B2B2B"/>
                </a:solidFill>
              </a:rPr>
              <a:t>RDTSCP.</a:t>
            </a:r>
            <a:endParaRPr sz="2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49400" y="2451100"/>
            <a:ext cx="8616315" cy="168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B2B2B"/>
                </a:solidFill>
                <a:latin typeface="Arial"/>
                <a:cs typeface="Arial"/>
              </a:rPr>
              <a:t>We </a:t>
            </a:r>
            <a:r>
              <a:rPr sz="2200" b="1" dirty="0">
                <a:solidFill>
                  <a:srgbClr val="2B2B2B"/>
                </a:solidFill>
                <a:latin typeface="Arial"/>
                <a:cs typeface="Arial"/>
              </a:rPr>
              <a:t>can </a:t>
            </a:r>
            <a:r>
              <a:rPr sz="2200" b="1" spc="-5" dirty="0">
                <a:solidFill>
                  <a:srgbClr val="2B2B2B"/>
                </a:solidFill>
                <a:latin typeface="Arial"/>
                <a:cs typeface="Arial"/>
              </a:rPr>
              <a:t>stop it because we don’t need user-mode timing</a:t>
            </a:r>
            <a:r>
              <a:rPr sz="2200" b="1" spc="3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B2B2B"/>
                </a:solidFill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B2B2B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B2B2B"/>
                </a:solidFill>
                <a:latin typeface="Arial"/>
                <a:cs typeface="Arial"/>
              </a:rPr>
              <a:t>We </a:t>
            </a:r>
            <a:r>
              <a:rPr sz="2200" b="1" dirty="0">
                <a:solidFill>
                  <a:srgbClr val="2B2B2B"/>
                </a:solidFill>
                <a:latin typeface="Arial"/>
                <a:cs typeface="Arial"/>
              </a:rPr>
              <a:t>can </a:t>
            </a:r>
            <a:r>
              <a:rPr sz="2200" b="1" spc="-5" dirty="0">
                <a:solidFill>
                  <a:srgbClr val="2B2B2B"/>
                </a:solidFill>
                <a:latin typeface="Arial"/>
                <a:cs typeface="Arial"/>
              </a:rPr>
              <a:t>modify RDTSC and RDTSCP </a:t>
            </a:r>
            <a:r>
              <a:rPr sz="2200" b="1" dirty="0">
                <a:solidFill>
                  <a:srgbClr val="2B2B2B"/>
                </a:solidFill>
                <a:latin typeface="Arial"/>
                <a:cs typeface="Arial"/>
              </a:rPr>
              <a:t>‘ s </a:t>
            </a:r>
            <a:r>
              <a:rPr sz="2200" b="1" spc="-5" dirty="0">
                <a:solidFill>
                  <a:srgbClr val="2B2B2B"/>
                </a:solidFill>
                <a:latin typeface="Arial"/>
                <a:cs typeface="Arial"/>
              </a:rPr>
              <a:t>result </a:t>
            </a:r>
            <a:r>
              <a:rPr sz="2200" b="1" dirty="0">
                <a:solidFill>
                  <a:srgbClr val="2B2B2B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2B2B2B"/>
                </a:solidFill>
                <a:latin typeface="Arial"/>
                <a:cs typeface="Arial"/>
              </a:rPr>
              <a:t>avoid</a:t>
            </a:r>
            <a:r>
              <a:rPr sz="2200" b="1" spc="-1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2B2B2B"/>
                </a:solidFill>
                <a:latin typeface="Arial"/>
                <a:cs typeface="Arial"/>
              </a:rPr>
              <a:t>error.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B2B2B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B2B2B"/>
                </a:solidFill>
                <a:latin typeface="Arial"/>
                <a:cs typeface="Arial"/>
              </a:rPr>
              <a:t>For this, we give user-mode apps clock time </a:t>
            </a:r>
            <a:r>
              <a:rPr sz="2200" b="1" dirty="0">
                <a:solidFill>
                  <a:srgbClr val="2B2B2B"/>
                </a:solidFill>
                <a:latin typeface="Arial"/>
                <a:cs typeface="Arial"/>
              </a:rPr>
              <a:t>+ 20 </a:t>
            </a:r>
            <a:r>
              <a:rPr sz="2200" b="1" spc="-5" dirty="0">
                <a:solidFill>
                  <a:srgbClr val="2B2B2B"/>
                </a:solidFill>
                <a:latin typeface="Arial"/>
                <a:cs typeface="Arial"/>
              </a:rPr>
              <a:t>clk</a:t>
            </a:r>
            <a:r>
              <a:rPr sz="2200" b="1" spc="8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2B2B2B"/>
                </a:solidFill>
                <a:latin typeface="Arial"/>
                <a:cs typeface="Arial"/>
              </a:rPr>
              <a:t>tolerance.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0" y="647700"/>
            <a:ext cx="36118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2B2B2B"/>
                </a:solidFill>
              </a:rPr>
              <a:t>Disadvantages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396240" algn="l"/>
              </a:tabLst>
            </a:pPr>
            <a:r>
              <a:rPr spc="-5" dirty="0"/>
              <a:t>Because both Kernel-Mode and User-Mode cause</a:t>
            </a:r>
            <a:r>
              <a:rPr spc="85" dirty="0"/>
              <a:t> </a:t>
            </a:r>
            <a:r>
              <a:rPr spc="-5" dirty="0"/>
              <a:t>VM-Exits</a:t>
            </a:r>
          </a:p>
          <a:p>
            <a:pPr marL="1002665" lvl="1" indent="-377825">
              <a:lnSpc>
                <a:spcPct val="100000"/>
              </a:lnSpc>
              <a:spcBef>
                <a:spcPts val="40"/>
              </a:spcBef>
              <a:buFont typeface="MS UI Gothic"/>
              <a:buChar char="◆"/>
              <a:tabLst>
                <a:tab pos="1003300" algn="l"/>
              </a:tabLst>
            </a:pPr>
            <a:r>
              <a:rPr sz="2800" b="1" dirty="0">
                <a:solidFill>
                  <a:srgbClr val="2B2B2B"/>
                </a:solidFill>
                <a:latin typeface="Arial"/>
                <a:cs typeface="Arial"/>
              </a:rPr>
              <a:t>so </a:t>
            </a:r>
            <a:r>
              <a:rPr sz="2800" b="1" spc="-5" dirty="0">
                <a:solidFill>
                  <a:srgbClr val="2B2B2B"/>
                </a:solidFill>
                <a:latin typeface="Arial"/>
                <a:cs typeface="Arial"/>
              </a:rPr>
              <a:t>it </a:t>
            </a:r>
            <a:r>
              <a:rPr sz="2800" b="1" dirty="0">
                <a:solidFill>
                  <a:srgbClr val="2B2B2B"/>
                </a:solidFill>
                <a:latin typeface="Arial"/>
                <a:cs typeface="Arial"/>
              </a:rPr>
              <a:t>makes </a:t>
            </a:r>
            <a:r>
              <a:rPr sz="2800" b="1" spc="-5" dirty="0">
                <a:solidFill>
                  <a:srgbClr val="2B2B2B"/>
                </a:solidFill>
                <a:latin typeface="Arial"/>
                <a:cs typeface="Arial"/>
              </a:rPr>
              <a:t>our </a:t>
            </a:r>
            <a:r>
              <a:rPr sz="2800" b="1" dirty="0">
                <a:solidFill>
                  <a:srgbClr val="2B2B2B"/>
                </a:solidFill>
                <a:latin typeface="Arial"/>
                <a:cs typeface="Arial"/>
              </a:rPr>
              <a:t>system </a:t>
            </a:r>
            <a:r>
              <a:rPr sz="2800" b="1" spc="-5" dirty="0">
                <a:solidFill>
                  <a:srgbClr val="2B2B2B"/>
                </a:solidFill>
                <a:latin typeface="Arial"/>
                <a:cs typeface="Arial"/>
              </a:rPr>
              <a:t>much more slower</a:t>
            </a:r>
            <a:r>
              <a:rPr sz="2800" b="1" spc="-1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B2B2B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154940" lvl="1">
              <a:lnSpc>
                <a:spcPct val="100000"/>
              </a:lnSpc>
              <a:spcBef>
                <a:spcPts val="45"/>
              </a:spcBef>
              <a:buClr>
                <a:srgbClr val="2B2B2B"/>
              </a:buClr>
              <a:buFont typeface="MS UI Gothic"/>
              <a:buChar char="◆"/>
            </a:pPr>
            <a:endParaRPr sz="2950">
              <a:latin typeface="Times New Roman"/>
              <a:cs typeface="Times New Roman"/>
            </a:endParaRPr>
          </a:p>
          <a:p>
            <a:pPr marL="396240" indent="-228600">
              <a:lnSpc>
                <a:spcPct val="100000"/>
              </a:lnSpc>
              <a:buChar char="•"/>
              <a:tabLst>
                <a:tab pos="396240" algn="l"/>
              </a:tabLst>
            </a:pPr>
            <a:r>
              <a:rPr spc="-5" dirty="0"/>
              <a:t>Some applications </a:t>
            </a:r>
            <a:r>
              <a:rPr dirty="0"/>
              <a:t>may </a:t>
            </a:r>
            <a:r>
              <a:rPr spc="-5" dirty="0"/>
              <a:t>have undefined</a:t>
            </a:r>
            <a:r>
              <a:rPr spc="10" dirty="0"/>
              <a:t> </a:t>
            </a:r>
            <a:r>
              <a:rPr spc="-5" dirty="0"/>
              <a:t>behaviours/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3485" y="6191815"/>
            <a:ext cx="1369414" cy="452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30900" y="6661528"/>
            <a:ext cx="1555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47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8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solidFill>
            <a:srgbClr val="2B2B2B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7142" y="693055"/>
            <a:ext cx="10377805" cy="5472430"/>
          </a:xfrm>
          <a:custGeom>
            <a:avLst/>
            <a:gdLst/>
            <a:ahLst/>
            <a:cxnLst/>
            <a:rect l="l" t="t" r="r" b="b"/>
            <a:pathLst>
              <a:path w="10377805" h="5472430">
                <a:moveTo>
                  <a:pt x="0" y="0"/>
                </a:moveTo>
                <a:lnTo>
                  <a:pt x="10377713" y="0"/>
                </a:lnTo>
                <a:lnTo>
                  <a:pt x="10377713" y="5471886"/>
                </a:lnTo>
                <a:lnTo>
                  <a:pt x="0" y="547188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3CB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65500" y="2781300"/>
            <a:ext cx="54476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5" dirty="0">
                <a:solidFill>
                  <a:srgbClr val="FFFFFF"/>
                </a:solidFill>
                <a:latin typeface="Arial"/>
                <a:cs typeface="Arial"/>
              </a:rPr>
              <a:t>Questions</a:t>
            </a:r>
            <a:r>
              <a:rPr sz="8000" b="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3485" y="6191815"/>
            <a:ext cx="1369414" cy="452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30900" y="6661528"/>
            <a:ext cx="15557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1100" b="1" dirty="0">
                <a:solidFill>
                  <a:srgbClr val="2B2B2B"/>
                </a:solidFill>
                <a:latin typeface="Arial"/>
                <a:cs typeface="Arial"/>
              </a:rPr>
              <a:t>48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8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solidFill>
            <a:srgbClr val="2B2B2B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7142" y="693055"/>
            <a:ext cx="10377805" cy="5472430"/>
          </a:xfrm>
          <a:custGeom>
            <a:avLst/>
            <a:gdLst/>
            <a:ahLst/>
            <a:cxnLst/>
            <a:rect l="l" t="t" r="r" b="b"/>
            <a:pathLst>
              <a:path w="10377805" h="5472430">
                <a:moveTo>
                  <a:pt x="0" y="0"/>
                </a:moveTo>
                <a:lnTo>
                  <a:pt x="10377713" y="0"/>
                </a:lnTo>
                <a:lnTo>
                  <a:pt x="10377713" y="5471886"/>
                </a:lnTo>
                <a:lnTo>
                  <a:pt x="0" y="547188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3CB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06900" y="2781300"/>
            <a:ext cx="335787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0" b="0" dirty="0">
                <a:solidFill>
                  <a:srgbClr val="FFFFFF"/>
                </a:solidFill>
                <a:latin typeface="Arial"/>
                <a:cs typeface="Arial"/>
              </a:rPr>
              <a:t>hanks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2600" y="0"/>
            <a:ext cx="7899400" cy="6858000"/>
          </a:xfrm>
          <a:custGeom>
            <a:avLst/>
            <a:gdLst/>
            <a:ahLst/>
            <a:cxnLst/>
            <a:rect l="l" t="t" r="r" b="b"/>
            <a:pathLst>
              <a:path w="7899400" h="6858000">
                <a:moveTo>
                  <a:pt x="0" y="6858000"/>
                </a:moveTo>
                <a:lnTo>
                  <a:pt x="7899400" y="6858000"/>
                </a:lnTo>
                <a:lnTo>
                  <a:pt x="7899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6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23485" y="6191815"/>
            <a:ext cx="1369414" cy="452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357053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292600" cy="6858000"/>
          </a:xfrm>
          <a:custGeom>
            <a:avLst/>
            <a:gdLst/>
            <a:ahLst/>
            <a:cxnLst/>
            <a:rect l="l" t="t" r="r" b="b"/>
            <a:pathLst>
              <a:path w="4292600" h="6858000">
                <a:moveTo>
                  <a:pt x="0" y="0"/>
                </a:moveTo>
                <a:lnTo>
                  <a:pt x="4292600" y="0"/>
                </a:lnTo>
                <a:lnTo>
                  <a:pt x="429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1436467"/>
            <a:ext cx="3878579" cy="3006090"/>
          </a:xfrm>
          <a:prstGeom prst="rect">
            <a:avLst/>
          </a:prstGeom>
        </p:spPr>
        <p:txBody>
          <a:bodyPr vert="horz" wrap="square" lIns="0" tIns="227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sz="5400" spc="-35" dirty="0">
                <a:solidFill>
                  <a:srgbClr val="F6F8F8"/>
                </a:solidFill>
              </a:rPr>
              <a:t>Intel’s</a:t>
            </a:r>
            <a:endParaRPr sz="5400"/>
          </a:p>
          <a:p>
            <a:pPr marL="12700" marR="5080">
              <a:lnSpc>
                <a:spcPct val="100400"/>
              </a:lnSpc>
              <a:spcBef>
                <a:spcPts val="1200"/>
              </a:spcBef>
            </a:pPr>
            <a:r>
              <a:rPr sz="3900" spc="-20" dirty="0">
                <a:solidFill>
                  <a:srgbClr val="3CBEB4"/>
                </a:solidFill>
              </a:rPr>
              <a:t>Transactional  </a:t>
            </a:r>
            <a:r>
              <a:rPr sz="3900" dirty="0">
                <a:solidFill>
                  <a:srgbClr val="3CBEB4"/>
                </a:solidFill>
              </a:rPr>
              <a:t>Sy</a:t>
            </a:r>
            <a:r>
              <a:rPr sz="3900" spc="-5" dirty="0">
                <a:solidFill>
                  <a:srgbClr val="3CBEB4"/>
                </a:solidFill>
              </a:rPr>
              <a:t>n</a:t>
            </a:r>
            <a:r>
              <a:rPr sz="3900" dirty="0">
                <a:solidFill>
                  <a:srgbClr val="3CBEB4"/>
                </a:solidFill>
              </a:rPr>
              <a:t>c</a:t>
            </a:r>
            <a:r>
              <a:rPr sz="3900" spc="-5" dirty="0">
                <a:solidFill>
                  <a:srgbClr val="3CBEB4"/>
                </a:solidFill>
              </a:rPr>
              <a:t>h</a:t>
            </a:r>
            <a:r>
              <a:rPr sz="3900" dirty="0">
                <a:solidFill>
                  <a:srgbClr val="3CBEB4"/>
                </a:solidFill>
              </a:rPr>
              <a:t>r</a:t>
            </a:r>
            <a:r>
              <a:rPr sz="3900" spc="-5" dirty="0">
                <a:solidFill>
                  <a:srgbClr val="3CBEB4"/>
                </a:solidFill>
              </a:rPr>
              <a:t>oni</a:t>
            </a:r>
            <a:r>
              <a:rPr sz="3900" dirty="0">
                <a:solidFill>
                  <a:srgbClr val="3CBEB4"/>
                </a:solidFill>
              </a:rPr>
              <a:t>zat</a:t>
            </a:r>
            <a:r>
              <a:rPr sz="3900" spc="-5" dirty="0">
                <a:solidFill>
                  <a:srgbClr val="3CBEB4"/>
                </a:solidFill>
              </a:rPr>
              <a:t>io</a:t>
            </a:r>
            <a:r>
              <a:rPr sz="3900" dirty="0">
                <a:solidFill>
                  <a:srgbClr val="3CBEB4"/>
                </a:solidFill>
              </a:rPr>
              <a:t>n  </a:t>
            </a:r>
            <a:r>
              <a:rPr sz="3900" spc="-5" dirty="0">
                <a:solidFill>
                  <a:srgbClr val="3CBEB4"/>
                </a:solidFill>
              </a:rPr>
              <a:t>Extensions</a:t>
            </a:r>
            <a:endParaRPr sz="3900"/>
          </a:p>
        </p:txBody>
      </p:sp>
      <p:sp>
        <p:nvSpPr>
          <p:cNvPr id="7" name="object 7"/>
          <p:cNvSpPr/>
          <p:nvPr/>
        </p:nvSpPr>
        <p:spPr>
          <a:xfrm>
            <a:off x="4674387" y="1080229"/>
            <a:ext cx="7299407" cy="4402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9200" y="1524000"/>
            <a:ext cx="7216775" cy="265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2B2B2B"/>
                </a:solidFill>
                <a:latin typeface="Arial"/>
                <a:cs typeface="Arial"/>
              </a:rPr>
              <a:t>Hardware Lock Elision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454025" algn="ctr">
              <a:lnSpc>
                <a:spcPct val="100000"/>
              </a:lnSpc>
            </a:pPr>
            <a:r>
              <a:rPr sz="3600" b="1" dirty="0">
                <a:solidFill>
                  <a:srgbClr val="2B2B2B"/>
                </a:solidFill>
                <a:latin typeface="Arial"/>
                <a:cs typeface="Arial"/>
              </a:rPr>
              <a:t>VS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spc="-5" dirty="0">
                <a:solidFill>
                  <a:srgbClr val="2B2B2B"/>
                </a:solidFill>
                <a:latin typeface="Arial"/>
                <a:cs typeface="Arial"/>
              </a:rPr>
              <a:t>Restricted </a:t>
            </a:r>
            <a:r>
              <a:rPr sz="3600" b="1" spc="-20" dirty="0">
                <a:solidFill>
                  <a:srgbClr val="2B2B2B"/>
                </a:solidFill>
                <a:latin typeface="Arial"/>
                <a:cs typeface="Arial"/>
              </a:rPr>
              <a:t>Transactional</a:t>
            </a:r>
            <a:r>
              <a:rPr sz="3600" b="1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2B2B2B"/>
                </a:solidFill>
                <a:latin typeface="Arial"/>
                <a:cs typeface="Arial"/>
              </a:rPr>
              <a:t>Memory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1143000"/>
            <a:ext cx="4929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B2B2B"/>
                </a:solidFill>
              </a:rPr>
              <a:t>Hardware Lock</a:t>
            </a:r>
            <a:r>
              <a:rPr sz="3600" spc="-40" dirty="0">
                <a:solidFill>
                  <a:srgbClr val="2B2B2B"/>
                </a:solidFill>
              </a:rPr>
              <a:t> </a:t>
            </a:r>
            <a:r>
              <a:rPr sz="3600" spc="-5" dirty="0">
                <a:solidFill>
                  <a:srgbClr val="2B2B2B"/>
                </a:solidFill>
              </a:rPr>
              <a:t>Elision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100" y="876300"/>
            <a:ext cx="15068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875" algn="l"/>
              </a:tabLst>
            </a:pP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g	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o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0" y="838200"/>
            <a:ext cx="3042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8765" algn="l"/>
              </a:tabLst>
            </a:pPr>
            <a:r>
              <a:rPr sz="1400" spc="10" dirty="0">
                <a:solidFill>
                  <a:srgbClr val="2B2B2B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2B2B2B"/>
                </a:solidFill>
                <a:latin typeface="Arial"/>
                <a:cs typeface="Arial"/>
              </a:rPr>
              <a:t> [	</a:t>
            </a:r>
            <a:r>
              <a:rPr sz="1400" spc="10" dirty="0">
                <a:solidFill>
                  <a:srgbClr val="2B2B2B"/>
                </a:solidFill>
                <a:latin typeface="Arial"/>
                <a:cs typeface="Arial"/>
              </a:rPr>
              <a:t>]</a:t>
            </a:r>
            <a:r>
              <a:rPr sz="1400" spc="-4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B2B2B"/>
                </a:solidFill>
                <a:latin typeface="Arial"/>
                <a:cs typeface="Arial"/>
              </a:rPr>
              <a:t>-</a:t>
            </a:r>
            <a:r>
              <a:rPr sz="1400" spc="1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1931" y="4092483"/>
            <a:ext cx="8465185" cy="321945"/>
          </a:xfrm>
          <a:prstGeom prst="rect">
            <a:avLst/>
          </a:prstGeom>
          <a:solidFill>
            <a:srgbClr val="F8F9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5"/>
              </a:lnSpc>
            </a:pPr>
            <a:r>
              <a:rPr sz="2100" b="1" spc="-5" dirty="0">
                <a:latin typeface="Courier New"/>
                <a:cs typeface="Courier New"/>
              </a:rPr>
              <a:t>e.g </a:t>
            </a:r>
            <a:r>
              <a:rPr sz="2100" b="1" dirty="0">
                <a:latin typeface="Courier New"/>
                <a:cs typeface="Courier New"/>
              </a:rPr>
              <a:t>XACQUIRE </a:t>
            </a:r>
            <a:r>
              <a:rPr sz="2100" b="1" spc="-5" dirty="0">
                <a:solidFill>
                  <a:srgbClr val="222222"/>
                </a:solidFill>
                <a:latin typeface="Arial"/>
                <a:cs typeface="Arial"/>
              </a:rPr>
              <a:t>and </a:t>
            </a:r>
            <a:r>
              <a:rPr sz="2100" b="1" spc="-5" dirty="0">
                <a:latin typeface="Courier New"/>
                <a:cs typeface="Courier New"/>
              </a:rPr>
              <a:t>XRELEASE Prefixes in Intel</a:t>
            </a:r>
            <a:r>
              <a:rPr sz="2100" b="1" spc="-75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Processors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596" y="2863356"/>
            <a:ext cx="11363325" cy="317500"/>
          </a:xfrm>
          <a:prstGeom prst="rect">
            <a:avLst/>
          </a:prstGeom>
          <a:solidFill>
            <a:srgbClr val="F8F9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100" b="1" spc="-5" dirty="0">
                <a:latin typeface="Courier New"/>
                <a:cs typeface="Courier New"/>
              </a:rPr>
              <a:t>lock elision is </a:t>
            </a:r>
            <a:r>
              <a:rPr sz="2100" b="1" dirty="0">
                <a:latin typeface="Courier New"/>
                <a:cs typeface="Courier New"/>
              </a:rPr>
              <a:t>a </a:t>
            </a:r>
            <a:r>
              <a:rPr sz="2100" b="1" spc="-5" dirty="0">
                <a:latin typeface="Courier New"/>
                <a:cs typeface="Courier New"/>
              </a:rPr>
              <a:t>general concept that can be implemented in</a:t>
            </a:r>
            <a:r>
              <a:rPr sz="2100" b="1" spc="-5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different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596" y="3180856"/>
            <a:ext cx="800735" cy="317500"/>
          </a:xfrm>
          <a:prstGeom prst="rect">
            <a:avLst/>
          </a:prstGeom>
          <a:solidFill>
            <a:srgbClr val="F8F9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100" b="1" dirty="0">
                <a:latin typeface="Courier New"/>
                <a:cs typeface="Courier New"/>
              </a:rPr>
              <a:t>ways.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300" y="1016000"/>
            <a:ext cx="721677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59100" marR="5080" indent="-294640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solidFill>
                  <a:srgbClr val="2B2B2B"/>
                </a:solidFill>
              </a:rPr>
              <a:t>Restricted </a:t>
            </a:r>
            <a:r>
              <a:rPr sz="3600" spc="-20" dirty="0">
                <a:solidFill>
                  <a:srgbClr val="2B2B2B"/>
                </a:solidFill>
              </a:rPr>
              <a:t>Transactional </a:t>
            </a:r>
            <a:r>
              <a:rPr sz="3600" spc="-5" dirty="0">
                <a:solidFill>
                  <a:srgbClr val="2B2B2B"/>
                </a:solidFill>
              </a:rPr>
              <a:t>Memory  (RTM)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3200" y="660400"/>
            <a:ext cx="15068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875" algn="l"/>
              </a:tabLst>
            </a:pP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c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 g	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B2B2B"/>
                </a:solidFill>
                <a:latin typeface="Arial"/>
                <a:cs typeface="Arial"/>
              </a:rPr>
              <a:t>o</a:t>
            </a:r>
            <a:r>
              <a:rPr sz="1000" spc="12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9400" y="609600"/>
            <a:ext cx="3880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6965" algn="l"/>
              </a:tabLst>
            </a:pPr>
            <a:r>
              <a:rPr sz="1400" spc="10" dirty="0">
                <a:solidFill>
                  <a:srgbClr val="2B2B2B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2B2B2B"/>
                </a:solidFill>
                <a:latin typeface="Arial"/>
                <a:cs typeface="Arial"/>
              </a:rPr>
              <a:t> [	</a:t>
            </a:r>
            <a:r>
              <a:rPr sz="1400" spc="10" dirty="0">
                <a:solidFill>
                  <a:srgbClr val="2B2B2B"/>
                </a:solidFill>
                <a:latin typeface="Arial"/>
                <a:cs typeface="Arial"/>
              </a:rPr>
              <a:t>]</a:t>
            </a:r>
            <a:r>
              <a:rPr sz="1400" spc="-4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B2B2B"/>
                </a:solidFill>
                <a:latin typeface="Arial"/>
                <a:cs typeface="Arial"/>
              </a:rPr>
              <a:t>-</a:t>
            </a:r>
            <a:r>
              <a:rPr sz="1400" spc="1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100" y="2667000"/>
            <a:ext cx="6558915" cy="242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Introducing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new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instructions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2844800">
              <a:lnSpc>
                <a:spcPct val="100000"/>
              </a:lnSpc>
            </a:pP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XBEGIN,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XEND, </a:t>
            </a:r>
            <a:r>
              <a:rPr sz="1800" spc="-10" dirty="0">
                <a:solidFill>
                  <a:srgbClr val="2B2B2B"/>
                </a:solidFill>
                <a:latin typeface="Arial"/>
                <a:cs typeface="Arial"/>
              </a:rPr>
              <a:t>XABORT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&amp;</a:t>
            </a:r>
            <a:r>
              <a:rPr sz="1800" spc="-6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XTEST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Somehow like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try/catch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when it comes </a:t>
            </a:r>
            <a:r>
              <a:rPr sz="1800" spc="-5" dirty="0">
                <a:solidFill>
                  <a:srgbClr val="2B2B2B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B2B2B"/>
                </a:solidFill>
                <a:latin typeface="Arial"/>
                <a:cs typeface="Arial"/>
              </a:rPr>
              <a:t>programming.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149600">
              <a:lnSpc>
                <a:spcPct val="100000"/>
              </a:lnSpc>
              <a:spcBef>
                <a:spcPts val="1370"/>
              </a:spcBef>
            </a:pPr>
            <a:r>
              <a:rPr sz="2400" b="1" spc="-25" dirty="0">
                <a:solidFill>
                  <a:srgbClr val="2B2B2B"/>
                </a:solidFill>
                <a:latin typeface="Arial"/>
                <a:cs typeface="Arial"/>
              </a:rPr>
              <a:t>It’s </a:t>
            </a:r>
            <a:r>
              <a:rPr sz="2400" b="1" spc="-5" dirty="0">
                <a:solidFill>
                  <a:srgbClr val="2B2B2B"/>
                </a:solidFill>
                <a:latin typeface="Arial"/>
                <a:cs typeface="Arial"/>
              </a:rPr>
              <a:t>all about</a:t>
            </a:r>
            <a:r>
              <a:rPr sz="2400" b="1" spc="-25" dirty="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B2B2B"/>
                </a:solidFill>
                <a:latin typeface="Arial"/>
                <a:cs typeface="Arial"/>
              </a:rPr>
              <a:t>atomicity.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2006600"/>
            <a:ext cx="1146111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0" marR="1770380" algn="ctr">
              <a:lnSpc>
                <a:spcPct val="100000"/>
              </a:lnSpc>
              <a:spcBef>
                <a:spcPts val="100"/>
              </a:spcBef>
            </a:pPr>
            <a:r>
              <a:rPr sz="2500" spc="-15" dirty="0">
                <a:latin typeface="Arial"/>
                <a:cs typeface="Arial"/>
              </a:rPr>
              <a:t>It’s </a:t>
            </a:r>
            <a:r>
              <a:rPr sz="2500" dirty="0">
                <a:latin typeface="Arial"/>
                <a:cs typeface="Arial"/>
              </a:rPr>
              <a:t>one of </a:t>
            </a:r>
            <a:r>
              <a:rPr sz="2500" spc="-5" dirty="0">
                <a:latin typeface="Arial"/>
                <a:cs typeface="Arial"/>
              </a:rPr>
              <a:t>three components </a:t>
            </a:r>
            <a:r>
              <a:rPr sz="2500" dirty="0">
                <a:latin typeface="Arial"/>
                <a:cs typeface="Arial"/>
              </a:rPr>
              <a:t>of </a:t>
            </a:r>
            <a:r>
              <a:rPr sz="2500" b="1" spc="-5" dirty="0">
                <a:latin typeface="Arial"/>
                <a:cs typeface="Arial"/>
              </a:rPr>
              <a:t>out-of-order execution</a:t>
            </a:r>
            <a:r>
              <a:rPr sz="2500" spc="-5" dirty="0">
                <a:latin typeface="Arial"/>
                <a:cs typeface="Arial"/>
              </a:rPr>
              <a:t>,  </a:t>
            </a:r>
            <a:r>
              <a:rPr sz="2500" dirty="0">
                <a:latin typeface="Arial"/>
                <a:cs typeface="Arial"/>
              </a:rPr>
              <a:t>also known as </a:t>
            </a:r>
            <a:r>
              <a:rPr sz="2500" b="1" spc="-5" dirty="0">
                <a:latin typeface="Arial"/>
                <a:cs typeface="Arial"/>
              </a:rPr>
              <a:t>dynamic</a:t>
            </a:r>
            <a:r>
              <a:rPr sz="2500" b="1" spc="-1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execution</a:t>
            </a:r>
            <a:r>
              <a:rPr sz="2500" spc="-5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 indent="59690" algn="ctr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Along </a:t>
            </a:r>
            <a:r>
              <a:rPr sz="2500" spc="-5" dirty="0">
                <a:latin typeface="Arial"/>
                <a:cs typeface="Arial"/>
              </a:rPr>
              <a:t>with multiple </a:t>
            </a:r>
            <a:r>
              <a:rPr sz="2500" b="1" spc="-5" dirty="0">
                <a:latin typeface="Arial"/>
                <a:cs typeface="Arial"/>
              </a:rPr>
              <a:t>branch prediction </a:t>
            </a:r>
            <a:r>
              <a:rPr sz="2500" dirty="0">
                <a:latin typeface="Arial"/>
                <a:cs typeface="Arial"/>
              </a:rPr>
              <a:t>(used </a:t>
            </a:r>
            <a:r>
              <a:rPr sz="2500" spc="-5" dirty="0">
                <a:latin typeface="Arial"/>
                <a:cs typeface="Arial"/>
              </a:rPr>
              <a:t>to </a:t>
            </a:r>
            <a:r>
              <a:rPr sz="2500" dirty="0">
                <a:latin typeface="Arial"/>
                <a:cs typeface="Arial"/>
              </a:rPr>
              <a:t>predict </a:t>
            </a:r>
            <a:r>
              <a:rPr sz="2500" spc="-5" dirty="0">
                <a:latin typeface="Arial"/>
                <a:cs typeface="Arial"/>
              </a:rPr>
              <a:t>the instructions </a:t>
            </a:r>
            <a:r>
              <a:rPr sz="2500" dirty="0">
                <a:latin typeface="Arial"/>
                <a:cs typeface="Arial"/>
              </a:rPr>
              <a:t>most  likely </a:t>
            </a:r>
            <a:r>
              <a:rPr sz="2500" spc="-5" dirty="0">
                <a:latin typeface="Arial"/>
                <a:cs typeface="Arial"/>
              </a:rPr>
              <a:t>to </a:t>
            </a:r>
            <a:r>
              <a:rPr sz="2500" dirty="0">
                <a:latin typeface="Arial"/>
                <a:cs typeface="Arial"/>
              </a:rPr>
              <a:t>be needed in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near </a:t>
            </a:r>
            <a:r>
              <a:rPr sz="2500" spc="-5" dirty="0">
                <a:latin typeface="Arial"/>
                <a:cs typeface="Arial"/>
              </a:rPr>
              <a:t>future) </a:t>
            </a:r>
            <a:r>
              <a:rPr sz="2500" dirty="0">
                <a:latin typeface="Arial"/>
                <a:cs typeface="Arial"/>
              </a:rPr>
              <a:t>and </a:t>
            </a:r>
            <a:r>
              <a:rPr sz="2500" b="1" spc="-5" dirty="0">
                <a:latin typeface="Arial"/>
                <a:cs typeface="Arial"/>
              </a:rPr>
              <a:t>dataflow analysis </a:t>
            </a:r>
            <a:r>
              <a:rPr sz="2500" dirty="0">
                <a:latin typeface="Arial"/>
                <a:cs typeface="Arial"/>
              </a:rPr>
              <a:t>(used </a:t>
            </a:r>
            <a:r>
              <a:rPr sz="2500" spc="-5" dirty="0">
                <a:latin typeface="Arial"/>
                <a:cs typeface="Arial"/>
              </a:rPr>
              <a:t>to </a:t>
            </a:r>
            <a:r>
              <a:rPr sz="2500" dirty="0">
                <a:latin typeface="Arial"/>
                <a:cs typeface="Arial"/>
              </a:rPr>
              <a:t>align  </a:t>
            </a:r>
            <a:r>
              <a:rPr sz="2500" spc="-5" dirty="0">
                <a:latin typeface="Arial"/>
                <a:cs typeface="Arial"/>
              </a:rPr>
              <a:t>instructions for optimal execution, </a:t>
            </a:r>
            <a:r>
              <a:rPr sz="2500" dirty="0">
                <a:latin typeface="Arial"/>
                <a:cs typeface="Arial"/>
              </a:rPr>
              <a:t>as opposed </a:t>
            </a:r>
            <a:r>
              <a:rPr sz="2500" spc="-5" dirty="0">
                <a:latin typeface="Arial"/>
                <a:cs typeface="Arial"/>
              </a:rPr>
              <a:t>to executing them </a:t>
            </a:r>
            <a:r>
              <a:rPr sz="2500" dirty="0">
                <a:latin typeface="Arial"/>
                <a:cs typeface="Arial"/>
              </a:rPr>
              <a:t>in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order </a:t>
            </a:r>
            <a:r>
              <a:rPr sz="2500" spc="-5" dirty="0">
                <a:latin typeface="Arial"/>
                <a:cs typeface="Arial"/>
              </a:rPr>
              <a:t>they  </a:t>
            </a:r>
            <a:r>
              <a:rPr sz="2500" dirty="0">
                <a:latin typeface="Arial"/>
                <a:cs typeface="Arial"/>
              </a:rPr>
              <a:t>came in), </a:t>
            </a:r>
            <a:r>
              <a:rPr sz="2500" b="1" spc="-5" dirty="0">
                <a:latin typeface="Arial"/>
                <a:cs typeface="Arial"/>
              </a:rPr>
              <a:t>speculative execution </a:t>
            </a:r>
            <a:r>
              <a:rPr sz="2500" dirty="0">
                <a:latin typeface="Arial"/>
                <a:cs typeface="Arial"/>
              </a:rPr>
              <a:t>delivered a </a:t>
            </a:r>
            <a:r>
              <a:rPr sz="2500" spc="-5" dirty="0">
                <a:latin typeface="Arial"/>
                <a:cs typeface="Arial"/>
              </a:rPr>
              <a:t>dramatic performance </a:t>
            </a:r>
            <a:r>
              <a:rPr sz="2500" dirty="0">
                <a:latin typeface="Arial"/>
                <a:cs typeface="Arial"/>
              </a:rPr>
              <a:t>improvement  over previous </a:t>
            </a:r>
            <a:r>
              <a:rPr sz="2500" spc="-5" dirty="0">
                <a:latin typeface="Arial"/>
                <a:cs typeface="Arial"/>
              </a:rPr>
              <a:t>Intel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processors.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6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0" y="863600"/>
            <a:ext cx="212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B2B2B"/>
                </a:solidFill>
              </a:rPr>
              <a:t>What is OoO</a:t>
            </a:r>
            <a:r>
              <a:rPr sz="2400" spc="-75" dirty="0">
                <a:solidFill>
                  <a:srgbClr val="2B2B2B"/>
                </a:solidFill>
              </a:rPr>
              <a:t> </a:t>
            </a:r>
            <a:r>
              <a:rPr sz="2400" dirty="0">
                <a:solidFill>
                  <a:srgbClr val="2B2B2B"/>
                </a:solidFill>
              </a:rPr>
              <a:t>?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B2B2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919</Words>
  <Application>Microsoft Office PowerPoint</Application>
  <PresentationFormat>Widescreen</PresentationFormat>
  <Paragraphs>182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MS UI Gothic</vt:lpstr>
      <vt:lpstr>Arial</vt:lpstr>
      <vt:lpstr>Calibri</vt:lpstr>
      <vt:lpstr>Courier New</vt:lpstr>
      <vt:lpstr>Times New Roman</vt:lpstr>
      <vt:lpstr>Office Theme</vt:lpstr>
      <vt:lpstr>Attacking Windows using  Intel TSX</vt:lpstr>
      <vt:lpstr>[ ] W h o A m I</vt:lpstr>
      <vt:lpstr>This presentation a new improvement to the following articles :</vt:lpstr>
      <vt:lpstr>Intel TSX</vt:lpstr>
      <vt:lpstr>Intel’s Transactional  Synchronization  Extensions</vt:lpstr>
      <vt:lpstr>PowerPoint Presentation</vt:lpstr>
      <vt:lpstr>Hardware Lock Elision</vt:lpstr>
      <vt:lpstr>Restricted Transactional Memory  (RTM)</vt:lpstr>
      <vt:lpstr>What is OoO ?</vt:lpstr>
      <vt:lpstr>IA32 &amp; IA32e Paging</vt:lpstr>
      <vt:lpstr>Intel Paging in IA32-e  Mode and it’s submodes</vt:lpstr>
      <vt:lpstr>PowerPoint Presentation</vt:lpstr>
      <vt:lpstr>Let’ s see some examples </vt:lpstr>
      <vt:lpstr>PowerPoint Presentation</vt:lpstr>
      <vt:lpstr>PowerPoint Presentation</vt:lpstr>
      <vt:lpstr>PowerPoint Presentation</vt:lpstr>
      <vt:lpstr>Windows Self-Ref Entries</vt:lpstr>
      <vt:lpstr>Self-Ref of Death Attack</vt:lpstr>
      <vt:lpstr>PowerPoint Presentation</vt:lpstr>
      <vt:lpstr>PowerPoint Presentation</vt:lpstr>
      <vt:lpstr>PowerPoint Presentation</vt:lpstr>
      <vt:lpstr>PowerPoint Presentation</vt:lpstr>
      <vt:lpstr>It was impressive, compared to other OSs !</vt:lpstr>
      <vt:lpstr>PowerPoint Presentation</vt:lpstr>
      <vt:lpstr>PowerPoint Presentation</vt:lpstr>
      <vt:lpstr>Demo Time ! It’s kinda heavy unsafe abuse…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Hal!HalpInterruptController</vt:lpstr>
      <vt:lpstr>But we can still map, all the memories into our user-mode apps !</vt:lpstr>
      <vt:lpstr>PowerPoint Presentation</vt:lpstr>
      <vt:lpstr>Mitigation</vt:lpstr>
      <vt:lpstr>CR4.TSD</vt:lpstr>
      <vt:lpstr>Not possible through modern OSs :</vt:lpstr>
      <vt:lpstr>PowerPoint Presentation</vt:lpstr>
      <vt:lpstr>PowerPoint Presentation</vt:lpstr>
      <vt:lpstr>Hypervisor From Scratch</vt:lpstr>
      <vt:lpstr>PowerPoint Presentation</vt:lpstr>
      <vt:lpstr>Why VBS can’t stop this kinds of attack ?</vt:lpstr>
      <vt:lpstr>It’s because OSs internally use RDTSC and RDTSCP.</vt:lpstr>
      <vt:lpstr>Disadvantages</vt:lpstr>
      <vt:lpstr>Questions 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sina</dc:creator>
  <cp:lastModifiedBy>카르반디 무함마드 시나</cp:lastModifiedBy>
  <cp:revision>1</cp:revision>
  <dcterms:created xsi:type="dcterms:W3CDTF">2019-03-19T10:18:31Z</dcterms:created>
  <dcterms:modified xsi:type="dcterms:W3CDTF">2024-09-25T11:37:29Z</dcterms:modified>
</cp:coreProperties>
</file>