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2" r:id="rId14"/>
    <p:sldId id="273" r:id="rId15"/>
    <p:sldId id="270" r:id="rId16"/>
    <p:sldId id="271"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246977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324A4C-BC42-4B3B-8472-197734384B0E}"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19006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370969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371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212271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2675220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749609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2723088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66423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09369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1660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324A4C-BC42-4B3B-8472-197734384B0E}"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20629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324A4C-BC42-4B3B-8472-197734384B0E}" type="datetimeFigureOut">
              <a:rPr lang="en-US" smtClean="0"/>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143289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358172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15239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E324A4C-BC42-4B3B-8472-197734384B0E}" type="datetimeFigureOut">
              <a:rPr lang="en-US" smtClean="0"/>
              <a:t>12/28/2023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106740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324A4C-BC42-4B3B-8472-197734384B0E}"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7648E-D2B2-4F8A-B97D-DD08D5F4BE10}" type="slidenum">
              <a:rPr lang="en-US" smtClean="0"/>
              <a:t>‹#›</a:t>
            </a:fld>
            <a:endParaRPr lang="en-US"/>
          </a:p>
        </p:txBody>
      </p:sp>
    </p:spTree>
    <p:extLst>
      <p:ext uri="{BB962C8B-B14F-4D97-AF65-F5344CB8AC3E}">
        <p14:creationId xmlns:p14="http://schemas.microsoft.com/office/powerpoint/2010/main" val="419661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324A4C-BC42-4B3B-8472-197734384B0E}" type="datetimeFigureOut">
              <a:rPr lang="en-US" smtClean="0"/>
              <a:t>12/28/2023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57648E-D2B2-4F8A-B97D-DD08D5F4BE10}" type="slidenum">
              <a:rPr lang="en-US" smtClean="0"/>
              <a:t>‹#›</a:t>
            </a:fld>
            <a:endParaRPr lang="en-US"/>
          </a:p>
        </p:txBody>
      </p:sp>
    </p:spTree>
    <p:extLst>
      <p:ext uri="{BB962C8B-B14F-4D97-AF65-F5344CB8AC3E}">
        <p14:creationId xmlns:p14="http://schemas.microsoft.com/office/powerpoint/2010/main" val="1108175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CE9C6B-24CD-5D5D-F670-8877B0DB0A04}"/>
              </a:ext>
            </a:extLst>
          </p:cNvPr>
          <p:cNvSpPr txBox="1"/>
          <p:nvPr/>
        </p:nvSpPr>
        <p:spPr>
          <a:xfrm>
            <a:off x="1284849" y="1434904"/>
            <a:ext cx="8243667" cy="6863417"/>
          </a:xfrm>
          <a:prstGeom prst="rect">
            <a:avLst/>
          </a:prstGeom>
          <a:noFill/>
        </p:spPr>
        <p:txBody>
          <a:bodyPr wrap="square" rtlCol="0">
            <a:spAutoFit/>
          </a:bodyPr>
          <a:lstStyle/>
          <a:p>
            <a:pPr algn="r" rtl="1"/>
            <a:r>
              <a:rPr lang="fa-IR" sz="4000" dirty="0">
                <a:effectLst>
                  <a:outerShdw blurRad="38100" dist="38100" dir="2700000" algn="tl">
                    <a:srgbClr val="000000">
                      <a:alpha val="43137"/>
                    </a:srgbClr>
                  </a:outerShdw>
                </a:effectLst>
                <a:cs typeface="B Mitra" panose="00000400000000000000" pitchFamily="2" charset="-78"/>
              </a:rPr>
              <a:t>نام و نام خانوادگی : سینا انوری نژاد</a:t>
            </a: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r>
              <a:rPr lang="fa-IR" sz="4000" dirty="0">
                <a:effectLst>
                  <a:outerShdw blurRad="38100" dist="38100" dir="2700000" algn="tl">
                    <a:srgbClr val="000000">
                      <a:alpha val="43137"/>
                    </a:srgbClr>
                  </a:outerShdw>
                </a:effectLst>
                <a:cs typeface="B Mitra" panose="00000400000000000000" pitchFamily="2" charset="-78"/>
              </a:rPr>
              <a:t>موضوع : کاربرد هوش مصنوعی در کشاورزی</a:t>
            </a: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r>
              <a:rPr lang="fa-IR" sz="4000" dirty="0">
                <a:effectLst>
                  <a:outerShdw blurRad="38100" dist="38100" dir="2700000" algn="tl">
                    <a:srgbClr val="000000">
                      <a:alpha val="43137"/>
                    </a:srgbClr>
                  </a:outerShdw>
                </a:effectLst>
                <a:cs typeface="B Mitra" panose="00000400000000000000" pitchFamily="2" charset="-78"/>
              </a:rPr>
              <a:t>استاد مربوطه : دکتر </a:t>
            </a:r>
            <a:r>
              <a:rPr lang="ar-DZ" sz="4000" b="0" i="0" dirty="0">
                <a:effectLst/>
                <a:latin typeface="Lotus"/>
              </a:rPr>
              <a:t>عصایی معمم</a:t>
            </a:r>
            <a:endParaRPr lang="fa-IR" sz="4000" b="0" i="0" dirty="0">
              <a:effectLst/>
              <a:latin typeface="Lotus"/>
            </a:endParaRP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r>
              <a:rPr lang="fa-IR" sz="4000" dirty="0" err="1">
                <a:effectLst>
                  <a:outerShdw blurRad="38100" dist="38100" dir="2700000" algn="tl">
                    <a:srgbClr val="000000">
                      <a:alpha val="43137"/>
                    </a:srgbClr>
                  </a:outerShdw>
                </a:effectLst>
                <a:cs typeface="B Mitra" panose="00000400000000000000" pitchFamily="2" charset="-78"/>
              </a:rPr>
              <a:t>سکشن</a:t>
            </a:r>
            <a:r>
              <a:rPr lang="fa-IR" sz="4000" dirty="0">
                <a:effectLst>
                  <a:outerShdw blurRad="38100" dist="38100" dir="2700000" algn="tl">
                    <a:srgbClr val="000000">
                      <a:alpha val="43137"/>
                    </a:srgbClr>
                  </a:outerShdw>
                </a:effectLst>
                <a:cs typeface="B Mitra" panose="00000400000000000000" pitchFamily="2" charset="-78"/>
              </a:rPr>
              <a:t> : چهارشنبه </a:t>
            </a: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endParaRPr lang="fa-IR" sz="4000" dirty="0">
              <a:effectLst>
                <a:outerShdw blurRad="38100" dist="38100" dir="2700000" algn="tl">
                  <a:srgbClr val="000000">
                    <a:alpha val="43137"/>
                  </a:srgbClr>
                </a:outerShdw>
              </a:effectLst>
              <a:cs typeface="B Mitra" panose="00000400000000000000" pitchFamily="2" charset="-78"/>
            </a:endParaRPr>
          </a:p>
          <a:p>
            <a:pPr algn="r" rtl="1"/>
            <a:endParaRPr lang="en-US" sz="4000" dirty="0">
              <a:effectLst>
                <a:outerShdw blurRad="38100" dist="38100" dir="2700000" algn="tl">
                  <a:srgbClr val="000000">
                    <a:alpha val="43137"/>
                  </a:srgbClr>
                </a:outerShdw>
              </a:effectLst>
              <a:cs typeface="B Mitra" panose="00000400000000000000" pitchFamily="2" charset="-78"/>
            </a:endParaRPr>
          </a:p>
        </p:txBody>
      </p:sp>
    </p:spTree>
    <p:extLst>
      <p:ext uri="{BB962C8B-B14F-4D97-AF65-F5344CB8AC3E}">
        <p14:creationId xmlns:p14="http://schemas.microsoft.com/office/powerpoint/2010/main" val="218280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E818F1-417E-8804-A20F-08E6F6C56660}"/>
              </a:ext>
            </a:extLst>
          </p:cNvPr>
          <p:cNvSpPr txBox="1"/>
          <p:nvPr/>
        </p:nvSpPr>
        <p:spPr>
          <a:xfrm>
            <a:off x="10346730" y="815033"/>
            <a:ext cx="1279213" cy="369332"/>
          </a:xfrm>
          <a:prstGeom prst="rect">
            <a:avLst/>
          </a:prstGeom>
          <a:noFill/>
        </p:spPr>
        <p:txBody>
          <a:bodyPr wrap="square">
            <a:spAutoFit/>
          </a:bodyPr>
          <a:lstStyle/>
          <a:p>
            <a:r>
              <a:rPr lang="en-US" b="1" dirty="0"/>
              <a:t>10/1</a:t>
            </a:r>
            <a:r>
              <a:rPr lang="fa-IR" b="1" dirty="0"/>
              <a:t>9</a:t>
            </a:r>
          </a:p>
        </p:txBody>
      </p:sp>
      <p:sp>
        <p:nvSpPr>
          <p:cNvPr id="8" name="TextBox 7">
            <a:extLst>
              <a:ext uri="{FF2B5EF4-FFF2-40B4-BE49-F238E27FC236}">
                <a16:creationId xmlns:a16="http://schemas.microsoft.com/office/drawing/2014/main" id="{F010E038-6639-1176-FEAB-E4B37D33EEC3}"/>
              </a:ext>
            </a:extLst>
          </p:cNvPr>
          <p:cNvSpPr txBox="1"/>
          <p:nvPr/>
        </p:nvSpPr>
        <p:spPr>
          <a:xfrm>
            <a:off x="731520" y="999699"/>
            <a:ext cx="10452295" cy="5262979"/>
          </a:xfrm>
          <a:prstGeom prst="rect">
            <a:avLst/>
          </a:prstGeom>
          <a:noFill/>
        </p:spPr>
        <p:txBody>
          <a:bodyPr wrap="square">
            <a:spAutoFit/>
          </a:bodyPr>
          <a:lstStyle/>
          <a:p>
            <a:pPr algn="ctr"/>
            <a:r>
              <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rPr>
              <a:t>تشخیص نشتی یا آسیب به سیستم‌های آبیاری</a:t>
            </a:r>
            <a:endParaRPr lang="fa-IR"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a:endParaRPr lang="fa-IR" sz="2800" b="1"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a:endPar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a:r>
              <a:rPr lang="ar-DZ" sz="2800" b="1" i="0" dirty="0">
                <a:effectLst>
                  <a:outerShdw blurRad="38100" dist="38100" dir="2700000" algn="tl">
                    <a:srgbClr val="000000">
                      <a:alpha val="43137"/>
                    </a:srgbClr>
                  </a:outerShdw>
                </a:effectLst>
                <a:latin typeface="Yekan"/>
                <a:cs typeface="B Mitra" panose="00000400000000000000" pitchFamily="2" charset="-78"/>
              </a:rPr>
              <a:t>هوش مصنوعی در تشخیص نشتی‌ها در سیستم آبیاری نقش مهمی را ایفا می‌کند. با تجزیه و تحلیل داده‌ها، الگوریتم‌ها می‌توانند الگوها و ناهنجاری‌هایی را که نشان‌دهنده نشتی احتمالی هستند، شناسایی کنند. مدل‌های یادگیری ماشین را می‌توان برای تشخیص علائم خاص نشتی مانند تغییرات در جریان یا فشار آب به کار گرفت.</a:t>
            </a:r>
          </a:p>
          <a:p>
            <a:pPr algn="r"/>
            <a:r>
              <a:rPr lang="ar-DZ" sz="2800" b="1" i="0" dirty="0">
                <a:effectLst>
                  <a:outerShdw blurRad="38100" dist="38100" dir="2700000" algn="tl">
                    <a:srgbClr val="000000">
                      <a:alpha val="43137"/>
                    </a:srgbClr>
                  </a:outerShdw>
                </a:effectLst>
                <a:latin typeface="Yekan"/>
                <a:cs typeface="B Mitra" panose="00000400000000000000" pitchFamily="2" charset="-78"/>
              </a:rPr>
              <a:t>با کمک این ابزار امکان تشخیص زودهنگام، جلوگیری از هدر رفتن آب همراه با آسیب‌های احتمالی محصول فراهم می‌شود. همچنین هوش مصنوعی می‌تواند داده‌های آب‌وهوا را در کنار نیازهای آبی محصول برای مناطقی که مصرف بیش از حد آب دارند، ترکیب کند. با خودکار کردن تشخیص نشتی و ارائه هشدارها، فناوری هوش مصنوعی میزان بهره‌وری آب را افزایش می‌دهد و به کشاورزان برای حفظ مؤثر منابع کمک می‌کند.</a:t>
            </a:r>
          </a:p>
        </p:txBody>
      </p:sp>
    </p:spTree>
    <p:extLst>
      <p:ext uri="{BB962C8B-B14F-4D97-AF65-F5344CB8AC3E}">
        <p14:creationId xmlns:p14="http://schemas.microsoft.com/office/powerpoint/2010/main" val="348486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51CC0C1-017F-9BCB-383B-2D285E265B67}"/>
              </a:ext>
            </a:extLst>
          </p:cNvPr>
          <p:cNvSpPr txBox="1"/>
          <p:nvPr/>
        </p:nvSpPr>
        <p:spPr>
          <a:xfrm>
            <a:off x="10346730" y="815033"/>
            <a:ext cx="1279213" cy="369332"/>
          </a:xfrm>
          <a:prstGeom prst="rect">
            <a:avLst/>
          </a:prstGeom>
          <a:noFill/>
        </p:spPr>
        <p:txBody>
          <a:bodyPr wrap="square">
            <a:spAutoFit/>
          </a:bodyPr>
          <a:lstStyle/>
          <a:p>
            <a:r>
              <a:rPr lang="en-US" b="1" dirty="0"/>
              <a:t>11/1</a:t>
            </a:r>
            <a:r>
              <a:rPr lang="fa-IR" b="1" dirty="0"/>
              <a:t>9</a:t>
            </a:r>
          </a:p>
        </p:txBody>
      </p:sp>
      <p:sp>
        <p:nvSpPr>
          <p:cNvPr id="22" name="TextBox 21">
            <a:extLst>
              <a:ext uri="{FF2B5EF4-FFF2-40B4-BE49-F238E27FC236}">
                <a16:creationId xmlns:a16="http://schemas.microsoft.com/office/drawing/2014/main" id="{C03E9DBF-51BB-F2ED-FB82-ED69E872FBCC}"/>
              </a:ext>
            </a:extLst>
          </p:cNvPr>
          <p:cNvSpPr txBox="1"/>
          <p:nvPr/>
        </p:nvSpPr>
        <p:spPr>
          <a:xfrm>
            <a:off x="391551" y="1565257"/>
            <a:ext cx="11408898" cy="3970318"/>
          </a:xfrm>
          <a:prstGeom prst="rect">
            <a:avLst/>
          </a:prstGeom>
          <a:noFill/>
        </p:spPr>
        <p:txBody>
          <a:bodyPr wrap="square">
            <a:spAutoFit/>
          </a:bodyPr>
          <a:lstStyle/>
          <a:p>
            <a:pPr algn="ctr" rtl="1"/>
            <a:r>
              <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rPr>
              <a:t>نظارت بر محصول و خاک</a:t>
            </a:r>
            <a:endParaRPr lang="fa-IR"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rtl="1"/>
            <a:endParaRPr lang="fa-IR" sz="2800" b="1"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rtl="1"/>
            <a:endPar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rtl="1"/>
            <a:r>
              <a:rPr lang="ar-DZ" sz="2800" b="1" i="0" dirty="0">
                <a:effectLst>
                  <a:outerShdw blurRad="38100" dist="38100" dir="2700000" algn="tl">
                    <a:srgbClr val="000000">
                      <a:alpha val="43137"/>
                    </a:srgbClr>
                  </a:outerShdw>
                </a:effectLst>
                <a:latin typeface="Yekan"/>
                <a:cs typeface="B Mitra" panose="00000400000000000000" pitchFamily="2" charset="-78"/>
              </a:rPr>
              <a:t>ترکیب نادرست مواد مغذی در خاک می‌تواند به طورجدی بر سلامت و رشد محصولات زراعی تأثیر بگذارد. از طریق شناسایی این مواد مغذی و اثرات آن‌ها بر عملکرد محصول از طریق هوش مصنوعی، کشاورزان می‌توانند به راحتی تنظیمات لازم را انجام دهند. دقت مشاهده انسانی محدود است، اما مدل‌های بینایی کامپیوتر می‌توانند در جمع‌آوری داده‌ها برای بررسی شرایط خاک به دقت عمل کنند. با بررسی این داده‌ها می‌توان به بررسی سلامت محصول پرداخت. برای مثال هوش مصنوعی توانسته مراحل رشد گندم و رسیده بودن گوجه فرنگی را با سرعت و دقتی که هیچ انسانی نمی‌تواند با آن برابری کند، مورد ردیابی قرار دهد.</a:t>
            </a:r>
          </a:p>
        </p:txBody>
      </p:sp>
    </p:spTree>
    <p:extLst>
      <p:ext uri="{BB962C8B-B14F-4D97-AF65-F5344CB8AC3E}">
        <p14:creationId xmlns:p14="http://schemas.microsoft.com/office/powerpoint/2010/main" val="148326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CA6E54-50D5-41D5-8CB8-952D807CF782}"/>
              </a:ext>
            </a:extLst>
          </p:cNvPr>
          <p:cNvSpPr txBox="1"/>
          <p:nvPr/>
        </p:nvSpPr>
        <p:spPr>
          <a:xfrm>
            <a:off x="10346730" y="815033"/>
            <a:ext cx="1279213" cy="369332"/>
          </a:xfrm>
          <a:prstGeom prst="rect">
            <a:avLst/>
          </a:prstGeom>
          <a:noFill/>
        </p:spPr>
        <p:txBody>
          <a:bodyPr wrap="square">
            <a:spAutoFit/>
          </a:bodyPr>
          <a:lstStyle/>
          <a:p>
            <a:r>
              <a:rPr lang="en-US" b="1" dirty="0"/>
              <a:t>12/1</a:t>
            </a:r>
            <a:r>
              <a:rPr lang="fa-IR" b="1" dirty="0"/>
              <a:t>9</a:t>
            </a:r>
          </a:p>
        </p:txBody>
      </p:sp>
      <p:sp>
        <p:nvSpPr>
          <p:cNvPr id="8" name="TextBox 7">
            <a:extLst>
              <a:ext uri="{FF2B5EF4-FFF2-40B4-BE49-F238E27FC236}">
                <a16:creationId xmlns:a16="http://schemas.microsoft.com/office/drawing/2014/main" id="{3782E54E-206E-9DC1-2D57-A480A2848521}"/>
              </a:ext>
            </a:extLst>
          </p:cNvPr>
          <p:cNvSpPr txBox="1"/>
          <p:nvPr/>
        </p:nvSpPr>
        <p:spPr>
          <a:xfrm>
            <a:off x="1280160" y="1603106"/>
            <a:ext cx="9386667" cy="3970318"/>
          </a:xfrm>
          <a:prstGeom prst="rect">
            <a:avLst/>
          </a:prstGeom>
          <a:noFill/>
        </p:spPr>
        <p:txBody>
          <a:bodyPr wrap="square">
            <a:spAutoFit/>
          </a:bodyPr>
          <a:lstStyle/>
          <a:p>
            <a:pPr algn="ctr" rtl="1"/>
            <a:r>
              <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rPr>
              <a:t>تشخیص بیماری و آفت‌ها</a:t>
            </a:r>
            <a:endParaRPr lang="fa-IR"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rtl="1"/>
            <a:endParaRPr lang="fa-IR" sz="2800" b="1"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rtl="1"/>
            <a:endPar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rtl="1"/>
            <a:r>
              <a:rPr lang="ar-DZ" sz="2800" b="1" i="0" dirty="0">
                <a:effectLst>
                  <a:outerShdw blurRad="38100" dist="38100" dir="2700000" algn="tl">
                    <a:srgbClr val="000000">
                      <a:alpha val="43137"/>
                    </a:srgbClr>
                  </a:outerShdw>
                </a:effectLst>
                <a:latin typeface="Yekan"/>
                <a:cs typeface="B Mitra" panose="00000400000000000000" pitchFamily="2" charset="-78"/>
              </a:rPr>
              <a:t>در کنار تشخیص کیفیت خاک و رشد محصول با کمک بینایی کامپیوتر و هوش مصنوعی با جاوا می‌توان وجود آفات و بیماری‌ها را به راحتی تشخیص داد. این کار از طریق هوش مصنوعی در اسکن تصاویر برای یافتن کپک‌ها، پوسیدگی، حشرات یا دیگر تهدیدات سلامت محصول ممکن است. با کمک سیستم‌های هشدار کشاورزان می‌توانند به سرعت عمل کرده تا آفات را از بین ببرند یا این‌که محصولات بیمار را از دیگر محصولات جدا کرده تا از گسترش بیماری بیش از حد جلوگیری شود.</a:t>
            </a:r>
          </a:p>
        </p:txBody>
      </p:sp>
    </p:spTree>
    <p:extLst>
      <p:ext uri="{BB962C8B-B14F-4D97-AF65-F5344CB8AC3E}">
        <p14:creationId xmlns:p14="http://schemas.microsoft.com/office/powerpoint/2010/main" val="377357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F64C0A-B046-9FAF-A131-5E5FC22613BE}"/>
              </a:ext>
            </a:extLst>
          </p:cNvPr>
          <p:cNvSpPr txBox="1"/>
          <p:nvPr/>
        </p:nvSpPr>
        <p:spPr>
          <a:xfrm>
            <a:off x="1364566" y="1012954"/>
            <a:ext cx="9020907" cy="4832092"/>
          </a:xfrm>
          <a:prstGeom prst="rect">
            <a:avLst/>
          </a:prstGeom>
          <a:noFill/>
        </p:spPr>
        <p:txBody>
          <a:bodyPr wrap="square">
            <a:spAutoFit/>
          </a:bodyPr>
          <a:lstStyle/>
          <a:p>
            <a:pPr algn="ctr" rtl="1"/>
            <a:r>
              <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rPr>
              <a:t>کاربرد هوشمند آفت‌کش‌ها</a:t>
            </a:r>
            <a:endParaRPr lang="fa-IR"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rtl="1"/>
            <a:endParaRPr lang="fa-IR" sz="2800" b="1"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rtl="1"/>
            <a:endPar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rtl="1"/>
            <a:r>
              <a:rPr lang="ar-DZ" sz="2800" b="1" i="0" dirty="0">
                <a:effectLst>
                  <a:outerShdw blurRad="38100" dist="38100" dir="2700000" algn="tl">
                    <a:srgbClr val="000000">
                      <a:alpha val="43137"/>
                    </a:srgbClr>
                  </a:outerShdw>
                </a:effectLst>
                <a:latin typeface="Yekan"/>
                <a:cs typeface="B Mitra" panose="00000400000000000000" pitchFamily="2" charset="-78"/>
              </a:rPr>
              <a:t>استفاده از آفت‌کش‌ها به صورت دستی و خودکار با محدودیت‌های قابل‌توجهی رو به رو است. در حالت دستی می‌توان هدف‌گیری مناطق موردنظر را با دقت خاصی انجام داد، اما کار کند و دشوار پیش می‌رود. در سم‌پاشی خودکار، آفت‌کش‌ها در زمان کم‌تری کار را به اتمام می‌رسانند، اما اغلب اوقات فاقد دقت هستند که می‌تواند منجر به آلودگی محیط شود.</a:t>
            </a:r>
          </a:p>
          <a:p>
            <a:pPr algn="r" rtl="1"/>
            <a:r>
              <a:rPr lang="ar-DZ" sz="2800" b="1" i="0" dirty="0">
                <a:effectLst>
                  <a:outerShdw blurRad="38100" dist="38100" dir="2700000" algn="tl">
                    <a:srgbClr val="000000">
                      <a:alpha val="43137"/>
                    </a:srgbClr>
                  </a:outerShdw>
                </a:effectLst>
                <a:latin typeface="Yekan"/>
                <a:cs typeface="B Mitra" panose="00000400000000000000" pitchFamily="2" charset="-78"/>
              </a:rPr>
              <a:t>با کمک پهپادهای مجهز به هوش مصنوعی می‌توان از مزایای هر دو رویکرد بهره‌مند شد و درعین‌حال از معایب آن‌ها جلوگیری کرد. پهپادها از بینایی کامپیوتر برای تعیین میزان آفت‌کشی که باید روی هر منطقه اسپری شود، استفاده می‌کنند. البته این فناوری روز به روز در حال پیشرفت و دقیق‌تر شدن است.</a:t>
            </a:r>
          </a:p>
        </p:txBody>
      </p:sp>
      <p:sp>
        <p:nvSpPr>
          <p:cNvPr id="6" name="TextBox 5">
            <a:extLst>
              <a:ext uri="{FF2B5EF4-FFF2-40B4-BE49-F238E27FC236}">
                <a16:creationId xmlns:a16="http://schemas.microsoft.com/office/drawing/2014/main" id="{C7013A12-0265-51EE-7AC0-AF22DEB4A231}"/>
              </a:ext>
            </a:extLst>
          </p:cNvPr>
          <p:cNvSpPr txBox="1"/>
          <p:nvPr/>
        </p:nvSpPr>
        <p:spPr>
          <a:xfrm>
            <a:off x="10346730" y="815033"/>
            <a:ext cx="1279213" cy="369332"/>
          </a:xfrm>
          <a:prstGeom prst="rect">
            <a:avLst/>
          </a:prstGeom>
          <a:noFill/>
        </p:spPr>
        <p:txBody>
          <a:bodyPr wrap="square">
            <a:spAutoFit/>
          </a:bodyPr>
          <a:lstStyle/>
          <a:p>
            <a:r>
              <a:rPr lang="en-US" b="1" dirty="0"/>
              <a:t>1</a:t>
            </a:r>
            <a:r>
              <a:rPr lang="fa-IR" b="1" dirty="0"/>
              <a:t>3</a:t>
            </a:r>
            <a:r>
              <a:rPr lang="en-US" b="1" dirty="0"/>
              <a:t>/1</a:t>
            </a:r>
            <a:r>
              <a:rPr lang="fa-IR" b="1" dirty="0"/>
              <a:t>9</a:t>
            </a:r>
          </a:p>
        </p:txBody>
      </p:sp>
    </p:spTree>
    <p:extLst>
      <p:ext uri="{BB962C8B-B14F-4D97-AF65-F5344CB8AC3E}">
        <p14:creationId xmlns:p14="http://schemas.microsoft.com/office/powerpoint/2010/main" val="388702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3C542E-2054-3DE7-5B49-E552904F591F}"/>
              </a:ext>
            </a:extLst>
          </p:cNvPr>
          <p:cNvSpPr txBox="1"/>
          <p:nvPr/>
        </p:nvSpPr>
        <p:spPr>
          <a:xfrm>
            <a:off x="2373922" y="940749"/>
            <a:ext cx="6098344" cy="523220"/>
          </a:xfrm>
          <a:prstGeom prst="rect">
            <a:avLst/>
          </a:prstGeom>
          <a:noFill/>
        </p:spPr>
        <p:txBody>
          <a:bodyPr wrap="square">
            <a:spAutoFit/>
          </a:bodyPr>
          <a:lstStyle/>
          <a:p>
            <a:pPr algn="r" rtl="1"/>
            <a:r>
              <a:rPr lang="ar-DZ" sz="2800" b="1" i="0" dirty="0">
                <a:solidFill>
                  <a:srgbClr val="FF0000"/>
                </a:solidFill>
                <a:effectLst>
                  <a:outerShdw blurRad="38100" dist="38100" dir="2700000" algn="tl">
                    <a:srgbClr val="000000">
                      <a:alpha val="43137"/>
                    </a:srgbClr>
                  </a:outerShdw>
                </a:effectLst>
                <a:latin typeface="Yekan"/>
              </a:rPr>
              <a:t>چالش‌ های هوش مصنوعی در کشاورزی</a:t>
            </a:r>
          </a:p>
        </p:txBody>
      </p:sp>
      <p:sp>
        <p:nvSpPr>
          <p:cNvPr id="7" name="TextBox 6">
            <a:extLst>
              <a:ext uri="{FF2B5EF4-FFF2-40B4-BE49-F238E27FC236}">
                <a16:creationId xmlns:a16="http://schemas.microsoft.com/office/drawing/2014/main" id="{05B29E6D-2D23-87C3-F66D-00163E89C9EF}"/>
              </a:ext>
            </a:extLst>
          </p:cNvPr>
          <p:cNvSpPr txBox="1"/>
          <p:nvPr/>
        </p:nvSpPr>
        <p:spPr>
          <a:xfrm>
            <a:off x="2373922" y="2907047"/>
            <a:ext cx="6098344" cy="2677656"/>
          </a:xfrm>
          <a:prstGeom prst="rect">
            <a:avLst/>
          </a:prstGeom>
          <a:noFill/>
        </p:spPr>
        <p:txBody>
          <a:bodyPr wrap="square">
            <a:spAutoFit/>
          </a:bodyPr>
          <a:lstStyle/>
          <a:p>
            <a:pPr algn="r" rtl="1">
              <a:buFont typeface="Arial" panose="020B0604020202020204" pitchFamily="34" charset="0"/>
              <a:buChar char="•"/>
            </a:pPr>
            <a:r>
              <a:rPr lang="ar-DZ" sz="2800" b="0" i="0" dirty="0">
                <a:effectLst/>
                <a:latin typeface="Yekan"/>
                <a:cs typeface="B Mitra" panose="00000400000000000000" pitchFamily="2" charset="-78"/>
              </a:rPr>
              <a:t>هزینه‌های اولیه بالا</a:t>
            </a:r>
          </a:p>
          <a:p>
            <a:pPr algn="r" rtl="1">
              <a:buFont typeface="Arial" panose="020B0604020202020204" pitchFamily="34" charset="0"/>
              <a:buChar char="•"/>
            </a:pPr>
            <a:r>
              <a:rPr lang="ar-DZ" sz="2800" b="0" i="0" dirty="0">
                <a:effectLst/>
                <a:latin typeface="Yekan"/>
                <a:cs typeface="B Mitra" panose="00000400000000000000" pitchFamily="2" charset="-78"/>
              </a:rPr>
              <a:t>بی‌میلی به پذیرش فناوری‌ها و فرآیندهای جدید</a:t>
            </a:r>
          </a:p>
          <a:p>
            <a:pPr algn="r" rtl="1">
              <a:buFont typeface="Arial" panose="020B0604020202020204" pitchFamily="34" charset="0"/>
              <a:buChar char="•"/>
            </a:pPr>
            <a:r>
              <a:rPr lang="ar-DZ" sz="2800" b="0" i="0" dirty="0">
                <a:effectLst/>
                <a:latin typeface="Yekan"/>
                <a:cs typeface="B Mitra" panose="00000400000000000000" pitchFamily="2" charset="-78"/>
              </a:rPr>
              <a:t>عدم تجربه عملی با فناوری‌های جدید</a:t>
            </a:r>
          </a:p>
          <a:p>
            <a:pPr algn="r" rtl="1">
              <a:buFont typeface="Arial" panose="020B0604020202020204" pitchFamily="34" charset="0"/>
              <a:buChar char="•"/>
            </a:pPr>
            <a:r>
              <a:rPr lang="ar-DZ" sz="2800" b="0" i="0" dirty="0">
                <a:effectLst/>
                <a:latin typeface="Yekan"/>
                <a:cs typeface="B Mitra" panose="00000400000000000000" pitchFamily="2" charset="-78"/>
              </a:rPr>
              <a:t>فرآیند طولانی پذیرش فناوری</a:t>
            </a:r>
          </a:p>
          <a:p>
            <a:pPr algn="r" rtl="1">
              <a:buFont typeface="Arial" panose="020B0604020202020204" pitchFamily="34" charset="0"/>
              <a:buChar char="•"/>
            </a:pPr>
            <a:r>
              <a:rPr lang="ar-DZ" sz="2800" b="0" i="0" dirty="0">
                <a:effectLst/>
                <a:latin typeface="Yekan"/>
                <a:cs typeface="B Mitra" panose="00000400000000000000" pitchFamily="2" charset="-78"/>
              </a:rPr>
              <a:t>محدودیت‌های تکنولوژیکی</a:t>
            </a:r>
          </a:p>
          <a:p>
            <a:pPr algn="r" rtl="1">
              <a:buFont typeface="Arial" panose="020B0604020202020204" pitchFamily="34" charset="0"/>
              <a:buChar char="•"/>
            </a:pPr>
            <a:r>
              <a:rPr lang="ar-DZ" sz="2800" b="0" i="0" dirty="0">
                <a:effectLst/>
                <a:latin typeface="Yekan"/>
                <a:cs typeface="B Mitra" panose="00000400000000000000" pitchFamily="2" charset="-78"/>
              </a:rPr>
              <a:t>مسائل مربوط به حریم خصوصی و امنیت</a:t>
            </a:r>
          </a:p>
        </p:txBody>
      </p:sp>
      <p:sp>
        <p:nvSpPr>
          <p:cNvPr id="8" name="TextBox 7">
            <a:extLst>
              <a:ext uri="{FF2B5EF4-FFF2-40B4-BE49-F238E27FC236}">
                <a16:creationId xmlns:a16="http://schemas.microsoft.com/office/drawing/2014/main" id="{F53E3E26-D51E-1827-7E5A-E922802841F9}"/>
              </a:ext>
            </a:extLst>
          </p:cNvPr>
          <p:cNvSpPr txBox="1"/>
          <p:nvPr/>
        </p:nvSpPr>
        <p:spPr>
          <a:xfrm>
            <a:off x="10346730" y="815033"/>
            <a:ext cx="1279213" cy="369332"/>
          </a:xfrm>
          <a:prstGeom prst="rect">
            <a:avLst/>
          </a:prstGeom>
          <a:noFill/>
        </p:spPr>
        <p:txBody>
          <a:bodyPr wrap="square">
            <a:spAutoFit/>
          </a:bodyPr>
          <a:lstStyle/>
          <a:p>
            <a:r>
              <a:rPr lang="en-US" b="1" dirty="0"/>
              <a:t>1</a:t>
            </a:r>
            <a:r>
              <a:rPr lang="fa-IR" b="1" dirty="0"/>
              <a:t>4</a:t>
            </a:r>
            <a:r>
              <a:rPr lang="en-US" b="1" dirty="0"/>
              <a:t>/1</a:t>
            </a:r>
            <a:r>
              <a:rPr lang="fa-IR" b="1" dirty="0"/>
              <a:t>9</a:t>
            </a:r>
          </a:p>
        </p:txBody>
      </p:sp>
    </p:spTree>
    <p:extLst>
      <p:ext uri="{BB962C8B-B14F-4D97-AF65-F5344CB8AC3E}">
        <p14:creationId xmlns:p14="http://schemas.microsoft.com/office/powerpoint/2010/main" val="121475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4C9AD8-1C70-7511-136E-62D34AE5E63C}"/>
              </a:ext>
            </a:extLst>
          </p:cNvPr>
          <p:cNvSpPr txBox="1"/>
          <p:nvPr/>
        </p:nvSpPr>
        <p:spPr>
          <a:xfrm>
            <a:off x="0" y="610136"/>
            <a:ext cx="12192000" cy="5632311"/>
          </a:xfrm>
          <a:prstGeom prst="rect">
            <a:avLst/>
          </a:prstGeom>
          <a:noFill/>
        </p:spPr>
        <p:txBody>
          <a:bodyPr wrap="square">
            <a:spAutoFit/>
          </a:bodyPr>
          <a:lstStyle/>
          <a:p>
            <a:pPr algn="ctr" rtl="1"/>
            <a:r>
              <a:rPr lang="ar-DZ" sz="20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rPr>
              <a:t>تاثیر هوش مصنوعی در کشاورزی</a:t>
            </a:r>
            <a:endParaRPr lang="fa-IR" sz="20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endParaRPr>
          </a:p>
          <a:p>
            <a:pPr algn="r" rtl="1"/>
            <a:endParaRPr lang="ar-DZ" sz="2000" b="1" i="0" dirty="0">
              <a:effectLst>
                <a:outerShdw blurRad="38100" dist="38100" dir="2700000" algn="tl">
                  <a:srgbClr val="000000">
                    <a:alpha val="43137"/>
                  </a:srgbClr>
                </a:outerShdw>
              </a:effectLst>
              <a:latin typeface="IRANYekan"/>
              <a:cs typeface="B Mitra" panose="00000400000000000000" pitchFamily="2" charset="-78"/>
            </a:endParaRPr>
          </a:p>
          <a:p>
            <a:pPr algn="r" rtl="1"/>
            <a:r>
              <a:rPr lang="ar-DZ" sz="2000" b="1" i="0" dirty="0">
                <a:effectLst>
                  <a:outerShdw blurRad="38100" dist="38100" dir="2700000" algn="tl">
                    <a:srgbClr val="000000">
                      <a:alpha val="43137"/>
                    </a:srgbClr>
                  </a:outerShdw>
                </a:effectLst>
                <a:latin typeface="IRANYekan"/>
                <a:cs typeface="B Mitra" panose="00000400000000000000" pitchFamily="2" charset="-78"/>
              </a:rPr>
              <a:t>فناوری هوش مصنوعی در صدد اصلاح مشکلات در این حوزه و تولید اقدامات خاصی برای حل و غلبه بر آن‌ها است. هوش مصنوعی به پایش اطلاعات برای یافتن سریع راه حل‌های کارآمد کمک می‌کند. در ادامه می‌خواهیم ببینیم که هوش مصنوعی چگونه با حداقل هزینه‌های محیطی به رسیدن به نتایجی مطلوب کمک می‌کند. با استفاده از هوش مصنوعی می‌توان بیماری محصول و یا آفت را با دقت 98% تشخیص داد. هم چنین هوش مصنوعی به کشاورزان کمک می‌کند تا با تنظیم نور به منظور تسریع در تولید محصول و سبزیجات، زمان بهره بردای را هم کنترل کنند.</a:t>
            </a:r>
            <a:endParaRPr lang="fa-IR" sz="2000" b="1" i="0" dirty="0">
              <a:effectLst>
                <a:outerShdw blurRad="38100" dist="38100" dir="2700000" algn="tl">
                  <a:srgbClr val="000000">
                    <a:alpha val="43137"/>
                  </a:srgbClr>
                </a:outerShdw>
              </a:effectLst>
              <a:latin typeface="IRANYekan"/>
              <a:cs typeface="B Mitra" panose="00000400000000000000" pitchFamily="2" charset="-78"/>
            </a:endParaRPr>
          </a:p>
          <a:p>
            <a:pPr algn="r" rtl="1"/>
            <a:endParaRPr lang="ar-DZ" sz="2000" b="1" i="0" dirty="0">
              <a:effectLst>
                <a:outerShdw blurRad="38100" dist="38100" dir="2700000" algn="tl">
                  <a:srgbClr val="000000">
                    <a:alpha val="43137"/>
                  </a:srgbClr>
                </a:outerShdw>
              </a:effectLst>
              <a:latin typeface="IRANYekan"/>
              <a:cs typeface="B Mitra" panose="00000400000000000000" pitchFamily="2" charset="-78"/>
            </a:endParaRPr>
          </a:p>
          <a:p>
            <a:pPr algn="ctr" rtl="1"/>
            <a:r>
              <a:rPr lang="ar-DZ" sz="20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rPr>
              <a:t>پیش بینی آب و هوا به کمک داده‌ها</a:t>
            </a:r>
            <a:endParaRPr lang="fa-IR" sz="20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endParaRPr>
          </a:p>
          <a:p>
            <a:pPr algn="r" rtl="1"/>
            <a:endParaRPr lang="ar-DZ" sz="2000" b="1" i="0" dirty="0">
              <a:effectLst>
                <a:outerShdw blurRad="38100" dist="38100" dir="2700000" algn="tl">
                  <a:srgbClr val="000000">
                    <a:alpha val="43137"/>
                  </a:srgbClr>
                </a:outerShdw>
              </a:effectLst>
              <a:latin typeface="IRANYekan"/>
              <a:cs typeface="B Mitra" panose="00000400000000000000" pitchFamily="2" charset="-78"/>
            </a:endParaRPr>
          </a:p>
          <a:p>
            <a:pPr algn="r" rtl="1"/>
            <a:r>
              <a:rPr lang="ar-DZ" sz="2000" b="1" i="0" dirty="0">
                <a:effectLst>
                  <a:outerShdw blurRad="38100" dist="38100" dir="2700000" algn="tl">
                    <a:srgbClr val="000000">
                      <a:alpha val="43137"/>
                    </a:srgbClr>
                  </a:outerShdw>
                </a:effectLst>
                <a:latin typeface="IRANYekan"/>
                <a:cs typeface="B Mitra" panose="00000400000000000000" pitchFamily="2" charset="-78"/>
              </a:rPr>
              <a:t>هوش مصنوعی با استفاده از روش‌های پیچیده و هم چنین داده‌های آب و هوایی به کشاورز کمک می‌کند تا در مورد شرایط آب و هوایی و محیطی به روز باشد. این اطلاعات به کشاورزان کمک می‌کند تا بازدهی و سود داشته باشند بدون این که ریسک و خطر محیطی سلامت محصولاتشان را تهدید کند. تجزیه و تحلیل داده‌های تولید شده به کشاورز کمک می‌کند تا با استفاده از توانایی درک و یادگیری هوش مصنوعی، احتیاط لازم را انجام دهد و با اجرای آن تصمیم گیری هوشمندانه و به موقع داشته باشد.</a:t>
            </a:r>
            <a:endParaRPr lang="fa-IR" sz="2000" b="1" i="0" dirty="0">
              <a:effectLst>
                <a:outerShdw blurRad="38100" dist="38100" dir="2700000" algn="tl">
                  <a:srgbClr val="000000">
                    <a:alpha val="43137"/>
                  </a:srgbClr>
                </a:outerShdw>
              </a:effectLst>
              <a:latin typeface="IRANYekan"/>
              <a:cs typeface="B Mitra" panose="00000400000000000000" pitchFamily="2" charset="-78"/>
            </a:endParaRPr>
          </a:p>
          <a:p>
            <a:pPr algn="r" rtl="1"/>
            <a:endParaRPr lang="ar-DZ" sz="2000" b="1" i="0" dirty="0">
              <a:effectLst>
                <a:outerShdw blurRad="38100" dist="38100" dir="2700000" algn="tl">
                  <a:srgbClr val="000000">
                    <a:alpha val="43137"/>
                  </a:srgbClr>
                </a:outerShdw>
              </a:effectLst>
              <a:latin typeface="IRANYekan"/>
              <a:cs typeface="B Mitra" panose="00000400000000000000" pitchFamily="2" charset="-78"/>
            </a:endParaRPr>
          </a:p>
          <a:p>
            <a:pPr algn="ctr" rtl="1"/>
            <a:r>
              <a:rPr lang="ar-DZ" sz="20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rPr>
              <a:t>نظارت بر سلامت محصولات زراعی و خاک</a:t>
            </a:r>
            <a:endParaRPr lang="fa-IR" sz="20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endParaRPr>
          </a:p>
          <a:p>
            <a:pPr algn="r" rtl="1"/>
            <a:endParaRPr lang="ar-DZ" sz="2000" b="1" i="0" dirty="0">
              <a:effectLst>
                <a:outerShdw blurRad="38100" dist="38100" dir="2700000" algn="tl">
                  <a:srgbClr val="000000">
                    <a:alpha val="43137"/>
                  </a:srgbClr>
                </a:outerShdw>
              </a:effectLst>
              <a:latin typeface="IRANYekan"/>
              <a:cs typeface="B Mitra" panose="00000400000000000000" pitchFamily="2" charset="-78"/>
            </a:endParaRPr>
          </a:p>
          <a:p>
            <a:pPr algn="r" rtl="1"/>
            <a:r>
              <a:rPr lang="ar-DZ" sz="2000" b="1" i="0" dirty="0">
                <a:effectLst>
                  <a:outerShdw blurRad="38100" dist="38100" dir="2700000" algn="tl">
                    <a:srgbClr val="000000">
                      <a:alpha val="43137"/>
                    </a:srgbClr>
                  </a:outerShdw>
                </a:effectLst>
                <a:latin typeface="IRANYekan"/>
                <a:cs typeface="B Mitra" panose="00000400000000000000" pitchFamily="2" charset="-78"/>
              </a:rPr>
              <a:t>استفاده از هوش مصنوعی روشی کارآمد برای کنترل و نظارت بر شناسایی نقایص و کمبودهای مواد مغذی موجود در خاک است. با کمک پردازش تصویر، هوش مصنوعی نقص‌های احتمالی را از طریق عکس‌های ضبط شده توسط دوربین شناسایی می‌کند. هوش مصنوعی از یادگیری عمیق برای تجزیه و تحلیل الگوهای گیاهی در کشاورزی کمک می‌گیرد. چنین برنامه‌های کاربردی با هوش مصنوعی به درک مشکلات خاک ، آفات گیاهی و بیماری‌ها کمک می‌کنند.</a:t>
            </a:r>
          </a:p>
        </p:txBody>
      </p:sp>
      <p:sp>
        <p:nvSpPr>
          <p:cNvPr id="5" name="TextBox 4">
            <a:extLst>
              <a:ext uri="{FF2B5EF4-FFF2-40B4-BE49-F238E27FC236}">
                <a16:creationId xmlns:a16="http://schemas.microsoft.com/office/drawing/2014/main" id="{2C930FDC-F12A-C207-FBF2-D4811AF63311}"/>
              </a:ext>
            </a:extLst>
          </p:cNvPr>
          <p:cNvSpPr txBox="1"/>
          <p:nvPr/>
        </p:nvSpPr>
        <p:spPr>
          <a:xfrm>
            <a:off x="10346730" y="815033"/>
            <a:ext cx="1279213" cy="369332"/>
          </a:xfrm>
          <a:prstGeom prst="rect">
            <a:avLst/>
          </a:prstGeom>
          <a:noFill/>
        </p:spPr>
        <p:txBody>
          <a:bodyPr wrap="square">
            <a:spAutoFit/>
          </a:bodyPr>
          <a:lstStyle/>
          <a:p>
            <a:r>
              <a:rPr lang="en-US" b="1" dirty="0"/>
              <a:t>1</a:t>
            </a:r>
            <a:r>
              <a:rPr lang="fa-IR" b="1" dirty="0"/>
              <a:t>5</a:t>
            </a:r>
            <a:r>
              <a:rPr lang="en-US" b="1" dirty="0"/>
              <a:t>/1</a:t>
            </a:r>
            <a:r>
              <a:rPr lang="fa-IR" b="1" dirty="0"/>
              <a:t>9</a:t>
            </a:r>
          </a:p>
        </p:txBody>
      </p:sp>
    </p:spTree>
    <p:extLst>
      <p:ext uri="{BB962C8B-B14F-4D97-AF65-F5344CB8AC3E}">
        <p14:creationId xmlns:p14="http://schemas.microsoft.com/office/powerpoint/2010/main" val="414440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هوش مصنوعی در کشاورزی">
            <a:extLst>
              <a:ext uri="{FF2B5EF4-FFF2-40B4-BE49-F238E27FC236}">
                <a16:creationId xmlns:a16="http://schemas.microsoft.com/office/drawing/2014/main" id="{981EECA7-6BEA-1D1F-E8DB-C6C030D75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029" y="215261"/>
            <a:ext cx="5420165" cy="30513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51B73E-917A-C1E3-7B70-87C5F1EAB7B7}"/>
              </a:ext>
            </a:extLst>
          </p:cNvPr>
          <p:cNvSpPr txBox="1"/>
          <p:nvPr/>
        </p:nvSpPr>
        <p:spPr>
          <a:xfrm>
            <a:off x="203981" y="2949420"/>
            <a:ext cx="11784037" cy="3693319"/>
          </a:xfrm>
          <a:prstGeom prst="rect">
            <a:avLst/>
          </a:prstGeom>
          <a:noFill/>
        </p:spPr>
        <p:txBody>
          <a:bodyPr wrap="square">
            <a:spAutoFit/>
          </a:bodyPr>
          <a:lstStyle/>
          <a:p>
            <a:pPr algn="r" rtl="1"/>
            <a:r>
              <a:rPr lang="ar-DZ"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rPr>
              <a:t>کاهش مصرف آفت کش‌ها و سموم</a:t>
            </a:r>
            <a:endParaRPr lang="fa-IR"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endParaRPr>
          </a:p>
          <a:p>
            <a:pPr algn="r" rtl="1"/>
            <a:endParaRPr lang="ar-DZ" b="1" i="0" dirty="0">
              <a:effectLst>
                <a:outerShdw blurRad="38100" dist="38100" dir="2700000" algn="tl">
                  <a:srgbClr val="000000">
                    <a:alpha val="43137"/>
                  </a:srgbClr>
                </a:outerShdw>
              </a:effectLst>
              <a:latin typeface="IRANYekan"/>
              <a:cs typeface="B Mitra" panose="00000400000000000000" pitchFamily="2" charset="-78"/>
            </a:endParaRPr>
          </a:p>
          <a:p>
            <a:pPr algn="r" rtl="1"/>
            <a:r>
              <a:rPr lang="ar-DZ" b="1" i="0" dirty="0">
                <a:effectLst>
                  <a:outerShdw blurRad="38100" dist="38100" dir="2700000" algn="tl">
                    <a:srgbClr val="000000">
                      <a:alpha val="43137"/>
                    </a:srgbClr>
                  </a:outerShdw>
                </a:effectLst>
                <a:latin typeface="IRANYekan"/>
                <a:cs typeface="B Mitra" panose="00000400000000000000" pitchFamily="2" charset="-78"/>
              </a:rPr>
              <a:t>کشاورزان می‌توانند از هوش مصنوعی، رباتیک و یادگیری ماشین برای مدیریت علف‌های هرز و آفت‌ها و… استفاده کنند. با کمک هوش مصنوعی، داده‌هایی برای کنترل و نظارت بر وضعیت علف‌های هرز جمع آوری می‌شود که به کشاورزان کمک می‌کند تا فقط در جایی که علف‌های هرز موجود هستند، مواد شیمیایی و سم‌ها را استفاده کنند. این روش به طور مستقیم استفاده از سمپاشی‌های شیمیایی در تمام زمینه ها را تا حد زیادی کاهش می‌دهد. در نتیجه از این طریق هوش مصنوعی میزان مصرف سموم را در مزارع و به طور نسبی حجم مواد شیمیایی معمولا بر روی محصولات اسپری می‌شوند را تا حد زیادی کاهش می‌دهد.</a:t>
            </a:r>
            <a:endParaRPr lang="fa-IR" b="1" i="0" dirty="0">
              <a:effectLst>
                <a:outerShdw blurRad="38100" dist="38100" dir="2700000" algn="tl">
                  <a:srgbClr val="000000">
                    <a:alpha val="43137"/>
                  </a:srgbClr>
                </a:outerShdw>
              </a:effectLst>
              <a:latin typeface="IRANYekan"/>
              <a:cs typeface="B Mitra" panose="00000400000000000000" pitchFamily="2" charset="-78"/>
            </a:endParaRPr>
          </a:p>
          <a:p>
            <a:pPr algn="r" rtl="1"/>
            <a:endParaRPr lang="ar-DZ" b="1" i="0" dirty="0">
              <a:effectLst>
                <a:outerShdw blurRad="38100" dist="38100" dir="2700000" algn="tl">
                  <a:srgbClr val="000000">
                    <a:alpha val="43137"/>
                  </a:srgbClr>
                </a:outerShdw>
              </a:effectLst>
              <a:latin typeface="IRANYekan"/>
              <a:cs typeface="B Mitra" panose="00000400000000000000" pitchFamily="2" charset="-78"/>
            </a:endParaRPr>
          </a:p>
          <a:p>
            <a:pPr algn="r" rtl="1"/>
            <a:r>
              <a:rPr lang="ar-DZ"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rPr>
              <a:t>ربات‌های کشاورزی دارای هوش مصنوعی</a:t>
            </a:r>
            <a:endParaRPr lang="fa-IR"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endParaRPr>
          </a:p>
          <a:p>
            <a:pPr algn="r" rtl="1"/>
            <a:endParaRPr lang="ar-DZ" b="1" i="0" dirty="0">
              <a:effectLst>
                <a:outerShdw blurRad="38100" dist="38100" dir="2700000" algn="tl">
                  <a:srgbClr val="000000">
                    <a:alpha val="43137"/>
                  </a:srgbClr>
                </a:outerShdw>
              </a:effectLst>
              <a:latin typeface="IRANYekan"/>
              <a:cs typeface="B Mitra" panose="00000400000000000000" pitchFamily="2" charset="-78"/>
            </a:endParaRPr>
          </a:p>
          <a:p>
            <a:pPr algn="r" rtl="1"/>
            <a:r>
              <a:rPr lang="ar-DZ" b="1" i="0" dirty="0">
                <a:effectLst>
                  <a:outerShdw blurRad="38100" dist="38100" dir="2700000" algn="tl">
                    <a:srgbClr val="000000">
                      <a:alpha val="43137"/>
                    </a:srgbClr>
                  </a:outerShdw>
                </a:effectLst>
                <a:latin typeface="IRANYekan"/>
                <a:cs typeface="B Mitra" panose="00000400000000000000" pitchFamily="2" charset="-78"/>
              </a:rPr>
              <a:t>ربات‌های کشاورزی دارای هوش مصنوعی قادر به یافتن راه‌هایی کارآمدتر برای محافظت از محصولات زراعی در برابر علف‌های هرز هستند. علاوه بر آن این ربات‌ها به غلبه بر چالش کارگری نیز کمک می‌کنند. ربات‌های هوش مصنوعی در زمینه کشاورزی می‌توانند محصولات زراعی را با حجم بالاتر و سرعت بیشتری نسبت به کارگران انسانی برداشت کنند و به کمک بینایی کامپیوتری به نظارت بر علف‌های هرز و سم‌پاشی آن‌ها کمک می‌کنند. در کل استفاده از هوش مصنوعی به کشاورزان کمک می‌کند تا روشهای کارآمدتری را برای محافظت از محصولات زراعی خود در برابر علف‌های هرز داشته باشند.</a:t>
            </a:r>
          </a:p>
        </p:txBody>
      </p:sp>
      <p:sp>
        <p:nvSpPr>
          <p:cNvPr id="6" name="TextBox 5">
            <a:extLst>
              <a:ext uri="{FF2B5EF4-FFF2-40B4-BE49-F238E27FC236}">
                <a16:creationId xmlns:a16="http://schemas.microsoft.com/office/drawing/2014/main" id="{ABB39BEC-84B9-CD62-3A26-9F7F2E3690C5}"/>
              </a:ext>
            </a:extLst>
          </p:cNvPr>
          <p:cNvSpPr txBox="1"/>
          <p:nvPr/>
        </p:nvSpPr>
        <p:spPr>
          <a:xfrm>
            <a:off x="10346730" y="815033"/>
            <a:ext cx="1279213" cy="369332"/>
          </a:xfrm>
          <a:prstGeom prst="rect">
            <a:avLst/>
          </a:prstGeom>
          <a:noFill/>
        </p:spPr>
        <p:txBody>
          <a:bodyPr wrap="square">
            <a:spAutoFit/>
          </a:bodyPr>
          <a:lstStyle/>
          <a:p>
            <a:r>
              <a:rPr lang="en-US" b="1" dirty="0"/>
              <a:t>1</a:t>
            </a:r>
            <a:r>
              <a:rPr lang="fa-IR" b="1" dirty="0"/>
              <a:t>6</a:t>
            </a:r>
            <a:r>
              <a:rPr lang="en-US" b="1" dirty="0"/>
              <a:t>/1</a:t>
            </a:r>
            <a:r>
              <a:rPr lang="fa-IR" b="1" dirty="0"/>
              <a:t>9</a:t>
            </a:r>
          </a:p>
        </p:txBody>
      </p:sp>
    </p:spTree>
    <p:extLst>
      <p:ext uri="{BB962C8B-B14F-4D97-AF65-F5344CB8AC3E}">
        <p14:creationId xmlns:p14="http://schemas.microsoft.com/office/powerpoint/2010/main" val="1836569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3CC81B-176E-B3BE-7D50-4E64ECDB3381}"/>
              </a:ext>
            </a:extLst>
          </p:cNvPr>
          <p:cNvSpPr txBox="1"/>
          <p:nvPr/>
        </p:nvSpPr>
        <p:spPr>
          <a:xfrm>
            <a:off x="1575581" y="1771918"/>
            <a:ext cx="8570741" cy="3970318"/>
          </a:xfrm>
          <a:prstGeom prst="rect">
            <a:avLst/>
          </a:prstGeom>
          <a:noFill/>
        </p:spPr>
        <p:txBody>
          <a:bodyPr wrap="square">
            <a:spAutoFit/>
          </a:bodyPr>
          <a:lstStyle/>
          <a:p>
            <a:pPr algn="ctr"/>
            <a:r>
              <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rPr>
              <a:t>کلام آخر</a:t>
            </a:r>
            <a:endParaRPr lang="fa-IR"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a:endParaRPr lang="fa-IR" sz="2800" b="1" dirty="0">
              <a:effectLst>
                <a:outerShdw blurRad="38100" dist="38100" dir="2700000" algn="tl">
                  <a:srgbClr val="000000">
                    <a:alpha val="43137"/>
                  </a:srgbClr>
                </a:outerShdw>
              </a:effectLst>
              <a:latin typeface="Yekan"/>
              <a:cs typeface="B Mitra" panose="00000400000000000000" pitchFamily="2" charset="-78"/>
            </a:endParaRPr>
          </a:p>
          <a:p>
            <a:pPr algn="r"/>
            <a:endParaRPr lang="ar-DZ" sz="2800" b="1" i="0" dirty="0">
              <a:effectLst>
                <a:outerShdw blurRad="38100" dist="38100" dir="2700000" algn="tl">
                  <a:srgbClr val="000000">
                    <a:alpha val="43137"/>
                  </a:srgbClr>
                </a:outerShdw>
              </a:effectLst>
              <a:latin typeface="Yekan"/>
              <a:cs typeface="B Mitra" panose="00000400000000000000" pitchFamily="2" charset="-78"/>
            </a:endParaRPr>
          </a:p>
          <a:p>
            <a:pPr algn="r"/>
            <a:r>
              <a:rPr lang="ar-DZ" sz="2800" b="1" i="0" dirty="0">
                <a:effectLst>
                  <a:outerShdw blurRad="38100" dist="38100" dir="2700000" algn="tl">
                    <a:srgbClr val="000000">
                      <a:alpha val="43137"/>
                    </a:srgbClr>
                  </a:outerShdw>
                </a:effectLst>
                <a:latin typeface="Yekan"/>
                <a:cs typeface="B Mitra" panose="00000400000000000000" pitchFamily="2" charset="-78"/>
              </a:rPr>
              <a:t>با توجه به آنچه در بالا گفته شد، می‌توان نتیجه گرفت که هوش مصنوعی مطمئناً در سال‌های آینده نقش بزرگی را در کشاورزی و پایداری مواد غذایی ایفا خواهد کرد. کوچک‌ترین توسعه‌ای که در بخش کشاورزی انجام شده باعث افزایش کارایی شده است و درعین‌حال توانسته چالش‌های کشاورزی را کاهش دهد. همچنین نمی‌توان از مزایای هوش مصنوعی در کشاورزی غافل شد. با کمک ابزارهای هوش مصنوعی می‌توان کارگران را برای انجام عملیات‌های استراتژیکی‌تری به کار گرفت</a:t>
            </a:r>
          </a:p>
        </p:txBody>
      </p:sp>
      <p:sp>
        <p:nvSpPr>
          <p:cNvPr id="6" name="TextBox 5">
            <a:extLst>
              <a:ext uri="{FF2B5EF4-FFF2-40B4-BE49-F238E27FC236}">
                <a16:creationId xmlns:a16="http://schemas.microsoft.com/office/drawing/2014/main" id="{8C4DF6A6-3A57-2679-20B7-3537DF303438}"/>
              </a:ext>
            </a:extLst>
          </p:cNvPr>
          <p:cNvSpPr txBox="1"/>
          <p:nvPr/>
        </p:nvSpPr>
        <p:spPr>
          <a:xfrm>
            <a:off x="10346730" y="815033"/>
            <a:ext cx="1279213" cy="369332"/>
          </a:xfrm>
          <a:prstGeom prst="rect">
            <a:avLst/>
          </a:prstGeom>
          <a:noFill/>
        </p:spPr>
        <p:txBody>
          <a:bodyPr wrap="square">
            <a:spAutoFit/>
          </a:bodyPr>
          <a:lstStyle/>
          <a:p>
            <a:r>
              <a:rPr lang="en-US" b="1" dirty="0"/>
              <a:t>1</a:t>
            </a:r>
            <a:r>
              <a:rPr lang="fa-IR" b="1" dirty="0"/>
              <a:t>7</a:t>
            </a:r>
            <a:r>
              <a:rPr lang="en-US" b="1" dirty="0"/>
              <a:t>/1</a:t>
            </a:r>
            <a:r>
              <a:rPr lang="fa-IR" b="1" dirty="0"/>
              <a:t>9</a:t>
            </a:r>
          </a:p>
        </p:txBody>
      </p:sp>
    </p:spTree>
    <p:extLst>
      <p:ext uri="{BB962C8B-B14F-4D97-AF65-F5344CB8AC3E}">
        <p14:creationId xmlns:p14="http://schemas.microsoft.com/office/powerpoint/2010/main" val="360111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60E87D-D537-E3B2-0E7F-2634442A0B17}"/>
              </a:ext>
            </a:extLst>
          </p:cNvPr>
          <p:cNvSpPr txBox="1"/>
          <p:nvPr/>
        </p:nvSpPr>
        <p:spPr>
          <a:xfrm>
            <a:off x="798341" y="3641746"/>
            <a:ext cx="6098344" cy="369332"/>
          </a:xfrm>
          <a:prstGeom prst="rect">
            <a:avLst/>
          </a:prstGeom>
          <a:noFill/>
        </p:spPr>
        <p:txBody>
          <a:bodyPr wrap="square">
            <a:spAutoFit/>
          </a:bodyPr>
          <a:lstStyle/>
          <a:p>
            <a:r>
              <a:rPr lang="en-US" dirty="0"/>
              <a:t>https://amerandish.com/</a:t>
            </a:r>
          </a:p>
        </p:txBody>
      </p:sp>
      <p:sp>
        <p:nvSpPr>
          <p:cNvPr id="10" name="TextBox 9">
            <a:extLst>
              <a:ext uri="{FF2B5EF4-FFF2-40B4-BE49-F238E27FC236}">
                <a16:creationId xmlns:a16="http://schemas.microsoft.com/office/drawing/2014/main" id="{038870BC-B83B-82AC-E74D-0620A39CC918}"/>
              </a:ext>
            </a:extLst>
          </p:cNvPr>
          <p:cNvSpPr txBox="1"/>
          <p:nvPr/>
        </p:nvSpPr>
        <p:spPr>
          <a:xfrm>
            <a:off x="798341" y="4319174"/>
            <a:ext cx="6098344" cy="646331"/>
          </a:xfrm>
          <a:prstGeom prst="rect">
            <a:avLst/>
          </a:prstGeom>
          <a:noFill/>
        </p:spPr>
        <p:txBody>
          <a:bodyPr wrap="square">
            <a:spAutoFit/>
          </a:bodyPr>
          <a:lstStyle/>
          <a:p>
            <a:r>
              <a:rPr lang="en-US" dirty="0"/>
              <a:t>https://maktabkhooneh.org/mag/application-of-artificial-intelligence-in-agriculture/</a:t>
            </a:r>
          </a:p>
        </p:txBody>
      </p:sp>
      <p:sp>
        <p:nvSpPr>
          <p:cNvPr id="11" name="TextBox 10">
            <a:extLst>
              <a:ext uri="{FF2B5EF4-FFF2-40B4-BE49-F238E27FC236}">
                <a16:creationId xmlns:a16="http://schemas.microsoft.com/office/drawing/2014/main" id="{0615D04C-0447-C981-6903-1EC8FBEB858D}"/>
              </a:ext>
            </a:extLst>
          </p:cNvPr>
          <p:cNvSpPr txBox="1"/>
          <p:nvPr/>
        </p:nvSpPr>
        <p:spPr>
          <a:xfrm>
            <a:off x="6896685" y="969277"/>
            <a:ext cx="2208627" cy="523220"/>
          </a:xfrm>
          <a:prstGeom prst="rect">
            <a:avLst/>
          </a:prstGeom>
          <a:noFill/>
        </p:spPr>
        <p:txBody>
          <a:bodyPr wrap="square" rtlCol="0">
            <a:spAutoFit/>
          </a:bodyPr>
          <a:lstStyle/>
          <a:p>
            <a:pPr algn="r" rtl="1"/>
            <a:r>
              <a:rPr lang="fa-IR" sz="2800" b="1" dirty="0">
                <a:solidFill>
                  <a:srgbClr val="FF0000"/>
                </a:solidFill>
                <a:effectLst>
                  <a:outerShdw blurRad="38100" dist="38100" dir="2700000" algn="tl">
                    <a:srgbClr val="000000">
                      <a:alpha val="43137"/>
                    </a:srgbClr>
                  </a:outerShdw>
                </a:effectLst>
                <a:cs typeface="B Mitra" panose="00000400000000000000" pitchFamily="2" charset="-78"/>
              </a:rPr>
              <a:t>منابع</a:t>
            </a:r>
            <a:endParaRPr lang="en-US" sz="2800" b="1" dirty="0">
              <a:solidFill>
                <a:srgbClr val="FF0000"/>
              </a:solidFill>
              <a:effectLst>
                <a:outerShdw blurRad="38100" dist="38100" dir="2700000" algn="tl">
                  <a:srgbClr val="000000">
                    <a:alpha val="43137"/>
                  </a:srgbClr>
                </a:outerShdw>
              </a:effectLst>
              <a:cs typeface="B Mitra" panose="00000400000000000000" pitchFamily="2" charset="-78"/>
            </a:endParaRPr>
          </a:p>
        </p:txBody>
      </p:sp>
      <p:sp>
        <p:nvSpPr>
          <p:cNvPr id="12" name="TextBox 11">
            <a:extLst>
              <a:ext uri="{FF2B5EF4-FFF2-40B4-BE49-F238E27FC236}">
                <a16:creationId xmlns:a16="http://schemas.microsoft.com/office/drawing/2014/main" id="{8CC7114B-BFEC-2243-2C7B-DE336A0C17B6}"/>
              </a:ext>
            </a:extLst>
          </p:cNvPr>
          <p:cNvSpPr txBox="1"/>
          <p:nvPr/>
        </p:nvSpPr>
        <p:spPr>
          <a:xfrm>
            <a:off x="10346730" y="815033"/>
            <a:ext cx="1279213" cy="369332"/>
          </a:xfrm>
          <a:prstGeom prst="rect">
            <a:avLst/>
          </a:prstGeom>
          <a:noFill/>
        </p:spPr>
        <p:txBody>
          <a:bodyPr wrap="square">
            <a:spAutoFit/>
          </a:bodyPr>
          <a:lstStyle/>
          <a:p>
            <a:r>
              <a:rPr lang="en-US" b="1" dirty="0"/>
              <a:t>1</a:t>
            </a:r>
            <a:r>
              <a:rPr lang="fa-IR" b="1" dirty="0"/>
              <a:t>8</a:t>
            </a:r>
            <a:r>
              <a:rPr lang="en-US" b="1" dirty="0"/>
              <a:t>/1</a:t>
            </a:r>
            <a:r>
              <a:rPr lang="fa-IR" b="1" dirty="0"/>
              <a:t>9</a:t>
            </a:r>
          </a:p>
        </p:txBody>
      </p:sp>
    </p:spTree>
    <p:extLst>
      <p:ext uri="{BB962C8B-B14F-4D97-AF65-F5344CB8AC3E}">
        <p14:creationId xmlns:p14="http://schemas.microsoft.com/office/powerpoint/2010/main" val="2162794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B54E69-2BC3-2140-3CDD-995EFBA18A8A}"/>
              </a:ext>
            </a:extLst>
          </p:cNvPr>
          <p:cNvSpPr txBox="1"/>
          <p:nvPr/>
        </p:nvSpPr>
        <p:spPr>
          <a:xfrm>
            <a:off x="3432517" y="492369"/>
            <a:ext cx="4768948" cy="769441"/>
          </a:xfrm>
          <a:prstGeom prst="rect">
            <a:avLst/>
          </a:prstGeom>
          <a:noFill/>
        </p:spPr>
        <p:txBody>
          <a:bodyPr wrap="square" rtlCol="0">
            <a:spAutoFit/>
          </a:bodyPr>
          <a:lstStyle/>
          <a:p>
            <a:pPr algn="ctr" rtl="1"/>
            <a:r>
              <a:rPr lang="fa-IR" sz="4400" b="1" dirty="0">
                <a:solidFill>
                  <a:srgbClr val="FF0000"/>
                </a:solidFill>
                <a:effectLst>
                  <a:outerShdw blurRad="38100" dist="38100" dir="2700000" algn="tl">
                    <a:srgbClr val="000000">
                      <a:alpha val="43137"/>
                    </a:srgbClr>
                  </a:outerShdw>
                </a:effectLst>
              </a:rPr>
              <a:t>با تشکر از توجه شما</a:t>
            </a:r>
            <a:endParaRPr lang="en-US" sz="4400" b="1" dirty="0">
              <a:solidFill>
                <a:srgbClr val="FF0000"/>
              </a:solidFill>
              <a:effectLst>
                <a:outerShdw blurRad="38100" dist="38100" dir="2700000" algn="tl">
                  <a:srgbClr val="000000">
                    <a:alpha val="43137"/>
                  </a:srgbClr>
                </a:outerShdw>
              </a:effectLst>
            </a:endParaRPr>
          </a:p>
        </p:txBody>
      </p:sp>
      <p:pic>
        <p:nvPicPr>
          <p:cNvPr id="13314" name="Picture 2" descr="چالش‌ های هوش مصنوعی در کشاورزی">
            <a:extLst>
              <a:ext uri="{FF2B5EF4-FFF2-40B4-BE49-F238E27FC236}">
                <a16:creationId xmlns:a16="http://schemas.microsoft.com/office/drawing/2014/main" id="{C6A01AE0-1833-1D12-0234-FDE788736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987" y="1609578"/>
            <a:ext cx="8534400"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1E6CB1-9D62-64DF-4D2F-332A1AFE3217}"/>
              </a:ext>
            </a:extLst>
          </p:cNvPr>
          <p:cNvSpPr txBox="1"/>
          <p:nvPr/>
        </p:nvSpPr>
        <p:spPr>
          <a:xfrm>
            <a:off x="10346730" y="815033"/>
            <a:ext cx="1279213" cy="369332"/>
          </a:xfrm>
          <a:prstGeom prst="rect">
            <a:avLst/>
          </a:prstGeom>
          <a:noFill/>
        </p:spPr>
        <p:txBody>
          <a:bodyPr wrap="square">
            <a:spAutoFit/>
          </a:bodyPr>
          <a:lstStyle/>
          <a:p>
            <a:r>
              <a:rPr lang="en-US" b="1" dirty="0"/>
              <a:t>1</a:t>
            </a:r>
            <a:r>
              <a:rPr lang="fa-IR" b="1" dirty="0"/>
              <a:t>9</a:t>
            </a:r>
            <a:r>
              <a:rPr lang="en-US" b="1" dirty="0"/>
              <a:t>/1</a:t>
            </a:r>
            <a:r>
              <a:rPr lang="fa-IR" b="1" dirty="0"/>
              <a:t>9</a:t>
            </a:r>
          </a:p>
        </p:txBody>
      </p:sp>
    </p:spTree>
    <p:extLst>
      <p:ext uri="{BB962C8B-B14F-4D97-AF65-F5344CB8AC3E}">
        <p14:creationId xmlns:p14="http://schemas.microsoft.com/office/powerpoint/2010/main" val="364276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00481C-47A8-7FC0-6108-C1986FDB61C2}"/>
              </a:ext>
            </a:extLst>
          </p:cNvPr>
          <p:cNvSpPr txBox="1"/>
          <p:nvPr/>
        </p:nvSpPr>
        <p:spPr>
          <a:xfrm>
            <a:off x="10464017" y="759656"/>
            <a:ext cx="818272" cy="369332"/>
          </a:xfrm>
          <a:prstGeom prst="rect">
            <a:avLst/>
          </a:prstGeom>
          <a:noFill/>
        </p:spPr>
        <p:txBody>
          <a:bodyPr wrap="square" rtlCol="0">
            <a:spAutoFit/>
          </a:bodyPr>
          <a:lstStyle/>
          <a:p>
            <a:r>
              <a:rPr lang="en-US" b="1" dirty="0"/>
              <a:t>2/1</a:t>
            </a:r>
            <a:r>
              <a:rPr lang="fa-IR" b="1" dirty="0"/>
              <a:t>9</a:t>
            </a:r>
          </a:p>
        </p:txBody>
      </p:sp>
      <p:sp>
        <p:nvSpPr>
          <p:cNvPr id="9" name="TextBox 8">
            <a:extLst>
              <a:ext uri="{FF2B5EF4-FFF2-40B4-BE49-F238E27FC236}">
                <a16:creationId xmlns:a16="http://schemas.microsoft.com/office/drawing/2014/main" id="{123DBC23-5522-61BE-AFFC-EB8868A9BBEB}"/>
              </a:ext>
            </a:extLst>
          </p:cNvPr>
          <p:cNvSpPr txBox="1"/>
          <p:nvPr/>
        </p:nvSpPr>
        <p:spPr>
          <a:xfrm>
            <a:off x="2064434" y="3901012"/>
            <a:ext cx="9217855" cy="2677656"/>
          </a:xfrm>
          <a:prstGeom prst="rect">
            <a:avLst/>
          </a:prstGeom>
          <a:noFill/>
        </p:spPr>
        <p:txBody>
          <a:bodyPr wrap="square">
            <a:spAutoFit/>
          </a:bodyPr>
          <a:lstStyle/>
          <a:p>
            <a:pPr algn="ctr" rtl="1"/>
            <a:r>
              <a:rPr lang="ar-DZ" sz="24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rPr>
              <a:t>کشاورزی هوشمند چیست؟</a:t>
            </a:r>
            <a:endParaRPr lang="fa-IR" sz="24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endParaRPr>
          </a:p>
          <a:p>
            <a:pPr algn="ctr" rtl="1"/>
            <a:endParaRPr lang="ar-DZ" sz="24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endParaRPr>
          </a:p>
          <a:p>
            <a:pPr algn="r" rtl="1"/>
            <a:r>
              <a:rPr lang="ar-DZ" sz="2400" b="1" i="0" dirty="0">
                <a:effectLst>
                  <a:outerShdw blurRad="38100" dist="38100" dir="2700000" algn="tl">
                    <a:srgbClr val="000000">
                      <a:alpha val="43137"/>
                    </a:srgbClr>
                  </a:outerShdw>
                </a:effectLst>
                <a:latin typeface="IRANYekan"/>
                <a:cs typeface="B Mitra" panose="00000400000000000000" pitchFamily="2" charset="-78"/>
              </a:rPr>
              <a:t>اصطلاح کشاورزی هوشمند </a:t>
            </a:r>
            <a:r>
              <a:rPr lang="en-US" sz="2400" b="1" i="0" dirty="0">
                <a:effectLst>
                  <a:outerShdw blurRad="38100" dist="38100" dir="2700000" algn="tl">
                    <a:srgbClr val="000000">
                      <a:alpha val="43137"/>
                    </a:srgbClr>
                  </a:outerShdw>
                </a:effectLst>
                <a:latin typeface="IRANYekan"/>
                <a:cs typeface="B Mitra" panose="00000400000000000000" pitchFamily="2" charset="-78"/>
              </a:rPr>
              <a:t>Smart agriculture) </a:t>
            </a:r>
            <a:r>
              <a:rPr lang="fa-IR" sz="2400" b="1" i="0" dirty="0">
                <a:effectLst>
                  <a:outerShdw blurRad="38100" dist="38100" dir="2700000" algn="tl">
                    <a:srgbClr val="000000">
                      <a:alpha val="43137"/>
                    </a:srgbClr>
                  </a:outerShdw>
                </a:effectLst>
                <a:latin typeface="IRANYekan"/>
                <a:cs typeface="B Mitra" panose="00000400000000000000" pitchFamily="2" charset="-78"/>
              </a:rPr>
              <a:t> ) </a:t>
            </a:r>
            <a:r>
              <a:rPr lang="ar-DZ" sz="2400" b="1" i="0" dirty="0">
                <a:effectLst>
                  <a:outerShdw blurRad="38100" dist="38100" dir="2700000" algn="tl">
                    <a:srgbClr val="000000">
                      <a:alpha val="43137"/>
                    </a:srgbClr>
                  </a:outerShdw>
                </a:effectLst>
                <a:latin typeface="IRANYekan"/>
                <a:cs typeface="B Mitra" panose="00000400000000000000" pitchFamily="2" charset="-78"/>
              </a:rPr>
              <a:t>به استفاده از فناوری هایی مانند اینترنت اشیا، حسگرها</a:t>
            </a:r>
            <a:r>
              <a:rPr lang="fa-IR" sz="2400" b="1" i="0" dirty="0">
                <a:effectLst>
                  <a:outerShdw blurRad="38100" dist="38100" dir="2700000" algn="tl">
                    <a:srgbClr val="000000">
                      <a:alpha val="43137"/>
                    </a:srgbClr>
                  </a:outerShdw>
                </a:effectLst>
                <a:latin typeface="IRANYekan"/>
                <a:cs typeface="B Mitra" panose="00000400000000000000" pitchFamily="2" charset="-78"/>
              </a:rPr>
              <a:t> </a:t>
            </a:r>
            <a:r>
              <a:rPr lang="en-US" sz="2400" b="1" i="0" dirty="0">
                <a:effectLst>
                  <a:outerShdw blurRad="38100" dist="38100" dir="2700000" algn="tl">
                    <a:srgbClr val="000000">
                      <a:alpha val="43137"/>
                    </a:srgbClr>
                  </a:outerShdw>
                </a:effectLst>
                <a:latin typeface="IRANYekan"/>
                <a:cs typeface="B Mitra" panose="00000400000000000000" pitchFamily="2" charset="-78"/>
              </a:rPr>
              <a:t>، </a:t>
            </a:r>
            <a:r>
              <a:rPr lang="ar-DZ" sz="2400" b="1" i="0" dirty="0">
                <a:effectLst>
                  <a:outerShdw blurRad="38100" dist="38100" dir="2700000" algn="tl">
                    <a:srgbClr val="000000">
                      <a:alpha val="43137"/>
                    </a:srgbClr>
                  </a:outerShdw>
                </a:effectLst>
                <a:latin typeface="IRANYekan"/>
                <a:cs typeface="B Mitra" panose="00000400000000000000" pitchFamily="2" charset="-78"/>
              </a:rPr>
              <a:t>سیستم های مکان یابی، روبات‌ها و هوش مصنوعی با هدف مدیریت مزرعه برای افزایش کیفیت و کمیت محصولات همچنین بهینه سازی کارایی نیروی انسانی مورد استفاده در مزارعه گفته می‌شود. کشاورزی هوشمند می‌تواند در زمینه‌های کشت، آبیاری محصولات، سم پاشی و برداشت محصول به کشاورز کمک کند.</a:t>
            </a:r>
          </a:p>
        </p:txBody>
      </p:sp>
      <p:pic>
        <p:nvPicPr>
          <p:cNvPr id="4100" name="Picture 4" descr="کشاورزی هوشمند چیست؟">
            <a:extLst>
              <a:ext uri="{FF2B5EF4-FFF2-40B4-BE49-F238E27FC236}">
                <a16:creationId xmlns:a16="http://schemas.microsoft.com/office/drawing/2014/main" id="{D9736166-F211-4958-9CC1-262405725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555" y="279332"/>
            <a:ext cx="6236091" cy="351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96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CB8E299-7BC9-37D8-2A4A-75B9147DF5DE}"/>
              </a:ext>
            </a:extLst>
          </p:cNvPr>
          <p:cNvSpPr txBox="1"/>
          <p:nvPr/>
        </p:nvSpPr>
        <p:spPr>
          <a:xfrm>
            <a:off x="10464017" y="759656"/>
            <a:ext cx="818272" cy="369332"/>
          </a:xfrm>
          <a:prstGeom prst="rect">
            <a:avLst/>
          </a:prstGeom>
          <a:noFill/>
        </p:spPr>
        <p:txBody>
          <a:bodyPr wrap="square" rtlCol="0">
            <a:spAutoFit/>
          </a:bodyPr>
          <a:lstStyle/>
          <a:p>
            <a:r>
              <a:rPr lang="en-US" b="1" dirty="0"/>
              <a:t>3/1</a:t>
            </a:r>
            <a:r>
              <a:rPr lang="fa-IR" b="1" dirty="0"/>
              <a:t>9</a:t>
            </a:r>
          </a:p>
        </p:txBody>
      </p:sp>
      <p:sp>
        <p:nvSpPr>
          <p:cNvPr id="9" name="TextBox 8">
            <a:extLst>
              <a:ext uri="{FF2B5EF4-FFF2-40B4-BE49-F238E27FC236}">
                <a16:creationId xmlns:a16="http://schemas.microsoft.com/office/drawing/2014/main" id="{D8733F7A-98CF-B73C-5B66-22A3423D8A9F}"/>
              </a:ext>
            </a:extLst>
          </p:cNvPr>
          <p:cNvSpPr txBox="1"/>
          <p:nvPr/>
        </p:nvSpPr>
        <p:spPr>
          <a:xfrm>
            <a:off x="820615" y="4565919"/>
            <a:ext cx="10550769" cy="1938992"/>
          </a:xfrm>
          <a:prstGeom prst="rect">
            <a:avLst/>
          </a:prstGeom>
          <a:noFill/>
        </p:spPr>
        <p:txBody>
          <a:bodyPr wrap="square">
            <a:spAutoFit/>
          </a:bodyPr>
          <a:lstStyle/>
          <a:p>
            <a:pPr algn="ctr" rtl="1"/>
            <a:r>
              <a:rPr lang="ar-DZ" sz="24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rPr>
              <a:t>کشاورزی هوشمند چگونه کار می کند؟</a:t>
            </a:r>
            <a:endParaRPr lang="fa-IR" sz="24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endParaRPr>
          </a:p>
          <a:p>
            <a:pPr algn="ctr" rtl="1"/>
            <a:endParaRPr lang="ar-DZ" sz="24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endParaRPr>
          </a:p>
          <a:p>
            <a:pPr algn="r" rtl="1"/>
            <a:r>
              <a:rPr lang="ar-DZ" sz="2400" b="1" i="0" dirty="0">
                <a:effectLst>
                  <a:outerShdw blurRad="38100" dist="38100" dir="2700000" algn="tl">
                    <a:srgbClr val="000000">
                      <a:alpha val="43137"/>
                    </a:srgbClr>
                  </a:outerShdw>
                </a:effectLst>
                <a:latin typeface="IRANYekan"/>
                <a:cs typeface="B Mitra" panose="00000400000000000000" pitchFamily="2" charset="-78"/>
              </a:rPr>
              <a:t>کشاورزی هوشمند از طریق سنسورها می‌توانند رطوبت خاک و هوا، سطح آب، نور خورشید و غیره را اندازه گیری کند و با استفاده از هوش مصنوعی و این اطلاعات به کشاورزان کمک کند تا بهترین زمان برای آبیاری را پیدا کنند تا در منابع آبی خود صرفه جویی کند، همچنین با آنالیز مواد مغذی خاک (ازت، فسفر، پتاسیم) میتواند باعث افزایش کیفیت محصولات شود.</a:t>
            </a:r>
          </a:p>
        </p:txBody>
      </p:sp>
      <p:pic>
        <p:nvPicPr>
          <p:cNvPr id="5126" name="Picture 6" descr="آینده کشاورزی">
            <a:extLst>
              <a:ext uri="{FF2B5EF4-FFF2-40B4-BE49-F238E27FC236}">
                <a16:creationId xmlns:a16="http://schemas.microsoft.com/office/drawing/2014/main" id="{608DB625-B99E-BA5D-C3F4-AF0E44D1B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736" y="533400"/>
            <a:ext cx="6742528" cy="379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59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06F2321-9EF9-EC36-FBF8-A9FE52E7D500}"/>
              </a:ext>
            </a:extLst>
          </p:cNvPr>
          <p:cNvSpPr txBox="1"/>
          <p:nvPr/>
        </p:nvSpPr>
        <p:spPr>
          <a:xfrm>
            <a:off x="10464017" y="759656"/>
            <a:ext cx="818272" cy="369332"/>
          </a:xfrm>
          <a:prstGeom prst="rect">
            <a:avLst/>
          </a:prstGeom>
          <a:noFill/>
        </p:spPr>
        <p:txBody>
          <a:bodyPr wrap="square" rtlCol="0">
            <a:spAutoFit/>
          </a:bodyPr>
          <a:lstStyle/>
          <a:p>
            <a:r>
              <a:rPr lang="en-US" b="1" dirty="0"/>
              <a:t>4/1</a:t>
            </a:r>
            <a:r>
              <a:rPr lang="fa-IR" b="1" dirty="0"/>
              <a:t>9</a:t>
            </a:r>
          </a:p>
        </p:txBody>
      </p:sp>
      <p:sp>
        <p:nvSpPr>
          <p:cNvPr id="10" name="TextBox 9">
            <a:extLst>
              <a:ext uri="{FF2B5EF4-FFF2-40B4-BE49-F238E27FC236}">
                <a16:creationId xmlns:a16="http://schemas.microsoft.com/office/drawing/2014/main" id="{24F0B3FC-512C-5059-7347-EBDF850438FD}"/>
              </a:ext>
            </a:extLst>
          </p:cNvPr>
          <p:cNvSpPr txBox="1"/>
          <p:nvPr/>
        </p:nvSpPr>
        <p:spPr>
          <a:xfrm>
            <a:off x="295422" y="3642921"/>
            <a:ext cx="11324491" cy="2308324"/>
          </a:xfrm>
          <a:prstGeom prst="rect">
            <a:avLst/>
          </a:prstGeom>
          <a:noFill/>
        </p:spPr>
        <p:txBody>
          <a:bodyPr wrap="square">
            <a:spAutoFit/>
          </a:bodyPr>
          <a:lstStyle/>
          <a:p>
            <a:pPr algn="ctr" rtl="1"/>
            <a:r>
              <a:rPr lang="ar-DZ" sz="24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rPr>
              <a:t>مزایای به کارگیری هوش مصنوعی در کشاورزی</a:t>
            </a:r>
            <a:endParaRPr lang="fa-IR" sz="2400" b="1" i="0" dirty="0">
              <a:solidFill>
                <a:srgbClr val="FF0000"/>
              </a:solidFill>
              <a:effectLst>
                <a:outerShdw blurRad="38100" dist="38100" dir="2700000" algn="tl">
                  <a:srgbClr val="000000">
                    <a:alpha val="43137"/>
                  </a:srgbClr>
                </a:outerShdw>
              </a:effectLst>
              <a:latin typeface="IRANYekan"/>
              <a:cs typeface="B Mitra" panose="00000400000000000000" pitchFamily="2" charset="-78"/>
            </a:endParaRPr>
          </a:p>
          <a:p>
            <a:pPr algn="r" rtl="1"/>
            <a:endParaRPr lang="ar-DZ" sz="2400" b="1" i="0" dirty="0">
              <a:effectLst>
                <a:outerShdw blurRad="38100" dist="38100" dir="2700000" algn="tl">
                  <a:srgbClr val="000000">
                    <a:alpha val="43137"/>
                  </a:srgbClr>
                </a:outerShdw>
              </a:effectLst>
              <a:latin typeface="IRANYekan"/>
              <a:cs typeface="B Mitra" panose="00000400000000000000" pitchFamily="2" charset="-78"/>
            </a:endParaRPr>
          </a:p>
          <a:p>
            <a:pPr algn="r" rtl="1"/>
            <a:r>
              <a:rPr lang="ar-DZ" sz="2400" b="1" i="0" dirty="0">
                <a:effectLst>
                  <a:outerShdw blurRad="38100" dist="38100" dir="2700000" algn="tl">
                    <a:srgbClr val="000000">
                      <a:alpha val="43137"/>
                    </a:srgbClr>
                  </a:outerShdw>
                </a:effectLst>
                <a:latin typeface="IRANYekan"/>
                <a:cs typeface="B Mitra" panose="00000400000000000000" pitchFamily="2" charset="-78"/>
              </a:rPr>
              <a:t>استفاده از هوش مصنوعی به کشاورزان کمک می‌کند تا از طریق داده‌های به دست آمده در مورد دما، بارش، سرعت باد و تابش خورشید و  تحلیل چنین داده‌هایی در طول زمان و مقایسه آن‌ها اطلاعات با ارزشی را برای رسیدن به نتایج مطلوب ارائه می‌دهد. یکی از نکات بسیار ارزشمند استفاده از هوش مصنوعی در کشاورزی آن است که بکارگیریش باعث از بین رفتن شغل کشاورزان و فعالان انسانی این حوزه نخواهد شد بلکه به افزایش بهره‌وری و بهبود روند کارهای آن‌ها کمک خواهد کرد.</a:t>
            </a:r>
          </a:p>
        </p:txBody>
      </p:sp>
      <p:pic>
        <p:nvPicPr>
          <p:cNvPr id="2056" name="Picture 8" descr="هوش مصنوعی در کشاورزی">
            <a:extLst>
              <a:ext uri="{FF2B5EF4-FFF2-40B4-BE49-F238E27FC236}">
                <a16:creationId xmlns:a16="http://schemas.microsoft.com/office/drawing/2014/main" id="{B0FAF6E2-991B-5C0B-0229-E1B8FA7B4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874" y="211336"/>
            <a:ext cx="5715586" cy="321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34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CEDC25-50CB-15DE-6B19-E1FF2DE5D986}"/>
              </a:ext>
            </a:extLst>
          </p:cNvPr>
          <p:cNvSpPr txBox="1"/>
          <p:nvPr/>
        </p:nvSpPr>
        <p:spPr>
          <a:xfrm>
            <a:off x="10464017" y="759656"/>
            <a:ext cx="818272" cy="369332"/>
          </a:xfrm>
          <a:prstGeom prst="rect">
            <a:avLst/>
          </a:prstGeom>
          <a:noFill/>
        </p:spPr>
        <p:txBody>
          <a:bodyPr wrap="square" rtlCol="0">
            <a:spAutoFit/>
          </a:bodyPr>
          <a:lstStyle/>
          <a:p>
            <a:r>
              <a:rPr lang="en-US" b="1" dirty="0"/>
              <a:t>5/1</a:t>
            </a:r>
            <a:r>
              <a:rPr lang="fa-IR" b="1" dirty="0"/>
              <a:t>9</a:t>
            </a:r>
          </a:p>
        </p:txBody>
      </p:sp>
      <p:sp>
        <p:nvSpPr>
          <p:cNvPr id="12" name="TextBox 11">
            <a:extLst>
              <a:ext uri="{FF2B5EF4-FFF2-40B4-BE49-F238E27FC236}">
                <a16:creationId xmlns:a16="http://schemas.microsoft.com/office/drawing/2014/main" id="{BD006421-63A2-884B-3F56-DD574A62C7B1}"/>
              </a:ext>
            </a:extLst>
          </p:cNvPr>
          <p:cNvSpPr txBox="1"/>
          <p:nvPr/>
        </p:nvSpPr>
        <p:spPr>
          <a:xfrm>
            <a:off x="365760" y="1420997"/>
            <a:ext cx="11460480" cy="4832092"/>
          </a:xfrm>
          <a:prstGeom prst="rect">
            <a:avLst/>
          </a:prstGeom>
          <a:noFill/>
        </p:spPr>
        <p:txBody>
          <a:bodyPr wrap="square">
            <a:spAutoFit/>
          </a:bodyPr>
          <a:lstStyle/>
          <a:p>
            <a:pPr algn="ctr" rtl="1"/>
            <a:r>
              <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rPr>
              <a:t>تصمیمات مبتنی بر داده</a:t>
            </a:r>
            <a:endParaRPr lang="fa-IR"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rtl="1"/>
            <a:endParaRPr lang="fa-IR" sz="2800" b="1"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rtl="1"/>
            <a:endPar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rtl="1"/>
            <a:r>
              <a:rPr lang="ar-DZ" sz="2800" b="1" i="0" dirty="0">
                <a:effectLst>
                  <a:outerShdw blurRad="38100" dist="38100" dir="2700000" algn="tl">
                    <a:srgbClr val="000000">
                      <a:alpha val="43137"/>
                    </a:srgbClr>
                  </a:outerShdw>
                </a:effectLst>
                <a:latin typeface="Yekan"/>
                <a:cs typeface="B Mitra" panose="00000400000000000000" pitchFamily="2" charset="-78"/>
              </a:rPr>
              <a:t>در دنیای مدرن همه‌چیز در مورد داده‌هاست. در بخش کشاورزی، سازمان‌ها از داده‌ها برای به دست آوردن بینش‌های دقیق در مورد جزئیات فرآیند کشاورزی، نظارت بر زنجیره تأمین محصول و فرایند تولید آن استفاده می‌کنند. تجزیه و تحلیل‌های مبتنی بر هوش مصنوعی می‌توانند راه را برای کسب و کارهای کشاورزی هموار کنند. کشاورزان می‌توانند با کمک هوش مصنوعی، داده‌های بیشتری را در زمان کم‌تر پردازش کنند.</a:t>
            </a:r>
          </a:p>
          <a:p>
            <a:pPr algn="r" rtl="1"/>
            <a:r>
              <a:rPr lang="ar-DZ" sz="2800" b="1" i="0" dirty="0">
                <a:effectLst>
                  <a:outerShdw blurRad="38100" dist="38100" dir="2700000" algn="tl">
                    <a:srgbClr val="000000">
                      <a:alpha val="43137"/>
                    </a:srgbClr>
                  </a:outerShdw>
                </a:effectLst>
                <a:latin typeface="Yekan"/>
                <a:cs typeface="B Mitra" panose="00000400000000000000" pitchFamily="2" charset="-78"/>
              </a:rPr>
              <a:t>علاوه بر این، هوش مصنوعی می‌تواند تقاضای بازار را تجزیه و تحلیل کند، قیمت‌ها را پیش‌بینی کند و همچنین زمان‌های بهینه برای کاشت و برداشت را تعیین کند. با کمک هوش مصنوعی در کشاورزی می‌توان به بررسی سلامت خاک برای استفاده از کود و آفت‌کش‌ها پرداخت. با کمک نرم‌افزار مدیریت مزرعه می‌توان تولید را همراه با سودآوری افزایش داد و همچنین کاری کرد تا کشاورزان بتوانند در هر مرحله از فرآیند کشت محصول تصمیمات بهتری بگیرند.</a:t>
            </a:r>
          </a:p>
        </p:txBody>
      </p:sp>
    </p:spTree>
    <p:extLst>
      <p:ext uri="{BB962C8B-B14F-4D97-AF65-F5344CB8AC3E}">
        <p14:creationId xmlns:p14="http://schemas.microsoft.com/office/powerpoint/2010/main" val="25293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29BD8D-2829-A9DF-AE9F-2C630731C2E5}"/>
              </a:ext>
            </a:extLst>
          </p:cNvPr>
          <p:cNvSpPr txBox="1"/>
          <p:nvPr/>
        </p:nvSpPr>
        <p:spPr>
          <a:xfrm>
            <a:off x="10464017" y="759656"/>
            <a:ext cx="818272" cy="369332"/>
          </a:xfrm>
          <a:prstGeom prst="rect">
            <a:avLst/>
          </a:prstGeom>
          <a:noFill/>
        </p:spPr>
        <p:txBody>
          <a:bodyPr wrap="square" rtlCol="0">
            <a:spAutoFit/>
          </a:bodyPr>
          <a:lstStyle/>
          <a:p>
            <a:r>
              <a:rPr lang="en-US" b="1" dirty="0"/>
              <a:t>6/1</a:t>
            </a:r>
            <a:r>
              <a:rPr lang="fa-IR" b="1" dirty="0"/>
              <a:t>9</a:t>
            </a:r>
          </a:p>
        </p:txBody>
      </p:sp>
      <p:sp>
        <p:nvSpPr>
          <p:cNvPr id="11" name="TextBox 10">
            <a:extLst>
              <a:ext uri="{FF2B5EF4-FFF2-40B4-BE49-F238E27FC236}">
                <a16:creationId xmlns:a16="http://schemas.microsoft.com/office/drawing/2014/main" id="{091097D7-E89A-C912-130D-F9F952B088EC}"/>
              </a:ext>
            </a:extLst>
          </p:cNvPr>
          <p:cNvSpPr txBox="1"/>
          <p:nvPr/>
        </p:nvSpPr>
        <p:spPr>
          <a:xfrm>
            <a:off x="283698" y="1283892"/>
            <a:ext cx="11624603" cy="4832092"/>
          </a:xfrm>
          <a:prstGeom prst="rect">
            <a:avLst/>
          </a:prstGeom>
          <a:noFill/>
        </p:spPr>
        <p:txBody>
          <a:bodyPr wrap="square">
            <a:spAutoFit/>
          </a:bodyPr>
          <a:lstStyle/>
          <a:p>
            <a:pPr algn="ctr" rtl="1"/>
            <a:r>
              <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rPr>
              <a:t>صرفه‌جویی در هزینه‌ها</a:t>
            </a:r>
            <a:endParaRPr lang="fa-IR"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rtl="1"/>
            <a:endParaRPr lang="fa-IR" sz="2800" b="1"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rtl="1"/>
            <a:endPar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rtl="1"/>
            <a:r>
              <a:rPr lang="ar-DZ" sz="2800" b="1" i="0" dirty="0">
                <a:effectLst>
                  <a:outerShdw blurRad="38100" dist="38100" dir="2700000" algn="tl">
                    <a:srgbClr val="000000">
                      <a:alpha val="43137"/>
                    </a:srgbClr>
                  </a:outerShdw>
                </a:effectLst>
                <a:latin typeface="Yekan"/>
                <a:cs typeface="B Mitra" panose="00000400000000000000" pitchFamily="2" charset="-78"/>
              </a:rPr>
              <a:t>هدف اصلی همه کشاورزان بهبود عملکرد مزارع است. از طریق ادغام کشاورزی با هوش مصنوعی می‌توان کاری کرد تا کشاورزان بتوانند محصولات بیشتری را با منابع کم‌تر رشد دهند. هوش مصنوعی می‌تواند بهترین شیوه‌های مدیریت خاک، فناوری نرخ متغیر و مؤثرترین شیوه‌های مدیریت داده را برای به حداکثر رساندن عملکرد و به حداقل رساندن هزینه‌ها ارائه دهد. همچنین هوش مصنوعی به کشاورزان کمک می‌کند تا بتوانند تشخیص دهند که کدام مناطق به آبیاری، کود دهی یا آفت‌کش نیاز دارند.</a:t>
            </a:r>
          </a:p>
          <a:p>
            <a:pPr algn="r" rtl="1"/>
            <a:r>
              <a:rPr lang="ar-DZ" sz="2800" b="1" i="0" dirty="0">
                <a:effectLst>
                  <a:outerShdw blurRad="38100" dist="38100" dir="2700000" algn="tl">
                    <a:srgbClr val="000000">
                      <a:alpha val="43137"/>
                    </a:srgbClr>
                  </a:outerShdw>
                </a:effectLst>
                <a:latin typeface="Yekan"/>
                <a:cs typeface="B Mitra" panose="00000400000000000000" pitchFamily="2" charset="-78"/>
              </a:rPr>
              <a:t>برای مثال کشاورزی عمودی که از شیوه‌های کشاورزی نوآورانه است می‌تواند تولید غذا را افزایش دهد و درعین‌حال مصرف منابع را به حداقل برساند. همچنین منجر به کاهش استفاده از علف‌کش‌ها، کیفیت بهتر برداشت و سود بیشتر در کنار صرفه‌جویی قابل‌توجه در هزینه‌ها می‌شود.</a:t>
            </a:r>
          </a:p>
        </p:txBody>
      </p:sp>
    </p:spTree>
    <p:extLst>
      <p:ext uri="{BB962C8B-B14F-4D97-AF65-F5344CB8AC3E}">
        <p14:creationId xmlns:p14="http://schemas.microsoft.com/office/powerpoint/2010/main" val="51851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75D5A5-2CA4-1FE0-91B8-15719EE7F3A7}"/>
              </a:ext>
            </a:extLst>
          </p:cNvPr>
          <p:cNvSpPr txBox="1"/>
          <p:nvPr/>
        </p:nvSpPr>
        <p:spPr>
          <a:xfrm>
            <a:off x="10464017" y="759656"/>
            <a:ext cx="818272" cy="369332"/>
          </a:xfrm>
          <a:prstGeom prst="rect">
            <a:avLst/>
          </a:prstGeom>
          <a:noFill/>
        </p:spPr>
        <p:txBody>
          <a:bodyPr wrap="square" rtlCol="0">
            <a:spAutoFit/>
          </a:bodyPr>
          <a:lstStyle/>
          <a:p>
            <a:r>
              <a:rPr lang="en-US" b="1" dirty="0"/>
              <a:t>7/1</a:t>
            </a:r>
            <a:r>
              <a:rPr lang="fa-IR" b="1" dirty="0"/>
              <a:t>9</a:t>
            </a:r>
          </a:p>
        </p:txBody>
      </p:sp>
      <p:sp>
        <p:nvSpPr>
          <p:cNvPr id="11" name="TextBox 10">
            <a:extLst>
              <a:ext uri="{FF2B5EF4-FFF2-40B4-BE49-F238E27FC236}">
                <a16:creationId xmlns:a16="http://schemas.microsoft.com/office/drawing/2014/main" id="{0EF4C4E7-2CFE-990A-5F62-FDDE79AE4B4E}"/>
              </a:ext>
            </a:extLst>
          </p:cNvPr>
          <p:cNvSpPr txBox="1"/>
          <p:nvPr/>
        </p:nvSpPr>
        <p:spPr>
          <a:xfrm>
            <a:off x="229772" y="1539299"/>
            <a:ext cx="11732455" cy="4401205"/>
          </a:xfrm>
          <a:prstGeom prst="rect">
            <a:avLst/>
          </a:prstGeom>
          <a:noFill/>
        </p:spPr>
        <p:txBody>
          <a:bodyPr wrap="square">
            <a:spAutoFit/>
          </a:bodyPr>
          <a:lstStyle/>
          <a:p>
            <a:pPr algn="ctr"/>
            <a:r>
              <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rPr>
              <a:t>تأثیر اتوماسیون سازی</a:t>
            </a:r>
            <a:endParaRPr lang="fa-IR"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a:endParaRPr lang="fa-IR" sz="2800" b="1"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a:endParaRPr lang="fa-IR"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ctr"/>
            <a:endPar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a:r>
              <a:rPr lang="ar-DZ" sz="2800" b="1" i="0" dirty="0">
                <a:effectLst>
                  <a:outerShdw blurRad="38100" dist="38100" dir="2700000" algn="tl">
                    <a:srgbClr val="000000">
                      <a:alpha val="43137"/>
                    </a:srgbClr>
                  </a:outerShdw>
                </a:effectLst>
                <a:latin typeface="Yekan"/>
                <a:cs typeface="B Mitra" panose="00000400000000000000" pitchFamily="2" charset="-78"/>
              </a:rPr>
              <a:t>کشاورزی کاری سخت است و کمبود نیروی کار مشکلی است که این صنعت از ابتدا با آن مواجه بوده است. با اتوماسیون سازی کارها مانند استفاده از ربات در برخی از قسمت‌ها دیگر نیازی به استخدام افراد بیشتر نخواهد بود؛ بنابراین برای بسیاری از فعالیت‌های کشاورزی که با استفاده از نیروی دست انسان‌ها و حیوانات انجام می شدند تنها چند ساعت زمان نیاز بود. همچنین هوش مصنوعی و رباتیک توانستند باعث تولید ماشین‌های کشاورزی خودکار مانند تراکتورهای بدون راننده، آبیاری هوشمند، سم‌پاشی هوشمند، ربات‌های گلخانه‌ای مبتنی بر هوش مصنوعی و نرم‌افزارهای کشاورزی عمودی شوند. ابزارهای مبتنی بر هوش مصنوعی در مقایسه با هر کارگر مزرعه عملکردی کارآمدتر و دقیق‌تر دارند.</a:t>
            </a:r>
          </a:p>
        </p:txBody>
      </p:sp>
    </p:spTree>
    <p:extLst>
      <p:ext uri="{BB962C8B-B14F-4D97-AF65-F5344CB8AC3E}">
        <p14:creationId xmlns:p14="http://schemas.microsoft.com/office/powerpoint/2010/main" val="406604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F633001-7F59-6843-0C70-F0C8E00E826A}"/>
              </a:ext>
            </a:extLst>
          </p:cNvPr>
          <p:cNvSpPr txBox="1"/>
          <p:nvPr/>
        </p:nvSpPr>
        <p:spPr>
          <a:xfrm>
            <a:off x="10464017" y="759656"/>
            <a:ext cx="818272" cy="369332"/>
          </a:xfrm>
          <a:prstGeom prst="rect">
            <a:avLst/>
          </a:prstGeom>
          <a:noFill/>
        </p:spPr>
        <p:txBody>
          <a:bodyPr wrap="square" rtlCol="0">
            <a:spAutoFit/>
          </a:bodyPr>
          <a:lstStyle/>
          <a:p>
            <a:r>
              <a:rPr lang="en-US" b="1" dirty="0"/>
              <a:t>8/1</a:t>
            </a:r>
            <a:r>
              <a:rPr lang="fa-IR" b="1" dirty="0"/>
              <a:t>9</a:t>
            </a:r>
          </a:p>
        </p:txBody>
      </p:sp>
      <p:sp>
        <p:nvSpPr>
          <p:cNvPr id="9" name="TextBox 8">
            <a:extLst>
              <a:ext uri="{FF2B5EF4-FFF2-40B4-BE49-F238E27FC236}">
                <a16:creationId xmlns:a16="http://schemas.microsoft.com/office/drawing/2014/main" id="{F5EE2D98-8689-1AF4-32D0-58109D3DF49A}"/>
              </a:ext>
            </a:extLst>
          </p:cNvPr>
          <p:cNvSpPr txBox="1"/>
          <p:nvPr/>
        </p:nvSpPr>
        <p:spPr>
          <a:xfrm>
            <a:off x="153572" y="944322"/>
            <a:ext cx="11884856" cy="5909310"/>
          </a:xfrm>
          <a:prstGeom prst="rect">
            <a:avLst/>
          </a:prstGeom>
          <a:noFill/>
        </p:spPr>
        <p:txBody>
          <a:bodyPr wrap="square">
            <a:spAutoFit/>
          </a:bodyPr>
          <a:lstStyle/>
          <a:p>
            <a:pPr algn="just" rtl="1" fontAlgn="base">
              <a:lnSpc>
                <a:spcPct val="200000"/>
              </a:lnSpc>
              <a:buFont typeface="Arial" panose="020B0604020202020204" pitchFamily="34" charset="0"/>
              <a:buChar char="•"/>
            </a:pPr>
            <a:r>
              <a:rPr lang="ar-DZ" sz="2400" b="1" i="0" dirty="0">
                <a:effectLst>
                  <a:outerShdw blurRad="38100" dist="38100" dir="2700000" algn="tl">
                    <a:srgbClr val="000000">
                      <a:alpha val="43137"/>
                    </a:srgbClr>
                  </a:outerShdw>
                </a:effectLst>
                <a:latin typeface="IRANYekan"/>
                <a:cs typeface="B Mitra" panose="00000400000000000000" pitchFamily="2" charset="-78"/>
              </a:rPr>
              <a:t>هوش مصنوعی روش‌های کارآمدتری برای تولید، برداشت و فروش محصولات ضروری بازار فراهم می‌کند.</a:t>
            </a:r>
          </a:p>
          <a:p>
            <a:pPr algn="just" rtl="1" fontAlgn="base">
              <a:lnSpc>
                <a:spcPct val="200000"/>
              </a:lnSpc>
              <a:buFont typeface="Arial" panose="020B0604020202020204" pitchFamily="34" charset="0"/>
              <a:buChar char="•"/>
            </a:pPr>
            <a:r>
              <a:rPr lang="ar-DZ" sz="2400" b="1" i="0" dirty="0">
                <a:effectLst>
                  <a:outerShdw blurRad="38100" dist="38100" dir="2700000" algn="tl">
                    <a:srgbClr val="000000">
                      <a:alpha val="43137"/>
                    </a:srgbClr>
                  </a:outerShdw>
                </a:effectLst>
                <a:latin typeface="IRANYekan"/>
                <a:cs typeface="B Mitra" panose="00000400000000000000" pitchFamily="2" charset="-78"/>
              </a:rPr>
              <a:t>استفاده از هوش مصنوعی به خصوص در بررسی محصولات معیوب و بهبود پتانسیل برای تولید محصولات سالم زراعی کمک می‌کند.</a:t>
            </a:r>
          </a:p>
          <a:p>
            <a:pPr algn="just" rtl="1" fontAlgn="base">
              <a:lnSpc>
                <a:spcPct val="200000"/>
              </a:lnSpc>
              <a:buFont typeface="Arial" panose="020B0604020202020204" pitchFamily="34" charset="0"/>
              <a:buChar char="•"/>
            </a:pPr>
            <a:r>
              <a:rPr lang="ar-DZ" sz="2400" b="1" i="0" dirty="0">
                <a:effectLst>
                  <a:outerShdw blurRad="38100" dist="38100" dir="2700000" algn="tl">
                    <a:srgbClr val="000000">
                      <a:alpha val="43137"/>
                    </a:srgbClr>
                  </a:outerShdw>
                </a:effectLst>
                <a:latin typeface="IRANYekan"/>
                <a:cs typeface="B Mitra" panose="00000400000000000000" pitchFamily="2" charset="-78"/>
              </a:rPr>
              <a:t>به کارگیری هوش مصنوعی مشاغل مبتنی بر کشاورزی را تقویت کرده و آن‌ها را کارآمدتر می‌کند.</a:t>
            </a:r>
          </a:p>
          <a:p>
            <a:pPr algn="just" rtl="1" fontAlgn="base">
              <a:lnSpc>
                <a:spcPct val="200000"/>
              </a:lnSpc>
              <a:buFont typeface="Arial" panose="020B0604020202020204" pitchFamily="34" charset="0"/>
              <a:buChar char="•"/>
            </a:pPr>
            <a:r>
              <a:rPr lang="ar-DZ" sz="2400" b="1" i="0" dirty="0">
                <a:effectLst>
                  <a:outerShdw blurRad="38100" dist="38100" dir="2700000" algn="tl">
                    <a:srgbClr val="000000">
                      <a:alpha val="43137"/>
                    </a:srgbClr>
                  </a:outerShdw>
                </a:effectLst>
                <a:latin typeface="IRANYekan"/>
                <a:cs typeface="B Mitra" panose="00000400000000000000" pitchFamily="2" charset="-78"/>
              </a:rPr>
              <a:t>هوش مصنوعی در برنامه هایی مانند تنظیم خودکار دستگاه‌ها برای پیش‌بینی هوا و بیماری محصولات یا شناسایی آفات کمک می‌کند.</a:t>
            </a:r>
          </a:p>
          <a:p>
            <a:pPr algn="just" rtl="1" fontAlgn="base">
              <a:lnSpc>
                <a:spcPct val="200000"/>
              </a:lnSpc>
              <a:buFont typeface="Arial" panose="020B0604020202020204" pitchFamily="34" charset="0"/>
              <a:buChar char="•"/>
            </a:pPr>
            <a:r>
              <a:rPr lang="ar-DZ" sz="2400" b="1" i="0" dirty="0">
                <a:effectLst>
                  <a:outerShdw blurRad="38100" dist="38100" dir="2700000" algn="tl">
                    <a:srgbClr val="000000">
                      <a:alpha val="43137"/>
                    </a:srgbClr>
                  </a:outerShdw>
                </a:effectLst>
                <a:latin typeface="IRANYekan"/>
                <a:cs typeface="B Mitra" panose="00000400000000000000" pitchFamily="2" charset="-78"/>
              </a:rPr>
              <a:t>هوش مصنوعی می تواند شیوه‌های مدیریت پروسه تولید محصولات را بهبود ببخشد و به بسیاری از مشاغل حوزه فناوری کمک می کند تا بر روی الگوریتم‌هایی که در کشاورزی مفید هستند سرمایه گذاری کنند.</a:t>
            </a:r>
          </a:p>
          <a:p>
            <a:pPr algn="just" rtl="1" fontAlgn="base">
              <a:lnSpc>
                <a:spcPct val="200000"/>
              </a:lnSpc>
              <a:buFont typeface="Arial" panose="020B0604020202020204" pitchFamily="34" charset="0"/>
              <a:buChar char="•"/>
            </a:pPr>
            <a:r>
              <a:rPr lang="ar-DZ" sz="2400" b="1" i="0" dirty="0">
                <a:effectLst>
                  <a:outerShdw blurRad="38100" dist="38100" dir="2700000" algn="tl">
                    <a:srgbClr val="000000">
                      <a:alpha val="43137"/>
                    </a:srgbClr>
                  </a:outerShdw>
                </a:effectLst>
                <a:latin typeface="IRANYekan"/>
                <a:cs typeface="B Mitra" panose="00000400000000000000" pitchFamily="2" charset="-78"/>
              </a:rPr>
              <a:t>راه حل‌های هوش مصنوعی این پتانسیل را دارند که چالش‌هایی که کشاورزان با آن درگیر هستند، از جمله تغییرات آب و هوایی ، آلودگی آفات و علف‌های هرز که باعث کاهش بازدهی می‌شود را حل کنند.</a:t>
            </a:r>
          </a:p>
        </p:txBody>
      </p:sp>
    </p:spTree>
    <p:extLst>
      <p:ext uri="{BB962C8B-B14F-4D97-AF65-F5344CB8AC3E}">
        <p14:creationId xmlns:p14="http://schemas.microsoft.com/office/powerpoint/2010/main" val="348921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C053650-9E5C-2E89-666F-A73711FDACE4}"/>
              </a:ext>
            </a:extLst>
          </p:cNvPr>
          <p:cNvSpPr txBox="1"/>
          <p:nvPr/>
        </p:nvSpPr>
        <p:spPr>
          <a:xfrm>
            <a:off x="10464017" y="759656"/>
            <a:ext cx="818272" cy="369332"/>
          </a:xfrm>
          <a:prstGeom prst="rect">
            <a:avLst/>
          </a:prstGeom>
          <a:noFill/>
        </p:spPr>
        <p:txBody>
          <a:bodyPr wrap="square" rtlCol="0">
            <a:spAutoFit/>
          </a:bodyPr>
          <a:lstStyle/>
          <a:p>
            <a:r>
              <a:rPr lang="en-US" b="1" dirty="0"/>
              <a:t>9/1</a:t>
            </a:r>
            <a:r>
              <a:rPr lang="fa-IR" b="1" dirty="0"/>
              <a:t>9</a:t>
            </a:r>
          </a:p>
        </p:txBody>
      </p:sp>
      <p:sp>
        <p:nvSpPr>
          <p:cNvPr id="10" name="TextBox 9">
            <a:extLst>
              <a:ext uri="{FF2B5EF4-FFF2-40B4-BE49-F238E27FC236}">
                <a16:creationId xmlns:a16="http://schemas.microsoft.com/office/drawing/2014/main" id="{19248AFB-9708-E54D-CE1D-A4843371B4DA}"/>
              </a:ext>
            </a:extLst>
          </p:cNvPr>
          <p:cNvSpPr txBox="1"/>
          <p:nvPr/>
        </p:nvSpPr>
        <p:spPr>
          <a:xfrm>
            <a:off x="2106637" y="498046"/>
            <a:ext cx="6098344" cy="523220"/>
          </a:xfrm>
          <a:prstGeom prst="rect">
            <a:avLst/>
          </a:prstGeom>
          <a:noFill/>
        </p:spPr>
        <p:txBody>
          <a:bodyPr wrap="square">
            <a:spAutoFit/>
          </a:bodyPr>
          <a:lstStyle/>
          <a:p>
            <a:pPr algn="r" rtl="1"/>
            <a:r>
              <a:rPr lang="ar-DZ" sz="2800" b="1" i="0" dirty="0">
                <a:solidFill>
                  <a:srgbClr val="FF0000"/>
                </a:solidFill>
                <a:effectLst>
                  <a:outerShdw blurRad="38100" dist="38100" dir="2700000" algn="tl">
                    <a:srgbClr val="000000">
                      <a:alpha val="43137"/>
                    </a:srgbClr>
                  </a:outerShdw>
                </a:effectLst>
                <a:latin typeface="Yekan"/>
              </a:rPr>
              <a:t>کاربرد هوش مصنوعی در کشاورزی</a:t>
            </a:r>
          </a:p>
        </p:txBody>
      </p:sp>
      <p:sp>
        <p:nvSpPr>
          <p:cNvPr id="12" name="TextBox 11">
            <a:extLst>
              <a:ext uri="{FF2B5EF4-FFF2-40B4-BE49-F238E27FC236}">
                <a16:creationId xmlns:a16="http://schemas.microsoft.com/office/drawing/2014/main" id="{ABC5DEB9-6557-1340-1C33-B3136D730346}"/>
              </a:ext>
            </a:extLst>
          </p:cNvPr>
          <p:cNvSpPr txBox="1"/>
          <p:nvPr/>
        </p:nvSpPr>
        <p:spPr>
          <a:xfrm>
            <a:off x="1617783" y="1922308"/>
            <a:ext cx="8345658" cy="3539430"/>
          </a:xfrm>
          <a:prstGeom prst="rect">
            <a:avLst/>
          </a:prstGeom>
          <a:noFill/>
        </p:spPr>
        <p:txBody>
          <a:bodyPr wrap="square">
            <a:spAutoFit/>
          </a:bodyPr>
          <a:lstStyle/>
          <a:p>
            <a:pPr algn="ctr" rtl="1"/>
            <a:r>
              <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rPr>
              <a:t>بهینه‌سازی سیستم‌های آبیاری خودکار</a:t>
            </a:r>
            <a:endParaRPr lang="fa-IR"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rtl="1"/>
            <a:endParaRPr lang="fa-IR" sz="2800" b="1"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rtl="1"/>
            <a:endParaRPr lang="ar-DZ" sz="2800" b="1" i="0" dirty="0">
              <a:solidFill>
                <a:srgbClr val="FF0000"/>
              </a:solidFill>
              <a:effectLst>
                <a:outerShdw blurRad="38100" dist="38100" dir="2700000" algn="tl">
                  <a:srgbClr val="000000">
                    <a:alpha val="43137"/>
                  </a:srgbClr>
                </a:outerShdw>
              </a:effectLst>
              <a:latin typeface="Yekan"/>
              <a:cs typeface="B Mitra" panose="00000400000000000000" pitchFamily="2" charset="-78"/>
            </a:endParaRPr>
          </a:p>
          <a:p>
            <a:pPr algn="r" rtl="1"/>
            <a:r>
              <a:rPr lang="ar-DZ" sz="2800" b="1" i="0" dirty="0">
                <a:effectLst>
                  <a:outerShdw blurRad="38100" dist="38100" dir="2700000" algn="tl">
                    <a:srgbClr val="000000">
                      <a:alpha val="43137"/>
                    </a:srgbClr>
                  </a:outerShdw>
                </a:effectLst>
                <a:latin typeface="Yekan"/>
                <a:cs typeface="B Mitra" panose="00000400000000000000" pitchFamily="2" charset="-78"/>
              </a:rPr>
              <a:t>الگوریتم‌های هوش مصنوعی، پروژه‌های مدیریت محصول را به صورت مستقل امکان‌پذیر می‌کنند. زمانی که این الگوریتم‌ها با حسگرهای اینترنت اشیاء ترکیب شوند، می‌توانند به بررسی سطح رطوبت خاک و شرایط آب و هوایی بپردازند و تصمیم‌ بگیرند که محصولات به چه مقدار آب نیاز دارند. یک سیستم آبیاری هوشمند برای حفظ آب و ترویج شیوه‌های کشاورزی پایدار طراحی شده‌اند.</a:t>
            </a:r>
          </a:p>
        </p:txBody>
      </p:sp>
    </p:spTree>
    <p:extLst>
      <p:ext uri="{BB962C8B-B14F-4D97-AF65-F5344CB8AC3E}">
        <p14:creationId xmlns:p14="http://schemas.microsoft.com/office/powerpoint/2010/main" val="2010236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2130</TotalTime>
  <Words>2087</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IRANYekan</vt:lpstr>
      <vt:lpstr>Lotus</vt:lpstr>
      <vt:lpstr>Wingdings 3</vt:lpstr>
      <vt:lpstr>Yekan</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Sina Anvari</dc:creator>
  <cp:lastModifiedBy>Sina Anvari</cp:lastModifiedBy>
  <cp:revision>2</cp:revision>
  <dcterms:created xsi:type="dcterms:W3CDTF">2023-12-28T06:03:03Z</dcterms:created>
  <dcterms:modified xsi:type="dcterms:W3CDTF">2023-12-29T17:33:18Z</dcterms:modified>
</cp:coreProperties>
</file>