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246977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324A4C-BC42-4B3B-8472-197734384B0E}"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19006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370969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371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212271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2675220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749609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2723088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66423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09369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1660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324A4C-BC42-4B3B-8472-197734384B0E}"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20629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324A4C-BC42-4B3B-8472-197734384B0E}" type="datetimeFigureOut">
              <a:rPr lang="en-US" smtClean="0"/>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143289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58172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15239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106740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324A4C-BC42-4B3B-8472-197734384B0E}"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419661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324A4C-BC42-4B3B-8472-197734384B0E}" type="datetimeFigureOut">
              <a:rPr lang="en-US" smtClean="0"/>
              <a:t>12/28/2023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57648E-D2B2-4F8A-B97D-DD08D5F4BE10}" type="slidenum">
              <a:rPr lang="en-US" smtClean="0"/>
              <a:t>‹#›</a:t>
            </a:fld>
            <a:endParaRPr lang="en-US"/>
          </a:p>
        </p:txBody>
      </p:sp>
    </p:spTree>
    <p:extLst>
      <p:ext uri="{BB962C8B-B14F-4D97-AF65-F5344CB8AC3E}">
        <p14:creationId xmlns:p14="http://schemas.microsoft.com/office/powerpoint/2010/main" val="1108175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ired.com/2012/06/google-xneural-network" TargetMode="External"/><Relationship Id="rId2" Type="http://schemas.openxmlformats.org/officeDocument/2006/relationships/hyperlink" Target="https://www.cbinsights.com/research/artificial-intelligence-healthcare-startups-investors/" TargetMode="External"/><Relationship Id="rId1" Type="http://schemas.openxmlformats.org/officeDocument/2006/relationships/slideLayout" Target="../slideLayouts/slideLayout2.xml"/><Relationship Id="rId6" Type="http://schemas.openxmlformats.org/officeDocument/2006/relationships/hyperlink" Target="https://med.stanford.edu/cerc/research/new-pac.html" TargetMode="External"/><Relationship Id="rId5" Type="http://schemas.openxmlformats.org/officeDocument/2006/relationships/hyperlink" Target="https://www.bizjournals.com/boston/news/2018/08/22/boston-childrens-website-to-feature-self.html" TargetMode="External"/><Relationship Id="rId4" Type="http://schemas.openxmlformats.org/officeDocument/2006/relationships/hyperlink" Target="http://www.nytimes.com/2012/06/26/technology/in-a-big-network-ofcomputers-evidence-of-machine-learning.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CE9C6B-24CD-5D5D-F670-8877B0DB0A04}"/>
              </a:ext>
            </a:extLst>
          </p:cNvPr>
          <p:cNvSpPr txBox="1"/>
          <p:nvPr/>
        </p:nvSpPr>
        <p:spPr>
          <a:xfrm>
            <a:off x="1284849" y="1434904"/>
            <a:ext cx="8243667" cy="6863417"/>
          </a:xfrm>
          <a:prstGeom prst="rect">
            <a:avLst/>
          </a:prstGeom>
          <a:noFill/>
        </p:spPr>
        <p:txBody>
          <a:bodyPr wrap="square" rtlCol="0">
            <a:spAutoFit/>
          </a:bodyPr>
          <a:lstStyle/>
          <a:p>
            <a:pPr algn="r" rtl="1"/>
            <a:r>
              <a:rPr lang="fa-IR" sz="4000" dirty="0">
                <a:effectLst>
                  <a:outerShdw blurRad="38100" dist="38100" dir="2700000" algn="tl">
                    <a:srgbClr val="000000">
                      <a:alpha val="43137"/>
                    </a:srgbClr>
                  </a:outerShdw>
                </a:effectLst>
                <a:cs typeface="B Mitra" panose="00000400000000000000" pitchFamily="2" charset="-78"/>
              </a:rPr>
              <a:t>نام و نام خانوادگی : سینا انوری نژاد</a:t>
            </a: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r>
              <a:rPr lang="fa-IR" sz="4000" dirty="0">
                <a:effectLst>
                  <a:outerShdw blurRad="38100" dist="38100" dir="2700000" algn="tl">
                    <a:srgbClr val="000000">
                      <a:alpha val="43137"/>
                    </a:srgbClr>
                  </a:outerShdw>
                </a:effectLst>
                <a:cs typeface="B Mitra" panose="00000400000000000000" pitchFamily="2" charset="-78"/>
              </a:rPr>
              <a:t>موضوع : کاربرد هوش مصنوعی در پزشکی</a:t>
            </a: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r>
              <a:rPr lang="fa-IR" sz="4000" dirty="0">
                <a:effectLst>
                  <a:outerShdw blurRad="38100" dist="38100" dir="2700000" algn="tl">
                    <a:srgbClr val="000000">
                      <a:alpha val="43137"/>
                    </a:srgbClr>
                  </a:outerShdw>
                </a:effectLst>
                <a:cs typeface="B Mitra" panose="00000400000000000000" pitchFamily="2" charset="-78"/>
              </a:rPr>
              <a:t>استاد مربوطه : دکتر </a:t>
            </a:r>
            <a:r>
              <a:rPr lang="ar-DZ" sz="4000" b="0" i="0" dirty="0">
                <a:effectLst/>
                <a:latin typeface="Lotus"/>
              </a:rPr>
              <a:t>عصایی معمم</a:t>
            </a:r>
            <a:endParaRPr lang="fa-IR" sz="4000" b="0" i="0" dirty="0">
              <a:effectLst/>
              <a:latin typeface="Lotus"/>
            </a:endParaRP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r>
              <a:rPr lang="fa-IR" sz="4000" dirty="0" err="1">
                <a:effectLst>
                  <a:outerShdw blurRad="38100" dist="38100" dir="2700000" algn="tl">
                    <a:srgbClr val="000000">
                      <a:alpha val="43137"/>
                    </a:srgbClr>
                  </a:outerShdw>
                </a:effectLst>
                <a:cs typeface="B Mitra" panose="00000400000000000000" pitchFamily="2" charset="-78"/>
              </a:rPr>
              <a:t>سکشن</a:t>
            </a:r>
            <a:r>
              <a:rPr lang="fa-IR" sz="4000" dirty="0">
                <a:effectLst>
                  <a:outerShdw blurRad="38100" dist="38100" dir="2700000" algn="tl">
                    <a:srgbClr val="000000">
                      <a:alpha val="43137"/>
                    </a:srgbClr>
                  </a:outerShdw>
                </a:effectLst>
                <a:cs typeface="B Mitra" panose="00000400000000000000" pitchFamily="2" charset="-78"/>
              </a:rPr>
              <a:t> : چهارشنبه </a:t>
            </a: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endParaRPr lang="en-US" sz="4000" dirty="0">
              <a:effectLst>
                <a:outerShdw blurRad="38100" dist="38100" dir="2700000" algn="tl">
                  <a:srgbClr val="000000">
                    <a:alpha val="43137"/>
                  </a:srgbClr>
                </a:outerShdw>
              </a:effectLst>
              <a:cs typeface="B Mitra" panose="00000400000000000000" pitchFamily="2" charset="-78"/>
            </a:endParaRPr>
          </a:p>
        </p:txBody>
      </p:sp>
    </p:spTree>
    <p:extLst>
      <p:ext uri="{BB962C8B-B14F-4D97-AF65-F5344CB8AC3E}">
        <p14:creationId xmlns:p14="http://schemas.microsoft.com/office/powerpoint/2010/main" val="218280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08B68D-2402-F0C4-1927-9E109B2CD680}"/>
              </a:ext>
            </a:extLst>
          </p:cNvPr>
          <p:cNvSpPr txBox="1"/>
          <p:nvPr/>
        </p:nvSpPr>
        <p:spPr>
          <a:xfrm>
            <a:off x="4079631" y="2250831"/>
            <a:ext cx="7807570" cy="4031873"/>
          </a:xfrm>
          <a:prstGeom prst="rect">
            <a:avLst/>
          </a:prstGeom>
          <a:noFill/>
        </p:spPr>
        <p:txBody>
          <a:bodyPr wrap="square" rtlCol="0">
            <a:spAutoFit/>
          </a:bodyPr>
          <a:lstStyle/>
          <a:p>
            <a:pPr algn="r" rtl="1"/>
            <a:r>
              <a:rPr lang="ar-DZ" sz="3200" dirty="0">
                <a:cs typeface="B Mitra" panose="00000400000000000000" pitchFamily="2" charset="-78"/>
              </a:rPr>
              <a:t>در پایان، مهم است که پزشکان مراقبت های اولیه با پیشرفت های آینده هوش مصنوعی و قلمرو ناشناخته جدیدی که دنیای پزشکی به سمت آن می رود آشنا شوند. هدف باید ایجاد یک تعادل ظریف دوجانبه سودمند بین استفاده مؤثر از اتوماسیون و هوش مصنوعی و قوت های انسانی و قضاوت پزشکان آموزش دیده مراقبت های اولیه باشد. این امر ضروری است زیرا هوش مصنوعی جایگزین کامل انسان ها در زمینه پزشکی نگرانی است که در غیر این صورت ممکن است مزایایی را که می توان از آن به دست آورد را مختل کرد.</a:t>
            </a:r>
            <a:endParaRPr lang="en-US" sz="3200" dirty="0">
              <a:cs typeface="B Mitra" panose="00000400000000000000" pitchFamily="2" charset="-78"/>
            </a:endParaRPr>
          </a:p>
        </p:txBody>
      </p:sp>
      <p:pic>
        <p:nvPicPr>
          <p:cNvPr id="9218" name="Picture 2" descr="Buy Artificial Intelligence in Medicine: Technical Basis and Clinical  Applications Book Online at Low Prices in India | Artificial Intelligence  in Medicine: Technical Basis and Clinical Applications Reviews &amp; Ratings -  Amazon.in">
            <a:extLst>
              <a:ext uri="{FF2B5EF4-FFF2-40B4-BE49-F238E27FC236}">
                <a16:creationId xmlns:a16="http://schemas.microsoft.com/office/drawing/2014/main" id="{7C753E67-E028-D776-2BCF-EE4132C82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7928"/>
            <a:ext cx="4016104" cy="49176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E818F1-417E-8804-A20F-08E6F6C56660}"/>
              </a:ext>
            </a:extLst>
          </p:cNvPr>
          <p:cNvSpPr txBox="1"/>
          <p:nvPr/>
        </p:nvSpPr>
        <p:spPr>
          <a:xfrm>
            <a:off x="10346730" y="815033"/>
            <a:ext cx="1279213" cy="369332"/>
          </a:xfrm>
          <a:prstGeom prst="rect">
            <a:avLst/>
          </a:prstGeom>
          <a:noFill/>
        </p:spPr>
        <p:txBody>
          <a:bodyPr wrap="square">
            <a:spAutoFit/>
          </a:bodyPr>
          <a:lstStyle/>
          <a:p>
            <a:r>
              <a:rPr lang="en-US" b="1" dirty="0"/>
              <a:t>10/12</a:t>
            </a:r>
            <a:endParaRPr lang="fa-IR" b="1" dirty="0"/>
          </a:p>
        </p:txBody>
      </p:sp>
    </p:spTree>
    <p:extLst>
      <p:ext uri="{BB962C8B-B14F-4D97-AF65-F5344CB8AC3E}">
        <p14:creationId xmlns:p14="http://schemas.microsoft.com/office/powerpoint/2010/main" val="348486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55B6D7-2125-B04D-5AF5-FA9FB330DC5E}"/>
              </a:ext>
            </a:extLst>
          </p:cNvPr>
          <p:cNvSpPr txBox="1"/>
          <p:nvPr/>
        </p:nvSpPr>
        <p:spPr>
          <a:xfrm>
            <a:off x="576775" y="295422"/>
            <a:ext cx="3896751" cy="584775"/>
          </a:xfrm>
          <a:prstGeom prst="rect">
            <a:avLst/>
          </a:prstGeom>
          <a:noFill/>
        </p:spPr>
        <p:txBody>
          <a:bodyPr wrap="square" rtlCol="0">
            <a:spAutoFit/>
          </a:bodyPr>
          <a:lstStyle/>
          <a:p>
            <a:r>
              <a:rPr lang="en-US" sz="3200" b="0" i="0" dirty="0">
                <a:effectLst/>
                <a:latin typeface="Cambria" panose="02040503050406030204" pitchFamily="18" charset="0"/>
              </a:rPr>
              <a:t>References</a:t>
            </a:r>
          </a:p>
        </p:txBody>
      </p:sp>
      <p:sp>
        <p:nvSpPr>
          <p:cNvPr id="5" name="TextBox 4">
            <a:extLst>
              <a:ext uri="{FF2B5EF4-FFF2-40B4-BE49-F238E27FC236}">
                <a16:creationId xmlns:a16="http://schemas.microsoft.com/office/drawing/2014/main" id="{6F353454-829C-888A-C51A-C40FF887474A}"/>
              </a:ext>
            </a:extLst>
          </p:cNvPr>
          <p:cNvSpPr txBox="1"/>
          <p:nvPr/>
        </p:nvSpPr>
        <p:spPr>
          <a:xfrm>
            <a:off x="150056" y="1764529"/>
            <a:ext cx="9294404" cy="369332"/>
          </a:xfrm>
          <a:prstGeom prst="rect">
            <a:avLst/>
          </a:prstGeom>
          <a:noFill/>
        </p:spPr>
        <p:txBody>
          <a:bodyPr wrap="none" rtlCol="0">
            <a:spAutoFit/>
          </a:bodyPr>
          <a:lstStyle/>
          <a:p>
            <a:r>
              <a:rPr lang="en-US" b="0" i="0" dirty="0">
                <a:solidFill>
                  <a:srgbClr val="212121"/>
                </a:solidFill>
                <a:effectLst/>
                <a:latin typeface="Cambria" panose="02040503050406030204" pitchFamily="18" charset="0"/>
              </a:rPr>
              <a:t> </a:t>
            </a:r>
            <a:r>
              <a:rPr lang="en-US" b="0" i="0" u="sng" dirty="0">
                <a:solidFill>
                  <a:srgbClr val="376FAA"/>
                </a:solidFill>
                <a:effectLst/>
                <a:latin typeface="Cambria" panose="02040503050406030204" pitchFamily="18" charset="0"/>
                <a:hlinkClick r:id="rId2"/>
              </a:rPr>
              <a:t>https://www.cbinsights.com/research/artificial-intelligence-healthcare-startups-investors/</a:t>
            </a:r>
            <a:endParaRPr lang="en-US" dirty="0"/>
          </a:p>
        </p:txBody>
      </p:sp>
      <p:sp>
        <p:nvSpPr>
          <p:cNvPr id="7" name="TextBox 6">
            <a:extLst>
              <a:ext uri="{FF2B5EF4-FFF2-40B4-BE49-F238E27FC236}">
                <a16:creationId xmlns:a16="http://schemas.microsoft.com/office/drawing/2014/main" id="{2313A9CD-2D01-D6F4-6662-BA4986FB727A}"/>
              </a:ext>
            </a:extLst>
          </p:cNvPr>
          <p:cNvSpPr txBox="1"/>
          <p:nvPr/>
        </p:nvSpPr>
        <p:spPr>
          <a:xfrm>
            <a:off x="248530" y="2760693"/>
            <a:ext cx="6098344" cy="369332"/>
          </a:xfrm>
          <a:prstGeom prst="rect">
            <a:avLst/>
          </a:prstGeom>
          <a:noFill/>
        </p:spPr>
        <p:txBody>
          <a:bodyPr wrap="square">
            <a:spAutoFit/>
          </a:bodyPr>
          <a:lstStyle/>
          <a:p>
            <a:r>
              <a:rPr lang="en-US" b="0" i="0" u="sng" dirty="0">
                <a:solidFill>
                  <a:srgbClr val="205493"/>
                </a:solidFill>
                <a:effectLst/>
                <a:latin typeface="Cambria" panose="02040503050406030204" pitchFamily="18" charset="0"/>
                <a:hlinkClick r:id="rId3"/>
              </a:rPr>
              <a:t>http://www.wired.com/2012/06/google-xneural-network</a:t>
            </a:r>
            <a:r>
              <a:rPr lang="en-US" b="0" i="0" dirty="0">
                <a:solidFill>
                  <a:srgbClr val="212121"/>
                </a:solidFill>
                <a:effectLst/>
                <a:latin typeface="Cambria" panose="02040503050406030204" pitchFamily="18" charset="0"/>
              </a:rPr>
              <a:t> </a:t>
            </a:r>
            <a:endParaRPr lang="en-US" dirty="0"/>
          </a:p>
        </p:txBody>
      </p:sp>
      <p:sp>
        <p:nvSpPr>
          <p:cNvPr id="9" name="TextBox 8">
            <a:extLst>
              <a:ext uri="{FF2B5EF4-FFF2-40B4-BE49-F238E27FC236}">
                <a16:creationId xmlns:a16="http://schemas.microsoft.com/office/drawing/2014/main" id="{45F73525-9609-D35C-C14E-2C93416E40C5}"/>
              </a:ext>
            </a:extLst>
          </p:cNvPr>
          <p:cNvSpPr txBox="1"/>
          <p:nvPr/>
        </p:nvSpPr>
        <p:spPr>
          <a:xfrm>
            <a:off x="150056" y="3727975"/>
            <a:ext cx="12041944" cy="369332"/>
          </a:xfrm>
          <a:prstGeom prst="rect">
            <a:avLst/>
          </a:prstGeom>
          <a:noFill/>
        </p:spPr>
        <p:txBody>
          <a:bodyPr wrap="square">
            <a:spAutoFit/>
          </a:bodyPr>
          <a:lstStyle/>
          <a:p>
            <a:r>
              <a:rPr lang="en-US" b="0" i="0" dirty="0">
                <a:solidFill>
                  <a:srgbClr val="212121"/>
                </a:solidFill>
                <a:effectLst/>
                <a:latin typeface="Cambria" panose="02040503050406030204" pitchFamily="18" charset="0"/>
              </a:rPr>
              <a:t> </a:t>
            </a:r>
            <a:r>
              <a:rPr lang="en-US" b="0" i="0" u="sng" dirty="0">
                <a:solidFill>
                  <a:srgbClr val="376FAA"/>
                </a:solidFill>
                <a:effectLst/>
                <a:latin typeface="Cambria" panose="02040503050406030204" pitchFamily="18" charset="0"/>
                <a:hlinkClick r:id="rId4"/>
              </a:rPr>
              <a:t>http://www.nytimes.com/2012/06/26/technology/in-a-big-network-ofcomputers-evidence-of-machine-learning.html</a:t>
            </a:r>
            <a:endParaRPr lang="en-US" dirty="0"/>
          </a:p>
        </p:txBody>
      </p:sp>
      <p:sp>
        <p:nvSpPr>
          <p:cNvPr id="11" name="TextBox 10">
            <a:extLst>
              <a:ext uri="{FF2B5EF4-FFF2-40B4-BE49-F238E27FC236}">
                <a16:creationId xmlns:a16="http://schemas.microsoft.com/office/drawing/2014/main" id="{0603BE70-4464-C8C8-CF00-3738E731F2FE}"/>
              </a:ext>
            </a:extLst>
          </p:cNvPr>
          <p:cNvSpPr txBox="1"/>
          <p:nvPr/>
        </p:nvSpPr>
        <p:spPr>
          <a:xfrm>
            <a:off x="150056" y="4724139"/>
            <a:ext cx="11282289" cy="369332"/>
          </a:xfrm>
          <a:prstGeom prst="rect">
            <a:avLst/>
          </a:prstGeom>
          <a:noFill/>
        </p:spPr>
        <p:txBody>
          <a:bodyPr wrap="square">
            <a:spAutoFit/>
          </a:bodyPr>
          <a:lstStyle/>
          <a:p>
            <a:r>
              <a:rPr lang="en-US" b="0" i="0" dirty="0">
                <a:solidFill>
                  <a:srgbClr val="212121"/>
                </a:solidFill>
                <a:effectLst/>
                <a:latin typeface="Cambria" panose="02040503050406030204" pitchFamily="18" charset="0"/>
              </a:rPr>
              <a:t> </a:t>
            </a:r>
            <a:r>
              <a:rPr lang="en-US" b="0" i="0" u="sng" dirty="0">
                <a:solidFill>
                  <a:srgbClr val="376FAA"/>
                </a:solidFill>
                <a:effectLst/>
                <a:latin typeface="Cambria" panose="02040503050406030204" pitchFamily="18" charset="0"/>
                <a:hlinkClick r:id="rId5"/>
              </a:rPr>
              <a:t>https://www.bizjournals.com/boston/news/2018/08/22/boston-childrens-website-to-feature-self.html</a:t>
            </a:r>
            <a:r>
              <a:rPr lang="en-US" b="0" i="0" dirty="0">
                <a:solidFill>
                  <a:srgbClr val="212121"/>
                </a:solidFill>
                <a:effectLst/>
                <a:latin typeface="Cambria" panose="02040503050406030204" pitchFamily="18" charset="0"/>
              </a:rPr>
              <a:t> .</a:t>
            </a:r>
            <a:endParaRPr lang="en-US" dirty="0"/>
          </a:p>
        </p:txBody>
      </p:sp>
      <p:sp>
        <p:nvSpPr>
          <p:cNvPr id="13" name="TextBox 12">
            <a:extLst>
              <a:ext uri="{FF2B5EF4-FFF2-40B4-BE49-F238E27FC236}">
                <a16:creationId xmlns:a16="http://schemas.microsoft.com/office/drawing/2014/main" id="{7014D967-217B-B577-CEE6-124044DB41B7}"/>
              </a:ext>
            </a:extLst>
          </p:cNvPr>
          <p:cNvSpPr txBox="1"/>
          <p:nvPr/>
        </p:nvSpPr>
        <p:spPr>
          <a:xfrm>
            <a:off x="150056" y="5691421"/>
            <a:ext cx="6098344" cy="369332"/>
          </a:xfrm>
          <a:prstGeom prst="rect">
            <a:avLst/>
          </a:prstGeom>
          <a:noFill/>
        </p:spPr>
        <p:txBody>
          <a:bodyPr wrap="square">
            <a:spAutoFit/>
          </a:bodyPr>
          <a:lstStyle/>
          <a:p>
            <a:r>
              <a:rPr lang="en-US" b="0" i="0" u="sng" dirty="0">
                <a:solidFill>
                  <a:srgbClr val="376FAA"/>
                </a:solidFill>
                <a:effectLst/>
                <a:latin typeface="Cambria" panose="02040503050406030204" pitchFamily="18" charset="0"/>
                <a:hlinkClick r:id="rId6"/>
              </a:rPr>
              <a:t>https://med.stanford.edu/cerc/research/new-pac.html</a:t>
            </a:r>
            <a:endParaRPr lang="en-US" dirty="0"/>
          </a:p>
        </p:txBody>
      </p:sp>
      <p:sp>
        <p:nvSpPr>
          <p:cNvPr id="18" name="TextBox 17">
            <a:extLst>
              <a:ext uri="{FF2B5EF4-FFF2-40B4-BE49-F238E27FC236}">
                <a16:creationId xmlns:a16="http://schemas.microsoft.com/office/drawing/2014/main" id="{451CC0C1-017F-9BCB-383B-2D285E265B67}"/>
              </a:ext>
            </a:extLst>
          </p:cNvPr>
          <p:cNvSpPr txBox="1"/>
          <p:nvPr/>
        </p:nvSpPr>
        <p:spPr>
          <a:xfrm>
            <a:off x="10346730" y="815033"/>
            <a:ext cx="1279213" cy="369332"/>
          </a:xfrm>
          <a:prstGeom prst="rect">
            <a:avLst/>
          </a:prstGeom>
          <a:noFill/>
        </p:spPr>
        <p:txBody>
          <a:bodyPr wrap="square">
            <a:spAutoFit/>
          </a:bodyPr>
          <a:lstStyle/>
          <a:p>
            <a:r>
              <a:rPr lang="en-US" b="1" dirty="0"/>
              <a:t>11/12</a:t>
            </a:r>
            <a:endParaRPr lang="fa-IR" b="1" dirty="0"/>
          </a:p>
        </p:txBody>
      </p:sp>
    </p:spTree>
    <p:extLst>
      <p:ext uri="{BB962C8B-B14F-4D97-AF65-F5344CB8AC3E}">
        <p14:creationId xmlns:p14="http://schemas.microsoft.com/office/powerpoint/2010/main" val="148326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CA6E54-50D5-41D5-8CB8-952D807CF782}"/>
              </a:ext>
            </a:extLst>
          </p:cNvPr>
          <p:cNvSpPr txBox="1"/>
          <p:nvPr/>
        </p:nvSpPr>
        <p:spPr>
          <a:xfrm>
            <a:off x="10346730" y="815033"/>
            <a:ext cx="1279213" cy="369332"/>
          </a:xfrm>
          <a:prstGeom prst="rect">
            <a:avLst/>
          </a:prstGeom>
          <a:noFill/>
        </p:spPr>
        <p:txBody>
          <a:bodyPr wrap="square">
            <a:spAutoFit/>
          </a:bodyPr>
          <a:lstStyle/>
          <a:p>
            <a:r>
              <a:rPr lang="en-US" b="1" dirty="0"/>
              <a:t>12/12</a:t>
            </a:r>
            <a:endParaRPr lang="fa-IR" b="1" dirty="0"/>
          </a:p>
        </p:txBody>
      </p:sp>
      <p:pic>
        <p:nvPicPr>
          <p:cNvPr id="11266" name="Picture 2" descr="AI in Medicine: On the Way to Growth | Imaging Technology News">
            <a:extLst>
              <a:ext uri="{FF2B5EF4-FFF2-40B4-BE49-F238E27FC236}">
                <a16:creationId xmlns:a16="http://schemas.microsoft.com/office/drawing/2014/main" id="{5386912D-BBBB-666D-05B0-3C4893E9B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093" y="1184365"/>
            <a:ext cx="8862646" cy="56057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B341F4-673E-224C-C5C8-6A123D460120}"/>
              </a:ext>
            </a:extLst>
          </p:cNvPr>
          <p:cNvSpPr txBox="1"/>
          <p:nvPr/>
        </p:nvSpPr>
        <p:spPr>
          <a:xfrm>
            <a:off x="2307102" y="96069"/>
            <a:ext cx="6654018" cy="1015663"/>
          </a:xfrm>
          <a:prstGeom prst="rect">
            <a:avLst/>
          </a:prstGeom>
          <a:noFill/>
        </p:spPr>
        <p:txBody>
          <a:bodyPr wrap="square" rtlCol="0">
            <a:spAutoFit/>
          </a:bodyPr>
          <a:lstStyle/>
          <a:p>
            <a:pPr algn="ctr" rtl="1"/>
            <a:r>
              <a:rPr lang="fa-IR" sz="6000" dirty="0">
                <a:effectLst>
                  <a:outerShdw blurRad="38100" dist="38100" dir="2700000" algn="tl">
                    <a:srgbClr val="000000">
                      <a:alpha val="43137"/>
                    </a:srgbClr>
                  </a:outerShdw>
                </a:effectLst>
                <a:cs typeface="B Mitra" panose="00000400000000000000" pitchFamily="2" charset="-78"/>
              </a:rPr>
              <a:t>با تشکر از توجه شما</a:t>
            </a:r>
            <a:endParaRPr lang="en-US" sz="6000" dirty="0">
              <a:effectLst>
                <a:outerShdw blurRad="38100" dist="38100" dir="2700000" algn="tl">
                  <a:srgbClr val="000000">
                    <a:alpha val="43137"/>
                  </a:srgbClr>
                </a:outerShdw>
              </a:effectLst>
              <a:cs typeface="B Mitra" panose="00000400000000000000" pitchFamily="2" charset="-78"/>
            </a:endParaRPr>
          </a:p>
        </p:txBody>
      </p:sp>
    </p:spTree>
    <p:extLst>
      <p:ext uri="{BB962C8B-B14F-4D97-AF65-F5344CB8AC3E}">
        <p14:creationId xmlns:p14="http://schemas.microsoft.com/office/powerpoint/2010/main" val="3773577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DAE471-DCFA-64BF-3600-3B07998ACB72}"/>
              </a:ext>
            </a:extLst>
          </p:cNvPr>
          <p:cNvSpPr txBox="1"/>
          <p:nvPr/>
        </p:nvSpPr>
        <p:spPr>
          <a:xfrm>
            <a:off x="2332966" y="499978"/>
            <a:ext cx="7216726" cy="1815882"/>
          </a:xfrm>
          <a:prstGeom prst="rect">
            <a:avLst/>
          </a:prstGeom>
          <a:noFill/>
        </p:spPr>
        <p:txBody>
          <a:bodyPr wrap="square" rtlCol="0">
            <a:spAutoFit/>
          </a:bodyPr>
          <a:lstStyle/>
          <a:p>
            <a:pPr algn="r" rtl="1"/>
            <a:r>
              <a:rPr lang="ar-DZ" sz="2800" dirty="0">
                <a:effectLst>
                  <a:outerShdw blurRad="38100" dist="38100" dir="2700000" algn="tl">
                    <a:srgbClr val="000000">
                      <a:alpha val="43137"/>
                    </a:srgbClr>
                  </a:outerShdw>
                </a:effectLst>
                <a:cs typeface="B Mitra" panose="00000400000000000000" pitchFamily="2" charset="-78"/>
              </a:rPr>
              <a:t>این مقاله توصیفی یک نمای کلی از هوش مصنوعی در پزشکی ارائه می‌کند و به اصطلاحات و مفاهیم و همچنین کاربردهای فعلی و آینده هوش مصنوعی می‌پردازد. هدف آن توسعه دانش و آشنایی با هوش مصنوعی در میان پزشکان مراقبت های اولیه است.</a:t>
            </a:r>
            <a:endParaRPr lang="en-US" sz="2800" dirty="0">
              <a:effectLst>
                <a:outerShdw blurRad="38100" dist="38100" dir="2700000" algn="tl">
                  <a:srgbClr val="000000">
                    <a:alpha val="43137"/>
                  </a:srgbClr>
                </a:outerShdw>
              </a:effectLst>
              <a:cs typeface="B Mitra" panose="00000400000000000000" pitchFamily="2" charset="-78"/>
            </a:endParaRPr>
          </a:p>
        </p:txBody>
      </p:sp>
      <p:pic>
        <p:nvPicPr>
          <p:cNvPr id="4098" name="Picture 2">
            <a:extLst>
              <a:ext uri="{FF2B5EF4-FFF2-40B4-BE49-F238E27FC236}">
                <a16:creationId xmlns:a16="http://schemas.microsoft.com/office/drawing/2014/main" id="{ED64D812-073F-9469-A34D-2C1C67CC2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983" y="2489983"/>
            <a:ext cx="8736034" cy="43680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00481C-47A8-7FC0-6108-C1986FDB61C2}"/>
              </a:ext>
            </a:extLst>
          </p:cNvPr>
          <p:cNvSpPr txBox="1"/>
          <p:nvPr/>
        </p:nvSpPr>
        <p:spPr>
          <a:xfrm>
            <a:off x="10464017" y="759656"/>
            <a:ext cx="818272" cy="369332"/>
          </a:xfrm>
          <a:prstGeom prst="rect">
            <a:avLst/>
          </a:prstGeom>
          <a:noFill/>
        </p:spPr>
        <p:txBody>
          <a:bodyPr wrap="square" rtlCol="0">
            <a:spAutoFit/>
          </a:bodyPr>
          <a:lstStyle/>
          <a:p>
            <a:r>
              <a:rPr lang="en-US" b="1" dirty="0"/>
              <a:t>2/12</a:t>
            </a:r>
            <a:endParaRPr lang="fa-IR" b="1" dirty="0"/>
          </a:p>
        </p:txBody>
      </p:sp>
    </p:spTree>
    <p:extLst>
      <p:ext uri="{BB962C8B-B14F-4D97-AF65-F5344CB8AC3E}">
        <p14:creationId xmlns:p14="http://schemas.microsoft.com/office/powerpoint/2010/main" val="324696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D63CA3-B1E2-3D2C-552A-39A7E8901306}"/>
              </a:ext>
            </a:extLst>
          </p:cNvPr>
          <p:cNvSpPr txBox="1"/>
          <p:nvPr/>
        </p:nvSpPr>
        <p:spPr>
          <a:xfrm>
            <a:off x="1955409" y="126608"/>
            <a:ext cx="7582486" cy="3416320"/>
          </a:xfrm>
          <a:prstGeom prst="rect">
            <a:avLst/>
          </a:prstGeom>
          <a:noFill/>
        </p:spPr>
        <p:txBody>
          <a:bodyPr wrap="square" rtlCol="0">
            <a:spAutoFit/>
          </a:bodyPr>
          <a:lstStyle/>
          <a:p>
            <a:pPr algn="r" rtl="1"/>
            <a:r>
              <a:rPr lang="ar-DZ" sz="2400" dirty="0">
                <a:cs typeface="B Mitra" panose="00000400000000000000" pitchFamily="2" charset="-78"/>
              </a:rPr>
              <a:t>هوش مصنوعی در پزشکی را می توان به دو زیر گروه تقسیم کرد: </a:t>
            </a:r>
            <a:endParaRPr lang="en-US" sz="2400" dirty="0">
              <a:cs typeface="B Mitra" panose="00000400000000000000" pitchFamily="2" charset="-78"/>
            </a:endParaRPr>
          </a:p>
          <a:p>
            <a:pPr algn="r" rtl="1"/>
            <a:endParaRPr lang="en-US" sz="2400" dirty="0">
              <a:cs typeface="B Mitra" panose="00000400000000000000" pitchFamily="2" charset="-78"/>
            </a:endParaRPr>
          </a:p>
          <a:p>
            <a:pPr algn="r" rtl="1"/>
            <a:r>
              <a:rPr lang="ar-DZ" sz="2400" dirty="0">
                <a:cs typeface="B Mitra" panose="00000400000000000000" pitchFamily="2" charset="-78"/>
              </a:rPr>
              <a:t>مجازی و فیزیکی</a:t>
            </a:r>
            <a:r>
              <a:rPr lang="en-US" sz="2400" dirty="0">
                <a:cs typeface="B Mitra" panose="00000400000000000000" pitchFamily="2" charset="-78"/>
              </a:rPr>
              <a:t> </a:t>
            </a:r>
          </a:p>
          <a:p>
            <a:pPr algn="r" rtl="1"/>
            <a:endParaRPr lang="en-US" sz="2400" dirty="0">
              <a:cs typeface="B Mitra" panose="00000400000000000000" pitchFamily="2" charset="-78"/>
            </a:endParaRPr>
          </a:p>
          <a:p>
            <a:pPr algn="r" rtl="1"/>
            <a:r>
              <a:rPr lang="ar-DZ" sz="2400" dirty="0">
                <a:cs typeface="B Mitra" panose="00000400000000000000" pitchFamily="2" charset="-78"/>
              </a:rPr>
              <a:t>بخش مجازی از کاربردهایی مانند سیستم های پرونده الکترونیک سلامت تا راهنمایی مبتنی بر شبکه عصبی در تصمیم گیری های درمانی را شامل می شود. </a:t>
            </a:r>
            <a:endParaRPr lang="en-US" sz="2400" dirty="0">
              <a:cs typeface="B Mitra" panose="00000400000000000000" pitchFamily="2" charset="-78"/>
            </a:endParaRPr>
          </a:p>
          <a:p>
            <a:pPr algn="r" rtl="1"/>
            <a:endParaRPr lang="en-US" sz="2400" dirty="0">
              <a:cs typeface="B Mitra" panose="00000400000000000000" pitchFamily="2" charset="-78"/>
            </a:endParaRPr>
          </a:p>
          <a:p>
            <a:pPr algn="r" rtl="1"/>
            <a:r>
              <a:rPr lang="ar-DZ" sz="2400" dirty="0">
                <a:cs typeface="B Mitra" panose="00000400000000000000" pitchFamily="2" charset="-78"/>
              </a:rPr>
              <a:t>بخش فیزیکی مربوط به روبات هایی است که در انجام جراحی ها، پروتزهای هوشمند برای افراد معلول و مراقبت از سالمندان کمک می کنند.</a:t>
            </a:r>
            <a:endParaRPr lang="en-US" sz="2400" dirty="0">
              <a:cs typeface="B Mitra" panose="00000400000000000000" pitchFamily="2" charset="-78"/>
            </a:endParaRPr>
          </a:p>
        </p:txBody>
      </p:sp>
      <p:pic>
        <p:nvPicPr>
          <p:cNvPr id="5122" name="Picture 2">
            <a:extLst>
              <a:ext uri="{FF2B5EF4-FFF2-40B4-BE49-F238E27FC236}">
                <a16:creationId xmlns:a16="http://schemas.microsoft.com/office/drawing/2014/main" id="{3AA73DA1-9C77-668A-EE40-141C679C4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409" y="3726934"/>
            <a:ext cx="7842738" cy="31310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CB8E299-7BC9-37D8-2A4A-75B9147DF5DE}"/>
              </a:ext>
            </a:extLst>
          </p:cNvPr>
          <p:cNvSpPr txBox="1"/>
          <p:nvPr/>
        </p:nvSpPr>
        <p:spPr>
          <a:xfrm>
            <a:off x="10464017" y="759656"/>
            <a:ext cx="818272" cy="369332"/>
          </a:xfrm>
          <a:prstGeom prst="rect">
            <a:avLst/>
          </a:prstGeom>
          <a:noFill/>
        </p:spPr>
        <p:txBody>
          <a:bodyPr wrap="square" rtlCol="0">
            <a:spAutoFit/>
          </a:bodyPr>
          <a:lstStyle/>
          <a:p>
            <a:r>
              <a:rPr lang="en-US" b="1" dirty="0"/>
              <a:t>3/12</a:t>
            </a:r>
            <a:endParaRPr lang="fa-IR" b="1" dirty="0"/>
          </a:p>
        </p:txBody>
      </p:sp>
    </p:spTree>
    <p:extLst>
      <p:ext uri="{BB962C8B-B14F-4D97-AF65-F5344CB8AC3E}">
        <p14:creationId xmlns:p14="http://schemas.microsoft.com/office/powerpoint/2010/main" val="262359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31DB3BDE-127E-EA5D-8AE6-49F6D9574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1612"/>
            <a:ext cx="7758029" cy="54363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FC82BD-7A90-DCE5-682E-05B659C541A9}"/>
              </a:ext>
            </a:extLst>
          </p:cNvPr>
          <p:cNvSpPr txBox="1"/>
          <p:nvPr/>
        </p:nvSpPr>
        <p:spPr>
          <a:xfrm>
            <a:off x="8384344" y="1715482"/>
            <a:ext cx="3650125" cy="4524315"/>
          </a:xfrm>
          <a:prstGeom prst="rect">
            <a:avLst/>
          </a:prstGeom>
          <a:noFill/>
        </p:spPr>
        <p:txBody>
          <a:bodyPr wrap="square" rtlCol="0">
            <a:spAutoFit/>
          </a:bodyPr>
          <a:lstStyle/>
          <a:p>
            <a:pPr algn="r" rtl="1"/>
            <a:r>
              <a:rPr lang="ar-DZ" sz="2400" dirty="0">
                <a:cs typeface="B Mitra" panose="00000400000000000000" pitchFamily="2" charset="-78"/>
              </a:rPr>
              <a:t>بسیاری از هوش مصنوعی در حال حاضر در زمینه پزشکی استفاده می شود، از برنامه ریزی آنلاین قرار ملاقات ها، چک-این آنلاین در مراکز پزشکی، دیجیتالی کردن سوابق پزشکی، تماس های یادآوری برای قرار ملاقات های بعدی و تاریخ ایمن سازی برای کودکان و زنان باردار تا مواد مخدر. الگوریتم های دوز و هشدارهای عوارض جانبی هنگام تجویز ترکیبات چند دارویی. خلاصه شده در نمودار دایره ای [شکل 1] کاربردهای گسترده هوش مصنوعی در پزشکی است.</a:t>
            </a:r>
            <a:endParaRPr lang="en-US" sz="2400" dirty="0">
              <a:cs typeface="B Mitra" panose="00000400000000000000" pitchFamily="2" charset="-78"/>
            </a:endParaRPr>
          </a:p>
        </p:txBody>
      </p:sp>
      <p:sp>
        <p:nvSpPr>
          <p:cNvPr id="8" name="TextBox 7">
            <a:extLst>
              <a:ext uri="{FF2B5EF4-FFF2-40B4-BE49-F238E27FC236}">
                <a16:creationId xmlns:a16="http://schemas.microsoft.com/office/drawing/2014/main" id="{F06F2321-9EF9-EC36-FBF8-A9FE52E7D500}"/>
              </a:ext>
            </a:extLst>
          </p:cNvPr>
          <p:cNvSpPr txBox="1"/>
          <p:nvPr/>
        </p:nvSpPr>
        <p:spPr>
          <a:xfrm>
            <a:off x="10464017" y="759656"/>
            <a:ext cx="818272" cy="369332"/>
          </a:xfrm>
          <a:prstGeom prst="rect">
            <a:avLst/>
          </a:prstGeom>
          <a:noFill/>
        </p:spPr>
        <p:txBody>
          <a:bodyPr wrap="square" rtlCol="0">
            <a:spAutoFit/>
          </a:bodyPr>
          <a:lstStyle/>
          <a:p>
            <a:r>
              <a:rPr lang="en-US" b="1" dirty="0"/>
              <a:t>4/12</a:t>
            </a:r>
            <a:endParaRPr lang="fa-IR" b="1" dirty="0"/>
          </a:p>
        </p:txBody>
      </p:sp>
    </p:spTree>
    <p:extLst>
      <p:ext uri="{BB962C8B-B14F-4D97-AF65-F5344CB8AC3E}">
        <p14:creationId xmlns:p14="http://schemas.microsoft.com/office/powerpoint/2010/main" val="259234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79640F-435A-E3BE-951A-1309C01BD1E7}"/>
              </a:ext>
            </a:extLst>
          </p:cNvPr>
          <p:cNvSpPr txBox="1"/>
          <p:nvPr/>
        </p:nvSpPr>
        <p:spPr>
          <a:xfrm>
            <a:off x="0" y="3318570"/>
            <a:ext cx="12192000" cy="3539430"/>
          </a:xfrm>
          <a:prstGeom prst="rect">
            <a:avLst/>
          </a:prstGeom>
          <a:noFill/>
        </p:spPr>
        <p:txBody>
          <a:bodyPr wrap="square" rtlCol="0">
            <a:spAutoFit/>
          </a:bodyPr>
          <a:lstStyle/>
          <a:p>
            <a:pPr algn="r" rtl="1"/>
            <a:r>
              <a:rPr lang="ar-DZ" sz="2800" dirty="0">
                <a:cs typeface="B Mitra" panose="00000400000000000000" pitchFamily="2" charset="-78"/>
              </a:rPr>
              <a:t>رادیولوژی شاخه ای است که بیشترین استقبال را از استفاده از فناوری جدید داشته است. رایانه‌هایی که ابتدا در تصویربرداری بالینی برای کارهای اداری مانند جمع‌آوری و ذخیره‌سازی تصویر مورد استفاده قرار می‌گرفتند تا اکنون تبدیل به یک جزء ضروری از محیط کار با منشاء بایگانی تصاویر و سیستم ارتباطی شوند. استفاده از </a:t>
            </a:r>
            <a:r>
              <a:rPr lang="en-US" sz="2800" dirty="0">
                <a:cs typeface="B Mitra" panose="00000400000000000000" pitchFamily="2" charset="-78"/>
              </a:rPr>
              <a:t>) CAD</a:t>
            </a:r>
            <a:r>
              <a:rPr lang="ar-DZ" sz="2800" dirty="0">
                <a:cs typeface="B Mitra" panose="00000400000000000000" pitchFamily="2" charset="-78"/>
              </a:rPr>
              <a:t>تشخیص به کمک کامپیوتر) در ماموگرافی غربالگری به خوبی شناخته شده است. مطالعات اخیر نشان داده اند که </a:t>
            </a:r>
            <a:r>
              <a:rPr lang="en-US" sz="2800" dirty="0">
                <a:cs typeface="B Mitra" panose="00000400000000000000" pitchFamily="2" charset="-78"/>
              </a:rPr>
              <a:t> CAD </a:t>
            </a:r>
            <a:r>
              <a:rPr lang="ar-DZ" sz="2800" dirty="0">
                <a:cs typeface="B Mitra" panose="00000400000000000000" pitchFamily="2" charset="-78"/>
              </a:rPr>
              <a:t>بر اساس مقادیر مثبت، حساسیت و ویژگی، کمک تشخیصی زیادی ندارد. علاوه بر این، تشخیص‌های مثبت کاذب ممکن است حواس رادیولوژیست را منحرف کند که منجر به انجام کارهای غیر ضروری شود. معاینات منفی سریع در توموگرافی های کامپیوتری، اشعه ایکس، تصاویر تشدید مغناطیسی به ویژه در تنظیمات با حجم بالا و در بیمارستان هایی با منابع انسانی کمتر در دسترس است.</a:t>
            </a:r>
            <a:endParaRPr lang="en-US" sz="2800" dirty="0">
              <a:cs typeface="B Mitra" panose="00000400000000000000" pitchFamily="2" charset="-78"/>
            </a:endParaRPr>
          </a:p>
        </p:txBody>
      </p:sp>
      <p:sp>
        <p:nvSpPr>
          <p:cNvPr id="7" name="TextBox 6">
            <a:extLst>
              <a:ext uri="{FF2B5EF4-FFF2-40B4-BE49-F238E27FC236}">
                <a16:creationId xmlns:a16="http://schemas.microsoft.com/office/drawing/2014/main" id="{C6CEDC25-50CB-15DE-6B19-E1FF2DE5D986}"/>
              </a:ext>
            </a:extLst>
          </p:cNvPr>
          <p:cNvSpPr txBox="1"/>
          <p:nvPr/>
        </p:nvSpPr>
        <p:spPr>
          <a:xfrm>
            <a:off x="10464017" y="759656"/>
            <a:ext cx="818272" cy="369332"/>
          </a:xfrm>
          <a:prstGeom prst="rect">
            <a:avLst/>
          </a:prstGeom>
          <a:noFill/>
        </p:spPr>
        <p:txBody>
          <a:bodyPr wrap="square" rtlCol="0">
            <a:spAutoFit/>
          </a:bodyPr>
          <a:lstStyle/>
          <a:p>
            <a:r>
              <a:rPr lang="en-US" b="1" dirty="0"/>
              <a:t>5/12</a:t>
            </a:r>
            <a:endParaRPr lang="fa-IR" b="1" dirty="0"/>
          </a:p>
        </p:txBody>
      </p:sp>
      <p:pic>
        <p:nvPicPr>
          <p:cNvPr id="10244" name="Picture 4" descr="Understand how can AI be used in healthcare with 5 use cases">
            <a:extLst>
              <a:ext uri="{FF2B5EF4-FFF2-40B4-BE49-F238E27FC236}">
                <a16:creationId xmlns:a16="http://schemas.microsoft.com/office/drawing/2014/main" id="{DA093CFD-99F5-4C7A-4411-8C002DFE8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034" y="110460"/>
            <a:ext cx="7441809" cy="30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392400-F3BD-716A-5262-7E16FB2F4313}"/>
              </a:ext>
            </a:extLst>
          </p:cNvPr>
          <p:cNvSpPr txBox="1"/>
          <p:nvPr/>
        </p:nvSpPr>
        <p:spPr>
          <a:xfrm>
            <a:off x="267285" y="505735"/>
            <a:ext cx="10086535" cy="2554545"/>
          </a:xfrm>
          <a:prstGeom prst="rect">
            <a:avLst/>
          </a:prstGeom>
          <a:noFill/>
        </p:spPr>
        <p:txBody>
          <a:bodyPr wrap="square" rtlCol="0">
            <a:spAutoFit/>
          </a:bodyPr>
          <a:lstStyle/>
          <a:p>
            <a:pPr algn="r" rtl="1"/>
            <a:r>
              <a:rPr lang="ar-DZ" sz="3200" dirty="0"/>
              <a:t>سیستم جراحی روباتیک داوینچی که توسط </a:t>
            </a:r>
            <a:r>
              <a:rPr lang="fa-IR" sz="3200" dirty="0"/>
              <a:t>   </a:t>
            </a:r>
            <a:r>
              <a:rPr lang="en-US" sz="3200" dirty="0"/>
              <a:t>Intuitive </a:t>
            </a:r>
            <a:r>
              <a:rPr lang="en-US" sz="3200" dirty="0" err="1"/>
              <a:t>Surgicals</a:t>
            </a:r>
            <a:r>
              <a:rPr lang="en-US" sz="3200" dirty="0"/>
              <a:t> </a:t>
            </a:r>
            <a:r>
              <a:rPr lang="fa-IR" sz="3200" dirty="0"/>
              <a:t> ت</a:t>
            </a:r>
            <a:r>
              <a:rPr lang="ar-DZ" sz="3200" dirty="0"/>
              <a:t>وسعه یافته است، انقلابی در زمینه جراحی به ویژه جراحی های اورولوژی و زنان ایجاد کرده است. بازوهای رباتیک این سیستم حرکات دست جراح را با دقت بهتری تقلید می کند و دارای نمای سه بعدی و گزینه های بزرگنمایی است که به جراح اجازه می دهد برش های کوچک را انجام دهد.</a:t>
            </a:r>
            <a:endParaRPr lang="en-US" sz="3200" dirty="0"/>
          </a:p>
        </p:txBody>
      </p:sp>
      <p:pic>
        <p:nvPicPr>
          <p:cNvPr id="7176" name="Picture 8" descr="AI In Medicine - DICOM Director">
            <a:extLst>
              <a:ext uri="{FF2B5EF4-FFF2-40B4-BE49-F238E27FC236}">
                <a16:creationId xmlns:a16="http://schemas.microsoft.com/office/drawing/2014/main" id="{A14685C4-4082-6D2F-BDF0-A843643BB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085" y="3241035"/>
            <a:ext cx="6869576" cy="34347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29BD8D-2829-A9DF-AE9F-2C630731C2E5}"/>
              </a:ext>
            </a:extLst>
          </p:cNvPr>
          <p:cNvSpPr txBox="1"/>
          <p:nvPr/>
        </p:nvSpPr>
        <p:spPr>
          <a:xfrm>
            <a:off x="10464017" y="759656"/>
            <a:ext cx="818272" cy="369332"/>
          </a:xfrm>
          <a:prstGeom prst="rect">
            <a:avLst/>
          </a:prstGeom>
          <a:noFill/>
        </p:spPr>
        <p:txBody>
          <a:bodyPr wrap="square" rtlCol="0">
            <a:spAutoFit/>
          </a:bodyPr>
          <a:lstStyle/>
          <a:p>
            <a:r>
              <a:rPr lang="en-US" b="1" dirty="0"/>
              <a:t>6/12</a:t>
            </a:r>
            <a:endParaRPr lang="fa-IR" b="1" dirty="0"/>
          </a:p>
        </p:txBody>
      </p:sp>
    </p:spTree>
    <p:extLst>
      <p:ext uri="{BB962C8B-B14F-4D97-AF65-F5344CB8AC3E}">
        <p14:creationId xmlns:p14="http://schemas.microsoft.com/office/powerpoint/2010/main" val="51851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289DF4-1964-FE96-C336-79369F75C4AF}"/>
              </a:ext>
            </a:extLst>
          </p:cNvPr>
          <p:cNvSpPr txBox="1"/>
          <p:nvPr/>
        </p:nvSpPr>
        <p:spPr>
          <a:xfrm>
            <a:off x="2321169" y="382011"/>
            <a:ext cx="6696222" cy="3046988"/>
          </a:xfrm>
          <a:prstGeom prst="rect">
            <a:avLst/>
          </a:prstGeom>
          <a:noFill/>
        </p:spPr>
        <p:txBody>
          <a:bodyPr wrap="square" rtlCol="0">
            <a:spAutoFit/>
          </a:bodyPr>
          <a:lstStyle/>
          <a:p>
            <a:pPr algn="r" rtl="1"/>
            <a:r>
              <a:rPr lang="en-US" sz="3200" dirty="0">
                <a:effectLst>
                  <a:outerShdw blurRad="38100" dist="38100" dir="2700000" algn="tl">
                    <a:srgbClr val="000000">
                      <a:alpha val="43137"/>
                    </a:srgbClr>
                  </a:outerShdw>
                </a:effectLst>
                <a:cs typeface="B Mitra" panose="00000400000000000000" pitchFamily="2" charset="-78"/>
              </a:rPr>
              <a:t>Fitbit</a:t>
            </a:r>
            <a:r>
              <a:rPr lang="fa-IR" sz="3200" dirty="0">
                <a:effectLst>
                  <a:outerShdw blurRad="38100" dist="38100" dir="2700000" algn="tl">
                    <a:srgbClr val="000000">
                      <a:alpha val="43137"/>
                    </a:srgbClr>
                  </a:outerShdw>
                </a:effectLst>
                <a:cs typeface="B Mitra" panose="00000400000000000000" pitchFamily="2" charset="-78"/>
              </a:rPr>
              <a:t> </a:t>
            </a:r>
            <a:r>
              <a:rPr lang="en-US" sz="3200" dirty="0">
                <a:effectLst>
                  <a:outerShdw blurRad="38100" dist="38100" dir="2700000" algn="tl">
                    <a:srgbClr val="000000">
                      <a:alpha val="43137"/>
                    </a:srgbClr>
                  </a:outerShdw>
                </a:effectLst>
                <a:cs typeface="B Mitra" panose="00000400000000000000" pitchFamily="2" charset="-78"/>
              </a:rPr>
              <a:t>،Apple </a:t>
            </a:r>
            <a:r>
              <a:rPr lang="fa-IR" sz="3200" dirty="0">
                <a:effectLst>
                  <a:outerShdw blurRad="38100" dist="38100" dir="2700000" algn="tl">
                    <a:srgbClr val="000000">
                      <a:alpha val="43137"/>
                    </a:srgbClr>
                  </a:outerShdw>
                </a:effectLst>
                <a:cs typeface="B Mitra" panose="00000400000000000000" pitchFamily="2" charset="-78"/>
              </a:rPr>
              <a:t> و</a:t>
            </a:r>
            <a:r>
              <a:rPr lang="ar-DZ" sz="3200" dirty="0">
                <a:effectLst>
                  <a:outerShdw blurRad="38100" dist="38100" dir="2700000" algn="tl">
                    <a:srgbClr val="000000">
                      <a:alpha val="43137"/>
                    </a:srgbClr>
                  </a:outerShdw>
                </a:effectLst>
                <a:cs typeface="B Mitra" panose="00000400000000000000" pitchFamily="2" charset="-78"/>
              </a:rPr>
              <a:t> سایر ردیاب‌های سلامتی می‌توانند ضربان قلب، سطح فعالیت، سطح خواب را کنترل کنند و برخی حتی ردیابی </a:t>
            </a:r>
            <a:r>
              <a:rPr lang="en-US" sz="3200" dirty="0">
                <a:effectLst>
                  <a:outerShdw blurRad="38100" dist="38100" dir="2700000" algn="tl">
                    <a:srgbClr val="000000">
                      <a:alpha val="43137"/>
                    </a:srgbClr>
                  </a:outerShdw>
                </a:effectLst>
                <a:cs typeface="B Mitra" panose="00000400000000000000" pitchFamily="2" charset="-78"/>
              </a:rPr>
              <a:t>ECG</a:t>
            </a:r>
            <a:r>
              <a:rPr lang="fa-IR" sz="3200" dirty="0">
                <a:effectLst>
                  <a:outerShdw blurRad="38100" dist="38100" dir="2700000" algn="tl">
                    <a:srgbClr val="000000">
                      <a:alpha val="43137"/>
                    </a:srgbClr>
                  </a:outerShdw>
                </a:effectLst>
                <a:cs typeface="B Mitra" panose="00000400000000000000" pitchFamily="2" charset="-78"/>
              </a:rPr>
              <a:t> </a:t>
            </a:r>
            <a:r>
              <a:rPr lang="ar-DZ" sz="3200" dirty="0">
                <a:effectLst>
                  <a:outerShdw blurRad="38100" dist="38100" dir="2700000" algn="tl">
                    <a:srgbClr val="000000">
                      <a:alpha val="43137"/>
                    </a:srgbClr>
                  </a:outerShdw>
                </a:effectLst>
                <a:cs typeface="B Mitra" panose="00000400000000000000" pitchFamily="2" charset="-78"/>
              </a:rPr>
              <a:t>را به عنوان یک ویژگی جدید راه‌اندازی کرده‌اند. همه این پیشرفت‌های جدید می‌توانند کاربر را در مورد هر گونه تغییری آگاه کنند و به پزشک اجازه دهند تا تصور بهتری از وضعیت بیمار داشته باشد. </a:t>
            </a:r>
            <a:endParaRPr lang="en-US" sz="3200" dirty="0">
              <a:effectLst>
                <a:outerShdw blurRad="38100" dist="38100" dir="2700000" algn="tl">
                  <a:srgbClr val="000000">
                    <a:alpha val="43137"/>
                  </a:srgbClr>
                </a:outerShdw>
              </a:effectLst>
              <a:cs typeface="B Mitra" panose="00000400000000000000" pitchFamily="2" charset="-78"/>
            </a:endParaRPr>
          </a:p>
        </p:txBody>
      </p:sp>
      <p:pic>
        <p:nvPicPr>
          <p:cNvPr id="6146" name="Picture 2">
            <a:extLst>
              <a:ext uri="{FF2B5EF4-FFF2-40B4-BE49-F238E27FC236}">
                <a16:creationId xmlns:a16="http://schemas.microsoft.com/office/drawing/2014/main" id="{B6D478D4-311B-8731-5BF5-F6BA43925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243" y="3586389"/>
            <a:ext cx="8989255" cy="3271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275D5A5-2CA4-1FE0-91B8-15719EE7F3A7}"/>
              </a:ext>
            </a:extLst>
          </p:cNvPr>
          <p:cNvSpPr txBox="1"/>
          <p:nvPr/>
        </p:nvSpPr>
        <p:spPr>
          <a:xfrm>
            <a:off x="10464017" y="759656"/>
            <a:ext cx="818272" cy="369332"/>
          </a:xfrm>
          <a:prstGeom prst="rect">
            <a:avLst/>
          </a:prstGeom>
          <a:noFill/>
        </p:spPr>
        <p:txBody>
          <a:bodyPr wrap="square" rtlCol="0">
            <a:spAutoFit/>
          </a:bodyPr>
          <a:lstStyle/>
          <a:p>
            <a:r>
              <a:rPr lang="en-US" b="1" dirty="0"/>
              <a:t>7/12</a:t>
            </a:r>
            <a:endParaRPr lang="fa-IR" b="1" dirty="0"/>
          </a:p>
        </p:txBody>
      </p:sp>
    </p:spTree>
    <p:extLst>
      <p:ext uri="{BB962C8B-B14F-4D97-AF65-F5344CB8AC3E}">
        <p14:creationId xmlns:p14="http://schemas.microsoft.com/office/powerpoint/2010/main" val="406604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66ABC3-104A-E982-9E2C-A0F679167710}"/>
              </a:ext>
            </a:extLst>
          </p:cNvPr>
          <p:cNvSpPr txBox="1"/>
          <p:nvPr/>
        </p:nvSpPr>
        <p:spPr>
          <a:xfrm>
            <a:off x="4107767" y="2250832"/>
            <a:ext cx="7793502" cy="3416320"/>
          </a:xfrm>
          <a:prstGeom prst="rect">
            <a:avLst/>
          </a:prstGeom>
          <a:noFill/>
        </p:spPr>
        <p:txBody>
          <a:bodyPr wrap="square" rtlCol="0">
            <a:spAutoFit/>
          </a:bodyPr>
          <a:lstStyle/>
          <a:p>
            <a:pPr algn="r" rtl="1"/>
            <a:r>
              <a:rPr lang="ar-DZ" sz="2400" dirty="0">
                <a:cs typeface="B Mitra" panose="00000400000000000000" pitchFamily="2" charset="-78"/>
              </a:rPr>
              <a:t>هوش مصنوعی در حال رشد در بخش بهداشت عمومی است و تأثیر زیادی بر هر جنبه ای از مراقبت های اولیه خواهد داشت. برنامه های کاربردی کامپیوتری مجهز به هوش مصنوعی به پزشکان مراقبت های اولیه کمک می کند تا بیمارانی را که نیاز به توجه بیشتری دارند شناسایی کنند و پروتکل های شخصی سازی شده را برای هر فرد ارائه دهند.</a:t>
            </a:r>
            <a:endParaRPr lang="fa-IR" sz="2400" dirty="0">
              <a:cs typeface="B Mitra" panose="00000400000000000000" pitchFamily="2" charset="-78"/>
            </a:endParaRPr>
          </a:p>
          <a:p>
            <a:pPr algn="r" rtl="1"/>
            <a:endParaRPr lang="fa-IR" sz="2400" dirty="0">
              <a:cs typeface="B Mitra" panose="00000400000000000000" pitchFamily="2" charset="-78"/>
            </a:endParaRPr>
          </a:p>
          <a:p>
            <a:pPr algn="r" rtl="1"/>
            <a:r>
              <a:rPr lang="ar-DZ" sz="2400" dirty="0">
                <a:cs typeface="B Mitra" panose="00000400000000000000" pitchFamily="2" charset="-78"/>
              </a:rPr>
              <a:t> پزشکان مراقبت های اولیه می توانند از هوش مصنوعی برای یادداشت برداری، تجزیه و تحلیل بحث های خود با بیماران و وارد کردن اطلاعات مورد نیاز به طور مستقیم در سیستم های </a:t>
            </a:r>
            <a:r>
              <a:rPr lang="en-US" sz="2400" dirty="0">
                <a:cs typeface="B Mitra" panose="00000400000000000000" pitchFamily="2" charset="-78"/>
              </a:rPr>
              <a:t>EHR </a:t>
            </a:r>
            <a:r>
              <a:rPr lang="fa-IR" sz="2400" dirty="0">
                <a:cs typeface="B Mitra" panose="00000400000000000000" pitchFamily="2" charset="-78"/>
              </a:rPr>
              <a:t> </a:t>
            </a:r>
            <a:r>
              <a:rPr lang="ar-DZ" sz="2400" dirty="0">
                <a:cs typeface="B Mitra" panose="00000400000000000000" pitchFamily="2" charset="-78"/>
              </a:rPr>
              <a:t>استفاده کنند. این برنامه‌ها داده‌های بیمار را جمع‌آوری و تجزیه و تحلیل می‌کنند و همراه با بینش نیازهای پزشکی بیمار به پزشکان مراقبت‌های اولیه ارائه می‌کنند.</a:t>
            </a:r>
            <a:endParaRPr lang="en-US" sz="2400" dirty="0">
              <a:cs typeface="B Mitra" panose="00000400000000000000" pitchFamily="2" charset="-78"/>
            </a:endParaRPr>
          </a:p>
        </p:txBody>
      </p:sp>
      <p:pic>
        <p:nvPicPr>
          <p:cNvPr id="5" name="Picture 6" descr="Humanity and Technology Unite: The Rise of AI in Medicine and the Role of  Doctors | by Abdullah Güvhan | Medium">
            <a:extLst>
              <a:ext uri="{FF2B5EF4-FFF2-40B4-BE49-F238E27FC236}">
                <a16:creationId xmlns:a16="http://schemas.microsoft.com/office/drawing/2014/main" id="{F16A6E29-F377-F960-FFF5-5033E77D3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50832"/>
            <a:ext cx="3854546" cy="38545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F633001-7F59-6843-0C70-F0C8E00E826A}"/>
              </a:ext>
            </a:extLst>
          </p:cNvPr>
          <p:cNvSpPr txBox="1"/>
          <p:nvPr/>
        </p:nvSpPr>
        <p:spPr>
          <a:xfrm>
            <a:off x="10464017" y="759656"/>
            <a:ext cx="818272" cy="369332"/>
          </a:xfrm>
          <a:prstGeom prst="rect">
            <a:avLst/>
          </a:prstGeom>
          <a:noFill/>
        </p:spPr>
        <p:txBody>
          <a:bodyPr wrap="square" rtlCol="0">
            <a:spAutoFit/>
          </a:bodyPr>
          <a:lstStyle/>
          <a:p>
            <a:r>
              <a:rPr lang="en-US" b="1" dirty="0"/>
              <a:t>8/12</a:t>
            </a:r>
            <a:endParaRPr lang="fa-IR" b="1" dirty="0"/>
          </a:p>
        </p:txBody>
      </p:sp>
    </p:spTree>
    <p:extLst>
      <p:ext uri="{BB962C8B-B14F-4D97-AF65-F5344CB8AC3E}">
        <p14:creationId xmlns:p14="http://schemas.microsoft.com/office/powerpoint/2010/main" val="348921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B95F8D0-4CF8-7708-99E3-2EC8405BE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607"/>
            <a:ext cx="6991643" cy="68906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4E2296-96F7-BAE1-5919-CB2ED7B60FEA}"/>
              </a:ext>
            </a:extLst>
          </p:cNvPr>
          <p:cNvSpPr txBox="1"/>
          <p:nvPr/>
        </p:nvSpPr>
        <p:spPr>
          <a:xfrm>
            <a:off x="7624689" y="1772529"/>
            <a:ext cx="4121834" cy="4401205"/>
          </a:xfrm>
          <a:prstGeom prst="rect">
            <a:avLst/>
          </a:prstGeom>
          <a:noFill/>
        </p:spPr>
        <p:txBody>
          <a:bodyPr wrap="square" rtlCol="0">
            <a:spAutoFit/>
          </a:bodyPr>
          <a:lstStyle/>
          <a:p>
            <a:pPr algn="r" rtl="1"/>
            <a:r>
              <a:rPr lang="ar-DZ" sz="2800" dirty="0">
                <a:cs typeface="B Mitra" panose="00000400000000000000" pitchFamily="2" charset="-78"/>
              </a:rPr>
              <a:t>افزایش استفاده از فناوری تعداد فرصت های شغلی را کاهش داده است، که بسیاری از پزشکان در حال ساخت و پزشکان نگران آن هستند. از نظر تحلیلی و منطقی ماشین‌ها ممکن است بتوانند رفتار انسان را ترجمه کنند، اما ویژگی‌های خاص انسانی مانند تفکر انتقادی، مهارت‌های بین فردی و ارتباطی، هوش هیجانی و خلاقیت را نمی‌توان توسط ماشین‌ها برجسته کرد.</a:t>
            </a:r>
            <a:endParaRPr lang="en-US" sz="2800" dirty="0">
              <a:cs typeface="B Mitra" panose="00000400000000000000" pitchFamily="2" charset="-78"/>
            </a:endParaRPr>
          </a:p>
        </p:txBody>
      </p:sp>
      <p:sp>
        <p:nvSpPr>
          <p:cNvPr id="8" name="TextBox 7">
            <a:extLst>
              <a:ext uri="{FF2B5EF4-FFF2-40B4-BE49-F238E27FC236}">
                <a16:creationId xmlns:a16="http://schemas.microsoft.com/office/drawing/2014/main" id="{7C053650-9E5C-2E89-666F-A73711FDACE4}"/>
              </a:ext>
            </a:extLst>
          </p:cNvPr>
          <p:cNvSpPr txBox="1"/>
          <p:nvPr/>
        </p:nvSpPr>
        <p:spPr>
          <a:xfrm>
            <a:off x="10464017" y="759656"/>
            <a:ext cx="818272" cy="369332"/>
          </a:xfrm>
          <a:prstGeom prst="rect">
            <a:avLst/>
          </a:prstGeom>
          <a:noFill/>
        </p:spPr>
        <p:txBody>
          <a:bodyPr wrap="square" rtlCol="0">
            <a:spAutoFit/>
          </a:bodyPr>
          <a:lstStyle/>
          <a:p>
            <a:r>
              <a:rPr lang="en-US" b="1" dirty="0"/>
              <a:t>9/12</a:t>
            </a:r>
            <a:endParaRPr lang="fa-IR" b="1" dirty="0"/>
          </a:p>
        </p:txBody>
      </p:sp>
    </p:spTree>
    <p:extLst>
      <p:ext uri="{BB962C8B-B14F-4D97-AF65-F5344CB8AC3E}">
        <p14:creationId xmlns:p14="http://schemas.microsoft.com/office/powerpoint/2010/main" val="2010236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473</TotalTime>
  <Words>879</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vt:lpstr>
      <vt:lpstr>Century Gothic</vt:lpstr>
      <vt:lpstr>Lotus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Sina Anvari</dc:creator>
  <cp:lastModifiedBy>Sina Anvari</cp:lastModifiedBy>
  <cp:revision>1</cp:revision>
  <dcterms:created xsi:type="dcterms:W3CDTF">2023-12-28T06:03:03Z</dcterms:created>
  <dcterms:modified xsi:type="dcterms:W3CDTF">2023-12-28T13:56:20Z</dcterms:modified>
</cp:coreProperties>
</file>