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2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fa.wikipedia.org/wiki/%D9%87%D9%88%D8%B4_%D9%85%D8%B5%D9%86%D9%88%D8%B9%DB%8C_%D8%AF%D8%B1_%D8%B5%D9%86%D8%B9%D8%AA#cite_ref-:6_4-0" TargetMode="External"/><Relationship Id="rId3" Type="http://schemas.openxmlformats.org/officeDocument/2006/relationships/hyperlink" Target="https://obamawhitehouse.archives.gov/sites/default/files/whitehouse_files/microsites/ostp/NSTC/preparing_for_the_future_of_ai.pdf" TargetMode="External"/><Relationship Id="rId7" Type="http://schemas.openxmlformats.org/officeDocument/2006/relationships/hyperlink" Target="https://fa.wikipedia.org/wiki/%D9%87%D9%88%D8%B4_%D9%85%D8%B5%D9%86%D9%88%D8%B9%DB%8C_%D8%AF%D8%B1_%D8%B5%D9%86%D8%B9%D8%AA#cite_ref-3" TargetMode="External"/><Relationship Id="rId2" Type="http://schemas.openxmlformats.org/officeDocument/2006/relationships/hyperlink" Target="https://fa.wikipedia.org/wiki/%D9%87%D9%88%D8%B4_%D9%85%D8%B5%D9%86%D9%88%D8%B9%DB%8C_%D8%AF%D8%B1_%D8%B5%D9%86%D8%B9%D8%AA#cite_ref-:1_1-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16%2F0167-8493%2886%2990003-3" TargetMode="External"/><Relationship Id="rId5" Type="http://schemas.openxmlformats.org/officeDocument/2006/relationships/hyperlink" Target="https://fa.wikipedia.org/wiki/%D8%B4%D9%86%D8%A7%D8%B3%D8%A7%DA%AF%D8%B1_%D8%A7%D8%B4%DB%8C%D8%A7%D8%A1_%D8%AF%DB%8C%D8%AC%DB%8C%D8%AA%D8%A7%D9%84" TargetMode="External"/><Relationship Id="rId10" Type="http://schemas.openxmlformats.org/officeDocument/2006/relationships/hyperlink" Target="https://www.whitehouse.gov/ai/" TargetMode="External"/><Relationship Id="rId4" Type="http://schemas.openxmlformats.org/officeDocument/2006/relationships/hyperlink" Target="https://fa.wikipedia.org/wiki/%D9%87%D9%88%D8%B4_%D9%85%D8%B5%D9%86%D9%88%D8%B9%DB%8C_%D8%AF%D8%B1_%D8%B5%D9%86%D8%B9%D8%AA#cite_ref-2" TargetMode="External"/><Relationship Id="rId9" Type="http://schemas.openxmlformats.org/officeDocument/2006/relationships/hyperlink" Target="https://web.archive.org/web/20190319183107/https:/www.whitehouse.gov/ai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34683-2ABB-6CF7-5955-281A54AD9F72}"/>
              </a:ext>
            </a:extLst>
          </p:cNvPr>
          <p:cNvSpPr txBox="1"/>
          <p:nvPr/>
        </p:nvSpPr>
        <p:spPr>
          <a:xfrm>
            <a:off x="1675358" y="1693334"/>
            <a:ext cx="112796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نام و نام خانوادگی : سینا انوری نژاد</a:t>
            </a: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r>
              <a:rPr lang="fa-I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موضوع : کاربرد هوش مصنوعی </a:t>
            </a:r>
            <a:r>
              <a:rPr lang="fa-IR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در صنعت</a:t>
            </a:r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r>
              <a:rPr lang="fa-I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استاد مربوطه : دکتر </a:t>
            </a:r>
            <a:r>
              <a:rPr lang="ar-DZ" sz="4000" b="0" i="0" dirty="0">
                <a:effectLst/>
                <a:latin typeface="Lotus"/>
              </a:rPr>
              <a:t>عصایی معمم</a:t>
            </a:r>
            <a:endParaRPr lang="fa-IR" sz="4000" b="0" i="0" dirty="0">
              <a:effectLst/>
              <a:latin typeface="Lotus"/>
            </a:endParaRP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r>
              <a:rPr lang="fa-I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سکشن</a:t>
            </a:r>
            <a:r>
              <a:rPr lang="fa-I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Mitra" panose="00000400000000000000" pitchFamily="2" charset="-78"/>
              </a:rPr>
              <a:t> : چهارشنبه </a:t>
            </a: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endParaRPr lang="fa-I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  <a:p>
            <a:pPr algn="ctr" rtl="1"/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412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C41374-E022-34FA-91D8-99CB731E0944}"/>
              </a:ext>
            </a:extLst>
          </p:cNvPr>
          <p:cNvSpPr txBox="1"/>
          <p:nvPr/>
        </p:nvSpPr>
        <p:spPr>
          <a:xfrm>
            <a:off x="1193800" y="1514088"/>
            <a:ext cx="122428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DZ" sz="4000" b="1" i="0" dirty="0">
                <a:solidFill>
                  <a:srgbClr val="FF0000"/>
                </a:solidFill>
                <a:effectLst/>
                <a:latin typeface="ui-serif"/>
              </a:rPr>
              <a:t>منابع</a:t>
            </a:r>
            <a:endParaRPr lang="fa-IR" sz="4000" b="1" i="0" dirty="0">
              <a:solidFill>
                <a:srgbClr val="FF0000"/>
              </a:solidFill>
              <a:effectLst/>
              <a:latin typeface="ui-serif"/>
            </a:endParaRPr>
          </a:p>
          <a:p>
            <a:pPr algn="ctr"/>
            <a:endParaRPr lang="fa-IR" sz="4000" b="1" dirty="0">
              <a:solidFill>
                <a:srgbClr val="FF0000"/>
              </a:solidFill>
              <a:latin typeface="ui-serif"/>
            </a:endParaRPr>
          </a:p>
          <a:p>
            <a:endParaRPr lang="ar-DZ" sz="2800" b="0" i="0" dirty="0">
              <a:solidFill>
                <a:srgbClr val="000000"/>
              </a:solidFill>
              <a:effectLst/>
              <a:latin typeface="ui-serif"/>
            </a:endParaRPr>
          </a:p>
          <a:p>
            <a:pPr>
              <a:buFont typeface="+mj-lt"/>
              <a:buAutoNum type="arabicPeriod"/>
            </a:pPr>
            <a:r>
              <a:rPr lang="ar-DZ" sz="2800" b="0" i="0" u="none" strike="noStrike" dirty="0">
                <a:solidFill>
                  <a:srgbClr val="3366CC"/>
                </a:solidFill>
                <a:effectLst/>
                <a:latin typeface="system-ui"/>
                <a:hlinkClick r:id="rId2" tooltip="پرش به بالا"/>
              </a:rPr>
              <a:t>↑</a:t>
            </a:r>
            <a:r>
              <a:rPr lang="ar-DZ" sz="2800" b="0" i="0" dirty="0">
                <a:solidFill>
                  <a:srgbClr val="202122"/>
                </a:solidFill>
                <a:effectLst/>
                <a:latin typeface="system-ui"/>
              </a:rPr>
              <a:t> </a:t>
            </a:r>
            <a:r>
              <a:rPr lang="ar-DZ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3"/>
              </a:rPr>
              <a:t>"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3"/>
              </a:rPr>
              <a:t>Preparing for the Future of Artificial Intelligence"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 (PDF). National Science and Technology Council. Retrieved 10 May 2017.</a:t>
            </a:r>
            <a:endParaRPr lang="en-US" sz="2800" b="0" i="0" dirty="0">
              <a:solidFill>
                <a:srgbClr val="202122"/>
              </a:solidFill>
              <a:effectLst/>
              <a:latin typeface="system-ui"/>
            </a:endParaRPr>
          </a:p>
          <a:p>
            <a:pPr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system-ui"/>
                <a:hlinkClick r:id="rId4" tooltip="پرش به بالا"/>
              </a:rPr>
              <a:t>↑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system-ui"/>
              </a:rPr>
              <a:t> 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Fox, Mark (1986). "Industrial Applications of Artificial Intelligence". Robotics. </a:t>
            </a:r>
            <a:r>
              <a:rPr lang="en-US" sz="2800" b="1" i="1" dirty="0">
                <a:solidFill>
                  <a:srgbClr val="202122"/>
                </a:solidFill>
                <a:effectLst/>
                <a:latin typeface="system-ui"/>
              </a:rPr>
              <a:t>2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 (4): 301–311. 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5" tooltip="شناساگر اشیاء دیجیتال"/>
              </a:rPr>
              <a:t>doi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: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6"/>
              </a:rPr>
              <a:t>10.1016/0167-8493(86)90003-3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.</a:t>
            </a:r>
            <a:endParaRPr lang="en-US" sz="2800" b="0" i="0" dirty="0">
              <a:solidFill>
                <a:srgbClr val="202122"/>
              </a:solidFill>
              <a:effectLst/>
              <a:latin typeface="system-ui"/>
            </a:endParaRPr>
          </a:p>
          <a:p>
            <a:pPr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system-ui"/>
                <a:hlinkClick r:id="rId7" tooltip="پرش به بالا"/>
              </a:rPr>
              <a:t>↑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system-ui"/>
              </a:rPr>
              <a:t> </a:t>
            </a:r>
            <a:r>
              <a:rPr lang="en-US" sz="2800" b="0" i="1" dirty="0" err="1">
                <a:solidFill>
                  <a:srgbClr val="202122"/>
                </a:solidFill>
                <a:effectLst/>
                <a:latin typeface="system-ui"/>
              </a:rPr>
              <a:t>Waurzyniak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, Patrick. "Moving towards e-factory". SME Manufacturing Magazine.</a:t>
            </a:r>
            <a:endParaRPr lang="en-US" sz="2800" b="0" i="0" dirty="0">
              <a:solidFill>
                <a:srgbClr val="202122"/>
              </a:solidFill>
              <a:effectLst/>
              <a:latin typeface="system-ui"/>
            </a:endParaRPr>
          </a:p>
          <a:p>
            <a:pPr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366CC"/>
                </a:solidFill>
                <a:effectLst/>
                <a:latin typeface="system-ui"/>
                <a:hlinkClick r:id="rId8" tooltip="پرش به بالا"/>
              </a:rPr>
              <a:t>↑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system-ui"/>
              </a:rPr>
              <a:t> 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9"/>
              </a:rPr>
              <a:t>"Artificial Intelligence for the American People"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. The White House. Archived from </a:t>
            </a:r>
            <a:r>
              <a:rPr lang="en-US" sz="2800" b="0" i="1" u="none" strike="noStrike" dirty="0">
                <a:solidFill>
                  <a:srgbClr val="3366CC"/>
                </a:solidFill>
                <a:effectLst/>
                <a:latin typeface="system-ui"/>
                <a:hlinkClick r:id="rId10"/>
              </a:rPr>
              <a:t>the original</a:t>
            </a:r>
            <a:r>
              <a:rPr lang="en-US" sz="2800" b="0" i="1" dirty="0">
                <a:solidFill>
                  <a:srgbClr val="202122"/>
                </a:solidFill>
                <a:effectLst/>
                <a:latin typeface="system-ui"/>
              </a:rPr>
              <a:t> on 19 March 2019. Retrieved 19 March 2019.</a:t>
            </a:r>
            <a:endParaRPr lang="en-US" sz="2800" b="0" i="0" dirty="0">
              <a:solidFill>
                <a:srgbClr val="202122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8422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47AE0-9E14-BFA9-76E6-4F4A0A21E439}"/>
              </a:ext>
            </a:extLst>
          </p:cNvPr>
          <p:cNvSpPr txBox="1"/>
          <p:nvPr/>
        </p:nvSpPr>
        <p:spPr>
          <a:xfrm>
            <a:off x="5295183" y="877089"/>
            <a:ext cx="4768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با تشکر از توجه شما</a:t>
            </a:r>
            <a:endParaRPr lang="en-U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کاربرد هوش مصنوعی در صنایع پتروشیمی - انجمن مدیریت کیفیت ایران">
            <a:extLst>
              <a:ext uri="{FF2B5EF4-FFF2-40B4-BE49-F238E27FC236}">
                <a16:creationId xmlns:a16="http://schemas.microsoft.com/office/drawing/2014/main" id="{8B2602E6-E89B-4979-C69E-9E311F06F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95" y="2626221"/>
            <a:ext cx="10485475" cy="47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74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01384"/>
            <a:ext cx="575310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مفهوم هوش مصنوعی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هوش مصنوعی </a:t>
            </a:r>
            <a:r>
              <a:rPr lang="en-US" sz="2800" dirty="0" err="1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یا</a:t>
            </a:r>
            <a:r>
              <a:rPr lang="en-US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 </a:t>
            </a:r>
            <a:r>
              <a:rPr lang="fa-IR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 </a:t>
            </a:r>
            <a:r>
              <a:rPr lang="en-US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 AI </a:t>
            </a:r>
            <a:r>
              <a:rPr lang="en-US" sz="2800" dirty="0" err="1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مخف</a:t>
            </a:r>
            <a:r>
              <a:rPr lang="fa-IR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ف </a:t>
            </a:r>
            <a:r>
              <a:rPr lang="en-US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Artificial Intelligence </a:t>
            </a:r>
            <a:r>
              <a:rPr lang="fa-IR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ب</a:t>
            </a:r>
            <a:r>
              <a:rPr lang="en-US" sz="2800" dirty="0">
                <a:solidFill>
                  <a:srgbClr val="4437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itchFamily="34" charset="0"/>
                <a:ea typeface="Open Sans" pitchFamily="34" charset="-122"/>
                <a:cs typeface="B Mitra" panose="00000400000000000000" pitchFamily="2" charset="-78"/>
              </a:rPr>
              <a:t>ه مطالعه و ساخت ماشین‌ها توسط انسان‌ها و یادگیری آن‌ها از محیط‌های پیرامون می‌پردازد. این فناوری با استفاده از الگوریتم‌ها و داده‌های بزرگ، قادر است به تصمیم‌گیری و انجام وظایف بدون نیاز به دخالت انسانی برای انجام آن‌ها در محیط‌های خاص بپردازد.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Mitra" panose="00000400000000000000" pitchFamily="2" charset="-78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437084"/>
            <a:ext cx="7818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کاربردهای هوش مصنوعی در صنعت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اتوماسیون تولید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هوش مصنوعی به کارخانه‌ها کمک می‌کند تا فرآیندهای تولید را اتوماتیک‌سازی کرده و کارایی را افزایش دهد.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کشاورزی هوشمند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استفاده از هوش مصنوعی در کشاورزی، منجر به بهبود کارایی در کشت و کار و نیز کاهش مصرف منابع طبیعی می‌شود.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پیش‌بینی نقاط ضعف سازه‌ها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هوش مصنوعی در صنعت ساخت و ساز به ماهیت تعمیرات پیشگیرانه کمک کرده و از خرابی سازه‌ها جلوگیری می‌کند.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769394"/>
            <a:ext cx="6355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مزایا و معایب هوش مصنوعی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797022"/>
            <a:ext cx="4542115" cy="1663184"/>
          </a:xfrm>
          <a:prstGeom prst="roundRect">
            <a:avLst>
              <a:gd name="adj" fmla="val 6012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مزایا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4513421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بهبود کارایی و دقت در انجام وظایف، کاهش خطاها و به کارگیری در شرایط خطرناک.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797022"/>
            <a:ext cx="4542115" cy="1663184"/>
          </a:xfrm>
          <a:prstGeom prst="roundRect">
            <a:avLst>
              <a:gd name="adj" fmla="val 6012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4033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معایب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91067" y="4513421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منابع زیادی برای پیاده‌سازی، اختلافات اخلاقی و نگرانی‌های امنیتی.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143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967871" y="503753"/>
            <a:ext cx="6690360" cy="5720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04"/>
              </a:lnSpc>
              <a:buNone/>
            </a:pPr>
            <a:r>
              <a:rPr lang="en-US" sz="3603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تکنولوژی‌های مرتبط با هوش مصنوعی</a:t>
            </a:r>
            <a:endParaRPr lang="en-US" sz="3603" dirty="0"/>
          </a:p>
        </p:txBody>
      </p:sp>
      <p:sp>
        <p:nvSpPr>
          <p:cNvPr id="5" name="Text 3"/>
          <p:cNvSpPr/>
          <p:nvPr/>
        </p:nvSpPr>
        <p:spPr>
          <a:xfrm>
            <a:off x="2967871" y="1533406"/>
            <a:ext cx="1830467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یادگیری عمیق</a:t>
            </a:r>
            <a:endParaRPr lang="en-US" sz="1802" dirty="0"/>
          </a:p>
        </p:txBody>
      </p:sp>
      <p:sp>
        <p:nvSpPr>
          <p:cNvPr id="6" name="Text 4"/>
          <p:cNvSpPr/>
          <p:nvPr/>
        </p:nvSpPr>
        <p:spPr>
          <a:xfrm>
            <a:off x="2967871" y="2002393"/>
            <a:ext cx="2600206" cy="878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306"/>
              </a:lnSpc>
              <a:buNone/>
            </a:pPr>
            <a:r>
              <a:rPr lang="en-US" sz="144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الگوریتم‌های یادگیری عمیق به شبکه‌های عصبی تکراری برای یادگیری استفاده می‌شود.</a:t>
            </a:r>
            <a:endParaRPr lang="en-US" sz="1441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71" y="3086576"/>
            <a:ext cx="2600206" cy="391822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022181" y="1533406"/>
            <a:ext cx="1830467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پردازش زبان طبیعی</a:t>
            </a:r>
            <a:endParaRPr lang="en-US" sz="1802" dirty="0"/>
          </a:p>
        </p:txBody>
      </p:sp>
      <p:sp>
        <p:nvSpPr>
          <p:cNvPr id="9" name="Text 6"/>
          <p:cNvSpPr/>
          <p:nvPr/>
        </p:nvSpPr>
        <p:spPr>
          <a:xfrm>
            <a:off x="6022181" y="2002393"/>
            <a:ext cx="2600206" cy="878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306"/>
              </a:lnSpc>
              <a:buNone/>
            </a:pPr>
            <a:r>
              <a:rPr lang="en-US" sz="144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این تکنولوژی به ماشین‌ها امکان مکالمه و تفسیر متون انسانی را می‌دهد.</a:t>
            </a:r>
            <a:endParaRPr lang="en-US" sz="1441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81" y="3086576"/>
            <a:ext cx="2600206" cy="443329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076492" y="1533406"/>
            <a:ext cx="1830467" cy="2859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52"/>
              </a:lnSpc>
              <a:buNone/>
            </a:pPr>
            <a:r>
              <a:rPr lang="en-US" sz="1802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بینایی کامپیوتری</a:t>
            </a:r>
            <a:endParaRPr lang="en-US" sz="1802" dirty="0"/>
          </a:p>
        </p:txBody>
      </p:sp>
      <p:sp>
        <p:nvSpPr>
          <p:cNvPr id="12" name="Text 8"/>
          <p:cNvSpPr/>
          <p:nvPr/>
        </p:nvSpPr>
        <p:spPr>
          <a:xfrm>
            <a:off x="9076492" y="2002393"/>
            <a:ext cx="2600206" cy="585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306"/>
              </a:lnSpc>
              <a:buNone/>
            </a:pPr>
            <a:r>
              <a:rPr lang="en-US" sz="144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ماشین‌ها را قادر به شناخت و تفسیر تصاویر و ویدئوها می‌کند.</a:t>
            </a:r>
            <a:endParaRPr lang="en-US" sz="1441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492" y="2793802"/>
            <a:ext cx="2600206" cy="16263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91464"/>
            <a:ext cx="10111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چالش‌های پیش روی هوش مصنوعی در صنعت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26945" y="533435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90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محدودیت‌های سخت‌افزاری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196608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نیاز به سخت‌افزار قدرتمند برای پردازش داده‌های حجیم.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96320" y="533435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369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مسائل امنیتی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5849422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خطر از دست دادن کنترل به واحدهای هوشمند و یا هک شدن توسط دیگران.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92364" y="5334357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3690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بروزرسانی مداوم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5849422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نیاز به بروزرسانی و پیکربندی مداوم برای حفظ عملکرد بهینه.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97467" y="1525191"/>
            <a:ext cx="1169494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موفقیت‌های اخیر در استفاده از هوش مصنوعی در صنعت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58277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80215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پیشرفت در خودکارسازی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060633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کارخانه‌ها به صورت خودکارتر و با کمترین نیاز به دخالت انسانی عمل می‌کنند.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358277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تحلیل هوش‌مند داده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8222" y="5060633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استفاده از هوش مصنوعی برای تحلیل داده‌های بزرگ منجر به شناسایی الگوها و پیش‌بینی بهتر موارد مختلف می‌شود.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358277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802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رباتیک پیشرفته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0633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ربات‌های هوشمند با استفاده از هوش مصنوعی توانایی انجام کارهای پیشرفته را دارند.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280874"/>
            <a:ext cx="6713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آینده هوش مصنوعی در صنعت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2308503"/>
            <a:ext cx="44410" cy="4640223"/>
          </a:xfrm>
          <a:prstGeom prst="roundRect">
            <a:avLst>
              <a:gd name="adj" fmla="val 225151"/>
            </a:avLst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7098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4820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3036" y="252376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530673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رشد روزافزون هوش مصنوعی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01109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منجر به افزایش کاربردهای هوش مصنوعی در صنایع مختلف خواهد شد.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02609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توسعه نرم‌افزارهای هوشمند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نرم‌افزارهای هوشمندی که قادر به یادگیری مداوم از محیط و بهبود عملکرد خود باشند، بیشتر به چشم خواهند خورد.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43986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545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انسان و هوش مصنوعی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تعاملات بین انسان‌ها و ماشین‌ها به صورت فراوان‌تر شاهد خواهد بود.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84797"/>
            <a:ext cx="52882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نتیجه‌گیری و نکات کلیدی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3511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59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پیشرفت فناوری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39910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هوش مصنوعی به سرعت در حال پیشرفت است و عمیق‌تر به زندگی‌های ما نفوذ می‌کند.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23511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59493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ضرورت آموزش و یادگیری مداوم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387096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این فناوری به دستاوردهای بزرگی منجر شده است و افرادی که بتوانند با آن همگام شوند، بهترین نتایج را خواهند داشت.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323511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59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چالش‌ها و راهکارها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39910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مسائل امنیتی و اخلاقی نیازمند توجه جدی و پیشرفت‌های زمینه‌ای هستند.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588</Words>
  <Application>Microsoft Office PowerPoint</Application>
  <PresentationFormat>Custom</PresentationFormat>
  <Paragraphs>80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Crimson Pro</vt:lpstr>
      <vt:lpstr>Lotus</vt:lpstr>
      <vt:lpstr>Open Sans</vt:lpstr>
      <vt:lpstr>system-ui</vt:lpstr>
      <vt:lpstr>ui-serif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Sina Anvari</cp:lastModifiedBy>
  <cp:revision>3</cp:revision>
  <dcterms:created xsi:type="dcterms:W3CDTF">2023-12-29T21:26:41Z</dcterms:created>
  <dcterms:modified xsi:type="dcterms:W3CDTF">2023-12-29T21:40:10Z</dcterms:modified>
</cp:coreProperties>
</file>