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71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116885-1284-440D-98B7-B568A0A65FD9}">
          <p14:sldIdLst>
            <p14:sldId id="269"/>
            <p14:sldId id="256"/>
            <p14:sldId id="258"/>
            <p14:sldId id="261"/>
            <p14:sldId id="262"/>
            <p14:sldId id="263"/>
            <p14:sldId id="264"/>
            <p14:sldId id="265"/>
            <p14:sldId id="267"/>
            <p14:sldId id="271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delivery times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7C-4935-9F17-1CBA5C005E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7C-4935-9F17-1CBA5C005ED8}"/>
              </c:ext>
            </c:extLst>
          </c:dPt>
          <c:cat>
            <c:strRef>
              <c:f>Sheet1!$A$2:$A$3</c:f>
              <c:strCache>
                <c:ptCount val="2"/>
                <c:pt idx="0">
                  <c:v>on time</c:v>
                </c:pt>
                <c:pt idx="1">
                  <c:v>late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67.37</c:v>
                </c:pt>
                <c:pt idx="1">
                  <c:v>32.630000000000003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C-4A8D-9D1E-DBAEA4A5F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delivery times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D9-4258-A3DA-CC34FEB2C3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D9-4258-A3DA-CC34FEB2C360}"/>
              </c:ext>
            </c:extLst>
          </c:dPt>
          <c:cat>
            <c:strRef>
              <c:f>Sheet1!$A$2:$A$3</c:f>
              <c:strCache>
                <c:ptCount val="2"/>
                <c:pt idx="0">
                  <c:v>on time</c:v>
                </c:pt>
                <c:pt idx="1">
                  <c:v>late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75.150000000000006</c:v>
                </c:pt>
                <c:pt idx="1">
                  <c:v>24.85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D9-4258-A3DA-CC34FEB2C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D7C5-7E7D-4518-8593-FCE67C274336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2EF4-8347-46C8-9F52-232E9B0800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02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232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21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4907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9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537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80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75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4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95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706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50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2EF4-8347-46C8-9F52-232E9B0800D5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587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F3A9-B509-8707-FD1B-2DA3F3D4A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1D8A-02C2-4ABC-CB12-6E699C5E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C71A-F309-DB18-E875-6B58FC4D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6AE0-A399-579C-AC0A-2B833363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D7D0-CD55-A4F4-9C5C-0923321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79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AE4C-6EB5-F141-E7EB-92BEB15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38EB-08FA-9F25-E5CA-37FC72BA1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3522-1655-F598-4F95-92151B95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21F9-B9D9-234E-AD1A-F6E96F6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2241-1440-1521-0C71-B7F609A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6D951-1418-3E19-59EA-03ED055CD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CF504-2F33-44A2-2F29-C3A8C89D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AD1D-105F-F9C0-966B-64716416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2B32-C5D2-647C-BBF9-42840596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F659-EA89-A7A9-BA15-8D9D0C3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45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08A7-0BB1-80A5-FE3E-D7E685A9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C22E-8273-9629-3B98-81091DB5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4FC9-C23C-D8A3-D836-2766DFA3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5FC9-B07C-53BD-2651-AC696F10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2C4A-CD2F-F905-F84A-92D52D18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16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AB4-C157-AAC4-9AD2-74FFE5CA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1A1D-7D6E-182E-0A10-667936F5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B1D5-17FC-588E-DE8C-59B2AC90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F343-46A5-B8CF-BF79-3C92BD3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1EE1-2FBB-10E7-5809-389BE83A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03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4A89-8EEE-B094-65E0-365B309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E64D-FA86-6BE1-159B-108E5D9B4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FBF-63B2-F968-4564-432A3AEF3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543B6-EA76-88B1-BF20-4FF91361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3A8C-01A6-3491-CAA1-A43C81B7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4BA8-69E2-8DE1-5918-EFA8AE2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44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2C8A-9C32-76DE-8104-C27F8824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8DDFC-B399-F16B-1D91-BFF4E6BB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C1A1-B028-FFA5-7478-0CFAA7E9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85192-A27F-23B3-7BDC-5EED2B980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DA6A-6023-762C-B77C-0F1F09005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285A7-71DC-0AC7-201C-C86C8989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7164A-F785-BB4C-89CE-A62A3BAE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B76C3-9C53-6EAB-2D3E-F331ADD7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34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2F82-65ED-8201-68DA-A93E0D9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738C-27B5-74CA-3C0E-30BC0768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C059D-D61A-EECE-8B22-FFFE986E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DB25A-3419-CFB6-4DB1-CEAEB499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14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455D3-983E-E9CC-7D7D-2FC2B5C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0E8AB-0679-D8C0-B830-982D0BA6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8F08E-9BA0-CCAB-EDA4-2FA9744A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75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5C42-7D88-9428-BE6E-2025506E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BDDF-A467-341A-6FFF-34914923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D9EEF-43D2-A449-9F8E-B6FA5226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5A62-D14E-4D85-DB2B-0D349C0C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692A-F20A-C943-2B27-460CB48F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5D75-3546-44E3-A37F-4FEEB549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88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41B1-D180-36F0-7FCD-0A88880A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E1B19-14D4-8B7A-F05B-51B19D745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38371-386A-E247-CB6C-E200628B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42B2-BD44-D6BC-2108-16E630BB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32E6-8FB4-83AB-DCA9-358AE38B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7A2F7-0D69-8856-2612-6BF26BD8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D1B0B-7C4B-BCF8-5C47-B0904BA9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5703-DE6E-F924-C656-1975B343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F77E-B47E-A409-766F-31C1A0F4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39519-ACD7-453E-A2F7-38A6EE243B59}" type="datetimeFigureOut">
              <a:rPr lang="en-IE" smtClean="0"/>
              <a:t>24/05/2024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70AB-8366-83B8-CC46-9FDE5CDF8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6BDB-7BA0-335C-7811-1236687D0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11EF4-A08C-4ADE-ADDB-8E0A44D282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248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B27755-63FE-4B18-FE39-BA7318E83CF1}"/>
              </a:ext>
            </a:extLst>
          </p:cNvPr>
          <p:cNvSpPr/>
          <p:nvPr/>
        </p:nvSpPr>
        <p:spPr>
          <a:xfrm>
            <a:off x="0" y="1269000"/>
            <a:ext cx="12192000" cy="43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6D42E0-3111-FA9C-85ED-61ABA5C58194}"/>
              </a:ext>
            </a:extLst>
          </p:cNvPr>
          <p:cNvGrpSpPr/>
          <p:nvPr/>
        </p:nvGrpSpPr>
        <p:grpSpPr>
          <a:xfrm>
            <a:off x="0" y="2444115"/>
            <a:ext cx="12192000" cy="1846660"/>
            <a:chOff x="0" y="2468834"/>
            <a:chExt cx="12192000" cy="1846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8C1515-D339-0CCF-1A96-5A064AAD8C18}"/>
                </a:ext>
              </a:extLst>
            </p:cNvPr>
            <p:cNvSpPr txBox="1"/>
            <p:nvPr/>
          </p:nvSpPr>
          <p:spPr>
            <a:xfrm>
              <a:off x="0" y="2468834"/>
              <a:ext cx="12192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200" b="1" dirty="0">
                  <a:solidFill>
                    <a:schemeClr val="bg1"/>
                  </a:solidFill>
                  <a:latin typeface="+mj-lt"/>
                </a:rPr>
                <a:t>DigiHaul Ltd Shipment Data </a:t>
              </a:r>
              <a:endParaRPr lang="en-IE" sz="8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F5200-FC08-39D2-3E01-C091B6C65FC9}"/>
                </a:ext>
              </a:extLst>
            </p:cNvPr>
            <p:cNvSpPr txBox="1"/>
            <p:nvPr/>
          </p:nvSpPr>
          <p:spPr>
            <a:xfrm>
              <a:off x="0" y="3669163"/>
              <a:ext cx="12192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3600" dirty="0">
                  <a:solidFill>
                    <a:schemeClr val="bg1"/>
                  </a:solidFill>
                  <a:latin typeface="+mj-lt"/>
                </a:rPr>
                <a:t>Sinah Behsangar</a:t>
              </a:r>
              <a:endParaRPr lang="en-IE" sz="4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00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PREDICTION MODEL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Model Evaluation &amp; Application</a:t>
            </a:r>
          </a:p>
          <a:p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C5E039-F205-7317-97DF-3BB55533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64" y="1861764"/>
            <a:ext cx="2647246" cy="40885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0D7728-C197-54C5-1D5C-619724DC8B0C}"/>
              </a:ext>
            </a:extLst>
          </p:cNvPr>
          <p:cNvSpPr txBox="1"/>
          <p:nvPr/>
        </p:nvSpPr>
        <p:spPr>
          <a:xfrm>
            <a:off x="180000" y="1800000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Overall best model:</a:t>
            </a:r>
          </a:p>
          <a:p>
            <a:endParaRPr lang="en-IE" dirty="0"/>
          </a:p>
          <a:p>
            <a:r>
              <a:rPr lang="en-IE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80223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PREDICTION MODEL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Prediction on ‘New_bookings.csv’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96DC42-C928-24D2-AB09-5AE63EF7C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44838"/>
              </p:ext>
            </p:extLst>
          </p:nvPr>
        </p:nvGraphicFramePr>
        <p:xfrm>
          <a:off x="5016000" y="2350342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E7C514-EA1E-F3F6-027E-8048DDA4E9CA}"/>
              </a:ext>
            </a:extLst>
          </p:cNvPr>
          <p:cNvSpPr txBox="1"/>
          <p:nvPr/>
        </p:nvSpPr>
        <p:spPr>
          <a:xfrm>
            <a:off x="5658043" y="3228945"/>
            <a:ext cx="10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b="1" dirty="0"/>
              <a:t>24.85%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A60A-2685-3E31-5127-DF5242D9EC3C}"/>
              </a:ext>
            </a:extLst>
          </p:cNvPr>
          <p:cNvSpPr txBox="1"/>
          <p:nvPr/>
        </p:nvSpPr>
        <p:spPr>
          <a:xfrm>
            <a:off x="8757557" y="4716521"/>
            <a:ext cx="10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b="1" dirty="0"/>
              <a:t>75.15%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B1F4B-1A8A-480E-1889-40096C031D56}"/>
              </a:ext>
            </a:extLst>
          </p:cNvPr>
          <p:cNvSpPr txBox="1"/>
          <p:nvPr/>
        </p:nvSpPr>
        <p:spPr>
          <a:xfrm>
            <a:off x="175325" y="1800000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quarter of the shipments in ‘Newbokings.csv’ were predicted to have delays</a:t>
            </a:r>
          </a:p>
        </p:txBody>
      </p:sp>
    </p:spTree>
    <p:extLst>
      <p:ext uri="{BB962C8B-B14F-4D97-AF65-F5344CB8AC3E}">
        <p14:creationId xmlns:p14="http://schemas.microsoft.com/office/powerpoint/2010/main" val="244677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B27755-63FE-4B18-FE39-BA7318E83CF1}"/>
              </a:ext>
            </a:extLst>
          </p:cNvPr>
          <p:cNvSpPr/>
          <p:nvPr/>
        </p:nvSpPr>
        <p:spPr>
          <a:xfrm>
            <a:off x="0" y="1269000"/>
            <a:ext cx="12192000" cy="43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6D42E0-3111-FA9C-85ED-61ABA5C58194}"/>
              </a:ext>
            </a:extLst>
          </p:cNvPr>
          <p:cNvGrpSpPr/>
          <p:nvPr/>
        </p:nvGrpSpPr>
        <p:grpSpPr>
          <a:xfrm>
            <a:off x="0" y="2444115"/>
            <a:ext cx="12192000" cy="1846660"/>
            <a:chOff x="0" y="2468834"/>
            <a:chExt cx="12192000" cy="1846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8C1515-D339-0CCF-1A96-5A064AAD8C18}"/>
                </a:ext>
              </a:extLst>
            </p:cNvPr>
            <p:cNvSpPr txBox="1"/>
            <p:nvPr/>
          </p:nvSpPr>
          <p:spPr>
            <a:xfrm>
              <a:off x="0" y="2468834"/>
              <a:ext cx="12192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7200" b="1" dirty="0">
                  <a:solidFill>
                    <a:schemeClr val="bg1"/>
                  </a:solidFill>
                  <a:latin typeface="+mj-lt"/>
                </a:rPr>
                <a:t>THANK YOU</a:t>
              </a:r>
              <a:endParaRPr lang="en-IE" sz="8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F5200-FC08-39D2-3E01-C091B6C65FC9}"/>
                </a:ext>
              </a:extLst>
            </p:cNvPr>
            <p:cNvSpPr txBox="1"/>
            <p:nvPr/>
          </p:nvSpPr>
          <p:spPr>
            <a:xfrm>
              <a:off x="0" y="3669163"/>
              <a:ext cx="12192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3600" dirty="0">
                  <a:solidFill>
                    <a:schemeClr val="bg1"/>
                  </a:solidFill>
                  <a:latin typeface="+mj-lt"/>
                </a:rPr>
                <a:t>Questions?</a:t>
              </a:r>
              <a:endParaRPr lang="en-IE" sz="4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03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PROJECT OVERVIEW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78856-52DA-DAF8-353A-EB4C531C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0" y="1800000"/>
            <a:ext cx="5647380" cy="487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Datasets and Their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219B6-FD02-898E-DB29-CC13BC4FC70A}"/>
              </a:ext>
            </a:extLst>
          </p:cNvPr>
          <p:cNvSpPr txBox="1"/>
          <p:nvPr/>
        </p:nvSpPr>
        <p:spPr>
          <a:xfrm>
            <a:off x="180000" y="1800000"/>
            <a:ext cx="3060000" cy="43704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GPS_data: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1600" dirty="0"/>
              <a:t>GPS data from DigiHaul’s driver app</a:t>
            </a:r>
          </a:p>
          <a:p>
            <a:pPr lvl="1"/>
            <a:endParaRPr lang="en-IE" sz="1600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Shipment_bookings: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1600" dirty="0"/>
              <a:t>Information about the shipment, carriers, vehicles, collection and delivery schedules and GPS co-ordinates.</a:t>
            </a:r>
          </a:p>
          <a:p>
            <a:pPr lvl="1"/>
            <a:endParaRPr lang="en-IE" sz="1600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New_bookings: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1600" dirty="0"/>
              <a:t>Same information as Shipment_bookings but for a different period.</a:t>
            </a:r>
          </a:p>
        </p:txBody>
      </p:sp>
    </p:spTree>
    <p:extLst>
      <p:ext uri="{BB962C8B-B14F-4D97-AF65-F5344CB8AC3E}">
        <p14:creationId xmlns:p14="http://schemas.microsoft.com/office/powerpoint/2010/main" val="145561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DATA CLEANING AND PRE-PROCESSING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78856-52DA-DAF8-353A-EB4C531C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0" y="1800000"/>
            <a:ext cx="5647380" cy="487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Issues To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219B6-FD02-898E-DB29-CC13BC4FC70A}"/>
              </a:ext>
            </a:extLst>
          </p:cNvPr>
          <p:cNvSpPr txBox="1"/>
          <p:nvPr/>
        </p:nvSpPr>
        <p:spPr>
          <a:xfrm>
            <a:off x="180000" y="1800000"/>
            <a:ext cx="3060000" cy="3662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Latitude and longitude values: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1600" dirty="0"/>
              <a:t>Inconsistent decimal places in different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1600" dirty="0"/>
              <a:t>No exact match between final delivery location and actual delivery location.</a:t>
            </a:r>
          </a:p>
          <a:p>
            <a:pPr lvl="1"/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Time data values: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1600" dirty="0"/>
              <a:t>British Summer Time zone different to the rest of the time data.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A431247-704B-64EB-61FB-026FEAD79784}"/>
              </a:ext>
            </a:extLst>
          </p:cNvPr>
          <p:cNvSpPr/>
          <p:nvPr/>
        </p:nvSpPr>
        <p:spPr>
          <a:xfrm>
            <a:off x="5658395" y="2525486"/>
            <a:ext cx="176348" cy="37011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BF91385-F1F5-94A8-233E-A58672823857}"/>
              </a:ext>
            </a:extLst>
          </p:cNvPr>
          <p:cNvSpPr/>
          <p:nvPr/>
        </p:nvSpPr>
        <p:spPr>
          <a:xfrm>
            <a:off x="5070566" y="5139887"/>
            <a:ext cx="176348" cy="72842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85460DB-68A0-4406-B08B-33D22CC97BBF}"/>
              </a:ext>
            </a:extLst>
          </p:cNvPr>
          <p:cNvSpPr/>
          <p:nvPr/>
        </p:nvSpPr>
        <p:spPr>
          <a:xfrm>
            <a:off x="5077367" y="5908943"/>
            <a:ext cx="176348" cy="72842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E0586B2-1C30-2E26-37E2-4023B8B8E969}"/>
              </a:ext>
            </a:extLst>
          </p:cNvPr>
          <p:cNvSpPr/>
          <p:nvPr/>
        </p:nvSpPr>
        <p:spPr>
          <a:xfrm>
            <a:off x="5658395" y="2895600"/>
            <a:ext cx="176348" cy="1800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84E1A7-5ACB-5E74-6CD5-ECE372DD7884}"/>
              </a:ext>
            </a:extLst>
          </p:cNvPr>
          <p:cNvSpPr/>
          <p:nvPr/>
        </p:nvSpPr>
        <p:spPr>
          <a:xfrm>
            <a:off x="5477523" y="2620543"/>
            <a:ext cx="180000" cy="1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3FB154-AC04-9058-41BF-14CDDFEBADE7}"/>
              </a:ext>
            </a:extLst>
          </p:cNvPr>
          <p:cNvSpPr/>
          <p:nvPr/>
        </p:nvSpPr>
        <p:spPr>
          <a:xfrm>
            <a:off x="4889694" y="5414101"/>
            <a:ext cx="180000" cy="1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F88FD4-ABB2-7EC6-0A0D-488F65F223A2}"/>
              </a:ext>
            </a:extLst>
          </p:cNvPr>
          <p:cNvSpPr/>
          <p:nvPr/>
        </p:nvSpPr>
        <p:spPr>
          <a:xfrm>
            <a:off x="5477523" y="2895600"/>
            <a:ext cx="180000" cy="1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65BB8-256E-913D-6FF9-710D9207A48B}"/>
              </a:ext>
            </a:extLst>
          </p:cNvPr>
          <p:cNvSpPr/>
          <p:nvPr/>
        </p:nvSpPr>
        <p:spPr>
          <a:xfrm>
            <a:off x="4890566" y="6183157"/>
            <a:ext cx="180000" cy="1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72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DATA CLEANING AND PRE-PROCESSING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Corrective 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D26D1-0B74-D3CE-B714-87664BB37317}"/>
              </a:ext>
            </a:extLst>
          </p:cNvPr>
          <p:cNvSpPr txBox="1"/>
          <p:nvPr/>
        </p:nvSpPr>
        <p:spPr>
          <a:xfrm>
            <a:off x="179999" y="1800000"/>
            <a:ext cx="3059999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/>
              <a:t>Latitude and longitude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1600" dirty="0"/>
              <a:t>Google maps API called to generate new values based on final delivery address post code</a:t>
            </a:r>
            <a:r>
              <a:rPr lang="en-IE" dirty="0"/>
              <a:t>.</a:t>
            </a:r>
          </a:p>
          <a:p>
            <a:pPr lvl="1"/>
            <a:endParaRPr lang="en-IE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Time Data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1600" dirty="0"/>
              <a:t>all converted to standardised format.</a:t>
            </a:r>
          </a:p>
          <a:p>
            <a:pPr lvl="1"/>
            <a:endParaRPr lang="en-IE" sz="1600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Other measures: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1600" dirty="0"/>
              <a:t>Duplicate rows (if any) were removed.</a:t>
            </a:r>
          </a:p>
          <a:p>
            <a:pPr lvl="1"/>
            <a:endParaRPr lang="en-IE" sz="1600" dirty="0"/>
          </a:p>
        </p:txBody>
      </p:sp>
      <p:pic>
        <p:nvPicPr>
          <p:cNvPr id="1026" name="Picture 2" descr="Google Maps API | Rick Vidallon">
            <a:extLst>
              <a:ext uri="{FF2B5EF4-FFF2-40B4-BE49-F238E27FC236}">
                <a16:creationId xmlns:a16="http://schemas.microsoft.com/office/drawing/2014/main" id="{CF3BC290-164F-2651-506F-066EC118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95" y="2705159"/>
            <a:ext cx="228180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F4D43BD-4BF5-E563-9926-8DC699311A64}"/>
              </a:ext>
            </a:extLst>
          </p:cNvPr>
          <p:cNvGrpSpPr/>
          <p:nvPr/>
        </p:nvGrpSpPr>
        <p:grpSpPr>
          <a:xfrm>
            <a:off x="9201343" y="2975159"/>
            <a:ext cx="1080000" cy="1620000"/>
            <a:chOff x="7436481" y="2145359"/>
            <a:chExt cx="1080000" cy="16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E5FE4E-E132-0244-BFFD-49CBCDA203D6}"/>
                </a:ext>
              </a:extLst>
            </p:cNvPr>
            <p:cNvSpPr/>
            <p:nvPr/>
          </p:nvSpPr>
          <p:spPr>
            <a:xfrm>
              <a:off x="7570328" y="2781772"/>
              <a:ext cx="828000" cy="173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AC6308-7677-7CA0-A183-F90FD0C202CB}"/>
                </a:ext>
              </a:extLst>
            </p:cNvPr>
            <p:cNvSpPr/>
            <p:nvPr/>
          </p:nvSpPr>
          <p:spPr>
            <a:xfrm>
              <a:off x="7551595" y="2407798"/>
              <a:ext cx="828000" cy="173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31" name="Graphic 30" descr="Table outline">
              <a:extLst>
                <a:ext uri="{FF2B5EF4-FFF2-40B4-BE49-F238E27FC236}">
                  <a16:creationId xmlns:a16="http://schemas.microsoft.com/office/drawing/2014/main" id="{02346A0E-A16B-AD1D-E88B-544F875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36481" y="2145359"/>
              <a:ext cx="1080000" cy="1080000"/>
            </a:xfrm>
            <a:prstGeom prst="rect">
              <a:avLst/>
            </a:prstGeom>
          </p:spPr>
        </p:pic>
        <p:pic>
          <p:nvPicPr>
            <p:cNvPr id="32" name="Graphic 31" descr="Table outline">
              <a:extLst>
                <a:ext uri="{FF2B5EF4-FFF2-40B4-BE49-F238E27FC236}">
                  <a16:creationId xmlns:a16="http://schemas.microsoft.com/office/drawing/2014/main" id="{1D112159-6D20-47AE-84D1-F2F5837EB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36481" y="2685359"/>
              <a:ext cx="1080000" cy="1080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93F51F-10CC-D3C4-FEDC-955F2E20D3C5}"/>
              </a:ext>
            </a:extLst>
          </p:cNvPr>
          <p:cNvGrpSpPr/>
          <p:nvPr/>
        </p:nvGrpSpPr>
        <p:grpSpPr>
          <a:xfrm>
            <a:off x="10932000" y="3154192"/>
            <a:ext cx="1080000" cy="1261457"/>
            <a:chOff x="7436481" y="3885959"/>
            <a:chExt cx="1080000" cy="1261457"/>
          </a:xfrm>
        </p:grpSpPr>
        <p:pic>
          <p:nvPicPr>
            <p:cNvPr id="34" name="Graphic 33" descr="Table outline">
              <a:extLst>
                <a:ext uri="{FF2B5EF4-FFF2-40B4-BE49-F238E27FC236}">
                  <a16:creationId xmlns:a16="http://schemas.microsoft.com/office/drawing/2014/main" id="{66B1D909-3BBB-CE43-CBAB-5F110680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36481" y="4067416"/>
              <a:ext cx="1080000" cy="1080000"/>
            </a:xfrm>
            <a:prstGeom prst="rect">
              <a:avLst/>
            </a:prstGeom>
          </p:spPr>
        </p:pic>
        <p:pic>
          <p:nvPicPr>
            <p:cNvPr id="35" name="Graphic 34" descr="Table outline">
              <a:extLst>
                <a:ext uri="{FF2B5EF4-FFF2-40B4-BE49-F238E27FC236}">
                  <a16:creationId xmlns:a16="http://schemas.microsoft.com/office/drawing/2014/main" id="{CC956B74-BEB2-34B4-7057-F28217C4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36481" y="3885959"/>
              <a:ext cx="1080000" cy="1080000"/>
            </a:xfrm>
            <a:prstGeom prst="rect">
              <a:avLst/>
            </a:prstGeom>
          </p:spPr>
        </p:pic>
      </p:grpSp>
      <p:pic>
        <p:nvPicPr>
          <p:cNvPr id="37" name="Graphic 36" descr="Clock with solid fill">
            <a:extLst>
              <a:ext uri="{FF2B5EF4-FFF2-40B4-BE49-F238E27FC236}">
                <a16:creationId xmlns:a16="http://schemas.microsoft.com/office/drawing/2014/main" id="{607FE970-3456-C296-1F86-ADE72B40EF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0195" y="3093678"/>
            <a:ext cx="1382486" cy="1382486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B442BED9-093D-0EAB-272D-87433E8596D2}"/>
              </a:ext>
            </a:extLst>
          </p:cNvPr>
          <p:cNvSpPr/>
          <p:nvPr/>
        </p:nvSpPr>
        <p:spPr>
          <a:xfrm>
            <a:off x="10423154" y="3648849"/>
            <a:ext cx="367034" cy="272143"/>
          </a:xfrm>
          <a:prstGeom prst="rightArrow">
            <a:avLst>
              <a:gd name="adj1" fmla="val 26000"/>
              <a:gd name="adj2" fmla="val 42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241FAE-0729-373C-BAD6-57C2FF5EF65B}"/>
              </a:ext>
            </a:extLst>
          </p:cNvPr>
          <p:cNvSpPr/>
          <p:nvPr/>
        </p:nvSpPr>
        <p:spPr>
          <a:xfrm>
            <a:off x="4865097" y="4505159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FA4B85-70AE-F492-80B2-7A2B56035ACD}"/>
              </a:ext>
            </a:extLst>
          </p:cNvPr>
          <p:cNvSpPr/>
          <p:nvPr/>
        </p:nvSpPr>
        <p:spPr>
          <a:xfrm>
            <a:off x="7355998" y="4505159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0B0DB7-0283-7EC8-4CD9-E08E3595EF9F}"/>
              </a:ext>
            </a:extLst>
          </p:cNvPr>
          <p:cNvSpPr/>
          <p:nvPr/>
        </p:nvSpPr>
        <p:spPr>
          <a:xfrm>
            <a:off x="10426671" y="4505159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74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LATE DELIVERIES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Q4 2023 (Oct 1</a:t>
            </a:r>
            <a:r>
              <a:rPr lang="en-IE" sz="28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 – Dec 31</a:t>
            </a:r>
            <a:r>
              <a:rPr lang="en-IE" sz="28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3F768-0DC7-6250-5786-A24301E1820B}"/>
              </a:ext>
            </a:extLst>
          </p:cNvPr>
          <p:cNvSpPr txBox="1"/>
          <p:nvPr/>
        </p:nvSpPr>
        <p:spPr>
          <a:xfrm>
            <a:off x="180000" y="1798029"/>
            <a:ext cx="30600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Steps:</a:t>
            </a:r>
          </a:p>
          <a:p>
            <a:endParaRPr lang="en-IE" dirty="0"/>
          </a:p>
          <a:p>
            <a:pPr marL="342900" indent="-342900">
              <a:buAutoNum type="arabicPeriod"/>
            </a:pPr>
            <a:r>
              <a:rPr lang="en-IE" sz="1600" dirty="0"/>
              <a:t>‘Shipment_bookings’ records filtered by last delivery schedule date: 3235 instances / rows.</a:t>
            </a:r>
          </a:p>
          <a:p>
            <a:pPr marL="342900" indent="-342900">
              <a:buAutoNum type="arabicPeriod"/>
            </a:pPr>
            <a:r>
              <a:rPr lang="en-IE" sz="1600" dirty="0"/>
              <a:t>Filtered dataset joined with ‘GPS_data’ on Shipment ID</a:t>
            </a:r>
          </a:p>
          <a:p>
            <a:pPr marL="342900" indent="-342900">
              <a:buAutoNum type="arabicPeriod"/>
            </a:pPr>
            <a:r>
              <a:rPr lang="en-IE" sz="1600" dirty="0"/>
              <a:t>Extracted rows with latitude and longitude matches between delivery address and driver location</a:t>
            </a:r>
          </a:p>
          <a:p>
            <a:pPr marL="342900" indent="-342900">
              <a:buAutoNum type="arabicPeriod"/>
            </a:pPr>
            <a:r>
              <a:rPr lang="en-IE" sz="1600" dirty="0"/>
              <a:t>Actual delivery time is timestamp value of those rows.</a:t>
            </a:r>
          </a:p>
          <a:p>
            <a:pPr marL="342900" indent="-342900">
              <a:buAutoNum type="arabicPeriod"/>
            </a:pPr>
            <a:r>
              <a:rPr lang="en-IE" sz="1600" dirty="0"/>
              <a:t>Late deliveries found by comparing actual delivery time against last delivery schedule time plus 30 minutes.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B20AA-BEE5-B5C2-769D-56E86F76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0" y="1800000"/>
            <a:ext cx="5647380" cy="487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606ED-A360-F3BB-2B8D-7C33C82F0569}"/>
              </a:ext>
            </a:extLst>
          </p:cNvPr>
          <p:cNvCxnSpPr/>
          <p:nvPr/>
        </p:nvCxnSpPr>
        <p:spPr>
          <a:xfrm>
            <a:off x="5279572" y="2427514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35828F-842A-61A5-C463-189F578CDD5B}"/>
              </a:ext>
            </a:extLst>
          </p:cNvPr>
          <p:cNvCxnSpPr/>
          <p:nvPr/>
        </p:nvCxnSpPr>
        <p:spPr>
          <a:xfrm>
            <a:off x="4724401" y="3842656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408435-F2D3-64AE-786C-C83D90B9A82B}"/>
              </a:ext>
            </a:extLst>
          </p:cNvPr>
          <p:cNvCxnSpPr/>
          <p:nvPr/>
        </p:nvCxnSpPr>
        <p:spPr>
          <a:xfrm>
            <a:off x="5285015" y="2612571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2F684-C1EA-91A1-7646-4B30B2077A71}"/>
              </a:ext>
            </a:extLst>
          </p:cNvPr>
          <p:cNvCxnSpPr/>
          <p:nvPr/>
        </p:nvCxnSpPr>
        <p:spPr>
          <a:xfrm>
            <a:off x="5285014" y="2808513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71D7C-9176-1035-81A3-3E393245D8D4}"/>
              </a:ext>
            </a:extLst>
          </p:cNvPr>
          <p:cNvCxnSpPr/>
          <p:nvPr/>
        </p:nvCxnSpPr>
        <p:spPr>
          <a:xfrm>
            <a:off x="4724400" y="5569076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9E05D-D999-B849-A806-D993ED46E4AD}"/>
              </a:ext>
            </a:extLst>
          </p:cNvPr>
          <p:cNvCxnSpPr/>
          <p:nvPr/>
        </p:nvCxnSpPr>
        <p:spPr>
          <a:xfrm>
            <a:off x="4718956" y="5775904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0FD24-DE1F-781C-28CA-63395675D485}"/>
              </a:ext>
            </a:extLst>
          </p:cNvPr>
          <p:cNvCxnSpPr/>
          <p:nvPr/>
        </p:nvCxnSpPr>
        <p:spPr>
          <a:xfrm>
            <a:off x="4697183" y="6537904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81C2B-65AD-DE72-EA2B-F8157CE56FBB}"/>
              </a:ext>
            </a:extLst>
          </p:cNvPr>
          <p:cNvCxnSpPr/>
          <p:nvPr/>
        </p:nvCxnSpPr>
        <p:spPr>
          <a:xfrm>
            <a:off x="5285014" y="3010932"/>
            <a:ext cx="5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LATE DELIVERIES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Q4 2023 (Oct 1</a:t>
            </a:r>
            <a:r>
              <a:rPr lang="en-IE" sz="28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 – Dec 31</a:t>
            </a:r>
            <a:r>
              <a:rPr lang="en-IE" sz="28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66439A-84FE-C4DD-EFDE-41C797C02B1E}"/>
              </a:ext>
            </a:extLst>
          </p:cNvPr>
          <p:cNvGrpSpPr/>
          <p:nvPr/>
        </p:nvGrpSpPr>
        <p:grpSpPr>
          <a:xfrm>
            <a:off x="5016000" y="2350342"/>
            <a:ext cx="5400000" cy="3600000"/>
            <a:chOff x="5016000" y="2350342"/>
            <a:chExt cx="5400000" cy="360000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F54AE1E-72BC-8FE4-3C61-C78E8FAD42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917278"/>
                </p:ext>
              </p:extLst>
            </p:nvPr>
          </p:nvGraphicFramePr>
          <p:xfrm>
            <a:off x="5016000" y="2350342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A9D80A-2E5E-77D6-71A9-168D9D6E1365}"/>
                </a:ext>
              </a:extLst>
            </p:cNvPr>
            <p:cNvSpPr txBox="1"/>
            <p:nvPr/>
          </p:nvSpPr>
          <p:spPr>
            <a:xfrm>
              <a:off x="5658043" y="3228945"/>
              <a:ext cx="1055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32.75%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2D5A1D-ACC3-3BD2-7E8F-1BEBC5910110}"/>
                </a:ext>
              </a:extLst>
            </p:cNvPr>
            <p:cNvSpPr txBox="1"/>
            <p:nvPr/>
          </p:nvSpPr>
          <p:spPr>
            <a:xfrm>
              <a:off x="8757557" y="4716521"/>
              <a:ext cx="1055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67.25%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FA3B3F5-FB18-341E-3316-9DD2F7889F19}"/>
              </a:ext>
            </a:extLst>
          </p:cNvPr>
          <p:cNvSpPr txBox="1"/>
          <p:nvPr/>
        </p:nvSpPr>
        <p:spPr>
          <a:xfrm>
            <a:off x="180000" y="1800000"/>
            <a:ext cx="306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Nearly one third of the shipments did not meet the on-time delivery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These late shipments, along with their respective shipper IDs were stored in a separate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were </a:t>
            </a:r>
            <a:r>
              <a:rPr lang="en-GB" dirty="0"/>
              <a:t>29 shippers with a total of 1055 late deliveries.</a:t>
            </a:r>
          </a:p>
        </p:txBody>
      </p:sp>
    </p:spTree>
    <p:extLst>
      <p:ext uri="{BB962C8B-B14F-4D97-AF65-F5344CB8AC3E}">
        <p14:creationId xmlns:p14="http://schemas.microsoft.com/office/powerpoint/2010/main" val="427362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PREDICTION MODEL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Feature Engineering and Data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DAFE3-2C15-6DC3-62DD-BC0944497EE2}"/>
              </a:ext>
            </a:extLst>
          </p:cNvPr>
          <p:cNvSpPr txBox="1"/>
          <p:nvPr/>
        </p:nvSpPr>
        <p:spPr>
          <a:xfrm>
            <a:off x="179999" y="1800000"/>
            <a:ext cx="30600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/>
              <a:t>‘DELIVERY_DISTANCE’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1600" dirty="0"/>
              <a:t>Distance between first collection location and last delivery location</a:t>
            </a:r>
          </a:p>
          <a:p>
            <a:pPr lvl="1"/>
            <a:endParaRPr lang="en-IE" sz="1600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‘LATE_DELIVERY’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1600" dirty="0"/>
              <a:t>Binary label column that indicates if a shipment is 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Categorical features one-hot coded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DAE189-88D9-9756-3E6E-9F1ACC282DA5}"/>
              </a:ext>
            </a:extLst>
          </p:cNvPr>
          <p:cNvGrpSpPr/>
          <p:nvPr/>
        </p:nvGrpSpPr>
        <p:grpSpPr>
          <a:xfrm>
            <a:off x="4012882" y="3199971"/>
            <a:ext cx="7222121" cy="2078058"/>
            <a:chOff x="4012882" y="3199971"/>
            <a:chExt cx="7222121" cy="2078058"/>
          </a:xfrm>
        </p:grpSpPr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0AD537B0-194E-DDCD-DBA8-5AF56E04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31940" y="324392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Gears with solid fill">
              <a:extLst>
                <a:ext uri="{FF2B5EF4-FFF2-40B4-BE49-F238E27FC236}">
                  <a16:creationId xmlns:a16="http://schemas.microsoft.com/office/drawing/2014/main" id="{B03F4BB1-C1BD-83F6-DDA0-0CDB18B2D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9942" y="3243922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Scatterplot with solid fill">
              <a:extLst>
                <a:ext uri="{FF2B5EF4-FFF2-40B4-BE49-F238E27FC236}">
                  <a16:creationId xmlns:a16="http://schemas.microsoft.com/office/drawing/2014/main" id="{0D9CF7C5-2A03-26F8-BF86-8B9D2E9DF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67944" y="3243922"/>
              <a:ext cx="1080000" cy="1080000"/>
            </a:xfrm>
            <a:prstGeom prst="rect">
              <a:avLst/>
            </a:prstGeom>
          </p:spPr>
        </p:pic>
        <p:pic>
          <p:nvPicPr>
            <p:cNvPr id="14" name="Graphic 13" descr="Lightbulb and gear with solid fill">
              <a:extLst>
                <a:ext uri="{FF2B5EF4-FFF2-40B4-BE49-F238E27FC236}">
                  <a16:creationId xmlns:a16="http://schemas.microsoft.com/office/drawing/2014/main" id="{12CCFCA3-55EB-7B03-7741-1D3855C9E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39889" y="3199971"/>
              <a:ext cx="1080000" cy="108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49D024-8AD0-EDDE-B217-70FB5E650CFD}"/>
                </a:ext>
              </a:extLst>
            </p:cNvPr>
            <p:cNvSpPr txBox="1"/>
            <p:nvPr/>
          </p:nvSpPr>
          <p:spPr>
            <a:xfrm>
              <a:off x="4012882" y="4678039"/>
              <a:ext cx="1310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>
                  <a:solidFill>
                    <a:schemeClr val="accent2"/>
                  </a:solidFill>
                </a:rPr>
                <a:t>Original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9FC2D0-E29A-1DC9-D654-6284A9B42F83}"/>
                </a:ext>
              </a:extLst>
            </p:cNvPr>
            <p:cNvSpPr txBox="1"/>
            <p:nvPr/>
          </p:nvSpPr>
          <p:spPr>
            <a:xfrm>
              <a:off x="5984827" y="4323922"/>
              <a:ext cx="13102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>
                  <a:solidFill>
                    <a:schemeClr val="accent2"/>
                  </a:solidFill>
                </a:rPr>
                <a:t>Data Preparation &amp; Feature Engineering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0A9055-4ACB-DB4E-68A1-31A256F3615F}"/>
                </a:ext>
              </a:extLst>
            </p:cNvPr>
            <p:cNvSpPr txBox="1"/>
            <p:nvPr/>
          </p:nvSpPr>
          <p:spPr>
            <a:xfrm>
              <a:off x="7952829" y="4431643"/>
              <a:ext cx="13102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>
                  <a:solidFill>
                    <a:schemeClr val="accent2"/>
                  </a:solidFill>
                </a:rPr>
                <a:t>Model Selection &amp; Evaluation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E180C1-8908-90BA-5A84-0C73DE469316}"/>
                </a:ext>
              </a:extLst>
            </p:cNvPr>
            <p:cNvSpPr txBox="1"/>
            <p:nvPr/>
          </p:nvSpPr>
          <p:spPr>
            <a:xfrm>
              <a:off x="9924774" y="4570318"/>
              <a:ext cx="1310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>
                  <a:solidFill>
                    <a:schemeClr val="accent2"/>
                  </a:solidFill>
                </a:rPr>
                <a:t>Valuable Insights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0E85C58-A9EA-0E9C-3D21-D6CF6084B241}"/>
                </a:ext>
              </a:extLst>
            </p:cNvPr>
            <p:cNvSpPr/>
            <p:nvPr/>
          </p:nvSpPr>
          <p:spPr>
            <a:xfrm>
              <a:off x="5447141" y="3702279"/>
              <a:ext cx="413658" cy="16328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23F6460-CB9C-01F6-EE27-D9E6A6EEB65C}"/>
                </a:ext>
              </a:extLst>
            </p:cNvPr>
            <p:cNvSpPr/>
            <p:nvPr/>
          </p:nvSpPr>
          <p:spPr>
            <a:xfrm>
              <a:off x="7415143" y="3702279"/>
              <a:ext cx="413658" cy="16328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8DA81A0-066F-7A2D-7B7A-4DCDD903ACDD}"/>
                </a:ext>
              </a:extLst>
            </p:cNvPr>
            <p:cNvSpPr/>
            <p:nvPr/>
          </p:nvSpPr>
          <p:spPr>
            <a:xfrm>
              <a:off x="9387087" y="3700949"/>
              <a:ext cx="413658" cy="16328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3936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PREDICTION MODEL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Model Selection &amp;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7975D-2D83-2A01-E351-00F0C75604B5}"/>
              </a:ext>
            </a:extLst>
          </p:cNvPr>
          <p:cNvSpPr txBox="1"/>
          <p:nvPr/>
        </p:nvSpPr>
        <p:spPr>
          <a:xfrm>
            <a:off x="180000" y="1800000"/>
            <a:ext cx="306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 ML models simultaneously trained to choose best performing one: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Random Forests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CACA8-77CD-22E0-ED88-0411FA7B6E29}"/>
              </a:ext>
            </a:extLst>
          </p:cNvPr>
          <p:cNvSpPr/>
          <p:nvPr/>
        </p:nvSpPr>
        <p:spPr>
          <a:xfrm>
            <a:off x="5063399" y="2859859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06263-AB65-60FE-2E94-EDAA2ECE6E5C}"/>
              </a:ext>
            </a:extLst>
          </p:cNvPr>
          <p:cNvSpPr/>
          <p:nvPr/>
        </p:nvSpPr>
        <p:spPr>
          <a:xfrm>
            <a:off x="5387399" y="3579859"/>
            <a:ext cx="72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9735B-E219-4FAB-107B-B82EAF6E2753}"/>
              </a:ext>
            </a:extLst>
          </p:cNvPr>
          <p:cNvSpPr/>
          <p:nvPr/>
        </p:nvSpPr>
        <p:spPr>
          <a:xfrm>
            <a:off x="5963399" y="286046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5CD8D-D0B6-DCC3-CAF8-FBA068A22D86}"/>
              </a:ext>
            </a:extLst>
          </p:cNvPr>
          <p:cNvSpPr/>
          <p:nvPr/>
        </p:nvSpPr>
        <p:spPr>
          <a:xfrm>
            <a:off x="6863399" y="2859859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A8DC9-8B66-3F0A-51CD-3F3B6F410743}"/>
              </a:ext>
            </a:extLst>
          </p:cNvPr>
          <p:cNvSpPr/>
          <p:nvPr/>
        </p:nvSpPr>
        <p:spPr>
          <a:xfrm>
            <a:off x="8648309" y="2859859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945D0-9B95-35B7-7CD7-627B1AA5626F}"/>
              </a:ext>
            </a:extLst>
          </p:cNvPr>
          <p:cNvSpPr/>
          <p:nvPr/>
        </p:nvSpPr>
        <p:spPr>
          <a:xfrm>
            <a:off x="7755854" y="2859859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A57071-FC90-FE6B-8CB8-1953AF646EAB}"/>
              </a:ext>
            </a:extLst>
          </p:cNvPr>
          <p:cNvSpPr/>
          <p:nvPr/>
        </p:nvSpPr>
        <p:spPr>
          <a:xfrm>
            <a:off x="6287399" y="3579859"/>
            <a:ext cx="72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1A17F9-1723-B655-535F-8AAB961E37E6}"/>
              </a:ext>
            </a:extLst>
          </p:cNvPr>
          <p:cNvSpPr/>
          <p:nvPr/>
        </p:nvSpPr>
        <p:spPr>
          <a:xfrm>
            <a:off x="7190998" y="3579859"/>
            <a:ext cx="72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B3E24-33B9-1507-5212-9465929C4B34}"/>
              </a:ext>
            </a:extLst>
          </p:cNvPr>
          <p:cNvSpPr/>
          <p:nvPr/>
        </p:nvSpPr>
        <p:spPr>
          <a:xfrm>
            <a:off x="8972309" y="3579859"/>
            <a:ext cx="72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D2DEF-7C1F-FB9E-A690-38AC332CF9DC}"/>
              </a:ext>
            </a:extLst>
          </p:cNvPr>
          <p:cNvSpPr/>
          <p:nvPr/>
        </p:nvSpPr>
        <p:spPr>
          <a:xfrm>
            <a:off x="8079854" y="3579859"/>
            <a:ext cx="72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4927C-4C33-0350-F764-42E1734362EB}"/>
              </a:ext>
            </a:extLst>
          </p:cNvPr>
          <p:cNvSpPr/>
          <p:nvPr/>
        </p:nvSpPr>
        <p:spPr>
          <a:xfrm>
            <a:off x="5423399" y="4231435"/>
            <a:ext cx="3600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348B1-CD91-41FA-CB85-894ED67AB848}"/>
              </a:ext>
            </a:extLst>
          </p:cNvPr>
          <p:cNvSpPr/>
          <p:nvPr/>
        </p:nvSpPr>
        <p:spPr>
          <a:xfrm>
            <a:off x="7187399" y="4278323"/>
            <a:ext cx="72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86F9F-435C-209D-BA02-0AE459FBF759}"/>
              </a:ext>
            </a:extLst>
          </p:cNvPr>
          <p:cNvGrpSpPr/>
          <p:nvPr/>
        </p:nvGrpSpPr>
        <p:grpSpPr>
          <a:xfrm>
            <a:off x="6863399" y="4998323"/>
            <a:ext cx="720000" cy="720000"/>
            <a:chOff x="5736000" y="3077466"/>
            <a:chExt cx="720000" cy="72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2E8A79-08C8-76A1-A8CE-C30FCBDBFC95}"/>
                </a:ext>
              </a:extLst>
            </p:cNvPr>
            <p:cNvSpPr/>
            <p:nvPr/>
          </p:nvSpPr>
          <p:spPr>
            <a:xfrm>
              <a:off x="5736000" y="3077466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CAA4CF4A-4191-B831-3B2F-FBBB286A7C26}"/>
                </a:ext>
              </a:extLst>
            </p:cNvPr>
            <p:cNvSpPr/>
            <p:nvPr/>
          </p:nvSpPr>
          <p:spPr>
            <a:xfrm>
              <a:off x="5772000" y="3096534"/>
              <a:ext cx="648000" cy="64800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9204E6-D5A0-2712-720C-182AA141B637}"/>
              </a:ext>
            </a:extLst>
          </p:cNvPr>
          <p:cNvSpPr txBox="1"/>
          <p:nvPr/>
        </p:nvSpPr>
        <p:spPr>
          <a:xfrm>
            <a:off x="5132569" y="3013502"/>
            <a:ext cx="5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>
                <a:solidFill>
                  <a:schemeClr val="bg1"/>
                </a:solidFill>
              </a:rPr>
              <a:t>ML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5C9F8-B3A5-8B57-726A-B63340410D8C}"/>
              </a:ext>
            </a:extLst>
          </p:cNvPr>
          <p:cNvSpPr txBox="1"/>
          <p:nvPr/>
        </p:nvSpPr>
        <p:spPr>
          <a:xfrm>
            <a:off x="6068568" y="3013502"/>
            <a:ext cx="5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>
                <a:solidFill>
                  <a:schemeClr val="bg1"/>
                </a:solidFill>
              </a:rPr>
              <a:t>ML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D01AEF-5F79-40C7-C0B6-EA3FD2F992DA}"/>
              </a:ext>
            </a:extLst>
          </p:cNvPr>
          <p:cNvSpPr txBox="1"/>
          <p:nvPr/>
        </p:nvSpPr>
        <p:spPr>
          <a:xfrm>
            <a:off x="6932568" y="3013502"/>
            <a:ext cx="5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>
                <a:solidFill>
                  <a:schemeClr val="bg1"/>
                </a:solidFill>
              </a:rPr>
              <a:t>ML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17ED9-8DF2-A914-43D3-55B154302400}"/>
              </a:ext>
            </a:extLst>
          </p:cNvPr>
          <p:cNvSpPr txBox="1"/>
          <p:nvPr/>
        </p:nvSpPr>
        <p:spPr>
          <a:xfrm>
            <a:off x="7825023" y="3013502"/>
            <a:ext cx="5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>
                <a:solidFill>
                  <a:schemeClr val="bg1"/>
                </a:solidFill>
              </a:rPr>
              <a:t>ML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CA5AA-1C07-DDE5-AA6A-D6F3AE8DD465}"/>
              </a:ext>
            </a:extLst>
          </p:cNvPr>
          <p:cNvSpPr txBox="1"/>
          <p:nvPr/>
        </p:nvSpPr>
        <p:spPr>
          <a:xfrm>
            <a:off x="8717478" y="3013502"/>
            <a:ext cx="5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>
                <a:solidFill>
                  <a:schemeClr val="bg1"/>
                </a:solidFill>
              </a:rPr>
              <a:t>ML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5B912C-23CE-52EC-E917-AF30C74A0563}"/>
              </a:ext>
            </a:extLst>
          </p:cNvPr>
          <p:cNvSpPr txBox="1"/>
          <p:nvPr/>
        </p:nvSpPr>
        <p:spPr>
          <a:xfrm>
            <a:off x="6735253" y="5751894"/>
            <a:ext cx="97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>
                <a:solidFill>
                  <a:schemeClr val="accent2"/>
                </a:solidFill>
              </a:rPr>
              <a:t>Highest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351993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9E377-3DE6-0857-0275-2E0561FAC242}"/>
              </a:ext>
            </a:extLst>
          </p:cNvPr>
          <p:cNvSpPr/>
          <p:nvPr/>
        </p:nvSpPr>
        <p:spPr>
          <a:xfrm>
            <a:off x="180000" y="0"/>
            <a:ext cx="306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745EF-D6D0-1530-8495-525C7A67BBD2}"/>
              </a:ext>
            </a:extLst>
          </p:cNvPr>
          <p:cNvSpPr/>
          <p:nvPr/>
        </p:nvSpPr>
        <p:spPr>
          <a:xfrm>
            <a:off x="0" y="180000"/>
            <a:ext cx="1219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22BC2-8AFB-E1B4-4660-46D4A40E5B4D}"/>
              </a:ext>
            </a:extLst>
          </p:cNvPr>
          <p:cNvSpPr txBox="1"/>
          <p:nvPr/>
        </p:nvSpPr>
        <p:spPr>
          <a:xfrm>
            <a:off x="180000" y="180000"/>
            <a:ext cx="12012000" cy="72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4000" b="1" dirty="0">
                <a:solidFill>
                  <a:schemeClr val="bg1"/>
                </a:solidFill>
                <a:latin typeface="+mj-lt"/>
              </a:rPr>
              <a:t>PREDICTION MODEL</a:t>
            </a:r>
            <a:endParaRPr lang="en-IE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CD1E-533A-6FBC-EF9D-70C6E512BF3D}"/>
              </a:ext>
            </a:extLst>
          </p:cNvPr>
          <p:cNvSpPr txBox="1"/>
          <p:nvPr/>
        </p:nvSpPr>
        <p:spPr>
          <a:xfrm>
            <a:off x="180000" y="907658"/>
            <a:ext cx="120120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bg1"/>
                </a:solidFill>
                <a:latin typeface="+mj-lt"/>
              </a:rPr>
              <a:t>Model Evaluation &amp; Application</a:t>
            </a:r>
          </a:p>
          <a:p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15946-834A-84D4-1178-2007A664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08186"/>
            <a:ext cx="4017509" cy="386162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5D1821D-D0F8-C54F-64BB-53122E9FEEDF}"/>
              </a:ext>
            </a:extLst>
          </p:cNvPr>
          <p:cNvGrpSpPr/>
          <p:nvPr/>
        </p:nvGrpSpPr>
        <p:grpSpPr>
          <a:xfrm>
            <a:off x="6163377" y="2667003"/>
            <a:ext cx="3174775" cy="898580"/>
            <a:chOff x="6163377" y="2667003"/>
            <a:chExt cx="3174775" cy="8985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134D88-47C3-E968-7F1C-960BC1E07695}"/>
                </a:ext>
              </a:extLst>
            </p:cNvPr>
            <p:cNvSpPr txBox="1"/>
            <p:nvPr/>
          </p:nvSpPr>
          <p:spPr>
            <a:xfrm>
              <a:off x="6163377" y="3311667"/>
              <a:ext cx="516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50" b="1" dirty="0">
                  <a:solidFill>
                    <a:schemeClr val="bg1"/>
                  </a:solidFill>
                </a:rPr>
                <a:t>0.549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493FEE-45FE-A349-2D6F-C33B6EAF3996}"/>
                </a:ext>
              </a:extLst>
            </p:cNvPr>
            <p:cNvSpPr txBox="1"/>
            <p:nvPr/>
          </p:nvSpPr>
          <p:spPr>
            <a:xfrm>
              <a:off x="6835541" y="2713299"/>
              <a:ext cx="516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50" b="1" dirty="0">
                  <a:solidFill>
                    <a:schemeClr val="bg1"/>
                  </a:solidFill>
                </a:rPr>
                <a:t>0.727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6FB03-43EC-0DBB-CD73-05AB2632257C}"/>
                </a:ext>
              </a:extLst>
            </p:cNvPr>
            <p:cNvSpPr txBox="1"/>
            <p:nvPr/>
          </p:nvSpPr>
          <p:spPr>
            <a:xfrm>
              <a:off x="7494351" y="2724756"/>
              <a:ext cx="516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50" b="1" dirty="0">
                  <a:solidFill>
                    <a:schemeClr val="bg1"/>
                  </a:solidFill>
                </a:rPr>
                <a:t>0.724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2922D5-5DE0-F5F5-D0F4-BB2D65CD7411}"/>
                </a:ext>
              </a:extLst>
            </p:cNvPr>
            <p:cNvSpPr txBox="1"/>
            <p:nvPr/>
          </p:nvSpPr>
          <p:spPr>
            <a:xfrm>
              <a:off x="8153161" y="2667003"/>
              <a:ext cx="516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50" b="1" dirty="0">
                  <a:solidFill>
                    <a:schemeClr val="bg1"/>
                  </a:solidFill>
                </a:rPr>
                <a:t>0.740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73DA83-40BC-9159-F328-2825145D1111}"/>
                </a:ext>
              </a:extLst>
            </p:cNvPr>
            <p:cNvSpPr txBox="1"/>
            <p:nvPr/>
          </p:nvSpPr>
          <p:spPr>
            <a:xfrm>
              <a:off x="8821596" y="2901669"/>
              <a:ext cx="516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50" b="1" dirty="0">
                  <a:solidFill>
                    <a:schemeClr val="bg1"/>
                  </a:solidFill>
                </a:rPr>
                <a:t>0.672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A861EF-B255-14DB-54C5-50CC74A53008}"/>
              </a:ext>
            </a:extLst>
          </p:cNvPr>
          <p:cNvSpPr txBox="1"/>
          <p:nvPr/>
        </p:nvSpPr>
        <p:spPr>
          <a:xfrm>
            <a:off x="180000" y="1800000"/>
            <a:ext cx="306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Evaluation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Cross-validation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F-1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Support</a:t>
            </a:r>
          </a:p>
          <a:p>
            <a:endParaRPr lang="en-IE" dirty="0"/>
          </a:p>
          <a:p>
            <a:r>
              <a:rPr lang="en-IE" dirty="0"/>
              <a:t>Best performing models: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Gradient Boosting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208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490</Words>
  <Application>Microsoft Office PowerPoint</Application>
  <PresentationFormat>Widescreen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Sinah Behsangar</dc:creator>
  <cp:lastModifiedBy>Sinah Behsangar</cp:lastModifiedBy>
  <cp:revision>11</cp:revision>
  <dcterms:created xsi:type="dcterms:W3CDTF">2024-05-19T20:25:02Z</dcterms:created>
  <dcterms:modified xsi:type="dcterms:W3CDTF">2024-05-24T11:41:07Z</dcterms:modified>
</cp:coreProperties>
</file>