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3" r:id="rId11"/>
    <p:sldId id="262" r:id="rId12"/>
    <p:sldId id="264" r:id="rId13"/>
    <p:sldId id="265" r:id="rId14"/>
    <p:sldId id="266" r:id="rId15"/>
    <p:sldId id="268"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2"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99" autoAdjust="0"/>
    <p:restoredTop sz="94660"/>
  </p:normalViewPr>
  <p:slideViewPr>
    <p:cSldViewPr snapToGrid="0">
      <p:cViewPr varScale="1">
        <p:scale>
          <a:sx n="113" d="100"/>
          <a:sy n="113" d="100"/>
        </p:scale>
        <p:origin x="75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F7CE96-C21E-423C-99CC-A6E3930BFFF3}"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CC3EF077-8E78-42BB-B3D3-119B898BE085}">
      <dgm:prSet/>
      <dgm:spPr/>
      <dgm:t>
        <a:bodyPr/>
        <a:lstStyle/>
        <a:p>
          <a:r>
            <a:rPr lang="en-US"/>
            <a:t>The Efficient Frontier is a key concept in portfolio theory and investment management. It represents a set of optimal portfolios that offer the maximum expected return for a given level of risk or the minimum risk for a given level of expected return. </a:t>
          </a:r>
        </a:p>
      </dgm:t>
    </dgm:pt>
    <dgm:pt modelId="{2A5BB5CF-BF25-4F43-805F-EBE06B8E4076}" type="parTrans" cxnId="{4F770E26-55B9-418A-A5D4-FF82BCFBD4C2}">
      <dgm:prSet/>
      <dgm:spPr/>
      <dgm:t>
        <a:bodyPr/>
        <a:lstStyle/>
        <a:p>
          <a:endParaRPr lang="en-US"/>
        </a:p>
      </dgm:t>
    </dgm:pt>
    <dgm:pt modelId="{C8E31043-94C3-4624-8E60-C93C901A2428}" type="sibTrans" cxnId="{4F770E26-55B9-418A-A5D4-FF82BCFBD4C2}">
      <dgm:prSet/>
      <dgm:spPr/>
      <dgm:t>
        <a:bodyPr/>
        <a:lstStyle/>
        <a:p>
          <a:endParaRPr lang="en-US"/>
        </a:p>
      </dgm:t>
    </dgm:pt>
    <dgm:pt modelId="{98C953C5-CA31-436B-AFC8-B58CFC9931C4}">
      <dgm:prSet/>
      <dgm:spPr/>
      <dgm:t>
        <a:bodyPr/>
        <a:lstStyle/>
        <a:p>
          <a:r>
            <a:rPr lang="en-US" b="1"/>
            <a:t>Risk and Return: </a:t>
          </a:r>
          <a:r>
            <a:rPr lang="en-US"/>
            <a:t>The Efficient Frontier illustrates the trade-off between risk and return in a portfolio. Generally, as an investor seeks higher expected returns, they must be willing to accept a higher level of risk.</a:t>
          </a:r>
        </a:p>
      </dgm:t>
    </dgm:pt>
    <dgm:pt modelId="{D6033D2C-82AF-4DCF-A8F9-3985E471A372}" type="parTrans" cxnId="{19E9C3A8-E782-491E-9ABE-CE788A3C35A0}">
      <dgm:prSet/>
      <dgm:spPr/>
      <dgm:t>
        <a:bodyPr/>
        <a:lstStyle/>
        <a:p>
          <a:endParaRPr lang="en-US"/>
        </a:p>
      </dgm:t>
    </dgm:pt>
    <dgm:pt modelId="{6A9A2160-9C37-42CC-95CF-AA5253FD01B3}" type="sibTrans" cxnId="{19E9C3A8-E782-491E-9ABE-CE788A3C35A0}">
      <dgm:prSet/>
      <dgm:spPr/>
      <dgm:t>
        <a:bodyPr/>
        <a:lstStyle/>
        <a:p>
          <a:endParaRPr lang="en-US"/>
        </a:p>
      </dgm:t>
    </dgm:pt>
    <dgm:pt modelId="{1457485C-134B-4110-A7E3-DC6F12697019}">
      <dgm:prSet/>
      <dgm:spPr/>
      <dgm:t>
        <a:bodyPr/>
        <a:lstStyle/>
        <a:p>
          <a:r>
            <a:rPr lang="en-US" b="1"/>
            <a:t>Portfolios on the Frontier: </a:t>
          </a:r>
          <a:r>
            <a:rPr lang="en-US"/>
            <a:t>Portfolios lying on the Efficient Frontier are considered "efficient" because they provide the maximum expected return for a given level of risk or the minimum risk for a given level of expected return.</a:t>
          </a:r>
        </a:p>
      </dgm:t>
    </dgm:pt>
    <dgm:pt modelId="{0D0D2382-CC68-456F-B08C-F4C342987C1E}" type="parTrans" cxnId="{F5B6ADD9-20CE-454D-9E3B-FCC1B237EBE2}">
      <dgm:prSet/>
      <dgm:spPr/>
      <dgm:t>
        <a:bodyPr/>
        <a:lstStyle/>
        <a:p>
          <a:endParaRPr lang="en-US"/>
        </a:p>
      </dgm:t>
    </dgm:pt>
    <dgm:pt modelId="{A16E787C-CE9D-4AF2-BCA6-47B75D5FFCE9}" type="sibTrans" cxnId="{F5B6ADD9-20CE-454D-9E3B-FCC1B237EBE2}">
      <dgm:prSet/>
      <dgm:spPr/>
      <dgm:t>
        <a:bodyPr/>
        <a:lstStyle/>
        <a:p>
          <a:endParaRPr lang="en-US"/>
        </a:p>
      </dgm:t>
    </dgm:pt>
    <dgm:pt modelId="{E9037455-5826-45B3-8EBE-37E49EC1A77B}">
      <dgm:prSet/>
      <dgm:spPr/>
      <dgm:t>
        <a:bodyPr/>
        <a:lstStyle/>
        <a:p>
          <a:r>
            <a:rPr lang="en-US" b="1"/>
            <a:t>Diversification:</a:t>
          </a:r>
          <a:r>
            <a:rPr lang="en-US"/>
            <a:t> Diversification plays a crucial role in constructing portfolios on the Efficient Frontier. By combining assets with different risk and return profiles, investors can create diversified portfolios that offer higher returns for a given level of risk.</a:t>
          </a:r>
        </a:p>
      </dgm:t>
    </dgm:pt>
    <dgm:pt modelId="{7367258A-B8D1-48EC-9E56-F76A27E7ECCF}" type="parTrans" cxnId="{985A898F-6F3A-4C81-A990-80CB443ED0DE}">
      <dgm:prSet/>
      <dgm:spPr/>
      <dgm:t>
        <a:bodyPr/>
        <a:lstStyle/>
        <a:p>
          <a:endParaRPr lang="en-US"/>
        </a:p>
      </dgm:t>
    </dgm:pt>
    <dgm:pt modelId="{20F5A232-2676-4021-961B-0D18E649F6D2}" type="sibTrans" cxnId="{985A898F-6F3A-4C81-A990-80CB443ED0DE}">
      <dgm:prSet/>
      <dgm:spPr/>
      <dgm:t>
        <a:bodyPr/>
        <a:lstStyle/>
        <a:p>
          <a:endParaRPr lang="en-US"/>
        </a:p>
      </dgm:t>
    </dgm:pt>
    <dgm:pt modelId="{D9AD8197-B771-42CE-8DB6-6A95D0487894}">
      <dgm:prSet/>
      <dgm:spPr/>
      <dgm:t>
        <a:bodyPr/>
        <a:lstStyle/>
        <a:p>
          <a:r>
            <a:rPr lang="en-US" b="1"/>
            <a:t>Risk-Free Rate: </a:t>
          </a:r>
          <a:r>
            <a:rPr lang="en-US"/>
            <a:t>The Efficient Frontier is often depicted along with a risk-free rate. The point of tangency between the capital market line (representing the risk-free rate) and the Efficient Frontier is known as the "tangency portfolio" or the "market portfolio."</a:t>
          </a:r>
        </a:p>
      </dgm:t>
    </dgm:pt>
    <dgm:pt modelId="{7F713A5A-0F85-42DD-9B6B-D5F5E7B8FC98}" type="parTrans" cxnId="{BE3E813B-E6A7-4613-882E-79610349146D}">
      <dgm:prSet/>
      <dgm:spPr/>
      <dgm:t>
        <a:bodyPr/>
        <a:lstStyle/>
        <a:p>
          <a:endParaRPr lang="en-US"/>
        </a:p>
      </dgm:t>
    </dgm:pt>
    <dgm:pt modelId="{D718C075-C355-4864-9BFF-82AF43201D80}" type="sibTrans" cxnId="{BE3E813B-E6A7-4613-882E-79610349146D}">
      <dgm:prSet/>
      <dgm:spPr/>
      <dgm:t>
        <a:bodyPr/>
        <a:lstStyle/>
        <a:p>
          <a:endParaRPr lang="en-US"/>
        </a:p>
      </dgm:t>
    </dgm:pt>
    <dgm:pt modelId="{ABC65468-D33F-414B-A950-D8FAE3BFD89E}">
      <dgm:prSet/>
      <dgm:spPr/>
      <dgm:t>
        <a:bodyPr/>
        <a:lstStyle/>
        <a:p>
          <a:r>
            <a:rPr lang="en-US" b="1"/>
            <a:t>Optimal Portfolio Selection: </a:t>
          </a:r>
          <a:r>
            <a:rPr lang="en-US"/>
            <a:t>Investors can select a portfolio from the Efficient Frontier based on their risk tolerance and return objectives. The specific portfolio chosen depends on individual preferences and constraints.</a:t>
          </a:r>
        </a:p>
      </dgm:t>
    </dgm:pt>
    <dgm:pt modelId="{722CD80A-5E6D-4093-B61F-BB6FB814DC5F}" type="parTrans" cxnId="{1CCC115C-34F5-4729-8E75-F3109C5927FB}">
      <dgm:prSet/>
      <dgm:spPr/>
      <dgm:t>
        <a:bodyPr/>
        <a:lstStyle/>
        <a:p>
          <a:endParaRPr lang="en-US"/>
        </a:p>
      </dgm:t>
    </dgm:pt>
    <dgm:pt modelId="{8B7533C9-9188-4580-84BD-F08B20A1A12C}" type="sibTrans" cxnId="{1CCC115C-34F5-4729-8E75-F3109C5927FB}">
      <dgm:prSet/>
      <dgm:spPr/>
      <dgm:t>
        <a:bodyPr/>
        <a:lstStyle/>
        <a:p>
          <a:endParaRPr lang="en-US"/>
        </a:p>
      </dgm:t>
    </dgm:pt>
    <dgm:pt modelId="{ED641474-2038-4CDA-B2EC-293CB49180F4}" type="pres">
      <dgm:prSet presAssocID="{B2F7CE96-C21E-423C-99CC-A6E3930BFFF3}" presName="compositeShape" presStyleCnt="0">
        <dgm:presLayoutVars>
          <dgm:chMax val="7"/>
          <dgm:dir/>
          <dgm:resizeHandles val="exact"/>
        </dgm:presLayoutVars>
      </dgm:prSet>
      <dgm:spPr/>
    </dgm:pt>
    <dgm:pt modelId="{364FD2EC-994B-4856-83FD-BA475D55EAAE}" type="pres">
      <dgm:prSet presAssocID="{B2F7CE96-C21E-423C-99CC-A6E3930BFFF3}" presName="wedge1" presStyleLbl="node1" presStyleIdx="0" presStyleCnt="6"/>
      <dgm:spPr/>
    </dgm:pt>
    <dgm:pt modelId="{F1A4B5BD-94BC-4D72-8747-5160544CB895}" type="pres">
      <dgm:prSet presAssocID="{B2F7CE96-C21E-423C-99CC-A6E3930BFFF3}" presName="wedge1Tx" presStyleLbl="node1" presStyleIdx="0" presStyleCnt="6">
        <dgm:presLayoutVars>
          <dgm:chMax val="0"/>
          <dgm:chPref val="0"/>
          <dgm:bulletEnabled val="1"/>
        </dgm:presLayoutVars>
      </dgm:prSet>
      <dgm:spPr/>
    </dgm:pt>
    <dgm:pt modelId="{6803D46A-364F-475B-9551-1F30C500328F}" type="pres">
      <dgm:prSet presAssocID="{B2F7CE96-C21E-423C-99CC-A6E3930BFFF3}" presName="wedge2" presStyleLbl="node1" presStyleIdx="1" presStyleCnt="6"/>
      <dgm:spPr/>
    </dgm:pt>
    <dgm:pt modelId="{4C7E2DFE-61C5-4917-9CE4-A81037F9F1AB}" type="pres">
      <dgm:prSet presAssocID="{B2F7CE96-C21E-423C-99CC-A6E3930BFFF3}" presName="wedge2Tx" presStyleLbl="node1" presStyleIdx="1" presStyleCnt="6">
        <dgm:presLayoutVars>
          <dgm:chMax val="0"/>
          <dgm:chPref val="0"/>
          <dgm:bulletEnabled val="1"/>
        </dgm:presLayoutVars>
      </dgm:prSet>
      <dgm:spPr/>
    </dgm:pt>
    <dgm:pt modelId="{21EAF182-4461-450B-9071-5EF45D28480E}" type="pres">
      <dgm:prSet presAssocID="{B2F7CE96-C21E-423C-99CC-A6E3930BFFF3}" presName="wedge3" presStyleLbl="node1" presStyleIdx="2" presStyleCnt="6"/>
      <dgm:spPr/>
    </dgm:pt>
    <dgm:pt modelId="{C4709B3E-89F0-4B9F-B6DA-19968E3857F0}" type="pres">
      <dgm:prSet presAssocID="{B2F7CE96-C21E-423C-99CC-A6E3930BFFF3}" presName="wedge3Tx" presStyleLbl="node1" presStyleIdx="2" presStyleCnt="6">
        <dgm:presLayoutVars>
          <dgm:chMax val="0"/>
          <dgm:chPref val="0"/>
          <dgm:bulletEnabled val="1"/>
        </dgm:presLayoutVars>
      </dgm:prSet>
      <dgm:spPr/>
    </dgm:pt>
    <dgm:pt modelId="{9235A720-7DA3-4578-92DE-B6A027F743C8}" type="pres">
      <dgm:prSet presAssocID="{B2F7CE96-C21E-423C-99CC-A6E3930BFFF3}" presName="wedge4" presStyleLbl="node1" presStyleIdx="3" presStyleCnt="6"/>
      <dgm:spPr/>
    </dgm:pt>
    <dgm:pt modelId="{3CF65427-7466-4C1A-91F5-E11BCBC6E762}" type="pres">
      <dgm:prSet presAssocID="{B2F7CE96-C21E-423C-99CC-A6E3930BFFF3}" presName="wedge4Tx" presStyleLbl="node1" presStyleIdx="3" presStyleCnt="6">
        <dgm:presLayoutVars>
          <dgm:chMax val="0"/>
          <dgm:chPref val="0"/>
          <dgm:bulletEnabled val="1"/>
        </dgm:presLayoutVars>
      </dgm:prSet>
      <dgm:spPr/>
    </dgm:pt>
    <dgm:pt modelId="{050F2186-2D53-4A57-B873-C3C53D3D9058}" type="pres">
      <dgm:prSet presAssocID="{B2F7CE96-C21E-423C-99CC-A6E3930BFFF3}" presName="wedge5" presStyleLbl="node1" presStyleIdx="4" presStyleCnt="6"/>
      <dgm:spPr/>
    </dgm:pt>
    <dgm:pt modelId="{C472E47B-6197-4816-B73F-2962F127C8AD}" type="pres">
      <dgm:prSet presAssocID="{B2F7CE96-C21E-423C-99CC-A6E3930BFFF3}" presName="wedge5Tx" presStyleLbl="node1" presStyleIdx="4" presStyleCnt="6">
        <dgm:presLayoutVars>
          <dgm:chMax val="0"/>
          <dgm:chPref val="0"/>
          <dgm:bulletEnabled val="1"/>
        </dgm:presLayoutVars>
      </dgm:prSet>
      <dgm:spPr/>
    </dgm:pt>
    <dgm:pt modelId="{763A58C9-ECF2-4A31-B790-CF06BC1C0AA7}" type="pres">
      <dgm:prSet presAssocID="{B2F7CE96-C21E-423C-99CC-A6E3930BFFF3}" presName="wedge6" presStyleLbl="node1" presStyleIdx="5" presStyleCnt="6"/>
      <dgm:spPr/>
    </dgm:pt>
    <dgm:pt modelId="{8955B1CA-036C-4EBB-ADEF-C23C363623A7}" type="pres">
      <dgm:prSet presAssocID="{B2F7CE96-C21E-423C-99CC-A6E3930BFFF3}" presName="wedge6Tx" presStyleLbl="node1" presStyleIdx="5" presStyleCnt="6">
        <dgm:presLayoutVars>
          <dgm:chMax val="0"/>
          <dgm:chPref val="0"/>
          <dgm:bulletEnabled val="1"/>
        </dgm:presLayoutVars>
      </dgm:prSet>
      <dgm:spPr/>
    </dgm:pt>
  </dgm:ptLst>
  <dgm:cxnLst>
    <dgm:cxn modelId="{2C7DCE25-C518-4357-A672-F6BAD3344B94}" type="presOf" srcId="{1457485C-134B-4110-A7E3-DC6F12697019}" destId="{21EAF182-4461-450B-9071-5EF45D28480E}" srcOrd="0" destOrd="0" presId="urn:microsoft.com/office/officeart/2005/8/layout/chart3"/>
    <dgm:cxn modelId="{4F770E26-55B9-418A-A5D4-FF82BCFBD4C2}" srcId="{B2F7CE96-C21E-423C-99CC-A6E3930BFFF3}" destId="{CC3EF077-8E78-42BB-B3D3-119B898BE085}" srcOrd="0" destOrd="0" parTransId="{2A5BB5CF-BF25-4F43-805F-EBE06B8E4076}" sibTransId="{C8E31043-94C3-4624-8E60-C93C901A2428}"/>
    <dgm:cxn modelId="{BE3E813B-E6A7-4613-882E-79610349146D}" srcId="{B2F7CE96-C21E-423C-99CC-A6E3930BFFF3}" destId="{D9AD8197-B771-42CE-8DB6-6A95D0487894}" srcOrd="4" destOrd="0" parTransId="{7F713A5A-0F85-42DD-9B6B-D5F5E7B8FC98}" sibTransId="{D718C075-C355-4864-9BFF-82AF43201D80}"/>
    <dgm:cxn modelId="{1CCC115C-34F5-4729-8E75-F3109C5927FB}" srcId="{B2F7CE96-C21E-423C-99CC-A6E3930BFFF3}" destId="{ABC65468-D33F-414B-A950-D8FAE3BFD89E}" srcOrd="5" destOrd="0" parTransId="{722CD80A-5E6D-4093-B61F-BB6FB814DC5F}" sibTransId="{8B7533C9-9188-4580-84BD-F08B20A1A12C}"/>
    <dgm:cxn modelId="{E34B924E-74C4-464D-887D-D4FF4A11C389}" type="presOf" srcId="{98C953C5-CA31-436B-AFC8-B58CFC9931C4}" destId="{4C7E2DFE-61C5-4917-9CE4-A81037F9F1AB}" srcOrd="1" destOrd="0" presId="urn:microsoft.com/office/officeart/2005/8/layout/chart3"/>
    <dgm:cxn modelId="{58AFA670-D723-440C-8AF3-B7972518A299}" type="presOf" srcId="{CC3EF077-8E78-42BB-B3D3-119B898BE085}" destId="{364FD2EC-994B-4856-83FD-BA475D55EAAE}" srcOrd="0" destOrd="0" presId="urn:microsoft.com/office/officeart/2005/8/layout/chart3"/>
    <dgm:cxn modelId="{1A7DC454-AD48-464E-A438-D1937E4F0522}" type="presOf" srcId="{ABC65468-D33F-414B-A950-D8FAE3BFD89E}" destId="{763A58C9-ECF2-4A31-B790-CF06BC1C0AA7}" srcOrd="0" destOrd="0" presId="urn:microsoft.com/office/officeart/2005/8/layout/chart3"/>
    <dgm:cxn modelId="{985A898F-6F3A-4C81-A990-80CB443ED0DE}" srcId="{B2F7CE96-C21E-423C-99CC-A6E3930BFFF3}" destId="{E9037455-5826-45B3-8EBE-37E49EC1A77B}" srcOrd="3" destOrd="0" parTransId="{7367258A-B8D1-48EC-9E56-F76A27E7ECCF}" sibTransId="{20F5A232-2676-4021-961B-0D18E649F6D2}"/>
    <dgm:cxn modelId="{66536992-569F-4DF7-8EAE-194B16B6C879}" type="presOf" srcId="{CC3EF077-8E78-42BB-B3D3-119B898BE085}" destId="{F1A4B5BD-94BC-4D72-8747-5160544CB895}" srcOrd="1" destOrd="0" presId="urn:microsoft.com/office/officeart/2005/8/layout/chart3"/>
    <dgm:cxn modelId="{19373194-5881-464C-88F3-EC69F645D12F}" type="presOf" srcId="{98C953C5-CA31-436B-AFC8-B58CFC9931C4}" destId="{6803D46A-364F-475B-9551-1F30C500328F}" srcOrd="0" destOrd="0" presId="urn:microsoft.com/office/officeart/2005/8/layout/chart3"/>
    <dgm:cxn modelId="{C2202796-22B0-41DC-BC40-2BAAE90A08CE}" type="presOf" srcId="{ABC65468-D33F-414B-A950-D8FAE3BFD89E}" destId="{8955B1CA-036C-4EBB-ADEF-C23C363623A7}" srcOrd="1" destOrd="0" presId="urn:microsoft.com/office/officeart/2005/8/layout/chart3"/>
    <dgm:cxn modelId="{19E9C3A8-E782-491E-9ABE-CE788A3C35A0}" srcId="{B2F7CE96-C21E-423C-99CC-A6E3930BFFF3}" destId="{98C953C5-CA31-436B-AFC8-B58CFC9931C4}" srcOrd="1" destOrd="0" parTransId="{D6033D2C-82AF-4DCF-A8F9-3985E471A372}" sibTransId="{6A9A2160-9C37-42CC-95CF-AA5253FD01B3}"/>
    <dgm:cxn modelId="{5A13B9BF-037A-4EC6-B977-09D7B2684171}" type="presOf" srcId="{E9037455-5826-45B3-8EBE-37E49EC1A77B}" destId="{9235A720-7DA3-4578-92DE-B6A027F743C8}" srcOrd="0" destOrd="0" presId="urn:microsoft.com/office/officeart/2005/8/layout/chart3"/>
    <dgm:cxn modelId="{064A88C3-9F4F-459C-831F-E6083CF14C1B}" type="presOf" srcId="{D9AD8197-B771-42CE-8DB6-6A95D0487894}" destId="{C472E47B-6197-4816-B73F-2962F127C8AD}" srcOrd="1" destOrd="0" presId="urn:microsoft.com/office/officeart/2005/8/layout/chart3"/>
    <dgm:cxn modelId="{25434EC4-7DB7-4349-9641-B7CAA909792D}" type="presOf" srcId="{1457485C-134B-4110-A7E3-DC6F12697019}" destId="{C4709B3E-89F0-4B9F-B6DA-19968E3857F0}" srcOrd="1" destOrd="0" presId="urn:microsoft.com/office/officeart/2005/8/layout/chart3"/>
    <dgm:cxn modelId="{432A38D0-0E8D-443E-AD44-F82CAE286BEA}" type="presOf" srcId="{B2F7CE96-C21E-423C-99CC-A6E3930BFFF3}" destId="{ED641474-2038-4CDA-B2EC-293CB49180F4}" srcOrd="0" destOrd="0" presId="urn:microsoft.com/office/officeart/2005/8/layout/chart3"/>
    <dgm:cxn modelId="{1C36BCD1-2B73-4200-BDF9-56B17EEF6007}" type="presOf" srcId="{E9037455-5826-45B3-8EBE-37E49EC1A77B}" destId="{3CF65427-7466-4C1A-91F5-E11BCBC6E762}" srcOrd="1" destOrd="0" presId="urn:microsoft.com/office/officeart/2005/8/layout/chart3"/>
    <dgm:cxn modelId="{F5B6ADD9-20CE-454D-9E3B-FCC1B237EBE2}" srcId="{B2F7CE96-C21E-423C-99CC-A6E3930BFFF3}" destId="{1457485C-134B-4110-A7E3-DC6F12697019}" srcOrd="2" destOrd="0" parTransId="{0D0D2382-CC68-456F-B08C-F4C342987C1E}" sibTransId="{A16E787C-CE9D-4AF2-BCA6-47B75D5FFCE9}"/>
    <dgm:cxn modelId="{6854ADDD-7990-4ADA-9051-E6A7368DDEF2}" type="presOf" srcId="{D9AD8197-B771-42CE-8DB6-6A95D0487894}" destId="{050F2186-2D53-4A57-B873-C3C53D3D9058}" srcOrd="0" destOrd="0" presId="urn:microsoft.com/office/officeart/2005/8/layout/chart3"/>
    <dgm:cxn modelId="{9D529A86-4A46-401B-A7C8-0748DDCC0C7F}" type="presParOf" srcId="{ED641474-2038-4CDA-B2EC-293CB49180F4}" destId="{364FD2EC-994B-4856-83FD-BA475D55EAAE}" srcOrd="0" destOrd="0" presId="urn:microsoft.com/office/officeart/2005/8/layout/chart3"/>
    <dgm:cxn modelId="{2665A9F9-23C6-45B1-B0E1-724727F0CC0F}" type="presParOf" srcId="{ED641474-2038-4CDA-B2EC-293CB49180F4}" destId="{F1A4B5BD-94BC-4D72-8747-5160544CB895}" srcOrd="1" destOrd="0" presId="urn:microsoft.com/office/officeart/2005/8/layout/chart3"/>
    <dgm:cxn modelId="{D23739CC-C7CF-4978-94AF-47186AB0E807}" type="presParOf" srcId="{ED641474-2038-4CDA-B2EC-293CB49180F4}" destId="{6803D46A-364F-475B-9551-1F30C500328F}" srcOrd="2" destOrd="0" presId="urn:microsoft.com/office/officeart/2005/8/layout/chart3"/>
    <dgm:cxn modelId="{AA6B6FC8-8CE9-4E26-86FC-BD85F4A9C4A9}" type="presParOf" srcId="{ED641474-2038-4CDA-B2EC-293CB49180F4}" destId="{4C7E2DFE-61C5-4917-9CE4-A81037F9F1AB}" srcOrd="3" destOrd="0" presId="urn:microsoft.com/office/officeart/2005/8/layout/chart3"/>
    <dgm:cxn modelId="{6C95FE48-A031-4563-B321-38DD8E16A31F}" type="presParOf" srcId="{ED641474-2038-4CDA-B2EC-293CB49180F4}" destId="{21EAF182-4461-450B-9071-5EF45D28480E}" srcOrd="4" destOrd="0" presId="urn:microsoft.com/office/officeart/2005/8/layout/chart3"/>
    <dgm:cxn modelId="{13BD1EE1-F1D7-451E-AE6C-DAE9BA523201}" type="presParOf" srcId="{ED641474-2038-4CDA-B2EC-293CB49180F4}" destId="{C4709B3E-89F0-4B9F-B6DA-19968E3857F0}" srcOrd="5" destOrd="0" presId="urn:microsoft.com/office/officeart/2005/8/layout/chart3"/>
    <dgm:cxn modelId="{CCD89D73-1E3B-4509-A738-A937361E27BA}" type="presParOf" srcId="{ED641474-2038-4CDA-B2EC-293CB49180F4}" destId="{9235A720-7DA3-4578-92DE-B6A027F743C8}" srcOrd="6" destOrd="0" presId="urn:microsoft.com/office/officeart/2005/8/layout/chart3"/>
    <dgm:cxn modelId="{5A46F11A-284E-4226-9260-DD2E2E93AB15}" type="presParOf" srcId="{ED641474-2038-4CDA-B2EC-293CB49180F4}" destId="{3CF65427-7466-4C1A-91F5-E11BCBC6E762}" srcOrd="7" destOrd="0" presId="urn:microsoft.com/office/officeart/2005/8/layout/chart3"/>
    <dgm:cxn modelId="{0E0120A5-D7E4-4E03-BDEE-013019B2FE40}" type="presParOf" srcId="{ED641474-2038-4CDA-B2EC-293CB49180F4}" destId="{050F2186-2D53-4A57-B873-C3C53D3D9058}" srcOrd="8" destOrd="0" presId="urn:microsoft.com/office/officeart/2005/8/layout/chart3"/>
    <dgm:cxn modelId="{61D0E174-D724-4441-835C-E84DB7E19D5B}" type="presParOf" srcId="{ED641474-2038-4CDA-B2EC-293CB49180F4}" destId="{C472E47B-6197-4816-B73F-2962F127C8AD}" srcOrd="9" destOrd="0" presId="urn:microsoft.com/office/officeart/2005/8/layout/chart3"/>
    <dgm:cxn modelId="{DABA7CAF-E812-4256-BCA5-6AFBC64536FA}" type="presParOf" srcId="{ED641474-2038-4CDA-B2EC-293CB49180F4}" destId="{763A58C9-ECF2-4A31-B790-CF06BC1C0AA7}" srcOrd="10" destOrd="0" presId="urn:microsoft.com/office/officeart/2005/8/layout/chart3"/>
    <dgm:cxn modelId="{431E23E3-AA0E-4F75-803E-913862D51361}" type="presParOf" srcId="{ED641474-2038-4CDA-B2EC-293CB49180F4}" destId="{8955B1CA-036C-4EBB-ADEF-C23C363623A7}"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FD2EC-994B-4856-83FD-BA475D55EAAE}">
      <dsp:nvSpPr>
        <dsp:cNvPr id="0" name=""/>
        <dsp:cNvSpPr/>
      </dsp:nvSpPr>
      <dsp:spPr>
        <a:xfrm>
          <a:off x="569019" y="275860"/>
          <a:ext cx="3971255" cy="3971255"/>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a:t>The Efficient Frontier is a key concept in portfolio theory and investment management. It represents a set of optimal portfolios that offer the maximum expected return for a given level of risk or the minimum risk for a given level of expected return. </a:t>
          </a:r>
        </a:p>
      </dsp:txBody>
      <dsp:txXfrm>
        <a:off x="2597196" y="701352"/>
        <a:ext cx="1158282" cy="850983"/>
      </dsp:txXfrm>
    </dsp:sp>
    <dsp:sp modelId="{6803D46A-364F-475B-9551-1F30C500328F}">
      <dsp:nvSpPr>
        <dsp:cNvPr id="0" name=""/>
        <dsp:cNvSpPr/>
      </dsp:nvSpPr>
      <dsp:spPr>
        <a:xfrm>
          <a:off x="450827" y="480569"/>
          <a:ext cx="3971255" cy="3971255"/>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t>Risk and Return: </a:t>
          </a:r>
          <a:r>
            <a:rPr lang="en-US" sz="600" kern="1200"/>
            <a:t>The Efficient Frontier illustrates the trade-off between risk and return in a portfolio. Generally, as an investor seeks higher expected returns, they must be willing to accept a higher level of risk.</a:t>
          </a:r>
        </a:p>
      </dsp:txBody>
      <dsp:txXfrm>
        <a:off x="3169246" y="2064343"/>
        <a:ext cx="1200831" cy="803706"/>
      </dsp:txXfrm>
    </dsp:sp>
    <dsp:sp modelId="{21EAF182-4461-450B-9071-5EF45D28480E}">
      <dsp:nvSpPr>
        <dsp:cNvPr id="0" name=""/>
        <dsp:cNvSpPr/>
      </dsp:nvSpPr>
      <dsp:spPr>
        <a:xfrm>
          <a:off x="450827" y="480569"/>
          <a:ext cx="3971255" cy="3971255"/>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t>Portfolios on the Frontier: </a:t>
          </a:r>
          <a:r>
            <a:rPr lang="en-US" sz="600" kern="1200"/>
            <a:t>Portfolios lying on the Efficient Frontier are considered "efficient" because they provide the maximum expected return for a given level of risk or the minimum risk for a given level of expected return.</a:t>
          </a:r>
        </a:p>
      </dsp:txBody>
      <dsp:txXfrm>
        <a:off x="2479004" y="3175349"/>
        <a:ext cx="1158282" cy="850983"/>
      </dsp:txXfrm>
    </dsp:sp>
    <dsp:sp modelId="{9235A720-7DA3-4578-92DE-B6A027F743C8}">
      <dsp:nvSpPr>
        <dsp:cNvPr id="0" name=""/>
        <dsp:cNvSpPr/>
      </dsp:nvSpPr>
      <dsp:spPr>
        <a:xfrm>
          <a:off x="450827" y="480569"/>
          <a:ext cx="3971255" cy="3971255"/>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t>Diversification:</a:t>
          </a:r>
          <a:r>
            <a:rPr lang="en-US" sz="600" kern="1200"/>
            <a:t> Diversification plays a crucial role in constructing portfolios on the Efficient Frontier. By combining assets with different risk and return profiles, investors can create diversified portfolios that offer higher returns for a given level of risk.</a:t>
          </a:r>
        </a:p>
      </dsp:txBody>
      <dsp:txXfrm>
        <a:off x="1235623" y="3175349"/>
        <a:ext cx="1158282" cy="850983"/>
      </dsp:txXfrm>
    </dsp:sp>
    <dsp:sp modelId="{050F2186-2D53-4A57-B873-C3C53D3D9058}">
      <dsp:nvSpPr>
        <dsp:cNvPr id="0" name=""/>
        <dsp:cNvSpPr/>
      </dsp:nvSpPr>
      <dsp:spPr>
        <a:xfrm>
          <a:off x="450827" y="480569"/>
          <a:ext cx="3971255" cy="3971255"/>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t>Risk-Free Rate: </a:t>
          </a:r>
          <a:r>
            <a:rPr lang="en-US" sz="600" kern="1200"/>
            <a:t>The Efficient Frontier is often depicted along with a risk-free rate. The point of tangency between the capital market line (representing the risk-free rate) and the Efficient Frontier is known as the "tangency portfolio" or the "market portfolio."</a:t>
          </a:r>
        </a:p>
      </dsp:txBody>
      <dsp:txXfrm>
        <a:off x="512287" y="2064343"/>
        <a:ext cx="1200831" cy="803706"/>
      </dsp:txXfrm>
    </dsp:sp>
    <dsp:sp modelId="{763A58C9-ECF2-4A31-B790-CF06BC1C0AA7}">
      <dsp:nvSpPr>
        <dsp:cNvPr id="0" name=""/>
        <dsp:cNvSpPr/>
      </dsp:nvSpPr>
      <dsp:spPr>
        <a:xfrm>
          <a:off x="450827" y="480569"/>
          <a:ext cx="3971255" cy="3971255"/>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t>Optimal Portfolio Selection: </a:t>
          </a:r>
          <a:r>
            <a:rPr lang="en-US" sz="600" kern="1200"/>
            <a:t>Investors can select a portfolio from the Efficient Frontier based on their risk tolerance and return objectives. The specific portfolio chosen depends on individual preferences and constraints.</a:t>
          </a:r>
        </a:p>
      </dsp:txBody>
      <dsp:txXfrm>
        <a:off x="1235623" y="906060"/>
        <a:ext cx="1158282" cy="85098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8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019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184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7445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3959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2847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2345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0263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7281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11/21/2023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618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11/21/2023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79254631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 sign-on figures">
            <a:extLst>
              <a:ext uri="{FF2B5EF4-FFF2-40B4-BE49-F238E27FC236}">
                <a16:creationId xmlns:a16="http://schemas.microsoft.com/office/drawing/2014/main" id="{730D1220-7F00-A781-22E5-C9CD1060A5B8}"/>
              </a:ext>
            </a:extLst>
          </p:cNvPr>
          <p:cNvPicPr>
            <a:picLocks noChangeAspect="1"/>
          </p:cNvPicPr>
          <p:nvPr/>
        </p:nvPicPr>
        <p:blipFill rotWithShape="1">
          <a:blip r:embed="rId2">
            <a:alphaModFix/>
          </a:blip>
          <a:srcRect t="11335" b="3779"/>
          <a:stretch/>
        </p:blipFill>
        <p:spPr>
          <a:xfrm>
            <a:off x="20" y="1571"/>
            <a:ext cx="12191980" cy="6856429"/>
          </a:xfrm>
          <a:prstGeom prst="rect">
            <a:avLst/>
          </a:prstGeom>
        </p:spPr>
      </p:pic>
      <p:sp useBgFill="1">
        <p:nvSpPr>
          <p:cNvPr id="21" name="Oval 20">
            <a:extLst>
              <a:ext uri="{FF2B5EF4-FFF2-40B4-BE49-F238E27FC236}">
                <a16:creationId xmlns:a16="http://schemas.microsoft.com/office/drawing/2014/main" id="{07F1F8E1-08C9-4C32-8CD0-F0DEB444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68247-FDD4-3EFB-4934-11D175413D3A}"/>
              </a:ext>
            </a:extLst>
          </p:cNvPr>
          <p:cNvSpPr>
            <a:spLocks noGrp="1"/>
          </p:cNvSpPr>
          <p:nvPr>
            <p:ph type="ctrTitle"/>
          </p:nvPr>
        </p:nvSpPr>
        <p:spPr>
          <a:xfrm>
            <a:off x="1280159" y="2211978"/>
            <a:ext cx="3535679" cy="1425728"/>
          </a:xfrm>
        </p:spPr>
        <p:txBody>
          <a:bodyPr anchor="b">
            <a:normAutofit/>
          </a:bodyPr>
          <a:lstStyle/>
          <a:p>
            <a:pPr algn="ctr">
              <a:lnSpc>
                <a:spcPct val="110000"/>
              </a:lnSpc>
            </a:pPr>
            <a:r>
              <a:rPr lang="en-US" sz="1500" b="1" i="0" dirty="0">
                <a:effectLst/>
                <a:latin typeface="-apple-system"/>
              </a:rPr>
              <a:t>Does an allocation to Bitcoin improve the funds’ performance?</a:t>
            </a:r>
            <a:br>
              <a:rPr lang="en-US" sz="1500" b="1" i="0" dirty="0">
                <a:effectLst/>
                <a:latin typeface="-apple-system"/>
              </a:rPr>
            </a:br>
            <a:endParaRPr lang="en-US" sz="1500" dirty="0"/>
          </a:p>
        </p:txBody>
      </p:sp>
      <p:sp>
        <p:nvSpPr>
          <p:cNvPr id="3" name="Subtitle 2">
            <a:extLst>
              <a:ext uri="{FF2B5EF4-FFF2-40B4-BE49-F238E27FC236}">
                <a16:creationId xmlns:a16="http://schemas.microsoft.com/office/drawing/2014/main" id="{D6DE6453-BB1E-9C41-0F21-51CA94A09DE2}"/>
              </a:ext>
            </a:extLst>
          </p:cNvPr>
          <p:cNvSpPr>
            <a:spLocks noGrp="1"/>
          </p:cNvSpPr>
          <p:nvPr>
            <p:ph type="subTitle" idx="1"/>
          </p:nvPr>
        </p:nvSpPr>
        <p:spPr>
          <a:xfrm>
            <a:off x="1524000" y="4249360"/>
            <a:ext cx="3048000" cy="877585"/>
          </a:xfrm>
        </p:spPr>
        <p:txBody>
          <a:bodyPr>
            <a:normAutofit/>
          </a:bodyPr>
          <a:lstStyle/>
          <a:p>
            <a:pPr algn="ctr"/>
            <a:r>
              <a:rPr lang="en-US" b="1" dirty="0"/>
              <a:t>Springboard Capstone II</a:t>
            </a:r>
          </a:p>
        </p:txBody>
      </p:sp>
      <p:cxnSp>
        <p:nvCxnSpPr>
          <p:cNvPr id="22" name="Straight Connector 21">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5716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E7BCD-1E6E-2D79-F1A3-5C12D68C82AA}"/>
              </a:ext>
            </a:extLst>
          </p:cNvPr>
          <p:cNvSpPr>
            <a:spLocks noGrp="1"/>
          </p:cNvSpPr>
          <p:nvPr>
            <p:ph type="title"/>
          </p:nvPr>
        </p:nvSpPr>
        <p:spPr>
          <a:xfrm>
            <a:off x="1104897" y="762001"/>
            <a:ext cx="4991103" cy="1141004"/>
          </a:xfrm>
        </p:spPr>
        <p:txBody>
          <a:bodyPr>
            <a:normAutofit/>
          </a:bodyPr>
          <a:lstStyle/>
          <a:p>
            <a:r>
              <a:rPr lang="en-US"/>
              <a:t>Skewness, Kurtosis, and Normality test</a:t>
            </a:r>
          </a:p>
        </p:txBody>
      </p:sp>
      <p:sp>
        <p:nvSpPr>
          <p:cNvPr id="3" name="Content Placeholder 2">
            <a:extLst>
              <a:ext uri="{FF2B5EF4-FFF2-40B4-BE49-F238E27FC236}">
                <a16:creationId xmlns:a16="http://schemas.microsoft.com/office/drawing/2014/main" id="{51FE92EB-7ABF-38C3-5DD0-669F48ADF057}"/>
              </a:ext>
            </a:extLst>
          </p:cNvPr>
          <p:cNvSpPr>
            <a:spLocks noGrp="1"/>
          </p:cNvSpPr>
          <p:nvPr>
            <p:ph idx="1"/>
          </p:nvPr>
        </p:nvSpPr>
        <p:spPr>
          <a:xfrm>
            <a:off x="1104897" y="2286000"/>
            <a:ext cx="4991103" cy="3809999"/>
          </a:xfrm>
        </p:spPr>
        <p:txBody>
          <a:bodyPr>
            <a:normAutofit/>
          </a:bodyPr>
          <a:lstStyle/>
          <a:p>
            <a:pPr marL="0" indent="0">
              <a:lnSpc>
                <a:spcPct val="120000"/>
              </a:lnSpc>
              <a:buNone/>
            </a:pPr>
            <a:r>
              <a:rPr lang="en-US" sz="1300" dirty="0"/>
              <a:t>It would be interesting to know if the models of risk and return computed by the fund can be relied on. One of the most important assumptions underlying risk and return models is that the returns data are normally distributed. Since the model outputs are relied on for investment decisions, it is crucial to ensure that this model assumption is valid. Therefore, alongside computing risk and return profiles for the three assets under consideration, the normality assumption will also be tested.</a:t>
            </a:r>
          </a:p>
          <a:p>
            <a:pPr>
              <a:lnSpc>
                <a:spcPct val="120000"/>
              </a:lnSpc>
            </a:pPr>
            <a:r>
              <a:rPr lang="en-US" sz="1300" dirty="0">
                <a:solidFill>
                  <a:schemeClr val="accent6"/>
                </a:solidFill>
              </a:rPr>
              <a:t>The skewness values show that gold and BTC are moderately positive skewed. While S&amp;P500 is slightly negative skewed.</a:t>
            </a:r>
          </a:p>
          <a:p>
            <a:pPr>
              <a:lnSpc>
                <a:spcPct val="120000"/>
              </a:lnSpc>
            </a:pPr>
            <a:r>
              <a:rPr lang="en-US" sz="1300" dirty="0">
                <a:solidFill>
                  <a:schemeClr val="accent6"/>
                </a:solidFill>
              </a:rPr>
              <a:t>The Kurtosis values indicate that all distributions are platykurtic.</a:t>
            </a:r>
          </a:p>
          <a:p>
            <a:pPr>
              <a:lnSpc>
                <a:spcPct val="120000"/>
              </a:lnSpc>
            </a:pPr>
            <a:r>
              <a:rPr lang="en-US" sz="1300" dirty="0">
                <a:solidFill>
                  <a:schemeClr val="accent6"/>
                </a:solidFill>
              </a:rPr>
              <a:t>The p-values show that among the three assets only the distribution of Bitcoin's monthly return is non-normal.</a:t>
            </a:r>
          </a:p>
        </p:txBody>
      </p:sp>
      <p:pic>
        <p:nvPicPr>
          <p:cNvPr id="5" name="Picture 4">
            <a:extLst>
              <a:ext uri="{FF2B5EF4-FFF2-40B4-BE49-F238E27FC236}">
                <a16:creationId xmlns:a16="http://schemas.microsoft.com/office/drawing/2014/main" id="{99A2D416-FD55-7957-CC9F-8A10A66339E4}"/>
              </a:ext>
            </a:extLst>
          </p:cNvPr>
          <p:cNvPicPr>
            <a:picLocks noChangeAspect="1"/>
          </p:cNvPicPr>
          <p:nvPr/>
        </p:nvPicPr>
        <p:blipFill>
          <a:blip r:embed="rId2"/>
          <a:stretch>
            <a:fillRect/>
          </a:stretch>
        </p:blipFill>
        <p:spPr>
          <a:xfrm>
            <a:off x="6558986" y="2593657"/>
            <a:ext cx="5262001" cy="1670685"/>
          </a:xfrm>
          <a:prstGeom prst="rect">
            <a:avLst/>
          </a:prstGeom>
        </p:spPr>
      </p:pic>
    </p:spTree>
    <p:extLst>
      <p:ext uri="{BB962C8B-B14F-4D97-AF65-F5344CB8AC3E}">
        <p14:creationId xmlns:p14="http://schemas.microsoft.com/office/powerpoint/2010/main" val="47310580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D3541-3BE7-84A5-C7EA-8E3AEDD9B8C0}"/>
              </a:ext>
            </a:extLst>
          </p:cNvPr>
          <p:cNvSpPr>
            <a:spLocks noGrp="1"/>
          </p:cNvSpPr>
          <p:nvPr>
            <p:ph type="title"/>
          </p:nvPr>
        </p:nvSpPr>
        <p:spPr>
          <a:xfrm>
            <a:off x="1104897" y="762001"/>
            <a:ext cx="4991103" cy="1141004"/>
          </a:xfrm>
        </p:spPr>
        <p:txBody>
          <a:bodyPr>
            <a:normAutofit/>
          </a:bodyPr>
          <a:lstStyle/>
          <a:p>
            <a:r>
              <a:rPr lang="en-US"/>
              <a:t>Annualized total return</a:t>
            </a:r>
            <a:endParaRPr lang="en-US" dirty="0"/>
          </a:p>
        </p:txBody>
      </p:sp>
      <p:sp>
        <p:nvSpPr>
          <p:cNvPr id="3" name="Content Placeholder 2">
            <a:extLst>
              <a:ext uri="{FF2B5EF4-FFF2-40B4-BE49-F238E27FC236}">
                <a16:creationId xmlns:a16="http://schemas.microsoft.com/office/drawing/2014/main" id="{637D5913-0894-FBD2-AEDD-02E4C0D65458}"/>
              </a:ext>
            </a:extLst>
          </p:cNvPr>
          <p:cNvSpPr>
            <a:spLocks noGrp="1"/>
          </p:cNvSpPr>
          <p:nvPr>
            <p:ph idx="1"/>
          </p:nvPr>
        </p:nvSpPr>
        <p:spPr>
          <a:xfrm>
            <a:off x="1104897" y="2286000"/>
            <a:ext cx="4991103" cy="3809999"/>
          </a:xfrm>
        </p:spPr>
        <p:txBody>
          <a:bodyPr>
            <a:normAutofit/>
          </a:bodyPr>
          <a:lstStyle/>
          <a:p>
            <a:r>
              <a:rPr lang="en-US" dirty="0"/>
              <a:t>Annualized total return is used to calculate the average annual return of an investment over a specified period.</a:t>
            </a:r>
          </a:p>
          <a:p>
            <a:r>
              <a:rPr lang="en-US" dirty="0"/>
              <a:t>It considers the effect of compounding on the investment's performance.</a:t>
            </a:r>
          </a:p>
          <a:p>
            <a:r>
              <a:rPr lang="en-US" dirty="0"/>
              <a:t>BTC had the highest annual total return.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8B6A8D5-0976-2F49-49DD-2DC3AD2D47B1}"/>
                  </a:ext>
                </a:extLst>
              </p:cNvPr>
              <p:cNvSpPr txBox="1"/>
              <p:nvPr/>
            </p:nvSpPr>
            <p:spPr>
              <a:xfrm>
                <a:off x="6591988" y="2286000"/>
                <a:ext cx="5223933" cy="66216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200" b="0" i="1" dirty="0" smtClean="0">
                          <a:effectLst/>
                          <a:latin typeface="Cambria Math" panose="02040503050406030204" pitchFamily="18" charset="0"/>
                        </a:rPr>
                        <m:t>𝑡𝑜𝑡𝑎𝑙</m:t>
                      </m:r>
                      <m:r>
                        <a:rPr lang="en-US" sz="1200" b="0" i="1" dirty="0" smtClean="0">
                          <a:effectLst/>
                          <a:latin typeface="Cambria Math" panose="02040503050406030204" pitchFamily="18" charset="0"/>
                        </a:rPr>
                        <m:t> </m:t>
                      </m:r>
                      <m:r>
                        <a:rPr lang="en-US" sz="1200" b="0" i="1" dirty="0" smtClean="0">
                          <a:effectLst/>
                          <a:latin typeface="Cambria Math" panose="02040503050406030204" pitchFamily="18" charset="0"/>
                        </a:rPr>
                        <m:t>𝑟𝑒𝑡𝑢𝑟𝑛</m:t>
                      </m:r>
                      <m:r>
                        <a:rPr lang="en-US" sz="1200" b="0" i="1" dirty="0" smtClean="0">
                          <a:effectLst/>
                          <a:latin typeface="Cambria Math" panose="02040503050406030204" pitchFamily="18" charset="0"/>
                        </a:rPr>
                        <m:t>= (</m:t>
                      </m:r>
                      <m:r>
                        <a:rPr lang="en-US" sz="1200" b="0" i="1" dirty="0" smtClean="0">
                          <a:effectLst/>
                          <a:latin typeface="Cambria Math" panose="02040503050406030204" pitchFamily="18" charset="0"/>
                        </a:rPr>
                        <m:t>𝑒𝑛𝑑𝑖𝑛𝑔</m:t>
                      </m:r>
                      <m:r>
                        <a:rPr lang="en-US" sz="1200" b="0" i="1" dirty="0" smtClean="0">
                          <a:effectLst/>
                          <a:latin typeface="Cambria Math" panose="02040503050406030204" pitchFamily="18" charset="0"/>
                        </a:rPr>
                        <m:t> </m:t>
                      </m:r>
                      <m:r>
                        <a:rPr lang="en-US" sz="1200" b="0" i="1" dirty="0" smtClean="0">
                          <a:effectLst/>
                          <a:latin typeface="Cambria Math" panose="02040503050406030204" pitchFamily="18" charset="0"/>
                        </a:rPr>
                        <m:t>𝑣𝑎𝑙𝑢𝑒</m:t>
                      </m:r>
                      <m:r>
                        <a:rPr lang="en-US" sz="1200" b="0" i="1" dirty="0" smtClean="0">
                          <a:effectLst/>
                          <a:latin typeface="Cambria Math" panose="02040503050406030204" pitchFamily="18" charset="0"/>
                        </a:rPr>
                        <m:t>−</m:t>
                      </m:r>
                      <m:r>
                        <a:rPr lang="en-US" sz="1200" b="0" i="1" dirty="0" smtClean="0">
                          <a:effectLst/>
                          <a:latin typeface="Cambria Math" panose="02040503050406030204" pitchFamily="18" charset="0"/>
                        </a:rPr>
                        <m:t>𝑏𝑒𝑔𝑖𝑛𝑛𝑖𝑛𝑔</m:t>
                      </m:r>
                      <m:r>
                        <a:rPr lang="en-US" sz="1200" b="0" i="1" dirty="0" smtClean="0">
                          <a:effectLst/>
                          <a:latin typeface="Cambria Math" panose="02040503050406030204" pitchFamily="18" charset="0"/>
                        </a:rPr>
                        <m:t> </m:t>
                      </m:r>
                      <m:r>
                        <a:rPr lang="en-US" sz="1200" b="0" i="1" dirty="0" smtClean="0">
                          <a:effectLst/>
                          <a:latin typeface="Cambria Math" panose="02040503050406030204" pitchFamily="18" charset="0"/>
                        </a:rPr>
                        <m:t>𝑣𝑎𝑙𝑢𝑒</m:t>
                      </m:r>
                      <m:r>
                        <a:rPr lang="en-US" sz="1200" b="0" i="1" dirty="0" smtClean="0">
                          <a:effectLst/>
                          <a:latin typeface="Cambria Math" panose="02040503050406030204" pitchFamily="18" charset="0"/>
                        </a:rPr>
                        <m:t>)/</m:t>
                      </m:r>
                      <m:r>
                        <a:rPr lang="en-US" sz="1200" i="1" dirty="0" smtClean="0">
                          <a:latin typeface="Cambria Math" panose="02040503050406030204" pitchFamily="18" charset="0"/>
                        </a:rPr>
                        <m:t>𝑏𝑒𝑔𝑖𝑛𝑛𝑖𝑛𝑔</m:t>
                      </m:r>
                      <m:r>
                        <a:rPr lang="en-US" sz="1200" i="1" dirty="0" smtClean="0">
                          <a:latin typeface="Cambria Math" panose="02040503050406030204" pitchFamily="18" charset="0"/>
                        </a:rPr>
                        <m:t> </m:t>
                      </m:r>
                      <m:r>
                        <a:rPr lang="en-US" sz="1200" i="1" dirty="0" smtClean="0">
                          <a:latin typeface="Cambria Math" panose="02040503050406030204" pitchFamily="18" charset="0"/>
                        </a:rPr>
                        <m:t>𝑣𝑎𝑙𝑢𝑒</m:t>
                      </m:r>
                    </m:oMath>
                  </m:oMathPara>
                </a14:m>
                <a:endParaRPr lang="en-US" sz="1200" i="1" dirty="0"/>
              </a:p>
              <a:p>
                <a:pPr marL="0" indent="0">
                  <a:buNone/>
                </a:pPr>
                <a14:m>
                  <m:oMathPara xmlns:m="http://schemas.openxmlformats.org/officeDocument/2006/math">
                    <m:oMathParaPr>
                      <m:jc m:val="centerGroup"/>
                    </m:oMathParaPr>
                    <m:oMath xmlns:m="http://schemas.openxmlformats.org/officeDocument/2006/math">
                      <m:r>
                        <a:rPr lang="en-US" sz="1200" b="0" i="1" dirty="0" smtClean="0">
                          <a:effectLst/>
                          <a:latin typeface="Cambria Math" panose="02040503050406030204" pitchFamily="18" charset="0"/>
                        </a:rPr>
                        <m:t>	</m:t>
                      </m:r>
                    </m:oMath>
                  </m:oMathPara>
                </a14:m>
                <a:endParaRPr lang="en-US" sz="1200" b="0" i="1" dirty="0">
                  <a:effectLst/>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200" b="0" i="1" dirty="0" smtClean="0">
                          <a:effectLst/>
                          <a:latin typeface="Cambria Math" panose="02040503050406030204" pitchFamily="18" charset="0"/>
                        </a:rPr>
                        <m:t>𝑎𝑛𝑛𝑢𝑎𝑙𝑖𝑧𝑒𝑑</m:t>
                      </m:r>
                      <m:r>
                        <a:rPr lang="en-US" sz="1200" b="0" i="1" dirty="0" smtClean="0">
                          <a:effectLst/>
                          <a:latin typeface="Cambria Math" panose="02040503050406030204" pitchFamily="18" charset="0"/>
                        </a:rPr>
                        <m:t> </m:t>
                      </m:r>
                      <m:r>
                        <a:rPr lang="en-US" sz="1200" b="0" i="1" dirty="0" smtClean="0">
                          <a:effectLst/>
                          <a:latin typeface="Cambria Math" panose="02040503050406030204" pitchFamily="18" charset="0"/>
                        </a:rPr>
                        <m:t>𝑡𝑜𝑡𝑎𝑙</m:t>
                      </m:r>
                      <m:r>
                        <a:rPr lang="en-US" sz="1200" b="0" i="1" dirty="0" smtClean="0">
                          <a:effectLst/>
                          <a:latin typeface="Cambria Math" panose="02040503050406030204" pitchFamily="18" charset="0"/>
                        </a:rPr>
                        <m:t> </m:t>
                      </m:r>
                      <m:r>
                        <a:rPr lang="en-US" sz="1200" b="0" i="1" dirty="0" smtClean="0">
                          <a:effectLst/>
                          <a:latin typeface="Cambria Math" panose="02040503050406030204" pitchFamily="18" charset="0"/>
                        </a:rPr>
                        <m:t>𝑟𝑒𝑡𝑢𝑟𝑛</m:t>
                      </m:r>
                      <m:r>
                        <a:rPr lang="en-US" sz="1200" b="0" i="1" dirty="0" smtClean="0">
                          <a:effectLst/>
                          <a:latin typeface="Cambria Math" panose="02040503050406030204" pitchFamily="18" charset="0"/>
                        </a:rPr>
                        <m:t>= </m:t>
                      </m:r>
                      <m:sSup>
                        <m:sSupPr>
                          <m:ctrlPr>
                            <a:rPr lang="en-US" sz="1200" b="0" i="1" dirty="0" smtClean="0">
                              <a:effectLst/>
                              <a:latin typeface="Cambria Math" panose="02040503050406030204" pitchFamily="18" charset="0"/>
                            </a:rPr>
                          </m:ctrlPr>
                        </m:sSupPr>
                        <m:e>
                          <m:r>
                            <a:rPr lang="en-US" sz="1200" b="0" i="1" dirty="0" smtClean="0">
                              <a:effectLst/>
                              <a:latin typeface="Cambria Math" panose="02040503050406030204" pitchFamily="18" charset="0"/>
                            </a:rPr>
                            <m:t>(1+</m:t>
                          </m:r>
                          <m:r>
                            <a:rPr lang="en-US" sz="1200" b="0" i="1" dirty="0" smtClean="0">
                              <a:effectLst/>
                              <a:latin typeface="Cambria Math" panose="02040503050406030204" pitchFamily="18" charset="0"/>
                            </a:rPr>
                            <m:t>𝑡𝑜𝑡𝑎𝑙</m:t>
                          </m:r>
                          <m:r>
                            <a:rPr lang="en-US" sz="1200" b="0" i="1" dirty="0" smtClean="0">
                              <a:effectLst/>
                              <a:latin typeface="Cambria Math" panose="02040503050406030204" pitchFamily="18" charset="0"/>
                            </a:rPr>
                            <m:t> </m:t>
                          </m:r>
                          <m:r>
                            <a:rPr lang="en-US" sz="1200" b="0" i="1" dirty="0" smtClean="0">
                              <a:effectLst/>
                              <a:latin typeface="Cambria Math" panose="02040503050406030204" pitchFamily="18" charset="0"/>
                            </a:rPr>
                            <m:t>𝑟𝑒𝑡𝑢𝑟𝑛</m:t>
                          </m:r>
                          <m:r>
                            <a:rPr lang="en-US" sz="1200" b="0" i="1" dirty="0" smtClean="0">
                              <a:effectLst/>
                              <a:latin typeface="Cambria Math" panose="02040503050406030204" pitchFamily="18" charset="0"/>
                            </a:rPr>
                            <m:t>)</m:t>
                          </m:r>
                        </m:e>
                        <m:sup>
                          <m:r>
                            <a:rPr lang="en-US" sz="1200" b="0" i="1" dirty="0" smtClean="0">
                              <a:effectLst/>
                              <a:latin typeface="Cambria Math" panose="02040503050406030204" pitchFamily="18" charset="0"/>
                            </a:rPr>
                            <m:t>12/</m:t>
                          </m:r>
                          <m:r>
                            <a:rPr lang="en-US" sz="1200" b="0" i="1" baseline="30000" dirty="0" smtClean="0">
                              <a:effectLst/>
                              <a:latin typeface="Cambria Math" panose="02040503050406030204" pitchFamily="18" charset="0"/>
                            </a:rPr>
                            <m:t>𝑇𝑜𝑡𝑎𝑙</m:t>
                          </m:r>
                          <m:r>
                            <a:rPr lang="en-US" sz="1200" b="0" i="1" baseline="30000" dirty="0" smtClean="0">
                              <a:effectLst/>
                              <a:latin typeface="Cambria Math" panose="02040503050406030204" pitchFamily="18" charset="0"/>
                            </a:rPr>
                            <m:t> </m:t>
                          </m:r>
                          <m:r>
                            <a:rPr lang="en-US" sz="1200" b="0" i="1" baseline="30000" dirty="0" smtClean="0">
                              <a:effectLst/>
                              <a:latin typeface="Cambria Math" panose="02040503050406030204" pitchFamily="18" charset="0"/>
                            </a:rPr>
                            <m:t>𝑛𝑢𝑚𝑏𝑒𝑟</m:t>
                          </m:r>
                          <m:r>
                            <a:rPr lang="en-US" sz="1200" b="0" i="1" baseline="30000" dirty="0" smtClean="0">
                              <a:effectLst/>
                              <a:latin typeface="Cambria Math" panose="02040503050406030204" pitchFamily="18" charset="0"/>
                            </a:rPr>
                            <m:t> </m:t>
                          </m:r>
                          <m:r>
                            <a:rPr lang="en-US" sz="1200" b="0" i="1" baseline="30000" dirty="0" smtClean="0">
                              <a:effectLst/>
                              <a:latin typeface="Cambria Math" panose="02040503050406030204" pitchFamily="18" charset="0"/>
                            </a:rPr>
                            <m:t>𝑜𝑓</m:t>
                          </m:r>
                          <m:r>
                            <a:rPr lang="en-US" sz="1200" b="0" i="1" baseline="30000" dirty="0" smtClean="0">
                              <a:effectLst/>
                              <a:latin typeface="Cambria Math" panose="02040503050406030204" pitchFamily="18" charset="0"/>
                            </a:rPr>
                            <m:t> </m:t>
                          </m:r>
                          <m:r>
                            <a:rPr lang="en-US" sz="1200" b="0" i="1" baseline="30000" dirty="0" smtClean="0">
                              <a:effectLst/>
                              <a:latin typeface="Cambria Math" panose="02040503050406030204" pitchFamily="18" charset="0"/>
                            </a:rPr>
                            <m:t>𝑚𝑜𝑛𝑡h𝑠</m:t>
                          </m:r>
                        </m:sup>
                      </m:sSup>
                      <m:r>
                        <a:rPr lang="en-US" sz="1200" b="0" i="1" dirty="0" smtClean="0">
                          <a:effectLst/>
                          <a:latin typeface="Cambria Math" panose="02040503050406030204" pitchFamily="18" charset="0"/>
                        </a:rPr>
                        <m:t>−1</m:t>
                      </m:r>
                    </m:oMath>
                  </m:oMathPara>
                </a14:m>
                <a:endParaRPr lang="en-US" sz="1200" i="1" dirty="0"/>
              </a:p>
            </p:txBody>
          </p:sp>
        </mc:Choice>
        <mc:Fallback>
          <p:sp>
            <p:nvSpPr>
              <p:cNvPr id="7" name="TextBox 6">
                <a:extLst>
                  <a:ext uri="{FF2B5EF4-FFF2-40B4-BE49-F238E27FC236}">
                    <a16:creationId xmlns:a16="http://schemas.microsoft.com/office/drawing/2014/main" id="{38B6A8D5-0976-2F49-49DD-2DC3AD2D47B1}"/>
                  </a:ext>
                </a:extLst>
              </p:cNvPr>
              <p:cNvSpPr txBox="1">
                <a:spLocks noRot="1" noChangeAspect="1" noMove="1" noResize="1" noEditPoints="1" noAdjustHandles="1" noChangeArrowheads="1" noChangeShapeType="1" noTextEdit="1"/>
              </p:cNvSpPr>
              <p:nvPr/>
            </p:nvSpPr>
            <p:spPr>
              <a:xfrm>
                <a:off x="6591988" y="2286000"/>
                <a:ext cx="5223933" cy="662169"/>
              </a:xfrm>
              <a:prstGeom prst="rect">
                <a:avLst/>
              </a:prstGeom>
              <a:blipFill>
                <a:blip r:embed="rId2"/>
                <a:stretch>
                  <a:fillRect b="-183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5D4C6AE-8730-AEB8-A893-36199096AEAB}"/>
              </a:ext>
            </a:extLst>
          </p:cNvPr>
          <p:cNvPicPr>
            <a:picLocks noChangeAspect="1"/>
          </p:cNvPicPr>
          <p:nvPr/>
        </p:nvPicPr>
        <p:blipFill>
          <a:blip r:embed="rId3"/>
          <a:stretch>
            <a:fillRect/>
          </a:stretch>
        </p:blipFill>
        <p:spPr>
          <a:xfrm>
            <a:off x="6963967" y="3429000"/>
            <a:ext cx="2713798" cy="1859655"/>
          </a:xfrm>
          <a:prstGeom prst="rect">
            <a:avLst/>
          </a:prstGeom>
        </p:spPr>
      </p:pic>
    </p:spTree>
    <p:extLst>
      <p:ext uri="{BB962C8B-B14F-4D97-AF65-F5344CB8AC3E}">
        <p14:creationId xmlns:p14="http://schemas.microsoft.com/office/powerpoint/2010/main" val="73379779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B8C26-B29C-B5B3-BA00-75AFD08EF9D6}"/>
              </a:ext>
            </a:extLst>
          </p:cNvPr>
          <p:cNvSpPr>
            <a:spLocks noGrp="1"/>
          </p:cNvSpPr>
          <p:nvPr>
            <p:ph type="title"/>
          </p:nvPr>
        </p:nvSpPr>
        <p:spPr>
          <a:xfrm>
            <a:off x="1104897" y="762001"/>
            <a:ext cx="4991103" cy="1141004"/>
          </a:xfrm>
        </p:spPr>
        <p:txBody>
          <a:bodyPr>
            <a:normAutofit/>
          </a:bodyPr>
          <a:lstStyle/>
          <a:p>
            <a:r>
              <a:rPr lang="en-US" dirty="0"/>
              <a:t>Comparison of asset returns</a:t>
            </a:r>
          </a:p>
        </p:txBody>
      </p:sp>
      <p:sp>
        <p:nvSpPr>
          <p:cNvPr id="3" name="Content Placeholder 2">
            <a:extLst>
              <a:ext uri="{FF2B5EF4-FFF2-40B4-BE49-F238E27FC236}">
                <a16:creationId xmlns:a16="http://schemas.microsoft.com/office/drawing/2014/main" id="{58CD5254-1174-6696-3EAE-7A3922533035}"/>
              </a:ext>
            </a:extLst>
          </p:cNvPr>
          <p:cNvSpPr>
            <a:spLocks noGrp="1"/>
          </p:cNvSpPr>
          <p:nvPr>
            <p:ph idx="1"/>
          </p:nvPr>
        </p:nvSpPr>
        <p:spPr>
          <a:xfrm>
            <a:off x="1104897" y="2286000"/>
            <a:ext cx="4991103" cy="3809999"/>
          </a:xfrm>
        </p:spPr>
        <p:txBody>
          <a:bodyPr>
            <a:normAutofit/>
          </a:bodyPr>
          <a:lstStyle/>
          <a:p>
            <a:r>
              <a:rPr lang="en-US" dirty="0"/>
              <a:t>BTC outperformed in 2019, 2020, and 2021, with 2020 being the best year for it. </a:t>
            </a:r>
          </a:p>
          <a:p>
            <a:r>
              <a:rPr lang="en-US" dirty="0"/>
              <a:t>BTC lost a lot of its value in 2018 and 2022.</a:t>
            </a:r>
          </a:p>
          <a:p>
            <a:endParaRPr lang="en-US" dirty="0"/>
          </a:p>
        </p:txBody>
      </p:sp>
      <p:pic>
        <p:nvPicPr>
          <p:cNvPr id="4" name="Picture 3">
            <a:extLst>
              <a:ext uri="{FF2B5EF4-FFF2-40B4-BE49-F238E27FC236}">
                <a16:creationId xmlns:a16="http://schemas.microsoft.com/office/drawing/2014/main" id="{3C862F07-93D7-7EF5-F147-676134EB88BB}"/>
              </a:ext>
            </a:extLst>
          </p:cNvPr>
          <p:cNvPicPr>
            <a:picLocks noChangeAspect="1"/>
          </p:cNvPicPr>
          <p:nvPr/>
        </p:nvPicPr>
        <p:blipFill>
          <a:blip r:embed="rId2"/>
          <a:stretch>
            <a:fillRect/>
          </a:stretch>
        </p:blipFill>
        <p:spPr>
          <a:xfrm>
            <a:off x="6444874" y="1658144"/>
            <a:ext cx="5266485" cy="3541711"/>
          </a:xfrm>
          <a:prstGeom prst="rect">
            <a:avLst/>
          </a:prstGeom>
        </p:spPr>
      </p:pic>
    </p:spTree>
    <p:extLst>
      <p:ext uri="{BB962C8B-B14F-4D97-AF65-F5344CB8AC3E}">
        <p14:creationId xmlns:p14="http://schemas.microsoft.com/office/powerpoint/2010/main" val="28216982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4B710-A8A1-DF11-12E6-3DA92419F1E5}"/>
              </a:ext>
            </a:extLst>
          </p:cNvPr>
          <p:cNvSpPr>
            <a:spLocks noGrp="1"/>
          </p:cNvSpPr>
          <p:nvPr>
            <p:ph type="title"/>
          </p:nvPr>
        </p:nvSpPr>
        <p:spPr>
          <a:xfrm>
            <a:off x="1104897" y="762001"/>
            <a:ext cx="4991103" cy="1141004"/>
          </a:xfrm>
        </p:spPr>
        <p:txBody>
          <a:bodyPr>
            <a:normAutofit/>
          </a:bodyPr>
          <a:lstStyle/>
          <a:p>
            <a:r>
              <a:rPr lang="en-US" dirty="0"/>
              <a:t>Risk and volatility:</a:t>
            </a:r>
            <a:br>
              <a:rPr lang="en-US" dirty="0"/>
            </a:br>
            <a:r>
              <a:rPr lang="en-US" dirty="0"/>
              <a:t>	1. </a:t>
            </a:r>
            <a:r>
              <a:rPr lang="en-US" dirty="0" err="1"/>
              <a:t>sharpe</a:t>
            </a:r>
            <a:r>
              <a:rPr lang="en-US" dirty="0"/>
              <a:t> ratio</a:t>
            </a:r>
          </a:p>
        </p:txBody>
      </p:sp>
      <p:sp>
        <p:nvSpPr>
          <p:cNvPr id="3" name="Content Placeholder 2">
            <a:extLst>
              <a:ext uri="{FF2B5EF4-FFF2-40B4-BE49-F238E27FC236}">
                <a16:creationId xmlns:a16="http://schemas.microsoft.com/office/drawing/2014/main" id="{63C70D31-24D7-0D28-068F-6222647C5465}"/>
              </a:ext>
            </a:extLst>
          </p:cNvPr>
          <p:cNvSpPr>
            <a:spLocks noGrp="1"/>
          </p:cNvSpPr>
          <p:nvPr>
            <p:ph idx="1"/>
          </p:nvPr>
        </p:nvSpPr>
        <p:spPr>
          <a:xfrm>
            <a:off x="1104897" y="2286000"/>
            <a:ext cx="4991103" cy="3809999"/>
          </a:xfrm>
        </p:spPr>
        <p:txBody>
          <a:bodyPr>
            <a:normAutofit fontScale="92500" lnSpcReduction="10000"/>
          </a:bodyPr>
          <a:lstStyle/>
          <a:p>
            <a:r>
              <a:rPr lang="en-US" dirty="0"/>
              <a:t>The Sharpe Ratio is a measure of risk-adjusted performance that assesses the return earned in excess of a risk-free rate per unit of volatility.</a:t>
            </a:r>
          </a:p>
          <a:p>
            <a:r>
              <a:rPr lang="en-US" dirty="0"/>
              <a:t>A higher Sharpe Ratio indicates better risk-adjusted performance, as it suggests that the investment is providing higher returns for the level of risk taken.</a:t>
            </a:r>
          </a:p>
          <a:p>
            <a:r>
              <a:rPr lang="en-US" dirty="0"/>
              <a:t>The risk-free rate is assumed to be 0.</a:t>
            </a:r>
          </a:p>
          <a:p>
            <a:r>
              <a:rPr lang="en-US" dirty="0"/>
              <a:t>Sharpe ratio values suggest that  investing in BTC was a worthwhile risk.</a:t>
            </a:r>
          </a:p>
          <a:p>
            <a:endParaRPr lang="en-US" dirty="0"/>
          </a:p>
        </p:txBody>
      </p:sp>
      <p:pic>
        <p:nvPicPr>
          <p:cNvPr id="5" name="Picture 4">
            <a:extLst>
              <a:ext uri="{FF2B5EF4-FFF2-40B4-BE49-F238E27FC236}">
                <a16:creationId xmlns:a16="http://schemas.microsoft.com/office/drawing/2014/main" id="{4E518F27-E40B-5360-4910-0733DCAAF1A5}"/>
              </a:ext>
            </a:extLst>
          </p:cNvPr>
          <p:cNvPicPr>
            <a:picLocks noChangeAspect="1"/>
          </p:cNvPicPr>
          <p:nvPr/>
        </p:nvPicPr>
        <p:blipFill>
          <a:blip r:embed="rId2"/>
          <a:stretch>
            <a:fillRect/>
          </a:stretch>
        </p:blipFill>
        <p:spPr>
          <a:xfrm>
            <a:off x="7755466" y="2504561"/>
            <a:ext cx="2151973" cy="184887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74C5360-78F0-03FF-C30E-1EB667038BC7}"/>
                  </a:ext>
                </a:extLst>
              </p:cNvPr>
              <p:cNvSpPr txBox="1"/>
              <p:nvPr/>
            </p:nvSpPr>
            <p:spPr>
              <a:xfrm>
                <a:off x="7755466" y="1130684"/>
                <a:ext cx="3974269" cy="11553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𝑆h𝑎𝑟𝑝𝑒</m:t>
                      </m:r>
                      <m:r>
                        <a:rPr lang="en-US" sz="1400" b="0" i="1" smtClean="0">
                          <a:latin typeface="Cambria Math" panose="02040503050406030204" pitchFamily="18" charset="0"/>
                        </a:rPr>
                        <m:t> </m:t>
                      </m:r>
                      <m:r>
                        <a:rPr lang="en-US" sz="1400" b="0" i="1" smtClean="0">
                          <a:latin typeface="Cambria Math" panose="02040503050406030204" pitchFamily="18" charset="0"/>
                        </a:rPr>
                        <m:t>𝑟𝑎𝑡𝑖𝑜</m:t>
                      </m:r>
                      <m:r>
                        <a:rPr lang="en-US" sz="1400" b="0" i="1" smtClean="0">
                          <a:latin typeface="Cambria Math" panose="02040503050406030204" pitchFamily="18" charset="0"/>
                        </a:rPr>
                        <m:t>=</m:t>
                      </m:r>
                      <m:f>
                        <m:fPr>
                          <m:type m:val="skw"/>
                          <m:ctrlPr>
                            <a:rPr lang="en-US" sz="1400" b="0" i="1" smtClean="0">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𝑝</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𝑓</m:t>
                              </m:r>
                            </m:sub>
                          </m:sSub>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𝑓</m:t>
                              </m:r>
                            </m:sub>
                          </m:sSub>
                        </m:den>
                      </m:f>
                    </m:oMath>
                  </m:oMathPara>
                </a14:m>
                <a:endParaRPr lang="en-US" sz="1400" dirty="0"/>
              </a:p>
              <a:p>
                <a:pPr/>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𝑝</m:t>
                        </m:r>
                      </m:sub>
                    </m:sSub>
                  </m:oMath>
                </a14:m>
                <a:r>
                  <a:rPr lang="en-US" sz="1400" dirty="0"/>
                  <a:t>: return of the investment or portfolio return</a:t>
                </a:r>
              </a:p>
              <a:p>
                <a:pPr/>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𝑓</m:t>
                        </m:r>
                      </m:sub>
                    </m:sSub>
                  </m:oMath>
                </a14:m>
                <a:r>
                  <a:rPr lang="en-US" sz="1400" dirty="0"/>
                  <a:t>: risk-free rate of return</a:t>
                </a:r>
              </a:p>
              <a:p>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𝑓</m:t>
                        </m:r>
                      </m:sub>
                    </m:sSub>
                  </m:oMath>
                </a14:m>
                <a:r>
                  <a:rPr lang="en-US" sz="1400" dirty="0"/>
                  <a:t>: standard deviation of the investment’s returns</a:t>
                </a:r>
              </a:p>
            </p:txBody>
          </p:sp>
        </mc:Choice>
        <mc:Fallback>
          <p:sp>
            <p:nvSpPr>
              <p:cNvPr id="8" name="TextBox 7">
                <a:extLst>
                  <a:ext uri="{FF2B5EF4-FFF2-40B4-BE49-F238E27FC236}">
                    <a16:creationId xmlns:a16="http://schemas.microsoft.com/office/drawing/2014/main" id="{774C5360-78F0-03FF-C30E-1EB667038BC7}"/>
                  </a:ext>
                </a:extLst>
              </p:cNvPr>
              <p:cNvSpPr txBox="1">
                <a:spLocks noRot="1" noChangeAspect="1" noMove="1" noResize="1" noEditPoints="1" noAdjustHandles="1" noChangeArrowheads="1" noChangeShapeType="1" noTextEdit="1"/>
              </p:cNvSpPr>
              <p:nvPr/>
            </p:nvSpPr>
            <p:spPr>
              <a:xfrm>
                <a:off x="7755466" y="1130684"/>
                <a:ext cx="3974269" cy="1155316"/>
              </a:xfrm>
              <a:prstGeom prst="rect">
                <a:avLst/>
              </a:prstGeom>
              <a:blipFill>
                <a:blip r:embed="rId3"/>
                <a:stretch>
                  <a:fillRect t="-30526" b="-3158"/>
                </a:stretch>
              </a:blipFill>
            </p:spPr>
            <p:txBody>
              <a:bodyPr/>
              <a:lstStyle/>
              <a:p>
                <a:r>
                  <a:rPr lang="en-US">
                    <a:noFill/>
                  </a:rPr>
                  <a:t> </a:t>
                </a:r>
              </a:p>
            </p:txBody>
          </p:sp>
        </mc:Fallback>
      </mc:AlternateContent>
    </p:spTree>
    <p:extLst>
      <p:ext uri="{BB962C8B-B14F-4D97-AF65-F5344CB8AC3E}">
        <p14:creationId xmlns:p14="http://schemas.microsoft.com/office/powerpoint/2010/main" val="242021310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1BA59-327F-252B-1083-C5324B680825}"/>
              </a:ext>
            </a:extLst>
          </p:cNvPr>
          <p:cNvSpPr>
            <a:spLocks noGrp="1"/>
          </p:cNvSpPr>
          <p:nvPr>
            <p:ph type="title"/>
          </p:nvPr>
        </p:nvSpPr>
        <p:spPr>
          <a:xfrm>
            <a:off x="1104897" y="762001"/>
            <a:ext cx="5799670" cy="1141004"/>
          </a:xfrm>
        </p:spPr>
        <p:txBody>
          <a:bodyPr>
            <a:normAutofit fontScale="90000"/>
          </a:bodyPr>
          <a:lstStyle/>
          <a:p>
            <a:r>
              <a:rPr lang="en-US" dirty="0"/>
              <a:t>Risk and volatility:</a:t>
            </a:r>
            <a:br>
              <a:rPr lang="en-US" dirty="0"/>
            </a:br>
            <a:r>
              <a:rPr lang="en-US" dirty="0"/>
              <a:t>	1. Maximum Drawdown</a:t>
            </a:r>
          </a:p>
        </p:txBody>
      </p:sp>
      <p:sp>
        <p:nvSpPr>
          <p:cNvPr id="3" name="Content Placeholder 2">
            <a:extLst>
              <a:ext uri="{FF2B5EF4-FFF2-40B4-BE49-F238E27FC236}">
                <a16:creationId xmlns:a16="http://schemas.microsoft.com/office/drawing/2014/main" id="{0FE01D1B-CCC3-0AEE-4691-C314967A50D8}"/>
              </a:ext>
            </a:extLst>
          </p:cNvPr>
          <p:cNvSpPr>
            <a:spLocks noGrp="1"/>
          </p:cNvSpPr>
          <p:nvPr>
            <p:ph idx="1"/>
          </p:nvPr>
        </p:nvSpPr>
        <p:spPr>
          <a:xfrm>
            <a:off x="1104897" y="2286000"/>
            <a:ext cx="4991103" cy="3809999"/>
          </a:xfrm>
        </p:spPr>
        <p:txBody>
          <a:bodyPr>
            <a:normAutofit fontScale="85000" lnSpcReduction="20000"/>
          </a:bodyPr>
          <a:lstStyle/>
          <a:p>
            <a:pPr>
              <a:lnSpc>
                <a:spcPct val="120000"/>
              </a:lnSpc>
            </a:pPr>
            <a:r>
              <a:rPr lang="en-US" dirty="0"/>
              <a:t>The largest percentage loss from a market peak to trough.</a:t>
            </a:r>
          </a:p>
          <a:p>
            <a:pPr>
              <a:lnSpc>
                <a:spcPct val="120000"/>
              </a:lnSpc>
            </a:pPr>
            <a:r>
              <a:rPr lang="en-US" dirty="0"/>
              <a:t> It is calculated by finding the maximum percentage decline from a peak to a trough during a specific investment period.</a:t>
            </a:r>
          </a:p>
          <a:p>
            <a:pPr>
              <a:lnSpc>
                <a:spcPct val="120000"/>
              </a:lnSpc>
            </a:pPr>
            <a:r>
              <a:rPr lang="en-US" dirty="0"/>
              <a:t> A smaller maximum drawdown is generally considered more favorable, as it indicates that the investment has been relatively stable and has experienced smaller losses during the specified period.</a:t>
            </a:r>
          </a:p>
          <a:p>
            <a:pPr>
              <a:lnSpc>
                <a:spcPct val="120000"/>
              </a:lnSpc>
            </a:pPr>
            <a:r>
              <a:rPr lang="en-US" dirty="0"/>
              <a:t>BTC has the most significant drawdown with around -73% and gold had the lowest with about 14%.</a:t>
            </a:r>
          </a:p>
          <a:p>
            <a:pPr>
              <a:lnSpc>
                <a:spcPct val="120000"/>
              </a:lnSpc>
            </a:pPr>
            <a:r>
              <a:rPr lang="en-US" dirty="0"/>
              <a:t>Investing on BTC is much riskier based on the historical data.</a:t>
            </a:r>
          </a:p>
        </p:txBody>
      </p:sp>
      <p:pic>
        <p:nvPicPr>
          <p:cNvPr id="5" name="Picture 4">
            <a:extLst>
              <a:ext uri="{FF2B5EF4-FFF2-40B4-BE49-F238E27FC236}">
                <a16:creationId xmlns:a16="http://schemas.microsoft.com/office/drawing/2014/main" id="{88E5EEC2-7F68-4A3D-8517-DC2E142996E1}"/>
              </a:ext>
            </a:extLst>
          </p:cNvPr>
          <p:cNvPicPr>
            <a:picLocks noChangeAspect="1"/>
          </p:cNvPicPr>
          <p:nvPr/>
        </p:nvPicPr>
        <p:blipFill>
          <a:blip r:embed="rId2"/>
          <a:stretch>
            <a:fillRect/>
          </a:stretch>
        </p:blipFill>
        <p:spPr>
          <a:xfrm>
            <a:off x="6858001" y="1332835"/>
            <a:ext cx="4577976" cy="4192330"/>
          </a:xfrm>
          <a:prstGeom prst="rect">
            <a:avLst/>
          </a:prstGeom>
        </p:spPr>
      </p:pic>
    </p:spTree>
    <p:extLst>
      <p:ext uri="{BB962C8B-B14F-4D97-AF65-F5344CB8AC3E}">
        <p14:creationId xmlns:p14="http://schemas.microsoft.com/office/powerpoint/2010/main" val="40468642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AE4B2-68C2-AECA-84DC-626EABBB856B}"/>
              </a:ext>
            </a:extLst>
          </p:cNvPr>
          <p:cNvSpPr>
            <a:spLocks noGrp="1"/>
          </p:cNvSpPr>
          <p:nvPr>
            <p:ph type="title"/>
          </p:nvPr>
        </p:nvSpPr>
        <p:spPr>
          <a:xfrm>
            <a:off x="1104897" y="762001"/>
            <a:ext cx="4991103" cy="1141004"/>
          </a:xfrm>
        </p:spPr>
        <p:txBody>
          <a:bodyPr>
            <a:normAutofit/>
          </a:bodyPr>
          <a:lstStyle/>
          <a:p>
            <a:r>
              <a:rPr lang="en-US" dirty="0"/>
              <a:t>Historical value at risk</a:t>
            </a:r>
          </a:p>
        </p:txBody>
      </p:sp>
      <p:sp>
        <p:nvSpPr>
          <p:cNvPr id="3" name="Content Placeholder 2">
            <a:extLst>
              <a:ext uri="{FF2B5EF4-FFF2-40B4-BE49-F238E27FC236}">
                <a16:creationId xmlns:a16="http://schemas.microsoft.com/office/drawing/2014/main" id="{5C1CAB3F-EF2E-5342-145B-6D726DFD3748}"/>
              </a:ext>
            </a:extLst>
          </p:cNvPr>
          <p:cNvSpPr>
            <a:spLocks noGrp="1"/>
          </p:cNvSpPr>
          <p:nvPr>
            <p:ph idx="1"/>
          </p:nvPr>
        </p:nvSpPr>
        <p:spPr>
          <a:xfrm>
            <a:off x="1201149" y="2870078"/>
            <a:ext cx="10721051" cy="3604927"/>
          </a:xfrm>
        </p:spPr>
        <p:txBody>
          <a:bodyPr>
            <a:normAutofit lnSpcReduction="10000"/>
          </a:bodyPr>
          <a:lstStyle/>
          <a:p>
            <a:r>
              <a:rPr lang="en-US" dirty="0" err="1"/>
              <a:t>VaR</a:t>
            </a:r>
            <a:r>
              <a:rPr lang="en-US" dirty="0"/>
              <a:t> is a threshold with a given confidence level that losses will not exceed a certain level based on the historical data.</a:t>
            </a:r>
          </a:p>
          <a:p>
            <a:r>
              <a:rPr lang="en-US" dirty="0"/>
              <a:t>It involves determining the loss level, expressed as a percentage, that would have been exceeded with a given probability based on past market behavior. </a:t>
            </a:r>
          </a:p>
          <a:p>
            <a:r>
              <a:rPr lang="en-US" dirty="0"/>
              <a:t>95% was used as the confidence level.</a:t>
            </a:r>
          </a:p>
          <a:p>
            <a:r>
              <a:rPr lang="en-US" dirty="0"/>
              <a:t>Acknowledging the shortcomings of volatility as a risk measure (e.g. it captures upside volatility as well, which might actually be desirable), Bitcoin's </a:t>
            </a:r>
            <a:r>
              <a:rPr lang="en-US" dirty="0" err="1"/>
              <a:t>VaR</a:t>
            </a:r>
            <a:r>
              <a:rPr lang="en-US" dirty="0"/>
              <a:t> of about 27% has been more than 3-times that of S&amp;P500, and about 9-times that of gold.</a:t>
            </a:r>
          </a:p>
          <a:p>
            <a:r>
              <a:rPr lang="en-US" dirty="0"/>
              <a:t>For BTC, there is a 5% chance that the monthly losses will exceed 27%.</a:t>
            </a:r>
          </a:p>
        </p:txBody>
      </p:sp>
      <p:pic>
        <p:nvPicPr>
          <p:cNvPr id="5" name="Picture 4">
            <a:extLst>
              <a:ext uri="{FF2B5EF4-FFF2-40B4-BE49-F238E27FC236}">
                <a16:creationId xmlns:a16="http://schemas.microsoft.com/office/drawing/2014/main" id="{ECF75675-B004-92D2-0D72-D491B22476F5}"/>
              </a:ext>
            </a:extLst>
          </p:cNvPr>
          <p:cNvPicPr>
            <a:picLocks noChangeAspect="1"/>
          </p:cNvPicPr>
          <p:nvPr/>
        </p:nvPicPr>
        <p:blipFill>
          <a:blip r:embed="rId2"/>
          <a:stretch>
            <a:fillRect/>
          </a:stretch>
        </p:blipFill>
        <p:spPr>
          <a:xfrm>
            <a:off x="6096000" y="873463"/>
            <a:ext cx="5922454" cy="1791543"/>
          </a:xfrm>
          <a:prstGeom prst="rect">
            <a:avLst/>
          </a:prstGeom>
        </p:spPr>
      </p:pic>
      <p:pic>
        <p:nvPicPr>
          <p:cNvPr id="7" name="Picture 6">
            <a:extLst>
              <a:ext uri="{FF2B5EF4-FFF2-40B4-BE49-F238E27FC236}">
                <a16:creationId xmlns:a16="http://schemas.microsoft.com/office/drawing/2014/main" id="{36A231D8-C8C7-A517-7B9A-565798708099}"/>
              </a:ext>
            </a:extLst>
          </p:cNvPr>
          <p:cNvPicPr>
            <a:picLocks noChangeAspect="1"/>
          </p:cNvPicPr>
          <p:nvPr/>
        </p:nvPicPr>
        <p:blipFill>
          <a:blip r:embed="rId3"/>
          <a:stretch>
            <a:fillRect/>
          </a:stretch>
        </p:blipFill>
        <p:spPr>
          <a:xfrm>
            <a:off x="6154295" y="394105"/>
            <a:ext cx="2590977" cy="310918"/>
          </a:xfrm>
          <a:prstGeom prst="rect">
            <a:avLst/>
          </a:prstGeom>
        </p:spPr>
      </p:pic>
    </p:spTree>
    <p:extLst>
      <p:ext uri="{BB962C8B-B14F-4D97-AF65-F5344CB8AC3E}">
        <p14:creationId xmlns:p14="http://schemas.microsoft.com/office/powerpoint/2010/main" val="33298600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8B9D7-E71A-9FB4-5090-FA07DEB57494}"/>
              </a:ext>
            </a:extLst>
          </p:cNvPr>
          <p:cNvSpPr>
            <a:spLocks noGrp="1"/>
          </p:cNvSpPr>
          <p:nvPr>
            <p:ph type="title"/>
          </p:nvPr>
        </p:nvSpPr>
        <p:spPr>
          <a:xfrm>
            <a:off x="1104897" y="762001"/>
            <a:ext cx="4991103" cy="1141004"/>
          </a:xfrm>
        </p:spPr>
        <p:txBody>
          <a:bodyPr>
            <a:normAutofit/>
          </a:bodyPr>
          <a:lstStyle/>
          <a:p>
            <a:r>
              <a:rPr lang="en-US" dirty="0"/>
              <a:t>Historical expected shortfall</a:t>
            </a:r>
          </a:p>
        </p:txBody>
      </p:sp>
      <p:sp>
        <p:nvSpPr>
          <p:cNvPr id="3" name="Content Placeholder 2">
            <a:extLst>
              <a:ext uri="{FF2B5EF4-FFF2-40B4-BE49-F238E27FC236}">
                <a16:creationId xmlns:a16="http://schemas.microsoft.com/office/drawing/2014/main" id="{8ABD7801-30F5-52BF-6C94-DF16DEB28ADC}"/>
              </a:ext>
            </a:extLst>
          </p:cNvPr>
          <p:cNvSpPr>
            <a:spLocks noGrp="1"/>
          </p:cNvSpPr>
          <p:nvPr>
            <p:ph idx="1"/>
          </p:nvPr>
        </p:nvSpPr>
        <p:spPr>
          <a:xfrm>
            <a:off x="1104897" y="2286000"/>
            <a:ext cx="4991103" cy="3809999"/>
          </a:xfrm>
        </p:spPr>
        <p:txBody>
          <a:bodyPr>
            <a:normAutofit fontScale="92500" lnSpcReduction="10000"/>
          </a:bodyPr>
          <a:lstStyle/>
          <a:p>
            <a:r>
              <a:rPr lang="en-US" dirty="0"/>
              <a:t>Conditional Value at Risk (</a:t>
            </a:r>
            <a:r>
              <a:rPr lang="en-US" dirty="0" err="1"/>
              <a:t>CVaR</a:t>
            </a:r>
            <a:r>
              <a:rPr lang="en-US" dirty="0"/>
              <a:t>), is an estimate of expected losses sustained in the worst 1-x% of scenarios.</a:t>
            </a:r>
          </a:p>
          <a:p>
            <a:r>
              <a:rPr lang="en-US" dirty="0" err="1"/>
              <a:t>CVaR</a:t>
            </a:r>
            <a:r>
              <a:rPr lang="en-US" dirty="0"/>
              <a:t> is computed by averaging the losses that exceed the Value at Risk (</a:t>
            </a:r>
            <a:r>
              <a:rPr lang="en-US" dirty="0" err="1"/>
              <a:t>VaR</a:t>
            </a:r>
            <a:r>
              <a:rPr lang="en-US" dirty="0"/>
              <a:t>) threshold. It provides a more comprehensive measure of the potential downside risk compared to </a:t>
            </a:r>
            <a:r>
              <a:rPr lang="en-US" dirty="0" err="1"/>
              <a:t>VaR.</a:t>
            </a:r>
            <a:endParaRPr lang="en-US" dirty="0"/>
          </a:p>
          <a:p>
            <a:r>
              <a:rPr lang="en-US" dirty="0"/>
              <a:t>On average, the expected loss beyond the 95% </a:t>
            </a:r>
            <a:r>
              <a:rPr lang="en-US" dirty="0" err="1"/>
              <a:t>VaR</a:t>
            </a:r>
            <a:r>
              <a:rPr lang="en-US" dirty="0"/>
              <a:t> threshold is 33% of the measured value for Bitcoin. This number is 9.6% for S&amp;P500 and only 5.6% for gold.</a:t>
            </a:r>
          </a:p>
        </p:txBody>
      </p:sp>
      <p:pic>
        <p:nvPicPr>
          <p:cNvPr id="9" name="Picture 8">
            <a:extLst>
              <a:ext uri="{FF2B5EF4-FFF2-40B4-BE49-F238E27FC236}">
                <a16:creationId xmlns:a16="http://schemas.microsoft.com/office/drawing/2014/main" id="{1786DEE2-13DF-67FA-4CB7-9EBD77E44FDD}"/>
              </a:ext>
            </a:extLst>
          </p:cNvPr>
          <p:cNvPicPr>
            <a:picLocks noChangeAspect="1"/>
          </p:cNvPicPr>
          <p:nvPr/>
        </p:nvPicPr>
        <p:blipFill>
          <a:blip r:embed="rId2"/>
          <a:stretch>
            <a:fillRect/>
          </a:stretch>
        </p:blipFill>
        <p:spPr>
          <a:xfrm>
            <a:off x="6659316" y="2736580"/>
            <a:ext cx="5230197" cy="1582135"/>
          </a:xfrm>
          <a:prstGeom prst="rect">
            <a:avLst/>
          </a:prstGeom>
        </p:spPr>
      </p:pic>
      <p:pic>
        <p:nvPicPr>
          <p:cNvPr id="11" name="Picture 10">
            <a:extLst>
              <a:ext uri="{FF2B5EF4-FFF2-40B4-BE49-F238E27FC236}">
                <a16:creationId xmlns:a16="http://schemas.microsoft.com/office/drawing/2014/main" id="{F180F09F-99F6-BF83-13DA-E2D7836BA6C1}"/>
              </a:ext>
            </a:extLst>
          </p:cNvPr>
          <p:cNvPicPr>
            <a:picLocks noChangeAspect="1"/>
          </p:cNvPicPr>
          <p:nvPr/>
        </p:nvPicPr>
        <p:blipFill>
          <a:blip r:embed="rId3"/>
          <a:stretch>
            <a:fillRect/>
          </a:stretch>
        </p:blipFill>
        <p:spPr>
          <a:xfrm>
            <a:off x="6659316" y="2173776"/>
            <a:ext cx="1328747" cy="528641"/>
          </a:xfrm>
          <a:prstGeom prst="rect">
            <a:avLst/>
          </a:prstGeom>
        </p:spPr>
      </p:pic>
    </p:spTree>
    <p:extLst>
      <p:ext uri="{BB962C8B-B14F-4D97-AF65-F5344CB8AC3E}">
        <p14:creationId xmlns:p14="http://schemas.microsoft.com/office/powerpoint/2010/main" val="63468222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D4BE0-CCAC-806B-600D-3F20AB14E924}"/>
              </a:ext>
            </a:extLst>
          </p:cNvPr>
          <p:cNvSpPr>
            <a:spLocks noGrp="1"/>
          </p:cNvSpPr>
          <p:nvPr>
            <p:ph type="title"/>
          </p:nvPr>
        </p:nvSpPr>
        <p:spPr>
          <a:xfrm>
            <a:off x="1104897" y="762001"/>
            <a:ext cx="4991103" cy="1141004"/>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819726AE-6D4F-AA14-57B3-775CCF08AA10}"/>
              </a:ext>
            </a:extLst>
          </p:cNvPr>
          <p:cNvSpPr>
            <a:spLocks noGrp="1"/>
          </p:cNvSpPr>
          <p:nvPr>
            <p:ph idx="1"/>
          </p:nvPr>
        </p:nvSpPr>
        <p:spPr>
          <a:xfrm>
            <a:off x="1104897" y="2286000"/>
            <a:ext cx="4991103" cy="3809999"/>
          </a:xfrm>
        </p:spPr>
        <p:txBody>
          <a:bodyPr>
            <a:normAutofit fontScale="92500" lnSpcReduction="10000"/>
          </a:bodyPr>
          <a:lstStyle/>
          <a:p>
            <a:r>
              <a:rPr lang="en-US" dirty="0"/>
              <a:t>Bitcoin was the best performing asset during the period of study. Although it was also the riskiest asset in absolute terms, it offers the best risk-adjusted returns. On the other extreme, gold was the worst performing asset, but it was also the least risky asset in absolute terms. On a risk-adjusted basis, however, gold offered the worst risk-adjusted returns. When constructing a portfolio for the investment fund, it is crucial to remember the fund manager's objective: to minimize volatility in the fund by constructing a portfolio involving the lowest risk.</a:t>
            </a:r>
          </a:p>
        </p:txBody>
      </p:sp>
      <p:graphicFrame>
        <p:nvGraphicFramePr>
          <p:cNvPr id="6" name="Table 5">
            <a:extLst>
              <a:ext uri="{FF2B5EF4-FFF2-40B4-BE49-F238E27FC236}">
                <a16:creationId xmlns:a16="http://schemas.microsoft.com/office/drawing/2014/main" id="{6F864CDE-7A22-51EB-A0D6-390E6BFDE3D6}"/>
              </a:ext>
            </a:extLst>
          </p:cNvPr>
          <p:cNvGraphicFramePr>
            <a:graphicFrameLocks noGrp="1"/>
          </p:cNvGraphicFramePr>
          <p:nvPr>
            <p:extLst>
              <p:ext uri="{D42A27DB-BD31-4B8C-83A1-F6EECF244321}">
                <p14:modId xmlns:p14="http://schemas.microsoft.com/office/powerpoint/2010/main" val="277289683"/>
              </p:ext>
            </p:extLst>
          </p:nvPr>
        </p:nvGraphicFramePr>
        <p:xfrm>
          <a:off x="6858001" y="1882620"/>
          <a:ext cx="4577978" cy="3092763"/>
        </p:xfrm>
        <a:graphic>
          <a:graphicData uri="http://schemas.openxmlformats.org/drawingml/2006/table">
            <a:tbl>
              <a:tblPr firstRow="1" bandRow="1">
                <a:tableStyleId>{74C1A8A3-306A-4EB7-A6B1-4F7E0EB9C5D6}</a:tableStyleId>
              </a:tblPr>
              <a:tblGrid>
                <a:gridCol w="2017018">
                  <a:extLst>
                    <a:ext uri="{9D8B030D-6E8A-4147-A177-3AD203B41FA5}">
                      <a16:colId xmlns:a16="http://schemas.microsoft.com/office/drawing/2014/main" val="1356189740"/>
                    </a:ext>
                  </a:extLst>
                </a:gridCol>
                <a:gridCol w="733037">
                  <a:extLst>
                    <a:ext uri="{9D8B030D-6E8A-4147-A177-3AD203B41FA5}">
                      <a16:colId xmlns:a16="http://schemas.microsoft.com/office/drawing/2014/main" val="2852385956"/>
                    </a:ext>
                  </a:extLst>
                </a:gridCol>
                <a:gridCol w="1059868">
                  <a:extLst>
                    <a:ext uri="{9D8B030D-6E8A-4147-A177-3AD203B41FA5}">
                      <a16:colId xmlns:a16="http://schemas.microsoft.com/office/drawing/2014/main" val="481871686"/>
                    </a:ext>
                  </a:extLst>
                </a:gridCol>
                <a:gridCol w="768055">
                  <a:extLst>
                    <a:ext uri="{9D8B030D-6E8A-4147-A177-3AD203B41FA5}">
                      <a16:colId xmlns:a16="http://schemas.microsoft.com/office/drawing/2014/main" val="627128403"/>
                    </a:ext>
                  </a:extLst>
                </a:gridCol>
              </a:tblGrid>
              <a:tr h="369787">
                <a:tc>
                  <a:txBody>
                    <a:bodyPr/>
                    <a:lstStyle/>
                    <a:p>
                      <a:endParaRPr lang="en-US" sz="1700"/>
                    </a:p>
                  </a:txBody>
                  <a:tcPr marL="84042" marR="84042" marT="42021" marB="42021"/>
                </a:tc>
                <a:tc>
                  <a:txBody>
                    <a:bodyPr/>
                    <a:lstStyle/>
                    <a:p>
                      <a:r>
                        <a:rPr lang="en-US" sz="1700"/>
                        <a:t>Gold</a:t>
                      </a:r>
                    </a:p>
                  </a:txBody>
                  <a:tcPr marL="84042" marR="84042" marT="42021" marB="42021"/>
                </a:tc>
                <a:tc>
                  <a:txBody>
                    <a:bodyPr/>
                    <a:lstStyle/>
                    <a:p>
                      <a:r>
                        <a:rPr lang="en-US" sz="1700"/>
                        <a:t>S&amp;P500</a:t>
                      </a:r>
                    </a:p>
                  </a:txBody>
                  <a:tcPr marL="84042" marR="84042" marT="42021" marB="42021"/>
                </a:tc>
                <a:tc>
                  <a:txBody>
                    <a:bodyPr/>
                    <a:lstStyle/>
                    <a:p>
                      <a:r>
                        <a:rPr lang="en-US" sz="1700"/>
                        <a:t>BTC</a:t>
                      </a:r>
                    </a:p>
                  </a:txBody>
                  <a:tcPr marL="84042" marR="84042" marT="42021" marB="42021"/>
                </a:tc>
                <a:extLst>
                  <a:ext uri="{0D108BD9-81ED-4DB2-BD59-A6C34878D82A}">
                    <a16:rowId xmlns:a16="http://schemas.microsoft.com/office/drawing/2014/main" val="2203789340"/>
                  </a:ext>
                </a:extLst>
              </a:tr>
              <a:tr h="369787">
                <a:tc>
                  <a:txBody>
                    <a:bodyPr/>
                    <a:lstStyle/>
                    <a:p>
                      <a:r>
                        <a:rPr lang="en-US" sz="1700"/>
                        <a:t>Annual Return (%)</a:t>
                      </a:r>
                    </a:p>
                  </a:txBody>
                  <a:tcPr marL="84042" marR="84042" marT="42021" marB="42021"/>
                </a:tc>
                <a:tc>
                  <a:txBody>
                    <a:bodyPr/>
                    <a:lstStyle/>
                    <a:p>
                      <a:r>
                        <a:rPr lang="en-US" sz="1700"/>
                        <a:t>7.2</a:t>
                      </a:r>
                    </a:p>
                  </a:txBody>
                  <a:tcPr marL="84042" marR="84042" marT="42021" marB="42021"/>
                </a:tc>
                <a:tc>
                  <a:txBody>
                    <a:bodyPr/>
                    <a:lstStyle/>
                    <a:p>
                      <a:r>
                        <a:rPr lang="en-US" sz="1700"/>
                        <a:t>9.3</a:t>
                      </a:r>
                    </a:p>
                  </a:txBody>
                  <a:tcPr marL="84042" marR="84042" marT="42021" marB="42021"/>
                </a:tc>
                <a:tc>
                  <a:txBody>
                    <a:bodyPr/>
                    <a:lstStyle/>
                    <a:p>
                      <a:r>
                        <a:rPr lang="en-US" sz="1700"/>
                        <a:t>61.7</a:t>
                      </a:r>
                    </a:p>
                  </a:txBody>
                  <a:tcPr marL="84042" marR="84042" marT="42021" marB="42021"/>
                </a:tc>
                <a:extLst>
                  <a:ext uri="{0D108BD9-81ED-4DB2-BD59-A6C34878D82A}">
                    <a16:rowId xmlns:a16="http://schemas.microsoft.com/office/drawing/2014/main" val="1762170953"/>
                  </a:ext>
                </a:extLst>
              </a:tr>
              <a:tr h="621914">
                <a:tc>
                  <a:txBody>
                    <a:bodyPr/>
                    <a:lstStyle/>
                    <a:p>
                      <a:r>
                        <a:rPr lang="en-US" sz="1700"/>
                        <a:t>Annual Volatility (%)</a:t>
                      </a:r>
                    </a:p>
                  </a:txBody>
                  <a:tcPr marL="84042" marR="84042" marT="42021" marB="42021"/>
                </a:tc>
                <a:tc>
                  <a:txBody>
                    <a:bodyPr/>
                    <a:lstStyle/>
                    <a:p>
                      <a:r>
                        <a:rPr lang="en-US" sz="1700"/>
                        <a:t>12.2</a:t>
                      </a:r>
                    </a:p>
                  </a:txBody>
                  <a:tcPr marL="84042" marR="84042" marT="42021" marB="42021"/>
                </a:tc>
                <a:tc>
                  <a:txBody>
                    <a:bodyPr/>
                    <a:lstStyle/>
                    <a:p>
                      <a:r>
                        <a:rPr lang="en-US" sz="1700"/>
                        <a:t>16.4</a:t>
                      </a:r>
                    </a:p>
                  </a:txBody>
                  <a:tcPr marL="84042" marR="84042" marT="42021" marB="42021"/>
                </a:tc>
                <a:tc>
                  <a:txBody>
                    <a:bodyPr/>
                    <a:lstStyle/>
                    <a:p>
                      <a:r>
                        <a:rPr lang="en-US" sz="1700"/>
                        <a:t>87.9</a:t>
                      </a:r>
                    </a:p>
                  </a:txBody>
                  <a:tcPr marL="84042" marR="84042" marT="42021" marB="42021"/>
                </a:tc>
                <a:extLst>
                  <a:ext uri="{0D108BD9-81ED-4DB2-BD59-A6C34878D82A}">
                    <a16:rowId xmlns:a16="http://schemas.microsoft.com/office/drawing/2014/main" val="1129977770"/>
                  </a:ext>
                </a:extLst>
              </a:tr>
              <a:tr h="369787">
                <a:tc>
                  <a:txBody>
                    <a:bodyPr/>
                    <a:lstStyle/>
                    <a:p>
                      <a:r>
                        <a:rPr lang="en-US" sz="1700"/>
                        <a:t>Sharpe Ratio</a:t>
                      </a:r>
                    </a:p>
                  </a:txBody>
                  <a:tcPr marL="84042" marR="84042" marT="42021" marB="42021"/>
                </a:tc>
                <a:tc>
                  <a:txBody>
                    <a:bodyPr/>
                    <a:lstStyle/>
                    <a:p>
                      <a:r>
                        <a:rPr lang="en-US" sz="1700"/>
                        <a:t>0.6</a:t>
                      </a:r>
                    </a:p>
                  </a:txBody>
                  <a:tcPr marL="84042" marR="84042" marT="42021" marB="42021"/>
                </a:tc>
                <a:tc>
                  <a:txBody>
                    <a:bodyPr/>
                    <a:lstStyle/>
                    <a:p>
                      <a:r>
                        <a:rPr lang="en-US" sz="1700"/>
                        <a:t>0.6</a:t>
                      </a:r>
                    </a:p>
                  </a:txBody>
                  <a:tcPr marL="84042" marR="84042" marT="42021" marB="42021"/>
                </a:tc>
                <a:tc>
                  <a:txBody>
                    <a:bodyPr/>
                    <a:lstStyle/>
                    <a:p>
                      <a:r>
                        <a:rPr lang="en-US" sz="1700"/>
                        <a:t>0.7</a:t>
                      </a:r>
                    </a:p>
                  </a:txBody>
                  <a:tcPr marL="84042" marR="84042" marT="42021" marB="42021"/>
                </a:tc>
                <a:extLst>
                  <a:ext uri="{0D108BD9-81ED-4DB2-BD59-A6C34878D82A}">
                    <a16:rowId xmlns:a16="http://schemas.microsoft.com/office/drawing/2014/main" val="4257731275"/>
                  </a:ext>
                </a:extLst>
              </a:tr>
              <a:tr h="621914">
                <a:tc>
                  <a:txBody>
                    <a:bodyPr/>
                    <a:lstStyle/>
                    <a:p>
                      <a:r>
                        <a:rPr lang="en-US" sz="1700"/>
                        <a:t>Max Drawdown (monthly in %)</a:t>
                      </a:r>
                    </a:p>
                  </a:txBody>
                  <a:tcPr marL="84042" marR="84042" marT="42021" marB="42021"/>
                </a:tc>
                <a:tc>
                  <a:txBody>
                    <a:bodyPr/>
                    <a:lstStyle/>
                    <a:p>
                      <a:r>
                        <a:rPr lang="en-US" sz="1700"/>
                        <a:t>-0.1</a:t>
                      </a:r>
                    </a:p>
                  </a:txBody>
                  <a:tcPr marL="84042" marR="84042" marT="42021" marB="42021"/>
                </a:tc>
                <a:tc>
                  <a:txBody>
                    <a:bodyPr/>
                    <a:lstStyle/>
                    <a:p>
                      <a:r>
                        <a:rPr lang="en-US" sz="1700"/>
                        <a:t>-0.2</a:t>
                      </a:r>
                    </a:p>
                  </a:txBody>
                  <a:tcPr marL="84042" marR="84042" marT="42021" marB="42021"/>
                </a:tc>
                <a:tc>
                  <a:txBody>
                    <a:bodyPr/>
                    <a:lstStyle/>
                    <a:p>
                      <a:r>
                        <a:rPr lang="en-US" sz="1700"/>
                        <a:t>-0.7</a:t>
                      </a:r>
                    </a:p>
                  </a:txBody>
                  <a:tcPr marL="84042" marR="84042" marT="42021" marB="42021"/>
                </a:tc>
                <a:extLst>
                  <a:ext uri="{0D108BD9-81ED-4DB2-BD59-A6C34878D82A}">
                    <a16:rowId xmlns:a16="http://schemas.microsoft.com/office/drawing/2014/main" val="1783056320"/>
                  </a:ext>
                </a:extLst>
              </a:tr>
              <a:tr h="369787">
                <a:tc>
                  <a:txBody>
                    <a:bodyPr/>
                    <a:lstStyle/>
                    <a:p>
                      <a:r>
                        <a:rPr lang="en-US" sz="1700"/>
                        <a:t>VaR95 (%)</a:t>
                      </a:r>
                    </a:p>
                  </a:txBody>
                  <a:tcPr marL="84042" marR="84042" marT="42021" marB="42021"/>
                </a:tc>
                <a:tc>
                  <a:txBody>
                    <a:bodyPr/>
                    <a:lstStyle/>
                    <a:p>
                      <a:r>
                        <a:rPr lang="en-US" sz="1700" dirty="0"/>
                        <a:t>3.6</a:t>
                      </a:r>
                    </a:p>
                  </a:txBody>
                  <a:tcPr marL="84042" marR="84042" marT="42021" marB="42021"/>
                </a:tc>
                <a:tc>
                  <a:txBody>
                    <a:bodyPr/>
                    <a:lstStyle/>
                    <a:p>
                      <a:r>
                        <a:rPr lang="en-US" sz="1700" dirty="0"/>
                        <a:t>8.2</a:t>
                      </a:r>
                    </a:p>
                  </a:txBody>
                  <a:tcPr marL="84042" marR="84042" marT="42021" marB="42021"/>
                </a:tc>
                <a:tc>
                  <a:txBody>
                    <a:bodyPr/>
                    <a:lstStyle/>
                    <a:p>
                      <a:r>
                        <a:rPr lang="en-US" sz="1700" dirty="0"/>
                        <a:t>27.0</a:t>
                      </a:r>
                    </a:p>
                  </a:txBody>
                  <a:tcPr marL="84042" marR="84042" marT="42021" marB="42021"/>
                </a:tc>
                <a:extLst>
                  <a:ext uri="{0D108BD9-81ED-4DB2-BD59-A6C34878D82A}">
                    <a16:rowId xmlns:a16="http://schemas.microsoft.com/office/drawing/2014/main" val="1197005706"/>
                  </a:ext>
                </a:extLst>
              </a:tr>
              <a:tr h="369787">
                <a:tc>
                  <a:txBody>
                    <a:bodyPr/>
                    <a:lstStyle/>
                    <a:p>
                      <a:r>
                        <a:rPr lang="en-US" sz="1700"/>
                        <a:t>CVaR5 (%)</a:t>
                      </a:r>
                    </a:p>
                  </a:txBody>
                  <a:tcPr marL="84042" marR="84042" marT="42021" marB="42021"/>
                </a:tc>
                <a:tc>
                  <a:txBody>
                    <a:bodyPr/>
                    <a:lstStyle/>
                    <a:p>
                      <a:r>
                        <a:rPr lang="en-US" sz="1700" dirty="0"/>
                        <a:t>5.6</a:t>
                      </a:r>
                    </a:p>
                  </a:txBody>
                  <a:tcPr marL="84042" marR="84042" marT="42021" marB="42021"/>
                </a:tc>
                <a:tc>
                  <a:txBody>
                    <a:bodyPr/>
                    <a:lstStyle/>
                    <a:p>
                      <a:r>
                        <a:rPr lang="en-US" sz="1700" dirty="0"/>
                        <a:t>9.6</a:t>
                      </a:r>
                    </a:p>
                  </a:txBody>
                  <a:tcPr marL="84042" marR="84042" marT="42021" marB="42021"/>
                </a:tc>
                <a:tc>
                  <a:txBody>
                    <a:bodyPr/>
                    <a:lstStyle/>
                    <a:p>
                      <a:r>
                        <a:rPr lang="en-US" sz="1700" dirty="0"/>
                        <a:t>33.2</a:t>
                      </a:r>
                    </a:p>
                  </a:txBody>
                  <a:tcPr marL="84042" marR="84042" marT="42021" marB="42021"/>
                </a:tc>
                <a:extLst>
                  <a:ext uri="{0D108BD9-81ED-4DB2-BD59-A6C34878D82A}">
                    <a16:rowId xmlns:a16="http://schemas.microsoft.com/office/drawing/2014/main" val="3861443623"/>
                  </a:ext>
                </a:extLst>
              </a:tr>
            </a:tbl>
          </a:graphicData>
        </a:graphic>
      </p:graphicFrame>
    </p:spTree>
    <p:extLst>
      <p:ext uri="{BB962C8B-B14F-4D97-AF65-F5344CB8AC3E}">
        <p14:creationId xmlns:p14="http://schemas.microsoft.com/office/powerpoint/2010/main" val="328069290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AE4D9-49D0-EA8C-E106-8448AD6CC7E0}"/>
              </a:ext>
            </a:extLst>
          </p:cNvPr>
          <p:cNvSpPr>
            <a:spLocks noGrp="1"/>
          </p:cNvSpPr>
          <p:nvPr>
            <p:ph type="title"/>
          </p:nvPr>
        </p:nvSpPr>
        <p:spPr>
          <a:xfrm>
            <a:off x="1104897" y="762001"/>
            <a:ext cx="4991103" cy="1141004"/>
          </a:xfrm>
        </p:spPr>
        <p:txBody>
          <a:bodyPr>
            <a:normAutofit/>
          </a:bodyPr>
          <a:lstStyle/>
          <a:p>
            <a:r>
              <a:rPr lang="en-US" dirty="0"/>
              <a:t>The effect of inflation</a:t>
            </a:r>
          </a:p>
        </p:txBody>
      </p:sp>
      <p:sp>
        <p:nvSpPr>
          <p:cNvPr id="3" name="Content Placeholder 2">
            <a:extLst>
              <a:ext uri="{FF2B5EF4-FFF2-40B4-BE49-F238E27FC236}">
                <a16:creationId xmlns:a16="http://schemas.microsoft.com/office/drawing/2014/main" id="{D00A06CD-BC19-AB39-5CC9-E29FA835F94D}"/>
              </a:ext>
            </a:extLst>
          </p:cNvPr>
          <p:cNvSpPr>
            <a:spLocks noGrp="1"/>
          </p:cNvSpPr>
          <p:nvPr>
            <p:ph idx="1"/>
          </p:nvPr>
        </p:nvSpPr>
        <p:spPr>
          <a:xfrm>
            <a:off x="1104897" y="2286000"/>
            <a:ext cx="4991103" cy="3809999"/>
          </a:xfrm>
        </p:spPr>
        <p:txBody>
          <a:bodyPr>
            <a:normAutofit lnSpcReduction="10000"/>
          </a:bodyPr>
          <a:lstStyle/>
          <a:p>
            <a:r>
              <a:rPr lang="en-US" dirty="0"/>
              <a:t>Inflation data is also considered during the portfolio construction process. The portfolio construction process utilized in this study is premised on two important factors, namely the selection of assets to include in the portfolio and the quantity of each asset to include.</a:t>
            </a:r>
          </a:p>
          <a:p>
            <a:r>
              <a:rPr lang="en-US" dirty="0"/>
              <a:t>Total inflation change during the study period is 21.84%. </a:t>
            </a:r>
          </a:p>
          <a:p>
            <a:r>
              <a:rPr lang="en-US" dirty="0"/>
              <a:t>Average monthly inflation change during the study period is 0.28%. </a:t>
            </a:r>
          </a:p>
          <a:p>
            <a:endParaRPr lang="en-US" dirty="0"/>
          </a:p>
          <a:p>
            <a:endParaRPr lang="en-US" dirty="0"/>
          </a:p>
        </p:txBody>
      </p:sp>
      <p:pic>
        <p:nvPicPr>
          <p:cNvPr id="5" name="Picture 4">
            <a:extLst>
              <a:ext uri="{FF2B5EF4-FFF2-40B4-BE49-F238E27FC236}">
                <a16:creationId xmlns:a16="http://schemas.microsoft.com/office/drawing/2014/main" id="{8B4B5948-EE3C-A85E-D006-9E2060D353F1}"/>
              </a:ext>
            </a:extLst>
          </p:cNvPr>
          <p:cNvPicPr>
            <a:picLocks noChangeAspect="1"/>
          </p:cNvPicPr>
          <p:nvPr/>
        </p:nvPicPr>
        <p:blipFill>
          <a:blip r:embed="rId2"/>
          <a:stretch>
            <a:fillRect/>
          </a:stretch>
        </p:blipFill>
        <p:spPr>
          <a:xfrm>
            <a:off x="6452927" y="1915272"/>
            <a:ext cx="5382145" cy="3027455"/>
          </a:xfrm>
          <a:prstGeom prst="rect">
            <a:avLst/>
          </a:prstGeom>
        </p:spPr>
      </p:pic>
      <p:sp>
        <p:nvSpPr>
          <p:cNvPr id="8" name="Rectangle 3">
            <a:extLst>
              <a:ext uri="{FF2B5EF4-FFF2-40B4-BE49-F238E27FC236}">
                <a16:creationId xmlns:a16="http://schemas.microsoft.com/office/drawing/2014/main" id="{21F97B01-1EC8-6902-86FF-0B7DE70FF05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46569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0C3FD-EB1E-964C-6ACC-CC4A0CA1026A}"/>
              </a:ext>
            </a:extLst>
          </p:cNvPr>
          <p:cNvSpPr>
            <a:spLocks noGrp="1"/>
          </p:cNvSpPr>
          <p:nvPr>
            <p:ph type="title"/>
          </p:nvPr>
        </p:nvSpPr>
        <p:spPr>
          <a:xfrm>
            <a:off x="1104897" y="762001"/>
            <a:ext cx="4991103" cy="1141004"/>
          </a:xfrm>
        </p:spPr>
        <p:txBody>
          <a:bodyPr>
            <a:normAutofit/>
          </a:bodyPr>
          <a:lstStyle/>
          <a:p>
            <a:r>
              <a:rPr lang="en-US" dirty="0"/>
              <a:t>inflation</a:t>
            </a:r>
          </a:p>
        </p:txBody>
      </p:sp>
      <p:sp>
        <p:nvSpPr>
          <p:cNvPr id="3" name="Content Placeholder 2">
            <a:extLst>
              <a:ext uri="{FF2B5EF4-FFF2-40B4-BE49-F238E27FC236}">
                <a16:creationId xmlns:a16="http://schemas.microsoft.com/office/drawing/2014/main" id="{2658FDF5-469A-954A-048B-891150151CD4}"/>
              </a:ext>
            </a:extLst>
          </p:cNvPr>
          <p:cNvSpPr>
            <a:spLocks noGrp="1"/>
          </p:cNvSpPr>
          <p:nvPr>
            <p:ph idx="1"/>
          </p:nvPr>
        </p:nvSpPr>
        <p:spPr>
          <a:xfrm>
            <a:off x="1104897" y="2286000"/>
            <a:ext cx="4991103" cy="3809999"/>
          </a:xfrm>
        </p:spPr>
        <p:txBody>
          <a:bodyPr>
            <a:normAutofit/>
          </a:bodyPr>
          <a:lstStyle/>
          <a:p>
            <a:pPr>
              <a:lnSpc>
                <a:spcPct val="120000"/>
              </a:lnSpc>
            </a:pPr>
            <a:r>
              <a:rPr lang="en-US" sz="1300" dirty="0"/>
              <a:t>Taking inflation into account is important for two reasons. First, it is important to ensure that the assets chosen for investment have the potential to deliver returns above the inflation rate. Second, when inflation increases, the assets should also appreciate in value, but ideally by a larger magnitude.</a:t>
            </a:r>
          </a:p>
          <a:p>
            <a:pPr>
              <a:lnSpc>
                <a:spcPct val="120000"/>
              </a:lnSpc>
            </a:pPr>
            <a:r>
              <a:rPr lang="en-US" sz="1300" dirty="0"/>
              <a:t>The trajectory of inflation in America is shown in Figure 7. In the 5-year period under study, inflation in America increased by 21.84% as measured by the Consumer Price Index (CPI). The mean monthly CPI change over the period was 0.28%. Keeping in mind that the Federal Reserve targets a 'healthy' inflation rate of 2%, deemed necessary for economic growth, this study will adopt the 2% level as the hurdle rate which an investment must achieve in order to beat inflation. The results from the previous chapters show that all the assets being considered for this portfolio have the potential to surpass this hurdle rate.</a:t>
            </a:r>
          </a:p>
        </p:txBody>
      </p:sp>
      <p:pic>
        <p:nvPicPr>
          <p:cNvPr id="7" name="Graphic 6" descr="Financial">
            <a:extLst>
              <a:ext uri="{FF2B5EF4-FFF2-40B4-BE49-F238E27FC236}">
                <a16:creationId xmlns:a16="http://schemas.microsoft.com/office/drawing/2014/main" id="{8BA0D7A4-F1DD-25FB-D126-85240E320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8014839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 sign-on figures">
            <a:extLst>
              <a:ext uri="{FF2B5EF4-FFF2-40B4-BE49-F238E27FC236}">
                <a16:creationId xmlns:a16="http://schemas.microsoft.com/office/drawing/2014/main" id="{D58B5F54-7845-2FB9-0753-DC37C80F55CE}"/>
              </a:ext>
            </a:extLst>
          </p:cNvPr>
          <p:cNvPicPr>
            <a:picLocks noChangeAspect="1"/>
          </p:cNvPicPr>
          <p:nvPr/>
        </p:nvPicPr>
        <p:blipFill rotWithShape="1">
          <a:blip r:embed="rId2">
            <a:alphaModFix amt="50000"/>
          </a:blip>
          <a:srcRect l="17377" r="23734" b="-1"/>
          <a:stretch/>
        </p:blipFill>
        <p:spPr>
          <a:xfrm>
            <a:off x="20" y="10"/>
            <a:ext cx="6095979" cy="6857990"/>
          </a:xfrm>
          <a:prstGeom prst="rect">
            <a:avLst/>
          </a:prstGeom>
        </p:spPr>
      </p:pic>
      <p:sp>
        <p:nvSpPr>
          <p:cNvPr id="2" name="Title 1">
            <a:extLst>
              <a:ext uri="{FF2B5EF4-FFF2-40B4-BE49-F238E27FC236}">
                <a16:creationId xmlns:a16="http://schemas.microsoft.com/office/drawing/2014/main" id="{7705BD94-352B-D387-0F4E-48A8D6DABB1F}"/>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The problem</a:t>
            </a:r>
          </a:p>
        </p:txBody>
      </p:sp>
      <p:sp>
        <p:nvSpPr>
          <p:cNvPr id="3" name="Content Placeholder 2">
            <a:extLst>
              <a:ext uri="{FF2B5EF4-FFF2-40B4-BE49-F238E27FC236}">
                <a16:creationId xmlns:a16="http://schemas.microsoft.com/office/drawing/2014/main" id="{EE09E604-CF94-1E87-1892-CE89D7F86F83}"/>
              </a:ext>
            </a:extLst>
          </p:cNvPr>
          <p:cNvSpPr>
            <a:spLocks noGrp="1"/>
          </p:cNvSpPr>
          <p:nvPr>
            <p:ph idx="1"/>
          </p:nvPr>
        </p:nvSpPr>
        <p:spPr>
          <a:xfrm>
            <a:off x="7179972" y="762000"/>
            <a:ext cx="3825025" cy="5334000"/>
          </a:xfrm>
        </p:spPr>
        <p:txBody>
          <a:bodyPr anchor="ctr">
            <a:normAutofit/>
          </a:bodyPr>
          <a:lstStyle/>
          <a:p>
            <a:r>
              <a:rPr lang="en-US" dirty="0"/>
              <a:t>Bitcoin, as a decentralized digital currency, offers a unique investment avenue beyond the traditional financial system.</a:t>
            </a:r>
          </a:p>
          <a:p>
            <a:endParaRPr lang="en-US" dirty="0"/>
          </a:p>
          <a:p>
            <a:r>
              <a:rPr lang="en-US" b="1" dirty="0"/>
              <a:t>Should investment firms consider allocating funds to Bitcoin from improved performance?</a:t>
            </a:r>
          </a:p>
          <a:p>
            <a:pPr marL="560070" lvl="1" indent="-285750">
              <a:buFont typeface="Wingdings" panose="05000000000000000000" pitchFamily="2" charset="2"/>
              <a:buChar char="§"/>
            </a:pPr>
            <a:r>
              <a:rPr lang="en-US" dirty="0"/>
              <a:t>Investing in Bitcoin presents an opportunity for portfolio diversification, with the potential for uncorrelated returns.</a:t>
            </a:r>
          </a:p>
          <a:p>
            <a:pPr marL="560070" lvl="1" indent="-285750">
              <a:buFont typeface="Wingdings" panose="05000000000000000000" pitchFamily="2" charset="2"/>
              <a:buChar char="§"/>
            </a:pPr>
            <a:endParaRPr lang="en-US" dirty="0"/>
          </a:p>
          <a:p>
            <a:pPr marL="560070" lvl="1" indent="-285750">
              <a:buFont typeface="Wingdings" panose="05000000000000000000" pitchFamily="2" charset="2"/>
              <a:buChar char="§"/>
            </a:pPr>
            <a:endParaRPr lang="en-US" dirty="0"/>
          </a:p>
          <a:p>
            <a:endParaRPr lang="en-US" dirty="0"/>
          </a:p>
          <a:p>
            <a:endParaRPr lang="en-US" dirty="0"/>
          </a:p>
        </p:txBody>
      </p:sp>
    </p:spTree>
    <p:extLst>
      <p:ext uri="{BB962C8B-B14F-4D97-AF65-F5344CB8AC3E}">
        <p14:creationId xmlns:p14="http://schemas.microsoft.com/office/powerpoint/2010/main" val="1269930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DEDB1-3652-AA34-0065-4CCE4A975A35}"/>
              </a:ext>
            </a:extLst>
          </p:cNvPr>
          <p:cNvSpPr>
            <a:spLocks noGrp="1"/>
          </p:cNvSpPr>
          <p:nvPr>
            <p:ph type="title"/>
          </p:nvPr>
        </p:nvSpPr>
        <p:spPr>
          <a:xfrm>
            <a:off x="1104897" y="762001"/>
            <a:ext cx="4991103" cy="1141004"/>
          </a:xfrm>
        </p:spPr>
        <p:txBody>
          <a:bodyPr>
            <a:normAutofit/>
          </a:bodyPr>
          <a:lstStyle/>
          <a:p>
            <a:r>
              <a:rPr lang="en-US" dirty="0"/>
              <a:t>Assets Correlation:</a:t>
            </a:r>
            <a:br>
              <a:rPr lang="en-US" dirty="0"/>
            </a:br>
            <a:r>
              <a:rPr lang="en-US" dirty="0"/>
              <a:t>	1. heatmap</a:t>
            </a:r>
          </a:p>
        </p:txBody>
      </p:sp>
      <p:sp>
        <p:nvSpPr>
          <p:cNvPr id="3" name="Content Placeholder 2">
            <a:extLst>
              <a:ext uri="{FF2B5EF4-FFF2-40B4-BE49-F238E27FC236}">
                <a16:creationId xmlns:a16="http://schemas.microsoft.com/office/drawing/2014/main" id="{1A06A517-5E18-8E3E-2BA8-DCF5D7FEEC88}"/>
              </a:ext>
            </a:extLst>
          </p:cNvPr>
          <p:cNvSpPr>
            <a:spLocks noGrp="1"/>
          </p:cNvSpPr>
          <p:nvPr>
            <p:ph idx="1"/>
          </p:nvPr>
        </p:nvSpPr>
        <p:spPr>
          <a:xfrm>
            <a:off x="1104897" y="2286000"/>
            <a:ext cx="4991103" cy="3809999"/>
          </a:xfrm>
        </p:spPr>
        <p:txBody>
          <a:bodyPr>
            <a:normAutofit fontScale="92500" lnSpcReduction="10000"/>
          </a:bodyPr>
          <a:lstStyle/>
          <a:p>
            <a:pPr>
              <a:lnSpc>
                <a:spcPct val="120000"/>
              </a:lnSpc>
            </a:pPr>
            <a:r>
              <a:rPr lang="en-US" sz="1300" dirty="0"/>
              <a:t>In order to curtail inflationary effects, the returns from the assets that make up the portfolio must be positively correlated with inflation, meaning that as inflation rises, the assets also generate positive returns.</a:t>
            </a:r>
          </a:p>
          <a:p>
            <a:pPr>
              <a:lnSpc>
                <a:spcPct val="120000"/>
              </a:lnSpc>
            </a:pPr>
            <a:r>
              <a:rPr lang="en-US" sz="1300" dirty="0"/>
              <a:t>As can be observed from the heatmap above, the S&amp;P 500 is most positively correlated with the CPI, although the degree of correlation is a weak positive one. In general, as inflation increases, the S&amp;P 500 index also rises. That makes the S&amp;P 500 index the best hedge for inflation among the three assets. Bitcoin and gold have no correlation to inflation, making them less suitable as inflation hedges.</a:t>
            </a:r>
          </a:p>
          <a:p>
            <a:pPr>
              <a:lnSpc>
                <a:spcPct val="120000"/>
              </a:lnSpc>
            </a:pPr>
            <a:r>
              <a:rPr lang="en-US" sz="1300" dirty="0"/>
              <a:t>The heatmap above also showed that Bitcoin, gold and S&amp;P 500 returns are all weakly correlated at best, making them all ideal for inclusion into a portfolio. The rationale for including them all in the portfolio is that adding a risky asset whose returns are uncorrelated, or inversely correlated, with those of assets in the portfolio reduces the overall portfolio's risk by reducing volatility.</a:t>
            </a:r>
          </a:p>
          <a:p>
            <a:pPr>
              <a:lnSpc>
                <a:spcPct val="120000"/>
              </a:lnSpc>
            </a:pPr>
            <a:endParaRPr lang="en-US" sz="1100" dirty="0"/>
          </a:p>
        </p:txBody>
      </p:sp>
      <p:pic>
        <p:nvPicPr>
          <p:cNvPr id="5" name="Picture 4">
            <a:extLst>
              <a:ext uri="{FF2B5EF4-FFF2-40B4-BE49-F238E27FC236}">
                <a16:creationId xmlns:a16="http://schemas.microsoft.com/office/drawing/2014/main" id="{D8534EF0-E919-B535-9C08-9A760C89ACF9}"/>
              </a:ext>
            </a:extLst>
          </p:cNvPr>
          <p:cNvPicPr>
            <a:picLocks noChangeAspect="1"/>
          </p:cNvPicPr>
          <p:nvPr/>
        </p:nvPicPr>
        <p:blipFill>
          <a:blip r:embed="rId2"/>
          <a:stretch>
            <a:fillRect/>
          </a:stretch>
        </p:blipFill>
        <p:spPr>
          <a:xfrm>
            <a:off x="6926713" y="762001"/>
            <a:ext cx="4440552" cy="5333998"/>
          </a:xfrm>
          <a:prstGeom prst="rect">
            <a:avLst/>
          </a:prstGeom>
        </p:spPr>
      </p:pic>
    </p:spTree>
    <p:extLst>
      <p:ext uri="{BB962C8B-B14F-4D97-AF65-F5344CB8AC3E}">
        <p14:creationId xmlns:p14="http://schemas.microsoft.com/office/powerpoint/2010/main" val="111255384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0C7FE-F994-9F87-AE9D-725B205C8F21}"/>
              </a:ext>
            </a:extLst>
          </p:cNvPr>
          <p:cNvSpPr>
            <a:spLocks noGrp="1"/>
          </p:cNvSpPr>
          <p:nvPr>
            <p:ph type="title"/>
          </p:nvPr>
        </p:nvSpPr>
        <p:spPr>
          <a:xfrm>
            <a:off x="1104897" y="762001"/>
            <a:ext cx="4991103" cy="1141004"/>
          </a:xfrm>
        </p:spPr>
        <p:txBody>
          <a:bodyPr>
            <a:normAutofit/>
          </a:bodyPr>
          <a:lstStyle/>
          <a:p>
            <a:r>
              <a:rPr lang="en-US" dirty="0"/>
              <a:t>Assets Correlation:</a:t>
            </a:r>
            <a:br>
              <a:rPr lang="en-US" dirty="0"/>
            </a:br>
            <a:r>
              <a:rPr lang="en-US" dirty="0"/>
              <a:t>	1. scatterplot</a:t>
            </a:r>
          </a:p>
        </p:txBody>
      </p:sp>
      <p:sp>
        <p:nvSpPr>
          <p:cNvPr id="3" name="Content Placeholder 2">
            <a:extLst>
              <a:ext uri="{FF2B5EF4-FFF2-40B4-BE49-F238E27FC236}">
                <a16:creationId xmlns:a16="http://schemas.microsoft.com/office/drawing/2014/main" id="{53A5E358-C819-2882-948A-E5CFCD6E4036}"/>
              </a:ext>
            </a:extLst>
          </p:cNvPr>
          <p:cNvSpPr>
            <a:spLocks noGrp="1"/>
          </p:cNvSpPr>
          <p:nvPr>
            <p:ph idx="1"/>
          </p:nvPr>
        </p:nvSpPr>
        <p:spPr>
          <a:xfrm>
            <a:off x="1104897" y="2286000"/>
            <a:ext cx="3915835" cy="3809999"/>
          </a:xfrm>
        </p:spPr>
        <p:txBody>
          <a:bodyPr>
            <a:normAutofit fontScale="77500" lnSpcReduction="20000"/>
          </a:bodyPr>
          <a:lstStyle/>
          <a:p>
            <a:r>
              <a:rPr lang="en-US" dirty="0"/>
              <a:t> There has been no consistent relationship between changes in the price of Bitcoin and inflation since 2017. Bitcoin does not offer good hedging properties against inflation, as it has been largely uncorrelated to changes in the general price level. It seems neither positively nor negatively affected by inflation.</a:t>
            </a:r>
          </a:p>
          <a:p>
            <a:r>
              <a:rPr lang="en-US" dirty="0"/>
              <a:t>It's also worth noting the positive correlation between the S&amp;P 500 and Bitcoin. A correlation coefficient of 0.3 suggests that Bitcoin tends to move in the same direction as equities, thus offering only limited diversification benefits in a portfolio with equities.</a:t>
            </a:r>
          </a:p>
        </p:txBody>
      </p:sp>
      <p:pic>
        <p:nvPicPr>
          <p:cNvPr id="5" name="Picture 4">
            <a:extLst>
              <a:ext uri="{FF2B5EF4-FFF2-40B4-BE49-F238E27FC236}">
                <a16:creationId xmlns:a16="http://schemas.microsoft.com/office/drawing/2014/main" id="{DBE1160C-484E-EB64-3737-39EFB15AE937}"/>
              </a:ext>
            </a:extLst>
          </p:cNvPr>
          <p:cNvPicPr>
            <a:picLocks noChangeAspect="1"/>
          </p:cNvPicPr>
          <p:nvPr/>
        </p:nvPicPr>
        <p:blipFill>
          <a:blip r:embed="rId2"/>
          <a:stretch>
            <a:fillRect/>
          </a:stretch>
        </p:blipFill>
        <p:spPr>
          <a:xfrm>
            <a:off x="5097937" y="2422209"/>
            <a:ext cx="6825703" cy="2013581"/>
          </a:xfrm>
          <a:prstGeom prst="rect">
            <a:avLst/>
          </a:prstGeom>
        </p:spPr>
      </p:pic>
    </p:spTree>
    <p:extLst>
      <p:ext uri="{BB962C8B-B14F-4D97-AF65-F5344CB8AC3E}">
        <p14:creationId xmlns:p14="http://schemas.microsoft.com/office/powerpoint/2010/main" val="397335813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3" name="Rectangle 514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C34EA-5346-DC53-2D95-39B66C863967}"/>
              </a:ext>
            </a:extLst>
          </p:cNvPr>
          <p:cNvSpPr>
            <a:spLocks noGrp="1"/>
          </p:cNvSpPr>
          <p:nvPr>
            <p:ph type="title"/>
          </p:nvPr>
        </p:nvSpPr>
        <p:spPr>
          <a:xfrm>
            <a:off x="1104897" y="771293"/>
            <a:ext cx="4991103" cy="1131712"/>
          </a:xfrm>
        </p:spPr>
        <p:txBody>
          <a:bodyPr>
            <a:normAutofit/>
          </a:bodyPr>
          <a:lstStyle/>
          <a:p>
            <a:r>
              <a:rPr lang="en-US" dirty="0"/>
              <a:t>Portfolio optimization</a:t>
            </a:r>
          </a:p>
        </p:txBody>
      </p:sp>
      <p:graphicFrame>
        <p:nvGraphicFramePr>
          <p:cNvPr id="5144" name="Content Placeholder 2">
            <a:extLst>
              <a:ext uri="{FF2B5EF4-FFF2-40B4-BE49-F238E27FC236}">
                <a16:creationId xmlns:a16="http://schemas.microsoft.com/office/drawing/2014/main" id="{ADA9A1E8-4305-35E4-68FF-8D6D6BFFF5C4}"/>
              </a:ext>
            </a:extLst>
          </p:cNvPr>
          <p:cNvGraphicFramePr>
            <a:graphicFrameLocks noGrp="1"/>
          </p:cNvGraphicFramePr>
          <p:nvPr>
            <p:ph idx="1"/>
          </p:nvPr>
        </p:nvGraphicFramePr>
        <p:xfrm>
          <a:off x="1104897" y="2089224"/>
          <a:ext cx="4991103" cy="4727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A picture containing chart&#10;&#10;Description automatically generated">
            <a:extLst>
              <a:ext uri="{FF2B5EF4-FFF2-40B4-BE49-F238E27FC236}">
                <a16:creationId xmlns:a16="http://schemas.microsoft.com/office/drawing/2014/main" id="{A2E888D0-BD75-FC5E-9EDA-D0CA7114B67A}"/>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894406" y="3866812"/>
            <a:ext cx="3671991" cy="25061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white background with black text and symbols&#10;&#10;Description automatically generated">
            <a:extLst>
              <a:ext uri="{FF2B5EF4-FFF2-40B4-BE49-F238E27FC236}">
                <a16:creationId xmlns:a16="http://schemas.microsoft.com/office/drawing/2014/main" id="{5D12E694-BE04-1213-CB6E-98D0767F02E7}"/>
              </a:ext>
            </a:extLst>
          </p:cNvPr>
          <p:cNvPicPr>
            <a:picLocks noChangeAspect="1"/>
          </p:cNvPicPr>
          <p:nvPr/>
        </p:nvPicPr>
        <p:blipFill>
          <a:blip r:embed="rId8"/>
          <a:stretch>
            <a:fillRect/>
          </a:stretch>
        </p:blipFill>
        <p:spPr>
          <a:xfrm>
            <a:off x="8130798" y="457200"/>
            <a:ext cx="3393266" cy="1150478"/>
          </a:xfrm>
          <a:prstGeom prst="rect">
            <a:avLst/>
          </a:prstGeom>
        </p:spPr>
      </p:pic>
      <p:pic>
        <p:nvPicPr>
          <p:cNvPr id="9" name="Picture 8" descr="A blue rectangular sign with white text&#10;&#10;Description automatically generated">
            <a:extLst>
              <a:ext uri="{FF2B5EF4-FFF2-40B4-BE49-F238E27FC236}">
                <a16:creationId xmlns:a16="http://schemas.microsoft.com/office/drawing/2014/main" id="{6B83548E-631F-4893-0473-357DE24B8F9A}"/>
              </a:ext>
            </a:extLst>
          </p:cNvPr>
          <p:cNvPicPr>
            <a:picLocks noChangeAspect="1"/>
          </p:cNvPicPr>
          <p:nvPr/>
        </p:nvPicPr>
        <p:blipFill>
          <a:blip r:embed="rId9"/>
          <a:stretch>
            <a:fillRect/>
          </a:stretch>
        </p:blipFill>
        <p:spPr>
          <a:xfrm>
            <a:off x="6999126" y="2064878"/>
            <a:ext cx="4567271" cy="1181109"/>
          </a:xfrm>
          <a:prstGeom prst="rect">
            <a:avLst/>
          </a:prstGeom>
        </p:spPr>
      </p:pic>
    </p:spTree>
    <p:extLst>
      <p:ext uri="{BB962C8B-B14F-4D97-AF65-F5344CB8AC3E}">
        <p14:creationId xmlns:p14="http://schemas.microsoft.com/office/powerpoint/2010/main" val="288131301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109D1-F50B-1C8B-8910-BDA2BA7E906F}"/>
              </a:ext>
            </a:extLst>
          </p:cNvPr>
          <p:cNvSpPr>
            <a:spLocks noGrp="1"/>
          </p:cNvSpPr>
          <p:nvPr>
            <p:ph type="title"/>
          </p:nvPr>
        </p:nvSpPr>
        <p:spPr>
          <a:xfrm>
            <a:off x="1104897" y="762001"/>
            <a:ext cx="4991103" cy="1141004"/>
          </a:xfrm>
        </p:spPr>
        <p:txBody>
          <a:bodyPr>
            <a:normAutofit/>
          </a:bodyPr>
          <a:lstStyle/>
          <a:p>
            <a:r>
              <a:rPr lang="en-US" dirty="0"/>
              <a:t>Best portfolios</a:t>
            </a:r>
          </a:p>
        </p:txBody>
      </p:sp>
      <p:sp>
        <p:nvSpPr>
          <p:cNvPr id="3" name="Content Placeholder 2">
            <a:extLst>
              <a:ext uri="{FF2B5EF4-FFF2-40B4-BE49-F238E27FC236}">
                <a16:creationId xmlns:a16="http://schemas.microsoft.com/office/drawing/2014/main" id="{746BC0BA-7E1B-AF6D-A20F-50499378561B}"/>
              </a:ext>
            </a:extLst>
          </p:cNvPr>
          <p:cNvSpPr>
            <a:spLocks noGrp="1"/>
          </p:cNvSpPr>
          <p:nvPr>
            <p:ph idx="1"/>
          </p:nvPr>
        </p:nvSpPr>
        <p:spPr>
          <a:xfrm>
            <a:off x="1104898" y="2286000"/>
            <a:ext cx="3712922" cy="3809999"/>
          </a:xfrm>
        </p:spPr>
        <p:txBody>
          <a:bodyPr>
            <a:normAutofit/>
          </a:bodyPr>
          <a:lstStyle/>
          <a:p>
            <a:r>
              <a:rPr lang="en-US" dirty="0"/>
              <a:t>Best portfolios:</a:t>
            </a:r>
          </a:p>
          <a:p>
            <a:pPr marL="560070" lvl="1" indent="-285750">
              <a:buFont typeface="Arial" panose="020B0604020202020204" pitchFamily="34" charset="0"/>
              <a:buChar char="•"/>
            </a:pPr>
            <a:r>
              <a:rPr lang="en-US" b="0" dirty="0"/>
              <a:t>Maximum Sharpe ratio portfolio</a:t>
            </a:r>
          </a:p>
          <a:p>
            <a:pPr marL="560070" lvl="1" indent="-285750">
              <a:buFont typeface="Arial" panose="020B0604020202020204" pitchFamily="34" charset="0"/>
              <a:buChar char="•"/>
            </a:pPr>
            <a:r>
              <a:rPr lang="en-US" b="0" dirty="0"/>
              <a:t>Minimum volatility portfolio</a:t>
            </a:r>
          </a:p>
          <a:p>
            <a:pPr marL="560070" lvl="1" indent="-285750">
              <a:buFont typeface="Arial" panose="020B0604020202020204" pitchFamily="34" charset="0"/>
              <a:buChar char="•"/>
            </a:pPr>
            <a:r>
              <a:rPr lang="en-US" b="0" dirty="0"/>
              <a:t>Minimum volatility portfolio with at least 10% Bitcoin investment</a:t>
            </a:r>
          </a:p>
          <a:p>
            <a:pPr marL="560070" lvl="1" indent="-285750">
              <a:buFont typeface="Arial" panose="020B0604020202020204" pitchFamily="34" charset="0"/>
              <a:buChar char="•"/>
            </a:pPr>
            <a:endParaRPr lang="en-US" b="0" dirty="0"/>
          </a:p>
        </p:txBody>
      </p:sp>
      <p:graphicFrame>
        <p:nvGraphicFramePr>
          <p:cNvPr id="4" name="Table 3">
            <a:extLst>
              <a:ext uri="{FF2B5EF4-FFF2-40B4-BE49-F238E27FC236}">
                <a16:creationId xmlns:a16="http://schemas.microsoft.com/office/drawing/2014/main" id="{55175735-8E20-2533-DE25-4196572B78FE}"/>
              </a:ext>
            </a:extLst>
          </p:cNvPr>
          <p:cNvGraphicFramePr>
            <a:graphicFrameLocks noGrp="1"/>
          </p:cNvGraphicFramePr>
          <p:nvPr>
            <p:extLst>
              <p:ext uri="{D42A27DB-BD31-4B8C-83A1-F6EECF244321}">
                <p14:modId xmlns:p14="http://schemas.microsoft.com/office/powerpoint/2010/main" val="61656093"/>
              </p:ext>
            </p:extLst>
          </p:nvPr>
        </p:nvGraphicFramePr>
        <p:xfrm>
          <a:off x="5050367" y="3805296"/>
          <a:ext cx="6853767" cy="2659473"/>
        </p:xfrm>
        <a:graphic>
          <a:graphicData uri="http://schemas.openxmlformats.org/drawingml/2006/table">
            <a:tbl>
              <a:tblPr firstRow="1" bandRow="1">
                <a:tableStyleId>{10A1B5D5-9B99-4C35-A422-299274C87663}</a:tableStyleId>
              </a:tblPr>
              <a:tblGrid>
                <a:gridCol w="2259451">
                  <a:extLst>
                    <a:ext uri="{9D8B030D-6E8A-4147-A177-3AD203B41FA5}">
                      <a16:colId xmlns:a16="http://schemas.microsoft.com/office/drawing/2014/main" val="137176331"/>
                    </a:ext>
                  </a:extLst>
                </a:gridCol>
                <a:gridCol w="1441683">
                  <a:extLst>
                    <a:ext uri="{9D8B030D-6E8A-4147-A177-3AD203B41FA5}">
                      <a16:colId xmlns:a16="http://schemas.microsoft.com/office/drawing/2014/main" val="1115244225"/>
                    </a:ext>
                  </a:extLst>
                </a:gridCol>
                <a:gridCol w="1493209">
                  <a:extLst>
                    <a:ext uri="{9D8B030D-6E8A-4147-A177-3AD203B41FA5}">
                      <a16:colId xmlns:a16="http://schemas.microsoft.com/office/drawing/2014/main" val="1434731487"/>
                    </a:ext>
                  </a:extLst>
                </a:gridCol>
                <a:gridCol w="1659424">
                  <a:extLst>
                    <a:ext uri="{9D8B030D-6E8A-4147-A177-3AD203B41FA5}">
                      <a16:colId xmlns:a16="http://schemas.microsoft.com/office/drawing/2014/main" val="3770267845"/>
                    </a:ext>
                  </a:extLst>
                </a:gridCol>
              </a:tblGrid>
              <a:tr h="691921">
                <a:tc>
                  <a:txBody>
                    <a:bodyPr/>
                    <a:lstStyle/>
                    <a:p>
                      <a:pPr algn="r" fontAlgn="ctr"/>
                      <a:endParaRPr lang="en-US" sz="900" b="1" dirty="0">
                        <a:solidFill>
                          <a:srgbClr val="000000"/>
                        </a:solidFill>
                        <a:effectLst/>
                      </a:endParaRPr>
                    </a:p>
                  </a:txBody>
                  <a:tcPr marL="25630" marR="25630" marT="12815" marB="12815" anchor="ctr"/>
                </a:tc>
                <a:tc>
                  <a:txBody>
                    <a:bodyPr/>
                    <a:lstStyle/>
                    <a:p>
                      <a:pPr algn="r" fontAlgn="ctr"/>
                      <a:r>
                        <a:rPr lang="en-US" sz="1000" b="1" dirty="0" err="1">
                          <a:solidFill>
                            <a:schemeClr val="bg1"/>
                          </a:solidFill>
                          <a:effectLst/>
                        </a:rPr>
                        <a:t>Max_Sharpe_Portfolio</a:t>
                      </a:r>
                      <a:endParaRPr lang="en-US" sz="1000" b="1" dirty="0">
                        <a:solidFill>
                          <a:schemeClr val="bg1"/>
                        </a:solidFill>
                        <a:effectLst/>
                      </a:endParaRPr>
                    </a:p>
                  </a:txBody>
                  <a:tcPr marL="25630" marR="25630" marT="12815" marB="12815" anchor="ctr"/>
                </a:tc>
                <a:tc>
                  <a:txBody>
                    <a:bodyPr/>
                    <a:lstStyle/>
                    <a:p>
                      <a:pPr algn="r" fontAlgn="ctr"/>
                      <a:r>
                        <a:rPr lang="en-US" sz="1000" b="1" dirty="0" err="1">
                          <a:solidFill>
                            <a:schemeClr val="bg1"/>
                          </a:solidFill>
                          <a:effectLst/>
                        </a:rPr>
                        <a:t>Min_Volatility_Portfolio</a:t>
                      </a:r>
                      <a:endParaRPr lang="en-US" sz="1000" b="1" dirty="0">
                        <a:solidFill>
                          <a:schemeClr val="bg1"/>
                        </a:solidFill>
                        <a:effectLst/>
                      </a:endParaRPr>
                    </a:p>
                  </a:txBody>
                  <a:tcPr marL="25630" marR="25630" marT="12815" marB="12815" anchor="ctr"/>
                </a:tc>
                <a:tc>
                  <a:txBody>
                    <a:bodyPr/>
                    <a:lstStyle/>
                    <a:p>
                      <a:pPr algn="r" fontAlgn="ctr"/>
                      <a:r>
                        <a:rPr lang="en-US" sz="1000" b="1" dirty="0" err="1">
                          <a:solidFill>
                            <a:schemeClr val="bg1"/>
                          </a:solidFill>
                          <a:effectLst/>
                        </a:rPr>
                        <a:t>Min_Volatility_Portfolio</a:t>
                      </a:r>
                      <a:r>
                        <a:rPr lang="en-US" sz="1000" b="1" dirty="0">
                          <a:solidFill>
                            <a:schemeClr val="bg1"/>
                          </a:solidFill>
                          <a:effectLst/>
                        </a:rPr>
                        <a:t> (min 10% BTC allocation)</a:t>
                      </a:r>
                    </a:p>
                  </a:txBody>
                  <a:tcPr marL="25630" marR="25630" marT="12815" marB="12815" anchor="ctr"/>
                </a:tc>
                <a:extLst>
                  <a:ext uri="{0D108BD9-81ED-4DB2-BD59-A6C34878D82A}">
                    <a16:rowId xmlns:a16="http://schemas.microsoft.com/office/drawing/2014/main" val="2628629855"/>
                  </a:ext>
                </a:extLst>
              </a:tr>
              <a:tr h="255126">
                <a:tc>
                  <a:txBody>
                    <a:bodyPr/>
                    <a:lstStyle/>
                    <a:p>
                      <a:pPr algn="r" fontAlgn="ctr"/>
                      <a:r>
                        <a:rPr lang="en-US" sz="1000" b="1">
                          <a:solidFill>
                            <a:srgbClr val="000000"/>
                          </a:solidFill>
                          <a:effectLst/>
                        </a:rPr>
                        <a:t>Gold_Weight (%)</a:t>
                      </a:r>
                    </a:p>
                  </a:txBody>
                  <a:tcPr marL="25630" marR="25630" marT="12815" marB="12815" anchor="ctr"/>
                </a:tc>
                <a:tc>
                  <a:txBody>
                    <a:bodyPr/>
                    <a:lstStyle/>
                    <a:p>
                      <a:pPr algn="r" fontAlgn="ctr"/>
                      <a:r>
                        <a:rPr lang="en-US" sz="1000" dirty="0">
                          <a:solidFill>
                            <a:srgbClr val="000000"/>
                          </a:solidFill>
                          <a:effectLst/>
                        </a:rPr>
                        <a:t>57.08</a:t>
                      </a:r>
                    </a:p>
                  </a:txBody>
                  <a:tcPr marL="25630" marR="25630" marT="12815" marB="12815" anchor="ctr"/>
                </a:tc>
                <a:tc>
                  <a:txBody>
                    <a:bodyPr/>
                    <a:lstStyle/>
                    <a:p>
                      <a:pPr algn="r" fontAlgn="ctr"/>
                      <a:r>
                        <a:rPr lang="en-US" sz="1000" dirty="0">
                          <a:solidFill>
                            <a:srgbClr val="000000"/>
                          </a:solidFill>
                          <a:effectLst/>
                        </a:rPr>
                        <a:t>66.68</a:t>
                      </a:r>
                    </a:p>
                  </a:txBody>
                  <a:tcPr marL="25630" marR="25630" marT="12815" marB="12815" anchor="ctr"/>
                </a:tc>
                <a:tc>
                  <a:txBody>
                    <a:bodyPr/>
                    <a:lstStyle/>
                    <a:p>
                      <a:pPr algn="r" fontAlgn="ctr"/>
                      <a:r>
                        <a:rPr lang="en-US" sz="1000" dirty="0">
                          <a:solidFill>
                            <a:srgbClr val="000000"/>
                          </a:solidFill>
                          <a:effectLst/>
                        </a:rPr>
                        <a:t>68.91</a:t>
                      </a:r>
                    </a:p>
                  </a:txBody>
                  <a:tcPr marL="25630" marR="25630" marT="12815" marB="12815" anchor="ctr"/>
                </a:tc>
                <a:extLst>
                  <a:ext uri="{0D108BD9-81ED-4DB2-BD59-A6C34878D82A}">
                    <a16:rowId xmlns:a16="http://schemas.microsoft.com/office/drawing/2014/main" val="3617618262"/>
                  </a:ext>
                </a:extLst>
              </a:tr>
              <a:tr h="255126">
                <a:tc>
                  <a:txBody>
                    <a:bodyPr/>
                    <a:lstStyle/>
                    <a:p>
                      <a:pPr algn="r" fontAlgn="ctr"/>
                      <a:r>
                        <a:rPr lang="en-US" sz="1000" b="1">
                          <a:solidFill>
                            <a:srgbClr val="000000"/>
                          </a:solidFill>
                          <a:effectLst/>
                        </a:rPr>
                        <a:t>S&amp;P500_Weight (%)</a:t>
                      </a:r>
                    </a:p>
                  </a:txBody>
                  <a:tcPr marL="25630" marR="25630" marT="12815" marB="12815" anchor="ctr"/>
                </a:tc>
                <a:tc>
                  <a:txBody>
                    <a:bodyPr/>
                    <a:lstStyle/>
                    <a:p>
                      <a:pPr algn="r" fontAlgn="ctr"/>
                      <a:r>
                        <a:rPr lang="en-US" sz="1000">
                          <a:solidFill>
                            <a:srgbClr val="000000"/>
                          </a:solidFill>
                          <a:effectLst/>
                        </a:rPr>
                        <a:t>28.80</a:t>
                      </a:r>
                    </a:p>
                  </a:txBody>
                  <a:tcPr marL="25630" marR="25630" marT="12815" marB="12815" anchor="ctr"/>
                </a:tc>
                <a:tc>
                  <a:txBody>
                    <a:bodyPr/>
                    <a:lstStyle/>
                    <a:p>
                      <a:pPr algn="r" fontAlgn="ctr"/>
                      <a:r>
                        <a:rPr lang="en-US" sz="1000" dirty="0">
                          <a:solidFill>
                            <a:srgbClr val="000000"/>
                          </a:solidFill>
                          <a:effectLst/>
                        </a:rPr>
                        <a:t>33.32</a:t>
                      </a:r>
                    </a:p>
                  </a:txBody>
                  <a:tcPr marL="25630" marR="25630" marT="12815" marB="12815" anchor="ctr"/>
                </a:tc>
                <a:tc>
                  <a:txBody>
                    <a:bodyPr/>
                    <a:lstStyle/>
                    <a:p>
                      <a:pPr algn="r" fontAlgn="ctr"/>
                      <a:r>
                        <a:rPr lang="en-US" sz="1000">
                          <a:solidFill>
                            <a:srgbClr val="000000"/>
                          </a:solidFill>
                          <a:effectLst/>
                        </a:rPr>
                        <a:t>21.09</a:t>
                      </a:r>
                    </a:p>
                  </a:txBody>
                  <a:tcPr marL="25630" marR="25630" marT="12815" marB="12815" anchor="ctr"/>
                </a:tc>
                <a:extLst>
                  <a:ext uri="{0D108BD9-81ED-4DB2-BD59-A6C34878D82A}">
                    <a16:rowId xmlns:a16="http://schemas.microsoft.com/office/drawing/2014/main" val="3222815296"/>
                  </a:ext>
                </a:extLst>
              </a:tr>
              <a:tr h="255126">
                <a:tc>
                  <a:txBody>
                    <a:bodyPr/>
                    <a:lstStyle/>
                    <a:p>
                      <a:pPr algn="r" fontAlgn="ctr"/>
                      <a:r>
                        <a:rPr lang="en-US" sz="1000" b="1">
                          <a:solidFill>
                            <a:srgbClr val="000000"/>
                          </a:solidFill>
                          <a:effectLst/>
                        </a:rPr>
                        <a:t>BTC_Weight (%)</a:t>
                      </a:r>
                    </a:p>
                  </a:txBody>
                  <a:tcPr marL="25630" marR="25630" marT="12815" marB="12815" anchor="ctr"/>
                </a:tc>
                <a:tc>
                  <a:txBody>
                    <a:bodyPr/>
                    <a:lstStyle/>
                    <a:p>
                      <a:pPr algn="r" fontAlgn="ctr"/>
                      <a:r>
                        <a:rPr lang="en-US" sz="1000">
                          <a:solidFill>
                            <a:srgbClr val="000000"/>
                          </a:solidFill>
                          <a:effectLst/>
                        </a:rPr>
                        <a:t>14.12</a:t>
                      </a:r>
                    </a:p>
                  </a:txBody>
                  <a:tcPr marL="25630" marR="25630" marT="12815" marB="12815" anchor="ctr"/>
                </a:tc>
                <a:tc>
                  <a:txBody>
                    <a:bodyPr/>
                    <a:lstStyle/>
                    <a:p>
                      <a:pPr algn="r" fontAlgn="ctr"/>
                      <a:r>
                        <a:rPr lang="en-US" sz="1000" dirty="0">
                          <a:solidFill>
                            <a:srgbClr val="000000"/>
                          </a:solidFill>
                          <a:effectLst/>
                        </a:rPr>
                        <a:t>0.00</a:t>
                      </a:r>
                    </a:p>
                  </a:txBody>
                  <a:tcPr marL="25630" marR="25630" marT="12815" marB="12815" anchor="ctr"/>
                </a:tc>
                <a:tc>
                  <a:txBody>
                    <a:bodyPr/>
                    <a:lstStyle/>
                    <a:p>
                      <a:pPr algn="r" fontAlgn="ctr"/>
                      <a:r>
                        <a:rPr lang="en-US" sz="1000">
                          <a:solidFill>
                            <a:srgbClr val="000000"/>
                          </a:solidFill>
                          <a:effectLst/>
                        </a:rPr>
                        <a:t>10.00</a:t>
                      </a:r>
                    </a:p>
                  </a:txBody>
                  <a:tcPr marL="25630" marR="25630" marT="12815" marB="12815" anchor="ctr"/>
                </a:tc>
                <a:extLst>
                  <a:ext uri="{0D108BD9-81ED-4DB2-BD59-A6C34878D82A}">
                    <a16:rowId xmlns:a16="http://schemas.microsoft.com/office/drawing/2014/main" val="2591964702"/>
                  </a:ext>
                </a:extLst>
              </a:tr>
              <a:tr h="473524">
                <a:tc>
                  <a:txBody>
                    <a:bodyPr/>
                    <a:lstStyle/>
                    <a:p>
                      <a:pPr algn="r" fontAlgn="ctr"/>
                      <a:r>
                        <a:rPr lang="en-US" sz="1000" b="1">
                          <a:solidFill>
                            <a:srgbClr val="000000"/>
                          </a:solidFill>
                          <a:effectLst/>
                        </a:rPr>
                        <a:t>Annualized_Portfolio_Return (%)</a:t>
                      </a:r>
                    </a:p>
                  </a:txBody>
                  <a:tcPr marL="25630" marR="25630" marT="12815" marB="12815" anchor="ctr"/>
                </a:tc>
                <a:tc>
                  <a:txBody>
                    <a:bodyPr/>
                    <a:lstStyle/>
                    <a:p>
                      <a:pPr algn="r" fontAlgn="ctr"/>
                      <a:r>
                        <a:rPr lang="en-US" sz="1000">
                          <a:solidFill>
                            <a:srgbClr val="000000"/>
                          </a:solidFill>
                          <a:effectLst/>
                        </a:rPr>
                        <a:t>15.46</a:t>
                      </a:r>
                    </a:p>
                  </a:txBody>
                  <a:tcPr marL="25630" marR="25630" marT="12815" marB="12815" anchor="ctr"/>
                </a:tc>
                <a:tc>
                  <a:txBody>
                    <a:bodyPr/>
                    <a:lstStyle/>
                    <a:p>
                      <a:pPr algn="r" fontAlgn="ctr"/>
                      <a:r>
                        <a:rPr lang="en-US" sz="1000" dirty="0">
                          <a:solidFill>
                            <a:srgbClr val="000000"/>
                          </a:solidFill>
                          <a:effectLst/>
                        </a:rPr>
                        <a:t>7.86</a:t>
                      </a:r>
                    </a:p>
                  </a:txBody>
                  <a:tcPr marL="25630" marR="25630" marT="12815" marB="12815" anchor="ctr"/>
                </a:tc>
                <a:tc>
                  <a:txBody>
                    <a:bodyPr/>
                    <a:lstStyle/>
                    <a:p>
                      <a:pPr algn="r" fontAlgn="ctr"/>
                      <a:r>
                        <a:rPr lang="en-US" sz="1000">
                          <a:solidFill>
                            <a:srgbClr val="000000"/>
                          </a:solidFill>
                          <a:effectLst/>
                        </a:rPr>
                        <a:t>13.05</a:t>
                      </a:r>
                    </a:p>
                  </a:txBody>
                  <a:tcPr marL="25630" marR="25630" marT="12815" marB="12815" anchor="ctr"/>
                </a:tc>
                <a:extLst>
                  <a:ext uri="{0D108BD9-81ED-4DB2-BD59-A6C34878D82A}">
                    <a16:rowId xmlns:a16="http://schemas.microsoft.com/office/drawing/2014/main" val="1358724752"/>
                  </a:ext>
                </a:extLst>
              </a:tr>
              <a:tr h="473524">
                <a:tc>
                  <a:txBody>
                    <a:bodyPr/>
                    <a:lstStyle/>
                    <a:p>
                      <a:pPr algn="r" fontAlgn="ctr"/>
                      <a:r>
                        <a:rPr lang="en-US" sz="1000" b="1">
                          <a:solidFill>
                            <a:srgbClr val="000000"/>
                          </a:solidFill>
                          <a:effectLst/>
                        </a:rPr>
                        <a:t>Annualized_Portfoluo_Volatility (%)</a:t>
                      </a:r>
                    </a:p>
                  </a:txBody>
                  <a:tcPr marL="25630" marR="25630" marT="12815" marB="12815" anchor="ctr"/>
                </a:tc>
                <a:tc>
                  <a:txBody>
                    <a:bodyPr/>
                    <a:lstStyle/>
                    <a:p>
                      <a:pPr algn="r" fontAlgn="ctr"/>
                      <a:r>
                        <a:rPr lang="en-US" sz="1000">
                          <a:solidFill>
                            <a:srgbClr val="000000"/>
                          </a:solidFill>
                          <a:effectLst/>
                        </a:rPr>
                        <a:t>78.85</a:t>
                      </a:r>
                    </a:p>
                  </a:txBody>
                  <a:tcPr marL="25630" marR="25630" marT="12815" marB="12815" anchor="ctr"/>
                </a:tc>
                <a:tc>
                  <a:txBody>
                    <a:bodyPr/>
                    <a:lstStyle/>
                    <a:p>
                      <a:pPr algn="r" fontAlgn="ctr"/>
                      <a:r>
                        <a:rPr lang="en-US" sz="1000" dirty="0">
                          <a:solidFill>
                            <a:srgbClr val="000000"/>
                          </a:solidFill>
                          <a:effectLst/>
                        </a:rPr>
                        <a:t>47.55</a:t>
                      </a:r>
                    </a:p>
                  </a:txBody>
                  <a:tcPr marL="25630" marR="25630" marT="12815" marB="12815" anchor="ctr"/>
                </a:tc>
                <a:tc>
                  <a:txBody>
                    <a:bodyPr/>
                    <a:lstStyle/>
                    <a:p>
                      <a:pPr algn="r" fontAlgn="ctr"/>
                      <a:r>
                        <a:rPr lang="en-US" sz="1000" dirty="0">
                          <a:solidFill>
                            <a:srgbClr val="000000"/>
                          </a:solidFill>
                          <a:effectLst/>
                        </a:rPr>
                        <a:t>66.09</a:t>
                      </a:r>
                    </a:p>
                  </a:txBody>
                  <a:tcPr marL="25630" marR="25630" marT="12815" marB="12815" anchor="ctr"/>
                </a:tc>
                <a:extLst>
                  <a:ext uri="{0D108BD9-81ED-4DB2-BD59-A6C34878D82A}">
                    <a16:rowId xmlns:a16="http://schemas.microsoft.com/office/drawing/2014/main" val="2669354503"/>
                  </a:ext>
                </a:extLst>
              </a:tr>
              <a:tr h="255126">
                <a:tc>
                  <a:txBody>
                    <a:bodyPr/>
                    <a:lstStyle/>
                    <a:p>
                      <a:pPr algn="r" fontAlgn="ctr"/>
                      <a:r>
                        <a:rPr lang="en-US" sz="1000" b="1" dirty="0" err="1">
                          <a:solidFill>
                            <a:srgbClr val="000000"/>
                          </a:solidFill>
                          <a:effectLst/>
                        </a:rPr>
                        <a:t>Portfolio_Sharpe_ratio</a:t>
                      </a:r>
                      <a:endParaRPr lang="en-US" sz="1000" b="1" dirty="0">
                        <a:solidFill>
                          <a:srgbClr val="000000"/>
                        </a:solidFill>
                        <a:effectLst/>
                      </a:endParaRPr>
                    </a:p>
                  </a:txBody>
                  <a:tcPr marL="25630" marR="25630" marT="12815" marB="12815" anchor="ctr"/>
                </a:tc>
                <a:tc>
                  <a:txBody>
                    <a:bodyPr/>
                    <a:lstStyle/>
                    <a:p>
                      <a:pPr algn="r" fontAlgn="ctr"/>
                      <a:r>
                        <a:rPr lang="en-US" sz="1000">
                          <a:solidFill>
                            <a:srgbClr val="000000"/>
                          </a:solidFill>
                          <a:effectLst/>
                        </a:rPr>
                        <a:t>17.07</a:t>
                      </a:r>
                    </a:p>
                  </a:txBody>
                  <a:tcPr marL="25630" marR="25630" marT="12815" marB="12815" anchor="ctr"/>
                </a:tc>
                <a:tc>
                  <a:txBody>
                    <a:bodyPr/>
                    <a:lstStyle/>
                    <a:p>
                      <a:pPr algn="r" fontAlgn="ctr"/>
                      <a:r>
                        <a:rPr lang="en-US" sz="1000">
                          <a:solidFill>
                            <a:srgbClr val="000000"/>
                          </a:solidFill>
                          <a:effectLst/>
                        </a:rPr>
                        <a:t>12.32</a:t>
                      </a:r>
                    </a:p>
                  </a:txBody>
                  <a:tcPr marL="25630" marR="25630" marT="12815" marB="12815" anchor="ctr"/>
                </a:tc>
                <a:tc>
                  <a:txBody>
                    <a:bodyPr/>
                    <a:lstStyle/>
                    <a:p>
                      <a:pPr algn="r" fontAlgn="ctr"/>
                      <a:r>
                        <a:rPr lang="en-US" sz="1000" dirty="0">
                          <a:solidFill>
                            <a:srgbClr val="000000"/>
                          </a:solidFill>
                          <a:effectLst/>
                        </a:rPr>
                        <a:t>16.72</a:t>
                      </a:r>
                    </a:p>
                  </a:txBody>
                  <a:tcPr marL="25630" marR="25630" marT="12815" marB="12815" anchor="ctr"/>
                </a:tc>
                <a:extLst>
                  <a:ext uri="{0D108BD9-81ED-4DB2-BD59-A6C34878D82A}">
                    <a16:rowId xmlns:a16="http://schemas.microsoft.com/office/drawing/2014/main" val="2746071738"/>
                  </a:ext>
                </a:extLst>
              </a:tr>
            </a:tbl>
          </a:graphicData>
        </a:graphic>
      </p:graphicFrame>
      <p:pic>
        <p:nvPicPr>
          <p:cNvPr id="6" name="Picture 5">
            <a:extLst>
              <a:ext uri="{FF2B5EF4-FFF2-40B4-BE49-F238E27FC236}">
                <a16:creationId xmlns:a16="http://schemas.microsoft.com/office/drawing/2014/main" id="{1CB6E6DA-0E67-E1F8-7EA0-AE3EFA548822}"/>
              </a:ext>
            </a:extLst>
          </p:cNvPr>
          <p:cNvPicPr>
            <a:picLocks noChangeAspect="1"/>
          </p:cNvPicPr>
          <p:nvPr/>
        </p:nvPicPr>
        <p:blipFill>
          <a:blip r:embed="rId2"/>
          <a:stretch>
            <a:fillRect/>
          </a:stretch>
        </p:blipFill>
        <p:spPr>
          <a:xfrm>
            <a:off x="6945832" y="268536"/>
            <a:ext cx="5013621" cy="3363664"/>
          </a:xfrm>
          <a:prstGeom prst="rect">
            <a:avLst/>
          </a:prstGeom>
        </p:spPr>
      </p:pic>
    </p:spTree>
    <p:extLst>
      <p:ext uri="{BB962C8B-B14F-4D97-AF65-F5344CB8AC3E}">
        <p14:creationId xmlns:p14="http://schemas.microsoft.com/office/powerpoint/2010/main" val="22068332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market graph on display">
            <a:extLst>
              <a:ext uri="{FF2B5EF4-FFF2-40B4-BE49-F238E27FC236}">
                <a16:creationId xmlns:a16="http://schemas.microsoft.com/office/drawing/2014/main" id="{E5564C13-AD11-8E36-90A2-123CEDAEF91E}"/>
              </a:ext>
            </a:extLst>
          </p:cNvPr>
          <p:cNvPicPr>
            <a:picLocks noChangeAspect="1"/>
          </p:cNvPicPr>
          <p:nvPr/>
        </p:nvPicPr>
        <p:blipFill rotWithShape="1">
          <a:blip r:embed="rId2">
            <a:alphaModFix amt="50000"/>
          </a:blip>
          <a:srcRect l="37149" r="11295" b="-1"/>
          <a:stretch/>
        </p:blipFill>
        <p:spPr>
          <a:xfrm>
            <a:off x="20" y="10"/>
            <a:ext cx="6095979" cy="6857990"/>
          </a:xfrm>
          <a:prstGeom prst="rect">
            <a:avLst/>
          </a:prstGeom>
        </p:spPr>
      </p:pic>
      <p:sp>
        <p:nvSpPr>
          <p:cNvPr id="2" name="Title 1">
            <a:extLst>
              <a:ext uri="{FF2B5EF4-FFF2-40B4-BE49-F238E27FC236}">
                <a16:creationId xmlns:a16="http://schemas.microsoft.com/office/drawing/2014/main" id="{F524B094-04DA-AC61-88F2-DEE88501B9C3}"/>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Portfolio performance prediction using machine learning</a:t>
            </a:r>
          </a:p>
        </p:txBody>
      </p:sp>
      <p:sp>
        <p:nvSpPr>
          <p:cNvPr id="3" name="Content Placeholder 2">
            <a:extLst>
              <a:ext uri="{FF2B5EF4-FFF2-40B4-BE49-F238E27FC236}">
                <a16:creationId xmlns:a16="http://schemas.microsoft.com/office/drawing/2014/main" id="{256EBDA8-FE73-839F-02E7-3634D6530CC7}"/>
              </a:ext>
            </a:extLst>
          </p:cNvPr>
          <p:cNvSpPr>
            <a:spLocks noGrp="1"/>
          </p:cNvSpPr>
          <p:nvPr>
            <p:ph idx="1"/>
          </p:nvPr>
        </p:nvSpPr>
        <p:spPr>
          <a:xfrm>
            <a:off x="7179972" y="762000"/>
            <a:ext cx="3825025" cy="5334000"/>
          </a:xfrm>
        </p:spPr>
        <p:txBody>
          <a:bodyPr anchor="ctr">
            <a:normAutofit fontScale="92500" lnSpcReduction="10000"/>
          </a:bodyPr>
          <a:lstStyle/>
          <a:p>
            <a:pPr marL="342900" indent="-342900">
              <a:lnSpc>
                <a:spcPct val="120000"/>
              </a:lnSpc>
              <a:buFont typeface="+mj-lt"/>
              <a:buAutoNum type="arabicPeriod"/>
            </a:pPr>
            <a:r>
              <a:rPr lang="en-US" sz="1300" dirty="0"/>
              <a:t>Calculate monthly returns based on the last business day of the month.</a:t>
            </a:r>
          </a:p>
          <a:p>
            <a:pPr marL="342900" indent="-342900">
              <a:lnSpc>
                <a:spcPct val="120000"/>
              </a:lnSpc>
              <a:buFont typeface="+mj-lt"/>
              <a:buAutoNum type="arabicPeriod"/>
            </a:pPr>
            <a:r>
              <a:rPr lang="en-US" sz="1300" dirty="0"/>
              <a:t>Find the daily covariance of assets for each month</a:t>
            </a:r>
          </a:p>
          <a:p>
            <a:pPr marL="342900" indent="-342900">
              <a:lnSpc>
                <a:spcPct val="120000"/>
              </a:lnSpc>
              <a:buFont typeface="+mj-lt"/>
              <a:buAutoNum type="arabicPeriod"/>
            </a:pPr>
            <a:r>
              <a:rPr lang="en-US" sz="1300" dirty="0"/>
              <a:t>Generate 1,000 portfolios based on random weights following a uniform distribution and calculate the portfolios’ return and volatility</a:t>
            </a:r>
          </a:p>
          <a:p>
            <a:pPr marL="342900" indent="-342900">
              <a:lnSpc>
                <a:spcPct val="120000"/>
              </a:lnSpc>
              <a:buFont typeface="+mj-lt"/>
              <a:buAutoNum type="arabicPeriod"/>
            </a:pPr>
            <a:r>
              <a:rPr lang="en-US" sz="1300" dirty="0"/>
              <a:t>Find the "ideal" portfolios for each date and use them as targets for machine learning</a:t>
            </a:r>
          </a:p>
          <a:p>
            <a:pPr marL="342900" indent="-342900">
              <a:lnSpc>
                <a:spcPct val="120000"/>
              </a:lnSpc>
              <a:buFont typeface="+mj-lt"/>
              <a:buAutoNum type="arabicPeriod"/>
            </a:pPr>
            <a:r>
              <a:rPr lang="en-US" sz="1300" dirty="0"/>
              <a:t>Creating some features to be able to predict our ideal portfolios. Price movement were used as a feature. To do this  a daily exponentially-weighted moving average (EWMA) were created and resampled to the monthly timeframe. Finally, the monthly moving average of price were moved one month in the future to be used as a feature for predicting future portfolios.</a:t>
            </a:r>
          </a:p>
          <a:p>
            <a:r>
              <a:rPr lang="en-US" sz="1400" b="1" dirty="0">
                <a:solidFill>
                  <a:srgbClr val="7030A0"/>
                </a:solidFill>
              </a:rPr>
              <a:t>Targets:</a:t>
            </a:r>
            <a:r>
              <a:rPr lang="en-US" sz="1400" dirty="0"/>
              <a:t> Targets will be the best set of weights for the portfolio based on the Sharpe ratio.</a:t>
            </a:r>
          </a:p>
          <a:p>
            <a:r>
              <a:rPr lang="en-US" sz="1400" b="1" dirty="0">
                <a:solidFill>
                  <a:srgbClr val="7030A0"/>
                </a:solidFill>
              </a:rPr>
              <a:t>Features:</a:t>
            </a:r>
            <a:r>
              <a:rPr lang="en-US" sz="1400" dirty="0"/>
              <a:t> The exponentially weighted moving averages of prices</a:t>
            </a:r>
            <a:endParaRPr lang="en-US" sz="1300" dirty="0"/>
          </a:p>
          <a:p>
            <a:pPr marL="342900" indent="-342900">
              <a:lnSpc>
                <a:spcPct val="120000"/>
              </a:lnSpc>
              <a:buFont typeface="+mj-lt"/>
              <a:buAutoNum type="arabicPeriod"/>
            </a:pPr>
            <a:endParaRPr lang="en-US" sz="1300" dirty="0"/>
          </a:p>
        </p:txBody>
      </p:sp>
    </p:spTree>
    <p:extLst>
      <p:ext uri="{BB962C8B-B14F-4D97-AF65-F5344CB8AC3E}">
        <p14:creationId xmlns:p14="http://schemas.microsoft.com/office/powerpoint/2010/main" val="4015395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F8C-8C3F-3241-A312-881E9BA9D0EC}"/>
              </a:ext>
            </a:extLst>
          </p:cNvPr>
          <p:cNvSpPr>
            <a:spLocks noGrp="1"/>
          </p:cNvSpPr>
          <p:nvPr>
            <p:ph type="title"/>
          </p:nvPr>
        </p:nvSpPr>
        <p:spPr/>
        <p:txBody>
          <a:bodyPr/>
          <a:lstStyle/>
          <a:p>
            <a:r>
              <a:rPr lang="en-US" dirty="0"/>
              <a:t>Machine learning results</a:t>
            </a:r>
          </a:p>
        </p:txBody>
      </p:sp>
      <p:sp>
        <p:nvSpPr>
          <p:cNvPr id="3" name="Text Placeholder 2">
            <a:extLst>
              <a:ext uri="{FF2B5EF4-FFF2-40B4-BE49-F238E27FC236}">
                <a16:creationId xmlns:a16="http://schemas.microsoft.com/office/drawing/2014/main" id="{FBBAF0CD-04D8-931D-8D2C-E7BF4E8D44EB}"/>
              </a:ext>
            </a:extLst>
          </p:cNvPr>
          <p:cNvSpPr>
            <a:spLocks noGrp="1"/>
          </p:cNvSpPr>
          <p:nvPr>
            <p:ph type="body" idx="1"/>
          </p:nvPr>
        </p:nvSpPr>
        <p:spPr/>
        <p:txBody>
          <a:bodyPr/>
          <a:lstStyle/>
          <a:p>
            <a:r>
              <a:rPr lang="en-US" dirty="0"/>
              <a:t>Linear regression</a:t>
            </a:r>
          </a:p>
        </p:txBody>
      </p:sp>
      <p:sp>
        <p:nvSpPr>
          <p:cNvPr id="4" name="Content Placeholder 3">
            <a:extLst>
              <a:ext uri="{FF2B5EF4-FFF2-40B4-BE49-F238E27FC236}">
                <a16:creationId xmlns:a16="http://schemas.microsoft.com/office/drawing/2014/main" id="{5B8087C6-F8F8-B2F0-7799-59BEA6A9A82D}"/>
              </a:ext>
            </a:extLst>
          </p:cNvPr>
          <p:cNvSpPr>
            <a:spLocks noGrp="1"/>
          </p:cNvSpPr>
          <p:nvPr>
            <p:ph sz="half" idx="2"/>
          </p:nvPr>
        </p:nvSpPr>
        <p:spPr/>
        <p:txBody>
          <a:bodyPr/>
          <a:lstStyle/>
          <a:p>
            <a:r>
              <a:rPr lang="en-US" dirty="0"/>
              <a:t>The MAE of the training set is: 0.159</a:t>
            </a:r>
          </a:p>
          <a:p>
            <a:r>
              <a:rPr lang="en-US" dirty="0"/>
              <a:t>The MAE of the test set is: 0.368</a:t>
            </a:r>
          </a:p>
        </p:txBody>
      </p:sp>
      <p:sp>
        <p:nvSpPr>
          <p:cNvPr id="5" name="Text Placeholder 4">
            <a:extLst>
              <a:ext uri="{FF2B5EF4-FFF2-40B4-BE49-F238E27FC236}">
                <a16:creationId xmlns:a16="http://schemas.microsoft.com/office/drawing/2014/main" id="{D4F4F8F9-8504-967B-3567-066508239D12}"/>
              </a:ext>
            </a:extLst>
          </p:cNvPr>
          <p:cNvSpPr>
            <a:spLocks noGrp="1"/>
          </p:cNvSpPr>
          <p:nvPr>
            <p:ph type="body" sz="quarter" idx="3"/>
          </p:nvPr>
        </p:nvSpPr>
        <p:spPr/>
        <p:txBody>
          <a:bodyPr/>
          <a:lstStyle/>
          <a:p>
            <a:r>
              <a:rPr lang="en-US" dirty="0"/>
              <a:t>Random forest</a:t>
            </a:r>
          </a:p>
        </p:txBody>
      </p:sp>
      <p:sp>
        <p:nvSpPr>
          <p:cNvPr id="6" name="Content Placeholder 5">
            <a:extLst>
              <a:ext uri="{FF2B5EF4-FFF2-40B4-BE49-F238E27FC236}">
                <a16:creationId xmlns:a16="http://schemas.microsoft.com/office/drawing/2014/main" id="{F8A86BAD-82D6-0D07-4CA6-185792DA3867}"/>
              </a:ext>
            </a:extLst>
          </p:cNvPr>
          <p:cNvSpPr>
            <a:spLocks noGrp="1"/>
          </p:cNvSpPr>
          <p:nvPr>
            <p:ph sz="quarter" idx="4"/>
          </p:nvPr>
        </p:nvSpPr>
        <p:spPr/>
        <p:txBody>
          <a:bodyPr/>
          <a:lstStyle/>
          <a:p>
            <a:r>
              <a:rPr lang="en-US" dirty="0"/>
              <a:t>The MAE of the training set is: 0.059</a:t>
            </a:r>
          </a:p>
          <a:p>
            <a:r>
              <a:rPr lang="en-US" dirty="0"/>
              <a:t>The MAE of the test set is: 0.380</a:t>
            </a:r>
          </a:p>
        </p:txBody>
      </p:sp>
      <p:sp>
        <p:nvSpPr>
          <p:cNvPr id="10" name="TextBox 9">
            <a:extLst>
              <a:ext uri="{FF2B5EF4-FFF2-40B4-BE49-F238E27FC236}">
                <a16:creationId xmlns:a16="http://schemas.microsoft.com/office/drawing/2014/main" id="{D239003B-BD48-29C1-23A6-E1810CFE53BF}"/>
              </a:ext>
            </a:extLst>
          </p:cNvPr>
          <p:cNvSpPr txBox="1"/>
          <p:nvPr/>
        </p:nvSpPr>
        <p:spPr>
          <a:xfrm>
            <a:off x="2708624" y="5206652"/>
            <a:ext cx="6680320" cy="646331"/>
          </a:xfrm>
          <a:prstGeom prst="rect">
            <a:avLst/>
          </a:prstGeom>
          <a:noFill/>
        </p:spPr>
        <p:txBody>
          <a:bodyPr wrap="square">
            <a:spAutoFit/>
          </a:bodyPr>
          <a:lstStyle/>
          <a:p>
            <a:r>
              <a:rPr lang="en-US" dirty="0"/>
              <a:t>Overall, linear regression’s prediction performance is slightly better than random forest.</a:t>
            </a:r>
          </a:p>
        </p:txBody>
      </p:sp>
    </p:spTree>
    <p:extLst>
      <p:ext uri="{BB962C8B-B14F-4D97-AF65-F5344CB8AC3E}">
        <p14:creationId xmlns:p14="http://schemas.microsoft.com/office/powerpoint/2010/main" val="478659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gital balance scale using circles">
            <a:extLst>
              <a:ext uri="{FF2B5EF4-FFF2-40B4-BE49-F238E27FC236}">
                <a16:creationId xmlns:a16="http://schemas.microsoft.com/office/drawing/2014/main" id="{E0FDAAE3-000E-841D-9AE5-E7DC3D649183}"/>
              </a:ext>
            </a:extLst>
          </p:cNvPr>
          <p:cNvPicPr>
            <a:picLocks noChangeAspect="1"/>
          </p:cNvPicPr>
          <p:nvPr/>
        </p:nvPicPr>
        <p:blipFill rotWithShape="1">
          <a:blip r:embed="rId2">
            <a:alphaModFix amt="50000"/>
          </a:blip>
          <a:srcRect l="24420" r="21802" b="1"/>
          <a:stretch/>
        </p:blipFill>
        <p:spPr>
          <a:xfrm>
            <a:off x="20" y="10"/>
            <a:ext cx="6095979" cy="6857990"/>
          </a:xfrm>
          <a:prstGeom prst="rect">
            <a:avLst/>
          </a:prstGeom>
        </p:spPr>
      </p:pic>
      <p:sp>
        <p:nvSpPr>
          <p:cNvPr id="2" name="Title 1">
            <a:extLst>
              <a:ext uri="{FF2B5EF4-FFF2-40B4-BE49-F238E27FC236}">
                <a16:creationId xmlns:a16="http://schemas.microsoft.com/office/drawing/2014/main" id="{A98D8167-02C4-8083-3454-CB207255EFA0}"/>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conclusion</a:t>
            </a:r>
          </a:p>
        </p:txBody>
      </p:sp>
      <p:sp>
        <p:nvSpPr>
          <p:cNvPr id="3" name="Content Placeholder 2">
            <a:extLst>
              <a:ext uri="{FF2B5EF4-FFF2-40B4-BE49-F238E27FC236}">
                <a16:creationId xmlns:a16="http://schemas.microsoft.com/office/drawing/2014/main" id="{C06F3CA5-EEE4-05BC-6977-D1125B83E720}"/>
              </a:ext>
            </a:extLst>
          </p:cNvPr>
          <p:cNvSpPr>
            <a:spLocks noGrp="1"/>
          </p:cNvSpPr>
          <p:nvPr>
            <p:ph idx="1"/>
          </p:nvPr>
        </p:nvSpPr>
        <p:spPr>
          <a:xfrm>
            <a:off x="7179972" y="762000"/>
            <a:ext cx="3825025" cy="5334000"/>
          </a:xfrm>
        </p:spPr>
        <p:txBody>
          <a:bodyPr anchor="ctr">
            <a:normAutofit/>
          </a:bodyPr>
          <a:lstStyle/>
          <a:p>
            <a:r>
              <a:rPr lang="en-US" dirty="0"/>
              <a:t>The truth is, the mean historic returns, or the historic portfolio variance are not perfect inputs and do not reflect future expected risk and return perfectly. The resulting weights of our optimization problem, would have worked well in the past, but we have no guarantee that it will work well in the future. </a:t>
            </a:r>
          </a:p>
          <a:p>
            <a:r>
              <a:rPr lang="en-US" dirty="0"/>
              <a:t>It is recommended to invest between 10% and 13% on Bitcoin.</a:t>
            </a:r>
          </a:p>
          <a:p>
            <a:endParaRPr lang="en-US" dirty="0"/>
          </a:p>
        </p:txBody>
      </p:sp>
    </p:spTree>
    <p:extLst>
      <p:ext uri="{BB962C8B-B14F-4D97-AF65-F5344CB8AC3E}">
        <p14:creationId xmlns:p14="http://schemas.microsoft.com/office/powerpoint/2010/main" val="71629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893E-1A64-CD77-68ED-E44A85EA493A}"/>
              </a:ext>
            </a:extLst>
          </p:cNvPr>
          <p:cNvSpPr>
            <a:spLocks noGrp="1"/>
          </p:cNvSpPr>
          <p:nvPr>
            <p:ph type="title"/>
          </p:nvPr>
        </p:nvSpPr>
        <p:spPr>
          <a:xfrm>
            <a:off x="1104897" y="762001"/>
            <a:ext cx="4991103" cy="1141004"/>
          </a:xfrm>
        </p:spPr>
        <p:txBody>
          <a:bodyPr>
            <a:normAutofit/>
          </a:bodyPr>
          <a:lstStyle/>
          <a:p>
            <a:r>
              <a:rPr lang="en-US"/>
              <a:t>Questions answered in this study</a:t>
            </a:r>
            <a:endParaRPr lang="en-US" dirty="0"/>
          </a:p>
        </p:txBody>
      </p:sp>
      <p:sp>
        <p:nvSpPr>
          <p:cNvPr id="3" name="Content Placeholder 2">
            <a:extLst>
              <a:ext uri="{FF2B5EF4-FFF2-40B4-BE49-F238E27FC236}">
                <a16:creationId xmlns:a16="http://schemas.microsoft.com/office/drawing/2014/main" id="{6759FDE4-599B-A500-A287-B9646B74344D}"/>
              </a:ext>
            </a:extLst>
          </p:cNvPr>
          <p:cNvSpPr>
            <a:spLocks noGrp="1"/>
          </p:cNvSpPr>
          <p:nvPr>
            <p:ph idx="1"/>
          </p:nvPr>
        </p:nvSpPr>
        <p:spPr>
          <a:xfrm>
            <a:off x="1104897" y="2072040"/>
            <a:ext cx="5385992" cy="4023960"/>
          </a:xfrm>
        </p:spPr>
        <p:txBody>
          <a:bodyPr>
            <a:normAutofit/>
          </a:bodyPr>
          <a:lstStyle/>
          <a:p>
            <a:pPr marL="342900" indent="-342900">
              <a:lnSpc>
                <a:spcPct val="120000"/>
              </a:lnSpc>
              <a:buFont typeface="+mj-lt"/>
              <a:buAutoNum type="arabicPeriod"/>
            </a:pPr>
            <a:r>
              <a:rPr lang="en-US" sz="1100" dirty="0"/>
              <a:t>How has been the performance of Bitcoin (i.e., risk and returns) compared to the S&amp;P 500 and the price of gold during the past 5 years?</a:t>
            </a:r>
          </a:p>
          <a:p>
            <a:pPr marL="342900" indent="-342900">
              <a:lnSpc>
                <a:spcPct val="120000"/>
              </a:lnSpc>
              <a:buFont typeface="+mj-lt"/>
              <a:buAutoNum type="arabicPeriod"/>
            </a:pPr>
            <a:r>
              <a:rPr lang="en-US" sz="1100" dirty="0"/>
              <a:t>How does the inclusion of Bitcoin change a portfolio's characteristics, and can it help improve a portfolio's performance?</a:t>
            </a:r>
          </a:p>
          <a:p>
            <a:pPr marL="342900" indent="-342900">
              <a:lnSpc>
                <a:spcPct val="120000"/>
              </a:lnSpc>
              <a:buFont typeface="+mj-lt"/>
              <a:buAutoNum type="arabicPeriod"/>
            </a:pPr>
            <a:r>
              <a:rPr lang="en-US" sz="1100" dirty="0"/>
              <a:t>Could Bitcoin be used as a hedge against inflation?</a:t>
            </a:r>
          </a:p>
          <a:p>
            <a:pPr marL="342900" indent="-342900">
              <a:lnSpc>
                <a:spcPct val="120000"/>
              </a:lnSpc>
              <a:buFont typeface="+mj-lt"/>
              <a:buAutoNum type="arabicPeriod"/>
            </a:pPr>
            <a:r>
              <a:rPr lang="en-US" sz="1100" dirty="0"/>
              <a:t>In the light of our fund's goal to minimize risk: What is the minimum volatility portfolio, consisting of these three asset classes? And for comparison: Which portfolio would maximize risk-adjusted returns?</a:t>
            </a:r>
          </a:p>
          <a:p>
            <a:pPr marL="342900" indent="-342900">
              <a:lnSpc>
                <a:spcPct val="120000"/>
              </a:lnSpc>
              <a:buFont typeface="+mj-lt"/>
              <a:buAutoNum type="arabicPeriod"/>
            </a:pPr>
            <a:r>
              <a:rPr lang="en-US" sz="1100" dirty="0"/>
              <a:t>Based on the historical data what will be the return on each of these investments over the next year?</a:t>
            </a:r>
          </a:p>
          <a:p>
            <a:pPr>
              <a:lnSpc>
                <a:spcPct val="120000"/>
              </a:lnSpc>
            </a:pPr>
            <a:endParaRPr lang="en-US" sz="1100" dirty="0"/>
          </a:p>
          <a:p>
            <a:pPr>
              <a:lnSpc>
                <a:spcPct val="120000"/>
              </a:lnSpc>
            </a:pPr>
            <a:r>
              <a:rPr lang="en-US" sz="1100" b="1" dirty="0"/>
              <a:t>The answers to these questions will help the management team to decide on their investment strategies.</a:t>
            </a:r>
          </a:p>
        </p:txBody>
      </p:sp>
      <p:pic>
        <p:nvPicPr>
          <p:cNvPr id="7" name="Graphic 6" descr="Bitcoin">
            <a:extLst>
              <a:ext uri="{FF2B5EF4-FFF2-40B4-BE49-F238E27FC236}">
                <a16:creationId xmlns:a16="http://schemas.microsoft.com/office/drawing/2014/main" id="{2ACC4CFF-946E-2C91-AF1D-CDA62477BE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149875877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ibrant multicolour checkered floor design">
            <a:extLst>
              <a:ext uri="{FF2B5EF4-FFF2-40B4-BE49-F238E27FC236}">
                <a16:creationId xmlns:a16="http://schemas.microsoft.com/office/drawing/2014/main" id="{83C82567-C74B-3D0D-7685-4A81302DB999}"/>
              </a:ext>
            </a:extLst>
          </p:cNvPr>
          <p:cNvPicPr>
            <a:picLocks noChangeAspect="1"/>
          </p:cNvPicPr>
          <p:nvPr/>
        </p:nvPicPr>
        <p:blipFill rotWithShape="1">
          <a:blip r:embed="rId2">
            <a:alphaModFix amt="50000"/>
          </a:blip>
          <a:srcRect t="1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31887D49-C3BD-5CAA-7734-E1984D49A811}"/>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sz="6600" dirty="0"/>
              <a:t>Data wrangling</a:t>
            </a:r>
          </a:p>
        </p:txBody>
      </p:sp>
      <p:cxnSp>
        <p:nvCxnSpPr>
          <p:cNvPr id="12" name="Straight Connector 11">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41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
            <a:extLst>
              <a:ext uri="{FF2B5EF4-FFF2-40B4-BE49-F238E27FC236}">
                <a16:creationId xmlns:a16="http://schemas.microsoft.com/office/drawing/2014/main" id="{A21F6804-078D-3FF6-CF18-09AA4B9B3FDA}"/>
              </a:ext>
            </a:extLst>
          </p:cNvPr>
          <p:cNvPicPr>
            <a:picLocks noChangeAspect="1"/>
          </p:cNvPicPr>
          <p:nvPr/>
        </p:nvPicPr>
        <p:blipFill rotWithShape="1">
          <a:blip r:embed="rId2">
            <a:alphaModFix amt="50000"/>
          </a:blip>
          <a:srcRect l="16589" r="27855"/>
          <a:stretch/>
        </p:blipFill>
        <p:spPr>
          <a:xfrm>
            <a:off x="20" y="10"/>
            <a:ext cx="6095979" cy="6857990"/>
          </a:xfrm>
          <a:prstGeom prst="rect">
            <a:avLst/>
          </a:prstGeom>
        </p:spPr>
      </p:pic>
      <p:sp>
        <p:nvSpPr>
          <p:cNvPr id="2" name="Title 1">
            <a:extLst>
              <a:ext uri="{FF2B5EF4-FFF2-40B4-BE49-F238E27FC236}">
                <a16:creationId xmlns:a16="http://schemas.microsoft.com/office/drawing/2014/main" id="{6B3C3494-7B40-4DF6-1487-A3F35E313C41}"/>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                       Data</a:t>
            </a:r>
          </a:p>
        </p:txBody>
      </p:sp>
      <p:sp>
        <p:nvSpPr>
          <p:cNvPr id="8" name="Content Placeholder 2">
            <a:extLst>
              <a:ext uri="{FF2B5EF4-FFF2-40B4-BE49-F238E27FC236}">
                <a16:creationId xmlns:a16="http://schemas.microsoft.com/office/drawing/2014/main" id="{CA9409D4-12BE-07E8-9239-52CA0C0CF311}"/>
              </a:ext>
            </a:extLst>
          </p:cNvPr>
          <p:cNvSpPr>
            <a:spLocks noGrp="1"/>
          </p:cNvSpPr>
          <p:nvPr>
            <p:ph idx="1"/>
          </p:nvPr>
        </p:nvSpPr>
        <p:spPr>
          <a:xfrm>
            <a:off x="7179972" y="762000"/>
            <a:ext cx="3825025" cy="5334000"/>
          </a:xfrm>
        </p:spPr>
        <p:txBody>
          <a:bodyPr anchor="ctr">
            <a:normAutofit/>
          </a:bodyPr>
          <a:lstStyle/>
          <a:p>
            <a:r>
              <a:rPr lang="en-US" dirty="0"/>
              <a:t>Analysis covers a 7-year period (January 2017- December 2022)</a:t>
            </a:r>
          </a:p>
          <a:p>
            <a:r>
              <a:rPr lang="en-US" dirty="0"/>
              <a:t>Daily open price, high price, low price, close price, adjusted close price, and volume for</a:t>
            </a:r>
          </a:p>
          <a:p>
            <a:pPr marL="560070" lvl="1" indent="-285750">
              <a:buFont typeface="Arial" panose="020B0604020202020204" pitchFamily="34" charset="0"/>
              <a:buChar char="•"/>
            </a:pPr>
            <a:r>
              <a:rPr lang="en-US" dirty="0"/>
              <a:t>BTC</a:t>
            </a:r>
          </a:p>
          <a:p>
            <a:pPr marL="560070" lvl="1" indent="-285750">
              <a:buFont typeface="Arial" panose="020B0604020202020204" pitchFamily="34" charset="0"/>
              <a:buChar char="•"/>
            </a:pPr>
            <a:r>
              <a:rPr lang="en-US" dirty="0"/>
              <a:t>S&amp;P500</a:t>
            </a:r>
          </a:p>
          <a:p>
            <a:pPr marL="560070" lvl="1" indent="-285750">
              <a:buFont typeface="Arial" panose="020B0604020202020204" pitchFamily="34" charset="0"/>
              <a:buChar char="•"/>
            </a:pPr>
            <a:r>
              <a:rPr lang="en-US" dirty="0"/>
              <a:t>Gold</a:t>
            </a:r>
          </a:p>
          <a:p>
            <a:r>
              <a:rPr lang="en-US" dirty="0"/>
              <a:t>Monthly inflation data</a:t>
            </a:r>
          </a:p>
          <a:p>
            <a:pPr marL="0" indent="0">
              <a:buNone/>
            </a:pPr>
            <a:r>
              <a:rPr lang="en-US" dirty="0"/>
              <a:t>Adjusted close prices are used in this analysis</a:t>
            </a:r>
          </a:p>
        </p:txBody>
      </p:sp>
    </p:spTree>
    <p:extLst>
      <p:ext uri="{BB962C8B-B14F-4D97-AF65-F5344CB8AC3E}">
        <p14:creationId xmlns:p14="http://schemas.microsoft.com/office/powerpoint/2010/main" val="3355078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D5CC3-9468-8A6C-3F2A-A1FB3E514479}"/>
              </a:ext>
            </a:extLst>
          </p:cNvPr>
          <p:cNvSpPr>
            <a:spLocks noGrp="1"/>
          </p:cNvSpPr>
          <p:nvPr>
            <p:ph type="title"/>
          </p:nvPr>
        </p:nvSpPr>
        <p:spPr>
          <a:xfrm>
            <a:off x="1044054" y="2286000"/>
            <a:ext cx="3965456" cy="2285999"/>
          </a:xfrm>
        </p:spPr>
        <p:txBody>
          <a:bodyPr anchor="ctr">
            <a:normAutofit/>
          </a:bodyPr>
          <a:lstStyle/>
          <a:p>
            <a:pPr algn="ctr"/>
            <a:r>
              <a:rPr lang="en-US"/>
              <a:t>Data Preprocessing</a:t>
            </a:r>
          </a:p>
        </p:txBody>
      </p:sp>
      <p:sp>
        <p:nvSpPr>
          <p:cNvPr id="13" name="Content Placeholder 2">
            <a:extLst>
              <a:ext uri="{FF2B5EF4-FFF2-40B4-BE49-F238E27FC236}">
                <a16:creationId xmlns:a16="http://schemas.microsoft.com/office/drawing/2014/main" id="{E62D5C1D-0BFE-7C8C-A8EB-E61A9C782AA7}"/>
              </a:ext>
            </a:extLst>
          </p:cNvPr>
          <p:cNvSpPr>
            <a:spLocks noGrp="1"/>
          </p:cNvSpPr>
          <p:nvPr>
            <p:ph idx="1"/>
          </p:nvPr>
        </p:nvSpPr>
        <p:spPr>
          <a:xfrm>
            <a:off x="7188680" y="762000"/>
            <a:ext cx="3897332" cy="5334000"/>
          </a:xfrm>
        </p:spPr>
        <p:txBody>
          <a:bodyPr anchor="ctr">
            <a:normAutofit/>
          </a:bodyPr>
          <a:lstStyle/>
          <a:p>
            <a:r>
              <a:rPr lang="en-US" dirty="0"/>
              <a:t>Data formatting</a:t>
            </a:r>
          </a:p>
          <a:p>
            <a:r>
              <a:rPr lang="en-US" dirty="0"/>
              <a:t>Correcting the data types: Ensuring accurate assignment of data types</a:t>
            </a:r>
          </a:p>
          <a:p>
            <a:r>
              <a:rPr lang="en-US" dirty="0"/>
              <a:t>Joining data:</a:t>
            </a:r>
          </a:p>
          <a:p>
            <a:pPr marL="560070" lvl="1" indent="-285750">
              <a:buFont typeface="Arial" panose="020B0604020202020204" pitchFamily="34" charset="0"/>
              <a:buChar char="•"/>
            </a:pPr>
            <a:r>
              <a:rPr lang="en-US" dirty="0"/>
              <a:t>Merging daily data for BTC, S&amp;P500, and gold.</a:t>
            </a:r>
          </a:p>
          <a:p>
            <a:pPr marL="560070" lvl="1" indent="-285750">
              <a:buFont typeface="Arial" panose="020B0604020202020204" pitchFamily="34" charset="0"/>
              <a:buChar char="•"/>
            </a:pPr>
            <a:r>
              <a:rPr lang="en-US" dirty="0"/>
              <a:t>Combining monthly data for BTC, S&amp;P500, gold, and inflation </a:t>
            </a:r>
          </a:p>
        </p:txBody>
      </p:sp>
    </p:spTree>
    <p:extLst>
      <p:ext uri="{BB962C8B-B14F-4D97-AF65-F5344CB8AC3E}">
        <p14:creationId xmlns:p14="http://schemas.microsoft.com/office/powerpoint/2010/main" val="298003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ibrant multicolour checkered floor design">
            <a:extLst>
              <a:ext uri="{FF2B5EF4-FFF2-40B4-BE49-F238E27FC236}">
                <a16:creationId xmlns:a16="http://schemas.microsoft.com/office/drawing/2014/main" id="{83C82567-C74B-3D0D-7685-4A81302DB999}"/>
              </a:ext>
            </a:extLst>
          </p:cNvPr>
          <p:cNvPicPr>
            <a:picLocks noChangeAspect="1"/>
          </p:cNvPicPr>
          <p:nvPr/>
        </p:nvPicPr>
        <p:blipFill rotWithShape="1">
          <a:blip r:embed="rId2">
            <a:alphaModFix amt="50000"/>
          </a:blip>
          <a:srcRect t="1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31887D49-C3BD-5CAA-7734-E1984D49A811}"/>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sz="6600" dirty="0"/>
              <a:t>Exploratory data analysis</a:t>
            </a:r>
          </a:p>
        </p:txBody>
      </p:sp>
    </p:spTree>
    <p:extLst>
      <p:ext uri="{BB962C8B-B14F-4D97-AF65-F5344CB8AC3E}">
        <p14:creationId xmlns:p14="http://schemas.microsoft.com/office/powerpoint/2010/main" val="117546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09DD7-7910-6D13-24B2-356B8B35D41D}"/>
              </a:ext>
            </a:extLst>
          </p:cNvPr>
          <p:cNvSpPr>
            <a:spLocks noGrp="1"/>
          </p:cNvSpPr>
          <p:nvPr>
            <p:ph type="title"/>
          </p:nvPr>
        </p:nvSpPr>
        <p:spPr>
          <a:xfrm>
            <a:off x="1104897" y="762001"/>
            <a:ext cx="4991103" cy="1141004"/>
          </a:xfrm>
        </p:spPr>
        <p:txBody>
          <a:bodyPr>
            <a:normAutofit/>
          </a:bodyPr>
          <a:lstStyle/>
          <a:p>
            <a:r>
              <a:rPr lang="en-US"/>
              <a:t>Standardized returns</a:t>
            </a:r>
          </a:p>
        </p:txBody>
      </p:sp>
      <p:sp>
        <p:nvSpPr>
          <p:cNvPr id="3" name="Content Placeholder 2">
            <a:extLst>
              <a:ext uri="{FF2B5EF4-FFF2-40B4-BE49-F238E27FC236}">
                <a16:creationId xmlns:a16="http://schemas.microsoft.com/office/drawing/2014/main" id="{B5B94181-2B55-5593-72AF-50E0CF1BD5E1}"/>
              </a:ext>
            </a:extLst>
          </p:cNvPr>
          <p:cNvSpPr>
            <a:spLocks noGrp="1"/>
          </p:cNvSpPr>
          <p:nvPr>
            <p:ph idx="1"/>
          </p:nvPr>
        </p:nvSpPr>
        <p:spPr>
          <a:xfrm>
            <a:off x="982394" y="3740727"/>
            <a:ext cx="10130410" cy="2648405"/>
          </a:xfrm>
        </p:spPr>
        <p:txBody>
          <a:bodyPr>
            <a:normAutofit/>
          </a:bodyPr>
          <a:lstStyle/>
          <a:p>
            <a:r>
              <a:rPr lang="en-US" dirty="0"/>
              <a:t>Price change related to the initial price</a:t>
            </a:r>
          </a:p>
          <a:p>
            <a:r>
              <a:rPr lang="en-US" dirty="0"/>
              <a:t>Figure 1 shows the strong outperformance of BTC over the investigated period.</a:t>
            </a:r>
          </a:p>
          <a:p>
            <a:r>
              <a:rPr lang="en-US" dirty="0"/>
              <a:t>Figure 1 shows that S&amp;P500 performed better than Gold, overall, throughout the investigated period.</a:t>
            </a:r>
          </a:p>
          <a:p>
            <a:r>
              <a:rPr lang="en-US" dirty="0"/>
              <a:t>Figure 1 also shows the high volatility of BTC compared to S&amp;P500 and gold.</a:t>
            </a:r>
          </a:p>
          <a:p>
            <a:endParaRPr lang="en-US" dirty="0"/>
          </a:p>
        </p:txBody>
      </p:sp>
      <p:pic>
        <p:nvPicPr>
          <p:cNvPr id="2053" name="Picture 5" descr="A graph of performance and performance&#10;&#10;Description automatically generated with medium confidence">
            <a:extLst>
              <a:ext uri="{FF2B5EF4-FFF2-40B4-BE49-F238E27FC236}">
                <a16:creationId xmlns:a16="http://schemas.microsoft.com/office/drawing/2014/main" id="{4352CB91-AA40-30B3-AFB4-696BB1A031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0319" y="468868"/>
            <a:ext cx="6440650" cy="299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54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0BAFD-2083-5DEC-9B4E-AB29C3A64F1D}"/>
              </a:ext>
            </a:extLst>
          </p:cNvPr>
          <p:cNvSpPr>
            <a:spLocks noGrp="1"/>
          </p:cNvSpPr>
          <p:nvPr>
            <p:ph type="title"/>
          </p:nvPr>
        </p:nvSpPr>
        <p:spPr>
          <a:xfrm>
            <a:off x="1104897" y="762001"/>
            <a:ext cx="4991103" cy="1141004"/>
          </a:xfrm>
        </p:spPr>
        <p:txBody>
          <a:bodyPr>
            <a:normAutofit/>
          </a:bodyPr>
          <a:lstStyle/>
          <a:p>
            <a:r>
              <a:rPr lang="en-US" dirty="0"/>
              <a:t>Monthly returns</a:t>
            </a:r>
          </a:p>
        </p:txBody>
      </p:sp>
      <p:sp>
        <p:nvSpPr>
          <p:cNvPr id="3" name="Content Placeholder 2">
            <a:extLst>
              <a:ext uri="{FF2B5EF4-FFF2-40B4-BE49-F238E27FC236}">
                <a16:creationId xmlns:a16="http://schemas.microsoft.com/office/drawing/2014/main" id="{9CF6D0F6-9A1C-F0D7-05C2-FEF00D3E7E0D}"/>
              </a:ext>
            </a:extLst>
          </p:cNvPr>
          <p:cNvSpPr>
            <a:spLocks noGrp="1"/>
          </p:cNvSpPr>
          <p:nvPr>
            <p:ph idx="1"/>
          </p:nvPr>
        </p:nvSpPr>
        <p:spPr>
          <a:xfrm>
            <a:off x="1104897" y="2286000"/>
            <a:ext cx="4991103" cy="3809999"/>
          </a:xfrm>
        </p:spPr>
        <p:txBody>
          <a:bodyPr>
            <a:normAutofit/>
          </a:bodyPr>
          <a:lstStyle/>
          <a:p>
            <a:r>
              <a:rPr lang="en-US" dirty="0"/>
              <a:t>The range of monthly return is much larger for BTC than for gold and S&amp;P500</a:t>
            </a:r>
            <a:r>
              <a:rPr lang="en-US" b="0" i="0" dirty="0">
                <a:effectLst/>
                <a:latin typeface="-apple-system"/>
              </a:rPr>
              <a:t>. </a:t>
            </a:r>
          </a:p>
          <a:p>
            <a:r>
              <a:rPr lang="en-US" dirty="0"/>
              <a:t>There is no apparent linear relationship between the three assets.</a:t>
            </a:r>
          </a:p>
          <a:p>
            <a:r>
              <a:rPr lang="en-US" dirty="0"/>
              <a:t>The distributions are all look to be normal.</a:t>
            </a:r>
          </a:p>
        </p:txBody>
      </p:sp>
      <p:pic>
        <p:nvPicPr>
          <p:cNvPr id="5" name="Picture 4">
            <a:extLst>
              <a:ext uri="{FF2B5EF4-FFF2-40B4-BE49-F238E27FC236}">
                <a16:creationId xmlns:a16="http://schemas.microsoft.com/office/drawing/2014/main" id="{E7B52298-0E5C-CC85-7472-0F0E38B39E50}"/>
              </a:ext>
            </a:extLst>
          </p:cNvPr>
          <p:cNvPicPr>
            <a:picLocks noChangeAspect="1"/>
          </p:cNvPicPr>
          <p:nvPr/>
        </p:nvPicPr>
        <p:blipFill>
          <a:blip r:embed="rId2"/>
          <a:stretch>
            <a:fillRect/>
          </a:stretch>
        </p:blipFill>
        <p:spPr>
          <a:xfrm>
            <a:off x="6858001" y="1529140"/>
            <a:ext cx="4577976" cy="3799720"/>
          </a:xfrm>
          <a:prstGeom prst="rect">
            <a:avLst/>
          </a:prstGeom>
        </p:spPr>
      </p:pic>
    </p:spTree>
    <p:extLst>
      <p:ext uri="{BB962C8B-B14F-4D97-AF65-F5344CB8AC3E}">
        <p14:creationId xmlns:p14="http://schemas.microsoft.com/office/powerpoint/2010/main" val="154647467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RegularSeed_2SEEDS">
      <a:dk1>
        <a:srgbClr val="000000"/>
      </a:dk1>
      <a:lt1>
        <a:srgbClr val="FFFFFF"/>
      </a:lt1>
      <a:dk2>
        <a:srgbClr val="31201C"/>
      </a:dk2>
      <a:lt2>
        <a:srgbClr val="F0F1F3"/>
      </a:lt2>
      <a:accent1>
        <a:srgbClr val="B58137"/>
      </a:accent1>
      <a:accent2>
        <a:srgbClr val="C75E49"/>
      </a:accent2>
      <a:accent3>
        <a:srgbClr val="A5A53C"/>
      </a:accent3>
      <a:accent4>
        <a:srgbClr val="37A1B5"/>
      </a:accent4>
      <a:accent5>
        <a:srgbClr val="497EC7"/>
      </a:accent5>
      <a:accent6>
        <a:srgbClr val="4344BA"/>
      </a:accent6>
      <a:hlink>
        <a:srgbClr val="3F74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91EE963E1597499285141C4CF8AE4B" ma:contentTypeVersion="15" ma:contentTypeDescription="Create a new document." ma:contentTypeScope="" ma:versionID="724b028626536d8818a55f6a226ff3f1">
  <xsd:schema xmlns:xsd="http://www.w3.org/2001/XMLSchema" xmlns:xs="http://www.w3.org/2001/XMLSchema" xmlns:p="http://schemas.microsoft.com/office/2006/metadata/properties" xmlns:ns3="28723dcc-be77-4a13-bd45-6d90604367f5" xmlns:ns4="3220e180-4393-4f03-9df3-ee33ff87d94b" targetNamespace="http://schemas.microsoft.com/office/2006/metadata/properties" ma:root="true" ma:fieldsID="421a3dad6227844a13c5fc490f039416" ns3:_="" ns4:_="">
    <xsd:import namespace="28723dcc-be77-4a13-bd45-6d90604367f5"/>
    <xsd:import namespace="3220e180-4393-4f03-9df3-ee33ff87d94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723dcc-be77-4a13-bd45-6d90604367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220e180-4393-4f03-9df3-ee33ff87d94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8723dcc-be77-4a13-bd45-6d90604367f5" xsi:nil="true"/>
  </documentManagement>
</p:properties>
</file>

<file path=customXml/itemProps1.xml><?xml version="1.0" encoding="utf-8"?>
<ds:datastoreItem xmlns:ds="http://schemas.openxmlformats.org/officeDocument/2006/customXml" ds:itemID="{6D40616B-6D69-486A-9301-730F7B466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723dcc-be77-4a13-bd45-6d90604367f5"/>
    <ds:schemaRef ds:uri="3220e180-4393-4f03-9df3-ee33ff87d9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6939DD-F6AE-4A32-81C1-DD969F892391}">
  <ds:schemaRefs>
    <ds:schemaRef ds:uri="http://schemas.microsoft.com/sharepoint/v3/contenttype/forms"/>
  </ds:schemaRefs>
</ds:datastoreItem>
</file>

<file path=customXml/itemProps3.xml><?xml version="1.0" encoding="utf-8"?>
<ds:datastoreItem xmlns:ds="http://schemas.openxmlformats.org/officeDocument/2006/customXml" ds:itemID="{D626EDA1-6FF9-4DFB-9417-241F894E41D1}">
  <ds:schemaRefs>
    <ds:schemaRef ds:uri="http://purl.org/dc/terms/"/>
    <ds:schemaRef ds:uri="http://schemas.microsoft.com/office/2006/documentManagement/types"/>
    <ds:schemaRef ds:uri="http://purl.org/dc/dcmitype/"/>
    <ds:schemaRef ds:uri="http://purl.org/dc/elements/1.1/"/>
    <ds:schemaRef ds:uri="28723dcc-be77-4a13-bd45-6d90604367f5"/>
    <ds:schemaRef ds:uri="http://schemas.openxmlformats.org/package/2006/metadata/core-properties"/>
    <ds:schemaRef ds:uri="http://schemas.microsoft.com/office/infopath/2007/PartnerControls"/>
    <ds:schemaRef ds:uri="3220e180-4393-4f03-9df3-ee33ff87d94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7442</TotalTime>
  <Words>2419</Words>
  <Application>Microsoft Office PowerPoint</Application>
  <PresentationFormat>Widescreen</PresentationFormat>
  <Paragraphs>183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Cambria Math</vt:lpstr>
      <vt:lpstr>Trade Gothic Next Cond</vt:lpstr>
      <vt:lpstr>Trade Gothic Next Light</vt:lpstr>
      <vt:lpstr>Wingdings</vt:lpstr>
      <vt:lpstr>PortalVTI</vt:lpstr>
      <vt:lpstr>Does an allocation to Bitcoin improve the funds’ performance? </vt:lpstr>
      <vt:lpstr>The problem</vt:lpstr>
      <vt:lpstr>Questions answered in this study</vt:lpstr>
      <vt:lpstr>Data wrangling</vt:lpstr>
      <vt:lpstr>                       Data</vt:lpstr>
      <vt:lpstr>Data Preprocessing</vt:lpstr>
      <vt:lpstr>Exploratory data analysis</vt:lpstr>
      <vt:lpstr>Standardized returns</vt:lpstr>
      <vt:lpstr>Monthly returns</vt:lpstr>
      <vt:lpstr>Skewness, Kurtosis, and Normality test</vt:lpstr>
      <vt:lpstr>Annualized total return</vt:lpstr>
      <vt:lpstr>Comparison of asset returns</vt:lpstr>
      <vt:lpstr>Risk and volatility:  1. sharpe ratio</vt:lpstr>
      <vt:lpstr>Risk and volatility:  1. Maximum Drawdown</vt:lpstr>
      <vt:lpstr>Historical value at risk</vt:lpstr>
      <vt:lpstr>Historical expected shortfall</vt:lpstr>
      <vt:lpstr>Summary</vt:lpstr>
      <vt:lpstr>The effect of inflation</vt:lpstr>
      <vt:lpstr>inflation</vt:lpstr>
      <vt:lpstr>Assets Correlation:  1. heatmap</vt:lpstr>
      <vt:lpstr>Assets Correlation:  1. scatterplot</vt:lpstr>
      <vt:lpstr>Portfolio optimization</vt:lpstr>
      <vt:lpstr>Best portfolios</vt:lpstr>
      <vt:lpstr>Portfolio performance prediction using machine learning</vt:lpstr>
      <vt:lpstr>Machine learning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an allocation to Bitcoin improve the funds’ performance?</dc:title>
  <dc:creator>Sina Khales (PSI)</dc:creator>
  <cp:lastModifiedBy>Sina Khales (PSI)</cp:lastModifiedBy>
  <cp:revision>2</cp:revision>
  <dcterms:created xsi:type="dcterms:W3CDTF">2023-11-21T20:13:37Z</dcterms:created>
  <dcterms:modified xsi:type="dcterms:W3CDTF">2023-11-27T00:16:28Z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0x0101004C91EE963E1597499285141C4CF8AE4B</vt:lpwstr>
  </property>
</Properties>
</file>