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7C6B-8529-2AE6-DA26-7148F0C9B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4CBEF-05D4-1A63-17CB-2BB6E0416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E0E1-953E-1823-2EB4-A17F3E93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8DC-AF49-4433-9B9B-2BE02B5AEB3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6F1A-BE96-5126-5812-AE85CCEE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5566-9658-39F6-4EE1-C1E60BD7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F46C-D379-4206-B525-D5E72D5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4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A4B6-821F-2725-4445-3A27FDC1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1BC41-B0BF-8B73-1A20-757407055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504B-994D-BE15-BE3B-2F396364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8DC-AF49-4433-9B9B-2BE02B5AEB3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9CAC1-7275-A05E-6068-D097E1D1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A884D-25BB-D855-612F-11672575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F46C-D379-4206-B525-D5E72D5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9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9D63B-2F75-81A6-4D0B-15A85D247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E1EB7-03C5-4762-8FA5-D60912F9B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A77D-AAEA-BE79-4533-AEC6916F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8DC-AF49-4433-9B9B-2BE02B5AEB3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E136-B5C8-D27C-7769-6D71AE11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49D8-1E80-29D6-461C-6E3B526C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F46C-D379-4206-B525-D5E72D5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8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635C-008B-13DF-928D-17388BCC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3827-436E-C9F4-3E3C-D306B518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F99FD-DF19-BB7E-20EB-8715B252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8DC-AF49-4433-9B9B-2BE02B5AEB3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52858-8CFA-6FDB-DC26-AE2FC036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CE09-3BA1-8F8D-787F-84807C29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F46C-D379-4206-B525-D5E72D5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982E-A889-882E-DAB1-AE7526C6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49909-DF22-2D02-ABCB-47F5C944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A747C-25E1-C191-CD6F-39DE797B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8DC-AF49-4433-9B9B-2BE02B5AEB3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2682-618E-4F7C-FDDA-304C21FA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0EE9-904C-C488-710C-575EA6A3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F46C-D379-4206-B525-D5E72D5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7989-206F-28F2-81EC-D4DB5431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FFBF-6163-D292-ADD9-D9079BFB5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DF027-1C24-1E31-5498-5C42A2FBA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EBB13-F350-F859-4513-CA43434E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8DC-AF49-4433-9B9B-2BE02B5AEB3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08CC-618C-5AB3-8579-B699F855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AC3C9-DF5B-8555-16EF-CB5E8617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F46C-D379-4206-B525-D5E72D5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2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0792-96F3-F181-E15C-8C0DB145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64DD0-3519-2DEA-C8DB-AA46B93D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BF6CE-A57A-4586-33BF-4E37759BF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E6FFA-9AC0-2381-6517-F3916E2CD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00C63-223C-E1D0-D73A-0EC9F7C32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ECBC1-EF0C-00FC-5E44-785D06B3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8DC-AF49-4433-9B9B-2BE02B5AEB3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FCDE4-0953-F83A-DC99-8B2F50C5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EBBED-34A2-0EFD-E9D9-37848F68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F46C-D379-4206-B525-D5E72D5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2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062C-5CEE-D77C-C571-5EF7501F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0F259-2B8F-4314-0635-D12993AF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8DC-AF49-4433-9B9B-2BE02B5AEB3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B8DEF-ECCF-70A4-5E06-1080E99A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79D71-6F31-9257-B032-270CD488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F46C-D379-4206-B525-D5E72D5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1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A53B6-AC97-BA5A-6ECC-7D32AFB8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8DC-AF49-4433-9B9B-2BE02B5AEB3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A6D53-4DFA-0E69-2B85-42056D3F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0341C-CEF1-68B3-CC8C-E93155CE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F46C-D379-4206-B525-D5E72D5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9B7B-85C0-5190-5746-F738654E0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8F17-9158-C49D-F825-DBC6095EE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70887-B0E9-4F8B-1AAE-B531971CC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7E9B7-7288-3815-1CB7-36647BA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8DC-AF49-4433-9B9B-2BE02B5AEB3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417B8-DE6A-C183-8748-3BBD68BD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DB208-E881-8E36-0359-AD7688F7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F46C-D379-4206-B525-D5E72D5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1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8592-61BA-2F74-D7A6-DD993A0F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62EA6-61ED-1F3E-660B-34524ADFB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A2796-36F7-00B8-12E6-389BD66F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030A5-887E-08C5-EC91-6F300281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B8DC-AF49-4433-9B9B-2BE02B5AEB3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48D7E-477D-F7E7-A315-9CA44B07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33940-2CAD-AC58-342B-AEED5623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F46C-D379-4206-B525-D5E72D5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0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969BF-3E84-C628-05F9-21280D02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9FE66-0D77-0290-5023-3BC60B5B5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FA513-EAAD-4572-C6A5-596F0A40A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BB8DC-AF49-4433-9B9B-2BE02B5AEB35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64CD-FBBC-F46C-A4C7-B3626432C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60BAB-1CBD-4D94-17AA-ACE1058B0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EF46C-D379-4206-B525-D5E72D5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4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lacier National Park Ski Resorts, Skiing Areas - AllTrips">
            <a:extLst>
              <a:ext uri="{FF2B5EF4-FFF2-40B4-BE49-F238E27FC236}">
                <a16:creationId xmlns:a16="http://schemas.microsoft.com/office/drawing/2014/main" id="{B5305CAD-BC50-5B56-8902-A5260090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5" t="9091" r="13058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3B83F-460F-C94A-E572-4C1140262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Analysis of the Big Mountain Resort’s Pricing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67DF-715B-1B9B-8D9E-A903A6EA6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Sina Darban Khales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767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Panoramic view of snowy mountains">
            <a:extLst>
              <a:ext uri="{FF2B5EF4-FFF2-40B4-BE49-F238E27FC236}">
                <a16:creationId xmlns:a16="http://schemas.microsoft.com/office/drawing/2014/main" id="{FE649FEF-0B10-73E3-7D05-2D11ED76B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CB2C00A-E659-4691-AFB4-282551729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8FD84C-74B5-451D-8F0A-1E19EC3D9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EC9F9-C584-D28D-5274-1495DC9D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b="1"/>
              <a:t>Project’s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531F-D707-8C40-5E01-9DB13A53B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2400"/>
              <a:t>The resort has been charging based on the market average without considering the facilities and their attractiveness to visitors.</a:t>
            </a:r>
          </a:p>
          <a:p>
            <a:r>
              <a:rPr lang="en-US" sz="2400"/>
              <a:t>The objectives of the project are:</a:t>
            </a:r>
          </a:p>
          <a:p>
            <a:pPr lvl="1"/>
            <a:r>
              <a:rPr lang="en-US"/>
              <a:t>Develop a pricing model for ski resort tickets</a:t>
            </a:r>
          </a:p>
          <a:p>
            <a:pPr lvl="1"/>
            <a:r>
              <a:rPr lang="en-US"/>
              <a:t>Propose some strategies to either cut costs without undermining the ticket price or will support an even higher ticket price.</a:t>
            </a:r>
          </a:p>
          <a:p>
            <a:pPr lvl="1"/>
            <a:endParaRPr lang="en-US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9321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Panoramic view of snowy mountains">
            <a:extLst>
              <a:ext uri="{FF2B5EF4-FFF2-40B4-BE49-F238E27FC236}">
                <a16:creationId xmlns:a16="http://schemas.microsoft.com/office/drawing/2014/main" id="{FE649FEF-0B10-73E3-7D05-2D11ED76B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CB2C00A-E659-4691-AFB4-282551729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8FD84C-74B5-451D-8F0A-1E19EC3D9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EC9F9-C584-D28D-5274-1495DC9D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>
            <a:normAutofit/>
          </a:bodyPr>
          <a:lstStyle/>
          <a:p>
            <a:r>
              <a:rPr lang="en-US" b="1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531F-D707-8C40-5E01-9DB13A53B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399099"/>
            <a:ext cx="9465564" cy="3400969"/>
          </a:xfrm>
        </p:spPr>
        <p:txBody>
          <a:bodyPr>
            <a:normAutofit/>
          </a:bodyPr>
          <a:lstStyle/>
          <a:p>
            <a:r>
              <a:rPr lang="en-US" sz="2000"/>
              <a:t>There is no obvious relationship between the state that the resort located in and the ticket price.</a:t>
            </a:r>
          </a:p>
          <a:p>
            <a:r>
              <a:rPr lang="en-US" sz="2000"/>
              <a:t>The initial analysis showed  strong linear relationship between the ticket price and the following features: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/>
              <a:t>The vertical change in the elevation from the summit to the base (vertical_drop)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/>
              <a:t>The number of fast four-person chairs (fastQuads)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/>
              <a:t>The total number of chairlifts at the resort (total-chairs)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/>
              <a:t>The total area covered by the snow making machines (Snow Making_ac)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/>
              <a:t>The number of runs on the resort (Run' features).</a:t>
            </a:r>
          </a:p>
          <a:p>
            <a:pPr lvl="1"/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7844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8">
            <a:extLst>
              <a:ext uri="{FF2B5EF4-FFF2-40B4-BE49-F238E27FC236}">
                <a16:creationId xmlns:a16="http://schemas.microsoft.com/office/drawing/2014/main" id="{B47A3059-69F2-4E12-ACD8-A5FE28191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EC9F9-C584-D28D-5274-1495DC9D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54" y="991443"/>
            <a:ext cx="4603001" cy="1087819"/>
          </a:xfrm>
        </p:spPr>
        <p:txBody>
          <a:bodyPr anchor="b">
            <a:normAutofit/>
          </a:bodyPr>
          <a:lstStyle/>
          <a:p>
            <a:r>
              <a:rPr lang="en-US" sz="3400" b="1" dirty="0"/>
              <a:t>Model results (I)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4EDE0316-CD68-ACEE-12CA-DDECCC42C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345" y="1706285"/>
            <a:ext cx="5479935" cy="4397647"/>
          </a:xfrm>
          <a:prstGeom prst="rect">
            <a:avLst/>
          </a:prstGeom>
          <a:noFill/>
        </p:spPr>
      </p:pic>
      <p:sp>
        <p:nvSpPr>
          <p:cNvPr id="46" name="Rectangle 4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26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531F-D707-8C40-5E01-9DB13A53B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654" y="2684095"/>
            <a:ext cx="4603001" cy="3492868"/>
          </a:xfrm>
        </p:spPr>
        <p:txBody>
          <a:bodyPr>
            <a:normAutofit/>
          </a:bodyPr>
          <a:lstStyle/>
          <a:p>
            <a:r>
              <a:rPr lang="en-US" sz="1800" dirty="0"/>
              <a:t>The results of the initial analysis were confirmed by the outputs of the final model for the most part.</a:t>
            </a:r>
          </a:p>
          <a:p>
            <a:r>
              <a:rPr lang="en-US" sz="1800" dirty="0"/>
              <a:t>Except </a:t>
            </a:r>
            <a:r>
              <a:rPr lang="en-US" sz="1800" dirty="0" err="1"/>
              <a:t>total_chairs</a:t>
            </a:r>
            <a:r>
              <a:rPr lang="en-US" sz="1800" dirty="0"/>
              <a:t>, all other features were fond to be important by the final model.</a:t>
            </a:r>
          </a:p>
          <a:p>
            <a:endParaRPr lang="en-US" sz="1800" dirty="0"/>
          </a:p>
          <a:p>
            <a:pPr lvl="1"/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558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C9F9-C584-D28D-5274-1495DC9D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54" y="991443"/>
            <a:ext cx="4603001" cy="1087819"/>
          </a:xfrm>
        </p:spPr>
        <p:txBody>
          <a:bodyPr anchor="b">
            <a:normAutofit/>
          </a:bodyPr>
          <a:lstStyle/>
          <a:p>
            <a:r>
              <a:rPr lang="en-US" sz="3400" b="1"/>
              <a:t>Model results (II)</a:t>
            </a:r>
            <a:endParaRPr lang="en-US" sz="3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9531F-D707-8C40-5E01-9DB13A53B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654" y="2684095"/>
            <a:ext cx="4603001" cy="3492868"/>
          </a:xfrm>
        </p:spPr>
        <p:txBody>
          <a:bodyPr>
            <a:normAutofit/>
          </a:bodyPr>
          <a:lstStyle/>
          <a:p>
            <a:r>
              <a:rPr lang="en-US" sz="1800" dirty="0"/>
              <a:t>Big Mountain stands high on all the league charts of facilities offered.</a:t>
            </a:r>
          </a:p>
          <a:p>
            <a:r>
              <a:rPr lang="en-US" sz="1800" dirty="0"/>
              <a:t>Big Mountain is undercharging its visitors.</a:t>
            </a:r>
          </a:p>
          <a:p>
            <a:r>
              <a:rPr lang="en-US" sz="1800" dirty="0"/>
              <a:t>While the current ticket price is $81, the fair ticket price was found to be $95.87.</a:t>
            </a:r>
          </a:p>
          <a:p>
            <a:pPr lvl="1"/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7889C6B-4C93-295B-E89C-BEA408AB2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310197"/>
            <a:ext cx="3696970" cy="2031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Picture 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065A16F4-BC79-6A00-D9AD-5521572DC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2633345"/>
            <a:ext cx="2926080" cy="1591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83C05CA-CD74-EB65-9017-FD3FFD529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99" y="2615882"/>
            <a:ext cx="2983371" cy="1626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F8B288C-F08A-9829-A6C6-31964CD9E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4430529"/>
            <a:ext cx="2957830" cy="1624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D3D5DEF-A8A6-08B6-BB10-CA97E82112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999" y="4429259"/>
            <a:ext cx="2959735" cy="1626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948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00AA8-6F97-1EFA-9EDB-B4E095D4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Proposed strategies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4E5F-AF73-98D5-D297-415A9F9C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Four different scenarios were investigated with the goal of reducing the cost and/or increasing the profitability of the resort:</a:t>
            </a:r>
          </a:p>
          <a:p>
            <a:pPr marL="457200" lvl="1" indent="0">
              <a:buNone/>
            </a:pPr>
            <a:r>
              <a:rPr lang="en-US" sz="2200" dirty="0"/>
              <a:t>1.	Permanently closing up to 10 of the least used runs.</a:t>
            </a:r>
          </a:p>
          <a:p>
            <a:pPr marL="457200" lvl="1" indent="0">
              <a:buNone/>
            </a:pPr>
            <a:r>
              <a:rPr lang="en-US" sz="2200" dirty="0"/>
              <a:t>2.	Increase the vertical drop by adding a run to a point 150 feet lower down but requiring the installation of an additional chair lift to bring skiers back up, without additional snow making coverage</a:t>
            </a:r>
          </a:p>
          <a:p>
            <a:pPr marL="457200" lvl="1" indent="0">
              <a:buNone/>
            </a:pPr>
            <a:r>
              <a:rPr lang="en-US" sz="2200" dirty="0"/>
              <a:t>3.	Same as number 2, but adding 2 acres of snow making cover</a:t>
            </a:r>
          </a:p>
          <a:p>
            <a:pPr marL="457200" lvl="1" indent="0">
              <a:buNone/>
            </a:pPr>
            <a:r>
              <a:rPr lang="en-US" sz="2200" dirty="0"/>
              <a:t>4.	Increase the longest run by 0.2 mile to boast 3.5 miles length, requiring an additional snow making coverage of 4 acres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4881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00AA8-6F97-1EFA-9EDB-B4E095D4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Discussion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4E5F-AF73-98D5-D297-415A9F9C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Closing 10 chairs will save the resort $12,229,710 throughout a season.</a:t>
            </a:r>
          </a:p>
          <a:p>
            <a:r>
              <a:rPr lang="en-US" sz="2200" dirty="0"/>
              <a:t>The second scenario can increase the revenue of the resort by $15,065,471 over a season.</a:t>
            </a:r>
          </a:p>
          <a:p>
            <a:r>
              <a:rPr lang="en-US" sz="2200" dirty="0"/>
              <a:t>The third scenario can bring $17,322,717 more to the resort.</a:t>
            </a:r>
          </a:p>
          <a:p>
            <a:r>
              <a:rPr lang="en-US" sz="2200" dirty="0"/>
              <a:t>The fourth scenario does not have any value and is not recommended to be followed.</a:t>
            </a:r>
          </a:p>
        </p:txBody>
      </p:sp>
    </p:spTree>
    <p:extLst>
      <p:ext uri="{BB962C8B-B14F-4D97-AF65-F5344CB8AC3E}">
        <p14:creationId xmlns:p14="http://schemas.microsoft.com/office/powerpoint/2010/main" val="64192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00AA8-6F97-1EFA-9EDB-B4E095D4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E4E5F-AF73-98D5-D297-415A9F9C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None of the investigated scenarios can be suggested as the best solution due to lack of information.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ack of enough information on the initial cost and the operating cost of these changes made the analysis to be a ballpark figure only.</a:t>
            </a:r>
          </a:p>
          <a:p>
            <a:r>
              <a:rPr lang="en-US" sz="24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Big Mountain still has a fair ticket price from the model.</a:t>
            </a:r>
          </a:p>
          <a:p>
            <a:r>
              <a:rPr lang="en-US" sz="2400" dirty="0"/>
              <a:t>Big Mountain can increase its profit by reducing the number of chairs and increasing the vertical drop and the snow making coverage.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561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512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Analysis of the Big Mountain Resort’s Pricing Strategy</vt:lpstr>
      <vt:lpstr>Project’s objectives</vt:lpstr>
      <vt:lpstr>Key findings</vt:lpstr>
      <vt:lpstr>Model results (I)</vt:lpstr>
      <vt:lpstr>Model results (II)</vt:lpstr>
      <vt:lpstr>Proposed strategies</vt:lpstr>
      <vt:lpstr>Discussion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Big Mountain Resort’s Pricing Strategy</dc:title>
  <dc:creator>Sina Khales (PSI)</dc:creator>
  <cp:lastModifiedBy>Sina Khales (PSI)</cp:lastModifiedBy>
  <cp:revision>1</cp:revision>
  <dcterms:created xsi:type="dcterms:W3CDTF">2023-01-09T00:02:52Z</dcterms:created>
  <dcterms:modified xsi:type="dcterms:W3CDTF">2023-01-09T02:26:57Z</dcterms:modified>
</cp:coreProperties>
</file>