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1454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8CCE-4515-381F-F0D6-34D2401D3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/>
              <a:t>NewsGuard</a:t>
            </a:r>
            <a:r>
              <a:rPr lang="en-US" sz="3600" dirty="0"/>
              <a:t> AI: A Deep Learning System for Fake News Detection</a:t>
            </a:r>
            <a:endParaRPr lang="en-A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D413-0C49-5F44-3E7D-7CF62E373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Real-Time Verification, Recommendation, and Summarization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61711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3" name="Isosceles Triangle 308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905CA-97FF-738F-B8D9-EAB30E5A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chemeClr val="bg1"/>
                </a:solidFill>
              </a:rPr>
              <a:t>Building Trust: Interpretability with LIME</a:t>
            </a:r>
            <a:endParaRPr lang="en-AE" sz="3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3DC1-4422-0E13-2AF8-0B4548555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89"/>
            <a:ext cx="4102134" cy="383102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Transparency is a core ethical principle of the system, achieved through LIME.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bg1"/>
                </a:solidFill>
              </a:rPr>
              <a:t>Function:</a:t>
            </a:r>
            <a:r>
              <a:rPr lang="en-US" sz="1500">
                <a:solidFill>
                  <a:schemeClr val="bg1"/>
                </a:solidFill>
              </a:rPr>
              <a:t> LIME (Local Interpretable Model-agnostic Explanations) explains </a:t>
            </a:r>
            <a:r>
              <a:rPr lang="en-US" sz="1500" i="1">
                <a:solidFill>
                  <a:schemeClr val="bg1"/>
                </a:solidFill>
              </a:rPr>
              <a:t>why</a:t>
            </a:r>
            <a:r>
              <a:rPr lang="en-US" sz="1500">
                <a:solidFill>
                  <a:schemeClr val="bg1"/>
                </a:solidFill>
              </a:rPr>
              <a:t> the model made a specific prediction for an individual article.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bg1"/>
                </a:solidFill>
              </a:rPr>
              <a:t>Process:</a:t>
            </a:r>
            <a:r>
              <a:rPr lang="en-US" sz="1500">
                <a:solidFill>
                  <a:schemeClr val="bg1"/>
                </a:solidFill>
              </a:rPr>
              <a:t> It highlights the words that most strongly contributed to the "Real" or "Fake" classification.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bg1"/>
                </a:solidFill>
              </a:rPr>
              <a:t>Benefit:</a:t>
            </a:r>
            <a:r>
              <a:rPr lang="en-US" sz="1500">
                <a:solidFill>
                  <a:schemeClr val="bg1"/>
                </a:solidFill>
              </a:rPr>
              <a:t> This moves the system beyond a "black box," building user trust, encouraging critical evaluation of the AI's reasoning, and helping users learn to identify markers of misinformation themselves.</a:t>
            </a:r>
            <a:endParaRPr lang="en-AE" sz="150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B7E685-86F0-4F21-8F3D-4D726AA4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181873"/>
            <a:ext cx="5727985" cy="27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Isosceles Triangle 308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14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76CC-ECA7-E341-6445-EFC8F09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Reliability: Probability Calibration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26E56-A3BD-5DFE-3C13-BA53D3383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confidence scores were refined to ensure they accurately reflect true probabilities.</a:t>
            </a:r>
          </a:p>
          <a:p>
            <a:pPr lvl="1"/>
            <a:r>
              <a:rPr lang="en-US" dirty="0"/>
              <a:t>The Problem: A raw deep learning model can be highly confident (e.g., 99%) even when it's wrong.</a:t>
            </a:r>
          </a:p>
          <a:p>
            <a:pPr lvl="1"/>
            <a:r>
              <a:rPr lang="en-US" b="1" dirty="0"/>
              <a:t>The Solution:</a:t>
            </a:r>
            <a:r>
              <a:rPr lang="en-US" dirty="0"/>
              <a:t> We applied calibration techniques to adjust the model's output probabilities so that a confidence score of 'X%' truly corresponds to an 'X%' likelihood of being correct.</a:t>
            </a:r>
          </a:p>
          <a:p>
            <a:pPr lvl="1"/>
            <a:r>
              <a:rPr lang="en-US" b="1" dirty="0"/>
              <a:t>The Method:</a:t>
            </a:r>
            <a:r>
              <a:rPr lang="en-US" dirty="0"/>
              <a:t> </a:t>
            </a:r>
            <a:r>
              <a:rPr lang="en-US" b="1" dirty="0"/>
              <a:t>Isotonic Regression</a:t>
            </a:r>
            <a:r>
              <a:rPr lang="en-US" dirty="0"/>
              <a:t> proved most effective, significantly improving the alignment between predicted probabilities and actual outcomes.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7760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207B-C272-E1EB-1B74-3A30F4F8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Challenge: Fighting Data Leakage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3D2F-F23C-99B6-5F88-625E93F75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challenge was identifying and mitigating hidden bias in the training data.</a:t>
            </a:r>
          </a:p>
          <a:p>
            <a:pPr lvl="1"/>
            <a:r>
              <a:rPr lang="en-US" b="1" dirty="0"/>
              <a:t>The Issue:</a:t>
            </a:r>
            <a:r>
              <a:rPr lang="en-US" dirty="0"/>
              <a:t> An initial model achieved a suspiciously high accuracy of 98%.</a:t>
            </a:r>
          </a:p>
          <a:p>
            <a:pPr lvl="1"/>
            <a:r>
              <a:rPr lang="en-US" b="1" dirty="0"/>
              <a:t>The Investigation:</a:t>
            </a:r>
            <a:r>
              <a:rPr lang="en-US" dirty="0"/>
              <a:t> Using LIME, we discovered the model was "cheating." It learned to associate source names like "</a:t>
            </a:r>
            <a:r>
              <a:rPr lang="en-US" dirty="0" err="1"/>
              <a:t>reuters</a:t>
            </a:r>
            <a:r>
              <a:rPr lang="en-US" dirty="0"/>
              <a:t>" with real news, creating a data leakage problem and an unreliable model.</a:t>
            </a:r>
          </a:p>
          <a:p>
            <a:pPr lvl="1"/>
            <a:r>
              <a:rPr lang="en-US" b="1" dirty="0"/>
              <a:t>The Solution:</a:t>
            </a:r>
            <a:r>
              <a:rPr lang="en-US" dirty="0"/>
              <a:t> We performed multiple iterations of aggressive preprocessing, adding biased keywords to a custom stop-word list and retraining the model. This forced the model to learn from the actual content and style of the articles, resulting in a more robust and genuinely accurate system.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6898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9A4A-E076-B95E-DC9D-95B11DA1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User Experience: </a:t>
            </a:r>
            <a:r>
              <a:rPr lang="en-US" dirty="0" err="1"/>
              <a:t>Streamlit</a:t>
            </a:r>
            <a:r>
              <a:rPr lang="en-US" dirty="0"/>
              <a:t> Interface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AE7A-25FB-E2D9-C533-B0DFC14C6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delivered through an intuitive and interactive web application.</a:t>
            </a:r>
          </a:p>
          <a:p>
            <a:pPr lvl="1"/>
            <a:r>
              <a:rPr lang="en-US" dirty="0"/>
              <a:t>Technology: Built with </a:t>
            </a:r>
            <a:r>
              <a:rPr lang="en-US" dirty="0" err="1"/>
              <a:t>Streamlit</a:t>
            </a:r>
            <a:r>
              <a:rPr lang="en-US" dirty="0"/>
              <a:t>, a Python framework that allows for rapid development of data-centric web apps.</a:t>
            </a:r>
          </a:p>
          <a:p>
            <a:pPr lvl="1"/>
            <a:r>
              <a:rPr lang="en-US" b="1" dirty="0"/>
              <a:t>Layout:</a:t>
            </a:r>
            <a:r>
              <a:rPr lang="en-US" dirty="0"/>
              <a:t> A clean interface allows users to easily input an article's title and text.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 Results are presented clearly with a classification card, confidence score, and distinct tabs for exploring the "AI Explanation" (LIME) and "Verification Sources"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3590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9901-7B9D-D2B9-B619-B4110726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Enhancements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0D7-2399-BAB4-100D-EC974F00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has a clear roadmap for future development to expand its capabilities.</a:t>
            </a:r>
          </a:p>
          <a:p>
            <a:pPr lvl="1"/>
            <a:r>
              <a:rPr lang="en-US" b="1" dirty="0"/>
              <a:t>Continuous Model Improvement:</a:t>
            </a:r>
            <a:r>
              <a:rPr lang="en-US" dirty="0"/>
              <a:t> Implement a process for ongoing retraining with new data to adapt to evolving misinformation trends.</a:t>
            </a:r>
          </a:p>
          <a:p>
            <a:pPr lvl="1"/>
            <a:r>
              <a:rPr lang="en-US" b="1" dirty="0"/>
              <a:t>Multimodal Detection:</a:t>
            </a:r>
            <a:r>
              <a:rPr lang="en-US" dirty="0"/>
              <a:t> Extend analysis to include images and videos to detect sophisticated, multimedia-based fake news</a:t>
            </a:r>
          </a:p>
          <a:p>
            <a:pPr lvl="1"/>
            <a:r>
              <a:rPr lang="en-US" b="1" dirty="0"/>
              <a:t>Browser Extension:</a:t>
            </a:r>
            <a:r>
              <a:rPr lang="en-US" dirty="0"/>
              <a:t> Develop a browser extension to provide real-time credibility feedback directly to users as they browse the web.</a:t>
            </a:r>
          </a:p>
          <a:p>
            <a:pPr lvl="1"/>
            <a:r>
              <a:rPr lang="en-US" b="1" dirty="0"/>
              <a:t>Multilanguage Support:</a:t>
            </a:r>
            <a:r>
              <a:rPr lang="en-US" dirty="0"/>
              <a:t> Expand the system to detect fake news in multiple languages using models like </a:t>
            </a:r>
            <a:r>
              <a:rPr lang="en-US" dirty="0" err="1"/>
              <a:t>mBERT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50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0ED6-D28F-6E91-139E-5D0FFBEB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52F3-322E-CA56-2A32-CC498889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developed a robust and transparent AI system for fake news detection.</a:t>
            </a:r>
          </a:p>
          <a:p>
            <a:pPr lvl="1"/>
            <a:r>
              <a:rPr lang="en-US" b="1" dirty="0"/>
              <a:t>High Performance:</a:t>
            </a:r>
            <a:r>
              <a:rPr lang="en-US" dirty="0"/>
              <a:t> The optimized Bidirectional </a:t>
            </a:r>
            <a:r>
              <a:rPr lang="en-US" dirty="0" err="1"/>
              <a:t>CuDNNLSTM</a:t>
            </a:r>
            <a:r>
              <a:rPr lang="en-US" dirty="0"/>
              <a:t> model with an attention mechanism significantly outperforms baseline models and achieves high accuracy on a challenging dataset.</a:t>
            </a:r>
          </a:p>
          <a:p>
            <a:pPr lvl="1"/>
            <a:r>
              <a:rPr lang="en-US" b="1" dirty="0"/>
              <a:t>Comprehensive Solution:</a:t>
            </a:r>
            <a:r>
              <a:rPr lang="en-US" dirty="0"/>
              <a:t> The system moves beyond simple classification by integrating summarization, credible article retrieval, and critically, model interpretability through LIME.</a:t>
            </a:r>
          </a:p>
          <a:p>
            <a:pPr lvl="1"/>
            <a:r>
              <a:rPr lang="en-US" b="1"/>
              <a:t>Reliable and Transparent:</a:t>
            </a:r>
            <a:r>
              <a:rPr lang="en-US"/>
              <a:t> Through rigorous preprocessing, model calibration, and a focus on explainability, the project demonstrates a reliable and ethical approach to the complex problem of automated misinformation detection.</a:t>
            </a:r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288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FCEA-14B6-DCE9-0973-880336C9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The Rise of Misinformation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8FBF-1A38-405F-B81B-2C67F299F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today's digital age, the rapid spread of false information poses a significant threat.</a:t>
            </a:r>
          </a:p>
          <a:p>
            <a:pPr lvl="1"/>
            <a:r>
              <a:rPr lang="en-US" b="1" dirty="0"/>
              <a:t>Global Concern:</a:t>
            </a:r>
            <a:r>
              <a:rPr lang="en-US" dirty="0"/>
              <a:t> The dissemination of fake news across digital platforms has become a major global issue, impacting public opinion and political stability.</a:t>
            </a:r>
          </a:p>
          <a:p>
            <a:pPr lvl="1"/>
            <a:r>
              <a:rPr lang="en-US" b="1" dirty="0"/>
              <a:t>Erosion of Trust:</a:t>
            </a:r>
            <a:r>
              <a:rPr lang="en-US" dirty="0"/>
              <a:t> It undermines public trust in online media and the ability to access trustworthy information.</a:t>
            </a:r>
          </a:p>
          <a:p>
            <a:pPr lvl="1"/>
            <a:r>
              <a:rPr lang="en-US" b="1" dirty="0"/>
              <a:t>Rapid Propagation:</a:t>
            </a:r>
            <a:r>
              <a:rPr lang="en-US" dirty="0"/>
              <a:t> False information travels faster and more broadly online than factual news, often leveraging emotional language to appear credible.</a:t>
            </a:r>
          </a:p>
          <a:p>
            <a:pPr lvl="1"/>
            <a:r>
              <a:rPr lang="en-US" b="1" dirty="0"/>
              <a:t>Scale Overwhelms Manual Efforts:</a:t>
            </a:r>
            <a:r>
              <a:rPr lang="en-US" dirty="0"/>
              <a:t> The sheer volume of online content consistently outpaces the capacity of traditional human fact-checking.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8779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483C-CD31-BB13-58BD-15E8227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Solution: Introducing </a:t>
            </a:r>
            <a:r>
              <a:rPr lang="en-US" dirty="0" err="1"/>
              <a:t>NewsGuard</a:t>
            </a:r>
            <a:r>
              <a:rPr lang="en-US" dirty="0"/>
              <a:t> AI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470-B3C1-0345-E8FF-5662ED19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NewsGuard</a:t>
            </a:r>
            <a:r>
              <a:rPr lang="en-US" dirty="0"/>
              <a:t> AI is a comprehensive system designed to combat misinformation through a multi-faceted approach.</a:t>
            </a:r>
          </a:p>
          <a:p>
            <a:r>
              <a:rPr lang="en-US" b="1" dirty="0"/>
              <a:t>Core Functions:</a:t>
            </a:r>
            <a:r>
              <a:rPr lang="en-US" dirty="0"/>
              <a:t> It provides three key services:</a:t>
            </a:r>
          </a:p>
          <a:p>
            <a:pPr lvl="1"/>
            <a:r>
              <a:rPr lang="en-US" b="1" dirty="0"/>
              <a:t>Real-time Verification:</a:t>
            </a:r>
            <a:r>
              <a:rPr lang="en-US" dirty="0"/>
              <a:t> Automatically classifies news articles as "Real" or "Fake".</a:t>
            </a:r>
          </a:p>
          <a:p>
            <a:pPr lvl="1"/>
            <a:r>
              <a:rPr lang="en-US" b="1" dirty="0"/>
              <a:t>Credible Recommendation:</a:t>
            </a:r>
            <a:r>
              <a:rPr lang="en-US" dirty="0"/>
              <a:t> Retrieves relevant, authentic articles from trusted sources if an article is deemed real.</a:t>
            </a:r>
          </a:p>
          <a:p>
            <a:pPr lvl="1"/>
            <a:r>
              <a:rPr lang="en-US" b="1" dirty="0"/>
              <a:t>Concise Summarization:</a:t>
            </a:r>
            <a:r>
              <a:rPr lang="en-US" dirty="0"/>
              <a:t> Generates summaries of recommended articles for efficient consumption.</a:t>
            </a:r>
          </a:p>
          <a:p>
            <a:r>
              <a:rPr lang="en-US" b="1" dirty="0"/>
              <a:t>Technology:</a:t>
            </a:r>
            <a:r>
              <a:rPr lang="en-US" dirty="0"/>
              <a:t> Built using a fine-tuned deep learning model and deployed as an interactive web application with </a:t>
            </a:r>
            <a:r>
              <a:rPr lang="en-US" dirty="0" err="1"/>
              <a:t>Streamlit</a:t>
            </a:r>
            <a:r>
              <a:rPr lang="en-US" dirty="0"/>
              <a:t> for wide accessibility</a:t>
            </a:r>
          </a:p>
          <a:p>
            <a:r>
              <a:rPr lang="en-US" b="1" dirty="0"/>
              <a:t>Transparency:</a:t>
            </a:r>
            <a:r>
              <a:rPr lang="en-US" dirty="0"/>
              <a:t> Incorporates LIME (Local Interpretable Model-agnostic Explanations) to provide clear, user-friendly explanations for its classifications, enhancing user trust.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62576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07EA-9EAE-20A8-35C1-8CB686BE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700E-5ABD-D35A-18D7-711C95DE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was developed to meet a clear set of requirements and specifications:</a:t>
            </a:r>
          </a:p>
          <a:p>
            <a:pPr lvl="1"/>
            <a:r>
              <a:rPr lang="en-US" b="1" dirty="0"/>
              <a:t>High Classification Accuracy:</a:t>
            </a:r>
            <a:r>
              <a:rPr lang="en-US" dirty="0"/>
              <a:t> Achieve robust performance in distinguishing between real and fake news, with a test accuracy of </a:t>
            </a:r>
            <a:r>
              <a:rPr lang="en-US" b="1" dirty="0"/>
              <a:t>93.01%</a:t>
            </a:r>
            <a:r>
              <a:rPr lang="en-US" dirty="0"/>
              <a:t> and an AUC score of </a:t>
            </a:r>
            <a:r>
              <a:rPr lang="en-US" b="1" dirty="0"/>
              <a:t>0.98</a:t>
            </a:r>
          </a:p>
          <a:p>
            <a:pPr lvl="1"/>
            <a:r>
              <a:rPr lang="en-US" b="1" dirty="0"/>
              <a:t>Model Interpretability:</a:t>
            </a:r>
            <a:r>
              <a:rPr lang="en-US" dirty="0"/>
              <a:t> Provide local explanations for each classification by highlighting the words and phrases that most influenced the model's prediction.</a:t>
            </a:r>
          </a:p>
          <a:p>
            <a:pPr lvl="1"/>
            <a:r>
              <a:rPr lang="en-US" b="1" dirty="0"/>
              <a:t>User-Friendly Explanations:</a:t>
            </a:r>
            <a:r>
              <a:rPr lang="en-US" dirty="0"/>
              <a:t> Present all results, including classifications and confidence scores, in simple, non-technical language.</a:t>
            </a:r>
          </a:p>
          <a:p>
            <a:pPr lvl="1"/>
            <a:r>
              <a:rPr lang="en-US" b="1" dirty="0"/>
              <a:t>Privacy and Accessibility:</a:t>
            </a:r>
            <a:r>
              <a:rPr lang="en-US" dirty="0"/>
              <a:t> Protect user privacy by not storing submitted articles and provide an anonymous interface without requiring user accounts.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4651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7497-8100-6039-06B6-F8332C8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Dataset: </a:t>
            </a:r>
            <a:r>
              <a:rPr lang="en-US" dirty="0" err="1"/>
              <a:t>WELFake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C9A1-B539-A405-8657-C9197AF4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was trained and validated using a large, recognized dataset.</a:t>
            </a:r>
          </a:p>
          <a:p>
            <a:pPr lvl="1"/>
            <a:r>
              <a:rPr lang="en-US" b="1" dirty="0"/>
              <a:t>Source:</a:t>
            </a:r>
            <a:r>
              <a:rPr lang="en-US" dirty="0"/>
              <a:t> The </a:t>
            </a:r>
            <a:r>
              <a:rPr lang="en-US" dirty="0" err="1"/>
              <a:t>WELFake</a:t>
            </a:r>
            <a:r>
              <a:rPr lang="en-US" dirty="0"/>
              <a:t> dataset, a comprehensive collection widely used for fake news classification research.</a:t>
            </a:r>
          </a:p>
          <a:p>
            <a:pPr lvl="1"/>
            <a:r>
              <a:rPr lang="en-US" b="1" dirty="0"/>
              <a:t>Composition:</a:t>
            </a:r>
            <a:r>
              <a:rPr lang="en-US" dirty="0"/>
              <a:t> Contains 72,134 news articles, with a balanced distribution of 35,028 real and 37,106 fake articles, which is crucial for preventing model bias.</a:t>
            </a:r>
          </a:p>
          <a:p>
            <a:pPr lvl="1"/>
            <a:r>
              <a:rPr lang="en-US" b="1" dirty="0"/>
              <a:t>Diversity:</a:t>
            </a:r>
            <a:r>
              <a:rPr lang="en-US" dirty="0"/>
              <a:t> Aggregated from four diverse sources (Kaggle, McIntire, Reuters, BuzzFeed) to ensure the model generalizes well across different writing styles and topics.</a:t>
            </a:r>
          </a:p>
          <a:p>
            <a:pPr lvl="1"/>
            <a:r>
              <a:rPr lang="en-US" dirty="0"/>
              <a:t>Features Used: The model primarily leverages the article's Title and Text for classification, with the Label serving as the ground truth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986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4B40-5E6E-B24E-EF81-09108736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Core Workflow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A550-8978-6249-835A-C8D736C0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NewsGuard</a:t>
            </a:r>
            <a:r>
              <a:rPr lang="en-US" dirty="0"/>
              <a:t> AI is designed as a modular system with a clear, step-by-step process.</a:t>
            </a:r>
          </a:p>
          <a:p>
            <a:pPr lvl="1"/>
            <a:r>
              <a:rPr lang="en-US" b="1" dirty="0"/>
              <a:t>User Input:</a:t>
            </a:r>
            <a:r>
              <a:rPr lang="en-US" dirty="0"/>
              <a:t> A user submits a news article's title and text via the web interface</a:t>
            </a:r>
          </a:p>
          <a:p>
            <a:pPr lvl="1"/>
            <a:r>
              <a:rPr lang="en-US" b="1" dirty="0"/>
              <a:t>Preprocessing:</a:t>
            </a:r>
            <a:r>
              <a:rPr lang="en-US" dirty="0"/>
              <a:t> The text is rigorously cleaned, normalized, and tokenized. Stylistic features (e.g., punctuation count, sentence length) are also extracted.</a:t>
            </a:r>
          </a:p>
          <a:p>
            <a:pPr lvl="1"/>
            <a:r>
              <a:rPr lang="en-US" b="1" dirty="0"/>
              <a:t>Classification:</a:t>
            </a:r>
            <a:r>
              <a:rPr lang="en-US" dirty="0"/>
              <a:t> The preprocessed data is fed into the Bidirectional </a:t>
            </a:r>
            <a:r>
              <a:rPr lang="en-US" dirty="0" err="1"/>
              <a:t>CuDNNLSTM</a:t>
            </a:r>
            <a:r>
              <a:rPr lang="en-US" dirty="0"/>
              <a:t> model, which classifies the article as "Real" or "Fake" and provides a calibrated confidence score.</a:t>
            </a:r>
          </a:p>
          <a:p>
            <a:pPr lvl="1"/>
            <a:r>
              <a:rPr lang="en-US" b="1" dirty="0"/>
              <a:t>AI Explanation (LIME):</a:t>
            </a:r>
            <a:r>
              <a:rPr lang="en-US" dirty="0"/>
              <a:t> LIME generates a visual explanation, highlighting the key words that influenced the model's decision.</a:t>
            </a:r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270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E087-4C99-6B41-33E2-72841C3DD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Core Workflow (Continued)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7859-F811-6F9B-E46B-A8C35CB29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Verification &amp; Summarization: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Real</a:t>
            </a:r>
            <a:r>
              <a:rPr lang="en-US" dirty="0"/>
              <a:t>, the system searches </a:t>
            </a:r>
            <a:r>
              <a:rPr lang="en-US" dirty="0" err="1"/>
              <a:t>NewsAPI</a:t>
            </a:r>
            <a:r>
              <a:rPr lang="en-US" dirty="0"/>
              <a:t> for related articles from credible sources and summarizes them.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Fake</a:t>
            </a:r>
            <a:r>
              <a:rPr lang="en-US" dirty="0"/>
              <a:t>, this step is skipped to avoid amplifying misinformation.</a:t>
            </a:r>
          </a:p>
          <a:p>
            <a:r>
              <a:rPr lang="en-US" b="1" dirty="0"/>
              <a:t>Results Presentation:</a:t>
            </a:r>
            <a:r>
              <a:rPr lang="en-US" dirty="0"/>
              <a:t> All outputs are displayed to the user in a clear, interactive format.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728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3BED-924D-258A-5222-5C316057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Engine: Bidirectional </a:t>
            </a:r>
            <a:r>
              <a:rPr lang="en-US" dirty="0" err="1"/>
              <a:t>CuDNNLSTM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037F0-D6AA-F8BA-F3B6-06AE5775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model was a strategic balance of performance and efficiency.</a:t>
            </a:r>
          </a:p>
          <a:p>
            <a:pPr lvl="1"/>
            <a:r>
              <a:rPr lang="en-US" b="1" dirty="0"/>
              <a:t>Architecture:</a:t>
            </a:r>
            <a:r>
              <a:rPr lang="en-US" dirty="0"/>
              <a:t> A Bidirectional Long Short-Term Memory (LSTM) network processes text in both forward and backward directions, capturing deeper contextual understanding crucial for analyzing news.</a:t>
            </a:r>
          </a:p>
          <a:p>
            <a:pPr lvl="1"/>
            <a:r>
              <a:rPr lang="en-US" b="1" dirty="0" err="1"/>
              <a:t>CuDNN</a:t>
            </a:r>
            <a:r>
              <a:rPr lang="en-US" b="1" dirty="0"/>
              <a:t> Acceleration:</a:t>
            </a:r>
            <a:r>
              <a:rPr lang="en-US" dirty="0"/>
              <a:t> Utilizes NVIDIA’s </a:t>
            </a:r>
            <a:r>
              <a:rPr lang="en-US" dirty="0" err="1"/>
              <a:t>CuDNN</a:t>
            </a:r>
            <a:r>
              <a:rPr lang="en-US" dirty="0"/>
              <a:t> library for GPU acceleration, leading to significantly faster training and inference times compared to a standard LSTM. This was essential for rapid hyperparameter tuning and meeting real-time requirements.</a:t>
            </a:r>
          </a:p>
          <a:p>
            <a:pPr lvl="1"/>
            <a:r>
              <a:rPr lang="en-US" b="1" dirty="0"/>
              <a:t>Why not BERT?</a:t>
            </a:r>
            <a:r>
              <a:rPr lang="en-US" dirty="0"/>
              <a:t> While powerful, BERT's high computational cost and resource demands made it impractical for this project's scope and the need for a responsive user experience. The fine-tuned </a:t>
            </a:r>
            <a:r>
              <a:rPr lang="en-US" dirty="0" err="1"/>
              <a:t>CuDNNLSTM</a:t>
            </a:r>
            <a:r>
              <a:rPr lang="en-US" dirty="0"/>
              <a:t> provided an optimal balance of high accuracy and practical </a:t>
            </a:r>
            <a:r>
              <a:rPr lang="en-US" dirty="0" err="1"/>
              <a:t>deployability</a:t>
            </a:r>
            <a:r>
              <a:rPr lang="en-US" dirty="0"/>
              <a:t>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1438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F4C0-464D-E156-62FD-99D761BD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9C66FD-6CD2-CE09-3BBF-E34A8CDFF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24925"/>
              </p:ext>
            </p:extLst>
          </p:nvPr>
        </p:nvGraphicFramePr>
        <p:xfrm>
          <a:off x="677863" y="2160588"/>
          <a:ext cx="9065904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968">
                  <a:extLst>
                    <a:ext uri="{9D8B030D-6E8A-4147-A177-3AD203B41FA5}">
                      <a16:colId xmlns:a16="http://schemas.microsoft.com/office/drawing/2014/main" val="3605606279"/>
                    </a:ext>
                  </a:extLst>
                </a:gridCol>
                <a:gridCol w="3021968">
                  <a:extLst>
                    <a:ext uri="{9D8B030D-6E8A-4147-A177-3AD203B41FA5}">
                      <a16:colId xmlns:a16="http://schemas.microsoft.com/office/drawing/2014/main" val="3353750130"/>
                    </a:ext>
                  </a:extLst>
                </a:gridCol>
                <a:gridCol w="3021968">
                  <a:extLst>
                    <a:ext uri="{9D8B030D-6E8A-4147-A177-3AD203B41FA5}">
                      <a16:colId xmlns:a16="http://schemas.microsoft.com/office/drawing/2014/main" val="26942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3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0.93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The overall percentage of articles correctly classified.</a:t>
                      </a:r>
                      <a:endParaRPr lang="en-AE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0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Precision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When the model predicts "Fake," it is correct ~93% of the time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02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Recall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The model successfully identifies ~95% of all actual fake news articles.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68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F1-Score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strong balance between precision and recall, indicating overall robustness</a:t>
                      </a:r>
                      <a:endParaRPr lang="en-A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26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AUC Score</a:t>
                      </a:r>
                      <a:endParaRPr lang="en-A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sz="16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Excellent ability to distinguish between real and fake news.</a:t>
                      </a:r>
                      <a:endParaRPr lang="en-A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966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464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1441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NewsGuard AI: A Deep Learning System for Fake News Detection</vt:lpstr>
      <vt:lpstr>The Problem: The Rise of Misinformation</vt:lpstr>
      <vt:lpstr>Our Solution: Introducing NewsGuard AI</vt:lpstr>
      <vt:lpstr>Project Objectives</vt:lpstr>
      <vt:lpstr>The Dataset: WELFake</vt:lpstr>
      <vt:lpstr>System Architecture &amp; Core Workflow</vt:lpstr>
      <vt:lpstr>System Architecture &amp; Core Workflow (Continued)</vt:lpstr>
      <vt:lpstr>The Core Engine: Bidirectional CuDNNLSTM</vt:lpstr>
      <vt:lpstr>Performance Evaluation</vt:lpstr>
      <vt:lpstr>Building Trust: Interpretability with LIME</vt:lpstr>
      <vt:lpstr>Ensuring Reliability: Probability Calibration</vt:lpstr>
      <vt:lpstr>Development Challenge: Fighting Data Leakage</vt:lpstr>
      <vt:lpstr>The User Experience: Streamlit Interface</vt:lpstr>
      <vt:lpstr>Future Work &amp;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sinan samah</dc:creator>
  <cp:lastModifiedBy>sinan samah</cp:lastModifiedBy>
  <cp:revision>1</cp:revision>
  <dcterms:created xsi:type="dcterms:W3CDTF">2025-07-18T14:01:38Z</dcterms:created>
  <dcterms:modified xsi:type="dcterms:W3CDTF">2025-07-18T14:32:16Z</dcterms:modified>
</cp:coreProperties>
</file>