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3000d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3000d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821bb3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821bb3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193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article filtering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of Science survey was ran to understand the use of cross-taxa perspective on functional ecology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556350" y="0"/>
            <a:ext cx="29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André Luza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4975" y="14075"/>
            <a:ext cx="1652400" cy="61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Survey output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1,006 articles</a:t>
            </a:r>
            <a:endParaRPr sz="1200" i="1"/>
          </a:p>
        </p:txBody>
      </p:sp>
      <p:sp>
        <p:nvSpPr>
          <p:cNvPr id="62" name="Google Shape;62;p14"/>
          <p:cNvSpPr txBox="1"/>
          <p:nvPr/>
        </p:nvSpPr>
        <p:spPr>
          <a:xfrm>
            <a:off x="40925" y="1063688"/>
            <a:ext cx="2386800" cy="83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Filtering using a </a:t>
            </a:r>
            <a:r>
              <a:rPr lang="en" sz="1200">
                <a:solidFill>
                  <a:schemeClr val="dk1"/>
                </a:solidFill>
              </a:rPr>
              <a:t>questionnaire of six questions</a:t>
            </a:r>
            <a:r>
              <a:rPr lang="en" sz="1200"/>
              <a:t>, answered based on title, abstract, and a </a:t>
            </a:r>
            <a:r>
              <a:rPr lang="en" sz="1100">
                <a:solidFill>
                  <a:schemeClr val="dk1"/>
                </a:solidFill>
              </a:rPr>
              <a:t>quick reading of the main text</a:t>
            </a:r>
            <a:r>
              <a:rPr lang="en" sz="1200"/>
              <a:t>.</a:t>
            </a:r>
            <a:endParaRPr sz="1200"/>
          </a:p>
        </p:txBody>
      </p:sp>
      <p:cxnSp>
        <p:nvCxnSpPr>
          <p:cNvPr id="63" name="Google Shape;63;p14"/>
          <p:cNvCxnSpPr>
            <a:stCxn id="61" idx="2"/>
          </p:cNvCxnSpPr>
          <p:nvPr/>
        </p:nvCxnSpPr>
        <p:spPr>
          <a:xfrm flipH="1">
            <a:off x="1230875" y="629375"/>
            <a:ext cx="300" cy="379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1226825" y="571125"/>
            <a:ext cx="1243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Observer’s leveling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6394250" y="116875"/>
            <a:ext cx="2236800" cy="68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Articles we did not not find in WOS survey,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but we are aware they exist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3667275" y="2819650"/>
            <a:ext cx="1748700" cy="68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Articles selected for complete screening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(result)</a:t>
            </a:r>
            <a:endParaRPr sz="1100" i="1"/>
          </a:p>
        </p:txBody>
      </p:sp>
      <p:cxnSp>
        <p:nvCxnSpPr>
          <p:cNvPr id="67" name="Google Shape;67;p14"/>
          <p:cNvCxnSpPr>
            <a:stCxn id="68" idx="2"/>
            <a:endCxn id="66" idx="1"/>
          </p:cNvCxnSpPr>
          <p:nvPr/>
        </p:nvCxnSpPr>
        <p:spPr>
          <a:xfrm rot="-5400000" flipH="1">
            <a:off x="2655325" y="2149450"/>
            <a:ext cx="516600" cy="15072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-485575" y="4821300"/>
            <a:ext cx="2881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Based on Liberati et al. 2009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1761625" y="2300650"/>
            <a:ext cx="796800" cy="34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YES</a:t>
            </a:r>
            <a:endParaRPr sz="1100"/>
          </a:p>
        </p:txBody>
      </p:sp>
      <p:sp>
        <p:nvSpPr>
          <p:cNvPr id="70" name="Google Shape;70;p14"/>
          <p:cNvSpPr txBox="1"/>
          <p:nvPr/>
        </p:nvSpPr>
        <p:spPr>
          <a:xfrm>
            <a:off x="904725" y="2300650"/>
            <a:ext cx="796800" cy="3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MAYBE</a:t>
            </a:r>
            <a:endParaRPr sz="1100"/>
          </a:p>
        </p:txBody>
      </p:sp>
      <p:sp>
        <p:nvSpPr>
          <p:cNvPr id="71" name="Google Shape;71;p14"/>
          <p:cNvSpPr txBox="1"/>
          <p:nvPr/>
        </p:nvSpPr>
        <p:spPr>
          <a:xfrm>
            <a:off x="47825" y="2300650"/>
            <a:ext cx="796800" cy="34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</a:t>
            </a:r>
            <a:endParaRPr sz="1100"/>
          </a:p>
        </p:txBody>
      </p:sp>
      <p:cxnSp>
        <p:nvCxnSpPr>
          <p:cNvPr id="72" name="Google Shape;72;p14"/>
          <p:cNvCxnSpPr>
            <a:stCxn id="62" idx="2"/>
            <a:endCxn id="71" idx="0"/>
          </p:cNvCxnSpPr>
          <p:nvPr/>
        </p:nvCxnSpPr>
        <p:spPr>
          <a:xfrm flipH="1">
            <a:off x="446225" y="1902188"/>
            <a:ext cx="788100" cy="39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2" idx="2"/>
            <a:endCxn id="70" idx="0"/>
          </p:cNvCxnSpPr>
          <p:nvPr/>
        </p:nvCxnSpPr>
        <p:spPr>
          <a:xfrm>
            <a:off x="1234325" y="1902188"/>
            <a:ext cx="68700" cy="39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62" idx="2"/>
            <a:endCxn id="68" idx="0"/>
          </p:cNvCxnSpPr>
          <p:nvPr/>
        </p:nvCxnSpPr>
        <p:spPr>
          <a:xfrm>
            <a:off x="1234325" y="1902188"/>
            <a:ext cx="925800" cy="39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stCxn id="70" idx="2"/>
            <a:endCxn id="66" idx="1"/>
          </p:cNvCxnSpPr>
          <p:nvPr/>
        </p:nvCxnSpPr>
        <p:spPr>
          <a:xfrm rot="-5400000" flipH="1">
            <a:off x="2226975" y="1720900"/>
            <a:ext cx="516600" cy="23643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>
            <a:stCxn id="66" idx="2"/>
            <a:endCxn id="77" idx="3"/>
          </p:cNvCxnSpPr>
          <p:nvPr/>
        </p:nvCxnSpPr>
        <p:spPr>
          <a:xfrm rot="5400000">
            <a:off x="2861775" y="2167000"/>
            <a:ext cx="344100" cy="3015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66" idx="2"/>
          </p:cNvCxnSpPr>
          <p:nvPr/>
        </p:nvCxnSpPr>
        <p:spPr>
          <a:xfrm>
            <a:off x="4541625" y="3502750"/>
            <a:ext cx="0" cy="93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stCxn id="71" idx="2"/>
            <a:endCxn id="77" idx="0"/>
          </p:cNvCxnSpPr>
          <p:nvPr/>
        </p:nvCxnSpPr>
        <p:spPr>
          <a:xfrm>
            <a:off x="446225" y="2644750"/>
            <a:ext cx="351300" cy="76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69100" y="3409150"/>
            <a:ext cx="1456800" cy="87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ecology, functional ecology, and multi-taxa perspective</a:t>
            </a:r>
            <a:endParaRPr sz="1100"/>
          </a:p>
        </p:txBody>
      </p:sp>
      <p:cxnSp>
        <p:nvCxnSpPr>
          <p:cNvPr id="80" name="Google Shape;80;p14"/>
          <p:cNvCxnSpPr>
            <a:stCxn id="65" idx="2"/>
            <a:endCxn id="66" idx="3"/>
          </p:cNvCxnSpPr>
          <p:nvPr/>
        </p:nvCxnSpPr>
        <p:spPr>
          <a:xfrm rot="5400000">
            <a:off x="5283650" y="932275"/>
            <a:ext cx="2361300" cy="20967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>
            <a:off x="150700" y="2702463"/>
            <a:ext cx="1456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How many?</a:t>
            </a:r>
            <a:endParaRPr sz="1000" i="1"/>
          </a:p>
        </p:txBody>
      </p:sp>
      <p:sp>
        <p:nvSpPr>
          <p:cNvPr id="82" name="Google Shape;82;p14"/>
          <p:cNvSpPr txBox="1"/>
          <p:nvPr/>
        </p:nvSpPr>
        <p:spPr>
          <a:xfrm>
            <a:off x="1114588" y="2865788"/>
            <a:ext cx="1456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How many?</a:t>
            </a:r>
            <a:endParaRPr sz="1000" i="1"/>
          </a:p>
        </p:txBody>
      </p:sp>
      <p:sp>
        <p:nvSpPr>
          <p:cNvPr id="83" name="Google Shape;83;p14"/>
          <p:cNvSpPr txBox="1"/>
          <p:nvPr/>
        </p:nvSpPr>
        <p:spPr>
          <a:xfrm>
            <a:off x="2144600" y="2861575"/>
            <a:ext cx="1456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How many?</a:t>
            </a:r>
            <a:endParaRPr sz="1000" i="1"/>
          </a:p>
        </p:txBody>
      </p:sp>
      <p:sp>
        <p:nvSpPr>
          <p:cNvPr id="84" name="Google Shape;84;p14"/>
          <p:cNvSpPr txBox="1"/>
          <p:nvPr/>
        </p:nvSpPr>
        <p:spPr>
          <a:xfrm>
            <a:off x="1757725" y="3522750"/>
            <a:ext cx="1456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How many?</a:t>
            </a:r>
            <a:endParaRPr sz="1000" i="1"/>
          </a:p>
        </p:txBody>
      </p:sp>
      <p:sp>
        <p:nvSpPr>
          <p:cNvPr id="85" name="Google Shape;85;p14"/>
          <p:cNvSpPr txBox="1"/>
          <p:nvPr/>
        </p:nvSpPr>
        <p:spPr>
          <a:xfrm>
            <a:off x="6550850" y="1706025"/>
            <a:ext cx="1456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How many?</a:t>
            </a:r>
            <a:endParaRPr sz="1200" i="1"/>
          </a:p>
        </p:txBody>
      </p:sp>
      <p:sp>
        <p:nvSpPr>
          <p:cNvPr id="86" name="Google Shape;86;p14"/>
          <p:cNvSpPr txBox="1"/>
          <p:nvPr/>
        </p:nvSpPr>
        <p:spPr>
          <a:xfrm>
            <a:off x="3489000" y="3886150"/>
            <a:ext cx="1456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How many?</a:t>
            </a:r>
            <a:endParaRPr sz="1200" i="1"/>
          </a:p>
        </p:txBody>
      </p:sp>
      <p:sp>
        <p:nvSpPr>
          <p:cNvPr id="87" name="Google Shape;87;p14"/>
          <p:cNvSpPr txBox="1"/>
          <p:nvPr/>
        </p:nvSpPr>
        <p:spPr>
          <a:xfrm>
            <a:off x="3608050" y="4548575"/>
            <a:ext cx="1748700" cy="5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Extract relevant information</a:t>
            </a:r>
            <a:endParaRPr sz="1200" i="1"/>
          </a:p>
        </p:txBody>
      </p:sp>
      <p:sp>
        <p:nvSpPr>
          <p:cNvPr id="88" name="Google Shape;88;p14"/>
          <p:cNvSpPr txBox="1"/>
          <p:nvPr/>
        </p:nvSpPr>
        <p:spPr>
          <a:xfrm>
            <a:off x="2685700" y="58650"/>
            <a:ext cx="2549400" cy="233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Q1: Research in ecology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Q2: Research in functional ecology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Q3: Cross-taxa research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Q4: Literature review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Q5: Meta-analysis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Q6: Combine cross-taxa data</a:t>
            </a:r>
            <a:endParaRPr sz="1200"/>
          </a:p>
        </p:txBody>
      </p:sp>
      <p:cxnSp>
        <p:nvCxnSpPr>
          <p:cNvPr id="89" name="Google Shape;89;p14"/>
          <p:cNvCxnSpPr/>
          <p:nvPr/>
        </p:nvCxnSpPr>
        <p:spPr>
          <a:xfrm>
            <a:off x="-369625" y="2075600"/>
            <a:ext cx="296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90" name="Google Shape;90;p14"/>
          <p:cNvSpPr txBox="1"/>
          <p:nvPr/>
        </p:nvSpPr>
        <p:spPr>
          <a:xfrm>
            <a:off x="7603225" y="1229025"/>
            <a:ext cx="1705500" cy="87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André Luza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Luíza Waechter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Maria Xavier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Milena Hettwer</a:t>
            </a:r>
            <a:endParaRPr sz="1200"/>
          </a:p>
        </p:txBody>
      </p:sp>
      <p:cxnSp>
        <p:nvCxnSpPr>
          <p:cNvPr id="91" name="Google Shape;91;p14"/>
          <p:cNvCxnSpPr/>
          <p:nvPr/>
        </p:nvCxnSpPr>
        <p:spPr>
          <a:xfrm>
            <a:off x="-376525" y="677025"/>
            <a:ext cx="296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309987" y="1780629"/>
            <a:ext cx="1105500" cy="29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+mj-lt"/>
                <a:cs typeface="Rubik" pitchFamily="2" charset="-79"/>
              </a:rPr>
              <a:t>Ecological research</a:t>
            </a:r>
            <a:endParaRPr sz="800">
              <a:latin typeface="+mj-lt"/>
              <a:cs typeface="Rubik" pitchFamily="2" charset="-79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485987" y="1638078"/>
            <a:ext cx="1105500" cy="4401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j-lt"/>
                <a:cs typeface="Rubik" pitchFamily="2" charset="-79"/>
              </a:rPr>
              <a:t>Duplicate (5), not an ecological research (372)</a:t>
            </a:r>
            <a:endParaRPr sz="800" dirty="0">
              <a:latin typeface="+mj-lt"/>
              <a:cs typeface="Rubik" pitchFamily="2" charset="-79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782687" y="814604"/>
            <a:ext cx="1652400" cy="46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+mj-lt"/>
                <a:cs typeface="Rubik" pitchFamily="2" charset="-79"/>
              </a:rPr>
              <a:t>WoS records</a:t>
            </a:r>
            <a:endParaRPr sz="1100">
              <a:latin typeface="+mj-lt"/>
              <a:cs typeface="Rubik" pitchFamily="2" charset="-79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+mj-lt"/>
                <a:cs typeface="Rubik" pitchFamily="2" charset="-79"/>
              </a:rPr>
              <a:t>(n=1,006)</a:t>
            </a:r>
            <a:endParaRPr sz="1100">
              <a:latin typeface="+mj-lt"/>
              <a:cs typeface="Rubik" pitchFamily="2" charset="-79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421087" y="1561379"/>
            <a:ext cx="2386800" cy="5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after applying the Q1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(is it ecology?) </a:t>
            </a:r>
            <a:r>
              <a:rPr lang="en" sz="1100" dirty="0">
                <a:solidFill>
                  <a:schemeClr val="dk1"/>
                </a:solidFill>
                <a:latin typeface="+mj-lt"/>
                <a:cs typeface="Rubik" pitchFamily="2" charset="-79"/>
              </a:rPr>
              <a:t>(n=629)</a:t>
            </a:r>
            <a:endParaRPr sz="1100" dirty="0">
              <a:latin typeface="+mj-lt"/>
              <a:cs typeface="Rubik" pitchFamily="2" charset="-79"/>
            </a:endParaRPr>
          </a:p>
        </p:txBody>
      </p:sp>
      <p:cxnSp>
        <p:nvCxnSpPr>
          <p:cNvPr id="100" name="Google Shape;100;p15"/>
          <p:cNvCxnSpPr>
            <a:stCxn id="98" idx="2"/>
            <a:endCxn id="99" idx="0"/>
          </p:cNvCxnSpPr>
          <p:nvPr/>
        </p:nvCxnSpPr>
        <p:spPr>
          <a:xfrm>
            <a:off x="3608887" y="1278404"/>
            <a:ext cx="5700" cy="28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" name="Google Shape;103;p15"/>
          <p:cNvCxnSpPr>
            <a:stCxn id="99" idx="3"/>
            <a:endCxn id="104" idx="1"/>
          </p:cNvCxnSpPr>
          <p:nvPr/>
        </p:nvCxnSpPr>
        <p:spPr>
          <a:xfrm>
            <a:off x="4807887" y="1821929"/>
            <a:ext cx="181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4" name="Google Shape;104;p15"/>
          <p:cNvSpPr txBox="1"/>
          <p:nvPr/>
        </p:nvSpPr>
        <p:spPr>
          <a:xfrm>
            <a:off x="4989286" y="1561379"/>
            <a:ext cx="1496700" cy="52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excluded (n=377)</a:t>
            </a:r>
            <a:endParaRPr sz="1100" dirty="0">
              <a:latin typeface="+mj-lt"/>
              <a:cs typeface="Rubik" pitchFamily="2" charset="-79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426737" y="2324740"/>
            <a:ext cx="2364300" cy="5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after apllying Q2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(is it functional?) (n=</a:t>
            </a:r>
            <a:r>
              <a:rPr lang="en" sz="1100" dirty="0">
                <a:solidFill>
                  <a:schemeClr val="dk1"/>
                </a:solidFill>
                <a:latin typeface="+mj-lt"/>
                <a:cs typeface="Rubik" pitchFamily="2" charset="-79"/>
              </a:rPr>
              <a:t>149</a:t>
            </a:r>
            <a:r>
              <a:rPr lang="en" sz="1100" dirty="0">
                <a:latin typeface="+mj-lt"/>
                <a:cs typeface="Rubik" pitchFamily="2" charset="-79"/>
              </a:rPr>
              <a:t>)</a:t>
            </a:r>
            <a:endParaRPr sz="1100" dirty="0">
              <a:latin typeface="+mj-lt"/>
              <a:cs typeface="Rubik" pitchFamily="2" charset="-79"/>
            </a:endParaRPr>
          </a:p>
        </p:txBody>
      </p:sp>
      <p:cxnSp>
        <p:nvCxnSpPr>
          <p:cNvPr id="107" name="Google Shape;107;p15"/>
          <p:cNvCxnSpPr>
            <a:stCxn id="99" idx="2"/>
            <a:endCxn id="106" idx="0"/>
          </p:cNvCxnSpPr>
          <p:nvPr/>
        </p:nvCxnSpPr>
        <p:spPr>
          <a:xfrm flipH="1">
            <a:off x="3608787" y="2082479"/>
            <a:ext cx="5700" cy="24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2421062" y="3065179"/>
            <a:ext cx="2386800" cy="5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after applying Q3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(is it cross-taxa?) (n=139)</a:t>
            </a:r>
            <a:endParaRPr sz="1100" dirty="0">
              <a:latin typeface="+mj-lt"/>
              <a:cs typeface="Rubik" pitchFamily="2" charset="-79"/>
            </a:endParaRPr>
          </a:p>
        </p:txBody>
      </p:sp>
      <p:cxnSp>
        <p:nvCxnSpPr>
          <p:cNvPr id="109" name="Google Shape;109;p15"/>
          <p:cNvCxnSpPr>
            <a:stCxn id="106" idx="3"/>
            <a:endCxn id="110" idx="1"/>
          </p:cNvCxnSpPr>
          <p:nvPr/>
        </p:nvCxnSpPr>
        <p:spPr>
          <a:xfrm rot="10800000" flipH="1">
            <a:off x="4791037" y="2573890"/>
            <a:ext cx="198300" cy="1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4989287" y="2313279"/>
            <a:ext cx="1408500" cy="5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excluded (n=480)</a:t>
            </a:r>
            <a:endParaRPr sz="1100" dirty="0">
              <a:latin typeface="+mj-lt"/>
              <a:cs typeface="Rubik" pitchFamily="2" charset="-79"/>
            </a:endParaRPr>
          </a:p>
        </p:txBody>
      </p:sp>
      <p:cxnSp>
        <p:nvCxnSpPr>
          <p:cNvPr id="111" name="Google Shape;111;p15"/>
          <p:cNvCxnSpPr>
            <a:cxnSpLocks/>
            <a:stCxn id="108" idx="2"/>
            <a:endCxn id="112" idx="0"/>
          </p:cNvCxnSpPr>
          <p:nvPr/>
        </p:nvCxnSpPr>
        <p:spPr>
          <a:xfrm flipH="1">
            <a:off x="3608887" y="3586279"/>
            <a:ext cx="5575" cy="2538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" name="Google Shape;113;p15"/>
          <p:cNvCxnSpPr>
            <a:stCxn id="106" idx="2"/>
            <a:endCxn id="108" idx="0"/>
          </p:cNvCxnSpPr>
          <p:nvPr/>
        </p:nvCxnSpPr>
        <p:spPr>
          <a:xfrm>
            <a:off x="3608887" y="2845840"/>
            <a:ext cx="5700" cy="21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7" name="Google Shape;117;p15"/>
          <p:cNvCxnSpPr>
            <a:stCxn id="108" idx="3"/>
            <a:endCxn id="118" idx="1"/>
          </p:cNvCxnSpPr>
          <p:nvPr/>
        </p:nvCxnSpPr>
        <p:spPr>
          <a:xfrm>
            <a:off x="4807862" y="3325729"/>
            <a:ext cx="181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4989387" y="3065179"/>
            <a:ext cx="1652400" cy="5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excluded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(n= 10)</a:t>
            </a:r>
            <a:endParaRPr sz="1100" dirty="0">
              <a:latin typeface="+mj-lt"/>
              <a:cs typeface="Rubik" pitchFamily="2" charset="-79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415487" y="3840142"/>
            <a:ext cx="2386800" cy="60115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dirty="0">
                <a:latin typeface="+mj-lt"/>
                <a:cs typeface="Rubik" pitchFamily="2" charset="-79"/>
              </a:rPr>
              <a:t>Records included in the systematic review </a:t>
            </a:r>
            <a:r>
              <a:rPr lang="en" sz="1100" dirty="0">
                <a:latin typeface="+mj-lt"/>
                <a:cs typeface="Rubik" pitchFamily="2" charset="-79"/>
              </a:rPr>
              <a:t>(n=96)</a:t>
            </a:r>
            <a:endParaRPr sz="1100" dirty="0">
              <a:latin typeface="+mj-lt"/>
              <a:cs typeface="Rubik" pitchFamily="2" charset="-79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309987" y="2540979"/>
            <a:ext cx="1105500" cy="29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j-lt"/>
                <a:cs typeface="Rubik" pitchFamily="2" charset="-79"/>
              </a:rPr>
              <a:t>Functional ecology research</a:t>
            </a:r>
            <a:endParaRPr sz="800" dirty="0">
              <a:latin typeface="+mj-lt"/>
              <a:cs typeface="Rubik" pitchFamily="2" charset="-79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309987" y="3163904"/>
            <a:ext cx="1105500" cy="43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j-lt"/>
                <a:cs typeface="Rubik" pitchFamily="2" charset="-79"/>
              </a:rPr>
              <a:t>Functional ecology, perhaps cross-taxa</a:t>
            </a:r>
            <a:endParaRPr sz="800" dirty="0">
              <a:latin typeface="+mj-lt"/>
              <a:cs typeface="Rubik" pitchFamily="2" charset="-79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309987" y="3840142"/>
            <a:ext cx="1105500" cy="4341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j-lt"/>
                <a:cs typeface="Rubik" pitchFamily="2" charset="-79"/>
              </a:rPr>
              <a:t>Definitely functional ecology &amp; cross-taxa</a:t>
            </a:r>
            <a:endParaRPr sz="800" dirty="0">
              <a:latin typeface="+mj-lt"/>
              <a:cs typeface="Rubik" pitchFamily="2" charset="-79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397787" y="2540979"/>
            <a:ext cx="1105500" cy="29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+mj-lt"/>
                <a:cs typeface="Rubik" pitchFamily="2" charset="-79"/>
              </a:rPr>
              <a:t>Not functional ecology research</a:t>
            </a:r>
            <a:endParaRPr sz="800">
              <a:latin typeface="+mj-lt"/>
              <a:cs typeface="Rubik" pitchFamily="2" charset="-79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641787" y="3297079"/>
            <a:ext cx="1243800" cy="29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j-lt"/>
                <a:cs typeface="Rubik" pitchFamily="2" charset="-79"/>
              </a:rPr>
              <a:t>Functional, definitely not cross-taxa</a:t>
            </a:r>
            <a:endParaRPr sz="800" dirty="0">
              <a:latin typeface="+mj-lt"/>
              <a:cs typeface="Rubik" pitchFamily="2" charset="-79"/>
            </a:endParaRPr>
          </a:p>
        </p:txBody>
      </p:sp>
      <p:cxnSp>
        <p:nvCxnSpPr>
          <p:cNvPr id="124" name="Google Shape;124;p15"/>
          <p:cNvCxnSpPr>
            <a:cxnSpLocks/>
            <a:stCxn id="112" idx="3"/>
            <a:endCxn id="125" idx="1"/>
          </p:cNvCxnSpPr>
          <p:nvPr/>
        </p:nvCxnSpPr>
        <p:spPr>
          <a:xfrm>
            <a:off x="4802287" y="4140721"/>
            <a:ext cx="199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5"/>
          <p:cNvSpPr txBox="1"/>
          <p:nvPr/>
        </p:nvSpPr>
        <p:spPr>
          <a:xfrm>
            <a:off x="5002286" y="3880171"/>
            <a:ext cx="1652400" cy="5211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Records excluded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lt"/>
                <a:cs typeface="Rubik" pitchFamily="2" charset="-79"/>
              </a:rPr>
              <a:t>(n= 43)</a:t>
            </a:r>
            <a:endParaRPr sz="1100" dirty="0">
              <a:latin typeface="+mj-lt"/>
              <a:cs typeface="Rubik" pitchFamily="2" charset="-79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654686" y="3885308"/>
            <a:ext cx="1450697" cy="5211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+mj-lt"/>
                <a:cs typeface="Rubik" pitchFamily="2" charset="-79"/>
              </a:rPr>
              <a:t>Reviews, meta-analysis, neither functional nor cross-taxa, none valid taxa (e.g., phytoplankton)</a:t>
            </a:r>
            <a:endParaRPr sz="800" dirty="0">
              <a:latin typeface="+mj-lt"/>
              <a:cs typeface="Rubik" pitchFamily="2" charset="-79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4B9705D-2DCE-448F-B496-92A216664E01}"/>
              </a:ext>
            </a:extLst>
          </p:cNvPr>
          <p:cNvSpPr txBox="1"/>
          <p:nvPr/>
        </p:nvSpPr>
        <p:spPr>
          <a:xfrm>
            <a:off x="1451882" y="244693"/>
            <a:ext cx="59664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Searched topics</a:t>
            </a:r>
            <a:r>
              <a:rPr lang="en-US" sz="1200" dirty="0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: “</a:t>
            </a:r>
            <a:r>
              <a:rPr lang="en-US" sz="1200" dirty="0" err="1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ecolog</a:t>
            </a:r>
            <a:r>
              <a:rPr lang="en-US" sz="1200" dirty="0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*” and “</a:t>
            </a:r>
            <a:r>
              <a:rPr lang="en-US" sz="1200" dirty="0" err="1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funct</a:t>
            </a:r>
            <a:r>
              <a:rPr lang="en-US" sz="1200" dirty="0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*” and “trait*” and </a:t>
            </a:r>
          </a:p>
          <a:p>
            <a:pPr algn="ctr"/>
            <a:r>
              <a:rPr lang="en-US" sz="1200" dirty="0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“cross-tax*” or “multi-tax*” or “multiple-tax*” or “</a:t>
            </a:r>
            <a:r>
              <a:rPr lang="en-US" sz="1200" dirty="0" err="1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taxo</a:t>
            </a:r>
            <a:r>
              <a:rPr lang="en-US" sz="1200" dirty="0">
                <a:effectLst/>
                <a:latin typeface="+mj-lt"/>
                <a:ea typeface="Arial" panose="020B0604020202020204" pitchFamily="34" charset="0"/>
                <a:cs typeface="Rubik" pitchFamily="2" charset="-79"/>
              </a:rPr>
              <a:t>*-free”</a:t>
            </a:r>
            <a:endParaRPr lang="en-US" sz="1200" dirty="0">
              <a:latin typeface="+mj-lt"/>
              <a:cs typeface="Rubik" pitchFamily="2" charset="-79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B1DC53-1D6E-4CE3-8D1F-4BEE98BAA1A7}"/>
              </a:ext>
            </a:extLst>
          </p:cNvPr>
          <p:cNvSpPr txBox="1"/>
          <p:nvPr/>
        </p:nvSpPr>
        <p:spPr>
          <a:xfrm rot="16200000">
            <a:off x="82876" y="2491083"/>
            <a:ext cx="1959926" cy="2539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>
                <a:latin typeface="+mj-lt"/>
                <a:cs typeface="Rubik" pitchFamily="2" charset="-79"/>
              </a:rPr>
              <a:t>Questionary</a:t>
            </a:r>
            <a:endParaRPr lang="en-US" sz="1050" dirty="0">
              <a:latin typeface="+mj-lt"/>
              <a:cs typeface="Rubik" pitchFamily="2" charset="-79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549063-A418-4AC4-83D3-BA51D5361EFD}"/>
              </a:ext>
            </a:extLst>
          </p:cNvPr>
          <p:cNvSpPr txBox="1"/>
          <p:nvPr/>
        </p:nvSpPr>
        <p:spPr>
          <a:xfrm rot="16200000">
            <a:off x="544110" y="4147283"/>
            <a:ext cx="1059906" cy="2539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pt-BR" sz="1050" dirty="0">
                <a:latin typeface="+mj-lt"/>
                <a:cs typeface="Rubik" pitchFamily="2" charset="-79"/>
              </a:rPr>
              <a:t>Full </a:t>
            </a:r>
            <a:r>
              <a:rPr lang="pt-BR" sz="1050" dirty="0" err="1">
                <a:latin typeface="+mj-lt"/>
                <a:cs typeface="Rubik" pitchFamily="2" charset="-79"/>
              </a:rPr>
              <a:t>screen</a:t>
            </a:r>
            <a:endParaRPr lang="en-US" sz="1050" dirty="0">
              <a:latin typeface="+mj-lt"/>
              <a:cs typeface="Rubik" pitchFamily="2" charset="-79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CCBE33-4732-4FA1-8DEB-A7A73F60DEC6}"/>
              </a:ext>
            </a:extLst>
          </p:cNvPr>
          <p:cNvSpPr txBox="1"/>
          <p:nvPr/>
        </p:nvSpPr>
        <p:spPr>
          <a:xfrm rot="16200000">
            <a:off x="691872" y="1022896"/>
            <a:ext cx="746698" cy="2539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pt-BR" sz="1050" dirty="0">
                <a:latin typeface="+mj-lt"/>
                <a:cs typeface="Rubik" pitchFamily="2" charset="-79"/>
              </a:rPr>
              <a:t>Search</a:t>
            </a:r>
            <a:endParaRPr lang="en-US" sz="1050" dirty="0">
              <a:latin typeface="+mj-lt"/>
              <a:cs typeface="Rubik" pitchFamily="2" charset="-79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ECD7E1-59FF-4C2C-96B8-04B6EB1E6CB4}"/>
              </a:ext>
            </a:extLst>
          </p:cNvPr>
          <p:cNvSpPr txBox="1"/>
          <p:nvPr/>
        </p:nvSpPr>
        <p:spPr>
          <a:xfrm rot="16200000">
            <a:off x="-335585" y="2444791"/>
            <a:ext cx="180593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+mj-lt"/>
                <a:cs typeface="Rubik" pitchFamily="2" charset="-79"/>
              </a:rPr>
              <a:t>ELIGIBILITY</a:t>
            </a:r>
            <a:endParaRPr lang="en-US" sz="1050" dirty="0">
              <a:latin typeface="+mj-lt"/>
              <a:cs typeface="Rubik" pitchFamily="2" charset="-79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DDCE86A-E699-4251-9E9B-23B49938D149}"/>
              </a:ext>
            </a:extLst>
          </p:cNvPr>
          <p:cNvSpPr txBox="1"/>
          <p:nvPr/>
        </p:nvSpPr>
        <p:spPr>
          <a:xfrm rot="16200000">
            <a:off x="-149944" y="4147283"/>
            <a:ext cx="1443790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+mj-lt"/>
                <a:cs typeface="Rubik" pitchFamily="2" charset="-79"/>
              </a:rPr>
              <a:t>DATA EXTRACTION</a:t>
            </a:r>
            <a:endParaRPr lang="en-US" sz="1050" dirty="0">
              <a:latin typeface="+mj-lt"/>
              <a:cs typeface="Rubik" pitchFamily="2" charset="-79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2C05D74-6D90-4039-95D0-78AEF054F262}"/>
              </a:ext>
            </a:extLst>
          </p:cNvPr>
          <p:cNvSpPr txBox="1"/>
          <p:nvPr/>
        </p:nvSpPr>
        <p:spPr>
          <a:xfrm rot="16200000">
            <a:off x="-114379" y="723076"/>
            <a:ext cx="134633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+mj-lt"/>
                <a:cs typeface="Rubik" pitchFamily="2" charset="-79"/>
              </a:rPr>
              <a:t>IDENTIFICATION</a:t>
            </a:r>
            <a:endParaRPr lang="en-US" sz="1050" dirty="0">
              <a:latin typeface="+mj-lt"/>
              <a:cs typeface="Rubik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334</Words>
  <Application>Microsoft Office PowerPoint</Application>
  <PresentationFormat>Apresentação na tela (16:9)</PresentationFormat>
  <Paragraphs>64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WorkFlow of article filtering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of article filtering</dc:title>
  <dc:creator>André Luís Luza</dc:creator>
  <cp:lastModifiedBy>André Luís Luza</cp:lastModifiedBy>
  <cp:revision>19</cp:revision>
  <dcterms:modified xsi:type="dcterms:W3CDTF">2022-02-02T14:10:30Z</dcterms:modified>
</cp:coreProperties>
</file>