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5143500" type="screen16x9"/>
  <p:notesSz cx="6858000" cy="9144000"/>
  <p:embeddedFontLst>
    <p:embeddedFont>
      <p:font typeface="Barlow Light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Raleway Thin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+/ey7rCejyIST1To5hZb/xAFz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058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0c4565d0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30c4565d0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9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0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24" name="Google Shape;24;p1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25" name="Google Shape;25;p1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1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1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1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1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1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1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1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1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1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1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" name="Google Shape;132;p1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3" name="Google Shape;163;p1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164" name="Google Shape;164;p1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1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1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182" name="Google Shape;182;p1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1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1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1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1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1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1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1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01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9" name="Google Shape;249;p1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50" name="Google Shape;250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1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" name="Google Shape;255;p1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56" name="Google Shape;256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117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1" name="Google Shape;261;p1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3" name="Google Shape;263;p1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264" name="Google Shape;264;p1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0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0" name="Google Shape;290;p1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291" name="Google Shape;291;p1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1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117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1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1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1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entury Gothic" panose="020B0502020202020204" pitchFamily="34" charset="0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6" name="Google Shape;296;p1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entury Gothic" panose="020B0502020202020204" pitchFamily="34" charset="0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8" name="Google Shape;298;p1"/>
          <p:cNvSpPr txBox="1">
            <a:spLocks noGrp="1"/>
          </p:cNvSpPr>
          <p:nvPr>
            <p:ph type="ctrTitle"/>
          </p:nvPr>
        </p:nvSpPr>
        <p:spPr>
          <a:xfrm>
            <a:off x="503538" y="1339237"/>
            <a:ext cx="5232243" cy="126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ID" sz="2400" b="1" dirty="0" err="1">
                <a:latin typeface="Century Gothic" panose="020B0502020202020204" pitchFamily="34" charset="0"/>
              </a:rPr>
              <a:t>Aplikasi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pengelolaan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retribusi</a:t>
            </a:r>
            <a:r>
              <a:rPr lang="en-ID" sz="2400" b="1" dirty="0">
                <a:latin typeface="Century Gothic" panose="020B0502020202020204" pitchFamily="34" charset="0"/>
              </a:rPr>
              <a:t> pada </a:t>
            </a:r>
            <a:r>
              <a:rPr lang="en-ID" sz="2400" b="1" dirty="0" err="1">
                <a:latin typeface="Century Gothic" panose="020B0502020202020204" pitchFamily="34" charset="0"/>
              </a:rPr>
              <a:t>dinas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lingkungan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hidup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br>
              <a:rPr lang="en-ID" sz="2400" b="1" dirty="0">
                <a:latin typeface="Century Gothic" panose="020B0502020202020204" pitchFamily="34" charset="0"/>
              </a:rPr>
            </a:br>
            <a:r>
              <a:rPr lang="en-ID" sz="2400" b="1" dirty="0" err="1">
                <a:latin typeface="Century Gothic" panose="020B0502020202020204" pitchFamily="34" charset="0"/>
              </a:rPr>
              <a:t>kab</a:t>
            </a:r>
            <a:r>
              <a:rPr lang="en-ID" sz="2400" b="1" dirty="0">
                <a:latin typeface="Century Gothic" panose="020B0502020202020204" pitchFamily="34" charset="0"/>
              </a:rPr>
              <a:t>. Malang</a:t>
            </a:r>
            <a:br>
              <a:rPr lang="en-ID" sz="2400" dirty="0">
                <a:latin typeface="Century Gothic" panose="020B0502020202020204" pitchFamily="34" charset="0"/>
              </a:rPr>
            </a:br>
            <a:endParaRPr sz="2400" dirty="0">
              <a:latin typeface="Century Gothic" panose="020B0502020202020204" pitchFamily="34" charset="0"/>
            </a:endParaRPr>
          </a:p>
        </p:txBody>
      </p:sp>
      <p:sp>
        <p:nvSpPr>
          <p:cNvPr id="299" name="Google Shape;299;p1"/>
          <p:cNvSpPr txBox="1"/>
          <p:nvPr/>
        </p:nvSpPr>
        <p:spPr>
          <a:xfrm>
            <a:off x="988915" y="2374038"/>
            <a:ext cx="386782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2000" b="0" i="0" u="none" strike="noStrike" cap="none" dirty="0" err="1">
                <a:solidFill>
                  <a:srgbClr val="000000"/>
                </a:solidFill>
                <a:latin typeface="Century Gothic" panose="020B0502020202020204" pitchFamily="34" charset="0"/>
                <a:sym typeface="Arial"/>
              </a:rPr>
              <a:t>Moch</a:t>
            </a:r>
            <a:r>
              <a:rPr lang="en-ID" sz="20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sym typeface="Arial"/>
              </a:rPr>
              <a:t>. Faizal </a:t>
            </a:r>
            <a:r>
              <a:rPr lang="en-ID" sz="2000" b="0" i="0" u="none" strike="noStrike" cap="none" dirty="0" err="1">
                <a:solidFill>
                  <a:srgbClr val="000000"/>
                </a:solidFill>
                <a:latin typeface="Century Gothic" panose="020B0502020202020204" pitchFamily="34" charset="0"/>
                <a:sym typeface="Arial"/>
              </a:rPr>
              <a:t>Yushril</a:t>
            </a:r>
            <a:r>
              <a:rPr lang="en-ID" sz="20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sym typeface="Arial"/>
              </a:rPr>
              <a:t> </a:t>
            </a:r>
            <a:r>
              <a:rPr lang="en-ID" sz="2000" dirty="0" err="1">
                <a:latin typeface="Century Gothic" panose="020B0502020202020204" pitchFamily="34" charset="0"/>
              </a:rPr>
              <a:t>Imansyah</a:t>
            </a:r>
            <a:endParaRPr lang="en-ID" sz="2000" dirty="0">
              <a:latin typeface="Century Gothic" panose="020B0502020202020204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sym typeface="Arial"/>
              </a:rPr>
              <a:t>2</a:t>
            </a:r>
            <a:r>
              <a:rPr lang="en-ID" sz="2000" b="0" i="0" u="none" strike="noStrike" cap="none" dirty="0">
                <a:solidFill>
                  <a:srgbClr val="000000"/>
                </a:solidFill>
                <a:latin typeface="Century Gothic" panose="020B0502020202020204" pitchFamily="34" charset="0"/>
                <a:sym typeface="Arial"/>
              </a:rPr>
              <a:t>231730014</a:t>
            </a:r>
            <a:endParaRPr sz="2000" b="0" i="0" u="none" strike="noStrike" cap="none" dirty="0">
              <a:solidFill>
                <a:srgbClr val="000000"/>
              </a:solidFill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300" name="Google Shape;300;p1"/>
          <p:cNvSpPr/>
          <p:nvPr/>
        </p:nvSpPr>
        <p:spPr>
          <a:xfrm>
            <a:off x="1076325" y="361167"/>
            <a:ext cx="951980" cy="9655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 panose="020B0502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"/>
          <p:cNvSpPr txBox="1">
            <a:spLocks noGrp="1"/>
          </p:cNvSpPr>
          <p:nvPr>
            <p:ph type="body" idx="1"/>
          </p:nvPr>
        </p:nvSpPr>
        <p:spPr>
          <a:xfrm>
            <a:off x="671016" y="1421546"/>
            <a:ext cx="7602127" cy="342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D" dirty="0"/>
              <a:t>Proses </a:t>
            </a:r>
            <a:r>
              <a:rPr lang="en-ID" dirty="0" err="1"/>
              <a:t>Penagihan</a:t>
            </a:r>
            <a:r>
              <a:rPr lang="en-ID" dirty="0"/>
              <a:t> Manual yang </a:t>
            </a:r>
            <a:r>
              <a:rPr lang="en-ID" dirty="0" err="1"/>
              <a:t>masih</a:t>
            </a:r>
            <a:r>
              <a:rPr lang="en-ID" dirty="0"/>
              <a:t> di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kunjungan</a:t>
            </a:r>
            <a:r>
              <a:rPr lang="en-ID" dirty="0"/>
              <a:t> </a:t>
            </a:r>
            <a:r>
              <a:rPr lang="en-ID" dirty="0" err="1"/>
              <a:t>langsung</a:t>
            </a:r>
            <a:endParaRPr lang="en-ID" dirty="0"/>
          </a:p>
          <a:p>
            <a:pPr lvl="0"/>
            <a:r>
              <a:rPr lang="en-ID" dirty="0" err="1"/>
              <a:t>Ketidakefektifan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Tunai</a:t>
            </a:r>
            <a:endParaRPr lang="en-ID" dirty="0"/>
          </a:p>
          <a:p>
            <a:pPr lvl="0"/>
            <a:r>
              <a:rPr lang="en-ID" dirty="0" err="1"/>
              <a:t>Permasalahan</a:t>
            </a:r>
            <a:r>
              <a:rPr lang="en-ID" dirty="0"/>
              <a:t> </a:t>
            </a:r>
            <a:r>
              <a:rPr lang="en-ID" dirty="0" err="1"/>
              <a:t>Lupa</a:t>
            </a:r>
            <a:r>
              <a:rPr lang="en-ID" dirty="0"/>
              <a:t> </a:t>
            </a:r>
            <a:r>
              <a:rPr lang="en-ID" dirty="0" err="1"/>
              <a:t>Jatuh</a:t>
            </a:r>
            <a:r>
              <a:rPr lang="en-ID" dirty="0"/>
              <a:t> Tempo </a:t>
            </a:r>
            <a:r>
              <a:rPr lang="en-ID" dirty="0" err="1"/>
              <a:t>Retribusi</a:t>
            </a:r>
            <a:endParaRPr lang="en-ID" dirty="0"/>
          </a:p>
          <a:p>
            <a:pPr marL="45720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07" name="Google Shape;307;p2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"/>
          <p:cNvSpPr/>
          <p:nvPr/>
        </p:nvSpPr>
        <p:spPr>
          <a:xfrm>
            <a:off x="671016" y="589114"/>
            <a:ext cx="5685300" cy="586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8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dirty="0">
                <a:solidFill>
                  <a:srgbClr val="FFFFFF"/>
                </a:solidFill>
              </a:rPr>
              <a:t>PERMASALAHAN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15" name="Google Shape;315;p3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"/>
          <p:cNvSpPr/>
          <p:nvPr/>
        </p:nvSpPr>
        <p:spPr>
          <a:xfrm>
            <a:off x="671016" y="594285"/>
            <a:ext cx="6608279" cy="58640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8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</a:rPr>
              <a:t>IDE PENYELESAIAN MASALAH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6" name="Google Shape;305;p2">
            <a:extLst>
              <a:ext uri="{FF2B5EF4-FFF2-40B4-BE49-F238E27FC236}">
                <a16:creationId xmlns:a16="http://schemas.microsoft.com/office/drawing/2014/main" id="{B91EEE05-350F-4997-A6D7-7DC2A82974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1016" y="1421546"/>
            <a:ext cx="7602127" cy="342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D" dirty="0" err="1"/>
              <a:t>Mengirimkan</a:t>
            </a:r>
            <a:r>
              <a:rPr lang="en-ID" dirty="0"/>
              <a:t> </a:t>
            </a:r>
            <a:r>
              <a:rPr lang="en-ID" dirty="0" err="1"/>
              <a:t>tagihan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WR </a:t>
            </a:r>
            <a:r>
              <a:rPr lang="en-ID" dirty="0" err="1"/>
              <a:t>melalui</a:t>
            </a:r>
            <a:r>
              <a:rPr lang="en-ID" dirty="0"/>
              <a:t> WhatsApp, </a:t>
            </a:r>
            <a:r>
              <a:rPr lang="en-ID" dirty="0" err="1"/>
              <a:t>sehingga</a:t>
            </a:r>
            <a:r>
              <a:rPr lang="en-ID" dirty="0"/>
              <a:t> proses </a:t>
            </a:r>
            <a:r>
              <a:rPr lang="en-ID" dirty="0" err="1"/>
              <a:t>penagihan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kunjungan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.</a:t>
            </a:r>
          </a:p>
          <a:p>
            <a:pPr lvl="0"/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digital yang </a:t>
            </a:r>
            <a:r>
              <a:rPr lang="en-ID" dirty="0" err="1"/>
              <a:t>terintegrasi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Mitrans</a:t>
            </a:r>
            <a:r>
              <a:rPr lang="en-ID" dirty="0"/>
              <a:t>.</a:t>
            </a:r>
          </a:p>
          <a:p>
            <a:pPr lvl="0"/>
            <a:r>
              <a:rPr lang="en-ID" dirty="0" err="1"/>
              <a:t>mengirimkan</a:t>
            </a:r>
            <a:r>
              <a:rPr lang="en-ID" dirty="0"/>
              <a:t> </a:t>
            </a:r>
            <a:r>
              <a:rPr lang="en-ID" dirty="0" err="1"/>
              <a:t>notifikasi</a:t>
            </a:r>
            <a:r>
              <a:rPr lang="en-ID" dirty="0"/>
              <a:t> </a:t>
            </a:r>
            <a:r>
              <a:rPr lang="en-ID" dirty="0" err="1"/>
              <a:t>pengingat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WR </a:t>
            </a:r>
            <a:r>
              <a:rPr lang="en-ID" dirty="0" err="1"/>
              <a:t>melalui</a:t>
            </a:r>
            <a:r>
              <a:rPr lang="en-ID" dirty="0"/>
              <a:t> WhatsApp </a:t>
            </a:r>
            <a:r>
              <a:rPr lang="en-ID" dirty="0" err="1"/>
              <a:t>dengan</a:t>
            </a:r>
            <a:r>
              <a:rPr lang="en-ID" dirty="0"/>
              <a:t> detail </a:t>
            </a:r>
            <a:r>
              <a:rPr lang="en-ID" dirty="0" err="1"/>
              <a:t>jatuh</a:t>
            </a:r>
            <a:r>
              <a:rPr lang="en-ID" dirty="0"/>
              <a:t> tempo dan </a:t>
            </a:r>
            <a:r>
              <a:rPr lang="en-ID" dirty="0" err="1"/>
              <a:t>jumlah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dibayar</a:t>
            </a:r>
            <a:r>
              <a:rPr lang="en-ID" dirty="0"/>
              <a:t>.</a:t>
            </a:r>
          </a:p>
          <a:p>
            <a:pPr marL="45720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15" name="Google Shape;315;p3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"/>
          <p:cNvSpPr/>
          <p:nvPr/>
        </p:nvSpPr>
        <p:spPr>
          <a:xfrm>
            <a:off x="671016" y="594285"/>
            <a:ext cx="6608279" cy="58640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8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>
                <a:solidFill>
                  <a:schemeClr val="lt1"/>
                </a:solidFill>
              </a:rPr>
              <a:t>IDE PENYELESAIAN MASALAH</a:t>
            </a:r>
            <a:endParaRPr sz="2800" b="1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20DF1-5088-4E98-AE36-3DD811A15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43" y="1262424"/>
            <a:ext cx="6060858" cy="388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84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"/>
          <p:cNvSpPr txBox="1">
            <a:spLocks noGrp="1"/>
          </p:cNvSpPr>
          <p:nvPr>
            <p:ph type="body" idx="1"/>
          </p:nvPr>
        </p:nvSpPr>
        <p:spPr>
          <a:xfrm>
            <a:off x="671016" y="1421546"/>
            <a:ext cx="7602127" cy="342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buNone/>
            </a:pPr>
            <a:r>
              <a:rPr lang="en-ID" sz="1600" dirty="0"/>
              <a:t>1. Admin, </a:t>
            </a:r>
            <a:r>
              <a:rPr lang="en-ID" sz="1600" dirty="0" err="1"/>
              <a:t>Pendataan</a:t>
            </a:r>
            <a:r>
              <a:rPr lang="en-ID" sz="1600" dirty="0"/>
              <a:t> dan </a:t>
            </a:r>
            <a:r>
              <a:rPr lang="en-ID" sz="1600" dirty="0" err="1"/>
              <a:t>Keuangan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login</a:t>
            </a:r>
          </a:p>
          <a:p>
            <a:pPr marL="114300" lvl="0" indent="0">
              <a:buNone/>
            </a:pPr>
            <a:r>
              <a:rPr lang="en-ID" sz="1600" dirty="0"/>
              <a:t>2. WR </a:t>
            </a:r>
            <a:r>
              <a:rPr lang="en-ID" sz="1600" dirty="0" err="1"/>
              <a:t>tetap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registrasi</a:t>
            </a:r>
            <a:endParaRPr lang="en-ID" sz="1600" dirty="0"/>
          </a:p>
          <a:p>
            <a:pPr marL="114300" lvl="0" indent="0">
              <a:buNone/>
            </a:pPr>
            <a:r>
              <a:rPr lang="en-ID" sz="1600" dirty="0"/>
              <a:t>3. WR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tetap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registrasi</a:t>
            </a:r>
            <a:endParaRPr lang="en-ID" sz="1600" dirty="0"/>
          </a:p>
          <a:p>
            <a:pPr marL="114300" lvl="0" indent="0">
              <a:buNone/>
            </a:pPr>
            <a:r>
              <a:rPr lang="en-ID" sz="1600" dirty="0"/>
              <a:t>4. </a:t>
            </a:r>
            <a:r>
              <a:rPr lang="en-ID" sz="1600" dirty="0" err="1"/>
              <a:t>Pendataan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pendataan</a:t>
            </a:r>
            <a:r>
              <a:rPr lang="en-ID" sz="1600" dirty="0"/>
              <a:t> </a:t>
            </a:r>
            <a:r>
              <a:rPr lang="en-ID" sz="1600" dirty="0" err="1"/>
              <a:t>terhadapat</a:t>
            </a:r>
            <a:r>
              <a:rPr lang="en-ID" sz="1600" dirty="0"/>
              <a:t> WR</a:t>
            </a:r>
          </a:p>
          <a:p>
            <a:pPr marL="114300" lvl="0" indent="0">
              <a:buNone/>
            </a:pPr>
            <a:r>
              <a:rPr lang="en-ID" sz="1600" dirty="0"/>
              <a:t>5. </a:t>
            </a:r>
            <a:r>
              <a:rPr lang="en-ID" sz="1600" dirty="0" err="1"/>
              <a:t>Pendataan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cek</a:t>
            </a:r>
            <a:r>
              <a:rPr lang="en-ID" sz="1600" dirty="0"/>
              <a:t> volume </a:t>
            </a:r>
            <a:r>
              <a:rPr lang="en-ID" sz="1600" dirty="0" err="1"/>
              <a:t>sampah</a:t>
            </a:r>
            <a:r>
              <a:rPr lang="en-ID" sz="1600" dirty="0"/>
              <a:t> yang </a:t>
            </a:r>
            <a:r>
              <a:rPr lang="en-ID" sz="1600" dirty="0" err="1"/>
              <a:t>dihasilkan</a:t>
            </a:r>
            <a:r>
              <a:rPr lang="en-ID" sz="1600" dirty="0"/>
              <a:t> WR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tetap</a:t>
            </a:r>
            <a:endParaRPr lang="en-ID" sz="1600" dirty="0"/>
          </a:p>
          <a:p>
            <a:pPr marL="114300" lvl="0" indent="0">
              <a:buNone/>
            </a:pPr>
            <a:r>
              <a:rPr lang="en-ID" sz="1600" dirty="0"/>
              <a:t>6. Admin </a:t>
            </a:r>
            <a:r>
              <a:rPr lang="en-ID" sz="1600" dirty="0" err="1"/>
              <a:t>mengirimkan</a:t>
            </a:r>
            <a:r>
              <a:rPr lang="en-ID" sz="1600" dirty="0"/>
              <a:t> </a:t>
            </a:r>
            <a:r>
              <a:rPr lang="en-ID" sz="1600" dirty="0" err="1"/>
              <a:t>penagihan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</a:t>
            </a:r>
            <a:r>
              <a:rPr lang="en-ID" sz="1600" dirty="0" err="1"/>
              <a:t>pesan</a:t>
            </a:r>
            <a:r>
              <a:rPr lang="en-ID" sz="1600" dirty="0"/>
              <a:t> di WhatsApp </a:t>
            </a:r>
            <a:r>
              <a:rPr lang="en-ID" sz="1600" dirty="0" err="1"/>
              <a:t>kepada</a:t>
            </a:r>
            <a:r>
              <a:rPr lang="en-ID" sz="1600" dirty="0"/>
              <a:t> WR</a:t>
            </a:r>
          </a:p>
          <a:p>
            <a:pPr marL="114300" lvl="0" indent="0">
              <a:buNone/>
            </a:pPr>
            <a:r>
              <a:rPr lang="en-ID" sz="1600" dirty="0"/>
              <a:t>7. WR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pembayaran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</a:t>
            </a:r>
            <a:r>
              <a:rPr lang="en-ID" sz="1600" dirty="0" err="1"/>
              <a:t>Mitrans</a:t>
            </a:r>
            <a:endParaRPr lang="en-ID" sz="1600" dirty="0"/>
          </a:p>
          <a:p>
            <a:pPr marL="114300" lvl="0" indent="0">
              <a:buNone/>
            </a:pPr>
            <a:r>
              <a:rPr lang="en-ID" sz="1600" dirty="0"/>
              <a:t>8. </a:t>
            </a:r>
            <a:r>
              <a:rPr lang="en-ID" sz="1600" dirty="0" err="1"/>
              <a:t>Keuangan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pemantauan</a:t>
            </a:r>
            <a:r>
              <a:rPr lang="en-ID" sz="1600" dirty="0"/>
              <a:t> </a:t>
            </a:r>
            <a:r>
              <a:rPr lang="en-ID" sz="1600" dirty="0" err="1"/>
              <a:t>pembayaran</a:t>
            </a:r>
            <a:endParaRPr lang="en-ID" sz="1600" dirty="0"/>
          </a:p>
          <a:p>
            <a:pPr marL="114300" lvl="0" indent="0">
              <a:buNone/>
            </a:pPr>
            <a:r>
              <a:rPr lang="en-ID" sz="1600" dirty="0"/>
              <a:t>9. </a:t>
            </a:r>
            <a:r>
              <a:rPr lang="en-ID" sz="1600" dirty="0" err="1"/>
              <a:t>Keuangan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</a:t>
            </a:r>
            <a:r>
              <a:rPr lang="en-ID" sz="1600" dirty="0" err="1"/>
              <a:t>laporan</a:t>
            </a:r>
            <a:r>
              <a:rPr lang="en-ID" sz="1600" dirty="0"/>
              <a:t> </a:t>
            </a:r>
            <a:r>
              <a:rPr lang="en-ID" sz="1600" dirty="0" err="1"/>
              <a:t>pembayaran</a:t>
            </a:r>
            <a:endParaRPr lang="en-ID" sz="1600" dirty="0"/>
          </a:p>
          <a:p>
            <a:pPr marL="114300" lvl="0" indent="0">
              <a:buNone/>
            </a:pPr>
            <a:r>
              <a:rPr lang="en-ID" sz="1600" dirty="0"/>
              <a:t>10. Admin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melihat</a:t>
            </a:r>
            <a:r>
              <a:rPr lang="en-ID" sz="1600" dirty="0"/>
              <a:t> Log </a:t>
            </a:r>
            <a:r>
              <a:rPr lang="en-ID" sz="1600" dirty="0" err="1"/>
              <a:t>Aktivitas</a:t>
            </a:r>
            <a:r>
              <a:rPr lang="en-ID" sz="1600" dirty="0"/>
              <a:t> </a:t>
            </a:r>
            <a:r>
              <a:rPr lang="en-ID" sz="1600" dirty="0" err="1"/>
              <a:t>pembayaran</a:t>
            </a:r>
            <a:endParaRPr lang="en-ID" sz="1600" dirty="0"/>
          </a:p>
          <a:p>
            <a:pPr marL="45720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23" name="Google Shape;323;p5"/>
          <p:cNvSpPr/>
          <p:nvPr/>
        </p:nvSpPr>
        <p:spPr>
          <a:xfrm>
            <a:off x="8073308" y="190340"/>
            <a:ext cx="804167" cy="8078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"/>
          <p:cNvSpPr/>
          <p:nvPr/>
        </p:nvSpPr>
        <p:spPr>
          <a:xfrm>
            <a:off x="671016" y="594285"/>
            <a:ext cx="5685182" cy="58640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8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ANALISIS KEBUTUHAN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c4565d067_0_7"/>
          <p:cNvSpPr txBox="1">
            <a:spLocks noGrp="1"/>
          </p:cNvSpPr>
          <p:nvPr>
            <p:ph type="body" idx="1"/>
          </p:nvPr>
        </p:nvSpPr>
        <p:spPr>
          <a:xfrm>
            <a:off x="671016" y="1421546"/>
            <a:ext cx="3900984" cy="3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Kebutuhan nonfungsional</a:t>
            </a:r>
            <a:endParaRPr sz="1600" dirty="0"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Hardware</a:t>
            </a:r>
          </a:p>
          <a:p>
            <a:pPr marL="571500" lvl="0">
              <a:lnSpc>
                <a:spcPct val="150000"/>
              </a:lnSpc>
              <a:buAutoNum type="arabicPeriod"/>
            </a:pPr>
            <a:r>
              <a:rPr lang="en-US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AMD 3020e with Radeon Graphics 1.20 GHz</a:t>
            </a:r>
          </a:p>
          <a:p>
            <a:pPr marL="571500" lvl="0">
              <a:lnSpc>
                <a:spcPct val="150000"/>
              </a:lnSpc>
              <a:buAutoNum type="arabicPeriod"/>
            </a:pPr>
            <a:r>
              <a:rPr lang="en-ID" sz="1600" dirty="0" err="1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Memori</a:t>
            </a:r>
            <a:r>
              <a:rPr lang="en-ID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 Ram 8GB</a:t>
            </a:r>
          </a:p>
          <a:p>
            <a:pPr marL="571500" lvl="0">
              <a:lnSpc>
                <a:spcPct val="150000"/>
              </a:lnSpc>
              <a:buAutoNum type="arabicPeriod"/>
            </a:pPr>
            <a:r>
              <a:rPr lang="en-ID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SSD 128GB</a:t>
            </a:r>
            <a:endParaRPr sz="1600" dirty="0">
              <a:latin typeface="Century Gothic" panose="020B0502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30c4565d067_0_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>
                <a:latin typeface="Century Gothic" panose="020B0502020202020204" pitchFamily="34" charset="0"/>
              </a:rPr>
              <a:t>6</a:t>
            </a:fld>
            <a:endParaRPr>
              <a:latin typeface="Century Gothic" panose="020B0502020202020204" pitchFamily="34" charset="0"/>
            </a:endParaRPr>
          </a:p>
        </p:txBody>
      </p:sp>
      <p:sp>
        <p:nvSpPr>
          <p:cNvPr id="331" name="Google Shape;331;g30c4565d067_0_7"/>
          <p:cNvSpPr/>
          <p:nvPr/>
        </p:nvSpPr>
        <p:spPr>
          <a:xfrm>
            <a:off x="8073308" y="190340"/>
            <a:ext cx="804300" cy="807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entury Gothic" panose="020B0502020202020204" pitchFamily="34" charset="0"/>
              <a:sym typeface="Arial"/>
            </a:endParaRPr>
          </a:p>
        </p:txBody>
      </p:sp>
      <p:sp>
        <p:nvSpPr>
          <p:cNvPr id="332" name="Google Shape;332;g30c4565d067_0_7"/>
          <p:cNvSpPr/>
          <p:nvPr/>
        </p:nvSpPr>
        <p:spPr>
          <a:xfrm>
            <a:off x="671016" y="594285"/>
            <a:ext cx="5685300" cy="586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008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 dirty="0">
                <a:solidFill>
                  <a:srgbClr val="FFFFFF"/>
                </a:solidFill>
                <a:latin typeface="+mj-lt"/>
                <a:sym typeface="Arial"/>
              </a:rPr>
              <a:t>ANALISIS KEBUTUHAN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sym typeface="Arial"/>
            </a:endParaRPr>
          </a:p>
        </p:txBody>
      </p:sp>
      <p:sp>
        <p:nvSpPr>
          <p:cNvPr id="6" name="Google Shape;329;g30c4565d067_0_7">
            <a:extLst>
              <a:ext uri="{FF2B5EF4-FFF2-40B4-BE49-F238E27FC236}">
                <a16:creationId xmlns:a16="http://schemas.microsoft.com/office/drawing/2014/main" id="{B6125680-3660-4D89-80D3-5475539010DC}"/>
              </a:ext>
            </a:extLst>
          </p:cNvPr>
          <p:cNvSpPr txBox="1">
            <a:spLocks/>
          </p:cNvSpPr>
          <p:nvPr/>
        </p:nvSpPr>
        <p:spPr>
          <a:xfrm>
            <a:off x="5287466" y="1421546"/>
            <a:ext cx="3900984" cy="3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Light"/>
              <a:buChar char="▹"/>
              <a:defRPr sz="18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-228600">
              <a:lnSpc>
                <a:spcPct val="150000"/>
              </a:lnSpc>
              <a:buFont typeface="Barlow Light"/>
              <a:buNone/>
            </a:pPr>
            <a:r>
              <a:rPr lang="en-ID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Software</a:t>
            </a:r>
          </a:p>
          <a:p>
            <a:pPr marL="571500">
              <a:lnSpc>
                <a:spcPct val="150000"/>
              </a:lnSpc>
              <a:buFont typeface="Barlow Light"/>
              <a:buAutoNum type="arabicPeriod"/>
            </a:pPr>
            <a:r>
              <a:rPr lang="en-ID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Web server (</a:t>
            </a:r>
            <a:r>
              <a:rPr lang="en-ID" sz="1600" dirty="0" err="1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Xampp</a:t>
            </a:r>
            <a:r>
              <a:rPr lang="en-ID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)</a:t>
            </a:r>
          </a:p>
          <a:p>
            <a:pPr marL="571500">
              <a:lnSpc>
                <a:spcPct val="150000"/>
              </a:lnSpc>
              <a:buFont typeface="Barlow Light"/>
              <a:buAutoNum type="arabicPeriod"/>
            </a:pPr>
            <a:r>
              <a:rPr lang="en-ID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Web browser (Google Chrome)</a:t>
            </a:r>
          </a:p>
          <a:p>
            <a:pPr marL="571500">
              <a:lnSpc>
                <a:spcPct val="150000"/>
              </a:lnSpc>
              <a:buFont typeface="Barlow Light"/>
              <a:buAutoNum type="arabicPeriod"/>
            </a:pPr>
            <a:r>
              <a:rPr lang="en-ID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Text Editor (Visual Studio Code)</a:t>
            </a:r>
          </a:p>
          <a:p>
            <a:pPr marL="571500">
              <a:lnSpc>
                <a:spcPct val="150000"/>
              </a:lnSpc>
              <a:buFont typeface="Barlow Light"/>
              <a:buAutoNum type="arabicPeriod"/>
            </a:pPr>
            <a:r>
              <a:rPr lang="en-ID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Database (</a:t>
            </a:r>
            <a:r>
              <a:rPr lang="en-ID" sz="1600" dirty="0" err="1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mySql</a:t>
            </a:r>
            <a:r>
              <a:rPr lang="en-ID" sz="1600" dirty="0">
                <a:latin typeface="Century Gothic" panose="020B0502020202020204" pitchFamily="34" charset="0"/>
                <a:ea typeface="Arial"/>
                <a:cs typeface="Arial"/>
                <a:sym typeface="Arial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220</Words>
  <Application>Microsoft Office PowerPoint</Application>
  <PresentationFormat>On-screen Show (16:9)</PresentationFormat>
  <Paragraphs>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Century Gothic</vt:lpstr>
      <vt:lpstr>Raleway Thin</vt:lpstr>
      <vt:lpstr>Barlow Light</vt:lpstr>
      <vt:lpstr>Calibri</vt:lpstr>
      <vt:lpstr>Arial</vt:lpstr>
      <vt:lpstr>Gaoler template</vt:lpstr>
      <vt:lpstr>Aplikasi pengelolaan retribusi pada dinas lingkungan hidup  kab. Malang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</dc:title>
  <dc:creator>SONY9</dc:creator>
  <cp:lastModifiedBy>LENOVO Faizal</cp:lastModifiedBy>
  <cp:revision>10</cp:revision>
  <dcterms:modified xsi:type="dcterms:W3CDTF">2024-10-23T12:22:39Z</dcterms:modified>
</cp:coreProperties>
</file>