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56" r:id="rId2"/>
    <p:sldId id="502" r:id="rId3"/>
    <p:sldId id="257" r:id="rId4"/>
    <p:sldId id="258" r:id="rId5"/>
    <p:sldId id="504" r:id="rId6"/>
    <p:sldId id="505" r:id="rId7"/>
    <p:sldId id="259" r:id="rId8"/>
    <p:sldId id="260" r:id="rId9"/>
    <p:sldId id="262" r:id="rId10"/>
    <p:sldId id="263" r:id="rId11"/>
    <p:sldId id="264" r:id="rId12"/>
    <p:sldId id="265" r:id="rId13"/>
    <p:sldId id="267" r:id="rId14"/>
    <p:sldId id="506" r:id="rId15"/>
    <p:sldId id="268" r:id="rId16"/>
    <p:sldId id="269" r:id="rId17"/>
    <p:sldId id="270" r:id="rId18"/>
    <p:sldId id="271" r:id="rId19"/>
    <p:sldId id="272" r:id="rId20"/>
    <p:sldId id="507" r:id="rId21"/>
    <p:sldId id="274" r:id="rId22"/>
    <p:sldId id="275" r:id="rId23"/>
    <p:sldId id="276" r:id="rId24"/>
    <p:sldId id="508" r:id="rId25"/>
    <p:sldId id="277" r:id="rId26"/>
    <p:sldId id="278" r:id="rId27"/>
    <p:sldId id="266" r:id="rId28"/>
    <p:sldId id="279" r:id="rId29"/>
    <p:sldId id="503" r:id="rId30"/>
    <p:sldId id="280" r:id="rId31"/>
    <p:sldId id="509" r:id="rId32"/>
    <p:sldId id="510" r:id="rId33"/>
    <p:sldId id="511" r:id="rId34"/>
    <p:sldId id="281" r:id="rId35"/>
    <p:sldId id="282" r:id="rId36"/>
    <p:sldId id="513" r:id="rId37"/>
    <p:sldId id="512" r:id="rId38"/>
    <p:sldId id="515" r:id="rId39"/>
    <p:sldId id="284" r:id="rId40"/>
    <p:sldId id="516" r:id="rId41"/>
    <p:sldId id="517" r:id="rId42"/>
    <p:sldId id="285" r:id="rId43"/>
    <p:sldId id="286" r:id="rId44"/>
    <p:sldId id="287" r:id="rId45"/>
    <p:sldId id="288" r:id="rId46"/>
    <p:sldId id="289" r:id="rId47"/>
    <p:sldId id="290" r:id="rId48"/>
    <p:sldId id="514" r:id="rId49"/>
    <p:sldId id="518" r:id="rId50"/>
    <p:sldId id="292" r:id="rId51"/>
    <p:sldId id="519" r:id="rId52"/>
    <p:sldId id="520" r:id="rId53"/>
    <p:sldId id="521" r:id="rId54"/>
    <p:sldId id="293" r:id="rId55"/>
    <p:sldId id="294" r:id="rId56"/>
    <p:sldId id="522" r:id="rId57"/>
    <p:sldId id="295"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523" r:id="rId78"/>
    <p:sldId id="316" r:id="rId79"/>
    <p:sldId id="317" r:id="rId80"/>
    <p:sldId id="318" r:id="rId81"/>
    <p:sldId id="524" r:id="rId82"/>
    <p:sldId id="319" r:id="rId83"/>
    <p:sldId id="320" r:id="rId84"/>
    <p:sldId id="321" r:id="rId85"/>
    <p:sldId id="323" r:id="rId86"/>
    <p:sldId id="324" r:id="rId87"/>
    <p:sldId id="325" r:id="rId88"/>
    <p:sldId id="326" r:id="rId89"/>
    <p:sldId id="327" r:id="rId90"/>
    <p:sldId id="328" r:id="rId91"/>
    <p:sldId id="329" r:id="rId92"/>
    <p:sldId id="330" r:id="rId93"/>
    <p:sldId id="331" r:id="rId94"/>
    <p:sldId id="332" r:id="rId95"/>
    <p:sldId id="333" r:id="rId96"/>
    <p:sldId id="334" r:id="rId97"/>
    <p:sldId id="335" r:id="rId98"/>
    <p:sldId id="336" r:id="rId99"/>
    <p:sldId id="337" r:id="rId100"/>
    <p:sldId id="338" r:id="rId101"/>
    <p:sldId id="339" r:id="rId102"/>
    <p:sldId id="340" r:id="rId103"/>
    <p:sldId id="341" r:id="rId104"/>
    <p:sldId id="342" r:id="rId105"/>
    <p:sldId id="343" r:id="rId106"/>
    <p:sldId id="344" r:id="rId107"/>
    <p:sldId id="345" r:id="rId108"/>
    <p:sldId id="346" r:id="rId109"/>
    <p:sldId id="525"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EF"/>
    <a:srgbClr val="E1F7E1"/>
    <a:srgbClr val="FBFFFB"/>
    <a:srgbClr val="F7F7F7"/>
    <a:srgbClr val="FFFBFB"/>
    <a:srgbClr val="F7FFFC"/>
    <a:srgbClr val="FF9999"/>
    <a:srgbClr val="666699"/>
    <a:srgbClr val="ECFAEC"/>
    <a:srgbClr val="F3F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9" autoAdjust="0"/>
  </p:normalViewPr>
  <p:slideViewPr>
    <p:cSldViewPr snapToGrid="0">
      <p:cViewPr>
        <p:scale>
          <a:sx n="58" d="100"/>
          <a:sy n="58" d="100"/>
        </p:scale>
        <p:origin x="98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28:08.85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48 213,'43'41,"69"50,-59-50,-30-25,1-1,1-1,0-1,0-1,1-1,1-2,0-1,0 0,1-2,51 4,30 7,-58-8,79 5,716-13,-401-3,1396 2,-1810-2,0-1,50-12,-6 1,222-44,40-6,374-46,-453 87,-163 16,35-12,-87 11,77-4,119-6,-29 0,305 13,-321 6,-138-3,87-16,-1 0,34-4,35-1,-180 22,25 0,-1-3,91-17,44-13,-118 23,130-5,78 17,-122 2,-112-3,-15-1,59 7,-80-5,1 2,0-1,-1 1,0 1,1 0,-1 1,-1 0,1 0,10 8,2 3,151 121,-97-79,-56-44,-1 0,0 2,32 33,-49-47,1 1,-1-1,-1 1,1-1,0 1,-1 0,1-1,-1 1,0 0,0 0,0 0,0 0,-1 0,1 0,-1 0,1 0,-1 0,0 0,-1 0,0 6,0-6,0-1,-1 1,1-1,-1 0,0 1,0-1,0 0,0 0,0 0,0 0,0-1,-1 1,1-1,-1 1,1-1,-1 0,1 0,-1 0,0 0,0 0,1 0,-7 0,-39 4,0-1,0-2,-73-8,2 1,52 4,30-1,1 1,-1 2,1 2,-68 13,69-7,-54 4,66-11,0 1,-1 1,1 1,1 1,-1 1,-23 11,-4 4,-2-2,-66 17,13-5,-53 22,-346 101,411-136,-1-3,-1-5,-125 0,60-13,-169-23,163 13,58 5,1-10,66 9,-41-2,-621 3,384 10,272 0,1 3,0 1,-75 23,54-13,-750 154,342-86,394-74,-2-4,0-3,-99-8,27 0,106 4,-356-16,-265-10,630 28,1 2,-42 10,-49 4,-467-11,335-10,254 3,-33 1,-1-2,1-2,-54-10,23-4,-347-68,368 82,32 2,1 0,-1 0,-28-8,44 8,0 1,0-1,0 0,0 0,0-1,0 1,0-1,1 1,-1-1,0 0,1 0,-1 0,1 0,0-1,0 1,0 0,0-1,0 0,1 1,-1-1,1 0,-1 0,1 0,0 0,0 0,0-4,1 7,0 0,-1-1,1 1,0 0,0 0,0-1,0 1,0 0,0 0,-1-1,1 1,0 0,0 0,0-1,0 1,0 0,0-1,0 1,0 0,0 0,0-1,0 1,1 0,-1-1,0 1,0 0,0 0,0-1,0 1,0 0,1 0,-1 0,0-1,0 1,0 0,1 0,-1 0,0-1,0 1,1 0,-1 0,0 0,0 0,1 0,-1 0,0-1,0 1,1 0,-1 0,0 0,0 0,1 0,-1 0,0 0,1 0,-1 0,0 0,0 1,1-1,-1 0,1 0,13 14,-7 4,-1 0,-1 0,0 1,3 32,2 8,-2-20,-2-13,0 1,1-1,13 30,-6-25,-8-16,1 0,0 0,1-1,10 14,-14-23,0-1,0 0,0 0,0 0,1-1,-1 1,1-1,0 0,0 0,0-1,1 0,-1 1,0-2,1 1,9 1,131 16,29 8,-40-8,-49-8,1-4,144-7,78 5,-257 0,437 26,-314-29,147-7,-194-15,-84 12,75-6,76 12,-80 3,199-24,-243 15,141 4,4-1,-28-32,254 30,-253 10,1739-3,-1856 3,90 16,-87-9,81 2,-80-8,-1 4,95 22,52 7,-101-30,124-8,-76-3,375 4,-519-1,0-2,0 0,33-11,-29 7,57-6,-37 9,83-19,59-10,-65 7,-58 14,98-32,-142 36,0 2,1 1,-1 1,33-2,103 6,-93 1,12 0,-485 0,370-1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31:46.96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1 128,'711'0,"-686"2,1 0,-1 2,33 9,-28-6,56 7,366-11,-229-5,61-20,-57 2,462 16,-358 7,-223-2,-24 1,0-3,115-17,-106 4,133-2,98 18,-109 1,-80-2,85 0,226-29,-342 16,119-19,-138 21,0 2,159 9,-106 1,519-1,-600 2,-1 3,97 22,13 2,-38-18,146-6,-235-4,-1 1,73 17,-56-9,13 5,-1 2,115 49,-162-59,1-2,0 0,0-2,0 0,38 2,112-8,-72-2,-67 3,0-2,0-1,55-14,-56 12,63-4,-63 8,-1-1,41-10,-37 6,0 1,42-1,-43 4,1 0,46-13,-31 7,0 1,0 2,0 3,73 4,-91-1,5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31:52.67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1 172,'19'2,"0"1,0 0,0 1,0 1,18 8,26 6,451 133,-400-112,229 51,-182-52,-118-27,0-1,0-2,85 6,371-18,-178-35,-96 7,-120 20,0-4,109-31,-164 35,0 2,1 3,76-1,24-2,367-42,222 33,-480 21,890-3,-1087-3,86-15,21-2,-123 16,75-18,-33 4,186-40,-28 3,14-1,-164 33,-58 17,0 1,66 0,-64 4,0-1,53-10,-29 0,0 3,71 1,135 9,-91 3,-138-5,-1 2,0 3,43 8,98 17,-30-6,-102-16,83 1,-86-7,1 2,48 10,-41-4,85 2,-45-4,-55 1,-39-8,0 1,-1-1,1 1,0-1,-1 1,1-1,-1 1,1-1,-1 1,1 0,-1-1,1 1,-1 0,1 0,-1-1,0 1,0 0,1 0,-1-1,0 1,0 0,0 0,0 0,0-1,0 1,0 0,0 0,0 0,0-1,0 1,-1 0,1 0,0 0,0-1,-1 1,1 0,-1 0,1-1,-1 1,1-1,-1 1,0 1,-4 5,0-1,-1 0,0 0,0 0,0 0,0-1,-1 0,0 0,0-1,0 0,-1 0,1-1,-16 5,-9 1,0-1,-41 4,23-5,-4 0,-93-1,99-6,0 2,-75 13,38-2,0-4,0-4,-97-6,79 0,67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31:56.42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1,'24'0,"21"-1,51 7,-80-3,-1 0,1 0,-1 2,0 0,0 0,27 15,8 13,84 69,-31-22,-59-47,-2 1,64 67,-82-74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32:03.004"/>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0 169,'2459'0,"-2417"-2,0-2,46-11,-42 6,69-3,-74 11,32-1,78-11,-31-3,126 1,124 17,-122 1,544-3,-751-2,1-2,47-11,-44 7,70-4,-66 8,68-14,-69 10,72-5,86 13,-170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32:20.41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0,'0'7,"0"3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3:18:02.56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3520 837,'1876'0,"-1858"-1,-1-2,1 0,-1-1,1-1,-1 0,-1-1,1-1,-1-1,22-13,60-26,31 6,-71 23,73-31,-113 42,1 0,0 1,0 1,0 1,1 0,28 0,124 5,-84 2,-45-4,-1-2,76-16,-54 10,-1 3,90 3,-87 4,0-3,69-12,-37-2,-24 5,-1-3,-1-3,90-34,-128 40,1 1,0 1,40-4,-49 10,-1-1,1-1,-1-2,0 0,0-2,-1 0,35-20,-14 4,1 2,2 2,0 2,91-23,34-13,-86 27,2 4,175-25,-202 40,0 3,0 3,98 6,-158-3,1 0,-1 0,1 0,-1 1,1-1,-1 0,0 1,1 0,-1 0,0-1,1 1,-1 0,0 1,0-1,0 0,0 1,0-1,0 1,0 0,0-1,-1 1,1 0,-1 0,1 0,-1 0,0 1,0-1,1 0,-2 0,1 1,1 3,-2-2,-1 1,1 0,-1-1,0 1,0-1,0 1,-1-1,0 0,0 0,0 1,0-1,0-1,-1 1,0 0,0 0,-4 3,-22 22,-2-1,-1-2,-1-1,-2-1,0-3,-1 0,-1-2,0-2,-50 15,-9 8,62-25,-61 19,23-17,-1-3,-143 7,-152-21,159-3,145 2,0-4,0-2,1-2,-121-36,-60-13,228 55,0 0,1-1,-1 0,1-1,0-1,-22-12,36 18,0 0,1 0,-1-1,0 1,1 0,-1-1,1 1,-1 0,0-1,1 1,-1-1,1 1,-1-1,1 1,0-1,-1 0,1 1,0-1,-1 0,1 1,0-1,-1 0,1 1,0-1,0 0,0 1,0-1,0 0,0 1,0-1,0 0,0 0,0 1,0-1,1 0,0-1,0 1,1 0,-1 0,1 0,-1 0,1 0,-1 0,1 0,0 0,0 1,-1-1,5 0,56-8,21 6,-39 3,0-3,0-1,47-11,-70 10,221-46,-162 36,102-33,0-1,-88 30,0 3,0 4,110 1,-110 14,-43-1,1-1,-1-3,93-15,-87 6,0 2,78-1,118 11,-92 2,1130-3,-1266 1,1 2,-1 1,33 9,-28-6,56 7,-71-13,0 1,-1 0,0 1,1 1,-1 1,-1 0,1 0,-1 1,0 1,0 0,-1 1,0 1,0 0,-1 0,17 18,-21-19,-1-1,-1 1,1 0,-1 0,0 1,-1 0,0 0,-1 0,1 0,-2 0,1 1,-1-1,-1 1,0-1,0 1,-1 0,0-1,-1 1,0 0,0-1,-1 1,0-1,-1 1,-5 12,0-6,0 0,-1 0,0-1,-1 0,-20 21,-69 62,63-65,-36 43,58-61,2 1,0 1,1 0,0 0,2 1,0 1,1-1,0 1,2 1,0-1,2 1,0 0,-2 34,6-40,-1 1,-1-1,0 0,0 0,-6 14,7-24,0 0,-1 0,0-1,0 1,0 0,-1-1,1 0,-1 1,0-1,0 0,0 0,0-1,0 1,-1-1,1 1,-1-1,1 0,-1 0,0-1,0 1,-6 1,-19 2,0-1,-1-2,1-1,0-1,-42-5,38 2,0 1,-1 2,-63 7,-409 71,347-62,-161 9,-689-25,463-2,544 2,-9 0,0 0,1-1,-21-4,29 5,1 0,0 0,0 0,-1 0,1-1,0 1,0-1,0 1,0-1,-1 1,1-1,0 1,0-1,0 0,0 0,0 1,0-1,1 0,-1 0,0 0,0 0,1 0,-1 0,0 0,1 0,-1-1,1 1,0 0,-1 0,1 0,0-1,-1 1,1 0,0 0,0-1,0 1,0 0,1 0,-1-1,0 1,0 0,1 0,-1 0,1 0,0-3,2 0,-1 0,1 1,0-1,1 0,-1 1,1 0,-1-1,1 2,0-1,0 0,0 1,1-1,-1 1,5-1,72-23,-60 20,35-7,1 2,-1 2,73-1,176 11,-124 3,-129-4,-21 2,-1-2,1-2,0 0,54-13,21-6,-79 18,0-2,-1-1,0-1,25-11,12-14,-1-3,-2-2,62-51,49-32,32-17,-166 114,43-38,-18 13,7-6,-51 38,1 1,1 0,0 1,1 1,1 2,-1 0,34-12,36-9,-66 22,1 0,0 2,1 1,-1 1,43-4,-65 9,-1 1,0 1,1-1,-1 0,0 1,1 0,-1 0,0 0,0 0,1 0,-1 0,0 1,0 0,-1 0,1 0,0 0,3 3,-5-3,0-1,0 1,0 0,0 0,0-1,0 1,-1 0,1 0,-1 0,1 0,-1 0,0 0,1 0,-1 0,0 0,-1 0,1 0,0 0,-1 0,1 0,-1 0,1 0,-1 0,0-1,0 1,0 0,0 0,0-1,0 1,0-1,-3 4,-24 28,-2-1,-1-1,-1-2,-53 37,-156 88,233-149,-309 177,242-144,-3-3,-104 33,73-37,-1-4,-2-4,0-6,-161 4,-407-22,252-2,401 1,1-1,0-1,-30-8,25 5,-54-5,-24 6,-155 12,176 12,4 0,21-9,-80 24,90-19,0-2,-87 8,-325-18,220-5,-3380 3,3589-2,0-2,-64-14,24 3,30 7,-35-7,-2 3,-83 1,122 11,-1-2,1-2,-1-2,-74-20,-10-5,-233-25,255 38,63 9,-65-4,65 10,23 1,0 0,0 2,0 0,0 1,0 1,-40 10,57-11,0 1,1 1,-1-1,1 1,-1-1,1 1,0 0,0 0,0 1,0-1,0 0,1 1,0 0,0 0,0-1,0 1,0 0,1 1,0-1,0 0,0 0,0 0,0 6,-1 13,1 1,1-1,4 27,-2-17,2 3,1 0,2-1,2 1,1-2,2 1,1-2,1 1,2-2,2 0,22 31,27 34,-67-97,0 1,1 0,-1-1,0 1,1 0,-1-1,1 1,-1-1,1 1,-1 0,1-1,-1 1,1-1,0 0,-1 1,1-1,0 1,-1-1,1 0,0 0,-1 1,1-1,0 0,0 0,-1 0,1 0,0 0,0 0,-1 0,1 0,0 0,0 0,-1 0,1 0,0 0,-1-1,1 1,0 0,-1-1,1 1,0 0,-1-1,1 1,0-1,-1 1,1-1,-1 1,1-1,-1 0,1 1,-1-1,0 1,1-1,-1 0,0 0,1 1,-1-1,0 0,0 1,0-3,10-53,-9 44,0 7,0 1,0-1,1 0,-1 1,1-1,0 1,0 0,0-1,1 1,-1 0,1 0,0 1,0-1,1 1,-1-1,1 1,0 0,0 0,0 1,0-1,0 1,0 0,1 0,-1 0,1 0,-1 1,10-2,10 0,0 0,0 2,0 0,34 4,-20 0,15-2,-1-1,0-3,94-17,-67 9,1 3,0 3,112 9,-38-1,796-3,-915-2,0-1,50-12,-43 7,52-4,90-9,15-1,522 19,-367 6,-333-3,25 1,-1-3,0-1,46-9,-27 1,1 3,0 2,74 4,-111 1,-1-2,0 0,28-9,46-5,286 10,-221 9,-156-2,0 0,0 1,-1 0,1 0,0 1,-1 0,0 1,1 0,-1 0,0 1,0 0,-1 1,1 0,-1 0,0 1,0 0,-1 0,0 1,0 0,0 0,-1 1,0-1,6 13,8 9,41 68,-55-87,0 1,-1 0,-1 0,0 0,-1 1,0-1,2 15,-5-24,0 0,0 1,0-1,-1 1,1-1,-1 0,1 1,-1-1,0 0,0 1,0-1,0 0,0 0,0 0,-1 0,1 0,-3 3,-1-1,1 0,-1 0,0 0,-1 0,1-1,-10 5,-5 0,0-1,0 0,-23 3,-50 9,-1-4,0-4,-106-1,-525-12,694 4,-1 2,0 0,-41 14,30-8,-24 8,41-11,1 0,-1-2,-35 3,-409-5,232-6,140 2,38-2,0 4,1 1,-80 15,-149 35,200-40,0-5,-166-7,97-3,-1800 3,1935-2,0 0,0-1,-34-10,-34-6,61 16,1-1,0-2,0-1,1-1,0-1,-34-17,58 25,1-1,-1 0,0 0,1 0,0 0,0 0,-1-1,2 1,-1-1,0 1,0-1,1 0,-1 0,1 1,0-1,0 0,0 0,0-1,0 1,1 0,-1-6,1-6,1 1,0-1,6-24,0-5,-1-123,-6 130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29:52.67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43,'0'1,"0"1,1-1,-1 0,0 0,1 1,-1-1,1 0,0 0,-1 1,1-1,0 0,0 0,-1 0,1 0,0 0,0 0,0-1,0 1,1 0,-1 0,0-1,0 1,0 0,1-1,-1 1,2-1,41 11,-30-9,97 24,114 44,-180-56,86 14,-41-10,-32-9,0-2,0-3,109-7,-49 0,1614 3,-1693-2,0-3,68-15,-48 8,277-74,-262 70,-41 8,0 1,55-4,-39 8,-1-1,62-15,-64 11,0 2,58 1,-50 3,62-10,15-3,0 5,172 9,-161 3,-86 1,83 14,24 3,419-16,-300-7,363 29,95-7,-479-22,1153 3,-1387 2,0 1,-1 1,29 8,-24-5,55 5,-39-9,-20-3,-1 2,0 1,37 8,-27-3,0-1,0-2,64 1,-82-5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29:56.77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1 309,'4'4,"1"-1,-1 0,1 0,0-1,0 1,0-1,1 0,-1 0,0-1,10 2,61 5,-56-7,553 6,-327-10,-58-3,342-55,-419 48,0 5,158 10,-96 1,392-3,-500-4,-1-2,104-25,-90 15,87-7,342 18,-271 8,-197-5,-1-2,50-11,-44 7,63-5,164 9,130-9,218-12,-102 26,-474 1,80 15,8 0,79 6,75 3,-142-25,363-5,-2-59,-340 35,193-8,-181 35,-73 3,135-17,135-11,-364 26,-5 0,1 0,-1 0,0 0,1-1,-1 1,1-1,-1 0,0 0,6-3,1-5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30:01.26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1,'29'-1,"0"2,-1 1,1 1,0 1,-1 2,0 0,30 12,53 22,51 20,-145-53,0-1,0-1,1 0,0-2,0 0,24 1,115-6,-74-1,49 5,111-6,-206 0,-1-2,0-1,0-2,-1-2,0-1,-1-1,37-21,-48 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30:05.018"/>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0,'26'2,"0"2,0 1,-1 0,0 2,0 1,43 20,46 14,4-18,-84-18,-1 0,0 2,34 14,-40-12,1-1,0-2,1 0,0-2,44 2,151-8,-111-2,-50 0,81-15,-82 8,83-2,-16 14,-54 0,0-3,121-17,-110 5,134-4,90 19,-109 0,342-2,-507-1,-1-3,51-11,-44 7,48-4,-46 9,0-3,51-12,-62 11,-3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30:08.00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30:22.87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1,'7'0,"2"0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30:42.630"/>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3523 2065,'15'11,"0"0,0-1,1-1,0-1,0 0,1-1,0-1,33 8,3 2,-23-7,0-2,49 6,11 2,-7-2,0-4,1-3,121-8,-81 0,845 1,-957 1,34-1,-43 1,-1-1,0 1,0 0,1-1,-1 1,0-1,0 0,0 0,0 0,0 0,0 0,0 0,0 0,0-1,2-2,-4 3,0 1,0-1,0 0,0 1,0-1,-1 0,1 1,0-1,0 1,-1-1,1 0,0 1,-1-1,1 1,0-1,-1 1,1-1,-1 1,1-1,-1 1,1-1,-1 1,0 0,1-1,-1 1,1 0,-1-1,0 1,1 0,-1 0,0 0,1 0,-1-1,0 1,1 0,-1 0,0 0,0 1,-31-7,-48 0,-133 7,-50-2,164-18,73 13,0 0,-31-2,-51 7,77 3,0-2,0-2,0 0,-52-12,28-1,39 13,1-2,-1 0,1 0,0-2,1 0,-1 0,1-2,0 0,1 0,-22-18,17 11,0 1,-31-18,-18-13,-29-25,52 40,-59-55,100 82,0 0,0 0,0 0,0-1,1 1,-1-1,1 0,0 0,0 1,0-2,-1-5,3 8,0 0,0 1,0-1,0 1,0-1,0 1,1-1,-1 1,0-1,1 1,0-1,-1 1,1 0,0-1,0 1,-1 0,1-1,0 1,1 0,-1 0,0 0,0 0,0 0,0 0,1 0,-1 1,0-1,1 0,-1 1,1-1,-1 1,1-1,-1 1,1 0,-1-1,3 1,36-7,0 1,50 0,32-5,3-7,205-26,-117 4,-154 26,0 2,79-5,443 15,-278 5,1214-3,-1478 2,-1 2,44 10,49 5,528-16,-106-67,-445 48,408-70,-427 70,-42 6,1 2,55-1,312 11,-408-2,1 0,-1 0,0 1,0 0,0 0,0 0,0 1,0 0,10 5,-13-5,-1 1,1 0,-1 0,1 0,-1 0,0 0,0 1,-1-1,1 1,-1 0,0 0,0 0,0 0,0 0,-1 0,3 8,8 41,10 97,-17-104,9 16,-10-51,-1 0,0 0,-1 0,-1 1,1 12,-2-20,0 0,-1-1,1 1,-1-1,0 1,0-1,0 0,-1 1,1-1,-1 0,0 0,0 0,0 0,0 0,0 0,-1 0,1-1,-1 1,0-1,-5 4,-15 7,0-1,-1-2,-1 0,0-1,-42 9,7-2,12-5,-1-2,0-2,0-2,-1-2,-53-5,-88 6,116 7,1 2,0 4,-100 38,14-5,11-8,-2-6,-1-7,-160 10,218-32,-177 35,-46 19,236-50,-1-4,0-4,-88-7,14 1,-608 3,729 2,-1 1,-49 12,44-7,-54 4,4-9,-128 11,-191 16,-6-32,133-1,218 7,1 3,0 3,-104 29,-68 12,-83-7,61-14,160-17,-127 3,-103-18,117-1,-1847 3,2507 25,-250-9,143 24,-266-21,-55-13,1 0,40 4,466-5,-304-7,1046 1,-1214-1,84-16,29-2,-72 11,-1-4,146-40,-93 18,-98 27,0 2,0 3,78 4,56-3,-55-17,-85 10,72-3,527 10,-348 4,-941-2,630 0,1 0,-1 1,1 0,-1 2,1-1,0 2,0-1,0 2,0 0,-19 11,32-16,0 0,1 1,-1-1,0 0,1 1,-1-1,1 1,-1-1,0 1,1-1,-1 1,1-1,-1 1,1-1,0 1,-1 0,1-1,0 1,-1 0,1-1,0 1,0 0,-1 0,1-1,0 1,0 0,0-1,0 1,0 0,0 0,0-1,0 1,0 0,1 0,-1-1,0 1,0 0,1-1,-1 1,0 0,1-1,-1 1,1 0,-1-1,1 1,-1-1,1 1,-1-1,1 1,-1-1,1 1,0-1,-1 0,1 1,0-1,-1 0,1 0,0 1,-1-1,1 0,1 0,58 17,-48-15,66 13,144 8,-63-10,143 10,312-19,-311-7,197 3,-483-1,0-1,-1-1,1 0,-1-1,0-1,0-1,20-9,-12 5,0 1,28-6,50-12,126-49,-29 21,-171 49,303-76,-301 76,0 2,35-1,-36 3,0 0,47-11,-35 4,1 1,84-3,90 13,-81 1,447-3,-575 0,0 0,0 0,0-1,-1 0,1 0,0-1,0 1,-1-1,1-1,7-3,-10 3,1-1,-1 1,0-1,0 0,0 0,0 0,-1-1,0 1,0-1,0 0,0 0,-1 0,3-6,3-11,-1 1,-1-1,-2 0,0 0,2-35,-6-118,-2 96,0 63,0 1,0 0,-6-17,5 21,0-1,0 1,2-1,-1 0,1-18,1 30,0-1,0 1,0-1,0 1,0-1,0 1,0 0,0-1,0 1,0-1,0 1,1-1,-1 1,0 0,0-1,0 1,1 0,-1-1,0 1,0 0,1-1,-1 1,0 0,1-1,-1 1,0 0,1 0,-1-1,0 1,1 0,-1 0,1 0,-1 0,1-1,-1 1,0 0,1 0,17 10,16 26,-33-34,40 47,-9-14,-3 2,0 1,41 76,-60-94,-2 0,0 0,-1 1,0 0,-2 1,-1-1,-1 1,0 0,-1 23,-2-38,0 6,1 0,-2 1,0-1,-1 0,-5 23,6-32,-1 0,1-1,-1 1,0-1,0 0,-1 0,1 1,-1-1,1-1,-1 1,0 0,0-1,0 1,0-1,-1 0,1 0,-1 0,1 0,-1-1,0 0,1 1,-1-1,0-1,-4 2,-3 0,1-1,0 1,1 0,-1 1,0 0,-12 6,19-7,0 0,0 0,0 1,0-1,0 1,0-1,1 1,0 0,-1 0,1 0,0 1,0-1,1 0,-1 1,1-1,-1 1,1 0,-1 4,-3 27,2 0,0 0,3 0,5 58,1 6,-4-4,-5 184,2-275,1 1,-1-1,0 0,0 0,-1 0,1 0,-1 0,0 0,0 0,0-1,-1 1,1-1,-1 0,0 1,0-1,0 0,0-1,0 1,-1 0,0-1,1 0,-1 0,0 0,0 0,0-1,0 1,0-1,0 0,0 0,-6 0,-15 2,0-1,-1-2,1 0,-28-4,8 0,-82 5,-140 18,100-4,16 3,-236 60,71-11,231-51,27-4,-1-2,-83 2,116-10,0 0,-52 14,48-9,-54 5,50-8,-54 12,54-8,-59 5,64-12,0 1,1 1,-1 2,1 1,-36 12,-210 74,196-72,-152 19,148-28,-55 2,-251-10,198-6,96 5,-99-5,164-1,-42-12,46 9,-1 2,-33-4,-109 5,104 5,0-4,1-1,-84-19,-937-167,890 172,-291 11,39 3,194-15,-162-3,-926 24,774-3,534-1,0-1,0-2,-32-9,-27-4,75 15,-1 0,1-2,0 1,1-2,-1 0,1-1,0 0,1-1,-1-1,2-1,-1 1,1-2,1 0,0-1,1 0,0 0,0-1,2-1,0 0,0 0,1-1,1 0,0 0,1-1,1 0,1 0,-6-33,6 11,1-1,1 0,6-54,-4 89,0 0,1 0,0 1,-1-1,1 0,0 1,1-1,-1 1,1-1,-1 1,1 0,0 0,0 0,1 0,-1 0,6-5,-6 6,1 1,0-1,0 1,-1 0,1-1,0 1,0 1,0-1,1 0,-1 1,0 0,0 0,0 0,0 0,0 0,4 1,6 2,0 1,-1 0,1 1,-1 0,0 1,0 0,-1 1,11 9,0-1,-11-8,0 0,0 1,-1 0,0 1,0 0,-1 1,14 19,-53-57,10 11,11 8,0-1,1-1,1 0,-1 0,2 0,-1-1,2 0,-8-22,-1-12,-8-52,9 32,-16-94,21 104,-2 2,-24-77,27 105,1 1,0-1,-1-34,3 27,-10-46,5 39,1-1,3 1,-1-46,8-127,1 74,-1 22,-5-141,-16 129,10 84,-4-72,13 79,0 12,-1 1,-1-1,-1 1,-7-27,1 10,2 1,2-1,2 0,3-66,-3-48,-9 100,10 48,-1-1,1 0,1 1,0-1,0 0,0-11,5-1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18:30:46.394"/>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0 379,'0'1,"1"1,-1-1,1 0,-1 1,1-1,-1 0,1 1,0-1,0 0,-1 0,1 0,0 0,0 0,0 1,0-2,1 1,-1 0,0 0,0 0,0-1,1 1,-1 0,2 0,40 14,-26-11,16 7,1-3,1 0,-1-2,44 1,144-5,-123-3,329-13,-346 7,-1-5,0-3,94-29,-86 13,-2-3,114-61,-75 34,168-56,-247 99,-26 7,-30 6,-42 5,41 0,-36 0,1 1,-1 3,1 1,0 3,-55 16,-204 88,-56 18,267-101,-181 31,210-53,14-3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40862-6E22-4FA4-828D-C08F604D82E1}"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2A234-376D-48C5-AFBC-03BD3AC8FD1A}" type="slidenum">
              <a:rPr lang="en-US" smtClean="0"/>
              <a:t>‹#›</a:t>
            </a:fld>
            <a:endParaRPr lang="en-US"/>
          </a:p>
        </p:txBody>
      </p:sp>
    </p:spTree>
    <p:extLst>
      <p:ext uri="{BB962C8B-B14F-4D97-AF65-F5344CB8AC3E}">
        <p14:creationId xmlns:p14="http://schemas.microsoft.com/office/powerpoint/2010/main" val="349500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da732ff6c3_0_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1" u="none">
                <a:solidFill>
                  <a:srgbClr val="000000"/>
                </a:solidFill>
                <a:latin typeface="Tahoma"/>
                <a:ea typeface="Tahoma"/>
                <a:cs typeface="Tahoma"/>
                <a:sym typeface="Tahoma"/>
              </a:rPr>
              <a:t>31</a:t>
            </a:fld>
            <a:endParaRPr/>
          </a:p>
        </p:txBody>
      </p:sp>
      <p:sp>
        <p:nvSpPr>
          <p:cNvPr id="73" name="Google Shape;73;g2da732ff6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g2da732ff6c3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1" u="none">
                <a:solidFill>
                  <a:srgbClr val="000000"/>
                </a:solidFill>
                <a:latin typeface="Tahoma"/>
                <a:ea typeface="Tahoma"/>
                <a:cs typeface="Tahoma"/>
                <a:sym typeface="Tahoma"/>
              </a:rPr>
              <a:t>32</a:t>
            </a:fld>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 name="Google Shape;8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1" u="none">
                <a:solidFill>
                  <a:srgbClr val="000000"/>
                </a:solidFill>
                <a:latin typeface="Tahoma"/>
                <a:ea typeface="Tahoma"/>
                <a:cs typeface="Tahoma"/>
                <a:sym typeface="Tahoma"/>
              </a:rPr>
              <a:t>33</a:t>
            </a:fld>
            <a:endParaRPr/>
          </a:p>
        </p:txBody>
      </p:sp>
      <p:sp>
        <p:nvSpPr>
          <p:cNvPr id="65" name="Google Shape;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35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82A234-376D-48C5-AFBC-03BD3AC8FD1A}" type="slidenum">
              <a:rPr lang="en-US" smtClean="0"/>
              <a:t>72</a:t>
            </a:fld>
            <a:endParaRPr lang="en-US"/>
          </a:p>
        </p:txBody>
      </p:sp>
    </p:spTree>
    <p:extLst>
      <p:ext uri="{BB962C8B-B14F-4D97-AF65-F5344CB8AC3E}">
        <p14:creationId xmlns:p14="http://schemas.microsoft.com/office/powerpoint/2010/main" val="1304615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48A9-BC75-402B-8911-172082539A55}"/>
              </a:ext>
            </a:extLst>
          </p:cNvPr>
          <p:cNvSpPr>
            <a:spLocks noGrp="1"/>
          </p:cNvSpPr>
          <p:nvPr>
            <p:ph type="ctrTitle" hasCustomPrompt="1"/>
          </p:nvPr>
        </p:nvSpPr>
        <p:spPr>
          <a:xfrm>
            <a:off x="782425" y="1122363"/>
            <a:ext cx="10444899" cy="2387600"/>
          </a:xfrm>
        </p:spPr>
        <p:txBody>
          <a:bodyPr anchor="b"/>
          <a:lstStyle>
            <a:lvl1pPr algn="ctr">
              <a:defRPr sz="6000">
                <a:solidFill>
                  <a:srgbClr val="002060"/>
                </a:solidFill>
              </a:defRPr>
            </a:lvl1pPr>
          </a:lstStyle>
          <a:p>
            <a:r>
              <a:rPr lang="en-US" dirty="0"/>
              <a:t>Corse Code </a:t>
            </a:r>
            <a:br>
              <a:rPr lang="en-US" dirty="0"/>
            </a:br>
            <a:r>
              <a:rPr lang="en-US" dirty="0"/>
              <a:t>Course Name</a:t>
            </a:r>
          </a:p>
        </p:txBody>
      </p:sp>
      <p:sp>
        <p:nvSpPr>
          <p:cNvPr id="3" name="Subtitle 2">
            <a:extLst>
              <a:ext uri="{FF2B5EF4-FFF2-40B4-BE49-F238E27FC236}">
                <a16:creationId xmlns:a16="http://schemas.microsoft.com/office/drawing/2014/main" id="{7668A7FB-075E-4CF0-8C9C-4A380AF77603}"/>
              </a:ext>
            </a:extLst>
          </p:cNvPr>
          <p:cNvSpPr>
            <a:spLocks noGrp="1"/>
          </p:cNvSpPr>
          <p:nvPr>
            <p:ph type="subTitle" idx="1" hasCustomPrompt="1"/>
          </p:nvPr>
        </p:nvSpPr>
        <p:spPr>
          <a:xfrm>
            <a:off x="1524000" y="3602038"/>
            <a:ext cx="9144000" cy="1655762"/>
          </a:xfrm>
        </p:spPr>
        <p:txBody>
          <a:bodyPr/>
          <a:lstStyle>
            <a:lvl1pPr marL="0" indent="0" algn="ctr">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Unit Number</a:t>
            </a:r>
          </a:p>
        </p:txBody>
      </p:sp>
      <p:sp>
        <p:nvSpPr>
          <p:cNvPr id="6" name="Slide Number Placeholder 5">
            <a:extLst>
              <a:ext uri="{FF2B5EF4-FFF2-40B4-BE49-F238E27FC236}">
                <a16:creationId xmlns:a16="http://schemas.microsoft.com/office/drawing/2014/main" id="{717FEDAA-D0B3-4A1D-B167-000670FB50D6}"/>
              </a:ext>
            </a:extLst>
          </p:cNvPr>
          <p:cNvSpPr>
            <a:spLocks noGrp="1"/>
          </p:cNvSpPr>
          <p:nvPr>
            <p:ph type="sldNum" sz="quarter" idx="12"/>
          </p:nvPr>
        </p:nvSpPr>
        <p:spPr>
          <a:xfrm>
            <a:off x="9077227" y="6356348"/>
            <a:ext cx="2743200" cy="365125"/>
          </a:xfrm>
        </p:spPr>
        <p:txBody>
          <a:bodyPr/>
          <a:lstStyle/>
          <a:p>
            <a:fld id="{D8826417-825C-468A-93C4-33697E739185}" type="slidenum">
              <a:rPr lang="en-US" smtClean="0"/>
              <a:t>‹#›</a:t>
            </a:fld>
            <a:endParaRPr lang="en-US"/>
          </a:p>
        </p:txBody>
      </p:sp>
      <p:pic>
        <p:nvPicPr>
          <p:cNvPr id="8" name="Picture 7">
            <a:extLst>
              <a:ext uri="{FF2B5EF4-FFF2-40B4-BE49-F238E27FC236}">
                <a16:creationId xmlns:a16="http://schemas.microsoft.com/office/drawing/2014/main" id="{A4AA2BD1-BB05-46E6-ACDB-4E420DF6CF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55037" y="156284"/>
            <a:ext cx="2437615" cy="808017"/>
          </a:xfrm>
          <a:prstGeom prst="rect">
            <a:avLst/>
          </a:prstGeom>
        </p:spPr>
      </p:pic>
    </p:spTree>
    <p:extLst>
      <p:ext uri="{BB962C8B-B14F-4D97-AF65-F5344CB8AC3E}">
        <p14:creationId xmlns:p14="http://schemas.microsoft.com/office/powerpoint/2010/main" val="28556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5511-607A-49F6-ABF5-5D1CA8BF7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3067A-379E-443A-93D5-B2A751DF4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375E88-EA07-4B40-984D-E26859B71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CAA178-D531-4787-BF4C-DAEE6A3E85B4}"/>
              </a:ext>
            </a:extLst>
          </p:cNvPr>
          <p:cNvSpPr>
            <a:spLocks noGrp="1"/>
          </p:cNvSpPr>
          <p:nvPr>
            <p:ph type="dt" sz="half" idx="10"/>
          </p:nvPr>
        </p:nvSpPr>
        <p:spPr/>
        <p:txBody>
          <a:bodyPr/>
          <a:lstStyle/>
          <a:p>
            <a:fld id="{512BF18E-A961-41B8-A198-9D894E3AF092}" type="datetimeFigureOut">
              <a:rPr lang="en-US" smtClean="0"/>
              <a:t>6/28/2024</a:t>
            </a:fld>
            <a:endParaRPr lang="en-US"/>
          </a:p>
        </p:txBody>
      </p:sp>
      <p:sp>
        <p:nvSpPr>
          <p:cNvPr id="6" name="Footer Placeholder 5">
            <a:extLst>
              <a:ext uri="{FF2B5EF4-FFF2-40B4-BE49-F238E27FC236}">
                <a16:creationId xmlns:a16="http://schemas.microsoft.com/office/drawing/2014/main" id="{1B954B88-1995-45B6-B926-809B0A67E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93468-BE17-4CCC-BBB8-851B8FE0DC5C}"/>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308208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7B38-518C-4BF5-816C-DF46423C3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2B9348-BC35-4BEB-A4BF-E87CA99BF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88F486-7768-41AE-AF6E-7A3378460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8A1957-BF87-4945-B039-4091D3571BBD}"/>
              </a:ext>
            </a:extLst>
          </p:cNvPr>
          <p:cNvSpPr>
            <a:spLocks noGrp="1"/>
          </p:cNvSpPr>
          <p:nvPr>
            <p:ph type="dt" sz="half" idx="10"/>
          </p:nvPr>
        </p:nvSpPr>
        <p:spPr/>
        <p:txBody>
          <a:bodyPr/>
          <a:lstStyle/>
          <a:p>
            <a:fld id="{512BF18E-A961-41B8-A198-9D894E3AF092}" type="datetimeFigureOut">
              <a:rPr lang="en-US" smtClean="0"/>
              <a:t>6/28/2024</a:t>
            </a:fld>
            <a:endParaRPr lang="en-US"/>
          </a:p>
        </p:txBody>
      </p:sp>
      <p:sp>
        <p:nvSpPr>
          <p:cNvPr id="6" name="Footer Placeholder 5">
            <a:extLst>
              <a:ext uri="{FF2B5EF4-FFF2-40B4-BE49-F238E27FC236}">
                <a16:creationId xmlns:a16="http://schemas.microsoft.com/office/drawing/2014/main" id="{90D9E3A8-6B5A-45A7-8952-09A76FAFD1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1B247-3E43-4E0B-932B-922933A57DF7}"/>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1233122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96BF-27F0-4E5A-997D-7F6DA1A39F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8C47E6-ED14-4DF0-93DB-4B9E61BF23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EAB9D-A11D-4883-906D-15CEB3F877F8}"/>
              </a:ext>
            </a:extLst>
          </p:cNvPr>
          <p:cNvSpPr>
            <a:spLocks noGrp="1"/>
          </p:cNvSpPr>
          <p:nvPr>
            <p:ph type="dt" sz="half" idx="10"/>
          </p:nvPr>
        </p:nvSpPr>
        <p:spPr/>
        <p:txBody>
          <a:bodyPr/>
          <a:lstStyle/>
          <a:p>
            <a:fld id="{512BF18E-A961-41B8-A198-9D894E3AF092}" type="datetimeFigureOut">
              <a:rPr lang="en-US" smtClean="0"/>
              <a:t>6/28/2024</a:t>
            </a:fld>
            <a:endParaRPr lang="en-US"/>
          </a:p>
        </p:txBody>
      </p:sp>
      <p:sp>
        <p:nvSpPr>
          <p:cNvPr id="5" name="Footer Placeholder 4">
            <a:extLst>
              <a:ext uri="{FF2B5EF4-FFF2-40B4-BE49-F238E27FC236}">
                <a16:creationId xmlns:a16="http://schemas.microsoft.com/office/drawing/2014/main" id="{6B80385A-BE30-43D8-B7A0-C02C4213B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089F1-97C4-4C54-A429-CAD9B0E234C8}"/>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69274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FC14D-C22D-4D61-894A-3AF71D49FA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1CB43E-F8B9-4B72-A827-90C40E4ED4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E08BF-7CC5-4936-8C9E-F92975F8A810}"/>
              </a:ext>
            </a:extLst>
          </p:cNvPr>
          <p:cNvSpPr>
            <a:spLocks noGrp="1"/>
          </p:cNvSpPr>
          <p:nvPr>
            <p:ph type="dt" sz="half" idx="10"/>
          </p:nvPr>
        </p:nvSpPr>
        <p:spPr/>
        <p:txBody>
          <a:bodyPr/>
          <a:lstStyle/>
          <a:p>
            <a:fld id="{512BF18E-A961-41B8-A198-9D894E3AF092}" type="datetimeFigureOut">
              <a:rPr lang="en-US" smtClean="0"/>
              <a:t>6/28/2024</a:t>
            </a:fld>
            <a:endParaRPr lang="en-US"/>
          </a:p>
        </p:txBody>
      </p:sp>
      <p:sp>
        <p:nvSpPr>
          <p:cNvPr id="5" name="Footer Placeholder 4">
            <a:extLst>
              <a:ext uri="{FF2B5EF4-FFF2-40B4-BE49-F238E27FC236}">
                <a16:creationId xmlns:a16="http://schemas.microsoft.com/office/drawing/2014/main" id="{65B3796C-F32B-4F7D-BBF2-257082910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30EE0-3C17-4813-9806-583F0F1749E2}"/>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210286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01201" y="2613761"/>
            <a:ext cx="3789595"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051601" y="3766821"/>
            <a:ext cx="10088795" cy="498598"/>
          </a:xfrm>
          <a:prstGeom prst="rect">
            <a:avLst/>
          </a:prstGeom>
        </p:spPr>
        <p:txBody>
          <a:bodyPr wrap="square" lIns="0" tIns="0" rIns="0" bIns="0">
            <a:spAutoFit/>
          </a:bodyPr>
          <a:lstStyle>
            <a:lvl1pPr>
              <a:defRPr sz="3600" b="1" i="0">
                <a:solidFill>
                  <a:srgbClr val="333399"/>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tx1"/>
                </a:solidFill>
                <a:latin typeface="Arial MT"/>
                <a:cs typeface="Arial MT"/>
              </a:defRPr>
            </a:lvl1pPr>
          </a:lstStyle>
          <a:p>
            <a:pPr marL="12700">
              <a:spcBef>
                <a:spcPts val="15"/>
              </a:spcBef>
            </a:pPr>
            <a:r>
              <a:rPr lang="en-US" spc="-5"/>
              <a:t>Copyright</a:t>
            </a:r>
            <a:r>
              <a:rPr lang="en-US" spc="-10"/>
              <a:t> </a:t>
            </a:r>
            <a:r>
              <a:rPr lang="en-US"/>
              <a:t>©</a:t>
            </a:r>
            <a:r>
              <a:rPr lang="en-US" spc="-15"/>
              <a:t> </a:t>
            </a:r>
            <a:r>
              <a:rPr lang="en-US" spc="-5"/>
              <a:t>2016</a:t>
            </a:r>
            <a:r>
              <a:rPr lang="en-US" spc="45"/>
              <a:t> </a:t>
            </a:r>
            <a:r>
              <a:rPr lang="en-US" spc="-25"/>
              <a:t>Ramez</a:t>
            </a:r>
            <a:r>
              <a:rPr lang="en-US" spc="100"/>
              <a:t> </a:t>
            </a:r>
            <a:r>
              <a:rPr lang="en-US" spc="-5"/>
              <a:t>Elmasri</a:t>
            </a:r>
            <a:r>
              <a:rPr lang="en-US" spc="-50"/>
              <a:t> </a:t>
            </a:r>
            <a:r>
              <a:rPr lang="en-US" spc="-5"/>
              <a:t>and</a:t>
            </a:r>
            <a:r>
              <a:rPr lang="en-US" spc="45"/>
              <a:t> </a:t>
            </a:r>
            <a:r>
              <a:rPr lang="en-US" spc="-5"/>
              <a:t>Shamkant B. </a:t>
            </a:r>
            <a:r>
              <a:rPr lang="en-US" spc="5"/>
              <a:t>Navathe</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400" b="1" i="0">
                <a:solidFill>
                  <a:srgbClr val="990033"/>
                </a:solidFill>
                <a:latin typeface="Arial"/>
                <a:cs typeface="Arial"/>
              </a:defRPr>
            </a:lvl1pPr>
          </a:lstStyle>
          <a:p>
            <a:pPr marL="12700">
              <a:lnSpc>
                <a:spcPts val="1645"/>
              </a:lnSpc>
            </a:pPr>
            <a:r>
              <a:rPr lang="en-IN" spc="-35"/>
              <a:t>S</a:t>
            </a:r>
            <a:r>
              <a:rPr lang="en-IN" spc="10"/>
              <a:t>li</a:t>
            </a:r>
            <a:r>
              <a:rPr lang="en-IN" spc="40"/>
              <a:t>d</a:t>
            </a:r>
            <a:r>
              <a:rPr lang="en-IN"/>
              <a:t>e</a:t>
            </a:r>
            <a:r>
              <a:rPr lang="en-IN" spc="-70"/>
              <a:t> </a:t>
            </a:r>
            <a:r>
              <a:rPr lang="en-IN" spc="20"/>
              <a:t>20</a:t>
            </a:r>
            <a:r>
              <a:rPr lang="en-IN"/>
              <a:t>-</a:t>
            </a:r>
            <a:r>
              <a:rPr lang="en-IN" spc="-60"/>
              <a:t> </a:t>
            </a:r>
            <a:fld id="{81D60167-4931-47E6-BA6A-407CBD079E47}" type="slidenum">
              <a:rPr smtClean="0"/>
              <a:pPr marL="12700">
                <a:lnSpc>
                  <a:spcPts val="1645"/>
                </a:lnSpc>
              </a:pPr>
              <a:t>‹#›</a:t>
            </a:fld>
            <a:endParaRPr dirty="0"/>
          </a:p>
        </p:txBody>
      </p:sp>
    </p:spTree>
    <p:extLst>
      <p:ext uri="{BB962C8B-B14F-4D97-AF65-F5344CB8AC3E}">
        <p14:creationId xmlns:p14="http://schemas.microsoft.com/office/powerpoint/2010/main" val="108070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0903-588A-45C2-A55F-7D5711A58245}"/>
              </a:ext>
            </a:extLst>
          </p:cNvPr>
          <p:cNvSpPr>
            <a:spLocks noGrp="1"/>
          </p:cNvSpPr>
          <p:nvPr>
            <p:ph type="title" hasCustomPrompt="1"/>
          </p:nvPr>
        </p:nvSpPr>
        <p:spPr/>
        <p:txBody>
          <a:bodyPr/>
          <a:lstStyle>
            <a:lvl1pPr>
              <a:defRPr>
                <a:solidFill>
                  <a:srgbClr val="002060"/>
                </a:solidFill>
              </a:defRPr>
            </a:lvl1pPr>
          </a:lstStyle>
          <a:p>
            <a:r>
              <a:rPr lang="en-US" dirty="0"/>
              <a:t>Topic</a:t>
            </a:r>
          </a:p>
        </p:txBody>
      </p:sp>
      <p:sp>
        <p:nvSpPr>
          <p:cNvPr id="3" name="Content Placeholder 2">
            <a:extLst>
              <a:ext uri="{FF2B5EF4-FFF2-40B4-BE49-F238E27FC236}">
                <a16:creationId xmlns:a16="http://schemas.microsoft.com/office/drawing/2014/main" id="{5587F367-054A-4F83-8379-A2FEC5D1B05A}"/>
              </a:ext>
            </a:extLst>
          </p:cNvPr>
          <p:cNvSpPr>
            <a:spLocks noGrp="1"/>
          </p:cNvSpPr>
          <p:nvPr>
            <p:ph idx="1"/>
          </p:nvPr>
        </p:nvSpPr>
        <p:spPr>
          <a:xfrm>
            <a:off x="838200" y="1891613"/>
            <a:ext cx="10515600" cy="4351338"/>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F7DD03C-E24F-4C6D-B236-AD04619F4BD9}"/>
              </a:ext>
            </a:extLst>
          </p:cNvPr>
          <p:cNvSpPr>
            <a:spLocks noGrp="1"/>
          </p:cNvSpPr>
          <p:nvPr>
            <p:ph type="sldNum" sz="quarter" idx="12"/>
          </p:nvPr>
        </p:nvSpPr>
        <p:spPr>
          <a:xfrm>
            <a:off x="8610600" y="6356350"/>
            <a:ext cx="2743200" cy="365125"/>
          </a:xfrm>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75453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0903-588A-45C2-A55F-7D5711A58245}"/>
              </a:ext>
            </a:extLst>
          </p:cNvPr>
          <p:cNvSpPr>
            <a:spLocks noGrp="1"/>
          </p:cNvSpPr>
          <p:nvPr>
            <p:ph type="title" hasCustomPrompt="1"/>
          </p:nvPr>
        </p:nvSpPr>
        <p:spPr/>
        <p:txBody>
          <a:bodyPr/>
          <a:lstStyle>
            <a:lvl1pPr>
              <a:defRPr>
                <a:solidFill>
                  <a:srgbClr val="002060"/>
                </a:solidFill>
              </a:defRPr>
            </a:lvl1pPr>
          </a:lstStyle>
          <a:p>
            <a:r>
              <a:rPr lang="en-US" dirty="0"/>
              <a:t>Practice</a:t>
            </a:r>
          </a:p>
        </p:txBody>
      </p:sp>
      <p:sp>
        <p:nvSpPr>
          <p:cNvPr id="3" name="Content Placeholder 2">
            <a:extLst>
              <a:ext uri="{FF2B5EF4-FFF2-40B4-BE49-F238E27FC236}">
                <a16:creationId xmlns:a16="http://schemas.microsoft.com/office/drawing/2014/main" id="{5587F367-054A-4F83-8379-A2FEC5D1B05A}"/>
              </a:ext>
            </a:extLst>
          </p:cNvPr>
          <p:cNvSpPr>
            <a:spLocks noGrp="1"/>
          </p:cNvSpPr>
          <p:nvPr>
            <p:ph idx="1"/>
          </p:nvPr>
        </p:nvSpPr>
        <p:spPr>
          <a:xfrm>
            <a:off x="838200" y="1891613"/>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F7DD03C-E24F-4C6D-B236-AD04619F4BD9}"/>
              </a:ext>
            </a:extLst>
          </p:cNvPr>
          <p:cNvSpPr>
            <a:spLocks noGrp="1"/>
          </p:cNvSpPr>
          <p:nvPr>
            <p:ph type="sldNum" sz="quarter" idx="12"/>
          </p:nvPr>
        </p:nvSpPr>
        <p:spPr>
          <a:xfrm>
            <a:off x="8610600" y="6356350"/>
            <a:ext cx="2743200" cy="365125"/>
          </a:xfrm>
        </p:spPr>
        <p:txBody>
          <a:bodyPr/>
          <a:lstStyle/>
          <a:p>
            <a:fld id="{D8826417-825C-468A-93C4-33697E739185}" type="slidenum">
              <a:rPr lang="en-US" smtClean="0"/>
              <a:t>‹#›</a:t>
            </a:fld>
            <a:endParaRPr lang="en-US"/>
          </a:p>
        </p:txBody>
      </p:sp>
      <p:pic>
        <p:nvPicPr>
          <p:cNvPr id="8" name="Picture 7">
            <a:extLst>
              <a:ext uri="{FF2B5EF4-FFF2-40B4-BE49-F238E27FC236}">
                <a16:creationId xmlns:a16="http://schemas.microsoft.com/office/drawing/2014/main" id="{31C08C84-30ED-4B56-B5DC-56BB35476B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351" y="136525"/>
            <a:ext cx="1956848" cy="648653"/>
          </a:xfrm>
          <a:prstGeom prst="rect">
            <a:avLst/>
          </a:prstGeom>
        </p:spPr>
      </p:pic>
    </p:spTree>
    <p:extLst>
      <p:ext uri="{BB962C8B-B14F-4D97-AF65-F5344CB8AC3E}">
        <p14:creationId xmlns:p14="http://schemas.microsoft.com/office/powerpoint/2010/main" val="171469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7DD03C-E24F-4C6D-B236-AD04619F4BD9}"/>
              </a:ext>
            </a:extLst>
          </p:cNvPr>
          <p:cNvSpPr>
            <a:spLocks noGrp="1"/>
          </p:cNvSpPr>
          <p:nvPr>
            <p:ph type="sldNum" sz="quarter" idx="12"/>
          </p:nvPr>
        </p:nvSpPr>
        <p:spPr>
          <a:xfrm>
            <a:off x="8610600" y="6356350"/>
            <a:ext cx="2743200" cy="365125"/>
          </a:xfrm>
        </p:spPr>
        <p:txBody>
          <a:bodyPr/>
          <a:lstStyle/>
          <a:p>
            <a:fld id="{D8826417-825C-468A-93C4-33697E739185}" type="slidenum">
              <a:rPr lang="en-US" smtClean="0"/>
              <a:t>‹#›</a:t>
            </a:fld>
            <a:endParaRPr lang="en-US"/>
          </a:p>
        </p:txBody>
      </p:sp>
      <p:pic>
        <p:nvPicPr>
          <p:cNvPr id="8" name="Picture 7">
            <a:extLst>
              <a:ext uri="{FF2B5EF4-FFF2-40B4-BE49-F238E27FC236}">
                <a16:creationId xmlns:a16="http://schemas.microsoft.com/office/drawing/2014/main" id="{31C08C84-30ED-4B56-B5DC-56BB35476B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351" y="136525"/>
            <a:ext cx="1956848" cy="648653"/>
          </a:xfrm>
          <a:prstGeom prst="rect">
            <a:avLst/>
          </a:prstGeom>
        </p:spPr>
      </p:pic>
      <p:pic>
        <p:nvPicPr>
          <p:cNvPr id="1026" name="Picture 2" descr="Any Questions Vector Art, Icons, and Graphics for Free Download">
            <a:extLst>
              <a:ext uri="{FF2B5EF4-FFF2-40B4-BE49-F238E27FC236}">
                <a16:creationId xmlns:a16="http://schemas.microsoft.com/office/drawing/2014/main" id="{D307FF50-E5BA-493B-90D5-B77E30E5B5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55929" y="1718477"/>
            <a:ext cx="5378861" cy="357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41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DC76-3473-471F-B664-31AD3E264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0FB0E3-1902-43F4-BCB6-7BC19F8DC3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A02399-D265-4E30-9DF8-FE94B5763EDC}"/>
              </a:ext>
            </a:extLst>
          </p:cNvPr>
          <p:cNvSpPr>
            <a:spLocks noGrp="1"/>
          </p:cNvSpPr>
          <p:nvPr>
            <p:ph type="dt" sz="half" idx="10"/>
          </p:nvPr>
        </p:nvSpPr>
        <p:spPr/>
        <p:txBody>
          <a:bodyPr/>
          <a:lstStyle/>
          <a:p>
            <a:fld id="{512BF18E-A961-41B8-A198-9D894E3AF092}" type="datetimeFigureOut">
              <a:rPr lang="en-US" smtClean="0"/>
              <a:t>6/28/2024</a:t>
            </a:fld>
            <a:endParaRPr lang="en-US"/>
          </a:p>
        </p:txBody>
      </p:sp>
      <p:sp>
        <p:nvSpPr>
          <p:cNvPr id="5" name="Footer Placeholder 4">
            <a:extLst>
              <a:ext uri="{FF2B5EF4-FFF2-40B4-BE49-F238E27FC236}">
                <a16:creationId xmlns:a16="http://schemas.microsoft.com/office/drawing/2014/main" id="{88C9832E-1AB2-48E2-BD3C-6FE86FD6C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2C975-D542-421E-8593-56D892066ED6}"/>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13051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2C3C-121B-46F6-97EA-E551B6D8C9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3F11E8-77CC-4958-A785-C44539ABFB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0897B6-1812-4F01-BD3E-A81B743F6D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5F0CEA-EA52-45B7-AF44-FAC5CBD5272F}"/>
              </a:ext>
            </a:extLst>
          </p:cNvPr>
          <p:cNvSpPr>
            <a:spLocks noGrp="1"/>
          </p:cNvSpPr>
          <p:nvPr>
            <p:ph type="dt" sz="half" idx="10"/>
          </p:nvPr>
        </p:nvSpPr>
        <p:spPr/>
        <p:txBody>
          <a:bodyPr/>
          <a:lstStyle/>
          <a:p>
            <a:fld id="{512BF18E-A961-41B8-A198-9D894E3AF092}" type="datetimeFigureOut">
              <a:rPr lang="en-US" smtClean="0"/>
              <a:t>6/28/2024</a:t>
            </a:fld>
            <a:endParaRPr lang="en-US"/>
          </a:p>
        </p:txBody>
      </p:sp>
      <p:sp>
        <p:nvSpPr>
          <p:cNvPr id="6" name="Footer Placeholder 5">
            <a:extLst>
              <a:ext uri="{FF2B5EF4-FFF2-40B4-BE49-F238E27FC236}">
                <a16:creationId xmlns:a16="http://schemas.microsoft.com/office/drawing/2014/main" id="{8902CD11-D7E9-4885-84DA-EDD4790E1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0B2FA-409F-40B7-B682-6CDEF447F5BD}"/>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210918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C10B-0705-46E7-920F-1A7AE54688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EEDEC7-BA26-4FB9-9F4F-D611F5F32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B94C65-E27F-4C04-92B0-051D15FFEE2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3816E0-2FBC-4076-9A9B-32671BB39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209886-A59C-4F6B-A370-7738E78750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7F5408-94CC-457C-A31A-B01E1B533998}"/>
              </a:ext>
            </a:extLst>
          </p:cNvPr>
          <p:cNvSpPr>
            <a:spLocks noGrp="1"/>
          </p:cNvSpPr>
          <p:nvPr>
            <p:ph type="dt" sz="half" idx="10"/>
          </p:nvPr>
        </p:nvSpPr>
        <p:spPr/>
        <p:txBody>
          <a:bodyPr/>
          <a:lstStyle/>
          <a:p>
            <a:fld id="{512BF18E-A961-41B8-A198-9D894E3AF092}" type="datetimeFigureOut">
              <a:rPr lang="en-US" smtClean="0"/>
              <a:t>6/28/2024</a:t>
            </a:fld>
            <a:endParaRPr lang="en-US"/>
          </a:p>
        </p:txBody>
      </p:sp>
      <p:sp>
        <p:nvSpPr>
          <p:cNvPr id="8" name="Footer Placeholder 7">
            <a:extLst>
              <a:ext uri="{FF2B5EF4-FFF2-40B4-BE49-F238E27FC236}">
                <a16:creationId xmlns:a16="http://schemas.microsoft.com/office/drawing/2014/main" id="{6390ADA4-2F6E-4037-9A2D-B97CCC3484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DCE14C-0F9D-40D3-912D-5B7BCC10782E}"/>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214124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DF6A-2622-4DC0-A13B-96C1715185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DF894-AE2D-4EEE-B97E-C989D0C90CAF}"/>
              </a:ext>
            </a:extLst>
          </p:cNvPr>
          <p:cNvSpPr>
            <a:spLocks noGrp="1"/>
          </p:cNvSpPr>
          <p:nvPr>
            <p:ph type="dt" sz="half" idx="10"/>
          </p:nvPr>
        </p:nvSpPr>
        <p:spPr/>
        <p:txBody>
          <a:bodyPr/>
          <a:lstStyle/>
          <a:p>
            <a:fld id="{512BF18E-A961-41B8-A198-9D894E3AF092}" type="datetimeFigureOut">
              <a:rPr lang="en-US" smtClean="0"/>
              <a:t>6/28/2024</a:t>
            </a:fld>
            <a:endParaRPr lang="en-US"/>
          </a:p>
        </p:txBody>
      </p:sp>
      <p:sp>
        <p:nvSpPr>
          <p:cNvPr id="4" name="Footer Placeholder 3">
            <a:extLst>
              <a:ext uri="{FF2B5EF4-FFF2-40B4-BE49-F238E27FC236}">
                <a16:creationId xmlns:a16="http://schemas.microsoft.com/office/drawing/2014/main" id="{2056CEF9-9CE9-41D0-803B-7FD2F6BADD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E5C624-6A95-43D9-A97A-4CB69190219A}"/>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2109918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9E357-1139-42DC-BBA1-642D3B9F4D19}"/>
              </a:ext>
            </a:extLst>
          </p:cNvPr>
          <p:cNvSpPr>
            <a:spLocks noGrp="1"/>
          </p:cNvSpPr>
          <p:nvPr>
            <p:ph type="dt" sz="half" idx="10"/>
          </p:nvPr>
        </p:nvSpPr>
        <p:spPr/>
        <p:txBody>
          <a:bodyPr/>
          <a:lstStyle/>
          <a:p>
            <a:fld id="{512BF18E-A961-41B8-A198-9D894E3AF092}" type="datetimeFigureOut">
              <a:rPr lang="en-US" smtClean="0"/>
              <a:t>6/28/2024</a:t>
            </a:fld>
            <a:endParaRPr lang="en-US"/>
          </a:p>
        </p:txBody>
      </p:sp>
      <p:sp>
        <p:nvSpPr>
          <p:cNvPr id="3" name="Footer Placeholder 2">
            <a:extLst>
              <a:ext uri="{FF2B5EF4-FFF2-40B4-BE49-F238E27FC236}">
                <a16:creationId xmlns:a16="http://schemas.microsoft.com/office/drawing/2014/main" id="{C0C5BEFE-42DE-4B23-BB66-18FD2BE433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D2D30E-FC3F-4145-922F-6602AC47DAF2}"/>
              </a:ext>
            </a:extLst>
          </p:cNvPr>
          <p:cNvSpPr>
            <a:spLocks noGrp="1"/>
          </p:cNvSpPr>
          <p:nvPr>
            <p:ph type="sldNum" sz="quarter" idx="12"/>
          </p:nvPr>
        </p:nvSpPr>
        <p:spPr/>
        <p:txBody>
          <a:bodyPr/>
          <a:lstStyle/>
          <a:p>
            <a:fld id="{D8826417-825C-468A-93C4-33697E739185}" type="slidenum">
              <a:rPr lang="en-US" smtClean="0"/>
              <a:t>‹#›</a:t>
            </a:fld>
            <a:endParaRPr lang="en-US"/>
          </a:p>
        </p:txBody>
      </p:sp>
    </p:spTree>
    <p:extLst>
      <p:ext uri="{BB962C8B-B14F-4D97-AF65-F5344CB8AC3E}">
        <p14:creationId xmlns:p14="http://schemas.microsoft.com/office/powerpoint/2010/main" val="250660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40025-F5DD-4F85-82E0-2D1CDAA5E6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C2DB2-5F94-48A1-B74B-91CDA89C0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AF29D-D930-4CE7-B93C-3803052059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BF18E-A961-41B8-A198-9D894E3AF092}" type="datetimeFigureOut">
              <a:rPr lang="en-US" smtClean="0"/>
              <a:t>6/28/2024</a:t>
            </a:fld>
            <a:endParaRPr lang="en-US"/>
          </a:p>
        </p:txBody>
      </p:sp>
      <p:sp>
        <p:nvSpPr>
          <p:cNvPr id="5" name="Footer Placeholder 4">
            <a:extLst>
              <a:ext uri="{FF2B5EF4-FFF2-40B4-BE49-F238E27FC236}">
                <a16:creationId xmlns:a16="http://schemas.microsoft.com/office/drawing/2014/main" id="{9EC67C94-34BB-4958-9C98-E450A46B09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1A1CD8-07D9-4541-AA08-786149479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26417-825C-468A-93C4-33697E739185}" type="slidenum">
              <a:rPr lang="en-US" smtClean="0"/>
              <a:t>‹#›</a:t>
            </a:fld>
            <a:endParaRPr lang="en-US"/>
          </a:p>
        </p:txBody>
      </p:sp>
      <p:pic>
        <p:nvPicPr>
          <p:cNvPr id="7" name="Picture 6">
            <a:extLst>
              <a:ext uri="{FF2B5EF4-FFF2-40B4-BE49-F238E27FC236}">
                <a16:creationId xmlns:a16="http://schemas.microsoft.com/office/drawing/2014/main" id="{8D6B6310-BB46-463B-BF2E-8614AEC5689C}"/>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446326" y="11834"/>
            <a:ext cx="1745673" cy="578653"/>
          </a:xfrm>
          <a:prstGeom prst="rect">
            <a:avLst/>
          </a:prstGeom>
        </p:spPr>
      </p:pic>
    </p:spTree>
    <p:extLst>
      <p:ext uri="{BB962C8B-B14F-4D97-AF65-F5344CB8AC3E}">
        <p14:creationId xmlns:p14="http://schemas.microsoft.com/office/powerpoint/2010/main" val="309335510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7.xml"/><Relationship Id="rId18" Type="http://schemas.openxmlformats.org/officeDocument/2006/relationships/image" Target="../media/image15.png"/><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12.png"/><Relationship Id="rId17" Type="http://schemas.openxmlformats.org/officeDocument/2006/relationships/customXml" Target="../ink/ink9.xml"/><Relationship Id="rId2" Type="http://schemas.openxmlformats.org/officeDocument/2006/relationships/image" Target="../media/image6.jpg"/><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5.xml"/><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15.xml"/><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21.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14.xml"/><Relationship Id="rId5" Type="http://schemas.openxmlformats.org/officeDocument/2006/relationships/customXml" Target="../ink/ink11.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13.xml"/><Relationship Id="rId1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06C4-A726-46D2-8AAD-610C44592886}"/>
              </a:ext>
            </a:extLst>
          </p:cNvPr>
          <p:cNvSpPr>
            <a:spLocks noGrp="1"/>
          </p:cNvSpPr>
          <p:nvPr>
            <p:ph type="ctrTitle"/>
          </p:nvPr>
        </p:nvSpPr>
        <p:spPr>
          <a:xfrm>
            <a:off x="782425" y="1648917"/>
            <a:ext cx="10444899" cy="1861045"/>
          </a:xfrm>
        </p:spPr>
        <p:txBody>
          <a:bodyPr/>
          <a:lstStyle/>
          <a:p>
            <a:r>
              <a:rPr lang="en-US" dirty="0"/>
              <a:t>22CS2403</a:t>
            </a:r>
            <a:br>
              <a:rPr lang="en-US" dirty="0"/>
            </a:br>
            <a:r>
              <a:rPr lang="en-US" dirty="0"/>
              <a:t>Database Management System</a:t>
            </a:r>
          </a:p>
        </p:txBody>
      </p:sp>
      <p:sp>
        <p:nvSpPr>
          <p:cNvPr id="3" name="Subtitle 2">
            <a:extLst>
              <a:ext uri="{FF2B5EF4-FFF2-40B4-BE49-F238E27FC236}">
                <a16:creationId xmlns:a16="http://schemas.microsoft.com/office/drawing/2014/main" id="{377262E2-9A05-413A-BA71-8D372F6CFD67}"/>
              </a:ext>
            </a:extLst>
          </p:cNvPr>
          <p:cNvSpPr>
            <a:spLocks noGrp="1"/>
          </p:cNvSpPr>
          <p:nvPr>
            <p:ph type="subTitle" idx="1"/>
          </p:nvPr>
        </p:nvSpPr>
        <p:spPr>
          <a:xfrm>
            <a:off x="1524000" y="3736756"/>
            <a:ext cx="9144000" cy="2944653"/>
          </a:xfrm>
        </p:spPr>
        <p:txBody>
          <a:bodyPr>
            <a:noAutofit/>
          </a:bodyPr>
          <a:lstStyle/>
          <a:p>
            <a:pPr algn="ctr"/>
            <a:r>
              <a:rPr lang="en-US" dirty="0"/>
              <a:t>Dr. Meenakshi Malhotra</a:t>
            </a:r>
          </a:p>
          <a:p>
            <a:pPr algn="ctr"/>
            <a:r>
              <a:rPr lang="en-US" sz="2000" dirty="0"/>
              <a:t>Associate Professor</a:t>
            </a:r>
          </a:p>
          <a:p>
            <a:pPr algn="ctr"/>
            <a:r>
              <a:rPr lang="en-US" sz="2000" dirty="0"/>
              <a:t>Department of Computer Science and Engineering</a:t>
            </a:r>
          </a:p>
          <a:p>
            <a:pPr algn="ctr"/>
            <a:r>
              <a:rPr lang="en-US" sz="2000" dirty="0"/>
              <a:t>Dayananda Sagar University, Harohalli, Karnataka.</a:t>
            </a:r>
          </a:p>
        </p:txBody>
      </p:sp>
    </p:spTree>
    <p:extLst>
      <p:ext uri="{BB962C8B-B14F-4D97-AF65-F5344CB8AC3E}">
        <p14:creationId xmlns:p14="http://schemas.microsoft.com/office/powerpoint/2010/main" val="414591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080" y="695211"/>
            <a:ext cx="4464526" cy="579646"/>
          </a:xfrm>
          <a:prstGeom prst="rect">
            <a:avLst/>
          </a:prstGeom>
        </p:spPr>
        <p:txBody>
          <a:bodyPr vert="horz" wrap="square" lIns="0" tIns="27940" rIns="0" bIns="0" rtlCol="0" anchor="ctr">
            <a:spAutoFit/>
          </a:bodyPr>
          <a:lstStyle/>
          <a:p>
            <a:pPr marL="12700" marR="5080">
              <a:lnSpc>
                <a:spcPts val="4300"/>
              </a:lnSpc>
              <a:spcBef>
                <a:spcPts val="220"/>
              </a:spcBef>
            </a:pPr>
            <a:r>
              <a:rPr sz="4000" spc="-5" dirty="0">
                <a:latin typeface="Calibri" panose="020F0502020204030204" pitchFamily="34" charset="0"/>
                <a:cs typeface="Calibri" panose="020F0502020204030204" pitchFamily="34" charset="0"/>
              </a:rPr>
              <a:t>Database Items</a:t>
            </a:r>
          </a:p>
        </p:txBody>
      </p:sp>
      <p:sp>
        <p:nvSpPr>
          <p:cNvPr id="3" name="object 3"/>
          <p:cNvSpPr txBox="1"/>
          <p:nvPr/>
        </p:nvSpPr>
        <p:spPr>
          <a:xfrm>
            <a:off x="707080" y="1605529"/>
            <a:ext cx="9939813" cy="3962623"/>
          </a:xfrm>
          <a:prstGeom prst="rect">
            <a:avLst/>
          </a:prstGeom>
        </p:spPr>
        <p:txBody>
          <a:bodyPr vert="horz" wrap="square" lIns="0" tIns="7620" rIns="0" bIns="0" rtlCol="0">
            <a:spAutoFit/>
          </a:bodyPr>
          <a:lstStyle/>
          <a:p>
            <a:pPr marL="355600" marR="502920" indent="-342900">
              <a:spcBef>
                <a:spcPts val="600"/>
              </a:spcBef>
              <a:spcAft>
                <a:spcPts val="1200"/>
              </a:spcAft>
              <a:buClr>
                <a:srgbClr val="990033"/>
              </a:buClr>
              <a:buSzPct val="60714"/>
              <a:buFont typeface="Wingdings"/>
              <a:buChar char=""/>
              <a:tabLst>
                <a:tab pos="354965" algn="l"/>
                <a:tab pos="355600" algn="l"/>
              </a:tabLst>
            </a:pPr>
            <a:r>
              <a:rPr sz="2600" spc="15" dirty="0">
                <a:solidFill>
                  <a:srgbClr val="333399"/>
                </a:solidFill>
                <a:latin typeface="Calibri" panose="020F0502020204030204" pitchFamily="34" charset="0"/>
                <a:cs typeface="Calibri" panose="020F0502020204030204" pitchFamily="34" charset="0"/>
              </a:rPr>
              <a:t>Database</a:t>
            </a:r>
            <a:r>
              <a:rPr sz="2600" spc="-140" dirty="0">
                <a:solidFill>
                  <a:srgbClr val="333399"/>
                </a:solidFill>
                <a:latin typeface="Calibri" panose="020F0502020204030204" pitchFamily="34" charset="0"/>
                <a:cs typeface="Calibri" panose="020F0502020204030204" pitchFamily="34" charset="0"/>
              </a:rPr>
              <a:t> </a:t>
            </a:r>
            <a:r>
              <a:rPr sz="2600" spc="15" dirty="0">
                <a:solidFill>
                  <a:srgbClr val="333399"/>
                </a:solidFill>
                <a:latin typeface="Calibri" panose="020F0502020204030204" pitchFamily="34" charset="0"/>
                <a:cs typeface="Calibri" panose="020F0502020204030204" pitchFamily="34" charset="0"/>
              </a:rPr>
              <a:t>represented</a:t>
            </a:r>
            <a:r>
              <a:rPr sz="2600" spc="-14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as</a:t>
            </a:r>
            <a:r>
              <a:rPr sz="2600" spc="-80"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collection</a:t>
            </a:r>
            <a:r>
              <a:rPr sz="2600" spc="-4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of</a:t>
            </a:r>
            <a:r>
              <a:rPr sz="2600" spc="-60" dirty="0">
                <a:solidFill>
                  <a:srgbClr val="333399"/>
                </a:solidFill>
                <a:latin typeface="Calibri" panose="020F0502020204030204" pitchFamily="34" charset="0"/>
                <a:cs typeface="Calibri" panose="020F0502020204030204" pitchFamily="34" charset="0"/>
              </a:rPr>
              <a:t> </a:t>
            </a:r>
            <a:r>
              <a:rPr sz="2600" spc="15" dirty="0">
                <a:solidFill>
                  <a:srgbClr val="333399"/>
                </a:solidFill>
                <a:latin typeface="Calibri" panose="020F0502020204030204" pitchFamily="34" charset="0"/>
                <a:cs typeface="Calibri" panose="020F0502020204030204" pitchFamily="34" charset="0"/>
              </a:rPr>
              <a:t>named </a:t>
            </a:r>
            <a:r>
              <a:rPr sz="2600" spc="-765" dirty="0">
                <a:solidFill>
                  <a:srgbClr val="333399"/>
                </a:solidFill>
                <a:latin typeface="Calibri" panose="020F0502020204030204" pitchFamily="34" charset="0"/>
                <a:cs typeface="Calibri" panose="020F0502020204030204" pitchFamily="34" charset="0"/>
              </a:rPr>
              <a:t> </a:t>
            </a:r>
            <a:r>
              <a:rPr sz="2600" spc="25" dirty="0">
                <a:solidFill>
                  <a:srgbClr val="333399"/>
                </a:solidFill>
                <a:latin typeface="Calibri" panose="020F0502020204030204" pitchFamily="34" charset="0"/>
                <a:cs typeface="Calibri" panose="020F0502020204030204" pitchFamily="34" charset="0"/>
              </a:rPr>
              <a:t>data</a:t>
            </a:r>
            <a:r>
              <a:rPr sz="2600" spc="-145"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items</a:t>
            </a:r>
            <a:endParaRPr sz="2600" dirty="0">
              <a:latin typeface="Calibri" panose="020F0502020204030204" pitchFamily="34" charset="0"/>
              <a:cs typeface="Calibri" panose="020F0502020204030204" pitchFamily="34" charset="0"/>
            </a:endParaRPr>
          </a:p>
          <a:p>
            <a:pPr marL="355600" indent="-342900">
              <a:spcBef>
                <a:spcPts val="600"/>
              </a:spcBef>
              <a:spcAft>
                <a:spcPts val="1200"/>
              </a:spcAft>
              <a:buClr>
                <a:srgbClr val="990033"/>
              </a:buClr>
              <a:buSzPct val="60714"/>
              <a:buFont typeface="Wingdings"/>
              <a:buChar char=""/>
              <a:tabLst>
                <a:tab pos="354965" algn="l"/>
                <a:tab pos="355600" algn="l"/>
              </a:tabLst>
            </a:pPr>
            <a:r>
              <a:rPr sz="2600" dirty="0">
                <a:solidFill>
                  <a:srgbClr val="333399"/>
                </a:solidFill>
                <a:latin typeface="Calibri" panose="020F0502020204030204" pitchFamily="34" charset="0"/>
                <a:cs typeface="Calibri" panose="020F0502020204030204" pitchFamily="34" charset="0"/>
              </a:rPr>
              <a:t>Size</a:t>
            </a:r>
            <a:r>
              <a:rPr sz="2600" spc="-40"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of</a:t>
            </a:r>
            <a:r>
              <a:rPr sz="2600" spc="-65"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a</a:t>
            </a:r>
            <a:r>
              <a:rPr sz="2600" spc="60" dirty="0">
                <a:solidFill>
                  <a:srgbClr val="333399"/>
                </a:solidFill>
                <a:latin typeface="Calibri" panose="020F0502020204030204" pitchFamily="34" charset="0"/>
                <a:cs typeface="Calibri" panose="020F0502020204030204" pitchFamily="34" charset="0"/>
              </a:rPr>
              <a:t> </a:t>
            </a:r>
            <a:r>
              <a:rPr sz="2600" spc="25" dirty="0">
                <a:solidFill>
                  <a:srgbClr val="333399"/>
                </a:solidFill>
                <a:latin typeface="Calibri" panose="020F0502020204030204" pitchFamily="34" charset="0"/>
                <a:cs typeface="Calibri" panose="020F0502020204030204" pitchFamily="34" charset="0"/>
              </a:rPr>
              <a:t>data</a:t>
            </a:r>
            <a:r>
              <a:rPr sz="2600" spc="-145"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item</a:t>
            </a:r>
            <a:r>
              <a:rPr sz="2600" spc="-15"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called</a:t>
            </a:r>
            <a:r>
              <a:rPr sz="2600" spc="-45"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its</a:t>
            </a:r>
            <a:r>
              <a:rPr sz="2600" spc="15" dirty="0">
                <a:solidFill>
                  <a:srgbClr val="333399"/>
                </a:solidFill>
                <a:latin typeface="Calibri" panose="020F0502020204030204" pitchFamily="34" charset="0"/>
                <a:cs typeface="Calibri" panose="020F0502020204030204" pitchFamily="34" charset="0"/>
              </a:rPr>
              <a:t> </a:t>
            </a:r>
            <a:r>
              <a:rPr sz="2600" b="1" i="1" spc="5" dirty="0">
                <a:solidFill>
                  <a:srgbClr val="C00000"/>
                </a:solidFill>
                <a:latin typeface="Calibri" panose="020F0502020204030204" pitchFamily="34" charset="0"/>
                <a:cs typeface="Calibri" panose="020F0502020204030204" pitchFamily="34" charset="0"/>
              </a:rPr>
              <a:t>granularity</a:t>
            </a:r>
          </a:p>
          <a:p>
            <a:pPr marL="355600" indent="-342900">
              <a:spcBef>
                <a:spcPts val="600"/>
              </a:spcBef>
              <a:spcAft>
                <a:spcPts val="1200"/>
              </a:spcAft>
              <a:buClr>
                <a:srgbClr val="990033"/>
              </a:buClr>
              <a:buSzPct val="60714"/>
              <a:buFont typeface="Wingdings"/>
              <a:buChar char=""/>
              <a:tabLst>
                <a:tab pos="354965" algn="l"/>
                <a:tab pos="355600" algn="l"/>
              </a:tabLst>
            </a:pPr>
            <a:r>
              <a:rPr sz="2600" b="1" i="1" spc="5" dirty="0">
                <a:solidFill>
                  <a:srgbClr val="333399"/>
                </a:solidFill>
                <a:latin typeface="Calibri" panose="020F0502020204030204" pitchFamily="34" charset="0"/>
                <a:cs typeface="Calibri" panose="020F0502020204030204" pitchFamily="34" charset="0"/>
              </a:rPr>
              <a:t>Data</a:t>
            </a:r>
            <a:r>
              <a:rPr sz="2600" b="1" i="1" spc="-70" dirty="0">
                <a:solidFill>
                  <a:srgbClr val="333399"/>
                </a:solidFill>
                <a:latin typeface="Calibri" panose="020F0502020204030204" pitchFamily="34" charset="0"/>
                <a:cs typeface="Calibri" panose="020F0502020204030204" pitchFamily="34" charset="0"/>
              </a:rPr>
              <a:t> </a:t>
            </a:r>
            <a:r>
              <a:rPr sz="2600" b="1" i="1" spc="5" dirty="0">
                <a:solidFill>
                  <a:srgbClr val="333399"/>
                </a:solidFill>
                <a:latin typeface="Calibri" panose="020F0502020204030204" pitchFamily="34" charset="0"/>
                <a:cs typeface="Calibri" panose="020F0502020204030204" pitchFamily="34" charset="0"/>
              </a:rPr>
              <a:t>item</a:t>
            </a:r>
            <a:endParaRPr sz="2600" b="1" i="1" dirty="0">
              <a:latin typeface="Calibri" panose="020F0502020204030204" pitchFamily="34" charset="0"/>
              <a:cs typeface="Calibri" panose="020F0502020204030204" pitchFamily="34" charset="0"/>
            </a:endParaRPr>
          </a:p>
          <a:p>
            <a:pPr marL="762000" lvl="1" indent="-292100">
              <a:spcBef>
                <a:spcPts val="600"/>
              </a:spcBef>
              <a:spcAft>
                <a:spcPts val="300"/>
              </a:spcAft>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Record</a:t>
            </a:r>
            <a:endParaRPr sz="2600" dirty="0">
              <a:latin typeface="Calibri" panose="020F0502020204030204" pitchFamily="34" charset="0"/>
              <a:cs typeface="Calibri" panose="020F0502020204030204" pitchFamily="34" charset="0"/>
            </a:endParaRPr>
          </a:p>
          <a:p>
            <a:pPr marL="762000" lvl="1" indent="-292100">
              <a:spcBef>
                <a:spcPts val="600"/>
              </a:spcBef>
              <a:spcAft>
                <a:spcPts val="300"/>
              </a:spcAft>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Disk</a:t>
            </a:r>
            <a:r>
              <a:rPr sz="2600" spc="-6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block</a:t>
            </a:r>
            <a:endParaRPr sz="2600" dirty="0">
              <a:latin typeface="Calibri" panose="020F0502020204030204" pitchFamily="34" charset="0"/>
              <a:cs typeface="Calibri" panose="020F0502020204030204" pitchFamily="34" charset="0"/>
            </a:endParaRPr>
          </a:p>
          <a:p>
            <a:pPr marL="762000" lvl="1" indent="-292100">
              <a:spcBef>
                <a:spcPts val="600"/>
              </a:spcBef>
              <a:spcAft>
                <a:spcPts val="1200"/>
              </a:spcAft>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Attribute</a:t>
            </a:r>
            <a:r>
              <a:rPr sz="2600" spc="12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value</a:t>
            </a:r>
            <a:r>
              <a:rPr sz="2600" spc="1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2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record</a:t>
            </a:r>
            <a:endParaRPr sz="2600" dirty="0">
              <a:latin typeface="Calibri" panose="020F0502020204030204" pitchFamily="34" charset="0"/>
              <a:cs typeface="Calibri" panose="020F0502020204030204" pitchFamily="34" charset="0"/>
            </a:endParaRPr>
          </a:p>
          <a:p>
            <a:pPr marL="355600" marR="5080" indent="-342900">
              <a:spcBef>
                <a:spcPts val="600"/>
              </a:spcBef>
              <a:spcAft>
                <a:spcPts val="1200"/>
              </a:spcAft>
              <a:buClr>
                <a:srgbClr val="990033"/>
              </a:buClr>
              <a:buSzPct val="60714"/>
              <a:buFont typeface="Wingdings"/>
              <a:buChar char=""/>
              <a:tabLst>
                <a:tab pos="354965" algn="l"/>
                <a:tab pos="355600" algn="l"/>
              </a:tabLst>
            </a:pPr>
            <a:r>
              <a:rPr sz="2600" spc="-15" dirty="0">
                <a:solidFill>
                  <a:srgbClr val="333399"/>
                </a:solidFill>
                <a:latin typeface="Calibri" panose="020F0502020204030204" pitchFamily="34" charset="0"/>
                <a:cs typeface="Calibri" panose="020F0502020204030204" pitchFamily="34" charset="0"/>
              </a:rPr>
              <a:t>T</a:t>
            </a:r>
            <a:r>
              <a:rPr sz="2600" spc="-35" dirty="0">
                <a:solidFill>
                  <a:srgbClr val="333399"/>
                </a:solidFill>
                <a:latin typeface="Calibri" panose="020F0502020204030204" pitchFamily="34" charset="0"/>
                <a:cs typeface="Calibri" panose="020F0502020204030204" pitchFamily="34" charset="0"/>
              </a:rPr>
              <a:t>r</a:t>
            </a:r>
            <a:r>
              <a:rPr sz="2600" spc="40" dirty="0">
                <a:solidFill>
                  <a:srgbClr val="333399"/>
                </a:solidFill>
                <a:latin typeface="Calibri" panose="020F0502020204030204" pitchFamily="34" charset="0"/>
                <a:cs typeface="Calibri" panose="020F0502020204030204" pitchFamily="34" charset="0"/>
              </a:rPr>
              <a:t>an</a:t>
            </a:r>
            <a:r>
              <a:rPr sz="2600" dirty="0">
                <a:solidFill>
                  <a:srgbClr val="333399"/>
                </a:solidFill>
                <a:latin typeface="Calibri" panose="020F0502020204030204" pitchFamily="34" charset="0"/>
                <a:cs typeface="Calibri" panose="020F0502020204030204" pitchFamily="34" charset="0"/>
              </a:rPr>
              <a:t>s</a:t>
            </a:r>
            <a:r>
              <a:rPr sz="2600" spc="40" dirty="0">
                <a:solidFill>
                  <a:srgbClr val="333399"/>
                </a:solidFill>
                <a:latin typeface="Calibri" panose="020F0502020204030204" pitchFamily="34" charset="0"/>
                <a:cs typeface="Calibri" panose="020F0502020204030204" pitchFamily="34" charset="0"/>
              </a:rPr>
              <a:t>a</a:t>
            </a:r>
            <a:r>
              <a:rPr sz="2600" dirty="0">
                <a:solidFill>
                  <a:srgbClr val="333399"/>
                </a:solidFill>
                <a:latin typeface="Calibri" panose="020F0502020204030204" pitchFamily="34" charset="0"/>
                <a:cs typeface="Calibri" panose="020F0502020204030204" pitchFamily="34" charset="0"/>
              </a:rPr>
              <a:t>c</a:t>
            </a:r>
            <a:r>
              <a:rPr sz="2600" spc="20" dirty="0">
                <a:solidFill>
                  <a:srgbClr val="333399"/>
                </a:solidFill>
                <a:latin typeface="Calibri" panose="020F0502020204030204" pitchFamily="34" charset="0"/>
                <a:cs typeface="Calibri" panose="020F0502020204030204" pitchFamily="34" charset="0"/>
              </a:rPr>
              <a:t>t</a:t>
            </a:r>
            <a:r>
              <a:rPr sz="2600" spc="-25" dirty="0">
                <a:solidFill>
                  <a:srgbClr val="333399"/>
                </a:solidFill>
                <a:latin typeface="Calibri" panose="020F0502020204030204" pitchFamily="34" charset="0"/>
                <a:cs typeface="Calibri" panose="020F0502020204030204" pitchFamily="34" charset="0"/>
              </a:rPr>
              <a:t>i</a:t>
            </a:r>
            <a:r>
              <a:rPr sz="2600" spc="40" dirty="0">
                <a:solidFill>
                  <a:srgbClr val="333399"/>
                </a:solidFill>
                <a:latin typeface="Calibri" panose="020F0502020204030204" pitchFamily="34" charset="0"/>
                <a:cs typeface="Calibri" panose="020F0502020204030204" pitchFamily="34" charset="0"/>
              </a:rPr>
              <a:t>o</a:t>
            </a:r>
            <a:r>
              <a:rPr sz="2600" dirty="0">
                <a:solidFill>
                  <a:srgbClr val="333399"/>
                </a:solidFill>
                <a:latin typeface="Calibri" panose="020F0502020204030204" pitchFamily="34" charset="0"/>
                <a:cs typeface="Calibri" panose="020F0502020204030204" pitchFamily="34" charset="0"/>
              </a:rPr>
              <a:t>n</a:t>
            </a:r>
            <a:r>
              <a:rPr sz="2600" spc="-140" dirty="0">
                <a:solidFill>
                  <a:srgbClr val="333399"/>
                </a:solidFill>
                <a:latin typeface="Calibri" panose="020F0502020204030204" pitchFamily="34" charset="0"/>
                <a:cs typeface="Calibri" panose="020F0502020204030204" pitchFamily="34" charset="0"/>
              </a:rPr>
              <a:t> </a:t>
            </a:r>
            <a:r>
              <a:rPr sz="2600" spc="40" dirty="0">
                <a:solidFill>
                  <a:srgbClr val="333399"/>
                </a:solidFill>
                <a:latin typeface="Calibri" panose="020F0502020204030204" pitchFamily="34" charset="0"/>
                <a:cs typeface="Calibri" panose="020F0502020204030204" pitchFamily="34" charset="0"/>
              </a:rPr>
              <a:t>p</a:t>
            </a:r>
            <a:r>
              <a:rPr sz="2600" spc="-35" dirty="0">
                <a:solidFill>
                  <a:srgbClr val="333399"/>
                </a:solidFill>
                <a:latin typeface="Calibri" panose="020F0502020204030204" pitchFamily="34" charset="0"/>
                <a:cs typeface="Calibri" panose="020F0502020204030204" pitchFamily="34" charset="0"/>
              </a:rPr>
              <a:t>r</a:t>
            </a:r>
            <a:r>
              <a:rPr sz="2600" spc="40" dirty="0">
                <a:solidFill>
                  <a:srgbClr val="333399"/>
                </a:solidFill>
                <a:latin typeface="Calibri" panose="020F0502020204030204" pitchFamily="34" charset="0"/>
                <a:cs typeface="Calibri" panose="020F0502020204030204" pitchFamily="34" charset="0"/>
              </a:rPr>
              <a:t>o</a:t>
            </a:r>
            <a:r>
              <a:rPr sz="2600" dirty="0">
                <a:solidFill>
                  <a:srgbClr val="333399"/>
                </a:solidFill>
                <a:latin typeface="Calibri" panose="020F0502020204030204" pitchFamily="34" charset="0"/>
                <a:cs typeface="Calibri" panose="020F0502020204030204" pitchFamily="34" charset="0"/>
              </a:rPr>
              <a:t>c</a:t>
            </a:r>
            <a:r>
              <a:rPr sz="2600" spc="40" dirty="0">
                <a:solidFill>
                  <a:srgbClr val="333399"/>
                </a:solidFill>
                <a:latin typeface="Calibri" panose="020F0502020204030204" pitchFamily="34" charset="0"/>
                <a:cs typeface="Calibri" panose="020F0502020204030204" pitchFamily="34" charset="0"/>
              </a:rPr>
              <a:t>e</a:t>
            </a:r>
            <a:r>
              <a:rPr sz="2600" dirty="0">
                <a:solidFill>
                  <a:srgbClr val="333399"/>
                </a:solidFill>
                <a:latin typeface="Calibri" panose="020F0502020204030204" pitchFamily="34" charset="0"/>
                <a:cs typeface="Calibri" panose="020F0502020204030204" pitchFamily="34" charset="0"/>
              </a:rPr>
              <a:t>ss</a:t>
            </a:r>
            <a:r>
              <a:rPr sz="2600" spc="-25" dirty="0">
                <a:solidFill>
                  <a:srgbClr val="333399"/>
                </a:solidFill>
                <a:latin typeface="Calibri" panose="020F0502020204030204" pitchFamily="34" charset="0"/>
                <a:cs typeface="Calibri" panose="020F0502020204030204" pitchFamily="34" charset="0"/>
              </a:rPr>
              <a:t>i</a:t>
            </a:r>
            <a:r>
              <a:rPr sz="2600" spc="40" dirty="0">
                <a:solidFill>
                  <a:srgbClr val="333399"/>
                </a:solidFill>
                <a:latin typeface="Calibri" panose="020F0502020204030204" pitchFamily="34" charset="0"/>
                <a:cs typeface="Calibri" panose="020F0502020204030204" pitchFamily="34" charset="0"/>
              </a:rPr>
              <a:t>n</a:t>
            </a:r>
            <a:r>
              <a:rPr sz="2600" dirty="0">
                <a:solidFill>
                  <a:srgbClr val="333399"/>
                </a:solidFill>
                <a:latin typeface="Calibri" panose="020F0502020204030204" pitchFamily="34" charset="0"/>
                <a:cs typeface="Calibri" panose="020F0502020204030204" pitchFamily="34" charset="0"/>
              </a:rPr>
              <a:t>g</a:t>
            </a:r>
            <a:r>
              <a:rPr sz="2600" spc="-40"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c</a:t>
            </a:r>
            <a:r>
              <a:rPr sz="2600" spc="40" dirty="0">
                <a:solidFill>
                  <a:srgbClr val="333399"/>
                </a:solidFill>
                <a:latin typeface="Calibri" panose="020F0502020204030204" pitchFamily="34" charset="0"/>
                <a:cs typeface="Calibri" panose="020F0502020204030204" pitchFamily="34" charset="0"/>
              </a:rPr>
              <a:t>on</a:t>
            </a:r>
            <a:r>
              <a:rPr sz="2600" dirty="0">
                <a:solidFill>
                  <a:srgbClr val="333399"/>
                </a:solidFill>
                <a:latin typeface="Calibri" panose="020F0502020204030204" pitchFamily="34" charset="0"/>
                <a:cs typeface="Calibri" panose="020F0502020204030204" pitchFamily="34" charset="0"/>
              </a:rPr>
              <a:t>c</a:t>
            </a:r>
            <a:r>
              <a:rPr sz="2600" spc="40" dirty="0">
                <a:solidFill>
                  <a:srgbClr val="333399"/>
                </a:solidFill>
                <a:latin typeface="Calibri" panose="020F0502020204030204" pitchFamily="34" charset="0"/>
                <a:cs typeface="Calibri" panose="020F0502020204030204" pitchFamily="34" charset="0"/>
              </a:rPr>
              <a:t>ep</a:t>
            </a:r>
            <a:r>
              <a:rPr sz="2600" spc="20" dirty="0">
                <a:solidFill>
                  <a:srgbClr val="333399"/>
                </a:solidFill>
                <a:latin typeface="Calibri" panose="020F0502020204030204" pitchFamily="34" charset="0"/>
                <a:cs typeface="Calibri" panose="020F0502020204030204" pitchFamily="34" charset="0"/>
              </a:rPr>
              <a:t>t</a:t>
            </a:r>
            <a:r>
              <a:rPr sz="2600" dirty="0">
                <a:solidFill>
                  <a:srgbClr val="333399"/>
                </a:solidFill>
                <a:latin typeface="Calibri" panose="020F0502020204030204" pitchFamily="34" charset="0"/>
                <a:cs typeface="Calibri" panose="020F0502020204030204" pitchFamily="34" charset="0"/>
              </a:rPr>
              <a:t>s</a:t>
            </a:r>
            <a:r>
              <a:rPr sz="2600" spc="-180" dirty="0">
                <a:solidFill>
                  <a:srgbClr val="333399"/>
                </a:solidFill>
                <a:latin typeface="Calibri" panose="020F0502020204030204" pitchFamily="34" charset="0"/>
                <a:cs typeface="Calibri" panose="020F0502020204030204" pitchFamily="34" charset="0"/>
              </a:rPr>
              <a:t> </a:t>
            </a:r>
            <a:r>
              <a:rPr sz="2600" spc="-25" dirty="0">
                <a:solidFill>
                  <a:srgbClr val="333399"/>
                </a:solidFill>
                <a:latin typeface="Calibri" panose="020F0502020204030204" pitchFamily="34" charset="0"/>
                <a:cs typeface="Calibri" panose="020F0502020204030204" pitchFamily="34" charset="0"/>
              </a:rPr>
              <a:t>i</a:t>
            </a:r>
            <a:r>
              <a:rPr sz="2600" spc="40" dirty="0">
                <a:solidFill>
                  <a:srgbClr val="333399"/>
                </a:solidFill>
                <a:latin typeface="Calibri" panose="020F0502020204030204" pitchFamily="34" charset="0"/>
                <a:cs typeface="Calibri" panose="020F0502020204030204" pitchFamily="34" charset="0"/>
              </a:rPr>
              <a:t>ndependen</a:t>
            </a:r>
            <a:r>
              <a:rPr sz="2600" dirty="0">
                <a:solidFill>
                  <a:srgbClr val="333399"/>
                </a:solidFill>
                <a:latin typeface="Calibri" panose="020F0502020204030204" pitchFamily="34" charset="0"/>
                <a:cs typeface="Calibri" panose="020F0502020204030204" pitchFamily="34" charset="0"/>
              </a:rPr>
              <a:t>t</a:t>
            </a:r>
            <a:r>
              <a:rPr sz="2600" spc="-260" dirty="0">
                <a:solidFill>
                  <a:srgbClr val="333399"/>
                </a:solidFill>
                <a:latin typeface="Calibri" panose="020F0502020204030204" pitchFamily="34" charset="0"/>
                <a:cs typeface="Calibri" panose="020F0502020204030204" pitchFamily="34" charset="0"/>
              </a:rPr>
              <a:t> </a:t>
            </a:r>
            <a:r>
              <a:rPr sz="2600" spc="40" dirty="0">
                <a:solidFill>
                  <a:srgbClr val="333399"/>
                </a:solidFill>
                <a:latin typeface="Calibri" panose="020F0502020204030204" pitchFamily="34" charset="0"/>
                <a:cs typeface="Calibri" panose="020F0502020204030204" pitchFamily="34" charset="0"/>
              </a:rPr>
              <a:t>o</a:t>
            </a:r>
            <a:r>
              <a:rPr sz="2600" dirty="0">
                <a:solidFill>
                  <a:srgbClr val="333399"/>
                </a:solidFill>
                <a:latin typeface="Calibri" panose="020F0502020204030204" pitchFamily="34" charset="0"/>
                <a:cs typeface="Calibri" panose="020F0502020204030204" pitchFamily="34" charset="0"/>
              </a:rPr>
              <a:t>f  </a:t>
            </a:r>
            <a:r>
              <a:rPr sz="2600" spc="5" dirty="0">
                <a:solidFill>
                  <a:srgbClr val="333399"/>
                </a:solidFill>
                <a:latin typeface="Calibri" panose="020F0502020204030204" pitchFamily="34" charset="0"/>
                <a:cs typeface="Calibri" panose="020F0502020204030204" pitchFamily="34" charset="0"/>
              </a:rPr>
              <a:t>item</a:t>
            </a:r>
            <a:r>
              <a:rPr sz="2600" spc="-20"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granularity</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459" y="489441"/>
            <a:ext cx="10515600" cy="1131079"/>
          </a:xfrm>
          <a:prstGeom prst="rect">
            <a:avLst/>
          </a:prstGeom>
        </p:spPr>
        <p:txBody>
          <a:bodyPr vert="horz" wrap="square" lIns="0" tIns="27940" rIns="0" bIns="0" rtlCol="0" anchor="ctr">
            <a:spAutoFit/>
          </a:bodyPr>
          <a:lstStyle/>
          <a:p>
            <a:pPr marL="12700" marR="5080">
              <a:lnSpc>
                <a:spcPts val="4300"/>
              </a:lnSpc>
              <a:spcBef>
                <a:spcPts val="220"/>
              </a:spcBef>
            </a:pPr>
            <a:r>
              <a:rPr spc="-5" dirty="0"/>
              <a:t>Transactions that </a:t>
            </a:r>
            <a:r>
              <a:rPr dirty="0"/>
              <a:t>Do </a:t>
            </a:r>
            <a:r>
              <a:rPr spc="-5" dirty="0"/>
              <a:t>Not Affect the </a:t>
            </a:r>
            <a:r>
              <a:rPr spc="-990" dirty="0"/>
              <a:t> </a:t>
            </a:r>
            <a:r>
              <a:rPr spc="-5" dirty="0"/>
              <a:t>Database</a:t>
            </a:r>
            <a:r>
              <a:rPr lang="en-GB" spc="-5" dirty="0"/>
              <a:t> (22.1.6)</a:t>
            </a:r>
            <a:endParaRPr spc="-5" dirty="0"/>
          </a:p>
        </p:txBody>
      </p:sp>
      <p:sp>
        <p:nvSpPr>
          <p:cNvPr id="3" name="object 3"/>
          <p:cNvSpPr txBox="1"/>
          <p:nvPr/>
        </p:nvSpPr>
        <p:spPr>
          <a:xfrm>
            <a:off x="443458" y="1620520"/>
            <a:ext cx="11098967" cy="4138825"/>
          </a:xfrm>
          <a:prstGeom prst="rect">
            <a:avLst/>
          </a:prstGeom>
        </p:spPr>
        <p:txBody>
          <a:bodyPr vert="horz" wrap="square" lIns="0" tIns="7620" rIns="0" bIns="0" rtlCol="0">
            <a:spAutoFit/>
          </a:bodyPr>
          <a:lstStyle/>
          <a:p>
            <a:pPr marL="355600" marR="1363980" indent="-342900">
              <a:lnSpc>
                <a:spcPct val="101200"/>
              </a:lnSpc>
              <a:spcBef>
                <a:spcPts val="60"/>
              </a:spcBef>
              <a:buClr>
                <a:srgbClr val="990033"/>
              </a:buClr>
              <a:buSzPct val="60714"/>
              <a:buFont typeface="Wingdings"/>
              <a:buChar char=""/>
              <a:tabLst>
                <a:tab pos="354965" algn="l"/>
                <a:tab pos="355600" algn="l"/>
              </a:tabLst>
            </a:pPr>
            <a:r>
              <a:rPr sz="2800" spc="5" dirty="0">
                <a:solidFill>
                  <a:srgbClr val="333399"/>
                </a:solidFill>
                <a:latin typeface="Arial MT"/>
                <a:cs typeface="Arial MT"/>
              </a:rPr>
              <a:t>Example</a:t>
            </a:r>
            <a:r>
              <a:rPr sz="2800" spc="-50" dirty="0">
                <a:solidFill>
                  <a:srgbClr val="333399"/>
                </a:solidFill>
                <a:latin typeface="Arial MT"/>
                <a:cs typeface="Arial MT"/>
              </a:rPr>
              <a:t> </a:t>
            </a:r>
            <a:r>
              <a:rPr sz="2800" spc="10" dirty="0">
                <a:solidFill>
                  <a:srgbClr val="333399"/>
                </a:solidFill>
                <a:latin typeface="Arial MT"/>
                <a:cs typeface="Arial MT"/>
              </a:rPr>
              <a:t>actions:</a:t>
            </a:r>
            <a:r>
              <a:rPr sz="2800" spc="-165" dirty="0">
                <a:solidFill>
                  <a:srgbClr val="333399"/>
                </a:solidFill>
                <a:latin typeface="Arial MT"/>
                <a:cs typeface="Arial MT"/>
              </a:rPr>
              <a:t> </a:t>
            </a:r>
            <a:r>
              <a:rPr sz="2800" spc="20" dirty="0">
                <a:solidFill>
                  <a:srgbClr val="333399"/>
                </a:solidFill>
                <a:latin typeface="Arial MT"/>
                <a:cs typeface="Arial MT"/>
              </a:rPr>
              <a:t>generating</a:t>
            </a:r>
            <a:r>
              <a:rPr sz="2800" spc="-150" dirty="0">
                <a:solidFill>
                  <a:srgbClr val="333399"/>
                </a:solidFill>
                <a:latin typeface="Arial MT"/>
                <a:cs typeface="Arial MT"/>
              </a:rPr>
              <a:t> </a:t>
            </a:r>
            <a:r>
              <a:rPr sz="2800" spc="25" dirty="0">
                <a:solidFill>
                  <a:srgbClr val="333399"/>
                </a:solidFill>
                <a:latin typeface="Arial MT"/>
                <a:cs typeface="Arial MT"/>
              </a:rPr>
              <a:t>and</a:t>
            </a:r>
            <a:r>
              <a:rPr sz="2800" spc="-145" dirty="0">
                <a:solidFill>
                  <a:srgbClr val="333399"/>
                </a:solidFill>
                <a:latin typeface="Arial MT"/>
                <a:cs typeface="Arial MT"/>
              </a:rPr>
              <a:t> </a:t>
            </a:r>
            <a:r>
              <a:rPr sz="2800" spc="5" dirty="0">
                <a:solidFill>
                  <a:srgbClr val="333399"/>
                </a:solidFill>
                <a:latin typeface="Arial MT"/>
                <a:cs typeface="Arial MT"/>
              </a:rPr>
              <a:t>printing </a:t>
            </a:r>
            <a:r>
              <a:rPr sz="2800" spc="-765" dirty="0">
                <a:solidFill>
                  <a:srgbClr val="333399"/>
                </a:solidFill>
                <a:latin typeface="Arial MT"/>
                <a:cs typeface="Arial MT"/>
              </a:rPr>
              <a:t> </a:t>
            </a:r>
            <a:r>
              <a:rPr sz="2800" spc="15" dirty="0">
                <a:solidFill>
                  <a:srgbClr val="333399"/>
                </a:solidFill>
                <a:latin typeface="Arial MT"/>
                <a:cs typeface="Arial MT"/>
              </a:rPr>
              <a:t>messages</a:t>
            </a:r>
            <a:r>
              <a:rPr sz="2800" spc="-85" dirty="0">
                <a:solidFill>
                  <a:srgbClr val="333399"/>
                </a:solidFill>
                <a:latin typeface="Arial MT"/>
                <a:cs typeface="Arial MT"/>
              </a:rPr>
              <a:t> </a:t>
            </a:r>
            <a:r>
              <a:rPr sz="2800" spc="25" dirty="0">
                <a:solidFill>
                  <a:srgbClr val="333399"/>
                </a:solidFill>
                <a:latin typeface="Arial MT"/>
                <a:cs typeface="Arial MT"/>
              </a:rPr>
              <a:t>and</a:t>
            </a:r>
            <a:r>
              <a:rPr sz="2800" spc="-140" dirty="0">
                <a:solidFill>
                  <a:srgbClr val="333399"/>
                </a:solidFill>
                <a:latin typeface="Arial MT"/>
                <a:cs typeface="Arial MT"/>
              </a:rPr>
              <a:t> </a:t>
            </a:r>
            <a:r>
              <a:rPr sz="2800" spc="10" dirty="0">
                <a:solidFill>
                  <a:srgbClr val="333399"/>
                </a:solidFill>
                <a:latin typeface="Arial MT"/>
                <a:cs typeface="Arial MT"/>
              </a:rPr>
              <a:t>reports</a:t>
            </a:r>
            <a:endParaRPr sz="2800" dirty="0">
              <a:latin typeface="Arial MT"/>
              <a:cs typeface="Arial MT"/>
            </a:endParaRPr>
          </a:p>
          <a:p>
            <a:pPr marL="355600" marR="649605" indent="-342900">
              <a:lnSpc>
                <a:spcPct val="101200"/>
              </a:lnSpc>
              <a:spcBef>
                <a:spcPts val="600"/>
              </a:spcBef>
              <a:buClr>
                <a:srgbClr val="990033"/>
              </a:buClr>
              <a:buSzPct val="60714"/>
              <a:buFont typeface="Wingdings"/>
              <a:buChar char=""/>
              <a:tabLst>
                <a:tab pos="354965" algn="l"/>
                <a:tab pos="355600" algn="l"/>
              </a:tabLst>
            </a:pPr>
            <a:r>
              <a:rPr sz="2800" spc="10" dirty="0">
                <a:solidFill>
                  <a:srgbClr val="333399"/>
                </a:solidFill>
                <a:latin typeface="Arial MT"/>
                <a:cs typeface="Arial MT"/>
              </a:rPr>
              <a:t>If</a:t>
            </a:r>
            <a:r>
              <a:rPr sz="2800" spc="-65" dirty="0">
                <a:solidFill>
                  <a:srgbClr val="333399"/>
                </a:solidFill>
                <a:latin typeface="Arial MT"/>
                <a:cs typeface="Arial MT"/>
              </a:rPr>
              <a:t> </a:t>
            </a:r>
            <a:r>
              <a:rPr sz="2800" spc="10" dirty="0">
                <a:solidFill>
                  <a:srgbClr val="333399"/>
                </a:solidFill>
                <a:latin typeface="Arial MT"/>
                <a:cs typeface="Arial MT"/>
              </a:rPr>
              <a:t>transaction</a:t>
            </a:r>
            <a:r>
              <a:rPr sz="2800" spc="-140" dirty="0">
                <a:solidFill>
                  <a:srgbClr val="333399"/>
                </a:solidFill>
                <a:latin typeface="Arial MT"/>
                <a:cs typeface="Arial MT"/>
              </a:rPr>
              <a:t> </a:t>
            </a:r>
            <a:r>
              <a:rPr sz="2800" dirty="0">
                <a:solidFill>
                  <a:srgbClr val="333399"/>
                </a:solidFill>
                <a:latin typeface="Arial MT"/>
                <a:cs typeface="Arial MT"/>
              </a:rPr>
              <a:t>fails</a:t>
            </a:r>
            <a:r>
              <a:rPr sz="2800" spc="20" dirty="0">
                <a:solidFill>
                  <a:srgbClr val="333399"/>
                </a:solidFill>
                <a:latin typeface="Arial MT"/>
                <a:cs typeface="Arial MT"/>
              </a:rPr>
              <a:t> </a:t>
            </a:r>
            <a:r>
              <a:rPr sz="2800" spc="15" dirty="0">
                <a:solidFill>
                  <a:srgbClr val="333399"/>
                </a:solidFill>
                <a:latin typeface="Arial MT"/>
                <a:cs typeface="Arial MT"/>
              </a:rPr>
              <a:t>before</a:t>
            </a:r>
            <a:r>
              <a:rPr sz="2800" spc="-145" dirty="0">
                <a:solidFill>
                  <a:srgbClr val="333399"/>
                </a:solidFill>
                <a:latin typeface="Arial MT"/>
                <a:cs typeface="Arial MT"/>
              </a:rPr>
              <a:t> </a:t>
            </a:r>
            <a:r>
              <a:rPr sz="2800" spc="10" dirty="0">
                <a:solidFill>
                  <a:srgbClr val="333399"/>
                </a:solidFill>
                <a:latin typeface="Arial MT"/>
                <a:cs typeface="Arial MT"/>
              </a:rPr>
              <a:t>completion,</a:t>
            </a:r>
            <a:r>
              <a:rPr sz="2800" spc="-60" dirty="0">
                <a:solidFill>
                  <a:srgbClr val="333399"/>
                </a:solidFill>
                <a:latin typeface="Arial MT"/>
                <a:cs typeface="Arial MT"/>
              </a:rPr>
              <a:t> </a:t>
            </a:r>
            <a:r>
              <a:rPr sz="2800" dirty="0">
                <a:solidFill>
                  <a:srgbClr val="333399"/>
                </a:solidFill>
                <a:latin typeface="Arial MT"/>
                <a:cs typeface="Arial MT"/>
              </a:rPr>
              <a:t>may</a:t>
            </a:r>
            <a:r>
              <a:rPr sz="2800" spc="-80" dirty="0">
                <a:solidFill>
                  <a:srgbClr val="333399"/>
                </a:solidFill>
                <a:latin typeface="Arial MT"/>
                <a:cs typeface="Arial MT"/>
              </a:rPr>
              <a:t> </a:t>
            </a:r>
            <a:r>
              <a:rPr sz="2800" spc="25" dirty="0">
                <a:solidFill>
                  <a:srgbClr val="333399"/>
                </a:solidFill>
                <a:latin typeface="Arial MT"/>
                <a:cs typeface="Arial MT"/>
              </a:rPr>
              <a:t>not </a:t>
            </a:r>
            <a:r>
              <a:rPr sz="2800" spc="-765" dirty="0">
                <a:solidFill>
                  <a:srgbClr val="333399"/>
                </a:solidFill>
                <a:latin typeface="Arial MT"/>
                <a:cs typeface="Arial MT"/>
              </a:rPr>
              <a:t> </a:t>
            </a:r>
            <a:r>
              <a:rPr sz="2800" spc="10" dirty="0">
                <a:solidFill>
                  <a:srgbClr val="333399"/>
                </a:solidFill>
                <a:latin typeface="Arial MT"/>
                <a:cs typeface="Arial MT"/>
              </a:rPr>
              <a:t>want</a:t>
            </a:r>
            <a:r>
              <a:rPr sz="2800" spc="-65" dirty="0">
                <a:solidFill>
                  <a:srgbClr val="333399"/>
                </a:solidFill>
                <a:latin typeface="Arial MT"/>
                <a:cs typeface="Arial MT"/>
              </a:rPr>
              <a:t> </a:t>
            </a:r>
            <a:r>
              <a:rPr sz="2800" spc="20" dirty="0">
                <a:solidFill>
                  <a:srgbClr val="333399"/>
                </a:solidFill>
                <a:latin typeface="Arial MT"/>
                <a:cs typeface="Arial MT"/>
              </a:rPr>
              <a:t>user</a:t>
            </a:r>
            <a:r>
              <a:rPr sz="2800" spc="-114" dirty="0">
                <a:solidFill>
                  <a:srgbClr val="333399"/>
                </a:solidFill>
                <a:latin typeface="Arial MT"/>
                <a:cs typeface="Arial MT"/>
              </a:rPr>
              <a:t> </a:t>
            </a:r>
            <a:r>
              <a:rPr sz="2800" spc="10" dirty="0">
                <a:solidFill>
                  <a:srgbClr val="333399"/>
                </a:solidFill>
                <a:latin typeface="Arial MT"/>
                <a:cs typeface="Arial MT"/>
              </a:rPr>
              <a:t>to</a:t>
            </a:r>
            <a:r>
              <a:rPr sz="2800" spc="55" dirty="0">
                <a:solidFill>
                  <a:srgbClr val="333399"/>
                </a:solidFill>
                <a:latin typeface="Arial MT"/>
                <a:cs typeface="Arial MT"/>
              </a:rPr>
              <a:t> </a:t>
            </a:r>
            <a:r>
              <a:rPr sz="2800" spc="25" dirty="0">
                <a:solidFill>
                  <a:srgbClr val="333399"/>
                </a:solidFill>
                <a:latin typeface="Arial MT"/>
                <a:cs typeface="Arial MT"/>
              </a:rPr>
              <a:t>get</a:t>
            </a:r>
            <a:r>
              <a:rPr sz="2800" spc="-160" dirty="0">
                <a:solidFill>
                  <a:srgbClr val="333399"/>
                </a:solidFill>
                <a:latin typeface="Arial MT"/>
                <a:cs typeface="Arial MT"/>
              </a:rPr>
              <a:t> </a:t>
            </a:r>
            <a:r>
              <a:rPr sz="2800" spc="20" dirty="0">
                <a:solidFill>
                  <a:srgbClr val="333399"/>
                </a:solidFill>
                <a:latin typeface="Arial MT"/>
                <a:cs typeface="Arial MT"/>
              </a:rPr>
              <a:t>these</a:t>
            </a:r>
            <a:r>
              <a:rPr sz="2800" spc="-40" dirty="0">
                <a:solidFill>
                  <a:srgbClr val="333399"/>
                </a:solidFill>
                <a:latin typeface="Arial MT"/>
                <a:cs typeface="Arial MT"/>
              </a:rPr>
              <a:t> </a:t>
            </a:r>
            <a:r>
              <a:rPr sz="2800" spc="10" dirty="0">
                <a:solidFill>
                  <a:srgbClr val="333399"/>
                </a:solidFill>
                <a:latin typeface="Arial MT"/>
                <a:cs typeface="Arial MT"/>
              </a:rPr>
              <a:t>reports</a:t>
            </a:r>
            <a:endParaRPr sz="2800" dirty="0">
              <a:latin typeface="Arial MT"/>
              <a:cs typeface="Arial MT"/>
            </a:endParaRPr>
          </a:p>
          <a:p>
            <a:pPr marL="762000" marR="5715" lvl="1" indent="-292100">
              <a:lnSpc>
                <a:spcPts val="3100"/>
              </a:lnSpc>
              <a:spcBef>
                <a:spcPts val="760"/>
              </a:spcBef>
              <a:buClr>
                <a:srgbClr val="333399"/>
              </a:buClr>
              <a:buSzPct val="53846"/>
              <a:buFont typeface="Wingdings"/>
              <a:buChar char=""/>
              <a:tabLst>
                <a:tab pos="761365" algn="l"/>
                <a:tab pos="762000" algn="l"/>
              </a:tabLst>
            </a:pPr>
            <a:r>
              <a:rPr sz="2600" spc="-20" dirty="0">
                <a:solidFill>
                  <a:srgbClr val="800000"/>
                </a:solidFill>
                <a:latin typeface="Arial MT"/>
                <a:cs typeface="Arial MT"/>
              </a:rPr>
              <a:t>Reports</a:t>
            </a:r>
            <a:r>
              <a:rPr sz="2600" spc="70" dirty="0">
                <a:solidFill>
                  <a:srgbClr val="800000"/>
                </a:solidFill>
                <a:latin typeface="Arial MT"/>
                <a:cs typeface="Arial MT"/>
              </a:rPr>
              <a:t> </a:t>
            </a:r>
            <a:r>
              <a:rPr sz="2600" spc="-25" dirty="0">
                <a:solidFill>
                  <a:srgbClr val="800000"/>
                </a:solidFill>
                <a:latin typeface="Arial MT"/>
                <a:cs typeface="Arial MT"/>
              </a:rPr>
              <a:t>should</a:t>
            </a:r>
            <a:r>
              <a:rPr sz="2600" spc="125" dirty="0">
                <a:solidFill>
                  <a:srgbClr val="800000"/>
                </a:solidFill>
                <a:latin typeface="Arial MT"/>
                <a:cs typeface="Arial MT"/>
              </a:rPr>
              <a:t> </a:t>
            </a:r>
            <a:r>
              <a:rPr sz="2600" spc="-25" dirty="0">
                <a:solidFill>
                  <a:srgbClr val="800000"/>
                </a:solidFill>
                <a:latin typeface="Arial MT"/>
                <a:cs typeface="Arial MT"/>
              </a:rPr>
              <a:t>be</a:t>
            </a:r>
            <a:r>
              <a:rPr sz="2600" spc="125" dirty="0">
                <a:solidFill>
                  <a:srgbClr val="800000"/>
                </a:solidFill>
                <a:latin typeface="Arial MT"/>
                <a:cs typeface="Arial MT"/>
              </a:rPr>
              <a:t> </a:t>
            </a:r>
            <a:r>
              <a:rPr sz="2600" spc="-35" dirty="0">
                <a:solidFill>
                  <a:srgbClr val="800000"/>
                </a:solidFill>
                <a:latin typeface="Arial MT"/>
                <a:cs typeface="Arial MT"/>
              </a:rPr>
              <a:t>generated</a:t>
            </a:r>
            <a:r>
              <a:rPr sz="2600" spc="225" dirty="0">
                <a:solidFill>
                  <a:srgbClr val="800000"/>
                </a:solidFill>
                <a:latin typeface="Arial MT"/>
                <a:cs typeface="Arial MT"/>
              </a:rPr>
              <a:t> </a:t>
            </a:r>
            <a:r>
              <a:rPr sz="2600" spc="-20" dirty="0">
                <a:solidFill>
                  <a:srgbClr val="800000"/>
                </a:solidFill>
                <a:latin typeface="Arial MT"/>
                <a:cs typeface="Arial MT"/>
              </a:rPr>
              <a:t>only</a:t>
            </a:r>
            <a:r>
              <a:rPr sz="2600" spc="75" dirty="0">
                <a:solidFill>
                  <a:srgbClr val="800000"/>
                </a:solidFill>
                <a:latin typeface="Arial MT"/>
                <a:cs typeface="Arial MT"/>
              </a:rPr>
              <a:t> </a:t>
            </a:r>
            <a:r>
              <a:rPr sz="2600" spc="-30" dirty="0">
                <a:solidFill>
                  <a:srgbClr val="800000"/>
                </a:solidFill>
                <a:latin typeface="Arial MT"/>
                <a:cs typeface="Arial MT"/>
              </a:rPr>
              <a:t>after</a:t>
            </a:r>
            <a:r>
              <a:rPr sz="2600" spc="204" dirty="0">
                <a:solidFill>
                  <a:srgbClr val="800000"/>
                </a:solidFill>
                <a:latin typeface="Arial MT"/>
                <a:cs typeface="Arial MT"/>
              </a:rPr>
              <a:t> </a:t>
            </a:r>
            <a:r>
              <a:rPr sz="2600" spc="-20" dirty="0">
                <a:solidFill>
                  <a:srgbClr val="800000"/>
                </a:solidFill>
                <a:latin typeface="Arial MT"/>
                <a:cs typeface="Arial MT"/>
              </a:rPr>
              <a:t>transaction </a:t>
            </a:r>
            <a:r>
              <a:rPr sz="2600" spc="-710" dirty="0">
                <a:solidFill>
                  <a:srgbClr val="800000"/>
                </a:solidFill>
                <a:latin typeface="Arial MT"/>
                <a:cs typeface="Arial MT"/>
              </a:rPr>
              <a:t> </a:t>
            </a:r>
            <a:r>
              <a:rPr sz="2600" spc="-25" dirty="0">
                <a:solidFill>
                  <a:srgbClr val="800000"/>
                </a:solidFill>
                <a:latin typeface="Arial MT"/>
                <a:cs typeface="Arial MT"/>
              </a:rPr>
              <a:t>reaches</a:t>
            </a:r>
            <a:r>
              <a:rPr sz="2600" spc="170" dirty="0">
                <a:solidFill>
                  <a:srgbClr val="800000"/>
                </a:solidFill>
                <a:latin typeface="Arial MT"/>
                <a:cs typeface="Arial MT"/>
              </a:rPr>
              <a:t> </a:t>
            </a:r>
            <a:r>
              <a:rPr sz="2600" spc="5" dirty="0">
                <a:solidFill>
                  <a:srgbClr val="800000"/>
                </a:solidFill>
                <a:latin typeface="Arial MT"/>
                <a:cs typeface="Arial MT"/>
              </a:rPr>
              <a:t>commit</a:t>
            </a:r>
            <a:r>
              <a:rPr sz="2600" spc="-45" dirty="0">
                <a:solidFill>
                  <a:srgbClr val="800000"/>
                </a:solidFill>
                <a:latin typeface="Arial MT"/>
                <a:cs typeface="Arial MT"/>
              </a:rPr>
              <a:t> </a:t>
            </a:r>
            <a:r>
              <a:rPr sz="2600" spc="-30" dirty="0">
                <a:solidFill>
                  <a:srgbClr val="800000"/>
                </a:solidFill>
                <a:latin typeface="Arial MT"/>
                <a:cs typeface="Arial MT"/>
              </a:rPr>
              <a:t>point</a:t>
            </a:r>
            <a:endParaRPr sz="2600" dirty="0">
              <a:latin typeface="Arial MT"/>
              <a:cs typeface="Arial MT"/>
            </a:endParaRPr>
          </a:p>
          <a:p>
            <a:pPr marL="355600" marR="5080" indent="-342900">
              <a:lnSpc>
                <a:spcPct val="99700"/>
              </a:lnSpc>
              <a:spcBef>
                <a:spcPts val="590"/>
              </a:spcBef>
              <a:buClr>
                <a:srgbClr val="990033"/>
              </a:buClr>
              <a:buSzPct val="60714"/>
              <a:buFont typeface="Wingdings"/>
              <a:buChar char=""/>
              <a:tabLst>
                <a:tab pos="354965" algn="l"/>
                <a:tab pos="355600" algn="l"/>
              </a:tabLst>
            </a:pPr>
            <a:r>
              <a:rPr sz="2800" spc="-25" dirty="0">
                <a:solidFill>
                  <a:srgbClr val="333399"/>
                </a:solidFill>
                <a:latin typeface="Arial MT"/>
                <a:cs typeface="Arial MT"/>
              </a:rPr>
              <a:t>C</a:t>
            </a:r>
            <a:r>
              <a:rPr sz="2800" spc="40" dirty="0">
                <a:solidFill>
                  <a:srgbClr val="333399"/>
                </a:solidFill>
                <a:latin typeface="Arial MT"/>
                <a:cs typeface="Arial MT"/>
              </a:rPr>
              <a:t>o</a:t>
            </a:r>
            <a:r>
              <a:rPr sz="2800" spc="-35" dirty="0">
                <a:solidFill>
                  <a:srgbClr val="333399"/>
                </a:solidFill>
                <a:latin typeface="Arial MT"/>
                <a:cs typeface="Arial MT"/>
              </a:rPr>
              <a:t>mm</a:t>
            </a:r>
            <a:r>
              <a:rPr sz="2800" spc="40" dirty="0">
                <a:solidFill>
                  <a:srgbClr val="333399"/>
                </a:solidFill>
                <a:latin typeface="Arial MT"/>
                <a:cs typeface="Arial MT"/>
              </a:rPr>
              <a:t>and</a:t>
            </a:r>
            <a:r>
              <a:rPr sz="2800" dirty="0">
                <a:solidFill>
                  <a:srgbClr val="333399"/>
                </a:solidFill>
                <a:latin typeface="Arial MT"/>
                <a:cs typeface="Arial MT"/>
              </a:rPr>
              <a:t>s</a:t>
            </a:r>
            <a:r>
              <a:rPr sz="2800" spc="-80" dirty="0">
                <a:solidFill>
                  <a:srgbClr val="333399"/>
                </a:solidFill>
                <a:latin typeface="Arial MT"/>
                <a:cs typeface="Arial MT"/>
              </a:rPr>
              <a:t> </a:t>
            </a:r>
            <a:r>
              <a:rPr sz="2800" spc="20" dirty="0">
                <a:solidFill>
                  <a:srgbClr val="333399"/>
                </a:solidFill>
                <a:latin typeface="Arial MT"/>
                <a:cs typeface="Arial MT"/>
              </a:rPr>
              <a:t>t</a:t>
            </a:r>
            <a:r>
              <a:rPr sz="2800" spc="40" dirty="0">
                <a:solidFill>
                  <a:srgbClr val="333399"/>
                </a:solidFill>
                <a:latin typeface="Arial MT"/>
                <a:cs typeface="Arial MT"/>
              </a:rPr>
              <a:t>ha</a:t>
            </a:r>
            <a:r>
              <a:rPr sz="2800" dirty="0">
                <a:solidFill>
                  <a:srgbClr val="333399"/>
                </a:solidFill>
                <a:latin typeface="Arial MT"/>
                <a:cs typeface="Arial MT"/>
              </a:rPr>
              <a:t>t</a:t>
            </a:r>
            <a:r>
              <a:rPr sz="2800" spc="-60" dirty="0">
                <a:solidFill>
                  <a:srgbClr val="333399"/>
                </a:solidFill>
                <a:latin typeface="Arial MT"/>
                <a:cs typeface="Arial MT"/>
              </a:rPr>
              <a:t> </a:t>
            </a:r>
            <a:r>
              <a:rPr sz="2800" spc="40" dirty="0">
                <a:solidFill>
                  <a:srgbClr val="333399"/>
                </a:solidFill>
                <a:latin typeface="Arial MT"/>
                <a:cs typeface="Arial MT"/>
              </a:rPr>
              <a:t>gene</a:t>
            </a:r>
            <a:r>
              <a:rPr sz="2800" spc="-35" dirty="0">
                <a:solidFill>
                  <a:srgbClr val="333399"/>
                </a:solidFill>
                <a:latin typeface="Arial MT"/>
                <a:cs typeface="Arial MT"/>
              </a:rPr>
              <a:t>r</a:t>
            </a:r>
            <a:r>
              <a:rPr sz="2800" spc="40" dirty="0">
                <a:solidFill>
                  <a:srgbClr val="333399"/>
                </a:solidFill>
                <a:latin typeface="Arial MT"/>
                <a:cs typeface="Arial MT"/>
              </a:rPr>
              <a:t>a</a:t>
            </a:r>
            <a:r>
              <a:rPr sz="2800" spc="20" dirty="0">
                <a:solidFill>
                  <a:srgbClr val="333399"/>
                </a:solidFill>
                <a:latin typeface="Arial MT"/>
                <a:cs typeface="Arial MT"/>
              </a:rPr>
              <a:t>t</a:t>
            </a:r>
            <a:r>
              <a:rPr sz="2800" dirty="0">
                <a:solidFill>
                  <a:srgbClr val="333399"/>
                </a:solidFill>
                <a:latin typeface="Arial MT"/>
                <a:cs typeface="Arial MT"/>
              </a:rPr>
              <a:t>e</a:t>
            </a:r>
            <a:r>
              <a:rPr sz="2800" spc="-240" dirty="0">
                <a:solidFill>
                  <a:srgbClr val="333399"/>
                </a:solidFill>
                <a:latin typeface="Arial MT"/>
                <a:cs typeface="Arial MT"/>
              </a:rPr>
              <a:t> </a:t>
            </a:r>
            <a:r>
              <a:rPr sz="2800" spc="-35" dirty="0">
                <a:solidFill>
                  <a:srgbClr val="333399"/>
                </a:solidFill>
                <a:latin typeface="Arial MT"/>
                <a:cs typeface="Arial MT"/>
              </a:rPr>
              <a:t>r</a:t>
            </a:r>
            <a:r>
              <a:rPr sz="2800" spc="40" dirty="0">
                <a:solidFill>
                  <a:srgbClr val="333399"/>
                </a:solidFill>
                <a:latin typeface="Arial MT"/>
                <a:cs typeface="Arial MT"/>
              </a:rPr>
              <a:t>epo</a:t>
            </a:r>
            <a:r>
              <a:rPr sz="2800" spc="-35" dirty="0">
                <a:solidFill>
                  <a:srgbClr val="333399"/>
                </a:solidFill>
                <a:latin typeface="Arial MT"/>
                <a:cs typeface="Arial MT"/>
              </a:rPr>
              <a:t>r</a:t>
            </a:r>
            <a:r>
              <a:rPr sz="2800" spc="20" dirty="0">
                <a:solidFill>
                  <a:srgbClr val="333399"/>
                </a:solidFill>
                <a:latin typeface="Arial MT"/>
                <a:cs typeface="Arial MT"/>
              </a:rPr>
              <a:t>t</a:t>
            </a:r>
            <a:r>
              <a:rPr sz="2800" dirty="0">
                <a:solidFill>
                  <a:srgbClr val="333399"/>
                </a:solidFill>
                <a:latin typeface="Arial MT"/>
                <a:cs typeface="Arial MT"/>
              </a:rPr>
              <a:t>s</a:t>
            </a:r>
            <a:r>
              <a:rPr sz="2800" spc="20" dirty="0">
                <a:solidFill>
                  <a:srgbClr val="333399"/>
                </a:solidFill>
                <a:latin typeface="Arial MT"/>
                <a:cs typeface="Arial MT"/>
              </a:rPr>
              <a:t> </a:t>
            </a:r>
            <a:r>
              <a:rPr sz="2800" spc="-25" dirty="0">
                <a:solidFill>
                  <a:srgbClr val="333399"/>
                </a:solidFill>
                <a:latin typeface="Arial MT"/>
                <a:cs typeface="Arial MT"/>
              </a:rPr>
              <a:t>i</a:t>
            </a:r>
            <a:r>
              <a:rPr sz="2800" dirty="0">
                <a:solidFill>
                  <a:srgbClr val="333399"/>
                </a:solidFill>
                <a:latin typeface="Arial MT"/>
                <a:cs typeface="Arial MT"/>
              </a:rPr>
              <a:t>ss</a:t>
            </a:r>
            <a:r>
              <a:rPr sz="2800" spc="40" dirty="0">
                <a:solidFill>
                  <a:srgbClr val="333399"/>
                </a:solidFill>
                <a:latin typeface="Arial MT"/>
                <a:cs typeface="Arial MT"/>
              </a:rPr>
              <a:t>ue</a:t>
            </a:r>
            <a:r>
              <a:rPr sz="2800" dirty="0">
                <a:solidFill>
                  <a:srgbClr val="333399"/>
                </a:solidFill>
                <a:latin typeface="Arial MT"/>
                <a:cs typeface="Arial MT"/>
              </a:rPr>
              <a:t>d</a:t>
            </a:r>
            <a:r>
              <a:rPr sz="2800" spc="-140" dirty="0">
                <a:solidFill>
                  <a:srgbClr val="333399"/>
                </a:solidFill>
                <a:latin typeface="Arial MT"/>
                <a:cs typeface="Arial MT"/>
              </a:rPr>
              <a:t> </a:t>
            </a:r>
            <a:r>
              <a:rPr sz="2800" spc="40" dirty="0">
                <a:solidFill>
                  <a:srgbClr val="333399"/>
                </a:solidFill>
                <a:latin typeface="Arial MT"/>
                <a:cs typeface="Arial MT"/>
              </a:rPr>
              <a:t>a</a:t>
            </a:r>
            <a:r>
              <a:rPr sz="2800" dirty="0">
                <a:solidFill>
                  <a:srgbClr val="333399"/>
                </a:solidFill>
                <a:latin typeface="Arial MT"/>
                <a:cs typeface="Arial MT"/>
              </a:rPr>
              <a:t>s</a:t>
            </a:r>
            <a:r>
              <a:rPr sz="2800" spc="20" dirty="0">
                <a:solidFill>
                  <a:srgbClr val="333399"/>
                </a:solidFill>
                <a:latin typeface="Arial MT"/>
                <a:cs typeface="Arial MT"/>
              </a:rPr>
              <a:t> </a:t>
            </a:r>
            <a:r>
              <a:rPr sz="2800" spc="40" dirty="0">
                <a:solidFill>
                  <a:srgbClr val="333399"/>
                </a:solidFill>
                <a:latin typeface="Arial MT"/>
                <a:cs typeface="Arial MT"/>
              </a:rPr>
              <a:t>ba</a:t>
            </a:r>
            <a:r>
              <a:rPr sz="2800" spc="20" dirty="0">
                <a:solidFill>
                  <a:srgbClr val="333399"/>
                </a:solidFill>
                <a:latin typeface="Arial MT"/>
                <a:cs typeface="Arial MT"/>
              </a:rPr>
              <a:t>t</a:t>
            </a:r>
            <a:r>
              <a:rPr sz="2800" dirty="0">
                <a:solidFill>
                  <a:srgbClr val="333399"/>
                </a:solidFill>
                <a:latin typeface="Arial MT"/>
                <a:cs typeface="Arial MT"/>
              </a:rPr>
              <a:t>ch  </a:t>
            </a:r>
            <a:r>
              <a:rPr sz="2800" spc="10" dirty="0">
                <a:solidFill>
                  <a:srgbClr val="333399"/>
                </a:solidFill>
                <a:latin typeface="Arial MT"/>
                <a:cs typeface="Arial MT"/>
              </a:rPr>
              <a:t>jobs </a:t>
            </a:r>
            <a:r>
              <a:rPr sz="2800" spc="20" dirty="0">
                <a:solidFill>
                  <a:srgbClr val="333399"/>
                </a:solidFill>
                <a:latin typeface="Arial MT"/>
                <a:cs typeface="Arial MT"/>
              </a:rPr>
              <a:t>executed </a:t>
            </a:r>
            <a:r>
              <a:rPr sz="2800" spc="10" dirty="0">
                <a:solidFill>
                  <a:srgbClr val="333399"/>
                </a:solidFill>
                <a:latin typeface="Arial MT"/>
                <a:cs typeface="Arial MT"/>
              </a:rPr>
              <a:t>only </a:t>
            </a:r>
            <a:r>
              <a:rPr sz="2800" spc="20" dirty="0">
                <a:solidFill>
                  <a:srgbClr val="333399"/>
                </a:solidFill>
                <a:latin typeface="Arial MT"/>
                <a:cs typeface="Arial MT"/>
              </a:rPr>
              <a:t>after </a:t>
            </a:r>
            <a:r>
              <a:rPr sz="2800" spc="10" dirty="0">
                <a:solidFill>
                  <a:srgbClr val="333399"/>
                </a:solidFill>
                <a:latin typeface="Arial MT"/>
                <a:cs typeface="Arial MT"/>
              </a:rPr>
              <a:t>transaction </a:t>
            </a:r>
            <a:r>
              <a:rPr sz="2800" spc="15" dirty="0">
                <a:solidFill>
                  <a:srgbClr val="333399"/>
                </a:solidFill>
                <a:latin typeface="Arial MT"/>
                <a:cs typeface="Arial MT"/>
              </a:rPr>
              <a:t>reaches </a:t>
            </a:r>
            <a:r>
              <a:rPr sz="2800" spc="20" dirty="0">
                <a:solidFill>
                  <a:srgbClr val="333399"/>
                </a:solidFill>
                <a:latin typeface="Arial MT"/>
                <a:cs typeface="Arial MT"/>
              </a:rPr>
              <a:t> </a:t>
            </a:r>
            <a:r>
              <a:rPr sz="2800" spc="-10" dirty="0">
                <a:solidFill>
                  <a:srgbClr val="333399"/>
                </a:solidFill>
                <a:latin typeface="Arial MT"/>
                <a:cs typeface="Arial MT"/>
              </a:rPr>
              <a:t>commit</a:t>
            </a:r>
            <a:r>
              <a:rPr sz="2800" spc="35" dirty="0">
                <a:solidFill>
                  <a:srgbClr val="333399"/>
                </a:solidFill>
                <a:latin typeface="Arial MT"/>
                <a:cs typeface="Arial MT"/>
              </a:rPr>
              <a:t> </a:t>
            </a:r>
            <a:r>
              <a:rPr sz="2800" spc="15" dirty="0">
                <a:solidFill>
                  <a:srgbClr val="333399"/>
                </a:solidFill>
                <a:latin typeface="Arial MT"/>
                <a:cs typeface="Arial MT"/>
              </a:rPr>
              <a:t>point</a:t>
            </a:r>
            <a:endParaRPr sz="2800" dirty="0">
              <a:latin typeface="Arial MT"/>
              <a:cs typeface="Arial MT"/>
            </a:endParaRPr>
          </a:p>
          <a:p>
            <a:pPr marL="762000" lvl="1" indent="-292100">
              <a:spcBef>
                <a:spcPts val="640"/>
              </a:spcBef>
              <a:buClr>
                <a:srgbClr val="333399"/>
              </a:buClr>
              <a:buSzPct val="53846"/>
              <a:buFont typeface="Wingdings"/>
              <a:buChar char=""/>
              <a:tabLst>
                <a:tab pos="761365" algn="l"/>
                <a:tab pos="762000" algn="l"/>
              </a:tabLst>
            </a:pPr>
            <a:r>
              <a:rPr sz="2600" spc="-25" dirty="0">
                <a:solidFill>
                  <a:srgbClr val="800000"/>
                </a:solidFill>
                <a:latin typeface="Arial MT"/>
                <a:cs typeface="Arial MT"/>
              </a:rPr>
              <a:t>Batch</a:t>
            </a:r>
            <a:r>
              <a:rPr sz="2600" spc="120" dirty="0">
                <a:solidFill>
                  <a:srgbClr val="800000"/>
                </a:solidFill>
                <a:latin typeface="Arial MT"/>
                <a:cs typeface="Arial MT"/>
              </a:rPr>
              <a:t> </a:t>
            </a:r>
            <a:r>
              <a:rPr sz="2600" spc="-20" dirty="0">
                <a:solidFill>
                  <a:srgbClr val="800000"/>
                </a:solidFill>
                <a:latin typeface="Arial MT"/>
                <a:cs typeface="Arial MT"/>
              </a:rPr>
              <a:t>jobs</a:t>
            </a:r>
            <a:r>
              <a:rPr sz="2600" spc="75" dirty="0">
                <a:solidFill>
                  <a:srgbClr val="800000"/>
                </a:solidFill>
                <a:latin typeface="Arial MT"/>
                <a:cs typeface="Arial MT"/>
              </a:rPr>
              <a:t> </a:t>
            </a:r>
            <a:r>
              <a:rPr sz="2600" spc="-25" dirty="0">
                <a:solidFill>
                  <a:srgbClr val="800000"/>
                </a:solidFill>
                <a:latin typeface="Arial MT"/>
                <a:cs typeface="Arial MT"/>
              </a:rPr>
              <a:t>canceled</a:t>
            </a:r>
            <a:r>
              <a:rPr sz="2600" spc="125" dirty="0">
                <a:solidFill>
                  <a:srgbClr val="800000"/>
                </a:solidFill>
                <a:latin typeface="Arial MT"/>
                <a:cs typeface="Arial MT"/>
              </a:rPr>
              <a:t> </a:t>
            </a:r>
            <a:r>
              <a:rPr sz="2600" spc="10" dirty="0">
                <a:solidFill>
                  <a:srgbClr val="800000"/>
                </a:solidFill>
                <a:latin typeface="Arial MT"/>
                <a:cs typeface="Arial MT"/>
              </a:rPr>
              <a:t>if</a:t>
            </a:r>
            <a:r>
              <a:rPr sz="2600" spc="50" dirty="0">
                <a:solidFill>
                  <a:srgbClr val="800000"/>
                </a:solidFill>
                <a:latin typeface="Arial MT"/>
                <a:cs typeface="Arial MT"/>
              </a:rPr>
              <a:t> </a:t>
            </a:r>
            <a:r>
              <a:rPr sz="2600" spc="-20" dirty="0">
                <a:solidFill>
                  <a:srgbClr val="800000"/>
                </a:solidFill>
                <a:latin typeface="Arial MT"/>
                <a:cs typeface="Arial MT"/>
              </a:rPr>
              <a:t>transaction</a:t>
            </a:r>
            <a:r>
              <a:rPr sz="2600" spc="125" dirty="0">
                <a:solidFill>
                  <a:srgbClr val="800000"/>
                </a:solidFill>
                <a:latin typeface="Arial MT"/>
                <a:cs typeface="Arial MT"/>
              </a:rPr>
              <a:t> </a:t>
            </a:r>
            <a:r>
              <a:rPr sz="2600" spc="-10" dirty="0">
                <a:solidFill>
                  <a:srgbClr val="800000"/>
                </a:solidFill>
                <a:latin typeface="Arial MT"/>
                <a:cs typeface="Arial MT"/>
              </a:rPr>
              <a:t>fails</a:t>
            </a:r>
            <a:endParaRPr sz="2600" dirty="0">
              <a:latin typeface="Arial MT"/>
              <a:cs typeface="Arial MT"/>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 y="473446"/>
            <a:ext cx="12531776" cy="579646"/>
          </a:xfrm>
          <a:prstGeom prst="rect">
            <a:avLst/>
          </a:prstGeom>
        </p:spPr>
        <p:txBody>
          <a:bodyPr vert="horz" wrap="square" lIns="0" tIns="27940" rIns="0" bIns="0" rtlCol="0" anchor="ctr">
            <a:spAutoFit/>
          </a:bodyPr>
          <a:lstStyle/>
          <a:p>
            <a:pPr marL="12700" marR="5080">
              <a:lnSpc>
                <a:spcPts val="4300"/>
              </a:lnSpc>
              <a:spcBef>
                <a:spcPts val="220"/>
              </a:spcBef>
            </a:pPr>
            <a:r>
              <a:rPr sz="3600" b="1" u="sng" spc="-5" dirty="0"/>
              <a:t>22.2 NO-UNDO/REDO Recovery </a:t>
            </a:r>
            <a:r>
              <a:rPr sz="3600" b="1" u="sng" spc="-990" dirty="0"/>
              <a:t> </a:t>
            </a:r>
            <a:r>
              <a:rPr sz="3600" b="1" u="sng" spc="-5" dirty="0"/>
              <a:t>Based</a:t>
            </a:r>
            <a:r>
              <a:rPr sz="3600" b="1" u="sng" spc="-10" dirty="0"/>
              <a:t> </a:t>
            </a:r>
            <a:r>
              <a:rPr sz="3600" b="1" u="sng" spc="-5" dirty="0"/>
              <a:t>on</a:t>
            </a:r>
            <a:r>
              <a:rPr sz="3600" b="1" u="sng" spc="-10" dirty="0"/>
              <a:t> </a:t>
            </a:r>
            <a:r>
              <a:rPr sz="3600" b="1" u="sng" spc="-5" dirty="0"/>
              <a:t>Deferred</a:t>
            </a:r>
            <a:r>
              <a:rPr sz="3600" b="1" u="sng" spc="-10" dirty="0"/>
              <a:t> </a:t>
            </a:r>
            <a:r>
              <a:rPr sz="3600" b="1" u="sng" spc="-5" dirty="0"/>
              <a:t>Update</a:t>
            </a:r>
          </a:p>
        </p:txBody>
      </p:sp>
      <p:sp>
        <p:nvSpPr>
          <p:cNvPr id="3" name="object 3"/>
          <p:cNvSpPr txBox="1"/>
          <p:nvPr/>
        </p:nvSpPr>
        <p:spPr>
          <a:xfrm>
            <a:off x="659567" y="1892751"/>
            <a:ext cx="10047287" cy="3702552"/>
          </a:xfrm>
          <a:prstGeom prst="rect">
            <a:avLst/>
          </a:prstGeom>
        </p:spPr>
        <p:txBody>
          <a:bodyPr vert="horz" wrap="square" lIns="0" tIns="100330" rIns="0" bIns="0" rtlCol="0">
            <a:spAutoFit/>
          </a:bodyPr>
          <a:lstStyle/>
          <a:p>
            <a:pPr marL="355600" indent="-342900" algn="just">
              <a:spcBef>
                <a:spcPts val="790"/>
              </a:spcBef>
              <a:buClr>
                <a:srgbClr val="990033"/>
              </a:buClr>
              <a:buSzPct val="60714"/>
              <a:buFont typeface="Wingdings"/>
              <a:buChar char=""/>
              <a:tabLst>
                <a:tab pos="355600" algn="l"/>
              </a:tabLst>
            </a:pPr>
            <a:r>
              <a:rPr sz="2800" spc="5" dirty="0">
                <a:solidFill>
                  <a:srgbClr val="333399"/>
                </a:solidFill>
                <a:latin typeface="Calibri" panose="020F0502020204030204" pitchFamily="34" charset="0"/>
                <a:cs typeface="Calibri" panose="020F0502020204030204" pitchFamily="34" charset="0"/>
              </a:rPr>
              <a:t>Deferred</a:t>
            </a:r>
            <a:r>
              <a:rPr sz="2800" spc="-65" dirty="0">
                <a:solidFill>
                  <a:srgbClr val="333399"/>
                </a:solidFill>
                <a:latin typeface="Calibri" panose="020F0502020204030204" pitchFamily="34" charset="0"/>
                <a:cs typeface="Calibri" panose="020F0502020204030204" pitchFamily="34" charset="0"/>
              </a:rPr>
              <a:t> </a:t>
            </a:r>
            <a:r>
              <a:rPr sz="2800" spc="30" dirty="0">
                <a:solidFill>
                  <a:srgbClr val="333399"/>
                </a:solidFill>
                <a:latin typeface="Calibri" panose="020F0502020204030204" pitchFamily="34" charset="0"/>
                <a:cs typeface="Calibri" panose="020F0502020204030204" pitchFamily="34" charset="0"/>
              </a:rPr>
              <a:t>update</a:t>
            </a:r>
            <a:r>
              <a:rPr sz="2800" spc="-16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concept</a:t>
            </a:r>
            <a:endParaRPr sz="2800" dirty="0">
              <a:latin typeface="Calibri" panose="020F0502020204030204" pitchFamily="34" charset="0"/>
              <a:cs typeface="Calibri" panose="020F0502020204030204" pitchFamily="34" charset="0"/>
            </a:endParaRPr>
          </a:p>
          <a:p>
            <a:pPr marL="762000" marR="5080" lvl="1" indent="-292100" algn="just">
              <a:lnSpc>
                <a:spcPct val="101000"/>
              </a:lnSpc>
              <a:spcBef>
                <a:spcPts val="605"/>
              </a:spcBef>
              <a:buClr>
                <a:srgbClr val="333399"/>
              </a:buClr>
              <a:buSzPct val="53846"/>
              <a:buFont typeface="Wingdings"/>
              <a:buChar char=""/>
              <a:tabLst>
                <a:tab pos="762000" algn="l"/>
              </a:tabLst>
            </a:pPr>
            <a:r>
              <a:rPr sz="2600" spc="-35" dirty="0">
                <a:solidFill>
                  <a:srgbClr val="800000"/>
                </a:solidFill>
                <a:latin typeface="Calibri" panose="020F0502020204030204" pitchFamily="34" charset="0"/>
                <a:cs typeface="Calibri" panose="020F0502020204030204" pitchFamily="34" charset="0"/>
              </a:rPr>
              <a:t>Postpone </a:t>
            </a:r>
            <a:r>
              <a:rPr sz="2600" spc="-40" dirty="0">
                <a:solidFill>
                  <a:srgbClr val="800000"/>
                </a:solidFill>
                <a:latin typeface="Calibri" panose="020F0502020204030204" pitchFamily="34" charset="0"/>
                <a:cs typeface="Calibri" panose="020F0502020204030204" pitchFamily="34" charset="0"/>
              </a:rPr>
              <a:t>updates </a:t>
            </a:r>
            <a:r>
              <a:rPr sz="2600" spc="-15" dirty="0">
                <a:solidFill>
                  <a:srgbClr val="800000"/>
                </a:solidFill>
                <a:latin typeface="Calibri" panose="020F0502020204030204" pitchFamily="34" charset="0"/>
                <a:cs typeface="Calibri" panose="020F0502020204030204" pitchFamily="34" charset="0"/>
              </a:rPr>
              <a:t>to </a:t>
            </a:r>
            <a:r>
              <a:rPr sz="2600" spc="-25" dirty="0">
                <a:solidFill>
                  <a:srgbClr val="800000"/>
                </a:solidFill>
                <a:latin typeface="Calibri" panose="020F0502020204030204" pitchFamily="34" charset="0"/>
                <a:cs typeface="Calibri" panose="020F0502020204030204" pitchFamily="34" charset="0"/>
              </a:rPr>
              <a:t>the </a:t>
            </a:r>
            <a:r>
              <a:rPr sz="2600" spc="-35" dirty="0">
                <a:solidFill>
                  <a:srgbClr val="800000"/>
                </a:solidFill>
                <a:latin typeface="Calibri" panose="020F0502020204030204" pitchFamily="34" charset="0"/>
                <a:cs typeface="Calibri" panose="020F0502020204030204" pitchFamily="34" charset="0"/>
              </a:rPr>
              <a:t>database </a:t>
            </a:r>
            <a:r>
              <a:rPr sz="2600" spc="-25" dirty="0">
                <a:solidFill>
                  <a:srgbClr val="800000"/>
                </a:solidFill>
                <a:latin typeface="Calibri" panose="020F0502020204030204" pitchFamily="34" charset="0"/>
                <a:cs typeface="Calibri" panose="020F0502020204030204" pitchFamily="34" charset="0"/>
              </a:rPr>
              <a:t>on </a:t>
            </a:r>
            <a:r>
              <a:rPr sz="2600" spc="-10" dirty="0">
                <a:solidFill>
                  <a:srgbClr val="800000"/>
                </a:solidFill>
                <a:latin typeface="Calibri" panose="020F0502020204030204" pitchFamily="34" charset="0"/>
                <a:cs typeface="Calibri" panose="020F0502020204030204" pitchFamily="34" charset="0"/>
              </a:rPr>
              <a:t>disk </a:t>
            </a:r>
            <a:r>
              <a:rPr sz="2600" spc="-25" dirty="0">
                <a:solidFill>
                  <a:srgbClr val="800000"/>
                </a:solidFill>
                <a:latin typeface="Calibri" panose="020F0502020204030204" pitchFamily="34" charset="0"/>
                <a:cs typeface="Calibri" panose="020F0502020204030204" pitchFamily="34" charset="0"/>
              </a:rPr>
              <a:t>until the </a:t>
            </a:r>
            <a:r>
              <a:rPr sz="2600" spc="-20" dirty="0">
                <a:solidFill>
                  <a:srgbClr val="800000"/>
                </a:solidFill>
                <a:latin typeface="Calibri" panose="020F0502020204030204" pitchFamily="34" charset="0"/>
                <a:cs typeface="Calibri" panose="020F0502020204030204" pitchFamily="34" charset="0"/>
              </a:rPr>
              <a:t> transaction completes </a:t>
            </a:r>
            <a:r>
              <a:rPr sz="2600" spc="-15" dirty="0">
                <a:solidFill>
                  <a:srgbClr val="800000"/>
                </a:solidFill>
                <a:latin typeface="Calibri" panose="020F0502020204030204" pitchFamily="34" charset="0"/>
                <a:cs typeface="Calibri" panose="020F0502020204030204" pitchFamily="34" charset="0"/>
              </a:rPr>
              <a:t>successfully </a:t>
            </a:r>
            <a:r>
              <a:rPr sz="2600" spc="-35" dirty="0">
                <a:solidFill>
                  <a:srgbClr val="800000"/>
                </a:solidFill>
                <a:latin typeface="Calibri" panose="020F0502020204030204" pitchFamily="34" charset="0"/>
                <a:cs typeface="Calibri" panose="020F0502020204030204" pitchFamily="34" charset="0"/>
              </a:rPr>
              <a:t>and </a:t>
            </a:r>
            <a:r>
              <a:rPr sz="2600" spc="-25" dirty="0">
                <a:solidFill>
                  <a:srgbClr val="800000"/>
                </a:solidFill>
                <a:latin typeface="Calibri" panose="020F0502020204030204" pitchFamily="34" charset="0"/>
                <a:cs typeface="Calibri" panose="020F0502020204030204" pitchFamily="34" charset="0"/>
              </a:rPr>
              <a:t>reaches </a:t>
            </a:r>
            <a:r>
              <a:rPr sz="2600" spc="-5" dirty="0">
                <a:solidFill>
                  <a:srgbClr val="800000"/>
                </a:solidFill>
                <a:latin typeface="Calibri" panose="020F0502020204030204" pitchFamily="34" charset="0"/>
                <a:cs typeface="Calibri" panose="020F0502020204030204" pitchFamily="34" charset="0"/>
              </a:rPr>
              <a:t>its </a:t>
            </a:r>
            <a:r>
              <a:rPr sz="260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commit</a:t>
            </a:r>
            <a:r>
              <a:rPr sz="2600" spc="-5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point</a:t>
            </a:r>
            <a:endParaRPr sz="2600" dirty="0">
              <a:latin typeface="Calibri" panose="020F0502020204030204" pitchFamily="34" charset="0"/>
              <a:cs typeface="Calibri" panose="020F0502020204030204" pitchFamily="34" charset="0"/>
            </a:endParaRPr>
          </a:p>
          <a:p>
            <a:pPr marL="762000" lvl="1" indent="-292100" algn="just">
              <a:spcBef>
                <a:spcPts val="580"/>
              </a:spcBef>
              <a:buClr>
                <a:srgbClr val="333399"/>
              </a:buClr>
              <a:buSzPct val="53846"/>
              <a:buFont typeface="Wingdings"/>
              <a:buChar char=""/>
              <a:tabLst>
                <a:tab pos="762000" algn="l"/>
              </a:tabLst>
            </a:pPr>
            <a:r>
              <a:rPr sz="2600" spc="-20" dirty="0">
                <a:solidFill>
                  <a:srgbClr val="800000"/>
                </a:solidFill>
                <a:latin typeface="Calibri" panose="020F0502020204030204" pitchFamily="34" charset="0"/>
                <a:cs typeface="Calibri" panose="020F0502020204030204" pitchFamily="34" charset="0"/>
              </a:rPr>
              <a:t>Redo-type</a:t>
            </a:r>
            <a:r>
              <a:rPr sz="2600" spc="114"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log</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entries</a:t>
            </a:r>
            <a:r>
              <a:rPr sz="2600" spc="16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are</a:t>
            </a:r>
            <a:r>
              <a:rPr sz="2600" spc="25" dirty="0">
                <a:solidFill>
                  <a:srgbClr val="800000"/>
                </a:solidFill>
                <a:latin typeface="Calibri" panose="020F0502020204030204" pitchFamily="34" charset="0"/>
                <a:cs typeface="Calibri" panose="020F0502020204030204" pitchFamily="34" charset="0"/>
              </a:rPr>
              <a:t> </a:t>
            </a:r>
            <a:r>
              <a:rPr sz="2600" spc="-45" dirty="0">
                <a:solidFill>
                  <a:srgbClr val="800000"/>
                </a:solidFill>
                <a:latin typeface="Calibri" panose="020F0502020204030204" pitchFamily="34" charset="0"/>
                <a:cs typeface="Calibri" panose="020F0502020204030204" pitchFamily="34" charset="0"/>
              </a:rPr>
              <a:t>needed</a:t>
            </a:r>
            <a:endParaRPr sz="2600" dirty="0">
              <a:latin typeface="Calibri" panose="020F0502020204030204" pitchFamily="34" charset="0"/>
              <a:cs typeface="Calibri" panose="020F0502020204030204" pitchFamily="34" charset="0"/>
            </a:endParaRPr>
          </a:p>
          <a:p>
            <a:pPr marL="762000" lvl="1" indent="-292100" algn="just">
              <a:spcBef>
                <a:spcPts val="580"/>
              </a:spcBef>
              <a:buClr>
                <a:srgbClr val="333399"/>
              </a:buClr>
              <a:buSzPct val="53846"/>
              <a:buFont typeface="Wingdings"/>
              <a:buChar char=""/>
              <a:tabLst>
                <a:tab pos="762000" algn="l"/>
              </a:tabLst>
            </a:pPr>
            <a:r>
              <a:rPr sz="2600" spc="-20" dirty="0">
                <a:solidFill>
                  <a:srgbClr val="800000"/>
                </a:solidFill>
                <a:latin typeface="Calibri" panose="020F0502020204030204" pitchFamily="34" charset="0"/>
                <a:cs typeface="Calibri" panose="020F0502020204030204" pitchFamily="34" charset="0"/>
              </a:rPr>
              <a:t>Undo-type</a:t>
            </a:r>
            <a:r>
              <a:rPr sz="2600" spc="114"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log</a:t>
            </a:r>
            <a:r>
              <a:rPr sz="2600" spc="1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entries</a:t>
            </a:r>
            <a:r>
              <a:rPr sz="2600" spc="16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not</a:t>
            </a:r>
            <a:r>
              <a:rPr sz="2600" spc="4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necessary</a:t>
            </a:r>
            <a:endParaRPr sz="2600" dirty="0">
              <a:latin typeface="Calibri" panose="020F0502020204030204" pitchFamily="34" charset="0"/>
              <a:cs typeface="Calibri" panose="020F0502020204030204" pitchFamily="34" charset="0"/>
            </a:endParaRPr>
          </a:p>
          <a:p>
            <a:pPr marL="762000" marR="1052830" lvl="1" indent="-292100" algn="just">
              <a:lnSpc>
                <a:spcPts val="3100"/>
              </a:lnSpc>
              <a:spcBef>
                <a:spcPts val="800"/>
              </a:spcBef>
              <a:buClr>
                <a:srgbClr val="333399"/>
              </a:buClr>
              <a:buSzPct val="53846"/>
              <a:buFont typeface="Wingdings"/>
              <a:buChar char=""/>
              <a:tabLst>
                <a:tab pos="762000" algn="l"/>
              </a:tabLst>
            </a:pPr>
            <a:r>
              <a:rPr sz="2600" spc="-10" dirty="0">
                <a:solidFill>
                  <a:srgbClr val="800000"/>
                </a:solidFill>
                <a:latin typeface="Calibri" panose="020F0502020204030204" pitchFamily="34" charset="0"/>
                <a:cs typeface="Calibri" panose="020F0502020204030204" pitchFamily="34" charset="0"/>
              </a:rPr>
              <a:t>Can </a:t>
            </a:r>
            <a:r>
              <a:rPr sz="2600" spc="-20" dirty="0">
                <a:solidFill>
                  <a:srgbClr val="800000"/>
                </a:solidFill>
                <a:latin typeface="Calibri" panose="020F0502020204030204" pitchFamily="34" charset="0"/>
                <a:cs typeface="Calibri" panose="020F0502020204030204" pitchFamily="34" charset="0"/>
              </a:rPr>
              <a:t>only </a:t>
            </a:r>
            <a:r>
              <a:rPr sz="2600" spc="-25" dirty="0">
                <a:solidFill>
                  <a:srgbClr val="800000"/>
                </a:solidFill>
                <a:latin typeface="Calibri" panose="020F0502020204030204" pitchFamily="34" charset="0"/>
                <a:cs typeface="Calibri" panose="020F0502020204030204" pitchFamily="34" charset="0"/>
              </a:rPr>
              <a:t>be used for </a:t>
            </a:r>
            <a:r>
              <a:rPr sz="2600" spc="-15" dirty="0">
                <a:solidFill>
                  <a:srgbClr val="800000"/>
                </a:solidFill>
                <a:latin typeface="Calibri" panose="020F0502020204030204" pitchFamily="34" charset="0"/>
                <a:cs typeface="Calibri" panose="020F0502020204030204" pitchFamily="34" charset="0"/>
              </a:rPr>
              <a:t>short </a:t>
            </a:r>
            <a:r>
              <a:rPr sz="2600" spc="-25" dirty="0">
                <a:solidFill>
                  <a:srgbClr val="800000"/>
                </a:solidFill>
                <a:latin typeface="Calibri" panose="020F0502020204030204" pitchFamily="34" charset="0"/>
                <a:cs typeface="Calibri" panose="020F0502020204030204" pitchFamily="34" charset="0"/>
              </a:rPr>
              <a:t>transactions </a:t>
            </a:r>
            <a:r>
              <a:rPr sz="2600" spc="-35" dirty="0">
                <a:solidFill>
                  <a:srgbClr val="800000"/>
                </a:solidFill>
                <a:latin typeface="Calibri" panose="020F0502020204030204" pitchFamily="34" charset="0"/>
                <a:cs typeface="Calibri" panose="020F0502020204030204" pitchFamily="34" charset="0"/>
              </a:rPr>
              <a:t>and </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transactions</a:t>
            </a:r>
            <a:r>
              <a:rPr sz="2600" spc="27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that</a:t>
            </a:r>
            <a:r>
              <a:rPr sz="2600" spc="5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change</a:t>
            </a:r>
            <a:r>
              <a:rPr sz="2600" spc="229"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few</a:t>
            </a:r>
            <a:r>
              <a:rPr sz="2600" spc="9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items</a:t>
            </a:r>
            <a:endParaRPr sz="2600" dirty="0">
              <a:latin typeface="Calibri" panose="020F0502020204030204" pitchFamily="34" charset="0"/>
              <a:cs typeface="Calibri" panose="020F0502020204030204" pitchFamily="34" charset="0"/>
            </a:endParaRPr>
          </a:p>
          <a:p>
            <a:pPr marL="1155700" lvl="2" indent="-228600" algn="just">
              <a:spcBef>
                <a:spcPts val="480"/>
              </a:spcBef>
              <a:buClr>
                <a:srgbClr val="990033"/>
              </a:buClr>
              <a:buSzPct val="50000"/>
              <a:buFont typeface="Wingdings"/>
              <a:buChar char=""/>
              <a:tabLst>
                <a:tab pos="1155700" algn="l"/>
              </a:tabLst>
            </a:pPr>
            <a:r>
              <a:rPr sz="2400" spc="-5" dirty="0">
                <a:solidFill>
                  <a:srgbClr val="333399"/>
                </a:solidFill>
                <a:latin typeface="Calibri" panose="020F0502020204030204" pitchFamily="34" charset="0"/>
                <a:cs typeface="Calibri" panose="020F0502020204030204" pitchFamily="34" charset="0"/>
              </a:rPr>
              <a:t>Buffer</a:t>
            </a:r>
            <a:r>
              <a:rPr sz="2400" spc="25"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space</a:t>
            </a:r>
            <a:r>
              <a:rPr sz="2400" spc="-1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an</a:t>
            </a:r>
            <a:r>
              <a:rPr sz="2400" spc="90"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issue</a:t>
            </a:r>
            <a:r>
              <a:rPr sz="2400" spc="90" dirty="0">
                <a:solidFill>
                  <a:srgbClr val="333399"/>
                </a:solidFill>
                <a:latin typeface="Calibri" panose="020F0502020204030204" pitchFamily="34" charset="0"/>
                <a:cs typeface="Calibri" panose="020F0502020204030204" pitchFamily="34" charset="0"/>
              </a:rPr>
              <a:t> </a:t>
            </a:r>
            <a:r>
              <a:rPr sz="2400" spc="-10" dirty="0">
                <a:solidFill>
                  <a:srgbClr val="333399"/>
                </a:solidFill>
                <a:latin typeface="Calibri" panose="020F0502020204030204" pitchFamily="34" charset="0"/>
                <a:cs typeface="Calibri" panose="020F0502020204030204" pitchFamily="34" charset="0"/>
              </a:rPr>
              <a:t>with </a:t>
            </a:r>
            <a:r>
              <a:rPr sz="2400" spc="-30" dirty="0">
                <a:solidFill>
                  <a:srgbClr val="333399"/>
                </a:solidFill>
                <a:latin typeface="Calibri" panose="020F0502020204030204" pitchFamily="34" charset="0"/>
                <a:cs typeface="Calibri" panose="020F0502020204030204" pitchFamily="34" charset="0"/>
              </a:rPr>
              <a:t>longer</a:t>
            </a:r>
            <a:r>
              <a:rPr sz="2400" spc="125"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transactions</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 y="197730"/>
            <a:ext cx="11827239" cy="1131079"/>
          </a:xfrm>
          <a:prstGeom prst="rect">
            <a:avLst/>
          </a:prstGeom>
        </p:spPr>
        <p:txBody>
          <a:bodyPr vert="horz" wrap="square" lIns="0" tIns="27940" rIns="0" bIns="0" rtlCol="0" anchor="ctr">
            <a:spAutoFit/>
          </a:bodyPr>
          <a:lstStyle/>
          <a:p>
            <a:pPr marL="12700" marR="5080">
              <a:lnSpc>
                <a:spcPts val="4300"/>
              </a:lnSpc>
              <a:spcBef>
                <a:spcPts val="220"/>
              </a:spcBef>
            </a:pPr>
            <a:r>
              <a:rPr sz="3600" b="1" u="sng" spc="-5" dirty="0"/>
              <a:t>NO-UNDO/REDO Recovery Based </a:t>
            </a:r>
            <a:r>
              <a:rPr sz="3600" b="1" u="sng" spc="-990" dirty="0"/>
              <a:t> </a:t>
            </a:r>
            <a:r>
              <a:rPr sz="3600" b="1" u="sng" spc="-5" dirty="0"/>
              <a:t>on</a:t>
            </a:r>
            <a:r>
              <a:rPr sz="3600" b="1" u="sng" spc="-10" dirty="0"/>
              <a:t> </a:t>
            </a:r>
            <a:r>
              <a:rPr sz="3600" b="1" u="sng" spc="-5" dirty="0"/>
              <a:t>Deferred</a:t>
            </a:r>
            <a:r>
              <a:rPr sz="3600" b="1" u="sng" spc="-10" dirty="0"/>
              <a:t> </a:t>
            </a:r>
            <a:r>
              <a:rPr sz="3600" b="1" u="sng" spc="-5" dirty="0"/>
              <a:t>Update (cont’d.)</a:t>
            </a:r>
          </a:p>
        </p:txBody>
      </p:sp>
      <p:sp>
        <p:nvSpPr>
          <p:cNvPr id="3" name="object 3"/>
          <p:cNvSpPr txBox="1"/>
          <p:nvPr/>
        </p:nvSpPr>
        <p:spPr>
          <a:xfrm>
            <a:off x="332282" y="2087623"/>
            <a:ext cx="11527436" cy="2727413"/>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Deferred</a:t>
            </a:r>
            <a:r>
              <a:rPr sz="2800" spc="-65" dirty="0">
                <a:solidFill>
                  <a:srgbClr val="333399"/>
                </a:solidFill>
                <a:latin typeface="Calibri" panose="020F0502020204030204" pitchFamily="34" charset="0"/>
                <a:cs typeface="Calibri" panose="020F0502020204030204" pitchFamily="34" charset="0"/>
              </a:rPr>
              <a:t> </a:t>
            </a:r>
            <a:r>
              <a:rPr sz="2800" spc="30" dirty="0">
                <a:solidFill>
                  <a:srgbClr val="333399"/>
                </a:solidFill>
                <a:latin typeface="Calibri" panose="020F0502020204030204" pitchFamily="34" charset="0"/>
                <a:cs typeface="Calibri" panose="020F0502020204030204" pitchFamily="34" charset="0"/>
              </a:rPr>
              <a:t>update</a:t>
            </a:r>
            <a:r>
              <a:rPr sz="2800" spc="-16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protocol</a:t>
            </a:r>
            <a:endParaRPr sz="2800" dirty="0">
              <a:latin typeface="Calibri" panose="020F0502020204030204" pitchFamily="34" charset="0"/>
              <a:cs typeface="Calibri" panose="020F0502020204030204" pitchFamily="34" charset="0"/>
            </a:endParaRPr>
          </a:p>
          <a:p>
            <a:pPr marL="762000" marR="5080" lvl="1" indent="-292100">
              <a:lnSpc>
                <a:spcPts val="3100"/>
              </a:lnSpc>
              <a:spcBef>
                <a:spcPts val="76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Transaction</a:t>
            </a:r>
            <a:r>
              <a:rPr sz="2600" spc="114"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cannot</a:t>
            </a:r>
            <a:r>
              <a:rPr sz="2600" spc="24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change</a:t>
            </a:r>
            <a:r>
              <a:rPr sz="2600" spc="2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2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database</a:t>
            </a:r>
            <a:r>
              <a:rPr sz="2600" spc="3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on</a:t>
            </a:r>
            <a:r>
              <a:rPr sz="2600" spc="2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 </a:t>
            </a:r>
            <a:r>
              <a:rPr sz="2600" spc="-7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until</a:t>
            </a:r>
            <a:r>
              <a:rPr sz="2600" spc="9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it</a:t>
            </a:r>
            <a:r>
              <a:rPr sz="2600" spc="-4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reaches</a:t>
            </a:r>
            <a:r>
              <a:rPr sz="2600" spc="17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its</a:t>
            </a:r>
            <a:r>
              <a:rPr sz="2600" spc="-3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commit</a:t>
            </a:r>
            <a:r>
              <a:rPr sz="2600" spc="-4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point</a:t>
            </a:r>
            <a:endParaRPr sz="2600" dirty="0">
              <a:latin typeface="Calibri" panose="020F0502020204030204" pitchFamily="34" charset="0"/>
              <a:cs typeface="Calibri" panose="020F0502020204030204" pitchFamily="34" charset="0"/>
            </a:endParaRPr>
          </a:p>
          <a:p>
            <a:pPr marL="1155065" marR="483234" lvl="2" indent="-228600">
              <a:lnSpc>
                <a:spcPct val="100699"/>
              </a:lnSpc>
              <a:spcBef>
                <a:spcPts val="459"/>
              </a:spcBef>
              <a:buClr>
                <a:srgbClr val="990033"/>
              </a:buClr>
              <a:buSzPct val="50000"/>
              <a:buFont typeface="Wingdings"/>
              <a:buChar char=""/>
              <a:tabLst>
                <a:tab pos="1155700" algn="l"/>
              </a:tabLst>
            </a:pPr>
            <a:r>
              <a:rPr sz="2400" spc="-15" dirty="0">
                <a:solidFill>
                  <a:srgbClr val="333399"/>
                </a:solidFill>
                <a:latin typeface="Calibri" panose="020F0502020204030204" pitchFamily="34" charset="0"/>
                <a:cs typeface="Calibri" panose="020F0502020204030204" pitchFamily="34" charset="0"/>
              </a:rPr>
              <a:t>All</a:t>
            </a:r>
            <a:r>
              <a:rPr sz="2400" dirty="0">
                <a:solidFill>
                  <a:srgbClr val="333399"/>
                </a:solidFill>
                <a:latin typeface="Calibri" panose="020F0502020204030204" pitchFamily="34" charset="0"/>
                <a:cs typeface="Calibri" panose="020F0502020204030204" pitchFamily="34" charset="0"/>
              </a:rPr>
              <a:t> </a:t>
            </a:r>
            <a:r>
              <a:rPr sz="2400" spc="-10" dirty="0">
                <a:solidFill>
                  <a:srgbClr val="333399"/>
                </a:solidFill>
                <a:latin typeface="Calibri" panose="020F0502020204030204" pitchFamily="34" charset="0"/>
                <a:cs typeface="Calibri" panose="020F0502020204030204" pitchFamily="34" charset="0"/>
              </a:rPr>
              <a:t>buffers</a:t>
            </a:r>
            <a:r>
              <a:rPr sz="2400" spc="30" dirty="0">
                <a:solidFill>
                  <a:srgbClr val="333399"/>
                </a:solidFill>
                <a:latin typeface="Calibri" panose="020F0502020204030204" pitchFamily="34" charset="0"/>
                <a:cs typeface="Calibri" panose="020F0502020204030204" pitchFamily="34" charset="0"/>
              </a:rPr>
              <a:t> </a:t>
            </a:r>
            <a:r>
              <a:rPr sz="2400" spc="-25" dirty="0">
                <a:solidFill>
                  <a:srgbClr val="333399"/>
                </a:solidFill>
                <a:latin typeface="Calibri" panose="020F0502020204030204" pitchFamily="34" charset="0"/>
                <a:cs typeface="Calibri" panose="020F0502020204030204" pitchFamily="34" charset="0"/>
              </a:rPr>
              <a:t>changed</a:t>
            </a:r>
            <a:r>
              <a:rPr sz="2400" spc="19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by</a:t>
            </a:r>
            <a:r>
              <a:rPr sz="2400" spc="30" dirty="0">
                <a:solidFill>
                  <a:srgbClr val="333399"/>
                </a:solidFill>
                <a:latin typeface="Calibri" panose="020F0502020204030204" pitchFamily="34" charset="0"/>
                <a:cs typeface="Calibri" panose="020F0502020204030204" pitchFamily="34" charset="0"/>
              </a:rPr>
              <a:t> </a:t>
            </a:r>
            <a:r>
              <a:rPr sz="2400" spc="-5" dirty="0">
                <a:solidFill>
                  <a:srgbClr val="333399"/>
                </a:solidFill>
                <a:latin typeface="Calibri" panose="020F0502020204030204" pitchFamily="34" charset="0"/>
                <a:cs typeface="Calibri" panose="020F0502020204030204" pitchFamily="34" charset="0"/>
              </a:rPr>
              <a:t>the </a:t>
            </a:r>
            <a:r>
              <a:rPr sz="2400" spc="-15" dirty="0">
                <a:solidFill>
                  <a:srgbClr val="333399"/>
                </a:solidFill>
                <a:latin typeface="Calibri" panose="020F0502020204030204" pitchFamily="34" charset="0"/>
                <a:cs typeface="Calibri" panose="020F0502020204030204" pitchFamily="34" charset="0"/>
              </a:rPr>
              <a:t>transaction</a:t>
            </a:r>
            <a:r>
              <a:rPr sz="2400" spc="95" dirty="0">
                <a:solidFill>
                  <a:srgbClr val="333399"/>
                </a:solidFill>
                <a:latin typeface="Calibri" panose="020F0502020204030204" pitchFamily="34" charset="0"/>
                <a:cs typeface="Calibri" panose="020F0502020204030204" pitchFamily="34" charset="0"/>
              </a:rPr>
              <a:t> </a:t>
            </a:r>
            <a:r>
              <a:rPr sz="2400" spc="-10" dirty="0">
                <a:solidFill>
                  <a:srgbClr val="333399"/>
                </a:solidFill>
                <a:latin typeface="Calibri" panose="020F0502020204030204" pitchFamily="34" charset="0"/>
                <a:cs typeface="Calibri" panose="020F0502020204030204" pitchFamily="34" charset="0"/>
              </a:rPr>
              <a:t>must</a:t>
            </a:r>
            <a:r>
              <a:rPr sz="2400" spc="6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be </a:t>
            </a:r>
            <a:r>
              <a:rPr sz="2400" spc="-650" dirty="0">
                <a:solidFill>
                  <a:srgbClr val="333399"/>
                </a:solidFill>
                <a:latin typeface="Calibri" panose="020F0502020204030204" pitchFamily="34" charset="0"/>
                <a:cs typeface="Calibri" panose="020F0502020204030204" pitchFamily="34" charset="0"/>
              </a:rPr>
              <a:t> </a:t>
            </a:r>
            <a:r>
              <a:rPr sz="2400" spc="-30" dirty="0">
                <a:solidFill>
                  <a:srgbClr val="333399"/>
                </a:solidFill>
                <a:latin typeface="Calibri" panose="020F0502020204030204" pitchFamily="34" charset="0"/>
                <a:cs typeface="Calibri" panose="020F0502020204030204" pitchFamily="34" charset="0"/>
              </a:rPr>
              <a:t>pinned</a:t>
            </a:r>
            <a:r>
              <a:rPr sz="2400" spc="-25"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until </a:t>
            </a:r>
            <a:r>
              <a:rPr sz="2400" spc="-5" dirty="0">
                <a:solidFill>
                  <a:srgbClr val="333399"/>
                </a:solidFill>
                <a:latin typeface="Calibri" panose="020F0502020204030204" pitchFamily="34" charset="0"/>
                <a:cs typeface="Calibri" panose="020F0502020204030204" pitchFamily="34" charset="0"/>
              </a:rPr>
              <a:t>the </a:t>
            </a:r>
            <a:r>
              <a:rPr sz="2400" spc="-15" dirty="0">
                <a:solidFill>
                  <a:srgbClr val="333399"/>
                </a:solidFill>
                <a:latin typeface="Calibri" panose="020F0502020204030204" pitchFamily="34" charset="0"/>
                <a:cs typeface="Calibri" panose="020F0502020204030204" pitchFamily="34" charset="0"/>
              </a:rPr>
              <a:t>transaction </a:t>
            </a:r>
            <a:r>
              <a:rPr sz="2400" spc="-10" dirty="0">
                <a:solidFill>
                  <a:srgbClr val="333399"/>
                </a:solidFill>
                <a:latin typeface="Calibri" panose="020F0502020204030204" pitchFamily="34" charset="0"/>
                <a:cs typeface="Calibri" panose="020F0502020204030204" pitchFamily="34" charset="0"/>
              </a:rPr>
              <a:t>commits </a:t>
            </a:r>
            <a:r>
              <a:rPr sz="2400" spc="-15" dirty="0">
                <a:solidFill>
                  <a:srgbClr val="333399"/>
                </a:solidFill>
                <a:latin typeface="Calibri" panose="020F0502020204030204" pitchFamily="34" charset="0"/>
                <a:cs typeface="Calibri" panose="020F0502020204030204" pitchFamily="34" charset="0"/>
              </a:rPr>
              <a:t>(no-steal </a:t>
            </a:r>
            <a:r>
              <a:rPr sz="2400" spc="-1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policy)</a:t>
            </a:r>
            <a:endParaRPr sz="2400" dirty="0">
              <a:latin typeface="Calibri" panose="020F0502020204030204" pitchFamily="34" charset="0"/>
              <a:cs typeface="Calibri" panose="020F0502020204030204" pitchFamily="34" charset="0"/>
            </a:endParaRPr>
          </a:p>
          <a:p>
            <a:pPr marL="762000" marR="58419" lvl="1" indent="-292100" algn="just">
              <a:lnSpc>
                <a:spcPts val="3100"/>
              </a:lnSpc>
              <a:spcBef>
                <a:spcPts val="740"/>
              </a:spcBef>
              <a:buClr>
                <a:srgbClr val="333399"/>
              </a:buClr>
              <a:buSzPct val="53846"/>
              <a:buFont typeface="Wingdings"/>
              <a:buChar char=""/>
              <a:tabLst>
                <a:tab pos="762000" algn="l"/>
              </a:tabLst>
            </a:pPr>
            <a:r>
              <a:rPr sz="2600" spc="-15" dirty="0">
                <a:solidFill>
                  <a:srgbClr val="800000"/>
                </a:solidFill>
                <a:latin typeface="Calibri" panose="020F0502020204030204" pitchFamily="34" charset="0"/>
                <a:cs typeface="Calibri" panose="020F0502020204030204" pitchFamily="34" charset="0"/>
              </a:rPr>
              <a:t>Transaction </a:t>
            </a:r>
            <a:r>
              <a:rPr sz="2600" spc="-40" dirty="0">
                <a:solidFill>
                  <a:srgbClr val="800000"/>
                </a:solidFill>
                <a:latin typeface="Calibri" panose="020F0502020204030204" pitchFamily="34" charset="0"/>
                <a:cs typeface="Calibri" panose="020F0502020204030204" pitchFamily="34" charset="0"/>
              </a:rPr>
              <a:t>does </a:t>
            </a:r>
            <a:r>
              <a:rPr sz="2600" spc="-35" dirty="0">
                <a:solidFill>
                  <a:srgbClr val="800000"/>
                </a:solidFill>
                <a:latin typeface="Calibri" panose="020F0502020204030204" pitchFamily="34" charset="0"/>
                <a:cs typeface="Calibri" panose="020F0502020204030204" pitchFamily="34" charset="0"/>
              </a:rPr>
              <a:t>not </a:t>
            </a:r>
            <a:r>
              <a:rPr sz="2600" spc="-15" dirty="0">
                <a:solidFill>
                  <a:srgbClr val="800000"/>
                </a:solidFill>
                <a:latin typeface="Calibri" panose="020F0502020204030204" pitchFamily="34" charset="0"/>
                <a:cs typeface="Calibri" panose="020F0502020204030204" pitchFamily="34" charset="0"/>
              </a:rPr>
              <a:t>reach </a:t>
            </a:r>
            <a:r>
              <a:rPr sz="2600" spc="-5" dirty="0">
                <a:solidFill>
                  <a:srgbClr val="800000"/>
                </a:solidFill>
                <a:latin typeface="Calibri" panose="020F0502020204030204" pitchFamily="34" charset="0"/>
                <a:cs typeface="Calibri" panose="020F0502020204030204" pitchFamily="34" charset="0"/>
              </a:rPr>
              <a:t>its </a:t>
            </a:r>
            <a:r>
              <a:rPr sz="2600" spc="5" dirty="0">
                <a:solidFill>
                  <a:srgbClr val="800000"/>
                </a:solidFill>
                <a:latin typeface="Calibri" panose="020F0502020204030204" pitchFamily="34" charset="0"/>
                <a:cs typeface="Calibri" panose="020F0502020204030204" pitchFamily="34" charset="0"/>
              </a:rPr>
              <a:t>commit </a:t>
            </a:r>
            <a:r>
              <a:rPr sz="2600" spc="-30" dirty="0">
                <a:solidFill>
                  <a:srgbClr val="800000"/>
                </a:solidFill>
                <a:latin typeface="Calibri" panose="020F0502020204030204" pitchFamily="34" charset="0"/>
                <a:cs typeface="Calibri" panose="020F0502020204030204" pitchFamily="34" charset="0"/>
              </a:rPr>
              <a:t>point </a:t>
            </a:r>
            <a:r>
              <a:rPr sz="2600" spc="-25" dirty="0">
                <a:solidFill>
                  <a:srgbClr val="800000"/>
                </a:solidFill>
                <a:latin typeface="Calibri" panose="020F0502020204030204" pitchFamily="34" charset="0"/>
                <a:cs typeface="Calibri" panose="020F0502020204030204" pitchFamily="34" charset="0"/>
              </a:rPr>
              <a:t>until </a:t>
            </a:r>
            <a:r>
              <a:rPr sz="2600" spc="-2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all </a:t>
            </a:r>
            <a:r>
              <a:rPr sz="2600" spc="-5" dirty="0">
                <a:solidFill>
                  <a:srgbClr val="800000"/>
                </a:solidFill>
                <a:latin typeface="Calibri" panose="020F0502020204030204" pitchFamily="34" charset="0"/>
                <a:cs typeface="Calibri" panose="020F0502020204030204" pitchFamily="34" charset="0"/>
              </a:rPr>
              <a:t>its </a:t>
            </a:r>
            <a:r>
              <a:rPr sz="2600" spc="-10" dirty="0">
                <a:solidFill>
                  <a:srgbClr val="800000"/>
                </a:solidFill>
                <a:latin typeface="Calibri" panose="020F0502020204030204" pitchFamily="34" charset="0"/>
                <a:cs typeface="Calibri" panose="020F0502020204030204" pitchFamily="34" charset="0"/>
              </a:rPr>
              <a:t>REDO-type log </a:t>
            </a:r>
            <a:r>
              <a:rPr sz="2600" spc="-20" dirty="0">
                <a:solidFill>
                  <a:srgbClr val="800000"/>
                </a:solidFill>
                <a:latin typeface="Calibri" panose="020F0502020204030204" pitchFamily="34" charset="0"/>
                <a:cs typeface="Calibri" panose="020F0502020204030204" pitchFamily="34" charset="0"/>
              </a:rPr>
              <a:t>entries </a:t>
            </a:r>
            <a:r>
              <a:rPr sz="2600" spc="-10" dirty="0">
                <a:solidFill>
                  <a:srgbClr val="800000"/>
                </a:solidFill>
                <a:latin typeface="Calibri" panose="020F0502020204030204" pitchFamily="34" charset="0"/>
                <a:cs typeface="Calibri" panose="020F0502020204030204" pitchFamily="34" charset="0"/>
              </a:rPr>
              <a:t>are </a:t>
            </a:r>
            <a:r>
              <a:rPr sz="2600" spc="-20" dirty="0">
                <a:solidFill>
                  <a:srgbClr val="800000"/>
                </a:solidFill>
                <a:latin typeface="Calibri" panose="020F0502020204030204" pitchFamily="34" charset="0"/>
                <a:cs typeface="Calibri" panose="020F0502020204030204" pitchFamily="34" charset="0"/>
              </a:rPr>
              <a:t>recorded </a:t>
            </a:r>
            <a:r>
              <a:rPr sz="2600" spc="10" dirty="0">
                <a:solidFill>
                  <a:srgbClr val="800000"/>
                </a:solidFill>
                <a:latin typeface="Calibri" panose="020F0502020204030204" pitchFamily="34" charset="0"/>
                <a:cs typeface="Calibri" panose="020F0502020204030204" pitchFamily="34" charset="0"/>
              </a:rPr>
              <a:t>in </a:t>
            </a:r>
            <a:r>
              <a:rPr sz="2600" spc="-10" dirty="0">
                <a:solidFill>
                  <a:srgbClr val="800000"/>
                </a:solidFill>
                <a:latin typeface="Calibri" panose="020F0502020204030204" pitchFamily="34" charset="0"/>
                <a:cs typeface="Calibri" panose="020F0502020204030204" pitchFamily="34" charset="0"/>
              </a:rPr>
              <a:t>log </a:t>
            </a:r>
            <a:r>
              <a:rPr sz="2600" spc="-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and</a:t>
            </a:r>
            <a:r>
              <a:rPr sz="2600" spc="1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log</a:t>
            </a:r>
            <a:r>
              <a:rPr sz="2600" spc="3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buffer</a:t>
            </a:r>
            <a:r>
              <a:rPr sz="2600" spc="21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force-written</a:t>
            </a:r>
            <a:r>
              <a:rPr sz="2600" spc="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340" y="-154186"/>
            <a:ext cx="7138034" cy="1682512"/>
          </a:xfrm>
          <a:prstGeom prst="rect">
            <a:avLst/>
          </a:prstGeom>
        </p:spPr>
        <p:txBody>
          <a:bodyPr vert="horz" wrap="square" lIns="0" tIns="27940" rIns="0" bIns="0" rtlCol="0" anchor="ctr">
            <a:spAutoFit/>
          </a:bodyPr>
          <a:lstStyle/>
          <a:p>
            <a:pPr marL="12700" marR="5080">
              <a:lnSpc>
                <a:spcPts val="4300"/>
              </a:lnSpc>
              <a:spcBef>
                <a:spcPts val="220"/>
              </a:spcBef>
            </a:pPr>
            <a:r>
              <a:rPr spc="-5" dirty="0"/>
              <a:t>NO-UNDO/REDO Recovery Based </a:t>
            </a:r>
            <a:r>
              <a:rPr spc="-990" dirty="0"/>
              <a:t> </a:t>
            </a:r>
            <a:r>
              <a:rPr spc="-5" dirty="0"/>
              <a:t>on</a:t>
            </a:r>
            <a:r>
              <a:rPr spc="-10" dirty="0"/>
              <a:t> </a:t>
            </a:r>
            <a:r>
              <a:rPr spc="-5" dirty="0"/>
              <a:t>Deferred</a:t>
            </a:r>
            <a:r>
              <a:rPr spc="-10" dirty="0"/>
              <a:t> </a:t>
            </a:r>
            <a:r>
              <a:rPr spc="-5" dirty="0"/>
              <a:t>Update (cont’d.)</a:t>
            </a:r>
          </a:p>
        </p:txBody>
      </p:sp>
      <p:pic>
        <p:nvPicPr>
          <p:cNvPr id="3" name="object 3"/>
          <p:cNvPicPr/>
          <p:nvPr/>
        </p:nvPicPr>
        <p:blipFill>
          <a:blip r:embed="rId2" cstate="print"/>
          <a:stretch>
            <a:fillRect/>
          </a:stretch>
        </p:blipFill>
        <p:spPr>
          <a:xfrm>
            <a:off x="3044912" y="2863698"/>
            <a:ext cx="6006866" cy="2203811"/>
          </a:xfrm>
          <a:prstGeom prst="rect">
            <a:avLst/>
          </a:prstGeom>
        </p:spPr>
      </p:pic>
      <p:sp>
        <p:nvSpPr>
          <p:cNvPr id="4" name="object 4"/>
          <p:cNvSpPr txBox="1"/>
          <p:nvPr/>
        </p:nvSpPr>
        <p:spPr>
          <a:xfrm>
            <a:off x="2136143" y="5917296"/>
            <a:ext cx="7632065" cy="269240"/>
          </a:xfrm>
          <a:prstGeom prst="rect">
            <a:avLst/>
          </a:prstGeom>
        </p:spPr>
        <p:txBody>
          <a:bodyPr vert="horz" wrap="square" lIns="0" tIns="12700" rIns="0" bIns="0" rtlCol="0">
            <a:spAutoFit/>
          </a:bodyPr>
          <a:lstStyle/>
          <a:p>
            <a:pPr marL="12700">
              <a:spcBef>
                <a:spcPts val="100"/>
              </a:spcBef>
            </a:pPr>
            <a:r>
              <a:rPr sz="1600" spc="5" dirty="0">
                <a:latin typeface="Arial MT"/>
                <a:cs typeface="Arial MT"/>
              </a:rPr>
              <a:t>Figure</a:t>
            </a:r>
            <a:r>
              <a:rPr sz="1600" spc="-35" dirty="0">
                <a:latin typeface="Arial MT"/>
                <a:cs typeface="Arial MT"/>
              </a:rPr>
              <a:t> </a:t>
            </a:r>
            <a:r>
              <a:rPr sz="1600" spc="-10" dirty="0">
                <a:latin typeface="Arial MT"/>
                <a:cs typeface="Arial MT"/>
              </a:rPr>
              <a:t>22.2</a:t>
            </a:r>
            <a:r>
              <a:rPr sz="1600" spc="-135" dirty="0">
                <a:latin typeface="Arial MT"/>
                <a:cs typeface="Arial MT"/>
              </a:rPr>
              <a:t> </a:t>
            </a:r>
            <a:r>
              <a:rPr sz="1600" spc="15" dirty="0">
                <a:latin typeface="Arial MT"/>
                <a:cs typeface="Arial MT"/>
              </a:rPr>
              <a:t>An</a:t>
            </a:r>
            <a:r>
              <a:rPr sz="1600" spc="-30" dirty="0">
                <a:latin typeface="Arial MT"/>
                <a:cs typeface="Arial MT"/>
              </a:rPr>
              <a:t> </a:t>
            </a:r>
            <a:r>
              <a:rPr sz="1600" spc="5" dirty="0">
                <a:latin typeface="Arial MT"/>
                <a:cs typeface="Arial MT"/>
              </a:rPr>
              <a:t>example</a:t>
            </a:r>
            <a:r>
              <a:rPr sz="1600" spc="-35" dirty="0">
                <a:latin typeface="Arial MT"/>
                <a:cs typeface="Arial MT"/>
              </a:rPr>
              <a:t> </a:t>
            </a:r>
            <a:r>
              <a:rPr sz="1600" spc="5" dirty="0">
                <a:latin typeface="Arial MT"/>
                <a:cs typeface="Arial MT"/>
              </a:rPr>
              <a:t>of</a:t>
            </a:r>
            <a:r>
              <a:rPr sz="1600" spc="15" dirty="0">
                <a:latin typeface="Arial MT"/>
                <a:cs typeface="Arial MT"/>
              </a:rPr>
              <a:t> </a:t>
            </a:r>
            <a:r>
              <a:rPr sz="1600" dirty="0">
                <a:latin typeface="Arial MT"/>
                <a:cs typeface="Arial MT"/>
              </a:rPr>
              <a:t>a</a:t>
            </a:r>
            <a:r>
              <a:rPr sz="1600" spc="65" dirty="0">
                <a:latin typeface="Arial MT"/>
                <a:cs typeface="Arial MT"/>
              </a:rPr>
              <a:t> </a:t>
            </a:r>
            <a:r>
              <a:rPr sz="1600" spc="-5" dirty="0">
                <a:latin typeface="Arial MT"/>
                <a:cs typeface="Arial MT"/>
              </a:rPr>
              <a:t>recovery</a:t>
            </a:r>
            <a:r>
              <a:rPr sz="1600" spc="60" dirty="0">
                <a:latin typeface="Arial MT"/>
                <a:cs typeface="Arial MT"/>
              </a:rPr>
              <a:t> </a:t>
            </a:r>
            <a:r>
              <a:rPr sz="1600" spc="5" dirty="0">
                <a:latin typeface="Arial MT"/>
                <a:cs typeface="Arial MT"/>
              </a:rPr>
              <a:t>timeline</a:t>
            </a:r>
            <a:r>
              <a:rPr sz="1600" spc="-135" dirty="0">
                <a:latin typeface="Arial MT"/>
                <a:cs typeface="Arial MT"/>
              </a:rPr>
              <a:t> </a:t>
            </a:r>
            <a:r>
              <a:rPr sz="1600" spc="-25" dirty="0">
                <a:latin typeface="Arial MT"/>
                <a:cs typeface="Arial MT"/>
              </a:rPr>
              <a:t>to</a:t>
            </a:r>
            <a:r>
              <a:rPr sz="1600" spc="65" dirty="0">
                <a:latin typeface="Arial MT"/>
                <a:cs typeface="Arial MT"/>
              </a:rPr>
              <a:t> </a:t>
            </a:r>
            <a:r>
              <a:rPr sz="1600" dirty="0">
                <a:latin typeface="Arial MT"/>
                <a:cs typeface="Arial MT"/>
              </a:rPr>
              <a:t>illustrate</a:t>
            </a:r>
            <a:r>
              <a:rPr sz="1600" spc="-30" dirty="0">
                <a:latin typeface="Arial MT"/>
                <a:cs typeface="Arial MT"/>
              </a:rPr>
              <a:t> </a:t>
            </a:r>
            <a:r>
              <a:rPr sz="1600" spc="-15" dirty="0">
                <a:latin typeface="Arial MT"/>
                <a:cs typeface="Arial MT"/>
              </a:rPr>
              <a:t>the</a:t>
            </a:r>
            <a:r>
              <a:rPr sz="1600" spc="65" dirty="0">
                <a:latin typeface="Arial MT"/>
                <a:cs typeface="Arial MT"/>
              </a:rPr>
              <a:t> </a:t>
            </a:r>
            <a:r>
              <a:rPr sz="1600" spc="-15" dirty="0">
                <a:latin typeface="Arial MT"/>
                <a:cs typeface="Arial MT"/>
              </a:rPr>
              <a:t>effect</a:t>
            </a:r>
            <a:r>
              <a:rPr sz="1600" spc="15" dirty="0">
                <a:latin typeface="Arial MT"/>
                <a:cs typeface="Arial MT"/>
              </a:rPr>
              <a:t> </a:t>
            </a:r>
            <a:r>
              <a:rPr sz="1600" spc="5" dirty="0">
                <a:latin typeface="Arial MT"/>
                <a:cs typeface="Arial MT"/>
              </a:rPr>
              <a:t>of</a:t>
            </a:r>
            <a:r>
              <a:rPr sz="1600" spc="10" dirty="0">
                <a:latin typeface="Arial MT"/>
                <a:cs typeface="Arial MT"/>
              </a:rPr>
              <a:t> </a:t>
            </a:r>
            <a:r>
              <a:rPr sz="1600" spc="5" dirty="0">
                <a:latin typeface="Arial MT"/>
                <a:cs typeface="Arial MT"/>
              </a:rPr>
              <a:t>checkpointing</a:t>
            </a:r>
            <a:endParaRPr sz="1600">
              <a:latin typeface="Arial MT"/>
              <a:cs typeface="Arial M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340" y="127000"/>
            <a:ext cx="6884670" cy="1120140"/>
          </a:xfrm>
          <a:prstGeom prst="rect">
            <a:avLst/>
          </a:prstGeom>
        </p:spPr>
        <p:txBody>
          <a:bodyPr vert="horz" wrap="square" lIns="0" tIns="27940" rIns="0" bIns="0" rtlCol="0" anchor="ctr">
            <a:spAutoFit/>
          </a:bodyPr>
          <a:lstStyle/>
          <a:p>
            <a:pPr marL="12700" marR="5080">
              <a:lnSpc>
                <a:spcPts val="4300"/>
              </a:lnSpc>
              <a:spcBef>
                <a:spcPts val="220"/>
              </a:spcBef>
            </a:pPr>
            <a:r>
              <a:rPr spc="-5" dirty="0"/>
              <a:t>22.3 Recovery Techniques Based </a:t>
            </a:r>
            <a:r>
              <a:rPr spc="-990" dirty="0"/>
              <a:t> </a:t>
            </a:r>
            <a:r>
              <a:rPr spc="-5" dirty="0"/>
              <a:t>on</a:t>
            </a:r>
            <a:r>
              <a:rPr spc="-10" dirty="0"/>
              <a:t> </a:t>
            </a:r>
            <a:r>
              <a:rPr spc="-5" dirty="0"/>
              <a:t>Immediate</a:t>
            </a:r>
            <a:r>
              <a:rPr spc="-10" dirty="0"/>
              <a:t> </a:t>
            </a:r>
            <a:r>
              <a:rPr spc="-5" dirty="0"/>
              <a:t>Update</a:t>
            </a:r>
          </a:p>
        </p:txBody>
      </p:sp>
      <p:sp>
        <p:nvSpPr>
          <p:cNvPr id="3" name="object 3"/>
          <p:cNvSpPr txBox="1"/>
          <p:nvPr/>
        </p:nvSpPr>
        <p:spPr>
          <a:xfrm>
            <a:off x="389744" y="1532987"/>
            <a:ext cx="10313233" cy="3491982"/>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25" dirty="0">
                <a:solidFill>
                  <a:srgbClr val="333399"/>
                </a:solidFill>
                <a:latin typeface="Calibri" panose="020F0502020204030204" pitchFamily="34" charset="0"/>
                <a:cs typeface="Calibri" panose="020F0502020204030204" pitchFamily="34" charset="0"/>
              </a:rPr>
              <a:t>D</a:t>
            </a:r>
            <a:r>
              <a:rPr sz="2800" spc="40" dirty="0">
                <a:solidFill>
                  <a:srgbClr val="333399"/>
                </a:solidFill>
                <a:latin typeface="Calibri" panose="020F0502020204030204" pitchFamily="34" charset="0"/>
                <a:cs typeface="Calibri" panose="020F0502020204030204" pitchFamily="34" charset="0"/>
              </a:rPr>
              <a:t>a</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aba</a:t>
            </a:r>
            <a:r>
              <a:rPr sz="2800" dirty="0">
                <a:solidFill>
                  <a:srgbClr val="333399"/>
                </a:solidFill>
                <a:latin typeface="Calibri" panose="020F0502020204030204" pitchFamily="34" charset="0"/>
                <a:cs typeface="Calibri" panose="020F0502020204030204" pitchFamily="34" charset="0"/>
              </a:rPr>
              <a:t>se</a:t>
            </a:r>
            <a:r>
              <a:rPr sz="2800" spc="-13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c</a:t>
            </a:r>
            <a:r>
              <a:rPr sz="2800" spc="40" dirty="0">
                <a:solidFill>
                  <a:srgbClr val="333399"/>
                </a:solidFill>
                <a:latin typeface="Calibri" panose="020F0502020204030204" pitchFamily="34" charset="0"/>
                <a:cs typeface="Calibri" panose="020F0502020204030204" pitchFamily="34" charset="0"/>
              </a:rPr>
              <a:t>a</a:t>
            </a:r>
            <a:r>
              <a:rPr sz="2800" dirty="0">
                <a:solidFill>
                  <a:srgbClr val="333399"/>
                </a:solidFill>
                <a:latin typeface="Calibri" panose="020F0502020204030204" pitchFamily="34" charset="0"/>
                <a:cs typeface="Calibri" panose="020F0502020204030204" pitchFamily="34" charset="0"/>
              </a:rPr>
              <a:t>n</a:t>
            </a:r>
            <a:r>
              <a:rPr sz="2800" spc="-40"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b</a:t>
            </a:r>
            <a:r>
              <a:rPr sz="2800" dirty="0">
                <a:solidFill>
                  <a:srgbClr val="333399"/>
                </a:solidFill>
                <a:latin typeface="Calibri" panose="020F0502020204030204" pitchFamily="34" charset="0"/>
                <a:cs typeface="Calibri" panose="020F0502020204030204" pitchFamily="34" charset="0"/>
              </a:rPr>
              <a:t>e</a:t>
            </a:r>
            <a:r>
              <a:rPr sz="2800" spc="-40"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upda</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e</a:t>
            </a:r>
            <a:r>
              <a:rPr sz="2800" dirty="0">
                <a:solidFill>
                  <a:srgbClr val="333399"/>
                </a:solidFill>
                <a:latin typeface="Calibri" panose="020F0502020204030204" pitchFamily="34" charset="0"/>
                <a:cs typeface="Calibri" panose="020F0502020204030204" pitchFamily="34" charset="0"/>
              </a:rPr>
              <a:t>d</a:t>
            </a:r>
            <a:r>
              <a:rPr sz="2800" spc="-240"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i</a:t>
            </a:r>
            <a:r>
              <a:rPr sz="2800" spc="-35" dirty="0">
                <a:solidFill>
                  <a:srgbClr val="333399"/>
                </a:solidFill>
                <a:latin typeface="Calibri" panose="020F0502020204030204" pitchFamily="34" charset="0"/>
                <a:cs typeface="Calibri" panose="020F0502020204030204" pitchFamily="34" charset="0"/>
              </a:rPr>
              <a:t>mm</a:t>
            </a:r>
            <a:r>
              <a:rPr sz="2800" spc="40" dirty="0">
                <a:solidFill>
                  <a:srgbClr val="333399"/>
                </a:solidFill>
                <a:latin typeface="Calibri" panose="020F0502020204030204" pitchFamily="34" charset="0"/>
                <a:cs typeface="Calibri" panose="020F0502020204030204" pitchFamily="34" charset="0"/>
              </a:rPr>
              <a:t>ed</a:t>
            </a:r>
            <a:r>
              <a:rPr sz="2800" spc="-25" dirty="0">
                <a:solidFill>
                  <a:srgbClr val="333399"/>
                </a:solidFill>
                <a:latin typeface="Calibri" panose="020F0502020204030204" pitchFamily="34" charset="0"/>
                <a:cs typeface="Calibri" panose="020F0502020204030204" pitchFamily="34" charset="0"/>
              </a:rPr>
              <a:t>i</a:t>
            </a:r>
            <a:r>
              <a:rPr sz="2800" spc="40" dirty="0">
                <a:solidFill>
                  <a:srgbClr val="333399"/>
                </a:solidFill>
                <a:latin typeface="Calibri" panose="020F0502020204030204" pitchFamily="34" charset="0"/>
                <a:cs typeface="Calibri" panose="020F0502020204030204" pitchFamily="34" charset="0"/>
              </a:rPr>
              <a:t>a</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e</a:t>
            </a:r>
            <a:r>
              <a:rPr sz="2800" spc="-25" dirty="0">
                <a:solidFill>
                  <a:srgbClr val="333399"/>
                </a:solidFill>
                <a:latin typeface="Calibri" panose="020F0502020204030204" pitchFamily="34" charset="0"/>
                <a:cs typeface="Calibri" panose="020F0502020204030204" pitchFamily="34" charset="0"/>
              </a:rPr>
              <a:t>l</a:t>
            </a:r>
            <a:r>
              <a:rPr sz="2800" dirty="0">
                <a:solidFill>
                  <a:srgbClr val="333399"/>
                </a:solidFill>
                <a:latin typeface="Calibri" panose="020F0502020204030204" pitchFamily="34" charset="0"/>
                <a:cs typeface="Calibri" panose="020F0502020204030204" pitchFamily="34" charset="0"/>
              </a:rPr>
              <a:t>y</a:t>
            </a:r>
            <a:endParaRPr sz="2800" dirty="0">
              <a:latin typeface="Calibri" panose="020F0502020204030204" pitchFamily="34" charset="0"/>
              <a:cs typeface="Calibri" panose="020F0502020204030204" pitchFamily="34" charset="0"/>
            </a:endParaRPr>
          </a:p>
          <a:p>
            <a:pPr marL="762000" marR="439420" lvl="1" indent="-292100">
              <a:lnSpc>
                <a:spcPts val="3100"/>
              </a:lnSpc>
              <a:spcBef>
                <a:spcPts val="760"/>
              </a:spcBef>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No </a:t>
            </a:r>
            <a:r>
              <a:rPr sz="2600" spc="-40" dirty="0">
                <a:solidFill>
                  <a:srgbClr val="800000"/>
                </a:solidFill>
                <a:latin typeface="Calibri" panose="020F0502020204030204" pitchFamily="34" charset="0"/>
                <a:cs typeface="Calibri" panose="020F0502020204030204" pitchFamily="34" charset="0"/>
              </a:rPr>
              <a:t>need </a:t>
            </a:r>
            <a:r>
              <a:rPr sz="2600" spc="-15" dirty="0">
                <a:solidFill>
                  <a:srgbClr val="800000"/>
                </a:solidFill>
                <a:latin typeface="Calibri" panose="020F0502020204030204" pitchFamily="34" charset="0"/>
                <a:cs typeface="Calibri" panose="020F0502020204030204" pitchFamily="34" charset="0"/>
              </a:rPr>
              <a:t>to </a:t>
            </a:r>
            <a:r>
              <a:rPr sz="2600" spc="-5" dirty="0">
                <a:solidFill>
                  <a:srgbClr val="800000"/>
                </a:solidFill>
                <a:latin typeface="Calibri" panose="020F0502020204030204" pitchFamily="34" charset="0"/>
                <a:cs typeface="Calibri" panose="020F0502020204030204" pitchFamily="34" charset="0"/>
              </a:rPr>
              <a:t>wait </a:t>
            </a:r>
            <a:r>
              <a:rPr sz="2600" spc="-25" dirty="0">
                <a:solidFill>
                  <a:srgbClr val="800000"/>
                </a:solidFill>
                <a:latin typeface="Calibri" panose="020F0502020204030204" pitchFamily="34" charset="0"/>
                <a:cs typeface="Calibri" panose="020F0502020204030204" pitchFamily="34" charset="0"/>
              </a:rPr>
              <a:t>for </a:t>
            </a:r>
            <a:r>
              <a:rPr sz="2600" spc="-20" dirty="0">
                <a:solidFill>
                  <a:srgbClr val="800000"/>
                </a:solidFill>
                <a:latin typeface="Calibri" panose="020F0502020204030204" pitchFamily="34" charset="0"/>
                <a:cs typeface="Calibri" panose="020F0502020204030204" pitchFamily="34" charset="0"/>
              </a:rPr>
              <a:t>transaction</a:t>
            </a:r>
            <a:r>
              <a:rPr sz="2600" spc="-15" dirty="0">
                <a:solidFill>
                  <a:srgbClr val="800000"/>
                </a:solidFill>
                <a:latin typeface="Calibri" panose="020F0502020204030204" pitchFamily="34" charset="0"/>
                <a:cs typeface="Calibri" panose="020F0502020204030204" pitchFamily="34" charset="0"/>
              </a:rPr>
              <a:t> to reach </a:t>
            </a:r>
            <a:r>
              <a:rPr sz="2600" spc="5" dirty="0">
                <a:solidFill>
                  <a:srgbClr val="800000"/>
                </a:solidFill>
                <a:latin typeface="Calibri" panose="020F0502020204030204" pitchFamily="34" charset="0"/>
                <a:cs typeface="Calibri" panose="020F0502020204030204" pitchFamily="34" charset="0"/>
              </a:rPr>
              <a:t>commit </a:t>
            </a:r>
            <a:r>
              <a:rPr sz="2600" spc="-710"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point</a:t>
            </a:r>
            <a:endParaRPr sz="2600"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Not</a:t>
            </a:r>
            <a:r>
              <a:rPr sz="2600" spc="5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requirement</a:t>
            </a:r>
            <a:r>
              <a:rPr sz="2600" spc="15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that</a:t>
            </a:r>
            <a:r>
              <a:rPr sz="2600" spc="5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every</a:t>
            </a:r>
            <a:r>
              <a:rPr sz="2600" spc="75"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update</a:t>
            </a:r>
            <a:r>
              <a:rPr sz="2600" spc="2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a:t>
            </a:r>
            <a:r>
              <a:rPr sz="2600" spc="1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immediate</a:t>
            </a:r>
            <a:endParaRPr sz="2600" dirty="0">
              <a:latin typeface="Calibri" panose="020F0502020204030204" pitchFamily="34" charset="0"/>
              <a:cs typeface="Calibri" panose="020F0502020204030204" pitchFamily="34" charset="0"/>
            </a:endParaRPr>
          </a:p>
          <a:p>
            <a:pPr marL="355600" indent="-342900">
              <a:spcBef>
                <a:spcPts val="68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UNDO-type</a:t>
            </a:r>
            <a:r>
              <a:rPr sz="2800" spc="4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log</a:t>
            </a:r>
            <a:r>
              <a:rPr sz="2800" spc="-5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entries</a:t>
            </a:r>
            <a:r>
              <a:rPr sz="2800" spc="-9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must</a:t>
            </a:r>
            <a:r>
              <a:rPr sz="2800" spc="-7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be</a:t>
            </a:r>
            <a:r>
              <a:rPr sz="2800" spc="-5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stored</a:t>
            </a:r>
            <a:endParaRPr sz="2800" dirty="0">
              <a:latin typeface="Calibri" panose="020F0502020204030204" pitchFamily="34" charset="0"/>
              <a:cs typeface="Calibri" panose="020F0502020204030204" pitchFamily="34" charset="0"/>
            </a:endParaRPr>
          </a:p>
          <a:p>
            <a:pPr marL="355600" indent="-342900">
              <a:spcBef>
                <a:spcPts val="64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Recovery</a:t>
            </a:r>
            <a:r>
              <a:rPr sz="2800" spc="-11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algorithms</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dirty="0">
                <a:solidFill>
                  <a:srgbClr val="800000"/>
                </a:solidFill>
                <a:latin typeface="Calibri" panose="020F0502020204030204" pitchFamily="34" charset="0"/>
                <a:cs typeface="Calibri" panose="020F0502020204030204" pitchFamily="34" charset="0"/>
              </a:rPr>
              <a:t>UNDO/NO-REDO</a:t>
            </a:r>
            <a:r>
              <a:rPr sz="2600" spc="-5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(steal/force</a:t>
            </a:r>
            <a:r>
              <a:rPr sz="2600" spc="1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strategy)</a:t>
            </a:r>
            <a:endParaRPr sz="2600"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dirty="0">
                <a:solidFill>
                  <a:srgbClr val="800000"/>
                </a:solidFill>
                <a:latin typeface="Calibri" panose="020F0502020204030204" pitchFamily="34" charset="0"/>
                <a:cs typeface="Calibri" panose="020F0502020204030204" pitchFamily="34" charset="0"/>
              </a:rPr>
              <a:t>UNDO/REDO</a:t>
            </a:r>
            <a:r>
              <a:rPr sz="2600" spc="-6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(steal/no-force</a:t>
            </a:r>
            <a:r>
              <a:rPr sz="2600" spc="204"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strategy)</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43200" y="228600"/>
            <a:ext cx="6819900" cy="1524000"/>
          </a:xfrm>
          <a:prstGeom prst="rect">
            <a:avLst/>
          </a:prstGeom>
        </p:spPr>
      </p:pic>
      <p:pic>
        <p:nvPicPr>
          <p:cNvPr id="3" name="object 3"/>
          <p:cNvPicPr/>
          <p:nvPr/>
        </p:nvPicPr>
        <p:blipFill>
          <a:blip r:embed="rId3" cstate="print"/>
          <a:stretch>
            <a:fillRect/>
          </a:stretch>
        </p:blipFill>
        <p:spPr>
          <a:xfrm>
            <a:off x="4305300" y="2079625"/>
            <a:ext cx="5067300" cy="4038600"/>
          </a:xfrm>
          <a:prstGeom prst="rect">
            <a:avLst/>
          </a:prstGeom>
        </p:spPr>
      </p:pic>
      <p:sp>
        <p:nvSpPr>
          <p:cNvPr id="4" name="object 4"/>
          <p:cNvSpPr txBox="1"/>
          <p:nvPr/>
        </p:nvSpPr>
        <p:spPr>
          <a:xfrm>
            <a:off x="1611094" y="2319020"/>
            <a:ext cx="2171065" cy="2212340"/>
          </a:xfrm>
          <a:prstGeom prst="rect">
            <a:avLst/>
          </a:prstGeom>
        </p:spPr>
        <p:txBody>
          <a:bodyPr vert="horz" wrap="square" lIns="0" tIns="22860" rIns="0" bIns="0" rtlCol="0">
            <a:spAutoFit/>
          </a:bodyPr>
          <a:lstStyle/>
          <a:p>
            <a:pPr marL="12700" marR="5080">
              <a:lnSpc>
                <a:spcPts val="1900"/>
              </a:lnSpc>
              <a:spcBef>
                <a:spcPts val="180"/>
              </a:spcBef>
            </a:pPr>
            <a:r>
              <a:rPr sz="1600" spc="20" dirty="0">
                <a:latin typeface="Arial MT"/>
                <a:cs typeface="Arial MT"/>
              </a:rPr>
              <a:t>F</a:t>
            </a:r>
            <a:r>
              <a:rPr sz="1600" spc="40" dirty="0">
                <a:latin typeface="Arial MT"/>
                <a:cs typeface="Arial MT"/>
              </a:rPr>
              <a:t>i</a:t>
            </a:r>
            <a:r>
              <a:rPr sz="1600" spc="10" dirty="0">
                <a:latin typeface="Arial MT"/>
                <a:cs typeface="Arial MT"/>
              </a:rPr>
              <a:t>gu</a:t>
            </a:r>
            <a:r>
              <a:rPr sz="1600" spc="-35" dirty="0">
                <a:latin typeface="Arial MT"/>
                <a:cs typeface="Arial MT"/>
              </a:rPr>
              <a:t>r</a:t>
            </a:r>
            <a:r>
              <a:rPr sz="1600" dirty="0">
                <a:latin typeface="Arial MT"/>
                <a:cs typeface="Arial MT"/>
              </a:rPr>
              <a:t>e</a:t>
            </a:r>
            <a:r>
              <a:rPr sz="1600" spc="-35" dirty="0">
                <a:latin typeface="Arial MT"/>
                <a:cs typeface="Arial MT"/>
              </a:rPr>
              <a:t> </a:t>
            </a:r>
            <a:r>
              <a:rPr sz="1600" spc="10" dirty="0">
                <a:latin typeface="Arial MT"/>
                <a:cs typeface="Arial MT"/>
              </a:rPr>
              <a:t>22</a:t>
            </a:r>
            <a:r>
              <a:rPr sz="1600" spc="-45" dirty="0">
                <a:latin typeface="Arial MT"/>
                <a:cs typeface="Arial MT"/>
              </a:rPr>
              <a:t>.</a:t>
            </a:r>
            <a:r>
              <a:rPr sz="1600" dirty="0">
                <a:latin typeface="Arial MT"/>
                <a:cs typeface="Arial MT"/>
              </a:rPr>
              <a:t>3</a:t>
            </a:r>
            <a:r>
              <a:rPr sz="1600" spc="-135" dirty="0">
                <a:latin typeface="Arial MT"/>
                <a:cs typeface="Arial MT"/>
              </a:rPr>
              <a:t> </a:t>
            </a:r>
            <a:r>
              <a:rPr sz="1600" spc="30" dirty="0">
                <a:latin typeface="Arial MT"/>
                <a:cs typeface="Arial MT"/>
              </a:rPr>
              <a:t>A</a:t>
            </a:r>
            <a:r>
              <a:rPr sz="1600" dirty="0">
                <a:latin typeface="Arial MT"/>
                <a:cs typeface="Arial MT"/>
              </a:rPr>
              <a:t>n</a:t>
            </a:r>
            <a:r>
              <a:rPr sz="1600" spc="-35" dirty="0">
                <a:latin typeface="Arial MT"/>
                <a:cs typeface="Arial MT"/>
              </a:rPr>
              <a:t> </a:t>
            </a:r>
            <a:r>
              <a:rPr sz="1600" spc="10" dirty="0">
                <a:latin typeface="Arial MT"/>
                <a:cs typeface="Arial MT"/>
              </a:rPr>
              <a:t>e</a:t>
            </a:r>
            <a:r>
              <a:rPr sz="1600" dirty="0">
                <a:latin typeface="Arial MT"/>
                <a:cs typeface="Arial MT"/>
              </a:rPr>
              <a:t>x</a:t>
            </a:r>
            <a:r>
              <a:rPr sz="1600" spc="10" dirty="0">
                <a:latin typeface="Arial MT"/>
                <a:cs typeface="Arial MT"/>
              </a:rPr>
              <a:t>a</a:t>
            </a:r>
            <a:r>
              <a:rPr sz="1600" spc="-35" dirty="0">
                <a:latin typeface="Arial MT"/>
                <a:cs typeface="Arial MT"/>
              </a:rPr>
              <a:t>m</a:t>
            </a:r>
            <a:r>
              <a:rPr sz="1600" spc="10" dirty="0">
                <a:latin typeface="Arial MT"/>
                <a:cs typeface="Arial MT"/>
              </a:rPr>
              <a:t>p</a:t>
            </a:r>
            <a:r>
              <a:rPr sz="1600" spc="40" dirty="0">
                <a:latin typeface="Arial MT"/>
                <a:cs typeface="Arial MT"/>
              </a:rPr>
              <a:t>l</a:t>
            </a:r>
            <a:r>
              <a:rPr sz="1600" dirty="0">
                <a:latin typeface="Arial MT"/>
                <a:cs typeface="Arial MT"/>
              </a:rPr>
              <a:t>e  </a:t>
            </a:r>
            <a:r>
              <a:rPr sz="1600" spc="5" dirty="0">
                <a:latin typeface="Arial MT"/>
                <a:cs typeface="Arial MT"/>
              </a:rPr>
              <a:t>of</a:t>
            </a:r>
            <a:r>
              <a:rPr sz="1600" dirty="0">
                <a:latin typeface="Arial MT"/>
                <a:cs typeface="Arial MT"/>
              </a:rPr>
              <a:t> </a:t>
            </a:r>
            <a:r>
              <a:rPr sz="1600" spc="-5" dirty="0">
                <a:latin typeface="Arial MT"/>
                <a:cs typeface="Arial MT"/>
              </a:rPr>
              <a:t>recovery</a:t>
            </a:r>
            <a:r>
              <a:rPr sz="1600" spc="45" dirty="0">
                <a:latin typeface="Arial MT"/>
                <a:cs typeface="Arial MT"/>
              </a:rPr>
              <a:t> </a:t>
            </a:r>
            <a:r>
              <a:rPr sz="1600" spc="10" dirty="0">
                <a:latin typeface="Arial MT"/>
                <a:cs typeface="Arial MT"/>
              </a:rPr>
              <a:t>using </a:t>
            </a:r>
            <a:r>
              <a:rPr sz="1600" spc="15" dirty="0">
                <a:latin typeface="Arial MT"/>
                <a:cs typeface="Arial MT"/>
              </a:rPr>
              <a:t> </a:t>
            </a:r>
            <a:r>
              <a:rPr sz="1600" spc="-15" dirty="0">
                <a:latin typeface="Arial MT"/>
                <a:cs typeface="Arial MT"/>
              </a:rPr>
              <a:t>deferred</a:t>
            </a:r>
            <a:r>
              <a:rPr sz="1600" spc="55" dirty="0">
                <a:latin typeface="Arial MT"/>
                <a:cs typeface="Arial MT"/>
              </a:rPr>
              <a:t> </a:t>
            </a:r>
            <a:r>
              <a:rPr sz="1600" spc="-5" dirty="0">
                <a:latin typeface="Arial MT"/>
                <a:cs typeface="Arial MT"/>
              </a:rPr>
              <a:t>update</a:t>
            </a:r>
            <a:r>
              <a:rPr sz="1600" spc="60" dirty="0">
                <a:latin typeface="Arial MT"/>
                <a:cs typeface="Arial MT"/>
              </a:rPr>
              <a:t> </a:t>
            </a:r>
            <a:r>
              <a:rPr sz="1600" spc="10" dirty="0">
                <a:latin typeface="Arial MT"/>
                <a:cs typeface="Arial MT"/>
              </a:rPr>
              <a:t>with </a:t>
            </a:r>
            <a:r>
              <a:rPr sz="1600" spc="15" dirty="0">
                <a:latin typeface="Arial MT"/>
                <a:cs typeface="Arial MT"/>
              </a:rPr>
              <a:t> </a:t>
            </a:r>
            <a:r>
              <a:rPr sz="1600" spc="-5" dirty="0">
                <a:latin typeface="Arial MT"/>
                <a:cs typeface="Arial MT"/>
              </a:rPr>
              <a:t>concurrent</a:t>
            </a:r>
            <a:r>
              <a:rPr sz="1600" spc="-20" dirty="0">
                <a:latin typeface="Arial MT"/>
                <a:cs typeface="Arial MT"/>
              </a:rPr>
              <a:t> </a:t>
            </a:r>
            <a:r>
              <a:rPr sz="1600" spc="-5" dirty="0">
                <a:latin typeface="Arial MT"/>
                <a:cs typeface="Arial MT"/>
              </a:rPr>
              <a:t>transactions</a:t>
            </a:r>
            <a:endParaRPr sz="1600">
              <a:latin typeface="Arial MT"/>
              <a:cs typeface="Arial MT"/>
            </a:endParaRPr>
          </a:p>
          <a:p>
            <a:pPr marL="12700">
              <a:lnSpc>
                <a:spcPts val="1839"/>
              </a:lnSpc>
            </a:pPr>
            <a:r>
              <a:rPr sz="1600" spc="-35" dirty="0">
                <a:latin typeface="Arial MT"/>
                <a:cs typeface="Arial MT"/>
              </a:rPr>
              <a:t>(</a:t>
            </a:r>
            <a:r>
              <a:rPr sz="1600" spc="10" dirty="0">
                <a:latin typeface="Arial MT"/>
                <a:cs typeface="Arial MT"/>
              </a:rPr>
              <a:t>a</a:t>
            </a:r>
            <a:r>
              <a:rPr sz="1600" dirty="0">
                <a:latin typeface="Arial MT"/>
                <a:cs typeface="Arial MT"/>
              </a:rPr>
              <a:t>)</a:t>
            </a:r>
            <a:r>
              <a:rPr sz="1600" spc="20" dirty="0">
                <a:latin typeface="Arial MT"/>
                <a:cs typeface="Arial MT"/>
              </a:rPr>
              <a:t> T</a:t>
            </a:r>
            <a:r>
              <a:rPr sz="1600" spc="10" dirty="0">
                <a:latin typeface="Arial MT"/>
                <a:cs typeface="Arial MT"/>
              </a:rPr>
              <a:t>h</a:t>
            </a:r>
            <a:r>
              <a:rPr sz="1600" dirty="0">
                <a:latin typeface="Arial MT"/>
                <a:cs typeface="Arial MT"/>
              </a:rPr>
              <a:t>e</a:t>
            </a:r>
            <a:r>
              <a:rPr sz="1600" spc="-40" dirty="0">
                <a:latin typeface="Arial MT"/>
                <a:cs typeface="Arial MT"/>
              </a:rPr>
              <a:t> </a:t>
            </a:r>
            <a:r>
              <a:rPr sz="1600" spc="45" dirty="0">
                <a:latin typeface="Arial MT"/>
                <a:cs typeface="Arial MT"/>
              </a:rPr>
              <a:t>R</a:t>
            </a:r>
            <a:r>
              <a:rPr sz="1600" spc="30" dirty="0">
                <a:latin typeface="Arial MT"/>
                <a:cs typeface="Arial MT"/>
              </a:rPr>
              <a:t>EA</a:t>
            </a:r>
            <a:r>
              <a:rPr sz="1600" dirty="0">
                <a:latin typeface="Arial MT"/>
                <a:cs typeface="Arial MT"/>
              </a:rPr>
              <a:t>D</a:t>
            </a:r>
            <a:r>
              <a:rPr sz="1600" spc="-100" dirty="0">
                <a:latin typeface="Arial MT"/>
                <a:cs typeface="Arial MT"/>
              </a:rPr>
              <a:t> </a:t>
            </a:r>
            <a:r>
              <a:rPr sz="1600" spc="10" dirty="0">
                <a:latin typeface="Arial MT"/>
                <a:cs typeface="Arial MT"/>
              </a:rPr>
              <a:t>an</a:t>
            </a:r>
            <a:r>
              <a:rPr sz="1600" dirty="0">
                <a:latin typeface="Arial MT"/>
                <a:cs typeface="Arial MT"/>
              </a:rPr>
              <a:t>d</a:t>
            </a:r>
            <a:endParaRPr sz="1600">
              <a:latin typeface="Arial MT"/>
              <a:cs typeface="Arial MT"/>
            </a:endParaRPr>
          </a:p>
          <a:p>
            <a:pPr marL="12700" marR="74295">
              <a:lnSpc>
                <a:spcPts val="1900"/>
              </a:lnSpc>
              <a:spcBef>
                <a:spcPts val="160"/>
              </a:spcBef>
            </a:pPr>
            <a:r>
              <a:rPr sz="1600" dirty="0">
                <a:latin typeface="Arial MT"/>
                <a:cs typeface="Arial MT"/>
              </a:rPr>
              <a:t>WRITE operations </a:t>
            </a:r>
            <a:r>
              <a:rPr sz="1600" spc="5" dirty="0">
                <a:latin typeface="Arial MT"/>
                <a:cs typeface="Arial MT"/>
              </a:rPr>
              <a:t>of </a:t>
            </a:r>
            <a:r>
              <a:rPr sz="1600" spc="10" dirty="0">
                <a:latin typeface="Arial MT"/>
                <a:cs typeface="Arial MT"/>
              </a:rPr>
              <a:t> </a:t>
            </a:r>
            <a:r>
              <a:rPr sz="1600" spc="-10" dirty="0">
                <a:latin typeface="Arial MT"/>
                <a:cs typeface="Arial MT"/>
              </a:rPr>
              <a:t>four</a:t>
            </a:r>
            <a:r>
              <a:rPr sz="1600" spc="10" dirty="0">
                <a:latin typeface="Arial MT"/>
                <a:cs typeface="Arial MT"/>
              </a:rPr>
              <a:t> </a:t>
            </a:r>
            <a:r>
              <a:rPr sz="1600" spc="-5" dirty="0">
                <a:latin typeface="Arial MT"/>
                <a:cs typeface="Arial MT"/>
              </a:rPr>
              <a:t>transactions</a:t>
            </a:r>
            <a:r>
              <a:rPr sz="1600" spc="45" dirty="0">
                <a:latin typeface="Arial MT"/>
                <a:cs typeface="Arial MT"/>
              </a:rPr>
              <a:t> </a:t>
            </a:r>
            <a:r>
              <a:rPr sz="1600" spc="-10" dirty="0">
                <a:latin typeface="Arial MT"/>
                <a:cs typeface="Arial MT"/>
              </a:rPr>
              <a:t>(b) </a:t>
            </a:r>
            <a:r>
              <a:rPr sz="1600" spc="-5" dirty="0">
                <a:latin typeface="Arial MT"/>
                <a:cs typeface="Arial MT"/>
              </a:rPr>
              <a:t> System</a:t>
            </a:r>
            <a:r>
              <a:rPr sz="1600" spc="5" dirty="0">
                <a:latin typeface="Arial MT"/>
                <a:cs typeface="Arial MT"/>
              </a:rPr>
              <a:t> </a:t>
            </a:r>
            <a:r>
              <a:rPr sz="1600" spc="15" dirty="0">
                <a:latin typeface="Arial MT"/>
                <a:cs typeface="Arial MT"/>
              </a:rPr>
              <a:t>log</a:t>
            </a:r>
            <a:r>
              <a:rPr sz="1600" spc="-40" dirty="0">
                <a:latin typeface="Arial MT"/>
                <a:cs typeface="Arial MT"/>
              </a:rPr>
              <a:t> </a:t>
            </a:r>
            <a:r>
              <a:rPr sz="1600" spc="5" dirty="0">
                <a:latin typeface="Arial MT"/>
                <a:cs typeface="Arial MT"/>
              </a:rPr>
              <a:t>at</a:t>
            </a:r>
            <a:r>
              <a:rPr sz="1600" dirty="0">
                <a:latin typeface="Arial MT"/>
                <a:cs typeface="Arial MT"/>
              </a:rPr>
              <a:t> </a:t>
            </a:r>
            <a:r>
              <a:rPr sz="1600" spc="-15" dirty="0">
                <a:latin typeface="Arial MT"/>
                <a:cs typeface="Arial MT"/>
              </a:rPr>
              <a:t>the</a:t>
            </a:r>
            <a:r>
              <a:rPr sz="1600" spc="-45" dirty="0">
                <a:latin typeface="Arial MT"/>
                <a:cs typeface="Arial MT"/>
              </a:rPr>
              <a:t> </a:t>
            </a:r>
            <a:r>
              <a:rPr sz="1600" spc="10" dirty="0">
                <a:latin typeface="Arial MT"/>
                <a:cs typeface="Arial MT"/>
              </a:rPr>
              <a:t>point </a:t>
            </a:r>
            <a:r>
              <a:rPr sz="1600" spc="-430" dirty="0">
                <a:latin typeface="Arial MT"/>
                <a:cs typeface="Arial MT"/>
              </a:rPr>
              <a:t> </a:t>
            </a:r>
            <a:r>
              <a:rPr sz="1600" spc="5" dirty="0">
                <a:latin typeface="Arial MT"/>
                <a:cs typeface="Arial MT"/>
              </a:rPr>
              <a:t>of </a:t>
            </a:r>
            <a:r>
              <a:rPr sz="1600" spc="-5" dirty="0">
                <a:latin typeface="Arial MT"/>
                <a:cs typeface="Arial MT"/>
              </a:rPr>
              <a:t>crash</a:t>
            </a:r>
            <a:endParaRPr sz="1600">
              <a:latin typeface="Arial MT"/>
              <a:cs typeface="Arial MT"/>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6982" y="563196"/>
            <a:ext cx="6113444" cy="566822"/>
          </a:xfrm>
          <a:prstGeom prst="rect">
            <a:avLst/>
          </a:prstGeom>
        </p:spPr>
        <p:txBody>
          <a:bodyPr vert="horz" wrap="square" lIns="0" tIns="12700" rIns="0" bIns="0" rtlCol="0" anchor="ctr">
            <a:spAutoFit/>
          </a:bodyPr>
          <a:lstStyle/>
          <a:p>
            <a:pPr marL="12700">
              <a:lnSpc>
                <a:spcPct val="100000"/>
              </a:lnSpc>
              <a:spcBef>
                <a:spcPts val="100"/>
              </a:spcBef>
            </a:pPr>
            <a:r>
              <a:rPr sz="3600" b="1" u="sng" spc="-5" dirty="0"/>
              <a:t>22.4</a:t>
            </a:r>
            <a:r>
              <a:rPr sz="3600" b="1" u="sng" spc="-45" dirty="0"/>
              <a:t> </a:t>
            </a:r>
            <a:r>
              <a:rPr sz="3600" b="1" u="sng" spc="-5" dirty="0"/>
              <a:t>Shadow</a:t>
            </a:r>
            <a:r>
              <a:rPr sz="3600" b="1" u="sng" spc="-40" dirty="0"/>
              <a:t> </a:t>
            </a:r>
            <a:r>
              <a:rPr sz="3600" b="1" u="sng" spc="-5" dirty="0"/>
              <a:t>Paging</a:t>
            </a:r>
          </a:p>
        </p:txBody>
      </p:sp>
      <p:sp>
        <p:nvSpPr>
          <p:cNvPr id="3" name="object 3"/>
          <p:cNvSpPr txBox="1"/>
          <p:nvPr/>
        </p:nvSpPr>
        <p:spPr>
          <a:xfrm>
            <a:off x="659567" y="1532987"/>
            <a:ext cx="10238282" cy="4194995"/>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15" dirty="0">
                <a:solidFill>
                  <a:srgbClr val="333399"/>
                </a:solidFill>
                <a:latin typeface="Calibri" panose="020F0502020204030204" pitchFamily="34" charset="0"/>
                <a:cs typeface="Calibri" panose="020F0502020204030204" pitchFamily="34" charset="0"/>
              </a:rPr>
              <a:t>No</a:t>
            </a:r>
            <a:r>
              <a:rPr sz="2800" spc="5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log</a:t>
            </a:r>
            <a:r>
              <a:rPr sz="2800" spc="-4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required</a:t>
            </a:r>
            <a:r>
              <a:rPr sz="2800" spc="-4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in</a:t>
            </a:r>
            <a:r>
              <a:rPr sz="2800" spc="-4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a</a:t>
            </a:r>
            <a:r>
              <a:rPr sz="2800" spc="5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single-user</a:t>
            </a:r>
            <a:r>
              <a:rPr sz="2800" spc="-114"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environment</a:t>
            </a:r>
            <a:endParaRPr sz="2800" dirty="0">
              <a:latin typeface="Calibri" panose="020F0502020204030204" pitchFamily="34" charset="0"/>
              <a:cs typeface="Calibri" panose="020F0502020204030204" pitchFamily="34" charset="0"/>
            </a:endParaRPr>
          </a:p>
          <a:p>
            <a:pPr marL="762000" marR="5080" lvl="1" indent="-292100">
              <a:lnSpc>
                <a:spcPts val="3100"/>
              </a:lnSpc>
              <a:spcBef>
                <a:spcPts val="760"/>
              </a:spcBef>
              <a:buClr>
                <a:srgbClr val="333399"/>
              </a:buClr>
              <a:buSzPct val="53846"/>
              <a:buFont typeface="Wingdings"/>
              <a:buChar char=""/>
              <a:tabLst>
                <a:tab pos="761365" algn="l"/>
                <a:tab pos="762000" algn="l"/>
              </a:tabLst>
            </a:pPr>
            <a:r>
              <a:rPr sz="2600" spc="-35" dirty="0">
                <a:solidFill>
                  <a:srgbClr val="800000"/>
                </a:solidFill>
                <a:latin typeface="Calibri" panose="020F0502020204030204" pitchFamily="34" charset="0"/>
                <a:cs typeface="Calibri" panose="020F0502020204030204" pitchFamily="34" charset="0"/>
              </a:rPr>
              <a:t>Log</a:t>
            </a:r>
            <a:r>
              <a:rPr sz="2600" spc="1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may</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a:t>
            </a:r>
            <a:r>
              <a:rPr sz="2600" spc="25" dirty="0">
                <a:solidFill>
                  <a:srgbClr val="800000"/>
                </a:solidFill>
                <a:latin typeface="Calibri" panose="020F0502020204030204" pitchFamily="34" charset="0"/>
                <a:cs typeface="Calibri" panose="020F0502020204030204" pitchFamily="34" charset="0"/>
              </a:rPr>
              <a:t> </a:t>
            </a:r>
            <a:r>
              <a:rPr sz="2600" spc="-45" dirty="0">
                <a:solidFill>
                  <a:srgbClr val="800000"/>
                </a:solidFill>
                <a:latin typeface="Calibri" panose="020F0502020204030204" pitchFamily="34" charset="0"/>
                <a:cs typeface="Calibri" panose="020F0502020204030204" pitchFamily="34" charset="0"/>
              </a:rPr>
              <a:t>needed</a:t>
            </a:r>
            <a:r>
              <a:rPr sz="2600" spc="3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in</a:t>
            </a:r>
            <a:r>
              <a:rPr sz="2600" spc="-7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multiuser</a:t>
            </a:r>
            <a:r>
              <a:rPr sz="2600" spc="11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environment</a:t>
            </a:r>
            <a:r>
              <a:rPr sz="2600" spc="15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for </a:t>
            </a:r>
            <a:r>
              <a:rPr sz="2600" spc="-7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1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concurrency</a:t>
            </a:r>
            <a:r>
              <a:rPr sz="2600" spc="1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control</a:t>
            </a:r>
            <a:r>
              <a:rPr sz="2600" spc="10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method</a:t>
            </a:r>
            <a:endParaRPr sz="2600" dirty="0">
              <a:latin typeface="Calibri" panose="020F0502020204030204" pitchFamily="34" charset="0"/>
              <a:cs typeface="Calibri" panose="020F0502020204030204" pitchFamily="34" charset="0"/>
            </a:endParaRPr>
          </a:p>
          <a:p>
            <a:pPr marL="355600" indent="-342900">
              <a:spcBef>
                <a:spcPts val="580"/>
              </a:spcBef>
              <a:buClr>
                <a:srgbClr val="990033"/>
              </a:buClr>
              <a:buSzPct val="60714"/>
              <a:buFont typeface="Wingdings"/>
              <a:buChar char=""/>
              <a:tabLst>
                <a:tab pos="354965" algn="l"/>
                <a:tab pos="355600" algn="l"/>
              </a:tabLst>
            </a:pPr>
            <a:r>
              <a:rPr sz="2800" spc="30" dirty="0">
                <a:solidFill>
                  <a:srgbClr val="333399"/>
                </a:solidFill>
                <a:latin typeface="Calibri" panose="020F0502020204030204" pitchFamily="34" charset="0"/>
                <a:cs typeface="Calibri" panose="020F0502020204030204" pitchFamily="34" charset="0"/>
              </a:rPr>
              <a:t>S</a:t>
            </a:r>
            <a:r>
              <a:rPr sz="2800" spc="40" dirty="0">
                <a:solidFill>
                  <a:srgbClr val="333399"/>
                </a:solidFill>
                <a:latin typeface="Calibri" panose="020F0502020204030204" pitchFamily="34" charset="0"/>
                <a:cs typeface="Calibri" panose="020F0502020204030204" pitchFamily="34" charset="0"/>
              </a:rPr>
              <a:t>hado</a:t>
            </a:r>
            <a:r>
              <a:rPr sz="2800" dirty="0">
                <a:solidFill>
                  <a:srgbClr val="333399"/>
                </a:solidFill>
                <a:latin typeface="Calibri" panose="020F0502020204030204" pitchFamily="34" charset="0"/>
                <a:cs typeface="Calibri" panose="020F0502020204030204" pitchFamily="34" charset="0"/>
              </a:rPr>
              <a:t>w</a:t>
            </a:r>
            <a:r>
              <a:rPr sz="2800" spc="-200"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pag</a:t>
            </a:r>
            <a:r>
              <a:rPr sz="2800" spc="-25" dirty="0">
                <a:solidFill>
                  <a:srgbClr val="333399"/>
                </a:solidFill>
                <a:latin typeface="Calibri" panose="020F0502020204030204" pitchFamily="34" charset="0"/>
                <a:cs typeface="Calibri" panose="020F0502020204030204" pitchFamily="34" charset="0"/>
              </a:rPr>
              <a:t>i</a:t>
            </a:r>
            <a:r>
              <a:rPr sz="2800" spc="40" dirty="0">
                <a:solidFill>
                  <a:srgbClr val="333399"/>
                </a:solidFill>
                <a:latin typeface="Calibri" panose="020F0502020204030204" pitchFamily="34" charset="0"/>
                <a:cs typeface="Calibri" panose="020F0502020204030204" pitchFamily="34" charset="0"/>
              </a:rPr>
              <a:t>n</a:t>
            </a:r>
            <a:r>
              <a:rPr sz="2800" dirty="0">
                <a:solidFill>
                  <a:srgbClr val="333399"/>
                </a:solidFill>
                <a:latin typeface="Calibri" panose="020F0502020204030204" pitchFamily="34" charset="0"/>
                <a:cs typeface="Calibri" panose="020F0502020204030204" pitchFamily="34" charset="0"/>
              </a:rPr>
              <a:t>g</a:t>
            </a:r>
            <a:r>
              <a:rPr sz="2800" spc="-14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c</a:t>
            </a:r>
            <a:r>
              <a:rPr sz="2800" spc="40" dirty="0">
                <a:solidFill>
                  <a:srgbClr val="333399"/>
                </a:solidFill>
                <a:latin typeface="Calibri" panose="020F0502020204030204" pitchFamily="34" charset="0"/>
                <a:cs typeface="Calibri" panose="020F0502020204030204" pitchFamily="34" charset="0"/>
              </a:rPr>
              <a:t>on</a:t>
            </a:r>
            <a:r>
              <a:rPr sz="2800" dirty="0">
                <a:solidFill>
                  <a:srgbClr val="333399"/>
                </a:solidFill>
                <a:latin typeface="Calibri" panose="020F0502020204030204" pitchFamily="34" charset="0"/>
                <a:cs typeface="Calibri" panose="020F0502020204030204" pitchFamily="34" charset="0"/>
              </a:rPr>
              <a:t>s</a:t>
            </a:r>
            <a:r>
              <a:rPr sz="2800" spc="-25" dirty="0">
                <a:solidFill>
                  <a:srgbClr val="333399"/>
                </a:solidFill>
                <a:latin typeface="Calibri" panose="020F0502020204030204" pitchFamily="34" charset="0"/>
                <a:cs typeface="Calibri" panose="020F0502020204030204" pitchFamily="34" charset="0"/>
              </a:rPr>
              <a:t>i</a:t>
            </a:r>
            <a:r>
              <a:rPr sz="2800" spc="40" dirty="0">
                <a:solidFill>
                  <a:srgbClr val="333399"/>
                </a:solidFill>
                <a:latin typeface="Calibri" panose="020F0502020204030204" pitchFamily="34" charset="0"/>
                <a:cs typeface="Calibri" panose="020F0502020204030204" pitchFamily="34" charset="0"/>
              </a:rPr>
              <a:t>de</a:t>
            </a:r>
            <a:r>
              <a:rPr sz="2800" spc="-35" dirty="0">
                <a:solidFill>
                  <a:srgbClr val="333399"/>
                </a:solidFill>
                <a:latin typeface="Calibri" panose="020F0502020204030204" pitchFamily="34" charset="0"/>
                <a:cs typeface="Calibri" panose="020F0502020204030204" pitchFamily="34" charset="0"/>
              </a:rPr>
              <a:t>r</a:t>
            </a:r>
            <a:r>
              <a:rPr sz="2800" dirty="0">
                <a:solidFill>
                  <a:srgbClr val="333399"/>
                </a:solidFill>
                <a:latin typeface="Calibri" panose="020F0502020204030204" pitchFamily="34" charset="0"/>
                <a:cs typeface="Calibri" panose="020F0502020204030204" pitchFamily="34" charset="0"/>
              </a:rPr>
              <a:t>s</a:t>
            </a:r>
            <a:r>
              <a:rPr sz="2800" spc="-80"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d</a:t>
            </a:r>
            <a:r>
              <a:rPr sz="2800" spc="-25" dirty="0">
                <a:solidFill>
                  <a:srgbClr val="333399"/>
                </a:solidFill>
                <a:latin typeface="Calibri" panose="020F0502020204030204" pitchFamily="34" charset="0"/>
                <a:cs typeface="Calibri" panose="020F0502020204030204" pitchFamily="34" charset="0"/>
              </a:rPr>
              <a:t>i</a:t>
            </a:r>
            <a:r>
              <a:rPr sz="2800" dirty="0">
                <a:solidFill>
                  <a:srgbClr val="333399"/>
                </a:solidFill>
                <a:latin typeface="Calibri" panose="020F0502020204030204" pitchFamily="34" charset="0"/>
                <a:cs typeface="Calibri" panose="020F0502020204030204" pitchFamily="34" charset="0"/>
              </a:rPr>
              <a:t>sk</a:t>
            </a:r>
            <a:r>
              <a:rPr sz="2800" spc="20" dirty="0">
                <a:solidFill>
                  <a:srgbClr val="333399"/>
                </a:solidFill>
                <a:latin typeface="Calibri" panose="020F0502020204030204" pitchFamily="34" charset="0"/>
                <a:cs typeface="Calibri" panose="020F0502020204030204" pitchFamily="34" charset="0"/>
              </a:rPr>
              <a:t> t</a:t>
            </a:r>
            <a:r>
              <a:rPr sz="2800" dirty="0">
                <a:solidFill>
                  <a:srgbClr val="333399"/>
                </a:solidFill>
                <a:latin typeface="Calibri" panose="020F0502020204030204" pitchFamily="34" charset="0"/>
                <a:cs typeface="Calibri" panose="020F0502020204030204" pitchFamily="34" charset="0"/>
              </a:rPr>
              <a:t>o</a:t>
            </a:r>
            <a:r>
              <a:rPr sz="2800" spc="-40"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b</a:t>
            </a:r>
            <a:r>
              <a:rPr sz="2800" dirty="0">
                <a:solidFill>
                  <a:srgbClr val="333399"/>
                </a:solidFill>
                <a:latin typeface="Calibri" panose="020F0502020204030204" pitchFamily="34" charset="0"/>
                <a:cs typeface="Calibri" panose="020F0502020204030204" pitchFamily="34" charset="0"/>
              </a:rPr>
              <a:t>e</a:t>
            </a:r>
            <a:r>
              <a:rPr sz="2800" spc="-40" dirty="0">
                <a:solidFill>
                  <a:srgbClr val="333399"/>
                </a:solidFill>
                <a:latin typeface="Calibri" panose="020F0502020204030204" pitchFamily="34" charset="0"/>
                <a:cs typeface="Calibri" panose="020F0502020204030204" pitchFamily="34" charset="0"/>
              </a:rPr>
              <a:t> </a:t>
            </a:r>
            <a:r>
              <a:rPr sz="2800" spc="-35" dirty="0">
                <a:solidFill>
                  <a:srgbClr val="333399"/>
                </a:solidFill>
                <a:latin typeface="Calibri" panose="020F0502020204030204" pitchFamily="34" charset="0"/>
                <a:cs typeface="Calibri" panose="020F0502020204030204" pitchFamily="34" charset="0"/>
              </a:rPr>
              <a:t>m</a:t>
            </a:r>
            <a:r>
              <a:rPr sz="2800" spc="40" dirty="0">
                <a:solidFill>
                  <a:srgbClr val="333399"/>
                </a:solidFill>
                <a:latin typeface="Calibri" panose="020F0502020204030204" pitchFamily="34" charset="0"/>
                <a:cs typeface="Calibri" panose="020F0502020204030204" pitchFamily="34" charset="0"/>
              </a:rPr>
              <a:t>ad</a:t>
            </a:r>
            <a:r>
              <a:rPr sz="2800" dirty="0">
                <a:solidFill>
                  <a:srgbClr val="333399"/>
                </a:solidFill>
                <a:latin typeface="Calibri" panose="020F0502020204030204" pitchFamily="34" charset="0"/>
                <a:cs typeface="Calibri" panose="020F0502020204030204" pitchFamily="34" charset="0"/>
              </a:rPr>
              <a:t>e</a:t>
            </a:r>
            <a:r>
              <a:rPr sz="2800" spc="-40"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o</a:t>
            </a:r>
            <a:r>
              <a:rPr sz="2800" dirty="0">
                <a:solidFill>
                  <a:srgbClr val="333399"/>
                </a:solidFill>
                <a:latin typeface="Calibri" panose="020F0502020204030204" pitchFamily="34" charset="0"/>
                <a:cs typeface="Calibri" panose="020F0502020204030204" pitchFamily="34" charset="0"/>
              </a:rPr>
              <a:t>f</a:t>
            </a:r>
            <a:r>
              <a:rPr sz="2800" spc="-60" dirty="0">
                <a:solidFill>
                  <a:srgbClr val="333399"/>
                </a:solidFill>
                <a:latin typeface="Calibri" panose="020F0502020204030204" pitchFamily="34" charset="0"/>
                <a:cs typeface="Calibri" panose="020F0502020204030204" pitchFamily="34" charset="0"/>
              </a:rPr>
              <a:t> </a:t>
            </a:r>
            <a:r>
              <a:rPr sz="2800" i="1" dirty="0">
                <a:solidFill>
                  <a:srgbClr val="333399"/>
                </a:solidFill>
                <a:latin typeface="Calibri" panose="020F0502020204030204" pitchFamily="34" charset="0"/>
                <a:cs typeface="Calibri" panose="020F0502020204030204" pitchFamily="34" charset="0"/>
              </a:rPr>
              <a:t>n</a:t>
            </a:r>
            <a:endParaRPr sz="2800" dirty="0">
              <a:latin typeface="Calibri" panose="020F0502020204030204" pitchFamily="34" charset="0"/>
              <a:cs typeface="Calibri" panose="020F0502020204030204" pitchFamily="34" charset="0"/>
            </a:endParaRPr>
          </a:p>
          <a:p>
            <a:pPr marL="355600">
              <a:spcBef>
                <a:spcPts val="40"/>
              </a:spcBef>
            </a:pPr>
            <a:r>
              <a:rPr sz="2800" dirty="0">
                <a:solidFill>
                  <a:srgbClr val="333399"/>
                </a:solidFill>
                <a:latin typeface="Calibri" panose="020F0502020204030204" pitchFamily="34" charset="0"/>
                <a:cs typeface="Calibri" panose="020F0502020204030204" pitchFamily="34" charset="0"/>
              </a:rPr>
              <a:t>fixed-size</a:t>
            </a:r>
            <a:r>
              <a:rPr sz="2800" spc="-5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disk </a:t>
            </a:r>
            <a:r>
              <a:rPr sz="2800" spc="30" dirty="0">
                <a:solidFill>
                  <a:srgbClr val="333399"/>
                </a:solidFill>
                <a:latin typeface="Calibri" panose="020F0502020204030204" pitchFamily="34" charset="0"/>
                <a:cs typeface="Calibri" panose="020F0502020204030204" pitchFamily="34" charset="0"/>
              </a:rPr>
              <a:t>pages</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5" dirty="0">
                <a:solidFill>
                  <a:srgbClr val="800000"/>
                </a:solidFill>
                <a:latin typeface="Calibri" panose="020F0502020204030204" pitchFamily="34" charset="0"/>
                <a:cs typeface="Calibri" panose="020F0502020204030204" pitchFamily="34" charset="0"/>
              </a:rPr>
              <a:t>Directory</a:t>
            </a:r>
            <a:r>
              <a:rPr sz="2600" spc="-3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with</a:t>
            </a:r>
            <a:r>
              <a:rPr sz="2600" spc="20" dirty="0">
                <a:solidFill>
                  <a:srgbClr val="800000"/>
                </a:solidFill>
                <a:latin typeface="Calibri" panose="020F0502020204030204" pitchFamily="34" charset="0"/>
                <a:cs typeface="Calibri" panose="020F0502020204030204" pitchFamily="34" charset="0"/>
              </a:rPr>
              <a:t> </a:t>
            </a:r>
            <a:r>
              <a:rPr sz="2600" i="1" dirty="0">
                <a:solidFill>
                  <a:srgbClr val="800000"/>
                </a:solidFill>
                <a:latin typeface="Calibri" panose="020F0502020204030204" pitchFamily="34" charset="0"/>
                <a:cs typeface="Calibri" panose="020F0502020204030204" pitchFamily="34" charset="0"/>
              </a:rPr>
              <a:t>n</a:t>
            </a:r>
            <a:r>
              <a:rPr sz="2600" i="1"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entries</a:t>
            </a:r>
            <a:r>
              <a:rPr sz="2600" spc="6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a:t>
            </a:r>
            <a:r>
              <a:rPr sz="2600" spc="-3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constructed</a:t>
            </a:r>
            <a:endParaRPr sz="2600" dirty="0">
              <a:latin typeface="Calibri" panose="020F0502020204030204" pitchFamily="34" charset="0"/>
              <a:cs typeface="Calibri" panose="020F0502020204030204" pitchFamily="34" charset="0"/>
            </a:endParaRPr>
          </a:p>
          <a:p>
            <a:pPr marL="762000" marR="60960" lvl="1" indent="-292100">
              <a:lnSpc>
                <a:spcPct val="101000"/>
              </a:lnSpc>
              <a:spcBef>
                <a:spcPts val="545"/>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When </a:t>
            </a:r>
            <a:r>
              <a:rPr sz="2600" spc="-20" dirty="0">
                <a:solidFill>
                  <a:srgbClr val="800000"/>
                </a:solidFill>
                <a:latin typeface="Calibri" panose="020F0502020204030204" pitchFamily="34" charset="0"/>
                <a:cs typeface="Calibri" panose="020F0502020204030204" pitchFamily="34" charset="0"/>
              </a:rPr>
              <a:t>transaction</a:t>
            </a:r>
            <a:r>
              <a:rPr sz="2600" spc="-1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begins executing,</a:t>
            </a:r>
            <a:r>
              <a:rPr sz="2600" spc="-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directory </a:t>
            </a:r>
            <a:r>
              <a:rPr sz="2600" spc="-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copied </a:t>
            </a:r>
            <a:r>
              <a:rPr sz="2600" spc="-15" dirty="0">
                <a:solidFill>
                  <a:srgbClr val="800000"/>
                </a:solidFill>
                <a:latin typeface="Calibri" panose="020F0502020204030204" pitchFamily="34" charset="0"/>
                <a:cs typeface="Calibri" panose="020F0502020204030204" pitchFamily="34" charset="0"/>
              </a:rPr>
              <a:t>into </a:t>
            </a:r>
            <a:r>
              <a:rPr sz="2600" spc="-35" dirty="0">
                <a:solidFill>
                  <a:srgbClr val="800000"/>
                </a:solidFill>
                <a:latin typeface="Calibri" panose="020F0502020204030204" pitchFamily="34" charset="0"/>
                <a:cs typeface="Calibri" panose="020F0502020204030204" pitchFamily="34" charset="0"/>
              </a:rPr>
              <a:t>shadow</a:t>
            </a:r>
            <a:r>
              <a:rPr sz="2600" spc="-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directory to save </a:t>
            </a:r>
            <a:r>
              <a:rPr sz="2600" dirty="0">
                <a:solidFill>
                  <a:srgbClr val="800000"/>
                </a:solidFill>
                <a:latin typeface="Calibri" panose="020F0502020204030204" pitchFamily="34" charset="0"/>
                <a:cs typeface="Calibri" panose="020F0502020204030204" pitchFamily="34" charset="0"/>
              </a:rPr>
              <a:t>while </a:t>
            </a:r>
            <a:r>
              <a:rPr sz="2600" spc="-15" dirty="0">
                <a:solidFill>
                  <a:srgbClr val="800000"/>
                </a:solidFill>
                <a:latin typeface="Calibri" panose="020F0502020204030204" pitchFamily="34" charset="0"/>
                <a:cs typeface="Calibri" panose="020F0502020204030204" pitchFamily="34" charset="0"/>
              </a:rPr>
              <a:t>current </a:t>
            </a:r>
            <a:r>
              <a:rPr sz="2600" spc="-71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directory</a:t>
            </a:r>
            <a:r>
              <a:rPr sz="2600" spc="7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a:t>
            </a:r>
            <a:r>
              <a:rPr sz="2600" spc="-2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being</a:t>
            </a:r>
            <a:r>
              <a:rPr sz="2600" spc="1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used</a:t>
            </a:r>
            <a:endParaRPr sz="2600"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spc="-40" dirty="0">
                <a:solidFill>
                  <a:srgbClr val="800000"/>
                </a:solidFill>
                <a:latin typeface="Calibri" panose="020F0502020204030204" pitchFamily="34" charset="0"/>
                <a:cs typeface="Calibri" panose="020F0502020204030204" pitchFamily="34" charset="0"/>
              </a:rPr>
              <a:t>Shadow</a:t>
            </a:r>
            <a:r>
              <a:rPr sz="2600" spc="19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directory</a:t>
            </a:r>
            <a:r>
              <a:rPr sz="2600" spc="6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a:t>
            </a:r>
            <a:r>
              <a:rPr sz="2600" spc="-30" dirty="0">
                <a:solidFill>
                  <a:srgbClr val="800000"/>
                </a:solidFill>
                <a:latin typeface="Calibri" panose="020F0502020204030204" pitchFamily="34" charset="0"/>
                <a:cs typeface="Calibri" panose="020F0502020204030204" pitchFamily="34" charset="0"/>
              </a:rPr>
              <a:t> never</a:t>
            </a:r>
            <a:r>
              <a:rPr sz="2600" spc="20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modified</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6758" y="469387"/>
            <a:ext cx="5004435" cy="566822"/>
          </a:xfrm>
          <a:prstGeom prst="rect">
            <a:avLst/>
          </a:prstGeom>
        </p:spPr>
        <p:txBody>
          <a:bodyPr vert="horz" wrap="square" lIns="0" tIns="12700" rIns="0" bIns="0" rtlCol="0" anchor="ctr">
            <a:spAutoFit/>
          </a:bodyPr>
          <a:lstStyle/>
          <a:p>
            <a:pPr marL="12700">
              <a:lnSpc>
                <a:spcPct val="100000"/>
              </a:lnSpc>
              <a:spcBef>
                <a:spcPts val="100"/>
              </a:spcBef>
            </a:pPr>
            <a:r>
              <a:rPr sz="3600" b="1" u="sng" spc="-5" dirty="0"/>
              <a:t>Shadow</a:t>
            </a:r>
            <a:r>
              <a:rPr sz="3600" b="1" u="sng" spc="-35" dirty="0"/>
              <a:t> </a:t>
            </a:r>
            <a:r>
              <a:rPr sz="3600" b="1" u="sng" spc="-5" dirty="0"/>
              <a:t>Paging</a:t>
            </a:r>
          </a:p>
        </p:txBody>
      </p:sp>
      <p:sp>
        <p:nvSpPr>
          <p:cNvPr id="3" name="object 3"/>
          <p:cNvSpPr txBox="1"/>
          <p:nvPr/>
        </p:nvSpPr>
        <p:spPr>
          <a:xfrm>
            <a:off x="719528" y="1620520"/>
            <a:ext cx="10163331" cy="3371885"/>
          </a:xfrm>
          <a:prstGeom prst="rect">
            <a:avLst/>
          </a:prstGeom>
        </p:spPr>
        <p:txBody>
          <a:bodyPr vert="horz" wrap="square" lIns="0" tIns="7620" rIns="0" bIns="0" rtlCol="0">
            <a:spAutoFit/>
          </a:bodyPr>
          <a:lstStyle/>
          <a:p>
            <a:pPr marL="355600" marR="252095" indent="-342900">
              <a:lnSpc>
                <a:spcPct val="101200"/>
              </a:lnSpc>
              <a:spcBef>
                <a:spcPts val="6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New</a:t>
            </a:r>
            <a:r>
              <a:rPr sz="2800" spc="-1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copy</a:t>
            </a:r>
            <a:r>
              <a:rPr sz="2800" spc="-9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of</a:t>
            </a:r>
            <a:r>
              <a:rPr sz="2800" spc="-7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the</a:t>
            </a:r>
            <a:r>
              <a:rPr sz="2800" spc="-5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modified</a:t>
            </a:r>
            <a:r>
              <a:rPr sz="2800" spc="-50" dirty="0">
                <a:solidFill>
                  <a:srgbClr val="333399"/>
                </a:solidFill>
                <a:latin typeface="Calibri" panose="020F0502020204030204" pitchFamily="34" charset="0"/>
                <a:cs typeface="Calibri" panose="020F0502020204030204" pitchFamily="34" charset="0"/>
              </a:rPr>
              <a:t> </a:t>
            </a:r>
            <a:r>
              <a:rPr sz="2800" spc="30" dirty="0">
                <a:solidFill>
                  <a:srgbClr val="333399"/>
                </a:solidFill>
                <a:latin typeface="Calibri" panose="020F0502020204030204" pitchFamily="34" charset="0"/>
                <a:cs typeface="Calibri" panose="020F0502020204030204" pitchFamily="34" charset="0"/>
              </a:rPr>
              <a:t>page</a:t>
            </a:r>
            <a:r>
              <a:rPr sz="2800" spc="-15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created</a:t>
            </a:r>
            <a:r>
              <a:rPr sz="2800" spc="-150"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and </a:t>
            </a:r>
            <a:r>
              <a:rPr sz="2800" spc="-76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stored</a:t>
            </a:r>
            <a:r>
              <a:rPr sz="2800" spc="-4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elsewhere</a:t>
            </a:r>
            <a:endParaRPr sz="2800" dirty="0">
              <a:latin typeface="Calibri" panose="020F0502020204030204" pitchFamily="34" charset="0"/>
              <a:cs typeface="Calibri" panose="020F0502020204030204" pitchFamily="34" charset="0"/>
            </a:endParaRPr>
          </a:p>
          <a:p>
            <a:pPr marL="762000" marR="5080" lvl="1" indent="-292100">
              <a:lnSpc>
                <a:spcPts val="3100"/>
              </a:lnSpc>
              <a:spcBef>
                <a:spcPts val="760"/>
              </a:spcBef>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Current</a:t>
            </a:r>
            <a:r>
              <a:rPr sz="2600" spc="5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directory</a:t>
            </a:r>
            <a:r>
              <a:rPr sz="2600" spc="7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modified</a:t>
            </a:r>
            <a:r>
              <a:rPr sz="2600" spc="1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point</a:t>
            </a:r>
            <a:r>
              <a:rPr sz="2600" spc="5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new</a:t>
            </a:r>
            <a:r>
              <a:rPr sz="2600" spc="10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 </a:t>
            </a:r>
            <a:r>
              <a:rPr sz="2600" spc="-71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block</a:t>
            </a:r>
            <a:endParaRPr sz="2600" dirty="0">
              <a:latin typeface="Calibri" panose="020F0502020204030204" pitchFamily="34" charset="0"/>
              <a:cs typeface="Calibri" panose="020F0502020204030204" pitchFamily="34" charset="0"/>
            </a:endParaRPr>
          </a:p>
          <a:p>
            <a:pPr marL="762000" lvl="1" indent="-292100">
              <a:spcBef>
                <a:spcPts val="480"/>
              </a:spcBef>
              <a:buClr>
                <a:srgbClr val="333399"/>
              </a:buClr>
              <a:buSzPct val="53846"/>
              <a:buFont typeface="Wingdings"/>
              <a:buChar char=""/>
              <a:tabLst>
                <a:tab pos="761365" algn="l"/>
                <a:tab pos="762000" algn="l"/>
              </a:tabLst>
            </a:pPr>
            <a:r>
              <a:rPr sz="2600" spc="-40" dirty="0">
                <a:solidFill>
                  <a:srgbClr val="800000"/>
                </a:solidFill>
                <a:latin typeface="Calibri" panose="020F0502020204030204" pitchFamily="34" charset="0"/>
                <a:cs typeface="Calibri" panose="020F0502020204030204" pitchFamily="34" charset="0"/>
              </a:rPr>
              <a:t>Shadow</a:t>
            </a:r>
            <a:r>
              <a:rPr sz="2600" spc="20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directory</a:t>
            </a:r>
            <a:r>
              <a:rPr sz="2600" spc="8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still </a:t>
            </a:r>
            <a:r>
              <a:rPr sz="2600" spc="-30" dirty="0">
                <a:solidFill>
                  <a:srgbClr val="800000"/>
                </a:solidFill>
                <a:latin typeface="Calibri" panose="020F0502020204030204" pitchFamily="34" charset="0"/>
                <a:cs typeface="Calibri" panose="020F0502020204030204" pitchFamily="34" charset="0"/>
              </a:rPr>
              <a:t>points</a:t>
            </a:r>
            <a:r>
              <a:rPr sz="2600" spc="18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old</a:t>
            </a:r>
            <a:r>
              <a:rPr sz="2600" spc="3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block</a:t>
            </a:r>
            <a:endParaRPr sz="2600" dirty="0">
              <a:latin typeface="Calibri" panose="020F0502020204030204" pitchFamily="34" charset="0"/>
              <a:cs typeface="Calibri" panose="020F0502020204030204" pitchFamily="34" charset="0"/>
            </a:endParaRPr>
          </a:p>
          <a:p>
            <a:pPr marL="355600" indent="-342900">
              <a:spcBef>
                <a:spcPts val="68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Failure</a:t>
            </a:r>
            <a:r>
              <a:rPr sz="2800" spc="2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recovery</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dirty="0">
                <a:solidFill>
                  <a:srgbClr val="800000"/>
                </a:solidFill>
                <a:latin typeface="Calibri" panose="020F0502020204030204" pitchFamily="34" charset="0"/>
                <a:cs typeface="Calibri" panose="020F0502020204030204" pitchFamily="34" charset="0"/>
              </a:rPr>
              <a:t>Discard</a:t>
            </a:r>
            <a:r>
              <a:rPr sz="2600" spc="-8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current</a:t>
            </a:r>
            <a:r>
              <a:rPr sz="2600" spc="14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directory</a:t>
            </a:r>
            <a:endParaRPr sz="2600" dirty="0">
              <a:latin typeface="Calibri" panose="020F0502020204030204" pitchFamily="34" charset="0"/>
              <a:cs typeface="Calibri" panose="020F0502020204030204" pitchFamily="34" charset="0"/>
            </a:endParaRPr>
          </a:p>
          <a:p>
            <a:pPr marL="762000" lvl="1" indent="-292100">
              <a:spcBef>
                <a:spcPts val="680"/>
              </a:spcBef>
              <a:buClr>
                <a:srgbClr val="333399"/>
              </a:buClr>
              <a:buSzPct val="53846"/>
              <a:buFont typeface="Wingdings"/>
              <a:buChar char=""/>
              <a:tabLst>
                <a:tab pos="761365" algn="l"/>
                <a:tab pos="762000" algn="l"/>
              </a:tabLst>
            </a:pPr>
            <a:r>
              <a:rPr sz="2600" spc="-5" dirty="0">
                <a:solidFill>
                  <a:srgbClr val="800000"/>
                </a:solidFill>
                <a:latin typeface="Calibri" panose="020F0502020204030204" pitchFamily="34" charset="0"/>
                <a:cs typeface="Calibri" panose="020F0502020204030204" pitchFamily="34" charset="0"/>
              </a:rPr>
              <a:t>Free</a:t>
            </a:r>
            <a:r>
              <a:rPr sz="2600" spc="1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modified</a:t>
            </a:r>
            <a:r>
              <a:rPr sz="2600" spc="1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database</a:t>
            </a:r>
            <a:r>
              <a:rPr sz="2600" spc="310"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pages</a:t>
            </a:r>
            <a:endParaRPr sz="2600"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dirty="0">
                <a:solidFill>
                  <a:srgbClr val="800000"/>
                </a:solidFill>
                <a:latin typeface="Calibri" panose="020F0502020204030204" pitchFamily="34" charset="0"/>
                <a:cs typeface="Calibri" panose="020F0502020204030204" pitchFamily="34" charset="0"/>
              </a:rPr>
              <a:t>NO-UNDO/NO-REDO</a:t>
            </a:r>
            <a:r>
              <a:rPr sz="2600" spc="-15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technique</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343" y="279142"/>
            <a:ext cx="5004435" cy="1367041"/>
          </a:xfrm>
          <a:prstGeom prst="rect">
            <a:avLst/>
          </a:prstGeom>
        </p:spPr>
        <p:txBody>
          <a:bodyPr vert="horz" wrap="square" lIns="0" tIns="12700" rIns="0" bIns="0" rtlCol="0" anchor="ctr">
            <a:spAutoFit/>
          </a:bodyPr>
          <a:lstStyle/>
          <a:p>
            <a:pPr marL="12700">
              <a:lnSpc>
                <a:spcPct val="100000"/>
              </a:lnSpc>
              <a:spcBef>
                <a:spcPts val="100"/>
              </a:spcBef>
            </a:pPr>
            <a:r>
              <a:rPr spc="-5" dirty="0"/>
              <a:t>Shadow</a:t>
            </a:r>
            <a:r>
              <a:rPr spc="-35" dirty="0"/>
              <a:t> </a:t>
            </a:r>
            <a:r>
              <a:rPr spc="-5" dirty="0"/>
              <a:t>Paging</a:t>
            </a:r>
            <a:r>
              <a:rPr spc="-35" dirty="0"/>
              <a:t> </a:t>
            </a:r>
            <a:r>
              <a:rPr spc="-5" dirty="0"/>
              <a:t>(cont’d.)</a:t>
            </a:r>
          </a:p>
        </p:txBody>
      </p:sp>
      <p:pic>
        <p:nvPicPr>
          <p:cNvPr id="3" name="object 3"/>
          <p:cNvPicPr/>
          <p:nvPr/>
        </p:nvPicPr>
        <p:blipFill>
          <a:blip r:embed="rId2" cstate="print"/>
          <a:stretch>
            <a:fillRect/>
          </a:stretch>
        </p:blipFill>
        <p:spPr>
          <a:xfrm>
            <a:off x="2226678" y="1867065"/>
            <a:ext cx="7301225" cy="3801035"/>
          </a:xfrm>
          <a:prstGeom prst="rect">
            <a:avLst/>
          </a:prstGeom>
        </p:spPr>
      </p:pic>
      <p:sp>
        <p:nvSpPr>
          <p:cNvPr id="4" name="object 4"/>
          <p:cNvSpPr txBox="1"/>
          <p:nvPr/>
        </p:nvSpPr>
        <p:spPr>
          <a:xfrm>
            <a:off x="3812544" y="6006710"/>
            <a:ext cx="3834765" cy="269240"/>
          </a:xfrm>
          <a:prstGeom prst="rect">
            <a:avLst/>
          </a:prstGeom>
        </p:spPr>
        <p:txBody>
          <a:bodyPr vert="horz" wrap="square" lIns="0" tIns="12700" rIns="0" bIns="0" rtlCol="0">
            <a:spAutoFit/>
          </a:bodyPr>
          <a:lstStyle/>
          <a:p>
            <a:pPr marL="12700">
              <a:spcBef>
                <a:spcPts val="100"/>
              </a:spcBef>
            </a:pPr>
            <a:r>
              <a:rPr sz="1600" spc="20" dirty="0">
                <a:latin typeface="Arial MT"/>
                <a:cs typeface="Arial MT"/>
              </a:rPr>
              <a:t>F</a:t>
            </a:r>
            <a:r>
              <a:rPr sz="1600" spc="40" dirty="0">
                <a:latin typeface="Arial MT"/>
                <a:cs typeface="Arial MT"/>
              </a:rPr>
              <a:t>i</a:t>
            </a:r>
            <a:r>
              <a:rPr sz="1600" spc="10" dirty="0">
                <a:latin typeface="Arial MT"/>
                <a:cs typeface="Arial MT"/>
              </a:rPr>
              <a:t>gu</a:t>
            </a:r>
            <a:r>
              <a:rPr sz="1600" spc="-35" dirty="0">
                <a:latin typeface="Arial MT"/>
                <a:cs typeface="Arial MT"/>
              </a:rPr>
              <a:t>r</a:t>
            </a:r>
            <a:r>
              <a:rPr sz="1600" dirty="0">
                <a:latin typeface="Arial MT"/>
                <a:cs typeface="Arial MT"/>
              </a:rPr>
              <a:t>e</a:t>
            </a:r>
            <a:r>
              <a:rPr sz="1600" spc="-35" dirty="0">
                <a:latin typeface="Arial MT"/>
                <a:cs typeface="Arial MT"/>
              </a:rPr>
              <a:t> </a:t>
            </a:r>
            <a:r>
              <a:rPr sz="1600" spc="10" dirty="0">
                <a:latin typeface="Arial MT"/>
                <a:cs typeface="Arial MT"/>
              </a:rPr>
              <a:t>22</a:t>
            </a:r>
            <a:r>
              <a:rPr sz="1600" spc="-45" dirty="0">
                <a:latin typeface="Arial MT"/>
                <a:cs typeface="Arial MT"/>
              </a:rPr>
              <a:t>.</a:t>
            </a:r>
            <a:r>
              <a:rPr sz="1600" dirty="0">
                <a:latin typeface="Arial MT"/>
                <a:cs typeface="Arial MT"/>
              </a:rPr>
              <a:t>4</a:t>
            </a:r>
            <a:r>
              <a:rPr sz="1600" spc="-135" dirty="0">
                <a:latin typeface="Arial MT"/>
                <a:cs typeface="Arial MT"/>
              </a:rPr>
              <a:t> </a:t>
            </a:r>
            <a:r>
              <a:rPr sz="1600" spc="30" dirty="0">
                <a:latin typeface="Arial MT"/>
                <a:cs typeface="Arial MT"/>
              </a:rPr>
              <a:t>A</a:t>
            </a:r>
            <a:r>
              <a:rPr sz="1600" dirty="0">
                <a:latin typeface="Arial MT"/>
                <a:cs typeface="Arial MT"/>
              </a:rPr>
              <a:t>n</a:t>
            </a:r>
            <a:r>
              <a:rPr sz="1600" spc="-35" dirty="0">
                <a:latin typeface="Arial MT"/>
                <a:cs typeface="Arial MT"/>
              </a:rPr>
              <a:t> </a:t>
            </a:r>
            <a:r>
              <a:rPr sz="1600" spc="10" dirty="0">
                <a:latin typeface="Arial MT"/>
                <a:cs typeface="Arial MT"/>
              </a:rPr>
              <a:t>e</a:t>
            </a:r>
            <a:r>
              <a:rPr sz="1600" dirty="0">
                <a:latin typeface="Arial MT"/>
                <a:cs typeface="Arial MT"/>
              </a:rPr>
              <a:t>x</a:t>
            </a:r>
            <a:r>
              <a:rPr sz="1600" spc="10" dirty="0">
                <a:latin typeface="Arial MT"/>
                <a:cs typeface="Arial MT"/>
              </a:rPr>
              <a:t>a</a:t>
            </a:r>
            <a:r>
              <a:rPr sz="1600" spc="-35" dirty="0">
                <a:latin typeface="Arial MT"/>
                <a:cs typeface="Arial MT"/>
              </a:rPr>
              <a:t>m</a:t>
            </a:r>
            <a:r>
              <a:rPr sz="1600" spc="10" dirty="0">
                <a:latin typeface="Arial MT"/>
                <a:cs typeface="Arial MT"/>
              </a:rPr>
              <a:t>p</a:t>
            </a:r>
            <a:r>
              <a:rPr sz="1600" spc="40" dirty="0">
                <a:latin typeface="Arial MT"/>
                <a:cs typeface="Arial MT"/>
              </a:rPr>
              <a:t>l</a:t>
            </a:r>
            <a:r>
              <a:rPr sz="1600" dirty="0">
                <a:latin typeface="Arial MT"/>
                <a:cs typeface="Arial MT"/>
              </a:rPr>
              <a:t>e</a:t>
            </a:r>
            <a:r>
              <a:rPr sz="1600" spc="-35" dirty="0">
                <a:latin typeface="Arial MT"/>
                <a:cs typeface="Arial MT"/>
              </a:rPr>
              <a:t> </a:t>
            </a:r>
            <a:r>
              <a:rPr sz="1600" spc="10" dirty="0">
                <a:latin typeface="Arial MT"/>
                <a:cs typeface="Arial MT"/>
              </a:rPr>
              <a:t>o</a:t>
            </a:r>
            <a:r>
              <a:rPr sz="1600" dirty="0">
                <a:latin typeface="Arial MT"/>
                <a:cs typeface="Arial MT"/>
              </a:rPr>
              <a:t>f</a:t>
            </a:r>
            <a:r>
              <a:rPr sz="1600" spc="10" dirty="0">
                <a:latin typeface="Arial MT"/>
                <a:cs typeface="Arial MT"/>
              </a:rPr>
              <a:t> </a:t>
            </a:r>
            <a:r>
              <a:rPr sz="1600" dirty="0">
                <a:latin typeface="Arial MT"/>
                <a:cs typeface="Arial MT"/>
              </a:rPr>
              <a:t>s</a:t>
            </a:r>
            <a:r>
              <a:rPr sz="1600" spc="10" dirty="0">
                <a:latin typeface="Arial MT"/>
                <a:cs typeface="Arial MT"/>
              </a:rPr>
              <a:t>hado</a:t>
            </a:r>
            <a:r>
              <a:rPr sz="1600" dirty="0">
                <a:latin typeface="Arial MT"/>
                <a:cs typeface="Arial MT"/>
              </a:rPr>
              <a:t>w </a:t>
            </a:r>
            <a:r>
              <a:rPr sz="1600" spc="10" dirty="0">
                <a:latin typeface="Arial MT"/>
                <a:cs typeface="Arial MT"/>
              </a:rPr>
              <a:t>pag</a:t>
            </a:r>
            <a:r>
              <a:rPr sz="1600" spc="40" dirty="0">
                <a:latin typeface="Arial MT"/>
                <a:cs typeface="Arial MT"/>
              </a:rPr>
              <a:t>i</a:t>
            </a:r>
            <a:r>
              <a:rPr sz="1600" spc="10" dirty="0">
                <a:latin typeface="Arial MT"/>
                <a:cs typeface="Arial MT"/>
              </a:rPr>
              <a:t>n</a:t>
            </a:r>
            <a:r>
              <a:rPr sz="1600" dirty="0">
                <a:latin typeface="Arial MT"/>
                <a:cs typeface="Arial MT"/>
              </a:rPr>
              <a:t>g</a:t>
            </a:r>
            <a:endParaRPr sz="1600">
              <a:latin typeface="Arial MT"/>
              <a:cs typeface="Arial MT"/>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1424-C3A3-4A5A-ABA6-021168AC98C7}"/>
              </a:ext>
            </a:extLst>
          </p:cNvPr>
          <p:cNvSpPr>
            <a:spLocks noGrp="1"/>
          </p:cNvSpPr>
          <p:nvPr>
            <p:ph type="ctrTitle"/>
          </p:nvPr>
        </p:nvSpPr>
        <p:spPr>
          <a:xfrm>
            <a:off x="873550" y="2235200"/>
            <a:ext cx="10444899" cy="2387600"/>
          </a:xfrm>
        </p:spPr>
        <p:txBody>
          <a:bodyPr>
            <a:normAutofit fontScale="90000"/>
          </a:bodyPr>
          <a:lstStyle/>
          <a:p>
            <a:r>
              <a:rPr lang="en-US" dirty="0"/>
              <a:t>Thank YOU</a:t>
            </a:r>
            <a:br>
              <a:rPr lang="en-US" dirty="0"/>
            </a:br>
            <a:br>
              <a:rPr lang="en-US" dirty="0"/>
            </a:br>
            <a:r>
              <a:rPr lang="en-US" dirty="0"/>
              <a:t>BEST OF LUCK!!!</a:t>
            </a:r>
            <a:endParaRPr lang="en-IN" dirty="0"/>
          </a:p>
        </p:txBody>
      </p:sp>
    </p:spTree>
    <p:extLst>
      <p:ext uri="{BB962C8B-B14F-4D97-AF65-F5344CB8AC3E}">
        <p14:creationId xmlns:p14="http://schemas.microsoft.com/office/powerpoint/2010/main" val="323507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176" y="383443"/>
            <a:ext cx="6743034" cy="579646"/>
          </a:xfrm>
          <a:prstGeom prst="rect">
            <a:avLst/>
          </a:prstGeom>
        </p:spPr>
        <p:txBody>
          <a:bodyPr vert="horz" wrap="square" lIns="0" tIns="27940" rIns="0" bIns="0" rtlCol="0" anchor="ctr">
            <a:spAutoFit/>
          </a:bodyPr>
          <a:lstStyle/>
          <a:p>
            <a:pPr marL="12700" marR="5080">
              <a:lnSpc>
                <a:spcPts val="4300"/>
              </a:lnSpc>
              <a:spcBef>
                <a:spcPts val="220"/>
              </a:spcBef>
            </a:pPr>
            <a:r>
              <a:rPr sz="4000" spc="-5" dirty="0">
                <a:latin typeface="Calibri" panose="020F0502020204030204" pitchFamily="34" charset="0"/>
                <a:cs typeface="Calibri" panose="020F0502020204030204" pitchFamily="34" charset="0"/>
              </a:rPr>
              <a:t>Read and Write Operations</a:t>
            </a:r>
          </a:p>
        </p:txBody>
      </p:sp>
      <p:sp>
        <p:nvSpPr>
          <p:cNvPr id="3" name="object 3"/>
          <p:cNvSpPr txBox="1"/>
          <p:nvPr/>
        </p:nvSpPr>
        <p:spPr>
          <a:xfrm>
            <a:off x="743843" y="1573972"/>
            <a:ext cx="10704314" cy="4197367"/>
          </a:xfrm>
          <a:prstGeom prst="rect">
            <a:avLst/>
          </a:prstGeom>
        </p:spPr>
        <p:txBody>
          <a:bodyPr vert="horz" wrap="square" lIns="0" tIns="100330" rIns="0" bIns="0" rtlCol="0">
            <a:spAutoFit/>
          </a:bodyPr>
          <a:lstStyle/>
          <a:p>
            <a:pPr marL="355600" indent="-342900" algn="just">
              <a:spcBef>
                <a:spcPts val="790"/>
              </a:spcBef>
              <a:buClr>
                <a:srgbClr val="990033"/>
              </a:buClr>
              <a:buSzPct val="60714"/>
              <a:buFont typeface="Wingdings"/>
              <a:buChar char=""/>
              <a:tabLst>
                <a:tab pos="355600" algn="l"/>
              </a:tabLst>
            </a:pPr>
            <a:r>
              <a:rPr sz="2600" b="1" spc="10" dirty="0">
                <a:solidFill>
                  <a:srgbClr val="333399"/>
                </a:solidFill>
                <a:latin typeface="Calibri" panose="020F0502020204030204" pitchFamily="34" charset="0"/>
                <a:cs typeface="Calibri" panose="020F0502020204030204" pitchFamily="34" charset="0"/>
              </a:rPr>
              <a:t>read_item(X)</a:t>
            </a:r>
            <a:endParaRPr sz="2600" b="1" dirty="0">
              <a:latin typeface="Calibri" panose="020F0502020204030204" pitchFamily="34" charset="0"/>
              <a:cs typeface="Calibri" panose="020F0502020204030204" pitchFamily="34" charset="0"/>
            </a:endParaRPr>
          </a:p>
          <a:p>
            <a:pPr marL="762000" marR="53975" lvl="1" indent="-292100" algn="just">
              <a:lnSpc>
                <a:spcPts val="3100"/>
              </a:lnSpc>
              <a:spcBef>
                <a:spcPts val="760"/>
              </a:spcBef>
              <a:buClr>
                <a:srgbClr val="333399"/>
              </a:buClr>
              <a:buSzPct val="53846"/>
              <a:buFont typeface="Wingdings"/>
              <a:buChar char=""/>
              <a:tabLst>
                <a:tab pos="762000" algn="l"/>
              </a:tabLst>
            </a:pPr>
            <a:r>
              <a:rPr sz="2600" spc="-30" dirty="0">
                <a:solidFill>
                  <a:srgbClr val="800000"/>
                </a:solidFill>
                <a:latin typeface="Calibri" panose="020F0502020204030204" pitchFamily="34" charset="0"/>
                <a:cs typeface="Calibri" panose="020F0502020204030204" pitchFamily="34" charset="0"/>
              </a:rPr>
              <a:t>Reads </a:t>
            </a:r>
            <a:r>
              <a:rPr sz="2600" dirty="0">
                <a:solidFill>
                  <a:srgbClr val="800000"/>
                </a:solidFill>
                <a:latin typeface="Calibri" panose="020F0502020204030204" pitchFamily="34" charset="0"/>
                <a:cs typeface="Calibri" panose="020F0502020204030204" pitchFamily="34" charset="0"/>
              </a:rPr>
              <a:t>a </a:t>
            </a:r>
            <a:r>
              <a:rPr sz="2600" spc="-35" dirty="0">
                <a:solidFill>
                  <a:srgbClr val="800000"/>
                </a:solidFill>
                <a:latin typeface="Calibri" panose="020F0502020204030204" pitchFamily="34" charset="0"/>
                <a:cs typeface="Calibri" panose="020F0502020204030204" pitchFamily="34" charset="0"/>
              </a:rPr>
              <a:t>database </a:t>
            </a:r>
            <a:r>
              <a:rPr sz="2600" spc="-15" dirty="0">
                <a:solidFill>
                  <a:srgbClr val="800000"/>
                </a:solidFill>
                <a:latin typeface="Calibri" panose="020F0502020204030204" pitchFamily="34" charset="0"/>
                <a:cs typeface="Calibri" panose="020F0502020204030204" pitchFamily="34" charset="0"/>
              </a:rPr>
              <a:t>item </a:t>
            </a:r>
            <a:r>
              <a:rPr sz="2600" spc="-25" dirty="0">
                <a:solidFill>
                  <a:srgbClr val="800000"/>
                </a:solidFill>
                <a:latin typeface="Calibri" panose="020F0502020204030204" pitchFamily="34" charset="0"/>
                <a:cs typeface="Calibri" panose="020F0502020204030204" pitchFamily="34" charset="0"/>
              </a:rPr>
              <a:t>named </a:t>
            </a:r>
            <a:r>
              <a:rPr sz="2600" dirty="0">
                <a:solidFill>
                  <a:srgbClr val="800000"/>
                </a:solidFill>
                <a:latin typeface="Calibri" panose="020F0502020204030204" pitchFamily="34" charset="0"/>
                <a:cs typeface="Calibri" panose="020F0502020204030204" pitchFamily="34" charset="0"/>
              </a:rPr>
              <a:t>X </a:t>
            </a:r>
            <a:r>
              <a:rPr sz="2600" spc="-15" dirty="0">
                <a:solidFill>
                  <a:srgbClr val="800000"/>
                </a:solidFill>
                <a:latin typeface="Calibri" panose="020F0502020204030204" pitchFamily="34" charset="0"/>
                <a:cs typeface="Calibri" panose="020F0502020204030204" pitchFamily="34" charset="0"/>
              </a:rPr>
              <a:t>into </a:t>
            </a:r>
            <a:r>
              <a:rPr sz="2600" dirty="0">
                <a:solidFill>
                  <a:srgbClr val="800000"/>
                </a:solidFill>
                <a:latin typeface="Calibri" panose="020F0502020204030204" pitchFamily="34" charset="0"/>
                <a:cs typeface="Calibri" panose="020F0502020204030204" pitchFamily="34" charset="0"/>
              </a:rPr>
              <a:t>a </a:t>
            </a:r>
            <a:r>
              <a:rPr sz="2600" spc="-20" dirty="0">
                <a:solidFill>
                  <a:srgbClr val="800000"/>
                </a:solidFill>
                <a:latin typeface="Calibri" panose="020F0502020204030204" pitchFamily="34" charset="0"/>
                <a:cs typeface="Calibri" panose="020F0502020204030204" pitchFamily="34" charset="0"/>
              </a:rPr>
              <a:t>program </a:t>
            </a:r>
            <a:r>
              <a:rPr sz="2600" spc="-1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variable</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named</a:t>
            </a:r>
            <a:r>
              <a:rPr sz="2600" spc="13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X</a:t>
            </a:r>
            <a:endParaRPr sz="2600" dirty="0">
              <a:latin typeface="Calibri" panose="020F0502020204030204" pitchFamily="34" charset="0"/>
              <a:cs typeface="Calibri" panose="020F0502020204030204" pitchFamily="34" charset="0"/>
            </a:endParaRPr>
          </a:p>
          <a:p>
            <a:pPr marL="762000" marR="99695" lvl="1" indent="-292100" algn="just">
              <a:lnSpc>
                <a:spcPts val="3100"/>
              </a:lnSpc>
              <a:spcBef>
                <a:spcPts val="700"/>
              </a:spcBef>
              <a:buClr>
                <a:srgbClr val="333399"/>
              </a:buClr>
              <a:buSzPct val="53846"/>
              <a:buFont typeface="Wingdings"/>
              <a:buChar char=""/>
              <a:tabLst>
                <a:tab pos="762000" algn="l"/>
              </a:tabLst>
            </a:pPr>
            <a:r>
              <a:rPr sz="2600" spc="-15" dirty="0">
                <a:solidFill>
                  <a:srgbClr val="800000"/>
                </a:solidFill>
                <a:latin typeface="Calibri" panose="020F0502020204030204" pitchFamily="34" charset="0"/>
                <a:cs typeface="Calibri" panose="020F0502020204030204" pitchFamily="34" charset="0"/>
              </a:rPr>
              <a:t>Process </a:t>
            </a:r>
            <a:r>
              <a:rPr sz="2600" spc="-20" dirty="0">
                <a:solidFill>
                  <a:srgbClr val="800000"/>
                </a:solidFill>
                <a:latin typeface="Calibri" panose="020F0502020204030204" pitchFamily="34" charset="0"/>
                <a:cs typeface="Calibri" panose="020F0502020204030204" pitchFamily="34" charset="0"/>
              </a:rPr>
              <a:t>includes finding </a:t>
            </a:r>
            <a:r>
              <a:rPr sz="2600" spc="-25" dirty="0">
                <a:solidFill>
                  <a:srgbClr val="800000"/>
                </a:solidFill>
                <a:latin typeface="Calibri" panose="020F0502020204030204" pitchFamily="34" charset="0"/>
                <a:cs typeface="Calibri" panose="020F0502020204030204" pitchFamily="34" charset="0"/>
              </a:rPr>
              <a:t>the address of the </a:t>
            </a:r>
            <a:r>
              <a:rPr sz="2600" spc="-10" dirty="0">
                <a:solidFill>
                  <a:srgbClr val="800000"/>
                </a:solidFill>
                <a:latin typeface="Calibri" panose="020F0502020204030204" pitchFamily="34" charset="0"/>
                <a:cs typeface="Calibri" panose="020F0502020204030204" pitchFamily="34" charset="0"/>
              </a:rPr>
              <a:t>disk </a:t>
            </a:r>
            <a:r>
              <a:rPr sz="2600" spc="-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block,</a:t>
            </a:r>
            <a:r>
              <a:rPr sz="2600" spc="4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and</a:t>
            </a:r>
            <a:r>
              <a:rPr sz="2600" spc="1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copying</a:t>
            </a:r>
            <a:r>
              <a:rPr sz="2600" spc="1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and</a:t>
            </a:r>
            <a:r>
              <a:rPr sz="2600" spc="1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from</a:t>
            </a:r>
            <a:r>
              <a:rPr sz="2600" spc="1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2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memory</a:t>
            </a:r>
            <a:r>
              <a:rPr sz="2600" spc="-2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buffer</a:t>
            </a:r>
            <a:endParaRPr lang="en-US" sz="2600" spc="-35" dirty="0">
              <a:solidFill>
                <a:srgbClr val="800000"/>
              </a:solidFill>
              <a:latin typeface="Calibri" panose="020F0502020204030204" pitchFamily="34" charset="0"/>
              <a:cs typeface="Calibri" panose="020F0502020204030204" pitchFamily="34" charset="0"/>
            </a:endParaRPr>
          </a:p>
          <a:p>
            <a:pPr marL="469900" marR="99695" lvl="1" algn="just">
              <a:lnSpc>
                <a:spcPts val="3100"/>
              </a:lnSpc>
              <a:spcBef>
                <a:spcPts val="700"/>
              </a:spcBef>
              <a:buClr>
                <a:srgbClr val="333399"/>
              </a:buClr>
              <a:buSzPct val="53846"/>
              <a:tabLst>
                <a:tab pos="762000" algn="l"/>
              </a:tabLst>
            </a:pPr>
            <a:endParaRPr sz="2600" dirty="0">
              <a:latin typeface="Calibri" panose="020F0502020204030204" pitchFamily="34" charset="0"/>
              <a:cs typeface="Calibri" panose="020F0502020204030204" pitchFamily="34" charset="0"/>
            </a:endParaRPr>
          </a:p>
          <a:p>
            <a:pPr marL="355600" indent="-342900" algn="just">
              <a:spcBef>
                <a:spcPts val="580"/>
              </a:spcBef>
              <a:buClr>
                <a:srgbClr val="990033"/>
              </a:buClr>
              <a:buSzPct val="60714"/>
              <a:buFont typeface="Wingdings"/>
              <a:buChar char=""/>
              <a:tabLst>
                <a:tab pos="355600" algn="l"/>
              </a:tabLst>
            </a:pPr>
            <a:r>
              <a:rPr sz="2600" b="1" dirty="0">
                <a:solidFill>
                  <a:srgbClr val="333399"/>
                </a:solidFill>
                <a:latin typeface="Calibri" panose="020F0502020204030204" pitchFamily="34" charset="0"/>
                <a:cs typeface="Calibri" panose="020F0502020204030204" pitchFamily="34" charset="0"/>
              </a:rPr>
              <a:t>write_item(X)</a:t>
            </a:r>
            <a:endParaRPr sz="2600" b="1" dirty="0">
              <a:latin typeface="Calibri" panose="020F0502020204030204" pitchFamily="34" charset="0"/>
              <a:cs typeface="Calibri" panose="020F0502020204030204" pitchFamily="34" charset="0"/>
            </a:endParaRPr>
          </a:p>
          <a:p>
            <a:pPr marL="762000" marR="296545" lvl="1" indent="-292100" algn="just">
              <a:lnSpc>
                <a:spcPts val="3100"/>
              </a:lnSpc>
              <a:spcBef>
                <a:spcPts val="760"/>
              </a:spcBef>
              <a:buClr>
                <a:srgbClr val="333399"/>
              </a:buClr>
              <a:buSzPct val="53846"/>
              <a:buFont typeface="Wingdings"/>
              <a:buChar char=""/>
              <a:tabLst>
                <a:tab pos="762000" algn="l"/>
              </a:tabLst>
            </a:pPr>
            <a:r>
              <a:rPr sz="2600" dirty="0">
                <a:solidFill>
                  <a:srgbClr val="800000"/>
                </a:solidFill>
                <a:latin typeface="Calibri" panose="020F0502020204030204" pitchFamily="34" charset="0"/>
                <a:cs typeface="Calibri" panose="020F0502020204030204" pitchFamily="34" charset="0"/>
              </a:rPr>
              <a:t>Writes </a:t>
            </a:r>
            <a:r>
              <a:rPr sz="2600" spc="-25" dirty="0">
                <a:solidFill>
                  <a:srgbClr val="800000"/>
                </a:solidFill>
                <a:latin typeface="Calibri" panose="020F0502020204030204" pitchFamily="34" charset="0"/>
                <a:cs typeface="Calibri" panose="020F0502020204030204" pitchFamily="34" charset="0"/>
              </a:rPr>
              <a:t>the </a:t>
            </a:r>
            <a:r>
              <a:rPr sz="2600" spc="-20" dirty="0">
                <a:solidFill>
                  <a:srgbClr val="800000"/>
                </a:solidFill>
                <a:latin typeface="Calibri" panose="020F0502020204030204" pitchFamily="34" charset="0"/>
                <a:cs typeface="Calibri" panose="020F0502020204030204" pitchFamily="34" charset="0"/>
              </a:rPr>
              <a:t>value </a:t>
            </a:r>
            <a:r>
              <a:rPr sz="2600" spc="-25" dirty="0">
                <a:solidFill>
                  <a:srgbClr val="800000"/>
                </a:solidFill>
                <a:latin typeface="Calibri" panose="020F0502020204030204" pitchFamily="34" charset="0"/>
                <a:cs typeface="Calibri" panose="020F0502020204030204" pitchFamily="34" charset="0"/>
              </a:rPr>
              <a:t>of </a:t>
            </a:r>
            <a:r>
              <a:rPr sz="2600" spc="-20" dirty="0">
                <a:solidFill>
                  <a:srgbClr val="800000"/>
                </a:solidFill>
                <a:latin typeface="Calibri" panose="020F0502020204030204" pitchFamily="34" charset="0"/>
                <a:cs typeface="Calibri" panose="020F0502020204030204" pitchFamily="34" charset="0"/>
              </a:rPr>
              <a:t>program </a:t>
            </a:r>
            <a:r>
              <a:rPr sz="2600" spc="-10" dirty="0">
                <a:solidFill>
                  <a:srgbClr val="800000"/>
                </a:solidFill>
                <a:latin typeface="Calibri" panose="020F0502020204030204" pitchFamily="34" charset="0"/>
                <a:cs typeface="Calibri" panose="020F0502020204030204" pitchFamily="34" charset="0"/>
              </a:rPr>
              <a:t>variable </a:t>
            </a:r>
            <a:r>
              <a:rPr sz="2600" dirty="0">
                <a:solidFill>
                  <a:srgbClr val="800000"/>
                </a:solidFill>
                <a:latin typeface="Calibri" panose="020F0502020204030204" pitchFamily="34" charset="0"/>
                <a:cs typeface="Calibri" panose="020F0502020204030204" pitchFamily="34" charset="0"/>
              </a:rPr>
              <a:t>X </a:t>
            </a:r>
            <a:r>
              <a:rPr sz="2600" spc="-15" dirty="0">
                <a:solidFill>
                  <a:srgbClr val="800000"/>
                </a:solidFill>
                <a:latin typeface="Calibri" panose="020F0502020204030204" pitchFamily="34" charset="0"/>
                <a:cs typeface="Calibri" panose="020F0502020204030204" pitchFamily="34" charset="0"/>
              </a:rPr>
              <a:t>into </a:t>
            </a:r>
            <a:r>
              <a:rPr sz="2600" spc="-25" dirty="0">
                <a:solidFill>
                  <a:srgbClr val="800000"/>
                </a:solidFill>
                <a:latin typeface="Calibri" panose="020F0502020204030204" pitchFamily="34" charset="0"/>
                <a:cs typeface="Calibri" panose="020F0502020204030204" pitchFamily="34" charset="0"/>
              </a:rPr>
              <a:t>the </a:t>
            </a:r>
            <a:r>
              <a:rPr sz="2600" spc="-71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database</a:t>
            </a:r>
            <a:r>
              <a:rPr sz="2600" spc="3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item</a:t>
            </a:r>
            <a:r>
              <a:rPr sz="2600" spc="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named</a:t>
            </a:r>
            <a:r>
              <a:rPr sz="2600" spc="13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X</a:t>
            </a:r>
            <a:endParaRPr sz="2600" dirty="0">
              <a:latin typeface="Calibri" panose="020F0502020204030204" pitchFamily="34" charset="0"/>
              <a:cs typeface="Calibri" panose="020F0502020204030204" pitchFamily="34" charset="0"/>
            </a:endParaRPr>
          </a:p>
          <a:p>
            <a:pPr marL="762000" marR="5080" lvl="1" indent="-292100" algn="just">
              <a:lnSpc>
                <a:spcPct val="101000"/>
              </a:lnSpc>
              <a:spcBef>
                <a:spcPts val="445"/>
              </a:spcBef>
              <a:buClr>
                <a:srgbClr val="333399"/>
              </a:buClr>
              <a:buSzPct val="53846"/>
              <a:buFont typeface="Wingdings"/>
              <a:buChar char=""/>
              <a:tabLst>
                <a:tab pos="762000" algn="l"/>
              </a:tabLst>
            </a:pPr>
            <a:r>
              <a:rPr sz="2600" spc="-15" dirty="0">
                <a:solidFill>
                  <a:srgbClr val="800000"/>
                </a:solidFill>
                <a:latin typeface="Calibri" panose="020F0502020204030204" pitchFamily="34" charset="0"/>
                <a:cs typeface="Calibri" panose="020F0502020204030204" pitchFamily="34" charset="0"/>
              </a:rPr>
              <a:t>Process </a:t>
            </a:r>
            <a:r>
              <a:rPr sz="2600" spc="-20" dirty="0">
                <a:solidFill>
                  <a:srgbClr val="800000"/>
                </a:solidFill>
                <a:latin typeface="Calibri" panose="020F0502020204030204" pitchFamily="34" charset="0"/>
                <a:cs typeface="Calibri" panose="020F0502020204030204" pitchFamily="34" charset="0"/>
              </a:rPr>
              <a:t>includes finding </a:t>
            </a:r>
            <a:r>
              <a:rPr sz="2600" spc="-25" dirty="0">
                <a:solidFill>
                  <a:srgbClr val="800000"/>
                </a:solidFill>
                <a:latin typeface="Calibri" panose="020F0502020204030204" pitchFamily="34" charset="0"/>
                <a:cs typeface="Calibri" panose="020F0502020204030204" pitchFamily="34" charset="0"/>
              </a:rPr>
              <a:t>the address of the </a:t>
            </a:r>
            <a:r>
              <a:rPr sz="2600" spc="-10" dirty="0">
                <a:solidFill>
                  <a:srgbClr val="800000"/>
                </a:solidFill>
                <a:latin typeface="Calibri" panose="020F0502020204030204" pitchFamily="34" charset="0"/>
                <a:cs typeface="Calibri" panose="020F0502020204030204" pitchFamily="34" charset="0"/>
              </a:rPr>
              <a:t>disk </a:t>
            </a:r>
            <a:r>
              <a:rPr sz="2600" spc="-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block, </a:t>
            </a:r>
            <a:r>
              <a:rPr sz="2600" spc="-20" dirty="0">
                <a:solidFill>
                  <a:srgbClr val="800000"/>
                </a:solidFill>
                <a:latin typeface="Calibri" panose="020F0502020204030204" pitchFamily="34" charset="0"/>
                <a:cs typeface="Calibri" panose="020F0502020204030204" pitchFamily="34" charset="0"/>
              </a:rPr>
              <a:t>copying </a:t>
            </a:r>
            <a:r>
              <a:rPr sz="2600" spc="-15" dirty="0">
                <a:solidFill>
                  <a:srgbClr val="800000"/>
                </a:solidFill>
                <a:latin typeface="Calibri" panose="020F0502020204030204" pitchFamily="34" charset="0"/>
                <a:cs typeface="Calibri" panose="020F0502020204030204" pitchFamily="34" charset="0"/>
              </a:rPr>
              <a:t>to </a:t>
            </a:r>
            <a:r>
              <a:rPr sz="2600" spc="-35" dirty="0">
                <a:solidFill>
                  <a:srgbClr val="800000"/>
                </a:solidFill>
                <a:latin typeface="Calibri" panose="020F0502020204030204" pitchFamily="34" charset="0"/>
                <a:cs typeface="Calibri" panose="020F0502020204030204" pitchFamily="34" charset="0"/>
              </a:rPr>
              <a:t>and </a:t>
            </a:r>
            <a:r>
              <a:rPr sz="2600" spc="-15" dirty="0">
                <a:solidFill>
                  <a:srgbClr val="800000"/>
                </a:solidFill>
                <a:latin typeface="Calibri" panose="020F0502020204030204" pitchFamily="34" charset="0"/>
                <a:cs typeface="Calibri" panose="020F0502020204030204" pitchFamily="34" charset="0"/>
              </a:rPr>
              <a:t>from </a:t>
            </a:r>
            <a:r>
              <a:rPr sz="2600" dirty="0">
                <a:solidFill>
                  <a:srgbClr val="800000"/>
                </a:solidFill>
                <a:latin typeface="Calibri" panose="020F0502020204030204" pitchFamily="34" charset="0"/>
                <a:cs typeface="Calibri" panose="020F0502020204030204" pitchFamily="34" charset="0"/>
              </a:rPr>
              <a:t>a </a:t>
            </a:r>
            <a:r>
              <a:rPr sz="2600" spc="-5" dirty="0">
                <a:solidFill>
                  <a:srgbClr val="800000"/>
                </a:solidFill>
                <a:latin typeface="Calibri" panose="020F0502020204030204" pitchFamily="34" charset="0"/>
                <a:cs typeface="Calibri" panose="020F0502020204030204" pitchFamily="34" charset="0"/>
              </a:rPr>
              <a:t>memory </a:t>
            </a:r>
            <a:r>
              <a:rPr sz="2600" spc="-25" dirty="0">
                <a:solidFill>
                  <a:srgbClr val="800000"/>
                </a:solidFill>
                <a:latin typeface="Calibri" panose="020F0502020204030204" pitchFamily="34" charset="0"/>
                <a:cs typeface="Calibri" panose="020F0502020204030204" pitchFamily="34" charset="0"/>
              </a:rPr>
              <a:t>buffer, </a:t>
            </a:r>
            <a:r>
              <a:rPr sz="2600" spc="-35" dirty="0">
                <a:solidFill>
                  <a:srgbClr val="800000"/>
                </a:solidFill>
                <a:latin typeface="Calibri" panose="020F0502020204030204" pitchFamily="34" charset="0"/>
                <a:cs typeface="Calibri" panose="020F0502020204030204" pitchFamily="34" charset="0"/>
              </a:rPr>
              <a:t>and </a:t>
            </a:r>
            <a:r>
              <a:rPr sz="2600" spc="-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storing</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130"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updated</a:t>
            </a:r>
            <a:r>
              <a:rPr sz="2600" spc="229"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r>
              <a:rPr sz="2600" spc="7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block</a:t>
            </a:r>
            <a:r>
              <a:rPr sz="2600" spc="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back</a:t>
            </a:r>
            <a:r>
              <a:rPr sz="2600" spc="7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754" y="648473"/>
            <a:ext cx="8797820" cy="628377"/>
          </a:xfrm>
          <a:prstGeom prst="rect">
            <a:avLst/>
          </a:prstGeom>
        </p:spPr>
        <p:txBody>
          <a:bodyPr vert="horz" wrap="square" lIns="0" tIns="12700" rIns="0" bIns="0" rtlCol="0" anchor="ctr">
            <a:spAutoFit/>
          </a:bodyPr>
          <a:lstStyle/>
          <a:p>
            <a:pPr marL="12700">
              <a:lnSpc>
                <a:spcPct val="100000"/>
              </a:lnSpc>
              <a:spcBef>
                <a:spcPts val="100"/>
              </a:spcBef>
            </a:pPr>
            <a:r>
              <a:rPr sz="4000" spc="-5" dirty="0">
                <a:latin typeface="Calibri" panose="020F0502020204030204" pitchFamily="34" charset="0"/>
                <a:cs typeface="Calibri" panose="020F0502020204030204" pitchFamily="34" charset="0"/>
              </a:rPr>
              <a:t>Read</a:t>
            </a:r>
            <a:r>
              <a:rPr sz="4000" spc="-15"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and</a:t>
            </a:r>
            <a:r>
              <a:rPr sz="4000" spc="-10"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Write</a:t>
            </a:r>
            <a:r>
              <a:rPr sz="4000" spc="-15"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Operations</a:t>
            </a:r>
            <a:r>
              <a:rPr sz="4000" spc="-10"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(cont’d.)</a:t>
            </a:r>
          </a:p>
        </p:txBody>
      </p:sp>
      <p:sp>
        <p:nvSpPr>
          <p:cNvPr id="3" name="object 3"/>
          <p:cNvSpPr txBox="1"/>
          <p:nvPr/>
        </p:nvSpPr>
        <p:spPr>
          <a:xfrm>
            <a:off x="189984" y="3132318"/>
            <a:ext cx="4351020" cy="2007870"/>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600" b="1" spc="10" dirty="0">
                <a:solidFill>
                  <a:srgbClr val="333399"/>
                </a:solidFill>
                <a:latin typeface="Calibri" panose="020F0502020204030204" pitchFamily="34" charset="0"/>
                <a:cs typeface="Calibri" panose="020F0502020204030204" pitchFamily="34" charset="0"/>
              </a:rPr>
              <a:t>Read</a:t>
            </a:r>
            <a:r>
              <a:rPr sz="2600" b="1" spc="-55" dirty="0">
                <a:solidFill>
                  <a:srgbClr val="333399"/>
                </a:solidFill>
                <a:latin typeface="Calibri" panose="020F0502020204030204" pitchFamily="34" charset="0"/>
                <a:cs typeface="Calibri" panose="020F0502020204030204" pitchFamily="34" charset="0"/>
              </a:rPr>
              <a:t> </a:t>
            </a:r>
            <a:r>
              <a:rPr sz="2600" b="1" spc="10" dirty="0">
                <a:solidFill>
                  <a:srgbClr val="333399"/>
                </a:solidFill>
                <a:latin typeface="Calibri" panose="020F0502020204030204" pitchFamily="34" charset="0"/>
                <a:cs typeface="Calibri" panose="020F0502020204030204" pitchFamily="34" charset="0"/>
              </a:rPr>
              <a:t>set</a:t>
            </a:r>
            <a:r>
              <a:rPr sz="2600" b="1" spc="-70" dirty="0">
                <a:solidFill>
                  <a:srgbClr val="333399"/>
                </a:solidFill>
                <a:latin typeface="Calibri" panose="020F0502020204030204" pitchFamily="34" charset="0"/>
                <a:cs typeface="Calibri" panose="020F0502020204030204" pitchFamily="34" charset="0"/>
              </a:rPr>
              <a:t> </a:t>
            </a:r>
            <a:r>
              <a:rPr sz="2600" b="1" spc="20" dirty="0">
                <a:solidFill>
                  <a:srgbClr val="333399"/>
                </a:solidFill>
                <a:latin typeface="Calibri" panose="020F0502020204030204" pitchFamily="34" charset="0"/>
                <a:cs typeface="Calibri" panose="020F0502020204030204" pitchFamily="34" charset="0"/>
              </a:rPr>
              <a:t>of</a:t>
            </a:r>
            <a:r>
              <a:rPr sz="2600" b="1" spc="-70" dirty="0">
                <a:solidFill>
                  <a:srgbClr val="333399"/>
                </a:solidFill>
                <a:latin typeface="Calibri" panose="020F0502020204030204" pitchFamily="34" charset="0"/>
                <a:cs typeface="Calibri" panose="020F0502020204030204" pitchFamily="34" charset="0"/>
              </a:rPr>
              <a:t> </a:t>
            </a:r>
            <a:r>
              <a:rPr sz="2600" b="1" dirty="0">
                <a:solidFill>
                  <a:srgbClr val="333399"/>
                </a:solidFill>
                <a:latin typeface="Calibri" panose="020F0502020204030204" pitchFamily="34" charset="0"/>
                <a:cs typeface="Calibri" panose="020F0502020204030204" pitchFamily="34" charset="0"/>
              </a:rPr>
              <a:t>a</a:t>
            </a:r>
            <a:r>
              <a:rPr sz="2600" b="1" spc="50" dirty="0">
                <a:solidFill>
                  <a:srgbClr val="333399"/>
                </a:solidFill>
                <a:latin typeface="Calibri" panose="020F0502020204030204" pitchFamily="34" charset="0"/>
                <a:cs typeface="Calibri" panose="020F0502020204030204" pitchFamily="34" charset="0"/>
              </a:rPr>
              <a:t> </a:t>
            </a:r>
            <a:r>
              <a:rPr sz="2600" b="1" spc="10" dirty="0">
                <a:solidFill>
                  <a:srgbClr val="333399"/>
                </a:solidFill>
                <a:latin typeface="Calibri" panose="020F0502020204030204" pitchFamily="34" charset="0"/>
                <a:cs typeface="Calibri" panose="020F0502020204030204" pitchFamily="34" charset="0"/>
              </a:rPr>
              <a:t>transaction</a:t>
            </a:r>
            <a:endParaRPr sz="2600" b="1"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Set</a:t>
            </a:r>
            <a:r>
              <a:rPr sz="2600" spc="3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4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all</a:t>
            </a:r>
            <a:r>
              <a:rPr sz="2600" spc="8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items</a:t>
            </a:r>
            <a:r>
              <a:rPr sz="2600" spc="-4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read</a:t>
            </a:r>
            <a:endParaRPr sz="2600" dirty="0">
              <a:latin typeface="Calibri" panose="020F0502020204030204" pitchFamily="34" charset="0"/>
              <a:cs typeface="Calibri" panose="020F0502020204030204" pitchFamily="34" charset="0"/>
            </a:endParaRPr>
          </a:p>
          <a:p>
            <a:pPr marL="355600" indent="-342900">
              <a:spcBef>
                <a:spcPts val="680"/>
              </a:spcBef>
              <a:buClr>
                <a:srgbClr val="990033"/>
              </a:buClr>
              <a:buSzPct val="60714"/>
              <a:buFont typeface="Wingdings"/>
              <a:buChar char=""/>
              <a:tabLst>
                <a:tab pos="354965" algn="l"/>
                <a:tab pos="355600" algn="l"/>
              </a:tabLst>
            </a:pPr>
            <a:r>
              <a:rPr sz="2600" b="1" spc="-20" dirty="0">
                <a:solidFill>
                  <a:srgbClr val="333399"/>
                </a:solidFill>
                <a:latin typeface="Calibri" panose="020F0502020204030204" pitchFamily="34" charset="0"/>
                <a:cs typeface="Calibri" panose="020F0502020204030204" pitchFamily="34" charset="0"/>
              </a:rPr>
              <a:t>Write</a:t>
            </a:r>
            <a:r>
              <a:rPr sz="2600" b="1" spc="45" dirty="0">
                <a:solidFill>
                  <a:srgbClr val="333399"/>
                </a:solidFill>
                <a:latin typeface="Calibri" panose="020F0502020204030204" pitchFamily="34" charset="0"/>
                <a:cs typeface="Calibri" panose="020F0502020204030204" pitchFamily="34" charset="0"/>
              </a:rPr>
              <a:t> </a:t>
            </a:r>
            <a:r>
              <a:rPr sz="2600" b="1" spc="10" dirty="0">
                <a:solidFill>
                  <a:srgbClr val="333399"/>
                </a:solidFill>
                <a:latin typeface="Calibri" panose="020F0502020204030204" pitchFamily="34" charset="0"/>
                <a:cs typeface="Calibri" panose="020F0502020204030204" pitchFamily="34" charset="0"/>
              </a:rPr>
              <a:t>set</a:t>
            </a:r>
            <a:r>
              <a:rPr sz="2600" b="1" spc="-70" dirty="0">
                <a:solidFill>
                  <a:srgbClr val="333399"/>
                </a:solidFill>
                <a:latin typeface="Calibri" panose="020F0502020204030204" pitchFamily="34" charset="0"/>
                <a:cs typeface="Calibri" panose="020F0502020204030204" pitchFamily="34" charset="0"/>
              </a:rPr>
              <a:t> </a:t>
            </a:r>
            <a:r>
              <a:rPr sz="2600" b="1" spc="20" dirty="0">
                <a:solidFill>
                  <a:srgbClr val="333399"/>
                </a:solidFill>
                <a:latin typeface="Calibri" panose="020F0502020204030204" pitchFamily="34" charset="0"/>
                <a:cs typeface="Calibri" panose="020F0502020204030204" pitchFamily="34" charset="0"/>
              </a:rPr>
              <a:t>of</a:t>
            </a:r>
            <a:r>
              <a:rPr sz="2600" b="1" spc="-65" dirty="0">
                <a:solidFill>
                  <a:srgbClr val="333399"/>
                </a:solidFill>
                <a:latin typeface="Calibri" panose="020F0502020204030204" pitchFamily="34" charset="0"/>
                <a:cs typeface="Calibri" panose="020F0502020204030204" pitchFamily="34" charset="0"/>
              </a:rPr>
              <a:t> </a:t>
            </a:r>
            <a:r>
              <a:rPr sz="2600" b="1" dirty="0">
                <a:solidFill>
                  <a:srgbClr val="333399"/>
                </a:solidFill>
                <a:latin typeface="Calibri" panose="020F0502020204030204" pitchFamily="34" charset="0"/>
                <a:cs typeface="Calibri" panose="020F0502020204030204" pitchFamily="34" charset="0"/>
              </a:rPr>
              <a:t>a</a:t>
            </a:r>
            <a:r>
              <a:rPr sz="2600" b="1" spc="45" dirty="0">
                <a:solidFill>
                  <a:srgbClr val="333399"/>
                </a:solidFill>
                <a:latin typeface="Calibri" panose="020F0502020204030204" pitchFamily="34" charset="0"/>
                <a:cs typeface="Calibri" panose="020F0502020204030204" pitchFamily="34" charset="0"/>
              </a:rPr>
              <a:t> </a:t>
            </a:r>
            <a:r>
              <a:rPr sz="2600" b="1" spc="10" dirty="0">
                <a:solidFill>
                  <a:srgbClr val="333399"/>
                </a:solidFill>
                <a:latin typeface="Calibri" panose="020F0502020204030204" pitchFamily="34" charset="0"/>
                <a:cs typeface="Calibri" panose="020F0502020204030204" pitchFamily="34" charset="0"/>
              </a:rPr>
              <a:t>transaction</a:t>
            </a:r>
            <a:endParaRPr sz="2600" b="1"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Set</a:t>
            </a:r>
            <a:r>
              <a:rPr sz="2600" spc="3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3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all</a:t>
            </a:r>
            <a:r>
              <a:rPr sz="2600" spc="8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items</a:t>
            </a:r>
            <a:r>
              <a:rPr sz="2600" spc="-4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written</a:t>
            </a:r>
            <a:endParaRPr sz="2600" dirty="0">
              <a:latin typeface="Calibri" panose="020F0502020204030204" pitchFamily="34" charset="0"/>
              <a:cs typeface="Calibri" panose="020F0502020204030204" pitchFamily="34" charset="0"/>
            </a:endParaRPr>
          </a:p>
        </p:txBody>
      </p:sp>
      <p:pic>
        <p:nvPicPr>
          <p:cNvPr id="4" name="object 4"/>
          <p:cNvPicPr/>
          <p:nvPr/>
        </p:nvPicPr>
        <p:blipFill>
          <a:blip r:embed="rId2" cstate="print"/>
          <a:stretch>
            <a:fillRect/>
          </a:stretch>
        </p:blipFill>
        <p:spPr>
          <a:xfrm>
            <a:off x="4541004" y="1830459"/>
            <a:ext cx="7541068" cy="3919412"/>
          </a:xfrm>
          <a:prstGeom prst="rect">
            <a:avLst/>
          </a:prstGeom>
        </p:spPr>
      </p:pic>
      <p:sp>
        <p:nvSpPr>
          <p:cNvPr id="5" name="object 5"/>
          <p:cNvSpPr txBox="1"/>
          <p:nvPr/>
        </p:nvSpPr>
        <p:spPr>
          <a:xfrm>
            <a:off x="5459210" y="5888926"/>
            <a:ext cx="7167760" cy="320601"/>
          </a:xfrm>
          <a:prstGeom prst="rect">
            <a:avLst/>
          </a:prstGeom>
        </p:spPr>
        <p:txBody>
          <a:bodyPr vert="horz" wrap="square" lIns="0" tIns="12700" rIns="0" bIns="0" rtlCol="0">
            <a:spAutoFit/>
          </a:bodyPr>
          <a:lstStyle/>
          <a:p>
            <a:pPr marL="12700">
              <a:spcBef>
                <a:spcPts val="100"/>
              </a:spcBef>
            </a:pPr>
            <a:r>
              <a:rPr sz="2000" i="1" spc="-15" dirty="0">
                <a:latin typeface="Calibri" panose="020F0502020204030204" pitchFamily="34" charset="0"/>
                <a:cs typeface="Calibri" panose="020F0502020204030204" pitchFamily="34" charset="0"/>
              </a:rPr>
              <a:t>Two</a:t>
            </a:r>
            <a:r>
              <a:rPr sz="2000" i="1" spc="-30" dirty="0">
                <a:latin typeface="Calibri" panose="020F0502020204030204" pitchFamily="34" charset="0"/>
                <a:cs typeface="Calibri" panose="020F0502020204030204" pitchFamily="34" charset="0"/>
              </a:rPr>
              <a:t> </a:t>
            </a:r>
            <a:r>
              <a:rPr sz="2000" i="1" dirty="0">
                <a:latin typeface="Calibri" panose="020F0502020204030204" pitchFamily="34" charset="0"/>
                <a:cs typeface="Calibri" panose="020F0502020204030204" pitchFamily="34" charset="0"/>
              </a:rPr>
              <a:t>sample</a:t>
            </a:r>
            <a:r>
              <a:rPr sz="2000" i="1" spc="-35" dirty="0">
                <a:latin typeface="Calibri" panose="020F0502020204030204" pitchFamily="34" charset="0"/>
                <a:cs typeface="Calibri" panose="020F0502020204030204" pitchFamily="34" charset="0"/>
              </a:rPr>
              <a:t> </a:t>
            </a:r>
            <a:r>
              <a:rPr sz="2000" i="1" spc="-5" dirty="0">
                <a:latin typeface="Calibri" panose="020F0502020204030204" pitchFamily="34" charset="0"/>
                <a:cs typeface="Calibri" panose="020F0502020204030204" pitchFamily="34" charset="0"/>
              </a:rPr>
              <a:t>transactions</a:t>
            </a:r>
            <a:r>
              <a:rPr sz="2000" i="1" spc="60" dirty="0">
                <a:latin typeface="Calibri" panose="020F0502020204030204" pitchFamily="34" charset="0"/>
                <a:cs typeface="Calibri" panose="020F0502020204030204" pitchFamily="34" charset="0"/>
              </a:rPr>
              <a:t> </a:t>
            </a:r>
            <a:r>
              <a:rPr sz="2000" i="1" spc="-10" dirty="0">
                <a:latin typeface="Calibri" panose="020F0502020204030204" pitchFamily="34" charset="0"/>
                <a:cs typeface="Calibri" panose="020F0502020204030204" pitchFamily="34" charset="0"/>
              </a:rPr>
              <a:t>(a)</a:t>
            </a:r>
            <a:r>
              <a:rPr sz="2000" i="1" spc="-75" dirty="0">
                <a:latin typeface="Calibri" panose="020F0502020204030204" pitchFamily="34" charset="0"/>
                <a:cs typeface="Calibri" panose="020F0502020204030204" pitchFamily="34" charset="0"/>
              </a:rPr>
              <a:t> </a:t>
            </a:r>
            <a:r>
              <a:rPr sz="2000" i="1" spc="-10" dirty="0">
                <a:latin typeface="Calibri" panose="020F0502020204030204" pitchFamily="34" charset="0"/>
                <a:cs typeface="Calibri" panose="020F0502020204030204" pitchFamily="34" charset="0"/>
              </a:rPr>
              <a:t>Transaction</a:t>
            </a:r>
            <a:r>
              <a:rPr sz="2000" i="1" spc="70" dirty="0">
                <a:latin typeface="Calibri" panose="020F0502020204030204" pitchFamily="34" charset="0"/>
                <a:cs typeface="Calibri" panose="020F0502020204030204" pitchFamily="34" charset="0"/>
              </a:rPr>
              <a:t> </a:t>
            </a:r>
            <a:r>
              <a:rPr sz="2000" i="1" spc="10" dirty="0">
                <a:latin typeface="Calibri" panose="020F0502020204030204" pitchFamily="34" charset="0"/>
                <a:cs typeface="Calibri" panose="020F0502020204030204" pitchFamily="34" charset="0"/>
              </a:rPr>
              <a:t>T1</a:t>
            </a:r>
            <a:r>
              <a:rPr sz="2000" i="1" spc="-30" dirty="0">
                <a:latin typeface="Calibri" panose="020F0502020204030204" pitchFamily="34" charset="0"/>
                <a:cs typeface="Calibri" panose="020F0502020204030204" pitchFamily="34" charset="0"/>
              </a:rPr>
              <a:t> </a:t>
            </a:r>
            <a:r>
              <a:rPr sz="2000" i="1" spc="-10" dirty="0">
                <a:latin typeface="Calibri" panose="020F0502020204030204" pitchFamily="34" charset="0"/>
                <a:cs typeface="Calibri" panose="020F0502020204030204" pitchFamily="34" charset="0"/>
              </a:rPr>
              <a:t>(b)</a:t>
            </a:r>
            <a:r>
              <a:rPr lang="en-US" sz="2000" i="1" spc="-10" dirty="0">
                <a:latin typeface="Calibri" panose="020F0502020204030204" pitchFamily="34" charset="0"/>
                <a:cs typeface="Calibri" panose="020F0502020204030204" pitchFamily="34" charset="0"/>
              </a:rPr>
              <a:t> </a:t>
            </a:r>
            <a:r>
              <a:rPr sz="2000" i="1" spc="-10" dirty="0">
                <a:latin typeface="Calibri" panose="020F0502020204030204" pitchFamily="34" charset="0"/>
                <a:cs typeface="Calibri" panose="020F0502020204030204" pitchFamily="34" charset="0"/>
              </a:rPr>
              <a:t>Transaction</a:t>
            </a:r>
            <a:r>
              <a:rPr sz="2000" i="1" spc="-30" dirty="0">
                <a:latin typeface="Calibri" panose="020F0502020204030204" pitchFamily="34" charset="0"/>
                <a:cs typeface="Calibri" panose="020F0502020204030204" pitchFamily="34" charset="0"/>
              </a:rPr>
              <a:t> </a:t>
            </a:r>
            <a:r>
              <a:rPr sz="2000" i="1" spc="10" dirty="0">
                <a:latin typeface="Calibri" panose="020F0502020204030204" pitchFamily="34" charset="0"/>
                <a:cs typeface="Calibri" panose="020F0502020204030204" pitchFamily="34" charset="0"/>
              </a:rPr>
              <a:t>T2</a:t>
            </a:r>
            <a:endParaRPr sz="2000" i="1" dirty="0">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783" y="603503"/>
            <a:ext cx="8484433" cy="628377"/>
          </a:xfrm>
          <a:prstGeom prst="rect">
            <a:avLst/>
          </a:prstGeom>
        </p:spPr>
        <p:txBody>
          <a:bodyPr vert="horz" wrap="square" lIns="0" tIns="12700" rIns="0" bIns="0" rtlCol="0" anchor="ctr">
            <a:spAutoFit/>
          </a:bodyPr>
          <a:lstStyle/>
          <a:p>
            <a:pPr marL="12700">
              <a:lnSpc>
                <a:spcPct val="100000"/>
              </a:lnSpc>
              <a:spcBef>
                <a:spcPts val="100"/>
              </a:spcBef>
            </a:pPr>
            <a:r>
              <a:rPr lang="en-US" sz="4000" spc="-5" dirty="0">
                <a:latin typeface="Calibri" panose="020F0502020204030204" pitchFamily="34" charset="0"/>
                <a:cs typeface="Calibri" panose="020F0502020204030204" pitchFamily="34" charset="0"/>
              </a:rPr>
              <a:t>Why Concurrency Control Is Needed</a:t>
            </a:r>
            <a:endParaRPr sz="4000" spc="-5"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4DB72B0-A9D0-4C17-B1F4-6F3F40285669}"/>
              </a:ext>
            </a:extLst>
          </p:cNvPr>
          <p:cNvSpPr txBox="1"/>
          <p:nvPr/>
        </p:nvSpPr>
        <p:spPr>
          <a:xfrm>
            <a:off x="329783" y="1697046"/>
            <a:ext cx="10687987" cy="830997"/>
          </a:xfrm>
          <a:prstGeom prst="rect">
            <a:avLst/>
          </a:prstGeom>
          <a:solidFill>
            <a:srgbClr val="F5FDFD"/>
          </a:solidFill>
        </p:spPr>
        <p:txBody>
          <a:bodyPr wrap="square">
            <a:spAutoFit/>
          </a:bodyPr>
          <a:lstStyle/>
          <a:p>
            <a:pPr algn="just"/>
            <a:r>
              <a:rPr lang="en-US" sz="2400" b="1" i="1" dirty="0">
                <a:latin typeface="Calibri" panose="020F0502020204030204" pitchFamily="34" charset="0"/>
                <a:cs typeface="Calibri" panose="020F0502020204030204" pitchFamily="34" charset="0"/>
              </a:rPr>
              <a:t>Several problems can occur when concurrent transactions execute in an uncontrolled manner.</a:t>
            </a:r>
            <a:endParaRPr lang="en-IN" sz="2400" b="1" i="1" dirty="0">
              <a:latin typeface="Calibri" panose="020F0502020204030204" pitchFamily="34" charset="0"/>
              <a:cs typeface="Calibri" panose="020F0502020204030204" pitchFamily="34" charset="0"/>
            </a:endParaRPr>
          </a:p>
        </p:txBody>
      </p:sp>
      <p:sp>
        <p:nvSpPr>
          <p:cNvPr id="8" name="object 3">
            <a:extLst>
              <a:ext uri="{FF2B5EF4-FFF2-40B4-BE49-F238E27FC236}">
                <a16:creationId xmlns:a16="http://schemas.microsoft.com/office/drawing/2014/main" id="{EADEDF3B-4F4E-4DD5-9322-01828172328F}"/>
              </a:ext>
            </a:extLst>
          </p:cNvPr>
          <p:cNvSpPr txBox="1"/>
          <p:nvPr/>
        </p:nvSpPr>
        <p:spPr>
          <a:xfrm>
            <a:off x="329783" y="3095802"/>
            <a:ext cx="7809876" cy="2408352"/>
          </a:xfrm>
          <a:prstGeom prst="rect">
            <a:avLst/>
          </a:prstGeom>
          <a:solidFill>
            <a:srgbClr val="FEFDE7"/>
          </a:solidFill>
          <a:ln>
            <a:solidFill>
              <a:srgbClr val="FFFFFF"/>
            </a:solidFill>
          </a:ln>
        </p:spPr>
        <p:txBody>
          <a:bodyPr vert="horz" wrap="square" lIns="0" tIns="7620" rIns="0" bIns="0" rtlCol="0">
            <a:spAutoFit/>
          </a:bodyPr>
          <a:lstStyle/>
          <a:p>
            <a:pPr marL="469900" lvl="1">
              <a:buClr>
                <a:srgbClr val="333399"/>
              </a:buClr>
              <a:buSzPct val="53846"/>
              <a:tabLst>
                <a:tab pos="761365" algn="l"/>
                <a:tab pos="762000" algn="l"/>
              </a:tabLst>
            </a:pPr>
            <a:endParaRPr sz="2600" dirty="0">
              <a:latin typeface="Calibri" panose="020F0502020204030204" pitchFamily="34" charset="0"/>
              <a:cs typeface="Calibri" panose="020F0502020204030204" pitchFamily="34" charset="0"/>
            </a:endParaRPr>
          </a:p>
          <a:p>
            <a:pPr marL="355600" indent="-342900">
              <a:buClr>
                <a:srgbClr val="990033"/>
              </a:buClr>
              <a:buSzPct val="60714"/>
              <a:buFont typeface="Wingdings"/>
              <a:buChar char=""/>
              <a:tabLst>
                <a:tab pos="354965" algn="l"/>
                <a:tab pos="355600" algn="l"/>
              </a:tabLst>
            </a:pPr>
            <a:r>
              <a:rPr sz="2600" spc="-15" dirty="0">
                <a:solidFill>
                  <a:srgbClr val="333399"/>
                </a:solidFill>
                <a:latin typeface="Calibri" panose="020F0502020204030204" pitchFamily="34" charset="0"/>
                <a:cs typeface="Calibri" panose="020F0502020204030204" pitchFamily="34" charset="0"/>
              </a:rPr>
              <a:t>T</a:t>
            </a:r>
            <a:r>
              <a:rPr sz="2600" spc="40" dirty="0">
                <a:solidFill>
                  <a:srgbClr val="333399"/>
                </a:solidFill>
                <a:latin typeface="Calibri" panose="020F0502020204030204" pitchFamily="34" charset="0"/>
                <a:cs typeface="Calibri" panose="020F0502020204030204" pitchFamily="34" charset="0"/>
              </a:rPr>
              <a:t>h</a:t>
            </a:r>
            <a:r>
              <a:rPr sz="2600" dirty="0">
                <a:solidFill>
                  <a:srgbClr val="333399"/>
                </a:solidFill>
                <a:latin typeface="Calibri" panose="020F0502020204030204" pitchFamily="34" charset="0"/>
                <a:cs typeface="Calibri" panose="020F0502020204030204" pitchFamily="34" charset="0"/>
              </a:rPr>
              <a:t>e</a:t>
            </a:r>
            <a:r>
              <a:rPr sz="2600" spc="-40" dirty="0">
                <a:solidFill>
                  <a:srgbClr val="333399"/>
                </a:solidFill>
                <a:latin typeface="Calibri" panose="020F0502020204030204" pitchFamily="34" charset="0"/>
                <a:cs typeface="Calibri" panose="020F0502020204030204" pitchFamily="34" charset="0"/>
              </a:rPr>
              <a:t> </a:t>
            </a:r>
            <a:r>
              <a:rPr sz="2600" spc="-25" dirty="0">
                <a:solidFill>
                  <a:srgbClr val="333399"/>
                </a:solidFill>
                <a:latin typeface="Calibri" panose="020F0502020204030204" pitchFamily="34" charset="0"/>
                <a:cs typeface="Calibri" panose="020F0502020204030204" pitchFamily="34" charset="0"/>
              </a:rPr>
              <a:t>l</a:t>
            </a:r>
            <a:r>
              <a:rPr sz="2600" spc="40" dirty="0">
                <a:solidFill>
                  <a:srgbClr val="333399"/>
                </a:solidFill>
                <a:latin typeface="Calibri" panose="020F0502020204030204" pitchFamily="34" charset="0"/>
                <a:cs typeface="Calibri" panose="020F0502020204030204" pitchFamily="34" charset="0"/>
              </a:rPr>
              <a:t>o</a:t>
            </a:r>
            <a:r>
              <a:rPr sz="2600" dirty="0">
                <a:solidFill>
                  <a:srgbClr val="333399"/>
                </a:solidFill>
                <a:latin typeface="Calibri" panose="020F0502020204030204" pitchFamily="34" charset="0"/>
                <a:cs typeface="Calibri" panose="020F0502020204030204" pitchFamily="34" charset="0"/>
              </a:rPr>
              <a:t>st</a:t>
            </a:r>
            <a:r>
              <a:rPr sz="2600" spc="40" dirty="0">
                <a:solidFill>
                  <a:srgbClr val="333399"/>
                </a:solidFill>
                <a:latin typeface="Calibri" panose="020F0502020204030204" pitchFamily="34" charset="0"/>
                <a:cs typeface="Calibri" panose="020F0502020204030204" pitchFamily="34" charset="0"/>
              </a:rPr>
              <a:t> upda</a:t>
            </a:r>
            <a:r>
              <a:rPr sz="2600" spc="20" dirty="0">
                <a:solidFill>
                  <a:srgbClr val="333399"/>
                </a:solidFill>
                <a:latin typeface="Calibri" panose="020F0502020204030204" pitchFamily="34" charset="0"/>
                <a:cs typeface="Calibri" panose="020F0502020204030204" pitchFamily="34" charset="0"/>
              </a:rPr>
              <a:t>t</a:t>
            </a:r>
            <a:r>
              <a:rPr sz="2600" dirty="0">
                <a:solidFill>
                  <a:srgbClr val="333399"/>
                </a:solidFill>
                <a:latin typeface="Calibri" panose="020F0502020204030204" pitchFamily="34" charset="0"/>
                <a:cs typeface="Calibri" panose="020F0502020204030204" pitchFamily="34" charset="0"/>
              </a:rPr>
              <a:t>e</a:t>
            </a:r>
            <a:r>
              <a:rPr sz="2600" spc="-240" dirty="0">
                <a:solidFill>
                  <a:srgbClr val="333399"/>
                </a:solidFill>
                <a:latin typeface="Calibri" panose="020F0502020204030204" pitchFamily="34" charset="0"/>
                <a:cs typeface="Calibri" panose="020F0502020204030204" pitchFamily="34" charset="0"/>
              </a:rPr>
              <a:t> </a:t>
            </a:r>
            <a:r>
              <a:rPr sz="2600" spc="40" dirty="0">
                <a:solidFill>
                  <a:srgbClr val="333399"/>
                </a:solidFill>
                <a:latin typeface="Calibri" panose="020F0502020204030204" pitchFamily="34" charset="0"/>
                <a:cs typeface="Calibri" panose="020F0502020204030204" pitchFamily="34" charset="0"/>
              </a:rPr>
              <a:t>p</a:t>
            </a:r>
            <a:r>
              <a:rPr sz="2600" spc="-35" dirty="0">
                <a:solidFill>
                  <a:srgbClr val="333399"/>
                </a:solidFill>
                <a:latin typeface="Calibri" panose="020F0502020204030204" pitchFamily="34" charset="0"/>
                <a:cs typeface="Calibri" panose="020F0502020204030204" pitchFamily="34" charset="0"/>
              </a:rPr>
              <a:t>r</a:t>
            </a:r>
            <a:r>
              <a:rPr sz="2600" spc="40" dirty="0">
                <a:solidFill>
                  <a:srgbClr val="333399"/>
                </a:solidFill>
                <a:latin typeface="Calibri" panose="020F0502020204030204" pitchFamily="34" charset="0"/>
                <a:cs typeface="Calibri" panose="020F0502020204030204" pitchFamily="34" charset="0"/>
              </a:rPr>
              <a:t>ob</a:t>
            </a:r>
            <a:r>
              <a:rPr sz="2600" spc="-25" dirty="0">
                <a:solidFill>
                  <a:srgbClr val="333399"/>
                </a:solidFill>
                <a:latin typeface="Calibri" panose="020F0502020204030204" pitchFamily="34" charset="0"/>
                <a:cs typeface="Calibri" panose="020F0502020204030204" pitchFamily="34" charset="0"/>
              </a:rPr>
              <a:t>l</a:t>
            </a:r>
            <a:r>
              <a:rPr sz="2600" spc="40" dirty="0">
                <a:solidFill>
                  <a:srgbClr val="333399"/>
                </a:solidFill>
                <a:latin typeface="Calibri" panose="020F0502020204030204" pitchFamily="34" charset="0"/>
                <a:cs typeface="Calibri" panose="020F0502020204030204" pitchFamily="34" charset="0"/>
              </a:rPr>
              <a:t>e</a:t>
            </a:r>
            <a:r>
              <a:rPr sz="2600" dirty="0">
                <a:solidFill>
                  <a:srgbClr val="333399"/>
                </a:solidFill>
                <a:latin typeface="Calibri" panose="020F0502020204030204" pitchFamily="34" charset="0"/>
                <a:cs typeface="Calibri" panose="020F0502020204030204" pitchFamily="34" charset="0"/>
              </a:rPr>
              <a:t>m</a:t>
            </a:r>
            <a:endParaRPr lang="en-US" sz="2600" dirty="0">
              <a:solidFill>
                <a:srgbClr val="333399"/>
              </a:solidFill>
              <a:latin typeface="Calibri" panose="020F0502020204030204" pitchFamily="34" charset="0"/>
              <a:cs typeface="Calibri" panose="020F0502020204030204" pitchFamily="34" charset="0"/>
            </a:endParaRPr>
          </a:p>
          <a:p>
            <a:pPr marL="355600" indent="-342900">
              <a:buClr>
                <a:srgbClr val="990033"/>
              </a:buClr>
              <a:buSzPct val="60714"/>
              <a:buFont typeface="Wingdings"/>
              <a:buChar char=""/>
              <a:tabLst>
                <a:tab pos="354965" algn="l"/>
                <a:tab pos="355600" algn="l"/>
              </a:tabLst>
            </a:pPr>
            <a:r>
              <a:rPr lang="en-US" sz="2600" dirty="0">
                <a:solidFill>
                  <a:srgbClr val="333399"/>
                </a:solidFill>
                <a:latin typeface="Calibri" panose="020F0502020204030204" pitchFamily="34" charset="0"/>
                <a:cs typeface="Calibri" panose="020F0502020204030204" pitchFamily="34" charset="0"/>
              </a:rPr>
              <a:t>The Temporary Update (or Dirty Read) Problem.</a:t>
            </a:r>
            <a:endParaRPr lang="en-IN" sz="2600" dirty="0">
              <a:solidFill>
                <a:srgbClr val="333399"/>
              </a:solidFill>
              <a:latin typeface="Calibri" panose="020F0502020204030204" pitchFamily="34" charset="0"/>
              <a:cs typeface="Calibri" panose="020F0502020204030204" pitchFamily="34" charset="0"/>
            </a:endParaRPr>
          </a:p>
          <a:p>
            <a:pPr marL="355600" indent="-342900">
              <a:buClr>
                <a:srgbClr val="990033"/>
              </a:buClr>
              <a:buSzPct val="60714"/>
              <a:buFont typeface="Wingdings"/>
              <a:buChar char=""/>
              <a:tabLst>
                <a:tab pos="354965" algn="l"/>
                <a:tab pos="355600" algn="l"/>
              </a:tabLst>
            </a:pPr>
            <a:r>
              <a:rPr lang="en-US" sz="2600" dirty="0">
                <a:solidFill>
                  <a:srgbClr val="333399"/>
                </a:solidFill>
                <a:latin typeface="Calibri" panose="020F0502020204030204" pitchFamily="34" charset="0"/>
                <a:cs typeface="Calibri" panose="020F0502020204030204" pitchFamily="34" charset="0"/>
              </a:rPr>
              <a:t>The Incorrect Summary Problem.</a:t>
            </a:r>
            <a:endParaRPr lang="en-IN" sz="2600" dirty="0">
              <a:solidFill>
                <a:srgbClr val="333399"/>
              </a:solidFill>
              <a:latin typeface="Calibri" panose="020F0502020204030204" pitchFamily="34" charset="0"/>
              <a:cs typeface="Calibri" panose="020F0502020204030204" pitchFamily="34" charset="0"/>
            </a:endParaRPr>
          </a:p>
          <a:p>
            <a:pPr marL="355600" indent="-342900">
              <a:buClr>
                <a:srgbClr val="990033"/>
              </a:buClr>
              <a:buSzPct val="60714"/>
              <a:buFont typeface="Wingdings"/>
              <a:buChar char=""/>
              <a:tabLst>
                <a:tab pos="354965" algn="l"/>
                <a:tab pos="355600" algn="l"/>
              </a:tabLst>
            </a:pPr>
            <a:r>
              <a:rPr lang="en-US" sz="2600" dirty="0">
                <a:solidFill>
                  <a:srgbClr val="333399"/>
                </a:solidFill>
                <a:latin typeface="Calibri" panose="020F0502020204030204" pitchFamily="34" charset="0"/>
                <a:cs typeface="Calibri" panose="020F0502020204030204" pitchFamily="34" charset="0"/>
              </a:rPr>
              <a:t>The Unrepeatable Read Problem</a:t>
            </a:r>
          </a:p>
          <a:p>
            <a:pPr marL="355600" indent="-342900">
              <a:buClr>
                <a:srgbClr val="990033"/>
              </a:buClr>
              <a:buSzPct val="60714"/>
              <a:buFont typeface="Wingdings"/>
              <a:buChar char=""/>
              <a:tabLst>
                <a:tab pos="354965" algn="l"/>
                <a:tab pos="355600" algn="l"/>
              </a:tabLst>
            </a:pPr>
            <a:endParaRPr sz="2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343" y="648473"/>
            <a:ext cx="6728041" cy="628377"/>
          </a:xfrm>
          <a:prstGeom prst="rect">
            <a:avLst/>
          </a:prstGeom>
        </p:spPr>
        <p:txBody>
          <a:bodyPr vert="horz" wrap="square" lIns="0" tIns="12700" rIns="0" bIns="0" rtlCol="0" anchor="ctr">
            <a:spAutoFit/>
          </a:bodyPr>
          <a:lstStyle/>
          <a:p>
            <a:pPr marL="12700">
              <a:lnSpc>
                <a:spcPct val="100000"/>
              </a:lnSpc>
              <a:spcBef>
                <a:spcPts val="100"/>
              </a:spcBef>
            </a:pPr>
            <a:r>
              <a:rPr sz="4000" spc="-5" dirty="0">
                <a:latin typeface="Calibri" panose="020F0502020204030204" pitchFamily="34" charset="0"/>
                <a:cs typeface="Calibri" panose="020F0502020204030204" pitchFamily="34" charset="0"/>
              </a:rPr>
              <a:t>Concurrency</a:t>
            </a:r>
            <a:r>
              <a:rPr sz="4000" spc="-55"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Control</a:t>
            </a:r>
          </a:p>
        </p:txBody>
      </p:sp>
      <p:sp>
        <p:nvSpPr>
          <p:cNvPr id="3" name="object 3"/>
          <p:cNvSpPr txBox="1"/>
          <p:nvPr/>
        </p:nvSpPr>
        <p:spPr>
          <a:xfrm>
            <a:off x="149902" y="1620520"/>
            <a:ext cx="11797259" cy="3769430"/>
          </a:xfrm>
          <a:prstGeom prst="rect">
            <a:avLst/>
          </a:prstGeom>
          <a:solidFill>
            <a:srgbClr val="FEFDE7"/>
          </a:solidFill>
          <a:ln>
            <a:solidFill>
              <a:srgbClr val="FFFFFF"/>
            </a:solidFill>
          </a:ln>
        </p:spPr>
        <p:txBody>
          <a:bodyPr vert="horz" wrap="square" lIns="0" tIns="7620" rIns="0" bIns="0" rtlCol="0">
            <a:spAutoFit/>
          </a:bodyPr>
          <a:lstStyle/>
          <a:p>
            <a:pPr marL="355600" marR="551180" indent="-342900">
              <a:lnSpc>
                <a:spcPct val="101200"/>
              </a:lnSpc>
              <a:spcBef>
                <a:spcPts val="60"/>
              </a:spcBef>
              <a:buClr>
                <a:srgbClr val="990033"/>
              </a:buClr>
              <a:buSzPct val="60714"/>
              <a:buFont typeface="Wingdings"/>
              <a:buChar char=""/>
              <a:tabLst>
                <a:tab pos="354965" algn="l"/>
                <a:tab pos="355600" algn="l"/>
              </a:tabLst>
            </a:pPr>
            <a:r>
              <a:rPr sz="2800" spc="10" dirty="0">
                <a:solidFill>
                  <a:srgbClr val="333399"/>
                </a:solidFill>
                <a:latin typeface="Arial MT"/>
                <a:cs typeface="Arial MT"/>
              </a:rPr>
              <a:t>Transactions</a:t>
            </a:r>
            <a:r>
              <a:rPr sz="2800" spc="-185" dirty="0">
                <a:solidFill>
                  <a:srgbClr val="333399"/>
                </a:solidFill>
                <a:latin typeface="Arial MT"/>
                <a:cs typeface="Arial MT"/>
              </a:rPr>
              <a:t> </a:t>
            </a:r>
            <a:r>
              <a:rPr sz="2800" spc="10" dirty="0">
                <a:solidFill>
                  <a:srgbClr val="333399"/>
                </a:solidFill>
                <a:latin typeface="Arial MT"/>
                <a:cs typeface="Arial MT"/>
              </a:rPr>
              <a:t>submitted</a:t>
            </a:r>
            <a:r>
              <a:rPr sz="2800" spc="-45" dirty="0">
                <a:solidFill>
                  <a:srgbClr val="333399"/>
                </a:solidFill>
                <a:latin typeface="Arial MT"/>
                <a:cs typeface="Arial MT"/>
              </a:rPr>
              <a:t> </a:t>
            </a:r>
            <a:r>
              <a:rPr sz="2800" spc="20" dirty="0">
                <a:solidFill>
                  <a:srgbClr val="333399"/>
                </a:solidFill>
                <a:latin typeface="Arial MT"/>
                <a:cs typeface="Arial MT"/>
              </a:rPr>
              <a:t>by</a:t>
            </a:r>
            <a:r>
              <a:rPr sz="2800" spc="-80" dirty="0">
                <a:solidFill>
                  <a:srgbClr val="333399"/>
                </a:solidFill>
                <a:latin typeface="Arial MT"/>
                <a:cs typeface="Arial MT"/>
              </a:rPr>
              <a:t> </a:t>
            </a:r>
            <a:r>
              <a:rPr sz="2800" spc="5" dirty="0">
                <a:solidFill>
                  <a:srgbClr val="333399"/>
                </a:solidFill>
                <a:latin typeface="Arial MT"/>
                <a:cs typeface="Arial MT"/>
              </a:rPr>
              <a:t>various</a:t>
            </a:r>
            <a:r>
              <a:rPr sz="2800" spc="-85" dirty="0">
                <a:solidFill>
                  <a:srgbClr val="333399"/>
                </a:solidFill>
                <a:latin typeface="Arial MT"/>
                <a:cs typeface="Arial MT"/>
              </a:rPr>
              <a:t> </a:t>
            </a:r>
            <a:r>
              <a:rPr sz="2800" spc="5" dirty="0">
                <a:solidFill>
                  <a:srgbClr val="333399"/>
                </a:solidFill>
                <a:latin typeface="Arial MT"/>
                <a:cs typeface="Arial MT"/>
              </a:rPr>
              <a:t>users</a:t>
            </a:r>
            <a:r>
              <a:rPr sz="2800" spc="20" dirty="0">
                <a:solidFill>
                  <a:srgbClr val="333399"/>
                </a:solidFill>
                <a:latin typeface="Arial MT"/>
                <a:cs typeface="Arial MT"/>
              </a:rPr>
              <a:t> </a:t>
            </a:r>
            <a:r>
              <a:rPr sz="2800" dirty="0">
                <a:solidFill>
                  <a:srgbClr val="333399"/>
                </a:solidFill>
                <a:latin typeface="Arial MT"/>
                <a:cs typeface="Arial MT"/>
              </a:rPr>
              <a:t>may </a:t>
            </a:r>
            <a:r>
              <a:rPr sz="2800" spc="-765" dirty="0">
                <a:solidFill>
                  <a:srgbClr val="333399"/>
                </a:solidFill>
                <a:latin typeface="Arial MT"/>
                <a:cs typeface="Arial MT"/>
              </a:rPr>
              <a:t> </a:t>
            </a:r>
            <a:r>
              <a:rPr sz="2800" spc="20" dirty="0">
                <a:solidFill>
                  <a:srgbClr val="333399"/>
                </a:solidFill>
                <a:latin typeface="Arial MT"/>
                <a:cs typeface="Arial MT"/>
              </a:rPr>
              <a:t>execute</a:t>
            </a:r>
            <a:r>
              <a:rPr sz="2800" spc="-145" dirty="0">
                <a:solidFill>
                  <a:srgbClr val="333399"/>
                </a:solidFill>
                <a:latin typeface="Arial MT"/>
                <a:cs typeface="Arial MT"/>
              </a:rPr>
              <a:t> </a:t>
            </a:r>
            <a:r>
              <a:rPr sz="2800" spc="10" dirty="0">
                <a:solidFill>
                  <a:srgbClr val="333399"/>
                </a:solidFill>
                <a:latin typeface="Arial MT"/>
                <a:cs typeface="Arial MT"/>
              </a:rPr>
              <a:t>concurrently</a:t>
            </a:r>
            <a:endParaRPr sz="2800" dirty="0">
              <a:latin typeface="Arial MT"/>
              <a:cs typeface="Arial MT"/>
            </a:endParaRPr>
          </a:p>
          <a:p>
            <a:pPr marL="762000" lvl="1" indent="-292100">
              <a:spcBef>
                <a:spcPts val="640"/>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Access</a:t>
            </a:r>
            <a:r>
              <a:rPr sz="2600" spc="65" dirty="0">
                <a:solidFill>
                  <a:srgbClr val="800000"/>
                </a:solidFill>
                <a:latin typeface="Arial MT"/>
                <a:cs typeface="Arial MT"/>
              </a:rPr>
              <a:t> </a:t>
            </a:r>
            <a:r>
              <a:rPr sz="2600" spc="-35" dirty="0">
                <a:solidFill>
                  <a:srgbClr val="800000"/>
                </a:solidFill>
                <a:latin typeface="Arial MT"/>
                <a:cs typeface="Arial MT"/>
              </a:rPr>
              <a:t>and</a:t>
            </a:r>
            <a:r>
              <a:rPr sz="2600" spc="120" dirty="0">
                <a:solidFill>
                  <a:srgbClr val="800000"/>
                </a:solidFill>
                <a:latin typeface="Arial MT"/>
                <a:cs typeface="Arial MT"/>
              </a:rPr>
              <a:t> </a:t>
            </a:r>
            <a:r>
              <a:rPr sz="2600" spc="-40" dirty="0">
                <a:solidFill>
                  <a:srgbClr val="800000"/>
                </a:solidFill>
                <a:latin typeface="Arial MT"/>
                <a:cs typeface="Arial MT"/>
              </a:rPr>
              <a:t>update</a:t>
            </a:r>
            <a:r>
              <a:rPr sz="2600" spc="215" dirty="0">
                <a:solidFill>
                  <a:srgbClr val="800000"/>
                </a:solidFill>
                <a:latin typeface="Arial MT"/>
                <a:cs typeface="Arial MT"/>
              </a:rPr>
              <a:t> </a:t>
            </a:r>
            <a:r>
              <a:rPr sz="2600" spc="-25" dirty="0">
                <a:solidFill>
                  <a:srgbClr val="800000"/>
                </a:solidFill>
                <a:latin typeface="Arial MT"/>
                <a:cs typeface="Arial MT"/>
              </a:rPr>
              <a:t>the</a:t>
            </a:r>
            <a:r>
              <a:rPr sz="2600" spc="25" dirty="0">
                <a:solidFill>
                  <a:srgbClr val="800000"/>
                </a:solidFill>
                <a:latin typeface="Arial MT"/>
                <a:cs typeface="Arial MT"/>
              </a:rPr>
              <a:t> </a:t>
            </a:r>
            <a:r>
              <a:rPr sz="2600" spc="-5" dirty="0">
                <a:solidFill>
                  <a:srgbClr val="800000"/>
                </a:solidFill>
                <a:latin typeface="Arial MT"/>
                <a:cs typeface="Arial MT"/>
              </a:rPr>
              <a:t>same</a:t>
            </a:r>
            <a:r>
              <a:rPr sz="2600" spc="20" dirty="0">
                <a:solidFill>
                  <a:srgbClr val="800000"/>
                </a:solidFill>
                <a:latin typeface="Arial MT"/>
                <a:cs typeface="Arial MT"/>
              </a:rPr>
              <a:t> </a:t>
            </a:r>
            <a:r>
              <a:rPr sz="2600" spc="-35" dirty="0">
                <a:solidFill>
                  <a:srgbClr val="800000"/>
                </a:solidFill>
                <a:latin typeface="Arial MT"/>
                <a:cs typeface="Arial MT"/>
              </a:rPr>
              <a:t>database</a:t>
            </a:r>
            <a:r>
              <a:rPr sz="2600" spc="320" dirty="0">
                <a:solidFill>
                  <a:srgbClr val="800000"/>
                </a:solidFill>
                <a:latin typeface="Arial MT"/>
                <a:cs typeface="Arial MT"/>
              </a:rPr>
              <a:t> </a:t>
            </a:r>
            <a:r>
              <a:rPr sz="2600" spc="-5" dirty="0">
                <a:solidFill>
                  <a:srgbClr val="800000"/>
                </a:solidFill>
                <a:latin typeface="Arial MT"/>
                <a:cs typeface="Arial MT"/>
              </a:rPr>
              <a:t>items</a:t>
            </a:r>
            <a:endParaRPr sz="2600" dirty="0">
              <a:latin typeface="Arial MT"/>
              <a:cs typeface="Arial MT"/>
            </a:endParaRPr>
          </a:p>
          <a:p>
            <a:pPr marL="762000" lvl="1" indent="-292100">
              <a:spcBef>
                <a:spcPts val="580"/>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Some</a:t>
            </a:r>
            <a:r>
              <a:rPr sz="2600" spc="30" dirty="0">
                <a:solidFill>
                  <a:srgbClr val="800000"/>
                </a:solidFill>
                <a:latin typeface="Arial MT"/>
                <a:cs typeface="Arial MT"/>
              </a:rPr>
              <a:t> </a:t>
            </a:r>
            <a:r>
              <a:rPr sz="2600" spc="-15" dirty="0">
                <a:solidFill>
                  <a:srgbClr val="800000"/>
                </a:solidFill>
                <a:latin typeface="Arial MT"/>
                <a:cs typeface="Arial MT"/>
              </a:rPr>
              <a:t>form</a:t>
            </a:r>
            <a:r>
              <a:rPr sz="2600" spc="110" dirty="0">
                <a:solidFill>
                  <a:srgbClr val="800000"/>
                </a:solidFill>
                <a:latin typeface="Arial MT"/>
                <a:cs typeface="Arial MT"/>
              </a:rPr>
              <a:t> </a:t>
            </a:r>
            <a:r>
              <a:rPr sz="2600" spc="-25" dirty="0">
                <a:solidFill>
                  <a:srgbClr val="800000"/>
                </a:solidFill>
                <a:latin typeface="Arial MT"/>
                <a:cs typeface="Arial MT"/>
              </a:rPr>
              <a:t>of</a:t>
            </a:r>
            <a:r>
              <a:rPr sz="2600" spc="55" dirty="0">
                <a:solidFill>
                  <a:srgbClr val="800000"/>
                </a:solidFill>
                <a:latin typeface="Arial MT"/>
                <a:cs typeface="Arial MT"/>
              </a:rPr>
              <a:t> </a:t>
            </a:r>
            <a:r>
              <a:rPr sz="2600" spc="-20" dirty="0">
                <a:solidFill>
                  <a:srgbClr val="800000"/>
                </a:solidFill>
                <a:latin typeface="Arial MT"/>
                <a:cs typeface="Arial MT"/>
              </a:rPr>
              <a:t>concurrency</a:t>
            </a:r>
            <a:r>
              <a:rPr sz="2600" spc="175" dirty="0">
                <a:solidFill>
                  <a:srgbClr val="800000"/>
                </a:solidFill>
                <a:latin typeface="Arial MT"/>
                <a:cs typeface="Arial MT"/>
              </a:rPr>
              <a:t> </a:t>
            </a:r>
            <a:r>
              <a:rPr sz="2600" spc="-25" dirty="0">
                <a:solidFill>
                  <a:srgbClr val="800000"/>
                </a:solidFill>
                <a:latin typeface="Arial MT"/>
                <a:cs typeface="Arial MT"/>
              </a:rPr>
              <a:t>control</a:t>
            </a:r>
            <a:r>
              <a:rPr sz="2600" spc="100" dirty="0">
                <a:solidFill>
                  <a:srgbClr val="800000"/>
                </a:solidFill>
                <a:latin typeface="Arial MT"/>
                <a:cs typeface="Arial MT"/>
              </a:rPr>
              <a:t> </a:t>
            </a:r>
            <a:r>
              <a:rPr sz="2600" spc="10" dirty="0">
                <a:solidFill>
                  <a:srgbClr val="800000"/>
                </a:solidFill>
                <a:latin typeface="Arial MT"/>
                <a:cs typeface="Arial MT"/>
              </a:rPr>
              <a:t>is</a:t>
            </a:r>
            <a:r>
              <a:rPr sz="2600" spc="-25" dirty="0">
                <a:solidFill>
                  <a:srgbClr val="800000"/>
                </a:solidFill>
                <a:latin typeface="Arial MT"/>
                <a:cs typeface="Arial MT"/>
              </a:rPr>
              <a:t> </a:t>
            </a:r>
            <a:r>
              <a:rPr sz="2600" spc="-45" dirty="0">
                <a:solidFill>
                  <a:srgbClr val="800000"/>
                </a:solidFill>
                <a:latin typeface="Arial MT"/>
                <a:cs typeface="Arial MT"/>
              </a:rPr>
              <a:t>needed</a:t>
            </a:r>
            <a:endParaRPr lang="en-US" sz="2600" spc="-45" dirty="0">
              <a:solidFill>
                <a:srgbClr val="800000"/>
              </a:solidFill>
              <a:latin typeface="Arial MT"/>
              <a:cs typeface="Arial MT"/>
            </a:endParaRPr>
          </a:p>
          <a:p>
            <a:pPr marL="469900" lvl="1">
              <a:spcBef>
                <a:spcPts val="580"/>
              </a:spcBef>
              <a:buClr>
                <a:srgbClr val="333399"/>
              </a:buClr>
              <a:buSzPct val="53846"/>
              <a:tabLst>
                <a:tab pos="761365" algn="l"/>
                <a:tab pos="762000" algn="l"/>
              </a:tabLst>
            </a:pPr>
            <a:endParaRPr sz="2600" dirty="0">
              <a:latin typeface="Arial MT"/>
              <a:cs typeface="Arial MT"/>
            </a:endParaRPr>
          </a:p>
          <a:p>
            <a:pPr marL="355600" indent="-342900">
              <a:spcBef>
                <a:spcPts val="680"/>
              </a:spcBef>
              <a:buClr>
                <a:srgbClr val="990033"/>
              </a:buClr>
              <a:buSzPct val="60714"/>
              <a:buFont typeface="Wingdings"/>
              <a:buChar char=""/>
              <a:tabLst>
                <a:tab pos="354965" algn="l"/>
                <a:tab pos="355600" algn="l"/>
              </a:tabLst>
            </a:pPr>
            <a:r>
              <a:rPr sz="2800" spc="-15" dirty="0">
                <a:solidFill>
                  <a:srgbClr val="333399"/>
                </a:solidFill>
                <a:latin typeface="Arial MT"/>
                <a:cs typeface="Arial MT"/>
              </a:rPr>
              <a:t>T</a:t>
            </a:r>
            <a:r>
              <a:rPr sz="2800" spc="40" dirty="0">
                <a:solidFill>
                  <a:srgbClr val="333399"/>
                </a:solidFill>
                <a:latin typeface="Arial MT"/>
                <a:cs typeface="Arial MT"/>
              </a:rPr>
              <a:t>h</a:t>
            </a:r>
            <a:r>
              <a:rPr sz="2800" dirty="0">
                <a:solidFill>
                  <a:srgbClr val="333399"/>
                </a:solidFill>
                <a:latin typeface="Arial MT"/>
                <a:cs typeface="Arial MT"/>
              </a:rPr>
              <a:t>e</a:t>
            </a:r>
            <a:r>
              <a:rPr sz="2800" spc="-40" dirty="0">
                <a:solidFill>
                  <a:srgbClr val="333399"/>
                </a:solidFill>
                <a:latin typeface="Arial MT"/>
                <a:cs typeface="Arial MT"/>
              </a:rPr>
              <a:t> </a:t>
            </a:r>
            <a:r>
              <a:rPr sz="2800" spc="-25" dirty="0">
                <a:solidFill>
                  <a:srgbClr val="333399"/>
                </a:solidFill>
                <a:latin typeface="Arial MT"/>
                <a:cs typeface="Arial MT"/>
              </a:rPr>
              <a:t>l</a:t>
            </a:r>
            <a:r>
              <a:rPr sz="2800" spc="40" dirty="0">
                <a:solidFill>
                  <a:srgbClr val="333399"/>
                </a:solidFill>
                <a:latin typeface="Arial MT"/>
                <a:cs typeface="Arial MT"/>
              </a:rPr>
              <a:t>o</a:t>
            </a:r>
            <a:r>
              <a:rPr sz="2800" dirty="0">
                <a:solidFill>
                  <a:srgbClr val="333399"/>
                </a:solidFill>
                <a:latin typeface="Arial MT"/>
                <a:cs typeface="Arial MT"/>
              </a:rPr>
              <a:t>st</a:t>
            </a:r>
            <a:r>
              <a:rPr sz="2800" spc="40" dirty="0">
                <a:solidFill>
                  <a:srgbClr val="333399"/>
                </a:solidFill>
                <a:latin typeface="Arial MT"/>
                <a:cs typeface="Arial MT"/>
              </a:rPr>
              <a:t> upda</a:t>
            </a:r>
            <a:r>
              <a:rPr sz="2800" spc="20" dirty="0">
                <a:solidFill>
                  <a:srgbClr val="333399"/>
                </a:solidFill>
                <a:latin typeface="Arial MT"/>
                <a:cs typeface="Arial MT"/>
              </a:rPr>
              <a:t>t</a:t>
            </a:r>
            <a:r>
              <a:rPr sz="2800" dirty="0">
                <a:solidFill>
                  <a:srgbClr val="333399"/>
                </a:solidFill>
                <a:latin typeface="Arial MT"/>
                <a:cs typeface="Arial MT"/>
              </a:rPr>
              <a:t>e</a:t>
            </a:r>
            <a:r>
              <a:rPr sz="2800" spc="-240" dirty="0">
                <a:solidFill>
                  <a:srgbClr val="333399"/>
                </a:solidFill>
                <a:latin typeface="Arial MT"/>
                <a:cs typeface="Arial MT"/>
              </a:rPr>
              <a:t> </a:t>
            </a:r>
            <a:r>
              <a:rPr sz="2800" spc="40" dirty="0">
                <a:solidFill>
                  <a:srgbClr val="333399"/>
                </a:solidFill>
                <a:latin typeface="Arial MT"/>
                <a:cs typeface="Arial MT"/>
              </a:rPr>
              <a:t>p</a:t>
            </a:r>
            <a:r>
              <a:rPr sz="2800" spc="-35" dirty="0">
                <a:solidFill>
                  <a:srgbClr val="333399"/>
                </a:solidFill>
                <a:latin typeface="Arial MT"/>
                <a:cs typeface="Arial MT"/>
              </a:rPr>
              <a:t>r</a:t>
            </a:r>
            <a:r>
              <a:rPr sz="2800" spc="40" dirty="0">
                <a:solidFill>
                  <a:srgbClr val="333399"/>
                </a:solidFill>
                <a:latin typeface="Arial MT"/>
                <a:cs typeface="Arial MT"/>
              </a:rPr>
              <a:t>ob</a:t>
            </a:r>
            <a:r>
              <a:rPr sz="2800" spc="-25" dirty="0">
                <a:solidFill>
                  <a:srgbClr val="333399"/>
                </a:solidFill>
                <a:latin typeface="Arial MT"/>
                <a:cs typeface="Arial MT"/>
              </a:rPr>
              <a:t>l</a:t>
            </a:r>
            <a:r>
              <a:rPr sz="2800" spc="40" dirty="0">
                <a:solidFill>
                  <a:srgbClr val="333399"/>
                </a:solidFill>
                <a:latin typeface="Arial MT"/>
                <a:cs typeface="Arial MT"/>
              </a:rPr>
              <a:t>e</a:t>
            </a:r>
            <a:r>
              <a:rPr sz="2800" dirty="0">
                <a:solidFill>
                  <a:srgbClr val="333399"/>
                </a:solidFill>
                <a:latin typeface="Arial MT"/>
                <a:cs typeface="Arial MT"/>
              </a:rPr>
              <a:t>m</a:t>
            </a:r>
            <a:endParaRPr sz="2800" dirty="0">
              <a:latin typeface="Arial MT"/>
              <a:cs typeface="Arial MT"/>
            </a:endParaRPr>
          </a:p>
          <a:p>
            <a:pPr marL="762000" marR="24130" lvl="1" indent="-292100">
              <a:lnSpc>
                <a:spcPts val="3100"/>
              </a:lnSpc>
              <a:spcBef>
                <a:spcPts val="760"/>
              </a:spcBef>
              <a:buClr>
                <a:srgbClr val="333399"/>
              </a:buClr>
              <a:buSzPct val="53846"/>
              <a:buFont typeface="Wingdings"/>
              <a:buChar char=""/>
              <a:tabLst>
                <a:tab pos="761365" algn="l"/>
                <a:tab pos="762000" algn="l"/>
              </a:tabLst>
            </a:pPr>
            <a:r>
              <a:rPr sz="2600" spc="-10" dirty="0">
                <a:solidFill>
                  <a:srgbClr val="800000"/>
                </a:solidFill>
                <a:latin typeface="Arial MT"/>
                <a:cs typeface="Arial MT"/>
              </a:rPr>
              <a:t>Occurs</a:t>
            </a:r>
            <a:r>
              <a:rPr sz="2600" spc="75" dirty="0">
                <a:solidFill>
                  <a:srgbClr val="800000"/>
                </a:solidFill>
                <a:latin typeface="Arial MT"/>
                <a:cs typeface="Arial MT"/>
              </a:rPr>
              <a:t> </a:t>
            </a:r>
            <a:r>
              <a:rPr sz="2600" spc="-20" dirty="0">
                <a:solidFill>
                  <a:srgbClr val="800000"/>
                </a:solidFill>
                <a:latin typeface="Arial MT"/>
                <a:cs typeface="Arial MT"/>
              </a:rPr>
              <a:t>when</a:t>
            </a:r>
            <a:r>
              <a:rPr sz="2600" spc="30" dirty="0">
                <a:solidFill>
                  <a:srgbClr val="800000"/>
                </a:solidFill>
                <a:latin typeface="Arial MT"/>
                <a:cs typeface="Arial MT"/>
              </a:rPr>
              <a:t> </a:t>
            </a:r>
            <a:r>
              <a:rPr sz="2600" spc="-5" dirty="0">
                <a:solidFill>
                  <a:srgbClr val="800000"/>
                </a:solidFill>
                <a:latin typeface="Arial MT"/>
                <a:cs typeface="Arial MT"/>
              </a:rPr>
              <a:t>two</a:t>
            </a:r>
            <a:r>
              <a:rPr sz="2600" spc="30" dirty="0">
                <a:solidFill>
                  <a:srgbClr val="800000"/>
                </a:solidFill>
                <a:latin typeface="Arial MT"/>
                <a:cs typeface="Arial MT"/>
              </a:rPr>
              <a:t> </a:t>
            </a:r>
            <a:r>
              <a:rPr sz="2600" spc="-25" dirty="0">
                <a:solidFill>
                  <a:srgbClr val="800000"/>
                </a:solidFill>
                <a:latin typeface="Arial MT"/>
                <a:cs typeface="Arial MT"/>
              </a:rPr>
              <a:t>transactions</a:t>
            </a:r>
            <a:r>
              <a:rPr sz="2600" spc="275" dirty="0">
                <a:solidFill>
                  <a:srgbClr val="800000"/>
                </a:solidFill>
                <a:latin typeface="Arial MT"/>
                <a:cs typeface="Arial MT"/>
              </a:rPr>
              <a:t> </a:t>
            </a:r>
            <a:r>
              <a:rPr sz="2600" spc="-35" dirty="0">
                <a:solidFill>
                  <a:srgbClr val="800000"/>
                </a:solidFill>
                <a:latin typeface="Arial MT"/>
                <a:cs typeface="Arial MT"/>
              </a:rPr>
              <a:t>that</a:t>
            </a:r>
            <a:r>
              <a:rPr sz="2600" spc="55" dirty="0">
                <a:solidFill>
                  <a:srgbClr val="800000"/>
                </a:solidFill>
                <a:latin typeface="Arial MT"/>
                <a:cs typeface="Arial MT"/>
              </a:rPr>
              <a:t> </a:t>
            </a:r>
            <a:r>
              <a:rPr sz="2600" spc="-20" dirty="0">
                <a:solidFill>
                  <a:srgbClr val="800000"/>
                </a:solidFill>
                <a:latin typeface="Arial MT"/>
                <a:cs typeface="Arial MT"/>
              </a:rPr>
              <a:t>access</a:t>
            </a:r>
            <a:r>
              <a:rPr sz="2600" spc="180" dirty="0">
                <a:solidFill>
                  <a:srgbClr val="800000"/>
                </a:solidFill>
                <a:latin typeface="Arial MT"/>
                <a:cs typeface="Arial MT"/>
              </a:rPr>
              <a:t> </a:t>
            </a:r>
            <a:r>
              <a:rPr sz="2600" spc="-25" dirty="0">
                <a:solidFill>
                  <a:srgbClr val="800000"/>
                </a:solidFill>
                <a:latin typeface="Arial MT"/>
                <a:cs typeface="Arial MT"/>
              </a:rPr>
              <a:t>the </a:t>
            </a:r>
            <a:r>
              <a:rPr sz="2600" spc="-20" dirty="0">
                <a:solidFill>
                  <a:srgbClr val="800000"/>
                </a:solidFill>
                <a:latin typeface="Arial MT"/>
                <a:cs typeface="Arial MT"/>
              </a:rPr>
              <a:t> </a:t>
            </a:r>
            <a:r>
              <a:rPr sz="2600" b="1" spc="-5" dirty="0">
                <a:solidFill>
                  <a:srgbClr val="800000"/>
                </a:solidFill>
                <a:latin typeface="Arial MT"/>
                <a:cs typeface="Arial MT"/>
              </a:rPr>
              <a:t>same</a:t>
            </a:r>
            <a:r>
              <a:rPr sz="2600" b="1" spc="20" dirty="0">
                <a:solidFill>
                  <a:srgbClr val="800000"/>
                </a:solidFill>
                <a:latin typeface="Arial MT"/>
                <a:cs typeface="Arial MT"/>
              </a:rPr>
              <a:t> </a:t>
            </a:r>
            <a:r>
              <a:rPr sz="2600" b="1" spc="-35" dirty="0">
                <a:solidFill>
                  <a:srgbClr val="800000"/>
                </a:solidFill>
                <a:latin typeface="Arial MT"/>
                <a:cs typeface="Arial MT"/>
              </a:rPr>
              <a:t>database</a:t>
            </a:r>
            <a:r>
              <a:rPr sz="2600" b="1" spc="215" dirty="0">
                <a:solidFill>
                  <a:srgbClr val="800000"/>
                </a:solidFill>
                <a:latin typeface="Arial MT"/>
                <a:cs typeface="Arial MT"/>
              </a:rPr>
              <a:t> </a:t>
            </a:r>
            <a:r>
              <a:rPr sz="2600" b="1" spc="-5" dirty="0">
                <a:solidFill>
                  <a:srgbClr val="800000"/>
                </a:solidFill>
                <a:latin typeface="Arial MT"/>
                <a:cs typeface="Arial MT"/>
              </a:rPr>
              <a:t>items</a:t>
            </a:r>
            <a:r>
              <a:rPr sz="2600" b="1" spc="65" dirty="0">
                <a:solidFill>
                  <a:srgbClr val="800000"/>
                </a:solidFill>
                <a:latin typeface="Arial MT"/>
                <a:cs typeface="Arial MT"/>
              </a:rPr>
              <a:t> </a:t>
            </a:r>
            <a:r>
              <a:rPr sz="2600" b="1" spc="-25" dirty="0">
                <a:solidFill>
                  <a:srgbClr val="800000"/>
                </a:solidFill>
                <a:latin typeface="Arial MT"/>
                <a:cs typeface="Arial MT"/>
              </a:rPr>
              <a:t>have</a:t>
            </a:r>
            <a:r>
              <a:rPr sz="2600" b="1" spc="120" dirty="0">
                <a:solidFill>
                  <a:srgbClr val="800000"/>
                </a:solidFill>
                <a:latin typeface="Arial MT"/>
                <a:cs typeface="Arial MT"/>
              </a:rPr>
              <a:t> </a:t>
            </a:r>
            <a:r>
              <a:rPr sz="2600" b="1" spc="-30" dirty="0">
                <a:solidFill>
                  <a:srgbClr val="800000"/>
                </a:solidFill>
                <a:latin typeface="Arial MT"/>
                <a:cs typeface="Arial MT"/>
              </a:rPr>
              <a:t>operations</a:t>
            </a:r>
            <a:r>
              <a:rPr sz="2600" b="1" spc="165" dirty="0">
                <a:solidFill>
                  <a:srgbClr val="800000"/>
                </a:solidFill>
                <a:latin typeface="Arial MT"/>
                <a:cs typeface="Arial MT"/>
              </a:rPr>
              <a:t> </a:t>
            </a:r>
            <a:r>
              <a:rPr sz="2600" b="1" spc="-20" dirty="0">
                <a:solidFill>
                  <a:srgbClr val="800000"/>
                </a:solidFill>
                <a:latin typeface="Arial MT"/>
                <a:cs typeface="Arial MT"/>
              </a:rPr>
              <a:t>interleaved</a:t>
            </a:r>
            <a:endParaRPr sz="2600" b="1" dirty="0">
              <a:latin typeface="Arial MT"/>
              <a:cs typeface="Arial MT"/>
            </a:endParaRPr>
          </a:p>
          <a:p>
            <a:pPr marL="762000" lvl="1" indent="-292100">
              <a:spcBef>
                <a:spcPts val="580"/>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Results</a:t>
            </a:r>
            <a:r>
              <a:rPr sz="2600" spc="70" dirty="0">
                <a:solidFill>
                  <a:srgbClr val="800000"/>
                </a:solidFill>
                <a:latin typeface="Arial MT"/>
                <a:cs typeface="Arial MT"/>
              </a:rPr>
              <a:t> </a:t>
            </a:r>
            <a:r>
              <a:rPr sz="2600" spc="10" dirty="0">
                <a:solidFill>
                  <a:srgbClr val="800000"/>
                </a:solidFill>
                <a:latin typeface="Arial MT"/>
                <a:cs typeface="Arial MT"/>
              </a:rPr>
              <a:t>in</a:t>
            </a:r>
            <a:r>
              <a:rPr sz="2600" spc="25" dirty="0">
                <a:solidFill>
                  <a:srgbClr val="800000"/>
                </a:solidFill>
                <a:latin typeface="Arial MT"/>
                <a:cs typeface="Arial MT"/>
              </a:rPr>
              <a:t> </a:t>
            </a:r>
            <a:r>
              <a:rPr sz="2600" spc="-10" dirty="0">
                <a:solidFill>
                  <a:srgbClr val="800000"/>
                </a:solidFill>
                <a:latin typeface="Arial MT"/>
                <a:cs typeface="Arial MT"/>
              </a:rPr>
              <a:t>incorrect</a:t>
            </a:r>
            <a:r>
              <a:rPr sz="2600" spc="45" dirty="0">
                <a:solidFill>
                  <a:srgbClr val="800000"/>
                </a:solidFill>
                <a:latin typeface="Arial MT"/>
                <a:cs typeface="Arial MT"/>
              </a:rPr>
              <a:t> </a:t>
            </a:r>
            <a:r>
              <a:rPr sz="2600" spc="-20" dirty="0">
                <a:solidFill>
                  <a:srgbClr val="800000"/>
                </a:solidFill>
                <a:latin typeface="Arial MT"/>
                <a:cs typeface="Arial MT"/>
              </a:rPr>
              <a:t>value</a:t>
            </a:r>
            <a:r>
              <a:rPr sz="2600" spc="25" dirty="0">
                <a:solidFill>
                  <a:srgbClr val="800000"/>
                </a:solidFill>
                <a:latin typeface="Arial MT"/>
                <a:cs typeface="Arial MT"/>
              </a:rPr>
              <a:t> </a:t>
            </a:r>
            <a:r>
              <a:rPr sz="2600" spc="-25" dirty="0">
                <a:solidFill>
                  <a:srgbClr val="800000"/>
                </a:solidFill>
                <a:latin typeface="Arial MT"/>
                <a:cs typeface="Arial MT"/>
              </a:rPr>
              <a:t>of</a:t>
            </a:r>
            <a:r>
              <a:rPr sz="2600" spc="50" dirty="0">
                <a:solidFill>
                  <a:srgbClr val="800000"/>
                </a:solidFill>
                <a:latin typeface="Arial MT"/>
                <a:cs typeface="Arial MT"/>
              </a:rPr>
              <a:t> </a:t>
            </a:r>
            <a:r>
              <a:rPr sz="2600" spc="-5" dirty="0">
                <a:solidFill>
                  <a:srgbClr val="800000"/>
                </a:solidFill>
                <a:latin typeface="Arial MT"/>
                <a:cs typeface="Arial MT"/>
              </a:rPr>
              <a:t>some</a:t>
            </a:r>
            <a:r>
              <a:rPr sz="2600" spc="25" dirty="0">
                <a:solidFill>
                  <a:srgbClr val="800000"/>
                </a:solidFill>
                <a:latin typeface="Arial MT"/>
                <a:cs typeface="Arial MT"/>
              </a:rPr>
              <a:t> </a:t>
            </a:r>
            <a:r>
              <a:rPr sz="2600" spc="-35" dirty="0">
                <a:solidFill>
                  <a:srgbClr val="800000"/>
                </a:solidFill>
                <a:latin typeface="Arial MT"/>
                <a:cs typeface="Arial MT"/>
              </a:rPr>
              <a:t>database</a:t>
            </a:r>
            <a:r>
              <a:rPr sz="2600" spc="225" dirty="0">
                <a:solidFill>
                  <a:srgbClr val="800000"/>
                </a:solidFill>
                <a:latin typeface="Arial MT"/>
                <a:cs typeface="Arial MT"/>
              </a:rPr>
              <a:t> </a:t>
            </a:r>
            <a:r>
              <a:rPr sz="2600" spc="-5" dirty="0">
                <a:solidFill>
                  <a:srgbClr val="800000"/>
                </a:solidFill>
                <a:latin typeface="Arial MT"/>
                <a:cs typeface="Arial MT"/>
              </a:rPr>
              <a:t>items</a:t>
            </a:r>
            <a:endParaRPr sz="2600" dirty="0">
              <a:latin typeface="Arial MT"/>
              <a:cs typeface="Arial MT"/>
            </a:endParaRPr>
          </a:p>
        </p:txBody>
      </p:sp>
    </p:spTree>
    <p:extLst>
      <p:ext uri="{BB962C8B-B14F-4D97-AF65-F5344CB8AC3E}">
        <p14:creationId xmlns:p14="http://schemas.microsoft.com/office/powerpoint/2010/main" val="3282984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307" y="138807"/>
            <a:ext cx="7372618" cy="628377"/>
          </a:xfrm>
          <a:prstGeom prst="rect">
            <a:avLst/>
          </a:prstGeom>
        </p:spPr>
        <p:txBody>
          <a:bodyPr vert="horz" wrap="square" lIns="0" tIns="12700" rIns="0" bIns="0" rtlCol="0" anchor="ctr">
            <a:spAutoFit/>
          </a:bodyPr>
          <a:lstStyle/>
          <a:p>
            <a:pPr marL="12700">
              <a:lnSpc>
                <a:spcPct val="100000"/>
              </a:lnSpc>
              <a:spcBef>
                <a:spcPts val="100"/>
              </a:spcBef>
            </a:pPr>
            <a:r>
              <a:rPr sz="4000" u="sng" spc="-5" dirty="0">
                <a:latin typeface="Calibri" panose="020F0502020204030204" pitchFamily="34" charset="0"/>
                <a:cs typeface="Calibri" panose="020F0502020204030204" pitchFamily="34" charset="0"/>
              </a:rPr>
              <a:t>The</a:t>
            </a:r>
            <a:r>
              <a:rPr sz="4000" u="sng" spc="-25" dirty="0">
                <a:latin typeface="Calibri" panose="020F0502020204030204" pitchFamily="34" charset="0"/>
                <a:cs typeface="Calibri" panose="020F0502020204030204" pitchFamily="34" charset="0"/>
              </a:rPr>
              <a:t> </a:t>
            </a:r>
            <a:r>
              <a:rPr sz="4000" u="sng" spc="-5" dirty="0">
                <a:latin typeface="Calibri" panose="020F0502020204030204" pitchFamily="34" charset="0"/>
                <a:cs typeface="Calibri" panose="020F0502020204030204" pitchFamily="34" charset="0"/>
              </a:rPr>
              <a:t>Lost</a:t>
            </a:r>
            <a:r>
              <a:rPr sz="4000" u="sng" spc="-20" dirty="0">
                <a:latin typeface="Calibri" panose="020F0502020204030204" pitchFamily="34" charset="0"/>
                <a:cs typeface="Calibri" panose="020F0502020204030204" pitchFamily="34" charset="0"/>
              </a:rPr>
              <a:t> </a:t>
            </a:r>
            <a:r>
              <a:rPr sz="4000" u="sng" spc="-5" dirty="0">
                <a:latin typeface="Calibri" panose="020F0502020204030204" pitchFamily="34" charset="0"/>
                <a:cs typeface="Calibri" panose="020F0502020204030204" pitchFamily="34" charset="0"/>
              </a:rPr>
              <a:t>Update</a:t>
            </a:r>
            <a:r>
              <a:rPr sz="4000" u="sng" spc="-25" dirty="0">
                <a:latin typeface="Calibri" panose="020F0502020204030204" pitchFamily="34" charset="0"/>
                <a:cs typeface="Calibri" panose="020F0502020204030204" pitchFamily="34" charset="0"/>
              </a:rPr>
              <a:t> </a:t>
            </a:r>
            <a:r>
              <a:rPr sz="4000" u="sng" spc="-5" dirty="0">
                <a:latin typeface="Calibri" panose="020F0502020204030204" pitchFamily="34" charset="0"/>
                <a:cs typeface="Calibri" panose="020F0502020204030204" pitchFamily="34" charset="0"/>
              </a:rPr>
              <a:t>Problem</a:t>
            </a:r>
          </a:p>
        </p:txBody>
      </p:sp>
      <p:pic>
        <p:nvPicPr>
          <p:cNvPr id="3" name="object 3"/>
          <p:cNvPicPr/>
          <p:nvPr/>
        </p:nvPicPr>
        <p:blipFill>
          <a:blip r:embed="rId2" cstate="print"/>
          <a:stretch>
            <a:fillRect/>
          </a:stretch>
        </p:blipFill>
        <p:spPr>
          <a:xfrm>
            <a:off x="749508" y="1314604"/>
            <a:ext cx="9818558" cy="3732550"/>
          </a:xfrm>
          <a:prstGeom prst="rect">
            <a:avLst/>
          </a:prstGeom>
        </p:spPr>
      </p:pic>
      <p:sp>
        <p:nvSpPr>
          <p:cNvPr id="4" name="object 4"/>
          <p:cNvSpPr txBox="1"/>
          <p:nvPr/>
        </p:nvSpPr>
        <p:spPr>
          <a:xfrm>
            <a:off x="1648918" y="5594575"/>
            <a:ext cx="10543082" cy="530723"/>
          </a:xfrm>
          <a:prstGeom prst="rect">
            <a:avLst/>
          </a:prstGeom>
        </p:spPr>
        <p:txBody>
          <a:bodyPr vert="horz" wrap="square" lIns="0" tIns="22860" rIns="0" bIns="0" rtlCol="0">
            <a:spAutoFit/>
          </a:bodyPr>
          <a:lstStyle/>
          <a:p>
            <a:pPr marL="12700" marR="5080">
              <a:lnSpc>
                <a:spcPts val="1900"/>
              </a:lnSpc>
              <a:spcBef>
                <a:spcPts val="180"/>
              </a:spcBef>
            </a:pPr>
            <a:r>
              <a:rPr sz="2400" spc="30" dirty="0">
                <a:latin typeface="Calibri" panose="020F0502020204030204" pitchFamily="34" charset="0"/>
                <a:cs typeface="Calibri" panose="020F0502020204030204" pitchFamily="34" charset="0"/>
              </a:rPr>
              <a:t>S</a:t>
            </a:r>
            <a:r>
              <a:rPr sz="2400" spc="10" dirty="0">
                <a:latin typeface="Calibri" panose="020F0502020204030204" pitchFamily="34" charset="0"/>
                <a:cs typeface="Calibri" panose="020F0502020204030204" pitchFamily="34" charset="0"/>
              </a:rPr>
              <a:t>o</a:t>
            </a:r>
            <a:r>
              <a:rPr sz="2400" spc="-35" dirty="0">
                <a:latin typeface="Calibri" panose="020F0502020204030204" pitchFamily="34" charset="0"/>
                <a:cs typeface="Calibri" panose="020F0502020204030204" pitchFamily="34" charset="0"/>
              </a:rPr>
              <a:t>m</a:t>
            </a:r>
            <a:r>
              <a:rPr sz="2400" dirty="0">
                <a:latin typeface="Calibri" panose="020F0502020204030204" pitchFamily="34" charset="0"/>
                <a:cs typeface="Calibri" panose="020F0502020204030204" pitchFamily="34" charset="0"/>
              </a:rPr>
              <a:t>e</a:t>
            </a:r>
            <a:r>
              <a:rPr sz="2400" spc="65"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p</a:t>
            </a:r>
            <a:r>
              <a:rPr sz="2400" spc="-35" dirty="0">
                <a:latin typeface="Calibri" panose="020F0502020204030204" pitchFamily="34" charset="0"/>
                <a:cs typeface="Calibri" panose="020F0502020204030204" pitchFamily="34" charset="0"/>
              </a:rPr>
              <a:t>r</a:t>
            </a:r>
            <a:r>
              <a:rPr sz="2400" spc="10" dirty="0">
                <a:latin typeface="Calibri" panose="020F0502020204030204" pitchFamily="34" charset="0"/>
                <a:cs typeface="Calibri" panose="020F0502020204030204" pitchFamily="34" charset="0"/>
              </a:rPr>
              <a:t>ob</a:t>
            </a:r>
            <a:r>
              <a:rPr sz="2400" spc="40" dirty="0">
                <a:latin typeface="Calibri" panose="020F0502020204030204" pitchFamily="34" charset="0"/>
                <a:cs typeface="Calibri" panose="020F0502020204030204" pitchFamily="34" charset="0"/>
              </a:rPr>
              <a:t>l</a:t>
            </a:r>
            <a:r>
              <a:rPr sz="2400" spc="10" dirty="0">
                <a:latin typeface="Calibri" panose="020F0502020204030204" pitchFamily="34" charset="0"/>
                <a:cs typeface="Calibri" panose="020F0502020204030204" pitchFamily="34" charset="0"/>
              </a:rPr>
              <a:t>e</a:t>
            </a:r>
            <a:r>
              <a:rPr sz="2400" spc="-35" dirty="0">
                <a:latin typeface="Calibri" panose="020F0502020204030204" pitchFamily="34" charset="0"/>
                <a:cs typeface="Calibri" panose="020F0502020204030204" pitchFamily="34" charset="0"/>
              </a:rPr>
              <a:t>m</a:t>
            </a:r>
            <a:r>
              <a:rPr sz="2400" dirty="0">
                <a:latin typeface="Calibri" panose="020F0502020204030204" pitchFamily="34" charset="0"/>
                <a:cs typeface="Calibri" panose="020F0502020204030204" pitchFamily="34" charset="0"/>
              </a:rPr>
              <a:t>s</a:t>
            </a:r>
            <a:r>
              <a:rPr sz="2400" spc="-45" dirty="0">
                <a:latin typeface="Calibri" panose="020F0502020204030204" pitchFamily="34" charset="0"/>
                <a:cs typeface="Calibri" panose="020F0502020204030204" pitchFamily="34" charset="0"/>
              </a:rPr>
              <a:t> t</a:t>
            </a:r>
            <a:r>
              <a:rPr sz="2400" spc="10" dirty="0">
                <a:latin typeface="Calibri" panose="020F0502020204030204" pitchFamily="34" charset="0"/>
                <a:cs typeface="Calibri" panose="020F0502020204030204" pitchFamily="34" charset="0"/>
              </a:rPr>
              <a:t>ha</a:t>
            </a:r>
            <a:r>
              <a:rPr sz="2400" dirty="0">
                <a:latin typeface="Calibri" panose="020F0502020204030204" pitchFamily="34" charset="0"/>
                <a:cs typeface="Calibri" panose="020F0502020204030204" pitchFamily="34" charset="0"/>
              </a:rPr>
              <a:t>t</a:t>
            </a:r>
            <a:r>
              <a:rPr sz="2400" spc="10" dirty="0">
                <a:latin typeface="Calibri" panose="020F0502020204030204" pitchFamily="34" charset="0"/>
                <a:cs typeface="Calibri" panose="020F0502020204030204" pitchFamily="34" charset="0"/>
              </a:rPr>
              <a:t> o</a:t>
            </a:r>
            <a:r>
              <a:rPr sz="2400" dirty="0">
                <a:latin typeface="Calibri" panose="020F0502020204030204" pitchFamily="34" charset="0"/>
                <a:cs typeface="Calibri" panose="020F0502020204030204" pitchFamily="34" charset="0"/>
              </a:rPr>
              <a:t>cc</a:t>
            </a:r>
            <a:r>
              <a:rPr sz="2400" spc="10" dirty="0">
                <a:latin typeface="Calibri" panose="020F0502020204030204" pitchFamily="34" charset="0"/>
                <a:cs typeface="Calibri" panose="020F0502020204030204" pitchFamily="34" charset="0"/>
              </a:rPr>
              <a:t>u</a:t>
            </a:r>
            <a:r>
              <a:rPr sz="2400" dirty="0">
                <a:latin typeface="Calibri" panose="020F0502020204030204" pitchFamily="34" charset="0"/>
                <a:cs typeface="Calibri" panose="020F0502020204030204" pitchFamily="34" charset="0"/>
              </a:rPr>
              <a:t>r</a:t>
            </a:r>
            <a:r>
              <a:rPr sz="2400" spc="20" dirty="0">
                <a:latin typeface="Calibri" panose="020F0502020204030204" pitchFamily="34" charset="0"/>
                <a:cs typeface="Calibri" panose="020F0502020204030204" pitchFamily="34" charset="0"/>
              </a:rPr>
              <a:t> </a:t>
            </a:r>
            <a:r>
              <a:rPr sz="2400" spc="40" dirty="0">
                <a:latin typeface="Calibri" panose="020F0502020204030204" pitchFamily="34" charset="0"/>
                <a:cs typeface="Calibri" panose="020F0502020204030204" pitchFamily="34" charset="0"/>
              </a:rPr>
              <a:t>w</a:t>
            </a:r>
            <a:r>
              <a:rPr sz="2400" spc="10" dirty="0">
                <a:latin typeface="Calibri" panose="020F0502020204030204" pitchFamily="34" charset="0"/>
                <a:cs typeface="Calibri" panose="020F0502020204030204" pitchFamily="34" charset="0"/>
              </a:rPr>
              <a:t>he</a:t>
            </a:r>
            <a:r>
              <a:rPr sz="2400" dirty="0">
                <a:latin typeface="Calibri" panose="020F0502020204030204" pitchFamily="34" charset="0"/>
                <a:cs typeface="Calibri" panose="020F0502020204030204" pitchFamily="34" charset="0"/>
              </a:rPr>
              <a:t>n</a:t>
            </a:r>
            <a:r>
              <a:rPr sz="2400" spc="-13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c</a:t>
            </a:r>
            <a:r>
              <a:rPr sz="2400" spc="10" dirty="0">
                <a:latin typeface="Calibri" panose="020F0502020204030204" pitchFamily="34" charset="0"/>
                <a:cs typeface="Calibri" panose="020F0502020204030204" pitchFamily="34" charset="0"/>
              </a:rPr>
              <a:t>on</a:t>
            </a:r>
            <a:r>
              <a:rPr sz="2400" dirty="0">
                <a:latin typeface="Calibri" panose="020F0502020204030204" pitchFamily="34" charset="0"/>
                <a:cs typeface="Calibri" panose="020F0502020204030204" pitchFamily="34" charset="0"/>
              </a:rPr>
              <a:t>c</a:t>
            </a:r>
            <a:r>
              <a:rPr sz="2400" spc="10" dirty="0">
                <a:latin typeface="Calibri" panose="020F0502020204030204" pitchFamily="34" charset="0"/>
                <a:cs typeface="Calibri" panose="020F0502020204030204" pitchFamily="34" charset="0"/>
              </a:rPr>
              <a:t>u</a:t>
            </a:r>
            <a:r>
              <a:rPr sz="2400" spc="-35" dirty="0">
                <a:latin typeface="Calibri" panose="020F0502020204030204" pitchFamily="34" charset="0"/>
                <a:cs typeface="Calibri" panose="020F0502020204030204" pitchFamily="34" charset="0"/>
              </a:rPr>
              <a:t>rr</a:t>
            </a:r>
            <a:r>
              <a:rPr sz="2400" spc="10" dirty="0">
                <a:latin typeface="Calibri" panose="020F0502020204030204" pitchFamily="34" charset="0"/>
                <a:cs typeface="Calibri" panose="020F0502020204030204" pitchFamily="34" charset="0"/>
              </a:rPr>
              <a:t>en</a:t>
            </a:r>
            <a:r>
              <a:rPr sz="2400" dirty="0">
                <a:latin typeface="Calibri" panose="020F0502020204030204" pitchFamily="34" charset="0"/>
                <a:cs typeface="Calibri" panose="020F0502020204030204" pitchFamily="34" charset="0"/>
              </a:rPr>
              <a:t>t  </a:t>
            </a:r>
            <a:r>
              <a:rPr sz="2400" spc="10" dirty="0">
                <a:latin typeface="Calibri" panose="020F0502020204030204" pitchFamily="34" charset="0"/>
                <a:cs typeface="Calibri" panose="020F0502020204030204" pitchFamily="34" charset="0"/>
              </a:rPr>
              <a:t>e</a:t>
            </a:r>
            <a:r>
              <a:rPr sz="2400" dirty="0">
                <a:latin typeface="Calibri" panose="020F0502020204030204" pitchFamily="34" charset="0"/>
                <a:cs typeface="Calibri" panose="020F0502020204030204" pitchFamily="34" charset="0"/>
              </a:rPr>
              <a:t>x</a:t>
            </a:r>
            <a:r>
              <a:rPr sz="2400" spc="10" dirty="0">
                <a:latin typeface="Calibri" panose="020F0502020204030204" pitchFamily="34" charset="0"/>
                <a:cs typeface="Calibri" panose="020F0502020204030204" pitchFamily="34" charset="0"/>
              </a:rPr>
              <a:t>e</a:t>
            </a:r>
            <a:r>
              <a:rPr sz="2400" dirty="0">
                <a:latin typeface="Calibri" panose="020F0502020204030204" pitchFamily="34" charset="0"/>
                <a:cs typeface="Calibri" panose="020F0502020204030204" pitchFamily="34" charset="0"/>
              </a:rPr>
              <a:t>c</a:t>
            </a:r>
            <a:r>
              <a:rPr sz="2400" spc="10" dirty="0">
                <a:latin typeface="Calibri" panose="020F0502020204030204" pitchFamily="34" charset="0"/>
                <a:cs typeface="Calibri" panose="020F0502020204030204" pitchFamily="34" charset="0"/>
              </a:rPr>
              <a:t>u</a:t>
            </a:r>
            <a:r>
              <a:rPr sz="2400" spc="-45" dirty="0">
                <a:latin typeface="Calibri" panose="020F0502020204030204" pitchFamily="34" charset="0"/>
                <a:cs typeface="Calibri" panose="020F0502020204030204" pitchFamily="34" charset="0"/>
              </a:rPr>
              <a:t>t</a:t>
            </a:r>
            <a:r>
              <a:rPr sz="2400" spc="40" dirty="0">
                <a:latin typeface="Calibri" panose="020F0502020204030204" pitchFamily="34" charset="0"/>
                <a:cs typeface="Calibri" panose="020F0502020204030204" pitchFamily="34" charset="0"/>
              </a:rPr>
              <a:t>i</a:t>
            </a:r>
            <a:r>
              <a:rPr sz="2400" spc="10" dirty="0">
                <a:latin typeface="Calibri" panose="020F0502020204030204" pitchFamily="34" charset="0"/>
                <a:cs typeface="Calibri" panose="020F0502020204030204" pitchFamily="34" charset="0"/>
              </a:rPr>
              <a:t>o</a:t>
            </a:r>
            <a:r>
              <a:rPr sz="2400" dirty="0">
                <a:latin typeface="Calibri" panose="020F0502020204030204" pitchFamily="34" charset="0"/>
                <a:cs typeface="Calibri" panose="020F0502020204030204" pitchFamily="34" charset="0"/>
              </a:rPr>
              <a:t>n</a:t>
            </a:r>
            <a:r>
              <a:rPr sz="2400" spc="-35" dirty="0">
                <a:latin typeface="Calibri" panose="020F0502020204030204" pitchFamily="34" charset="0"/>
                <a:cs typeface="Calibri" panose="020F0502020204030204" pitchFamily="34" charset="0"/>
              </a:rPr>
              <a:t> </a:t>
            </a:r>
            <a:r>
              <a:rPr sz="2400" spc="40" dirty="0">
                <a:latin typeface="Calibri" panose="020F0502020204030204" pitchFamily="34" charset="0"/>
                <a:cs typeface="Calibri" panose="020F0502020204030204" pitchFamily="34" charset="0"/>
              </a:rPr>
              <a:t>i</a:t>
            </a:r>
            <a:r>
              <a:rPr sz="2400" dirty="0">
                <a:latin typeface="Calibri" panose="020F0502020204030204" pitchFamily="34" charset="0"/>
                <a:cs typeface="Calibri" panose="020F0502020204030204" pitchFamily="34" charset="0"/>
              </a:rPr>
              <a:t>s</a:t>
            </a:r>
            <a:r>
              <a:rPr sz="2400" spc="-45"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un</a:t>
            </a:r>
            <a:r>
              <a:rPr sz="2400" dirty="0">
                <a:latin typeface="Calibri" panose="020F0502020204030204" pitchFamily="34" charset="0"/>
                <a:cs typeface="Calibri" panose="020F0502020204030204" pitchFamily="34" charset="0"/>
              </a:rPr>
              <a:t>c</a:t>
            </a:r>
            <a:r>
              <a:rPr sz="2400" spc="10" dirty="0">
                <a:latin typeface="Calibri" panose="020F0502020204030204" pitchFamily="34" charset="0"/>
                <a:cs typeface="Calibri" panose="020F0502020204030204" pitchFamily="34" charset="0"/>
              </a:rPr>
              <a:t>on</a:t>
            </a:r>
            <a:r>
              <a:rPr sz="2400" spc="-45" dirty="0">
                <a:latin typeface="Calibri" panose="020F0502020204030204" pitchFamily="34" charset="0"/>
                <a:cs typeface="Calibri" panose="020F0502020204030204" pitchFamily="34" charset="0"/>
              </a:rPr>
              <a:t>t</a:t>
            </a:r>
            <a:r>
              <a:rPr sz="2400" spc="-35" dirty="0">
                <a:latin typeface="Calibri" panose="020F0502020204030204" pitchFamily="34" charset="0"/>
                <a:cs typeface="Calibri" panose="020F0502020204030204" pitchFamily="34" charset="0"/>
              </a:rPr>
              <a:t>r</a:t>
            </a:r>
            <a:r>
              <a:rPr sz="2400" spc="10" dirty="0">
                <a:latin typeface="Calibri" panose="020F0502020204030204" pitchFamily="34" charset="0"/>
                <a:cs typeface="Calibri" panose="020F0502020204030204" pitchFamily="34" charset="0"/>
              </a:rPr>
              <a:t>o</a:t>
            </a:r>
            <a:r>
              <a:rPr sz="2400" spc="40" dirty="0">
                <a:latin typeface="Calibri" panose="020F0502020204030204" pitchFamily="34" charset="0"/>
                <a:cs typeface="Calibri" panose="020F0502020204030204" pitchFamily="34" charset="0"/>
              </a:rPr>
              <a:t>ll</a:t>
            </a:r>
            <a:r>
              <a:rPr sz="2400" spc="10" dirty="0">
                <a:latin typeface="Calibri" panose="020F0502020204030204" pitchFamily="34" charset="0"/>
                <a:cs typeface="Calibri" panose="020F0502020204030204" pitchFamily="34" charset="0"/>
              </a:rPr>
              <a:t>e</a:t>
            </a:r>
            <a:r>
              <a:rPr sz="2400" dirty="0">
                <a:latin typeface="Calibri" panose="020F0502020204030204" pitchFamily="34" charset="0"/>
                <a:cs typeface="Calibri" panose="020F0502020204030204" pitchFamily="34" charset="0"/>
              </a:rPr>
              <a:t>d</a:t>
            </a:r>
            <a:r>
              <a:rPr sz="2400" spc="-135" dirty="0">
                <a:latin typeface="Calibri" panose="020F0502020204030204" pitchFamily="34" charset="0"/>
                <a:cs typeface="Calibri" panose="020F0502020204030204" pitchFamily="34" charset="0"/>
              </a:rPr>
              <a:t> </a:t>
            </a:r>
            <a:r>
              <a:rPr sz="2400" spc="-35" dirty="0">
                <a:latin typeface="Calibri" panose="020F0502020204030204" pitchFamily="34" charset="0"/>
                <a:cs typeface="Calibri" panose="020F0502020204030204" pitchFamily="34" charset="0"/>
              </a:rPr>
              <a:t>(</a:t>
            </a:r>
            <a:r>
              <a:rPr sz="2400" spc="10" dirty="0">
                <a:latin typeface="Calibri" panose="020F0502020204030204" pitchFamily="34" charset="0"/>
                <a:cs typeface="Calibri" panose="020F0502020204030204" pitchFamily="34" charset="0"/>
              </a:rPr>
              <a:t>a</a:t>
            </a:r>
            <a:r>
              <a:rPr sz="2400" dirty="0">
                <a:latin typeface="Calibri" panose="020F0502020204030204" pitchFamily="34" charset="0"/>
                <a:cs typeface="Calibri" panose="020F0502020204030204" pitchFamily="34" charset="0"/>
              </a:rPr>
              <a:t>)</a:t>
            </a:r>
            <a:r>
              <a:rPr sz="2400" spc="20" dirty="0">
                <a:latin typeface="Calibri" panose="020F0502020204030204" pitchFamily="34" charset="0"/>
                <a:cs typeface="Calibri" panose="020F0502020204030204" pitchFamily="34" charset="0"/>
              </a:rPr>
              <a:t> T</a:t>
            </a:r>
            <a:r>
              <a:rPr sz="2400" spc="10" dirty="0">
                <a:latin typeface="Calibri" panose="020F0502020204030204" pitchFamily="34" charset="0"/>
                <a:cs typeface="Calibri" panose="020F0502020204030204" pitchFamily="34" charset="0"/>
              </a:rPr>
              <a:t>h</a:t>
            </a:r>
            <a:r>
              <a:rPr sz="2400" dirty="0">
                <a:latin typeface="Calibri" panose="020F0502020204030204" pitchFamily="34" charset="0"/>
                <a:cs typeface="Calibri" panose="020F0502020204030204" pitchFamily="34" charset="0"/>
              </a:rPr>
              <a:t>e</a:t>
            </a:r>
            <a:r>
              <a:rPr sz="2400" spc="-35" dirty="0">
                <a:latin typeface="Calibri" panose="020F0502020204030204" pitchFamily="34" charset="0"/>
                <a:cs typeface="Calibri" panose="020F0502020204030204" pitchFamily="34" charset="0"/>
              </a:rPr>
              <a:t> </a:t>
            </a:r>
            <a:r>
              <a:rPr sz="2400" spc="40" dirty="0">
                <a:latin typeface="Calibri" panose="020F0502020204030204" pitchFamily="34" charset="0"/>
                <a:cs typeface="Calibri" panose="020F0502020204030204" pitchFamily="34" charset="0"/>
              </a:rPr>
              <a:t>l</a:t>
            </a:r>
            <a:r>
              <a:rPr sz="2400" spc="10" dirty="0">
                <a:latin typeface="Calibri" panose="020F0502020204030204" pitchFamily="34" charset="0"/>
                <a:cs typeface="Calibri" panose="020F0502020204030204" pitchFamily="34" charset="0"/>
              </a:rPr>
              <a:t>o</a:t>
            </a:r>
            <a:r>
              <a:rPr sz="2400" dirty="0">
                <a:latin typeface="Calibri" panose="020F0502020204030204" pitchFamily="34" charset="0"/>
                <a:cs typeface="Calibri" panose="020F0502020204030204" pitchFamily="34" charset="0"/>
              </a:rPr>
              <a:t>st</a:t>
            </a:r>
            <a:r>
              <a:rPr sz="2400" spc="10" dirty="0">
                <a:latin typeface="Calibri" panose="020F0502020204030204" pitchFamily="34" charset="0"/>
                <a:cs typeface="Calibri" panose="020F0502020204030204" pitchFamily="34" charset="0"/>
              </a:rPr>
              <a:t> upda</a:t>
            </a:r>
            <a:r>
              <a:rPr sz="2400" spc="-45" dirty="0">
                <a:latin typeface="Calibri" panose="020F0502020204030204" pitchFamily="34" charset="0"/>
                <a:cs typeface="Calibri" panose="020F0502020204030204" pitchFamily="34" charset="0"/>
              </a:rPr>
              <a:t>t</a:t>
            </a:r>
            <a:r>
              <a:rPr sz="2400" dirty="0">
                <a:latin typeface="Calibri" panose="020F0502020204030204" pitchFamily="34" charset="0"/>
                <a:cs typeface="Calibri" panose="020F0502020204030204" pitchFamily="34" charset="0"/>
              </a:rPr>
              <a:t>e</a:t>
            </a:r>
            <a:r>
              <a:rPr sz="2400" spc="-35"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p</a:t>
            </a:r>
            <a:r>
              <a:rPr sz="2400" spc="-35" dirty="0">
                <a:latin typeface="Calibri" panose="020F0502020204030204" pitchFamily="34" charset="0"/>
                <a:cs typeface="Calibri" panose="020F0502020204030204" pitchFamily="34" charset="0"/>
              </a:rPr>
              <a:t>r</a:t>
            </a:r>
            <a:r>
              <a:rPr sz="2400" spc="10" dirty="0">
                <a:latin typeface="Calibri" panose="020F0502020204030204" pitchFamily="34" charset="0"/>
                <a:cs typeface="Calibri" panose="020F0502020204030204" pitchFamily="34" charset="0"/>
              </a:rPr>
              <a:t>ob</a:t>
            </a:r>
            <a:r>
              <a:rPr sz="2400" spc="40" dirty="0">
                <a:latin typeface="Calibri" panose="020F0502020204030204" pitchFamily="34" charset="0"/>
                <a:cs typeface="Calibri" panose="020F0502020204030204" pitchFamily="34" charset="0"/>
              </a:rPr>
              <a:t>l</a:t>
            </a:r>
            <a:r>
              <a:rPr sz="2400" spc="10" dirty="0">
                <a:latin typeface="Calibri" panose="020F0502020204030204" pitchFamily="34" charset="0"/>
                <a:cs typeface="Calibri" panose="020F0502020204030204" pitchFamily="34" charset="0"/>
              </a:rPr>
              <a:t>e</a:t>
            </a:r>
            <a:r>
              <a:rPr sz="2400" dirty="0">
                <a:latin typeface="Calibri" panose="020F0502020204030204" pitchFamily="34" charset="0"/>
                <a:cs typeface="Calibri" panose="020F0502020204030204" pitchFamily="34" charset="0"/>
              </a:rPr>
              <a:t>m</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55F21AB-F97D-48EB-BAC5-AAF086620A8A}"/>
                  </a:ext>
                </a:extLst>
              </p14:cNvPr>
              <p14:cNvContentPartPr/>
              <p14:nvPr/>
            </p14:nvContentPartPr>
            <p14:xfrm>
              <a:off x="6938315" y="3520558"/>
              <a:ext cx="3655080" cy="588240"/>
            </p14:xfrm>
          </p:contentPart>
        </mc:Choice>
        <mc:Fallback xmlns="">
          <p:pic>
            <p:nvPicPr>
              <p:cNvPr id="6" name="Ink 5">
                <a:extLst>
                  <a:ext uri="{FF2B5EF4-FFF2-40B4-BE49-F238E27FC236}">
                    <a16:creationId xmlns:a16="http://schemas.microsoft.com/office/drawing/2014/main" id="{C55F21AB-F97D-48EB-BAC5-AAF086620A8A}"/>
                  </a:ext>
                </a:extLst>
              </p:cNvPr>
              <p:cNvPicPr/>
              <p:nvPr/>
            </p:nvPicPr>
            <p:blipFill>
              <a:blip r:embed="rId4"/>
              <a:stretch>
                <a:fillRect/>
              </a:stretch>
            </p:blipFill>
            <p:spPr>
              <a:xfrm>
                <a:off x="6848315" y="3340918"/>
                <a:ext cx="3834720" cy="9478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91" y="227277"/>
            <a:ext cx="9503764" cy="628377"/>
          </a:xfrm>
          <a:prstGeom prst="rect">
            <a:avLst/>
          </a:prstGeom>
        </p:spPr>
        <p:txBody>
          <a:bodyPr vert="horz" wrap="square" lIns="0" tIns="12700" rIns="0" bIns="0" rtlCol="0" anchor="ctr">
            <a:spAutoFit/>
          </a:bodyPr>
          <a:lstStyle/>
          <a:p>
            <a:pPr marL="12700">
              <a:lnSpc>
                <a:spcPct val="100000"/>
              </a:lnSpc>
              <a:spcBef>
                <a:spcPts val="100"/>
              </a:spcBef>
            </a:pPr>
            <a:r>
              <a:rPr sz="4000" u="sng" spc="-5" dirty="0">
                <a:latin typeface="Calibri" panose="020F0502020204030204" pitchFamily="34" charset="0"/>
                <a:cs typeface="Calibri" panose="020F0502020204030204" pitchFamily="34" charset="0"/>
              </a:rPr>
              <a:t>The</a:t>
            </a:r>
            <a:r>
              <a:rPr sz="4000" u="sng" spc="-20" dirty="0">
                <a:latin typeface="Calibri" panose="020F0502020204030204" pitchFamily="34" charset="0"/>
                <a:cs typeface="Calibri" panose="020F0502020204030204" pitchFamily="34" charset="0"/>
              </a:rPr>
              <a:t> </a:t>
            </a:r>
            <a:r>
              <a:rPr sz="4000" u="sng" spc="-5" dirty="0">
                <a:latin typeface="Calibri" panose="020F0502020204030204" pitchFamily="34" charset="0"/>
                <a:cs typeface="Calibri" panose="020F0502020204030204" pitchFamily="34" charset="0"/>
              </a:rPr>
              <a:t>Temporary</a:t>
            </a:r>
            <a:r>
              <a:rPr sz="4000" u="sng" spc="-20" dirty="0">
                <a:latin typeface="Calibri" panose="020F0502020204030204" pitchFamily="34" charset="0"/>
                <a:cs typeface="Calibri" panose="020F0502020204030204" pitchFamily="34" charset="0"/>
              </a:rPr>
              <a:t> </a:t>
            </a:r>
            <a:r>
              <a:rPr sz="4000" u="sng" spc="-5" dirty="0">
                <a:latin typeface="Calibri" panose="020F0502020204030204" pitchFamily="34" charset="0"/>
                <a:cs typeface="Calibri" panose="020F0502020204030204" pitchFamily="34" charset="0"/>
              </a:rPr>
              <a:t>Update</a:t>
            </a:r>
            <a:r>
              <a:rPr sz="4000" u="sng" spc="-15" dirty="0">
                <a:latin typeface="Calibri" panose="020F0502020204030204" pitchFamily="34" charset="0"/>
                <a:cs typeface="Calibri" panose="020F0502020204030204" pitchFamily="34" charset="0"/>
              </a:rPr>
              <a:t> </a:t>
            </a:r>
            <a:r>
              <a:rPr lang="en-US" sz="4000" u="sng" dirty="0">
                <a:solidFill>
                  <a:srgbClr val="333399"/>
                </a:solidFill>
                <a:latin typeface="Calibri" panose="020F0502020204030204" pitchFamily="34" charset="0"/>
                <a:cs typeface="Calibri" panose="020F0502020204030204" pitchFamily="34" charset="0"/>
              </a:rPr>
              <a:t>or Dirty Read </a:t>
            </a:r>
            <a:r>
              <a:rPr sz="4000" u="sng" spc="-5" dirty="0">
                <a:latin typeface="Calibri" panose="020F0502020204030204" pitchFamily="34" charset="0"/>
                <a:cs typeface="Calibri" panose="020F0502020204030204" pitchFamily="34" charset="0"/>
              </a:rPr>
              <a:t>Problem</a:t>
            </a:r>
          </a:p>
        </p:txBody>
      </p:sp>
      <p:sp>
        <p:nvSpPr>
          <p:cNvPr id="3" name="object 3"/>
          <p:cNvSpPr txBox="1"/>
          <p:nvPr/>
        </p:nvSpPr>
        <p:spPr>
          <a:xfrm>
            <a:off x="1034321" y="5735606"/>
            <a:ext cx="10732957" cy="266740"/>
          </a:xfrm>
          <a:prstGeom prst="rect">
            <a:avLst/>
          </a:prstGeom>
        </p:spPr>
        <p:txBody>
          <a:bodyPr vert="horz" wrap="square" lIns="0" tIns="22860" rIns="0" bIns="0" rtlCol="0">
            <a:spAutoFit/>
          </a:bodyPr>
          <a:lstStyle/>
          <a:p>
            <a:pPr marL="12700" marR="5080">
              <a:lnSpc>
                <a:spcPts val="1900"/>
              </a:lnSpc>
              <a:spcBef>
                <a:spcPts val="180"/>
              </a:spcBef>
            </a:pPr>
            <a:r>
              <a:rPr dirty="0">
                <a:latin typeface="Calibri" panose="020F0502020204030204" pitchFamily="34" charset="0"/>
                <a:cs typeface="Calibri" panose="020F0502020204030204" pitchFamily="34" charset="0"/>
              </a:rPr>
              <a:t>Some</a:t>
            </a:r>
            <a:r>
              <a:rPr spc="-2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problems</a:t>
            </a:r>
            <a:r>
              <a:rPr spc="-40"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that</a:t>
            </a:r>
            <a:r>
              <a:rPr spc="12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occur</a:t>
            </a:r>
            <a:r>
              <a:rPr spc="-7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when</a:t>
            </a:r>
            <a:r>
              <a:rPr spc="-3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concurrent</a:t>
            </a:r>
            <a:r>
              <a:rPr spc="2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execution </a:t>
            </a:r>
            <a:r>
              <a:rPr spc="-43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is</a:t>
            </a:r>
            <a:r>
              <a:rPr spc="-5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uncontrolled</a:t>
            </a:r>
            <a:r>
              <a:rPr spc="-35"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(b)</a:t>
            </a:r>
            <a:r>
              <a:rPr b="1" spc="-80" dirty="0">
                <a:solidFill>
                  <a:srgbClr val="C00000"/>
                </a:solidFill>
                <a:latin typeface="Calibri" panose="020F0502020204030204" pitchFamily="34" charset="0"/>
                <a:cs typeface="Calibri" panose="020F0502020204030204" pitchFamily="34" charset="0"/>
              </a:rPr>
              <a:t> </a:t>
            </a:r>
            <a:r>
              <a:rPr b="1" spc="10" dirty="0">
                <a:solidFill>
                  <a:srgbClr val="C00000"/>
                </a:solidFill>
                <a:latin typeface="Calibri" panose="020F0502020204030204" pitchFamily="34" charset="0"/>
                <a:cs typeface="Calibri" panose="020F0502020204030204" pitchFamily="34" charset="0"/>
              </a:rPr>
              <a:t>The</a:t>
            </a:r>
            <a:r>
              <a:rPr b="1" spc="-35" dirty="0">
                <a:solidFill>
                  <a:srgbClr val="C00000"/>
                </a:solidFill>
                <a:latin typeface="Calibri" panose="020F0502020204030204" pitchFamily="34" charset="0"/>
                <a:cs typeface="Calibri" panose="020F0502020204030204" pitchFamily="34" charset="0"/>
              </a:rPr>
              <a:t> </a:t>
            </a:r>
            <a:r>
              <a:rPr b="1" spc="-15" dirty="0">
                <a:solidFill>
                  <a:srgbClr val="C00000"/>
                </a:solidFill>
                <a:latin typeface="Calibri" panose="020F0502020204030204" pitchFamily="34" charset="0"/>
                <a:cs typeface="Calibri" panose="020F0502020204030204" pitchFamily="34" charset="0"/>
              </a:rPr>
              <a:t>temporary</a:t>
            </a:r>
            <a:r>
              <a:rPr b="1" spc="155" dirty="0">
                <a:solidFill>
                  <a:srgbClr val="C00000"/>
                </a:solidFill>
                <a:latin typeface="Calibri" panose="020F0502020204030204" pitchFamily="34" charset="0"/>
                <a:cs typeface="Calibri" panose="020F0502020204030204" pitchFamily="34" charset="0"/>
              </a:rPr>
              <a:t> </a:t>
            </a:r>
            <a:r>
              <a:rPr b="1" spc="-5" dirty="0">
                <a:solidFill>
                  <a:srgbClr val="C00000"/>
                </a:solidFill>
                <a:latin typeface="Calibri" panose="020F0502020204030204" pitchFamily="34" charset="0"/>
                <a:cs typeface="Calibri" panose="020F0502020204030204" pitchFamily="34" charset="0"/>
              </a:rPr>
              <a:t>update</a:t>
            </a:r>
            <a:r>
              <a:rPr b="1" spc="-35" dirty="0">
                <a:solidFill>
                  <a:srgbClr val="C00000"/>
                </a:solidFill>
                <a:latin typeface="Calibri" panose="020F0502020204030204" pitchFamily="34" charset="0"/>
                <a:cs typeface="Calibri" panose="020F0502020204030204" pitchFamily="34" charset="0"/>
              </a:rPr>
              <a:t> </a:t>
            </a:r>
            <a:r>
              <a:rPr b="1" spc="5" dirty="0">
                <a:solidFill>
                  <a:srgbClr val="C00000"/>
                </a:solidFill>
                <a:latin typeface="Calibri" panose="020F0502020204030204" pitchFamily="34" charset="0"/>
                <a:cs typeface="Calibri" panose="020F0502020204030204" pitchFamily="34" charset="0"/>
              </a:rPr>
              <a:t>problem</a:t>
            </a:r>
            <a:endParaRPr b="1" dirty="0">
              <a:solidFill>
                <a:srgbClr val="C00000"/>
              </a:solidFill>
              <a:latin typeface="Calibri" panose="020F0502020204030204" pitchFamily="34" charset="0"/>
              <a:cs typeface="Calibri" panose="020F0502020204030204" pitchFamily="34" charset="0"/>
            </a:endParaRPr>
          </a:p>
        </p:txBody>
      </p:sp>
      <p:pic>
        <p:nvPicPr>
          <p:cNvPr id="4" name="object 4"/>
          <p:cNvPicPr/>
          <p:nvPr/>
        </p:nvPicPr>
        <p:blipFill>
          <a:blip r:embed="rId2" cstate="print"/>
          <a:stretch>
            <a:fillRect/>
          </a:stretch>
        </p:blipFill>
        <p:spPr>
          <a:xfrm>
            <a:off x="1349116" y="1618939"/>
            <a:ext cx="10133350" cy="3897442"/>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3AA42FB-8B34-40FB-9220-45128FD94356}"/>
                  </a:ext>
                </a:extLst>
              </p14:cNvPr>
              <p14:cNvContentPartPr/>
              <p14:nvPr/>
            </p14:nvContentPartPr>
            <p14:xfrm>
              <a:off x="7809515" y="4406158"/>
              <a:ext cx="3568680" cy="93240"/>
            </p14:xfrm>
          </p:contentPart>
        </mc:Choice>
        <mc:Fallback xmlns="">
          <p:pic>
            <p:nvPicPr>
              <p:cNvPr id="7" name="Ink 6">
                <a:extLst>
                  <a:ext uri="{FF2B5EF4-FFF2-40B4-BE49-F238E27FC236}">
                    <a16:creationId xmlns:a16="http://schemas.microsoft.com/office/drawing/2014/main" id="{83AA42FB-8B34-40FB-9220-45128FD94356}"/>
                  </a:ext>
                </a:extLst>
              </p:cNvPr>
              <p:cNvPicPr/>
              <p:nvPr/>
            </p:nvPicPr>
            <p:blipFill>
              <a:blip r:embed="rId4"/>
              <a:stretch>
                <a:fillRect/>
              </a:stretch>
            </p:blipFill>
            <p:spPr>
              <a:xfrm>
                <a:off x="7719875" y="4226158"/>
                <a:ext cx="374832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4DE4B4B8-7597-44F5-8534-D576950313B7}"/>
                  </a:ext>
                </a:extLst>
              </p14:cNvPr>
              <p14:cNvContentPartPr/>
              <p14:nvPr/>
            </p14:nvContentPartPr>
            <p14:xfrm>
              <a:off x="7824275" y="4655278"/>
              <a:ext cx="3513240" cy="127440"/>
            </p14:xfrm>
          </p:contentPart>
        </mc:Choice>
        <mc:Fallback xmlns="">
          <p:pic>
            <p:nvPicPr>
              <p:cNvPr id="8" name="Ink 7">
                <a:extLst>
                  <a:ext uri="{FF2B5EF4-FFF2-40B4-BE49-F238E27FC236}">
                    <a16:creationId xmlns:a16="http://schemas.microsoft.com/office/drawing/2014/main" id="{4DE4B4B8-7597-44F5-8534-D576950313B7}"/>
                  </a:ext>
                </a:extLst>
              </p:cNvPr>
              <p:cNvPicPr/>
              <p:nvPr/>
            </p:nvPicPr>
            <p:blipFill>
              <a:blip r:embed="rId6"/>
              <a:stretch>
                <a:fillRect/>
              </a:stretch>
            </p:blipFill>
            <p:spPr>
              <a:xfrm>
                <a:off x="7734635" y="4475278"/>
                <a:ext cx="3692880" cy="48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F3A8B9E6-0E8F-456F-ABC8-2AE8CCC02B72}"/>
                  </a:ext>
                </a:extLst>
              </p14:cNvPr>
              <p14:cNvContentPartPr/>
              <p14:nvPr/>
            </p14:nvContentPartPr>
            <p14:xfrm>
              <a:off x="7824275" y="5216158"/>
              <a:ext cx="589320" cy="62640"/>
            </p14:xfrm>
          </p:contentPart>
        </mc:Choice>
        <mc:Fallback xmlns="">
          <p:pic>
            <p:nvPicPr>
              <p:cNvPr id="9" name="Ink 8">
                <a:extLst>
                  <a:ext uri="{FF2B5EF4-FFF2-40B4-BE49-F238E27FC236}">
                    <a16:creationId xmlns:a16="http://schemas.microsoft.com/office/drawing/2014/main" id="{F3A8B9E6-0E8F-456F-ABC8-2AE8CCC02B72}"/>
                  </a:ext>
                </a:extLst>
              </p:cNvPr>
              <p:cNvPicPr/>
              <p:nvPr/>
            </p:nvPicPr>
            <p:blipFill>
              <a:blip r:embed="rId8"/>
              <a:stretch>
                <a:fillRect/>
              </a:stretch>
            </p:blipFill>
            <p:spPr>
              <a:xfrm>
                <a:off x="7734635" y="5036158"/>
                <a:ext cx="76896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5877F36E-18D1-47C1-A373-B8F2E0802F4E}"/>
                  </a:ext>
                </a:extLst>
              </p14:cNvPr>
              <p14:cNvContentPartPr/>
              <p14:nvPr/>
            </p14:nvContentPartPr>
            <p14:xfrm>
              <a:off x="7764155" y="4991518"/>
              <a:ext cx="1424160" cy="76680"/>
            </p14:xfrm>
          </p:contentPart>
        </mc:Choice>
        <mc:Fallback xmlns="">
          <p:pic>
            <p:nvPicPr>
              <p:cNvPr id="10" name="Ink 9">
                <a:extLst>
                  <a:ext uri="{FF2B5EF4-FFF2-40B4-BE49-F238E27FC236}">
                    <a16:creationId xmlns:a16="http://schemas.microsoft.com/office/drawing/2014/main" id="{5877F36E-18D1-47C1-A373-B8F2E0802F4E}"/>
                  </a:ext>
                </a:extLst>
              </p:cNvPr>
              <p:cNvPicPr/>
              <p:nvPr/>
            </p:nvPicPr>
            <p:blipFill>
              <a:blip r:embed="rId10"/>
              <a:stretch>
                <a:fillRect/>
              </a:stretch>
            </p:blipFill>
            <p:spPr>
              <a:xfrm>
                <a:off x="7674515" y="4811518"/>
                <a:ext cx="160380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E9B2D7A3-2065-4562-B34E-E8000BE6FE09}"/>
                  </a:ext>
                </a:extLst>
              </p14:cNvPr>
              <p14:cNvContentPartPr/>
              <p14:nvPr/>
            </p14:nvContentPartPr>
            <p14:xfrm>
              <a:off x="8888795" y="5156398"/>
              <a:ext cx="360" cy="360"/>
            </p14:xfrm>
          </p:contentPart>
        </mc:Choice>
        <mc:Fallback xmlns="">
          <p:pic>
            <p:nvPicPr>
              <p:cNvPr id="11" name="Ink 10">
                <a:extLst>
                  <a:ext uri="{FF2B5EF4-FFF2-40B4-BE49-F238E27FC236}">
                    <a16:creationId xmlns:a16="http://schemas.microsoft.com/office/drawing/2014/main" id="{E9B2D7A3-2065-4562-B34E-E8000BE6FE09}"/>
                  </a:ext>
                </a:extLst>
              </p:cNvPr>
              <p:cNvPicPr/>
              <p:nvPr/>
            </p:nvPicPr>
            <p:blipFill>
              <a:blip r:embed="rId12"/>
              <a:stretch>
                <a:fillRect/>
              </a:stretch>
            </p:blipFill>
            <p:spPr>
              <a:xfrm>
                <a:off x="8799155" y="4976398"/>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FD8A20B8-0890-4534-967C-36BF36EB8DCC}"/>
                  </a:ext>
                </a:extLst>
              </p14:cNvPr>
              <p14:cNvContentPartPr/>
              <p14:nvPr/>
            </p14:nvContentPartPr>
            <p14:xfrm>
              <a:off x="8439155" y="5170798"/>
              <a:ext cx="6120" cy="360"/>
            </p14:xfrm>
          </p:contentPart>
        </mc:Choice>
        <mc:Fallback xmlns="">
          <p:pic>
            <p:nvPicPr>
              <p:cNvPr id="12" name="Ink 11">
                <a:extLst>
                  <a:ext uri="{FF2B5EF4-FFF2-40B4-BE49-F238E27FC236}">
                    <a16:creationId xmlns:a16="http://schemas.microsoft.com/office/drawing/2014/main" id="{FD8A20B8-0890-4534-967C-36BF36EB8DCC}"/>
                  </a:ext>
                </a:extLst>
              </p:cNvPr>
              <p:cNvPicPr/>
              <p:nvPr/>
            </p:nvPicPr>
            <p:blipFill>
              <a:blip r:embed="rId14"/>
              <a:stretch>
                <a:fillRect/>
              </a:stretch>
            </p:blipFill>
            <p:spPr>
              <a:xfrm>
                <a:off x="8349155" y="4991158"/>
                <a:ext cx="18576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9417321F-876B-403B-AC4D-CA75F8CB46B1}"/>
                  </a:ext>
                </a:extLst>
              </p14:cNvPr>
              <p14:cNvContentPartPr/>
              <p14:nvPr/>
            </p14:nvContentPartPr>
            <p14:xfrm>
              <a:off x="7650755" y="4412998"/>
              <a:ext cx="3893040" cy="1389600"/>
            </p14:xfrm>
          </p:contentPart>
        </mc:Choice>
        <mc:Fallback xmlns="">
          <p:pic>
            <p:nvPicPr>
              <p:cNvPr id="13" name="Ink 12">
                <a:extLst>
                  <a:ext uri="{FF2B5EF4-FFF2-40B4-BE49-F238E27FC236}">
                    <a16:creationId xmlns:a16="http://schemas.microsoft.com/office/drawing/2014/main" id="{9417321F-876B-403B-AC4D-CA75F8CB46B1}"/>
                  </a:ext>
                </a:extLst>
              </p:cNvPr>
              <p:cNvPicPr/>
              <p:nvPr/>
            </p:nvPicPr>
            <p:blipFill>
              <a:blip r:embed="rId16"/>
              <a:stretch>
                <a:fillRect/>
              </a:stretch>
            </p:blipFill>
            <p:spPr>
              <a:xfrm>
                <a:off x="7560755" y="4232998"/>
                <a:ext cx="4072680" cy="1749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D045B842-D8D9-4810-8CEC-41F3A2D8BAA8}"/>
                  </a:ext>
                </a:extLst>
              </p14:cNvPr>
              <p14:cNvContentPartPr/>
              <p14:nvPr/>
            </p14:nvContentPartPr>
            <p14:xfrm>
              <a:off x="9578555" y="5424598"/>
              <a:ext cx="839160" cy="167760"/>
            </p14:xfrm>
          </p:contentPart>
        </mc:Choice>
        <mc:Fallback xmlns="">
          <p:pic>
            <p:nvPicPr>
              <p:cNvPr id="14" name="Ink 13">
                <a:extLst>
                  <a:ext uri="{FF2B5EF4-FFF2-40B4-BE49-F238E27FC236}">
                    <a16:creationId xmlns:a16="http://schemas.microsoft.com/office/drawing/2014/main" id="{D045B842-D8D9-4810-8CEC-41F3A2D8BAA8}"/>
                  </a:ext>
                </a:extLst>
              </p:cNvPr>
              <p:cNvPicPr/>
              <p:nvPr/>
            </p:nvPicPr>
            <p:blipFill>
              <a:blip r:embed="rId18"/>
              <a:stretch>
                <a:fillRect/>
              </a:stretch>
            </p:blipFill>
            <p:spPr>
              <a:xfrm>
                <a:off x="9488555" y="5244958"/>
                <a:ext cx="1018800" cy="5274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7137" y="185270"/>
            <a:ext cx="7852306" cy="628377"/>
          </a:xfrm>
          <a:prstGeom prst="rect">
            <a:avLst/>
          </a:prstGeom>
        </p:spPr>
        <p:txBody>
          <a:bodyPr vert="horz" wrap="square" lIns="0" tIns="12700" rIns="0" bIns="0" rtlCol="0" anchor="ctr">
            <a:spAutoFit/>
          </a:bodyPr>
          <a:lstStyle/>
          <a:p>
            <a:pPr marL="12700">
              <a:lnSpc>
                <a:spcPct val="100000"/>
              </a:lnSpc>
              <a:spcBef>
                <a:spcPts val="100"/>
              </a:spcBef>
            </a:pPr>
            <a:r>
              <a:rPr sz="4000" u="sng" spc="-5" dirty="0">
                <a:latin typeface="Calibri" panose="020F0502020204030204" pitchFamily="34" charset="0"/>
                <a:cs typeface="Calibri" panose="020F0502020204030204" pitchFamily="34" charset="0"/>
              </a:rPr>
              <a:t>The</a:t>
            </a:r>
            <a:r>
              <a:rPr sz="4000" u="sng" spc="-15" dirty="0">
                <a:latin typeface="Calibri" panose="020F0502020204030204" pitchFamily="34" charset="0"/>
                <a:cs typeface="Calibri" panose="020F0502020204030204" pitchFamily="34" charset="0"/>
              </a:rPr>
              <a:t> </a:t>
            </a:r>
            <a:r>
              <a:rPr sz="4000" u="sng" spc="-5" dirty="0">
                <a:latin typeface="Calibri" panose="020F0502020204030204" pitchFamily="34" charset="0"/>
                <a:cs typeface="Calibri" panose="020F0502020204030204" pitchFamily="34" charset="0"/>
              </a:rPr>
              <a:t>Incorrect</a:t>
            </a:r>
            <a:r>
              <a:rPr sz="4000" u="sng" spc="-15" dirty="0">
                <a:latin typeface="Calibri" panose="020F0502020204030204" pitchFamily="34" charset="0"/>
                <a:cs typeface="Calibri" panose="020F0502020204030204" pitchFamily="34" charset="0"/>
              </a:rPr>
              <a:t> </a:t>
            </a:r>
            <a:r>
              <a:rPr sz="4000" u="sng" spc="-5" dirty="0">
                <a:latin typeface="Calibri" panose="020F0502020204030204" pitchFamily="34" charset="0"/>
                <a:cs typeface="Calibri" panose="020F0502020204030204" pitchFamily="34" charset="0"/>
              </a:rPr>
              <a:t>Summary</a:t>
            </a:r>
            <a:r>
              <a:rPr sz="4000" u="sng" spc="-15" dirty="0">
                <a:latin typeface="Calibri" panose="020F0502020204030204" pitchFamily="34" charset="0"/>
                <a:cs typeface="Calibri" panose="020F0502020204030204" pitchFamily="34" charset="0"/>
              </a:rPr>
              <a:t> </a:t>
            </a:r>
            <a:r>
              <a:rPr sz="4000" u="sng" spc="-5" dirty="0">
                <a:latin typeface="Calibri" panose="020F0502020204030204" pitchFamily="34" charset="0"/>
                <a:cs typeface="Calibri" panose="020F0502020204030204" pitchFamily="34" charset="0"/>
              </a:rPr>
              <a:t>Problem</a:t>
            </a:r>
          </a:p>
        </p:txBody>
      </p:sp>
      <p:sp>
        <p:nvSpPr>
          <p:cNvPr id="3" name="object 3"/>
          <p:cNvSpPr txBox="1"/>
          <p:nvPr/>
        </p:nvSpPr>
        <p:spPr>
          <a:xfrm>
            <a:off x="617137" y="6049666"/>
            <a:ext cx="11255073" cy="273536"/>
          </a:xfrm>
          <a:prstGeom prst="rect">
            <a:avLst/>
          </a:prstGeom>
          <a:solidFill>
            <a:srgbClr val="F7FFFC"/>
          </a:solidFill>
        </p:spPr>
        <p:txBody>
          <a:bodyPr vert="horz" wrap="square" lIns="0" tIns="22860" rIns="0" bIns="0" rtlCol="0">
            <a:spAutoFit/>
          </a:bodyPr>
          <a:lstStyle/>
          <a:p>
            <a:pPr marL="12700" marR="5080">
              <a:lnSpc>
                <a:spcPts val="1900"/>
              </a:lnSpc>
              <a:spcBef>
                <a:spcPts val="180"/>
              </a:spcBef>
            </a:pPr>
            <a:r>
              <a:rPr sz="2000" dirty="0">
                <a:latin typeface="Calibri" panose="020F0502020204030204" pitchFamily="34" charset="0"/>
                <a:cs typeface="Calibri" panose="020F0502020204030204" pitchFamily="34" charset="0"/>
              </a:rPr>
              <a:t>Some</a:t>
            </a:r>
            <a:r>
              <a:rPr sz="2000" spc="-2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problems</a:t>
            </a:r>
            <a:r>
              <a:rPr sz="2000" spc="-40"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that</a:t>
            </a:r>
            <a:r>
              <a:rPr sz="2000" spc="120"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occur</a:t>
            </a:r>
            <a:r>
              <a:rPr sz="2000" spc="-70"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when</a:t>
            </a:r>
            <a:r>
              <a:rPr sz="2000" spc="-3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concurrent</a:t>
            </a:r>
            <a:r>
              <a:rPr sz="2000" spc="20"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execution </a:t>
            </a:r>
            <a:r>
              <a:rPr sz="2000" spc="-430" dirty="0">
                <a:latin typeface="Calibri" panose="020F0502020204030204" pitchFamily="34" charset="0"/>
                <a:cs typeface="Calibri" panose="020F0502020204030204" pitchFamily="34" charset="0"/>
              </a:rPr>
              <a:t> </a:t>
            </a:r>
            <a:r>
              <a:rPr sz="2000" spc="20" dirty="0">
                <a:latin typeface="Calibri" panose="020F0502020204030204" pitchFamily="34" charset="0"/>
                <a:cs typeface="Calibri" panose="020F0502020204030204" pitchFamily="34" charset="0"/>
              </a:rPr>
              <a:t>is</a:t>
            </a:r>
            <a:r>
              <a:rPr sz="2000" spc="-5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uncontrolled</a:t>
            </a:r>
            <a:r>
              <a:rPr sz="2000" spc="-35"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(c)</a:t>
            </a:r>
            <a:r>
              <a:rPr sz="2000" spc="-80"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The</a:t>
            </a:r>
            <a:r>
              <a:rPr sz="2000" spc="-3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incorrect</a:t>
            </a:r>
            <a:r>
              <a:rPr sz="2000" spc="5"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summary</a:t>
            </a:r>
            <a:r>
              <a:rPr sz="2000" spc="155"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problem</a:t>
            </a:r>
            <a:endParaRPr sz="2000" dirty="0">
              <a:latin typeface="Calibri" panose="020F0502020204030204" pitchFamily="34" charset="0"/>
              <a:cs typeface="Calibri" panose="020F0502020204030204" pitchFamily="34" charset="0"/>
            </a:endParaRPr>
          </a:p>
        </p:txBody>
      </p:sp>
      <p:pic>
        <p:nvPicPr>
          <p:cNvPr id="4" name="object 4"/>
          <p:cNvPicPr/>
          <p:nvPr/>
        </p:nvPicPr>
        <p:blipFill>
          <a:blip r:embed="rId2" cstate="print"/>
          <a:stretch>
            <a:fillRect/>
          </a:stretch>
        </p:blipFill>
        <p:spPr>
          <a:xfrm>
            <a:off x="1027738" y="1060895"/>
            <a:ext cx="10573209" cy="4726948"/>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4D9914E-00CB-4ADC-8B40-00AC800C23AB}"/>
                  </a:ext>
                </a:extLst>
              </p14:cNvPr>
              <p14:cNvContentPartPr/>
              <p14:nvPr/>
            </p14:nvContentPartPr>
            <p14:xfrm>
              <a:off x="6684875" y="3551158"/>
              <a:ext cx="3521160" cy="93600"/>
            </p14:xfrm>
          </p:contentPart>
        </mc:Choice>
        <mc:Fallback xmlns="">
          <p:pic>
            <p:nvPicPr>
              <p:cNvPr id="5" name="Ink 4">
                <a:extLst>
                  <a:ext uri="{FF2B5EF4-FFF2-40B4-BE49-F238E27FC236}">
                    <a16:creationId xmlns:a16="http://schemas.microsoft.com/office/drawing/2014/main" id="{54D9914E-00CB-4ADC-8B40-00AC800C23AB}"/>
                  </a:ext>
                </a:extLst>
              </p:cNvPr>
              <p:cNvPicPr/>
              <p:nvPr/>
            </p:nvPicPr>
            <p:blipFill>
              <a:blip r:embed="rId4"/>
              <a:stretch>
                <a:fillRect/>
              </a:stretch>
            </p:blipFill>
            <p:spPr>
              <a:xfrm>
                <a:off x="6595235" y="3371158"/>
                <a:ext cx="370080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CE4C52E-95F4-4AA8-9E67-53BBE6351ABC}"/>
                  </a:ext>
                </a:extLst>
              </p14:cNvPr>
              <p14:cNvContentPartPr/>
              <p14:nvPr/>
            </p14:nvContentPartPr>
            <p14:xfrm>
              <a:off x="6640235" y="3775438"/>
              <a:ext cx="3601440" cy="212760"/>
            </p14:xfrm>
          </p:contentPart>
        </mc:Choice>
        <mc:Fallback xmlns="">
          <p:pic>
            <p:nvPicPr>
              <p:cNvPr id="6" name="Ink 5">
                <a:extLst>
                  <a:ext uri="{FF2B5EF4-FFF2-40B4-BE49-F238E27FC236}">
                    <a16:creationId xmlns:a16="http://schemas.microsoft.com/office/drawing/2014/main" id="{DCE4C52E-95F4-4AA8-9E67-53BBE6351ABC}"/>
                  </a:ext>
                </a:extLst>
              </p:cNvPr>
              <p:cNvPicPr/>
              <p:nvPr/>
            </p:nvPicPr>
            <p:blipFill>
              <a:blip r:embed="rId6"/>
              <a:stretch>
                <a:fillRect/>
              </a:stretch>
            </p:blipFill>
            <p:spPr>
              <a:xfrm>
                <a:off x="6550595" y="3595798"/>
                <a:ext cx="378108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E4386E4-A859-42E9-B173-B121613EEC1B}"/>
                  </a:ext>
                </a:extLst>
              </p14:cNvPr>
              <p14:cNvContentPartPr/>
              <p14:nvPr/>
            </p14:nvContentPartPr>
            <p14:xfrm>
              <a:off x="6565355" y="4046878"/>
              <a:ext cx="289080" cy="165600"/>
            </p14:xfrm>
          </p:contentPart>
        </mc:Choice>
        <mc:Fallback xmlns="">
          <p:pic>
            <p:nvPicPr>
              <p:cNvPr id="7" name="Ink 6">
                <a:extLst>
                  <a:ext uri="{FF2B5EF4-FFF2-40B4-BE49-F238E27FC236}">
                    <a16:creationId xmlns:a16="http://schemas.microsoft.com/office/drawing/2014/main" id="{3E4386E4-A859-42E9-B173-B121613EEC1B}"/>
                  </a:ext>
                </a:extLst>
              </p:cNvPr>
              <p:cNvPicPr/>
              <p:nvPr/>
            </p:nvPicPr>
            <p:blipFill>
              <a:blip r:embed="rId8"/>
              <a:stretch>
                <a:fillRect/>
              </a:stretch>
            </p:blipFill>
            <p:spPr>
              <a:xfrm>
                <a:off x="6475715" y="3866878"/>
                <a:ext cx="46872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8A93E176-3EC3-415C-A06D-B1E158B010A6}"/>
                  </a:ext>
                </a:extLst>
              </p14:cNvPr>
              <p14:cNvContentPartPr/>
              <p14:nvPr/>
            </p14:nvContentPartPr>
            <p14:xfrm>
              <a:off x="6595595" y="4091158"/>
              <a:ext cx="2067120" cy="60840"/>
            </p14:xfrm>
          </p:contentPart>
        </mc:Choice>
        <mc:Fallback xmlns="">
          <p:pic>
            <p:nvPicPr>
              <p:cNvPr id="8" name="Ink 7">
                <a:extLst>
                  <a:ext uri="{FF2B5EF4-FFF2-40B4-BE49-F238E27FC236}">
                    <a16:creationId xmlns:a16="http://schemas.microsoft.com/office/drawing/2014/main" id="{8A93E176-3EC3-415C-A06D-B1E158B010A6}"/>
                  </a:ext>
                </a:extLst>
              </p:cNvPr>
              <p:cNvPicPr/>
              <p:nvPr/>
            </p:nvPicPr>
            <p:blipFill>
              <a:blip r:embed="rId10"/>
              <a:stretch>
                <a:fillRect/>
              </a:stretch>
            </p:blipFill>
            <p:spPr>
              <a:xfrm>
                <a:off x="6505595" y="3911518"/>
                <a:ext cx="224676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56EDEE9C-6C7F-46B2-BA03-88EB8FF8D969}"/>
                  </a:ext>
                </a:extLst>
              </p14:cNvPr>
              <p14:cNvContentPartPr/>
              <p14:nvPr/>
            </p14:nvContentPartPr>
            <p14:xfrm>
              <a:off x="-1724365" y="1273798"/>
              <a:ext cx="360" cy="6480"/>
            </p14:xfrm>
          </p:contentPart>
        </mc:Choice>
        <mc:Fallback xmlns="">
          <p:pic>
            <p:nvPicPr>
              <p:cNvPr id="9" name="Ink 8">
                <a:extLst>
                  <a:ext uri="{FF2B5EF4-FFF2-40B4-BE49-F238E27FC236}">
                    <a16:creationId xmlns:a16="http://schemas.microsoft.com/office/drawing/2014/main" id="{56EDEE9C-6C7F-46B2-BA03-88EB8FF8D969}"/>
                  </a:ext>
                </a:extLst>
              </p:cNvPr>
              <p:cNvPicPr/>
              <p:nvPr/>
            </p:nvPicPr>
            <p:blipFill>
              <a:blip r:embed="rId12"/>
              <a:stretch>
                <a:fillRect/>
              </a:stretch>
            </p:blipFill>
            <p:spPr>
              <a:xfrm>
                <a:off x="-1796365" y="1129798"/>
                <a:ext cx="14400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408D9220-0640-4D11-AE14-1D042719E265}"/>
                  </a:ext>
                </a:extLst>
              </p14:cNvPr>
              <p14:cNvContentPartPr/>
              <p14:nvPr/>
            </p14:nvContentPartPr>
            <p14:xfrm>
              <a:off x="7457075" y="3820438"/>
              <a:ext cx="4129920" cy="707760"/>
            </p14:xfrm>
          </p:contentPart>
        </mc:Choice>
        <mc:Fallback xmlns="">
          <p:pic>
            <p:nvPicPr>
              <p:cNvPr id="10" name="Ink 9">
                <a:extLst>
                  <a:ext uri="{FF2B5EF4-FFF2-40B4-BE49-F238E27FC236}">
                    <a16:creationId xmlns:a16="http://schemas.microsoft.com/office/drawing/2014/main" id="{408D9220-0640-4D11-AE14-1D042719E265}"/>
                  </a:ext>
                </a:extLst>
              </p:cNvPr>
              <p:cNvPicPr/>
              <p:nvPr/>
            </p:nvPicPr>
            <p:blipFill>
              <a:blip r:embed="rId14"/>
              <a:stretch>
                <a:fillRect/>
              </a:stretch>
            </p:blipFill>
            <p:spPr>
              <a:xfrm>
                <a:off x="7385075" y="3676798"/>
                <a:ext cx="4273560" cy="99540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33680"/>
            <a:ext cx="8334950" cy="628377"/>
          </a:xfrm>
          <a:prstGeom prst="rect">
            <a:avLst/>
          </a:prstGeom>
        </p:spPr>
        <p:txBody>
          <a:bodyPr vert="horz" wrap="square" lIns="0" tIns="12700" rIns="0" bIns="0" rtlCol="0" anchor="ctr">
            <a:spAutoFit/>
          </a:bodyPr>
          <a:lstStyle/>
          <a:p>
            <a:pPr marL="12700">
              <a:lnSpc>
                <a:spcPct val="100000"/>
              </a:lnSpc>
              <a:spcBef>
                <a:spcPts val="100"/>
              </a:spcBef>
            </a:pPr>
            <a:r>
              <a:rPr sz="4000" u="sng" spc="-5" dirty="0">
                <a:latin typeface="Calibri" panose="020F0502020204030204" pitchFamily="34" charset="0"/>
                <a:cs typeface="Calibri" panose="020F0502020204030204" pitchFamily="34" charset="0"/>
              </a:rPr>
              <a:t>The Unrepeatable Read Problem</a:t>
            </a:r>
          </a:p>
        </p:txBody>
      </p:sp>
      <p:sp>
        <p:nvSpPr>
          <p:cNvPr id="3" name="object 3"/>
          <p:cNvSpPr txBox="1"/>
          <p:nvPr/>
        </p:nvSpPr>
        <p:spPr>
          <a:xfrm>
            <a:off x="448371" y="1496560"/>
            <a:ext cx="10764272" cy="1501630"/>
          </a:xfrm>
          <a:prstGeom prst="rect">
            <a:avLst/>
          </a:prstGeom>
        </p:spPr>
        <p:txBody>
          <a:bodyPr vert="horz" wrap="square" lIns="0" tIns="106680" rIns="0" bIns="0" rtlCol="0">
            <a:spAutoFit/>
          </a:bodyPr>
          <a:lstStyle/>
          <a:p>
            <a:pPr marL="355600" indent="-342900">
              <a:spcBef>
                <a:spcPts val="840"/>
              </a:spcBef>
              <a:buClr>
                <a:srgbClr val="990033"/>
              </a:buClr>
              <a:buSzPct val="60714"/>
              <a:buFont typeface="Wingdings"/>
              <a:buChar char=""/>
              <a:tabLst>
                <a:tab pos="354965" algn="l"/>
                <a:tab pos="355600" algn="l"/>
              </a:tabLst>
            </a:pPr>
            <a:r>
              <a:rPr sz="2600" u="sng" spc="5" dirty="0">
                <a:solidFill>
                  <a:srgbClr val="C00000"/>
                </a:solidFill>
                <a:latin typeface="Calibri" panose="020F0502020204030204" pitchFamily="34" charset="0"/>
                <a:cs typeface="Calibri" panose="020F0502020204030204" pitchFamily="34" charset="0"/>
              </a:rPr>
              <a:t>Transaction</a:t>
            </a:r>
            <a:r>
              <a:rPr sz="2600" u="sng" spc="-140" dirty="0">
                <a:solidFill>
                  <a:srgbClr val="C00000"/>
                </a:solidFill>
                <a:latin typeface="Calibri" panose="020F0502020204030204" pitchFamily="34" charset="0"/>
                <a:cs typeface="Calibri" panose="020F0502020204030204" pitchFamily="34" charset="0"/>
              </a:rPr>
              <a:t> </a:t>
            </a:r>
            <a:r>
              <a:rPr sz="2600" u="sng" dirty="0">
                <a:solidFill>
                  <a:srgbClr val="C00000"/>
                </a:solidFill>
                <a:latin typeface="Calibri" panose="020F0502020204030204" pitchFamily="34" charset="0"/>
                <a:cs typeface="Calibri" panose="020F0502020204030204" pitchFamily="34" charset="0"/>
              </a:rPr>
              <a:t>T</a:t>
            </a:r>
            <a:r>
              <a:rPr sz="2600" u="sng" spc="10" dirty="0">
                <a:solidFill>
                  <a:srgbClr val="C00000"/>
                </a:solidFill>
                <a:latin typeface="Calibri" panose="020F0502020204030204" pitchFamily="34" charset="0"/>
                <a:cs typeface="Calibri" panose="020F0502020204030204" pitchFamily="34" charset="0"/>
              </a:rPr>
              <a:t> </a:t>
            </a:r>
            <a:r>
              <a:rPr sz="2600" u="sng" spc="15" dirty="0">
                <a:solidFill>
                  <a:srgbClr val="C00000"/>
                </a:solidFill>
                <a:latin typeface="Calibri" panose="020F0502020204030204" pitchFamily="34" charset="0"/>
                <a:cs typeface="Calibri" panose="020F0502020204030204" pitchFamily="34" charset="0"/>
              </a:rPr>
              <a:t>reads</a:t>
            </a:r>
            <a:r>
              <a:rPr sz="2600" u="sng" spc="-80" dirty="0">
                <a:solidFill>
                  <a:srgbClr val="C00000"/>
                </a:solidFill>
                <a:latin typeface="Calibri" panose="020F0502020204030204" pitchFamily="34" charset="0"/>
                <a:cs typeface="Calibri" panose="020F0502020204030204" pitchFamily="34" charset="0"/>
              </a:rPr>
              <a:t> </a:t>
            </a:r>
            <a:r>
              <a:rPr sz="2600" u="sng" spc="20" dirty="0">
                <a:solidFill>
                  <a:srgbClr val="C00000"/>
                </a:solidFill>
                <a:latin typeface="Calibri" panose="020F0502020204030204" pitchFamily="34" charset="0"/>
                <a:cs typeface="Calibri" panose="020F0502020204030204" pitchFamily="34" charset="0"/>
              </a:rPr>
              <a:t>the</a:t>
            </a:r>
            <a:r>
              <a:rPr sz="2600" u="sng" spc="-40" dirty="0">
                <a:solidFill>
                  <a:srgbClr val="C00000"/>
                </a:solidFill>
                <a:latin typeface="Calibri" panose="020F0502020204030204" pitchFamily="34" charset="0"/>
                <a:cs typeface="Calibri" panose="020F0502020204030204" pitchFamily="34" charset="0"/>
              </a:rPr>
              <a:t> </a:t>
            </a:r>
            <a:r>
              <a:rPr sz="2600" u="sng" dirty="0">
                <a:solidFill>
                  <a:srgbClr val="C00000"/>
                </a:solidFill>
                <a:latin typeface="Calibri" panose="020F0502020204030204" pitchFamily="34" charset="0"/>
                <a:cs typeface="Calibri" panose="020F0502020204030204" pitchFamily="34" charset="0"/>
              </a:rPr>
              <a:t>same</a:t>
            </a:r>
            <a:r>
              <a:rPr sz="2600" u="sng" spc="-40" dirty="0">
                <a:solidFill>
                  <a:srgbClr val="C00000"/>
                </a:solidFill>
                <a:latin typeface="Calibri" panose="020F0502020204030204" pitchFamily="34" charset="0"/>
                <a:cs typeface="Calibri" panose="020F0502020204030204" pitchFamily="34" charset="0"/>
              </a:rPr>
              <a:t> </a:t>
            </a:r>
            <a:r>
              <a:rPr sz="2600" u="sng" spc="5" dirty="0">
                <a:solidFill>
                  <a:srgbClr val="C00000"/>
                </a:solidFill>
                <a:latin typeface="Calibri" panose="020F0502020204030204" pitchFamily="34" charset="0"/>
                <a:cs typeface="Calibri" panose="020F0502020204030204" pitchFamily="34" charset="0"/>
              </a:rPr>
              <a:t>item</a:t>
            </a:r>
            <a:r>
              <a:rPr sz="2600" u="sng" spc="-15" dirty="0">
                <a:solidFill>
                  <a:srgbClr val="C00000"/>
                </a:solidFill>
                <a:latin typeface="Calibri" panose="020F0502020204030204" pitchFamily="34" charset="0"/>
                <a:cs typeface="Calibri" panose="020F0502020204030204" pitchFamily="34" charset="0"/>
              </a:rPr>
              <a:t> </a:t>
            </a:r>
            <a:r>
              <a:rPr sz="2600" u="sng" spc="-10" dirty="0">
                <a:solidFill>
                  <a:srgbClr val="C00000"/>
                </a:solidFill>
                <a:latin typeface="Calibri" panose="020F0502020204030204" pitchFamily="34" charset="0"/>
                <a:cs typeface="Calibri" panose="020F0502020204030204" pitchFamily="34" charset="0"/>
              </a:rPr>
              <a:t>twice</a:t>
            </a:r>
            <a:endParaRPr lang="en-US" sz="2600" u="sng" spc="-10" dirty="0">
              <a:solidFill>
                <a:srgbClr val="C00000"/>
              </a:solidFill>
              <a:latin typeface="Calibri" panose="020F0502020204030204" pitchFamily="34" charset="0"/>
              <a:cs typeface="Calibri" panose="020F0502020204030204" pitchFamily="34" charset="0"/>
            </a:endParaRPr>
          </a:p>
          <a:p>
            <a:pPr marL="355600" marR="557530" indent="-342900">
              <a:lnSpc>
                <a:spcPts val="3300"/>
              </a:lnSpc>
              <a:spcBef>
                <a:spcPts val="900"/>
              </a:spcBef>
              <a:buClr>
                <a:srgbClr val="990033"/>
              </a:buClr>
              <a:buSzPct val="60714"/>
              <a:buFont typeface="Wingdings"/>
              <a:buChar char=""/>
              <a:tabLst>
                <a:tab pos="354965" algn="l"/>
                <a:tab pos="355600" algn="l"/>
              </a:tabLst>
            </a:pPr>
            <a:r>
              <a:rPr sz="2600" spc="30" dirty="0">
                <a:solidFill>
                  <a:srgbClr val="333399"/>
                </a:solidFill>
                <a:latin typeface="Calibri" panose="020F0502020204030204" pitchFamily="34" charset="0"/>
                <a:cs typeface="Calibri" panose="020F0502020204030204" pitchFamily="34" charset="0"/>
              </a:rPr>
              <a:t>V</a:t>
            </a:r>
            <a:r>
              <a:rPr sz="2600" spc="40" dirty="0">
                <a:solidFill>
                  <a:srgbClr val="333399"/>
                </a:solidFill>
                <a:latin typeface="Calibri" panose="020F0502020204030204" pitchFamily="34" charset="0"/>
                <a:cs typeface="Calibri" panose="020F0502020204030204" pitchFamily="34" charset="0"/>
              </a:rPr>
              <a:t>a</a:t>
            </a:r>
            <a:r>
              <a:rPr sz="2600" spc="-25" dirty="0">
                <a:solidFill>
                  <a:srgbClr val="333399"/>
                </a:solidFill>
                <a:latin typeface="Calibri" panose="020F0502020204030204" pitchFamily="34" charset="0"/>
                <a:cs typeface="Calibri" panose="020F0502020204030204" pitchFamily="34" charset="0"/>
              </a:rPr>
              <a:t>l</a:t>
            </a:r>
            <a:r>
              <a:rPr sz="2600" spc="40" dirty="0">
                <a:solidFill>
                  <a:srgbClr val="333399"/>
                </a:solidFill>
                <a:latin typeface="Calibri" panose="020F0502020204030204" pitchFamily="34" charset="0"/>
                <a:cs typeface="Calibri" panose="020F0502020204030204" pitchFamily="34" charset="0"/>
              </a:rPr>
              <a:t>u</a:t>
            </a:r>
            <a:r>
              <a:rPr sz="2600" dirty="0">
                <a:solidFill>
                  <a:srgbClr val="333399"/>
                </a:solidFill>
                <a:latin typeface="Calibri" panose="020F0502020204030204" pitchFamily="34" charset="0"/>
                <a:cs typeface="Calibri" panose="020F0502020204030204" pitchFamily="34" charset="0"/>
              </a:rPr>
              <a:t>e</a:t>
            </a:r>
            <a:r>
              <a:rPr sz="2600" spc="-40" dirty="0">
                <a:solidFill>
                  <a:srgbClr val="333399"/>
                </a:solidFill>
                <a:latin typeface="Calibri" panose="020F0502020204030204" pitchFamily="34" charset="0"/>
                <a:cs typeface="Calibri" panose="020F0502020204030204" pitchFamily="34" charset="0"/>
              </a:rPr>
              <a:t> </a:t>
            </a:r>
            <a:r>
              <a:rPr sz="2600" spc="-25" dirty="0">
                <a:solidFill>
                  <a:srgbClr val="333399"/>
                </a:solidFill>
                <a:latin typeface="Calibri" panose="020F0502020204030204" pitchFamily="34" charset="0"/>
                <a:cs typeface="Calibri" panose="020F0502020204030204" pitchFamily="34" charset="0"/>
              </a:rPr>
              <a:t>i</a:t>
            </a:r>
            <a:r>
              <a:rPr sz="2600" dirty="0">
                <a:solidFill>
                  <a:srgbClr val="333399"/>
                </a:solidFill>
                <a:latin typeface="Calibri" panose="020F0502020204030204" pitchFamily="34" charset="0"/>
                <a:cs typeface="Calibri" panose="020F0502020204030204" pitchFamily="34" charset="0"/>
              </a:rPr>
              <a:t>s</a:t>
            </a:r>
            <a:r>
              <a:rPr sz="2600" spc="20"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c</a:t>
            </a:r>
            <a:r>
              <a:rPr sz="2600" spc="40" dirty="0">
                <a:solidFill>
                  <a:srgbClr val="333399"/>
                </a:solidFill>
                <a:latin typeface="Calibri" panose="020F0502020204030204" pitchFamily="34" charset="0"/>
                <a:cs typeface="Calibri" panose="020F0502020204030204" pitchFamily="34" charset="0"/>
              </a:rPr>
              <a:t>hange</a:t>
            </a:r>
            <a:r>
              <a:rPr sz="2600" dirty="0">
                <a:solidFill>
                  <a:srgbClr val="333399"/>
                </a:solidFill>
                <a:latin typeface="Calibri" panose="020F0502020204030204" pitchFamily="34" charset="0"/>
                <a:cs typeface="Calibri" panose="020F0502020204030204" pitchFamily="34" charset="0"/>
              </a:rPr>
              <a:t>d</a:t>
            </a:r>
            <a:r>
              <a:rPr sz="2600" spc="-240" dirty="0">
                <a:solidFill>
                  <a:srgbClr val="333399"/>
                </a:solidFill>
                <a:latin typeface="Calibri" panose="020F0502020204030204" pitchFamily="34" charset="0"/>
                <a:cs typeface="Calibri" panose="020F0502020204030204" pitchFamily="34" charset="0"/>
              </a:rPr>
              <a:t> </a:t>
            </a:r>
            <a:r>
              <a:rPr sz="2600" spc="40" dirty="0">
                <a:solidFill>
                  <a:srgbClr val="333399"/>
                </a:solidFill>
                <a:latin typeface="Calibri" panose="020F0502020204030204" pitchFamily="34" charset="0"/>
                <a:cs typeface="Calibri" panose="020F0502020204030204" pitchFamily="34" charset="0"/>
              </a:rPr>
              <a:t>b</a:t>
            </a:r>
            <a:r>
              <a:rPr sz="2600" dirty="0">
                <a:solidFill>
                  <a:srgbClr val="333399"/>
                </a:solidFill>
                <a:latin typeface="Calibri" panose="020F0502020204030204" pitchFamily="34" charset="0"/>
                <a:cs typeface="Calibri" panose="020F0502020204030204" pitchFamily="34" charset="0"/>
              </a:rPr>
              <a:t>y</a:t>
            </a:r>
            <a:r>
              <a:rPr sz="2600" spc="-80" dirty="0">
                <a:solidFill>
                  <a:srgbClr val="333399"/>
                </a:solidFill>
                <a:latin typeface="Calibri" panose="020F0502020204030204" pitchFamily="34" charset="0"/>
                <a:cs typeface="Calibri" panose="020F0502020204030204" pitchFamily="34" charset="0"/>
              </a:rPr>
              <a:t> </a:t>
            </a:r>
            <a:r>
              <a:rPr sz="2600" spc="40" dirty="0">
                <a:solidFill>
                  <a:srgbClr val="333399"/>
                </a:solidFill>
                <a:latin typeface="Calibri" panose="020F0502020204030204" pitchFamily="34" charset="0"/>
                <a:cs typeface="Calibri" panose="020F0502020204030204" pitchFamily="34" charset="0"/>
              </a:rPr>
              <a:t>ano</a:t>
            </a:r>
            <a:r>
              <a:rPr sz="2600" spc="20" dirty="0">
                <a:solidFill>
                  <a:srgbClr val="333399"/>
                </a:solidFill>
                <a:latin typeface="Calibri" panose="020F0502020204030204" pitchFamily="34" charset="0"/>
                <a:cs typeface="Calibri" panose="020F0502020204030204" pitchFamily="34" charset="0"/>
              </a:rPr>
              <a:t>t</a:t>
            </a:r>
            <a:r>
              <a:rPr sz="2600" spc="40" dirty="0">
                <a:solidFill>
                  <a:srgbClr val="333399"/>
                </a:solidFill>
                <a:latin typeface="Calibri" panose="020F0502020204030204" pitchFamily="34" charset="0"/>
                <a:cs typeface="Calibri" panose="020F0502020204030204" pitchFamily="34" charset="0"/>
              </a:rPr>
              <a:t>he</a:t>
            </a:r>
            <a:r>
              <a:rPr sz="2600" dirty="0">
                <a:solidFill>
                  <a:srgbClr val="333399"/>
                </a:solidFill>
                <a:latin typeface="Calibri" panose="020F0502020204030204" pitchFamily="34" charset="0"/>
                <a:cs typeface="Calibri" panose="020F0502020204030204" pitchFamily="34" charset="0"/>
              </a:rPr>
              <a:t>r</a:t>
            </a:r>
            <a:r>
              <a:rPr sz="2600" spc="-21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t</a:t>
            </a:r>
            <a:r>
              <a:rPr sz="2600" spc="-35" dirty="0">
                <a:solidFill>
                  <a:srgbClr val="333399"/>
                </a:solidFill>
                <a:latin typeface="Calibri" panose="020F0502020204030204" pitchFamily="34" charset="0"/>
                <a:cs typeface="Calibri" panose="020F0502020204030204" pitchFamily="34" charset="0"/>
              </a:rPr>
              <a:t>r</a:t>
            </a:r>
            <a:r>
              <a:rPr sz="2600" spc="40" dirty="0">
                <a:solidFill>
                  <a:srgbClr val="333399"/>
                </a:solidFill>
                <a:latin typeface="Calibri" panose="020F0502020204030204" pitchFamily="34" charset="0"/>
                <a:cs typeface="Calibri" panose="020F0502020204030204" pitchFamily="34" charset="0"/>
              </a:rPr>
              <a:t>an</a:t>
            </a:r>
            <a:r>
              <a:rPr sz="2600" dirty="0">
                <a:solidFill>
                  <a:srgbClr val="333399"/>
                </a:solidFill>
                <a:latin typeface="Calibri" panose="020F0502020204030204" pitchFamily="34" charset="0"/>
                <a:cs typeface="Calibri" panose="020F0502020204030204" pitchFamily="34" charset="0"/>
              </a:rPr>
              <a:t>s</a:t>
            </a:r>
            <a:r>
              <a:rPr sz="2600" spc="40" dirty="0">
                <a:solidFill>
                  <a:srgbClr val="333399"/>
                </a:solidFill>
                <a:latin typeface="Calibri" panose="020F0502020204030204" pitchFamily="34" charset="0"/>
                <a:cs typeface="Calibri" panose="020F0502020204030204" pitchFamily="34" charset="0"/>
              </a:rPr>
              <a:t>a</a:t>
            </a:r>
            <a:r>
              <a:rPr sz="2600" dirty="0">
                <a:solidFill>
                  <a:srgbClr val="333399"/>
                </a:solidFill>
                <a:latin typeface="Calibri" panose="020F0502020204030204" pitchFamily="34" charset="0"/>
                <a:cs typeface="Calibri" panose="020F0502020204030204" pitchFamily="34" charset="0"/>
              </a:rPr>
              <a:t>c</a:t>
            </a:r>
            <a:r>
              <a:rPr sz="2600" spc="20" dirty="0">
                <a:solidFill>
                  <a:srgbClr val="333399"/>
                </a:solidFill>
                <a:latin typeface="Calibri" panose="020F0502020204030204" pitchFamily="34" charset="0"/>
                <a:cs typeface="Calibri" panose="020F0502020204030204" pitchFamily="34" charset="0"/>
              </a:rPr>
              <a:t>t</a:t>
            </a:r>
            <a:r>
              <a:rPr sz="2600" spc="-25" dirty="0">
                <a:solidFill>
                  <a:srgbClr val="333399"/>
                </a:solidFill>
                <a:latin typeface="Calibri" panose="020F0502020204030204" pitchFamily="34" charset="0"/>
                <a:cs typeface="Calibri" panose="020F0502020204030204" pitchFamily="34" charset="0"/>
              </a:rPr>
              <a:t>i</a:t>
            </a:r>
            <a:r>
              <a:rPr sz="2600" spc="40" dirty="0">
                <a:solidFill>
                  <a:srgbClr val="333399"/>
                </a:solidFill>
                <a:latin typeface="Calibri" panose="020F0502020204030204" pitchFamily="34" charset="0"/>
                <a:cs typeface="Calibri" panose="020F0502020204030204" pitchFamily="34" charset="0"/>
              </a:rPr>
              <a:t>o</a:t>
            </a:r>
            <a:r>
              <a:rPr sz="2600" dirty="0">
                <a:solidFill>
                  <a:srgbClr val="333399"/>
                </a:solidFill>
                <a:latin typeface="Calibri" panose="020F0502020204030204" pitchFamily="34" charset="0"/>
                <a:cs typeface="Calibri" panose="020F0502020204030204" pitchFamily="34" charset="0"/>
              </a:rPr>
              <a:t>n</a:t>
            </a:r>
            <a:r>
              <a:rPr sz="2600" spc="-140"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T</a:t>
            </a:r>
            <a:r>
              <a:rPr sz="2600"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between</a:t>
            </a:r>
            <a:r>
              <a:rPr sz="2600" spc="-14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the</a:t>
            </a:r>
            <a:r>
              <a:rPr sz="2600" spc="-35"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two</a:t>
            </a:r>
            <a:r>
              <a:rPr sz="2600" spc="-40" dirty="0">
                <a:solidFill>
                  <a:srgbClr val="333399"/>
                </a:solidFill>
                <a:latin typeface="Calibri" panose="020F0502020204030204" pitchFamily="34" charset="0"/>
                <a:cs typeface="Calibri" panose="020F0502020204030204" pitchFamily="34" charset="0"/>
              </a:rPr>
              <a:t> </a:t>
            </a:r>
            <a:r>
              <a:rPr sz="2600" spc="25" dirty="0">
                <a:solidFill>
                  <a:srgbClr val="333399"/>
                </a:solidFill>
                <a:latin typeface="Calibri" panose="020F0502020204030204" pitchFamily="34" charset="0"/>
                <a:cs typeface="Calibri" panose="020F0502020204030204" pitchFamily="34" charset="0"/>
              </a:rPr>
              <a:t>reads</a:t>
            </a:r>
            <a:endParaRPr sz="2600" dirty="0">
              <a:latin typeface="Calibri" panose="020F0502020204030204" pitchFamily="34" charset="0"/>
              <a:cs typeface="Calibri" panose="020F0502020204030204" pitchFamily="34" charset="0"/>
            </a:endParaRPr>
          </a:p>
          <a:p>
            <a:pPr marL="355600" marR="5080" indent="-342900">
              <a:lnSpc>
                <a:spcPct val="101200"/>
              </a:lnSpc>
              <a:spcBef>
                <a:spcPts val="500"/>
              </a:spcBef>
              <a:buClr>
                <a:srgbClr val="990033"/>
              </a:buClr>
              <a:buSzPct val="60714"/>
              <a:buFont typeface="Wingdings"/>
              <a:buChar char=""/>
              <a:tabLst>
                <a:tab pos="354965" algn="l"/>
                <a:tab pos="355600" algn="l"/>
              </a:tabLst>
            </a:pPr>
            <a:r>
              <a:rPr sz="2600" dirty="0">
                <a:solidFill>
                  <a:srgbClr val="333399"/>
                </a:solidFill>
                <a:latin typeface="Calibri" panose="020F0502020204030204" pitchFamily="34" charset="0"/>
                <a:cs typeface="Calibri" panose="020F0502020204030204" pitchFamily="34" charset="0"/>
              </a:rPr>
              <a:t>T </a:t>
            </a:r>
            <a:r>
              <a:rPr sz="2600" spc="5" dirty="0">
                <a:solidFill>
                  <a:srgbClr val="333399"/>
                </a:solidFill>
                <a:latin typeface="Calibri" panose="020F0502020204030204" pitchFamily="34" charset="0"/>
                <a:cs typeface="Calibri" panose="020F0502020204030204" pitchFamily="34" charset="0"/>
              </a:rPr>
              <a:t>receives</a:t>
            </a:r>
            <a:r>
              <a:rPr sz="2600" spc="-85" dirty="0">
                <a:solidFill>
                  <a:srgbClr val="333399"/>
                </a:solidFill>
                <a:latin typeface="Calibri" panose="020F0502020204030204" pitchFamily="34" charset="0"/>
                <a:cs typeface="Calibri" panose="020F0502020204030204" pitchFamily="34" charset="0"/>
              </a:rPr>
              <a:t> </a:t>
            </a:r>
            <a:r>
              <a:rPr sz="2600" spc="15" dirty="0">
                <a:solidFill>
                  <a:srgbClr val="333399"/>
                </a:solidFill>
                <a:latin typeface="Calibri" panose="020F0502020204030204" pitchFamily="34" charset="0"/>
                <a:cs typeface="Calibri" panose="020F0502020204030204" pitchFamily="34" charset="0"/>
              </a:rPr>
              <a:t>different</a:t>
            </a:r>
            <a:r>
              <a:rPr sz="2600" spc="-165" dirty="0">
                <a:solidFill>
                  <a:srgbClr val="333399"/>
                </a:solidFill>
                <a:latin typeface="Calibri" panose="020F0502020204030204" pitchFamily="34" charset="0"/>
                <a:cs typeface="Calibri" panose="020F0502020204030204" pitchFamily="34" charset="0"/>
              </a:rPr>
              <a:t> </a:t>
            </a:r>
            <a:r>
              <a:rPr sz="2600" spc="15" dirty="0">
                <a:solidFill>
                  <a:srgbClr val="333399"/>
                </a:solidFill>
                <a:latin typeface="Calibri" panose="020F0502020204030204" pitchFamily="34" charset="0"/>
                <a:cs typeface="Calibri" panose="020F0502020204030204" pitchFamily="34" charset="0"/>
              </a:rPr>
              <a:t>values</a:t>
            </a:r>
            <a:r>
              <a:rPr sz="2600" spc="-8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for</a:t>
            </a:r>
            <a:r>
              <a:rPr sz="2600" spc="-2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the</a:t>
            </a:r>
            <a:r>
              <a:rPr sz="2600" spc="-145"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two</a:t>
            </a:r>
            <a:r>
              <a:rPr sz="2600" spc="55" dirty="0">
                <a:solidFill>
                  <a:srgbClr val="333399"/>
                </a:solidFill>
                <a:latin typeface="Calibri" panose="020F0502020204030204" pitchFamily="34" charset="0"/>
                <a:cs typeface="Calibri" panose="020F0502020204030204" pitchFamily="34" charset="0"/>
              </a:rPr>
              <a:t> </a:t>
            </a:r>
            <a:r>
              <a:rPr sz="2600" spc="15" dirty="0">
                <a:solidFill>
                  <a:srgbClr val="333399"/>
                </a:solidFill>
                <a:latin typeface="Calibri" panose="020F0502020204030204" pitchFamily="34" charset="0"/>
                <a:cs typeface="Calibri" panose="020F0502020204030204" pitchFamily="34" charset="0"/>
              </a:rPr>
              <a:t>reads</a:t>
            </a:r>
            <a:r>
              <a:rPr sz="2600" spc="-8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of </a:t>
            </a:r>
            <a:r>
              <a:rPr sz="2600" spc="-76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the</a:t>
            </a:r>
            <a:r>
              <a:rPr sz="2600" spc="-45"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same</a:t>
            </a:r>
            <a:r>
              <a:rPr sz="2600" spc="-40"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item</a:t>
            </a:r>
            <a:endParaRPr sz="2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6279FF1-73C6-4F5F-B110-834DB17A1A9F}"/>
              </a:ext>
            </a:extLst>
          </p:cNvPr>
          <p:cNvSpPr txBox="1"/>
          <p:nvPr/>
        </p:nvSpPr>
        <p:spPr>
          <a:xfrm>
            <a:off x="1528997" y="4047344"/>
            <a:ext cx="3552669" cy="1477328"/>
          </a:xfrm>
          <a:prstGeom prst="rect">
            <a:avLst/>
          </a:prstGeom>
          <a:noFill/>
        </p:spPr>
        <p:txBody>
          <a:bodyPr wrap="square" rtlCol="0">
            <a:spAutoFit/>
          </a:bodyPr>
          <a:lstStyle/>
          <a:p>
            <a:r>
              <a:rPr lang="en-US" dirty="0"/>
              <a:t>T1</a:t>
            </a:r>
          </a:p>
          <a:p>
            <a:r>
              <a:rPr lang="en-US" dirty="0"/>
              <a:t>Read(X</a:t>
            </a:r>
          </a:p>
          <a:p>
            <a:r>
              <a:rPr lang="en-US" dirty="0"/>
              <a:t>X;X+10</a:t>
            </a:r>
          </a:p>
          <a:p>
            <a:r>
              <a:rPr lang="en-US" dirty="0"/>
              <a:t>Write(X)</a:t>
            </a:r>
          </a:p>
          <a:p>
            <a:endParaRPr lang="en-IN" dirty="0"/>
          </a:p>
        </p:txBody>
      </p:sp>
      <p:sp>
        <p:nvSpPr>
          <p:cNvPr id="5" name="TextBox 4">
            <a:extLst>
              <a:ext uri="{FF2B5EF4-FFF2-40B4-BE49-F238E27FC236}">
                <a16:creationId xmlns:a16="http://schemas.microsoft.com/office/drawing/2014/main" id="{29271187-0DA6-4BB7-8BB3-E454903888B5}"/>
              </a:ext>
            </a:extLst>
          </p:cNvPr>
          <p:cNvSpPr txBox="1"/>
          <p:nvPr/>
        </p:nvSpPr>
        <p:spPr>
          <a:xfrm>
            <a:off x="4782281" y="3859811"/>
            <a:ext cx="3552669" cy="1754326"/>
          </a:xfrm>
          <a:prstGeom prst="rect">
            <a:avLst/>
          </a:prstGeom>
          <a:noFill/>
        </p:spPr>
        <p:txBody>
          <a:bodyPr wrap="square" rtlCol="0">
            <a:spAutoFit/>
          </a:bodyPr>
          <a:lstStyle/>
          <a:p>
            <a:r>
              <a:rPr lang="en-US" dirty="0"/>
              <a:t>T2</a:t>
            </a:r>
          </a:p>
          <a:p>
            <a:r>
              <a:rPr lang="en-US" dirty="0"/>
              <a:t>Read(X)</a:t>
            </a:r>
          </a:p>
          <a:p>
            <a:r>
              <a:rPr lang="en-US" dirty="0"/>
              <a:t>Read(Y)</a:t>
            </a:r>
          </a:p>
          <a:p>
            <a:r>
              <a:rPr lang="en-US" dirty="0"/>
              <a:t>Y;Y+10</a:t>
            </a:r>
          </a:p>
          <a:p>
            <a:r>
              <a:rPr lang="en-US" dirty="0"/>
              <a:t>Write(Y)</a:t>
            </a:r>
          </a:p>
          <a:p>
            <a:r>
              <a:rPr lang="en-US" dirty="0"/>
              <a:t>Read(X)</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923" y="0"/>
            <a:ext cx="7255238" cy="689932"/>
          </a:xfrm>
          <a:prstGeom prst="rect">
            <a:avLst/>
          </a:prstGeom>
        </p:spPr>
        <p:txBody>
          <a:bodyPr vert="horz" wrap="square" lIns="0" tIns="12700" rIns="0" bIns="0" rtlCol="0" anchor="ctr">
            <a:spAutoFit/>
          </a:bodyPr>
          <a:lstStyle/>
          <a:p>
            <a:pPr marL="12700">
              <a:lnSpc>
                <a:spcPct val="100000"/>
              </a:lnSpc>
              <a:spcBef>
                <a:spcPts val="100"/>
              </a:spcBef>
            </a:pPr>
            <a:r>
              <a:rPr u="sng" spc="-5" dirty="0"/>
              <a:t>Why</a:t>
            </a:r>
            <a:r>
              <a:rPr u="sng" spc="-25" dirty="0"/>
              <a:t> </a:t>
            </a:r>
            <a:r>
              <a:rPr sz="4000" u="sng" spc="-5" dirty="0">
                <a:latin typeface="Calibri" panose="020F0502020204030204" pitchFamily="34" charset="0"/>
                <a:cs typeface="Calibri" panose="020F0502020204030204" pitchFamily="34" charset="0"/>
              </a:rPr>
              <a:t>Recovery</a:t>
            </a:r>
            <a:r>
              <a:rPr u="sng" spc="-20" dirty="0"/>
              <a:t> </a:t>
            </a:r>
            <a:r>
              <a:rPr u="sng" dirty="0"/>
              <a:t>is</a:t>
            </a:r>
            <a:r>
              <a:rPr u="sng" spc="-25" dirty="0"/>
              <a:t> </a:t>
            </a:r>
            <a:r>
              <a:rPr u="sng" spc="-5" dirty="0"/>
              <a:t>Needed</a:t>
            </a:r>
          </a:p>
        </p:txBody>
      </p:sp>
      <p:sp>
        <p:nvSpPr>
          <p:cNvPr id="3" name="object 3"/>
          <p:cNvSpPr txBox="1"/>
          <p:nvPr/>
        </p:nvSpPr>
        <p:spPr>
          <a:xfrm>
            <a:off x="224853" y="2139544"/>
            <a:ext cx="11742294" cy="2578911"/>
          </a:xfrm>
          <a:prstGeom prst="rect">
            <a:avLst/>
          </a:prstGeom>
          <a:solidFill>
            <a:srgbClr val="F7FFFC"/>
          </a:solidFill>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b="1" dirty="0">
                <a:solidFill>
                  <a:srgbClr val="333399"/>
                </a:solidFill>
                <a:latin typeface="Calibri" panose="020F0502020204030204" pitchFamily="34" charset="0"/>
                <a:cs typeface="Calibri" panose="020F0502020204030204" pitchFamily="34" charset="0"/>
              </a:rPr>
              <a:t>Committed</a:t>
            </a:r>
            <a:r>
              <a:rPr sz="2800" b="1" spc="-75" dirty="0">
                <a:solidFill>
                  <a:srgbClr val="333399"/>
                </a:solidFill>
                <a:latin typeface="Calibri" panose="020F0502020204030204" pitchFamily="34" charset="0"/>
                <a:cs typeface="Calibri" panose="020F0502020204030204" pitchFamily="34" charset="0"/>
              </a:rPr>
              <a:t> </a:t>
            </a:r>
            <a:r>
              <a:rPr sz="2800" b="1" spc="10" dirty="0">
                <a:solidFill>
                  <a:srgbClr val="333399"/>
                </a:solidFill>
                <a:latin typeface="Calibri" panose="020F0502020204030204" pitchFamily="34" charset="0"/>
                <a:cs typeface="Calibri" panose="020F0502020204030204" pitchFamily="34" charset="0"/>
              </a:rPr>
              <a:t>transaction</a:t>
            </a:r>
            <a:endParaRPr sz="2800" b="1"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800" spc="-25" dirty="0">
                <a:solidFill>
                  <a:srgbClr val="800000"/>
                </a:solidFill>
                <a:latin typeface="Calibri" panose="020F0502020204030204" pitchFamily="34" charset="0"/>
                <a:cs typeface="Calibri" panose="020F0502020204030204" pitchFamily="34" charset="0"/>
              </a:rPr>
              <a:t>Effect</a:t>
            </a:r>
            <a:r>
              <a:rPr sz="2800" spc="14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recorded</a:t>
            </a:r>
            <a:r>
              <a:rPr sz="2800" spc="12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permanently</a:t>
            </a:r>
            <a:r>
              <a:rPr sz="2800" spc="170" dirty="0">
                <a:solidFill>
                  <a:srgbClr val="800000"/>
                </a:solidFill>
                <a:latin typeface="Calibri" panose="020F0502020204030204" pitchFamily="34" charset="0"/>
                <a:cs typeface="Calibri" panose="020F0502020204030204" pitchFamily="34" charset="0"/>
              </a:rPr>
              <a:t> </a:t>
            </a:r>
            <a:r>
              <a:rPr sz="2800" spc="10" dirty="0">
                <a:solidFill>
                  <a:srgbClr val="800000"/>
                </a:solidFill>
                <a:latin typeface="Calibri" panose="020F0502020204030204" pitchFamily="34" charset="0"/>
                <a:cs typeface="Calibri" panose="020F0502020204030204" pitchFamily="34" charset="0"/>
              </a:rPr>
              <a:t>in</a:t>
            </a:r>
            <a:r>
              <a:rPr sz="2800" spc="2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the</a:t>
            </a:r>
            <a:r>
              <a:rPr sz="2800" spc="30"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database</a:t>
            </a:r>
            <a:endParaRPr lang="en-US" sz="2800" spc="-35" dirty="0">
              <a:solidFill>
                <a:srgbClr val="800000"/>
              </a:solidFill>
              <a:latin typeface="Calibri" panose="020F0502020204030204" pitchFamily="34" charset="0"/>
              <a:cs typeface="Calibri" panose="020F0502020204030204" pitchFamily="34" charset="0"/>
            </a:endParaRPr>
          </a:p>
          <a:p>
            <a:pPr marL="469900" lvl="1">
              <a:buClr>
                <a:srgbClr val="333399"/>
              </a:buClr>
              <a:buSzPct val="53846"/>
              <a:tabLst>
                <a:tab pos="761365" algn="l"/>
                <a:tab pos="762000" algn="l"/>
              </a:tabLst>
            </a:pPr>
            <a:endParaRPr sz="1600" dirty="0">
              <a:latin typeface="Calibri" panose="020F0502020204030204" pitchFamily="34" charset="0"/>
              <a:cs typeface="Calibri" panose="020F0502020204030204" pitchFamily="34" charset="0"/>
            </a:endParaRPr>
          </a:p>
          <a:p>
            <a:pPr marL="355600" indent="-342900">
              <a:buClr>
                <a:srgbClr val="990033"/>
              </a:buClr>
              <a:buSzPct val="60714"/>
              <a:buFont typeface="Wingdings"/>
              <a:buChar char=""/>
              <a:tabLst>
                <a:tab pos="354965" algn="l"/>
                <a:tab pos="355600" algn="l"/>
              </a:tabLst>
            </a:pPr>
            <a:r>
              <a:rPr sz="2800" b="1" spc="15" dirty="0">
                <a:solidFill>
                  <a:srgbClr val="333399"/>
                </a:solidFill>
                <a:latin typeface="Calibri" panose="020F0502020204030204" pitchFamily="34" charset="0"/>
                <a:cs typeface="Calibri" panose="020F0502020204030204" pitchFamily="34" charset="0"/>
              </a:rPr>
              <a:t>Aborted</a:t>
            </a:r>
            <a:r>
              <a:rPr sz="2800" b="1" spc="-160" dirty="0">
                <a:solidFill>
                  <a:srgbClr val="333399"/>
                </a:solidFill>
                <a:latin typeface="Calibri" panose="020F0502020204030204" pitchFamily="34" charset="0"/>
                <a:cs typeface="Calibri" panose="020F0502020204030204" pitchFamily="34" charset="0"/>
              </a:rPr>
              <a:t> </a:t>
            </a:r>
            <a:r>
              <a:rPr sz="2800" b="1" spc="10" dirty="0">
                <a:solidFill>
                  <a:srgbClr val="333399"/>
                </a:solidFill>
                <a:latin typeface="Calibri" panose="020F0502020204030204" pitchFamily="34" charset="0"/>
                <a:cs typeface="Calibri" panose="020F0502020204030204" pitchFamily="34" charset="0"/>
              </a:rPr>
              <a:t>transaction</a:t>
            </a:r>
            <a:endParaRPr sz="2800" b="1"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800" spc="-20" dirty="0">
                <a:solidFill>
                  <a:srgbClr val="800000"/>
                </a:solidFill>
                <a:latin typeface="Calibri" panose="020F0502020204030204" pitchFamily="34" charset="0"/>
                <a:cs typeface="Calibri" panose="020F0502020204030204" pitchFamily="34" charset="0"/>
              </a:rPr>
              <a:t>Does</a:t>
            </a:r>
            <a:r>
              <a:rPr sz="2800" spc="55"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not</a:t>
            </a:r>
            <a:r>
              <a:rPr sz="2800" spc="13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affect</a:t>
            </a:r>
            <a:r>
              <a:rPr sz="2800" spc="13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the</a:t>
            </a:r>
            <a:r>
              <a:rPr sz="2800" spc="10"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database</a:t>
            </a:r>
            <a:endParaRPr lang="en-US" sz="2800" spc="-35" dirty="0">
              <a:solidFill>
                <a:srgbClr val="800000"/>
              </a:solidFill>
              <a:latin typeface="Calibri" panose="020F0502020204030204" pitchFamily="34" charset="0"/>
              <a:cs typeface="Calibri" panose="020F0502020204030204" pitchFamily="34" charset="0"/>
            </a:endParaRPr>
          </a:p>
          <a:p>
            <a:pPr marL="469900" lvl="1">
              <a:spcBef>
                <a:spcPts val="640"/>
              </a:spcBef>
              <a:buClr>
                <a:srgbClr val="333399"/>
              </a:buClr>
              <a:buSzPct val="53846"/>
              <a:tabLst>
                <a:tab pos="761365" algn="l"/>
                <a:tab pos="762000" algn="l"/>
              </a:tabLst>
            </a:pPr>
            <a:endParaRPr spc="-35" dirty="0">
              <a:solidFill>
                <a:srgbClr val="80000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6AEFF1-9014-4608-BFA3-E52FE6232695}"/>
              </a:ext>
            </a:extLst>
          </p:cNvPr>
          <p:cNvSpPr txBox="1"/>
          <p:nvPr/>
        </p:nvSpPr>
        <p:spPr>
          <a:xfrm>
            <a:off x="1349114" y="882450"/>
            <a:ext cx="9518755" cy="3908762"/>
          </a:xfrm>
          <a:prstGeom prst="rect">
            <a:avLst/>
          </a:prstGeom>
          <a:noFill/>
          <a:ln>
            <a:solidFill>
              <a:schemeClr val="tx1"/>
            </a:solidFill>
          </a:ln>
        </p:spPr>
        <p:txBody>
          <a:bodyPr wrap="square">
            <a:spAutoFit/>
          </a:bodyPr>
          <a:lstStyle/>
          <a:p>
            <a:pPr algn="just"/>
            <a:r>
              <a:rPr lang="en-IN" sz="3200" b="1" i="0" u="sng" strike="noStrike" baseline="0" dirty="0">
                <a:solidFill>
                  <a:srgbClr val="002060"/>
                </a:solidFill>
                <a:latin typeface="Cambria" panose="02040503050406030204" pitchFamily="18" charset="0"/>
              </a:rPr>
              <a:t> </a:t>
            </a:r>
            <a:r>
              <a:rPr lang="en-IN" sz="2800" b="1" i="0" u="sng" strike="noStrike" baseline="0" dirty="0">
                <a:solidFill>
                  <a:srgbClr val="002060"/>
                </a:solidFill>
                <a:latin typeface="Cambria" panose="02040503050406030204" pitchFamily="18" charset="0"/>
              </a:rPr>
              <a:t>UNIT – </a:t>
            </a:r>
            <a:r>
              <a:rPr lang="en-IN" sz="2800" b="1" i="0" u="sng" strike="noStrike" dirty="0">
                <a:solidFill>
                  <a:srgbClr val="002060"/>
                </a:solidFill>
                <a:latin typeface="Cambria" panose="02040503050406030204" pitchFamily="18" charset="0"/>
              </a:rPr>
              <a:t>V</a:t>
            </a:r>
            <a:r>
              <a:rPr lang="en-IN" sz="2800" b="1" i="0" u="sng" strike="noStrike" baseline="0" dirty="0">
                <a:solidFill>
                  <a:srgbClr val="002060"/>
                </a:solidFill>
                <a:latin typeface="Cambria" panose="02040503050406030204" pitchFamily="18" charset="0"/>
              </a:rPr>
              <a:t>             					            07 Hours</a:t>
            </a:r>
          </a:p>
          <a:p>
            <a:pPr algn="just"/>
            <a:r>
              <a:rPr lang="en-IN" sz="2400" b="1" u="sng" dirty="0">
                <a:solidFill>
                  <a:srgbClr val="002060"/>
                </a:solidFill>
                <a:latin typeface="Cambria" panose="02040503050406030204" pitchFamily="18" charset="0"/>
              </a:rPr>
              <a:t>TRANSACTION MANAGEMENT </a:t>
            </a:r>
          </a:p>
          <a:p>
            <a:pPr algn="just"/>
            <a:endParaRPr lang="en-IN" sz="2400" b="1" u="sng" dirty="0">
              <a:solidFill>
                <a:srgbClr val="002060"/>
              </a:solidFill>
              <a:latin typeface="Cambria" panose="02040503050406030204" pitchFamily="18" charset="0"/>
            </a:endParaRPr>
          </a:p>
          <a:p>
            <a:pPr algn="just"/>
            <a:r>
              <a:rPr lang="en-US" sz="2400" dirty="0">
                <a:solidFill>
                  <a:srgbClr val="000000"/>
                </a:solidFill>
                <a:latin typeface="Cambria" panose="02040503050406030204" pitchFamily="18" charset="0"/>
              </a:rPr>
              <a:t>The ACID Properties; Transactions and Schedules; Concurrent Execution of Transactions; Concurrency Control Mechanisms; Error recovery methods. </a:t>
            </a:r>
          </a:p>
          <a:p>
            <a:pPr algn="just"/>
            <a:endParaRPr lang="en-US" sz="2400" dirty="0">
              <a:solidFill>
                <a:srgbClr val="000000"/>
              </a:solidFill>
              <a:latin typeface="Cambria" panose="02040503050406030204" pitchFamily="18" charset="0"/>
            </a:endParaRPr>
          </a:p>
          <a:p>
            <a:pPr algn="just"/>
            <a:r>
              <a:rPr lang="en-US" sz="2400" b="1" u="sng" dirty="0">
                <a:solidFill>
                  <a:srgbClr val="002060"/>
                </a:solidFill>
                <a:latin typeface="Cambria" panose="02040503050406030204" pitchFamily="18" charset="0"/>
              </a:rPr>
              <a:t>(Text Book-1: Chapter 20: 20.1 to 20.5, Chapter 21: 21.1 to 21.3, Chapter 22: 22.1 to 22.4) </a:t>
            </a:r>
            <a:r>
              <a:rPr lang="en-US" sz="2400" dirty="0"/>
              <a:t>	</a:t>
            </a:r>
          </a:p>
          <a:p>
            <a:pPr algn="just"/>
            <a:r>
              <a:rPr lang="en-US" sz="2400" dirty="0"/>
              <a:t>Reference Book 1: Chapter 16.1, 1.2, 16.3, </a:t>
            </a:r>
          </a:p>
        </p:txBody>
      </p:sp>
    </p:spTree>
    <p:extLst>
      <p:ext uri="{BB962C8B-B14F-4D97-AF65-F5344CB8AC3E}">
        <p14:creationId xmlns:p14="http://schemas.microsoft.com/office/powerpoint/2010/main" val="157475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923" y="0"/>
            <a:ext cx="7255238" cy="689932"/>
          </a:xfrm>
          <a:prstGeom prst="rect">
            <a:avLst/>
          </a:prstGeom>
        </p:spPr>
        <p:txBody>
          <a:bodyPr vert="horz" wrap="square" lIns="0" tIns="12700" rIns="0" bIns="0" rtlCol="0" anchor="ctr">
            <a:spAutoFit/>
          </a:bodyPr>
          <a:lstStyle/>
          <a:p>
            <a:pPr marL="12700">
              <a:lnSpc>
                <a:spcPct val="100000"/>
              </a:lnSpc>
              <a:spcBef>
                <a:spcPts val="100"/>
              </a:spcBef>
            </a:pPr>
            <a:r>
              <a:rPr u="sng" spc="-5" dirty="0"/>
              <a:t>Why</a:t>
            </a:r>
            <a:r>
              <a:rPr u="sng" spc="-25" dirty="0"/>
              <a:t> </a:t>
            </a:r>
            <a:r>
              <a:rPr sz="4000" u="sng" spc="-5" dirty="0">
                <a:latin typeface="Calibri" panose="020F0502020204030204" pitchFamily="34" charset="0"/>
                <a:cs typeface="Calibri" panose="020F0502020204030204" pitchFamily="34" charset="0"/>
              </a:rPr>
              <a:t>Recovery</a:t>
            </a:r>
            <a:r>
              <a:rPr u="sng" spc="-20" dirty="0"/>
              <a:t> </a:t>
            </a:r>
            <a:r>
              <a:rPr u="sng" dirty="0"/>
              <a:t>is</a:t>
            </a:r>
            <a:r>
              <a:rPr u="sng" spc="-25" dirty="0"/>
              <a:t> </a:t>
            </a:r>
            <a:r>
              <a:rPr u="sng" spc="-5" dirty="0"/>
              <a:t>Needed</a:t>
            </a:r>
          </a:p>
        </p:txBody>
      </p:sp>
      <p:sp>
        <p:nvSpPr>
          <p:cNvPr id="3" name="object 3"/>
          <p:cNvSpPr txBox="1"/>
          <p:nvPr/>
        </p:nvSpPr>
        <p:spPr>
          <a:xfrm>
            <a:off x="224853" y="766016"/>
            <a:ext cx="11742294" cy="4330481"/>
          </a:xfrm>
          <a:prstGeom prst="rect">
            <a:avLst/>
          </a:prstGeom>
          <a:solidFill>
            <a:srgbClr val="F7FFFC"/>
          </a:solidFill>
        </p:spPr>
        <p:txBody>
          <a:bodyPr vert="horz" wrap="square" lIns="0" tIns="100330" rIns="0" bIns="0" rtlCol="0">
            <a:spAutoFit/>
          </a:bodyPr>
          <a:lstStyle/>
          <a:p>
            <a:pPr marL="355600" indent="-342900">
              <a:spcBef>
                <a:spcPts val="680"/>
              </a:spcBef>
              <a:buClr>
                <a:srgbClr val="990033"/>
              </a:buClr>
              <a:buSzPct val="60714"/>
              <a:buFont typeface="Wingdings"/>
              <a:buChar char=""/>
              <a:tabLst>
                <a:tab pos="354965" algn="l"/>
                <a:tab pos="355600" algn="l"/>
              </a:tabLst>
            </a:pPr>
            <a:r>
              <a:rPr lang="en-US" sz="2400" b="1" spc="10" dirty="0">
                <a:solidFill>
                  <a:srgbClr val="333399"/>
                </a:solidFill>
                <a:latin typeface="Calibri" panose="020F0502020204030204" pitchFamily="34" charset="0"/>
                <a:cs typeface="Calibri" panose="020F0502020204030204" pitchFamily="34" charset="0"/>
              </a:rPr>
              <a:t>Types</a:t>
            </a:r>
            <a:r>
              <a:rPr lang="en-US" sz="2400" b="1" spc="-90" dirty="0">
                <a:solidFill>
                  <a:srgbClr val="333399"/>
                </a:solidFill>
                <a:latin typeface="Calibri" panose="020F0502020204030204" pitchFamily="34" charset="0"/>
                <a:cs typeface="Calibri" panose="020F0502020204030204" pitchFamily="34" charset="0"/>
              </a:rPr>
              <a:t> </a:t>
            </a:r>
            <a:r>
              <a:rPr lang="en-US" sz="2400" b="1" spc="20" dirty="0">
                <a:solidFill>
                  <a:srgbClr val="333399"/>
                </a:solidFill>
                <a:latin typeface="Calibri" panose="020F0502020204030204" pitchFamily="34" charset="0"/>
                <a:cs typeface="Calibri" panose="020F0502020204030204" pitchFamily="34" charset="0"/>
              </a:rPr>
              <a:t>of</a:t>
            </a:r>
            <a:r>
              <a:rPr lang="en-US" sz="2400" b="1" spc="-70" dirty="0">
                <a:solidFill>
                  <a:srgbClr val="333399"/>
                </a:solidFill>
                <a:latin typeface="Calibri" panose="020F0502020204030204" pitchFamily="34" charset="0"/>
                <a:cs typeface="Calibri" panose="020F0502020204030204" pitchFamily="34" charset="0"/>
              </a:rPr>
              <a:t> </a:t>
            </a:r>
            <a:r>
              <a:rPr lang="en-US" sz="2400" b="1" spc="10" dirty="0">
                <a:solidFill>
                  <a:srgbClr val="333399"/>
                </a:solidFill>
                <a:latin typeface="Calibri" panose="020F0502020204030204" pitchFamily="34" charset="0"/>
                <a:cs typeface="Calibri" panose="020F0502020204030204" pitchFamily="34" charset="0"/>
              </a:rPr>
              <a:t>transaction</a:t>
            </a:r>
            <a:r>
              <a:rPr lang="en-US" sz="2400" b="1" spc="-150" dirty="0">
                <a:solidFill>
                  <a:srgbClr val="333399"/>
                </a:solidFill>
                <a:latin typeface="Calibri" panose="020F0502020204030204" pitchFamily="34" charset="0"/>
                <a:cs typeface="Calibri" panose="020F0502020204030204" pitchFamily="34" charset="0"/>
              </a:rPr>
              <a:t> </a:t>
            </a:r>
            <a:r>
              <a:rPr lang="en-US" sz="2400" b="1" spc="5" dirty="0">
                <a:solidFill>
                  <a:srgbClr val="333399"/>
                </a:solidFill>
                <a:latin typeface="Calibri" panose="020F0502020204030204" pitchFamily="34" charset="0"/>
                <a:cs typeface="Calibri" panose="020F0502020204030204" pitchFamily="34" charset="0"/>
              </a:rPr>
              <a:t>failures</a:t>
            </a:r>
            <a:endParaRPr lang="en-US" sz="2400" b="1" dirty="0">
              <a:latin typeface="Calibri" panose="020F0502020204030204" pitchFamily="34" charset="0"/>
              <a:cs typeface="Calibri" panose="020F0502020204030204" pitchFamily="34" charset="0"/>
            </a:endParaRPr>
          </a:p>
          <a:p>
            <a:pPr marL="719138" lvl="1" indent="-249238">
              <a:spcBef>
                <a:spcPts val="600"/>
              </a:spcBef>
              <a:buClr>
                <a:srgbClr val="333399"/>
              </a:buClr>
              <a:buSzPct val="100000"/>
              <a:buFont typeface="Wingdings" panose="05000000000000000000" pitchFamily="2" charset="2"/>
              <a:buChar char="§"/>
              <a:tabLst>
                <a:tab pos="761365" algn="l"/>
                <a:tab pos="762000" algn="l"/>
              </a:tabLst>
            </a:pPr>
            <a:r>
              <a:rPr lang="en-US" sz="2400" b="1" spc="-25" dirty="0">
                <a:solidFill>
                  <a:srgbClr val="800000"/>
                </a:solidFill>
                <a:latin typeface="Calibri" panose="020F0502020204030204" pitchFamily="34" charset="0"/>
                <a:cs typeface="Calibri" panose="020F0502020204030204" pitchFamily="34" charset="0"/>
              </a:rPr>
              <a:t>Computer</a:t>
            </a:r>
            <a:r>
              <a:rPr lang="en-US" sz="2400" b="1" spc="204" dirty="0">
                <a:solidFill>
                  <a:srgbClr val="800000"/>
                </a:solidFill>
                <a:latin typeface="Calibri" panose="020F0502020204030204" pitchFamily="34" charset="0"/>
                <a:cs typeface="Calibri" panose="020F0502020204030204" pitchFamily="34" charset="0"/>
              </a:rPr>
              <a:t> </a:t>
            </a:r>
            <a:r>
              <a:rPr lang="en-US" sz="2400" b="1" spc="-10" dirty="0">
                <a:solidFill>
                  <a:srgbClr val="800000"/>
                </a:solidFill>
                <a:latin typeface="Calibri" panose="020F0502020204030204" pitchFamily="34" charset="0"/>
                <a:cs typeface="Calibri" panose="020F0502020204030204" pitchFamily="34" charset="0"/>
              </a:rPr>
              <a:t>failure</a:t>
            </a:r>
            <a:r>
              <a:rPr lang="en-US" sz="2400" b="1" spc="25" dirty="0">
                <a:solidFill>
                  <a:srgbClr val="800000"/>
                </a:solidFill>
                <a:latin typeface="Calibri" panose="020F0502020204030204" pitchFamily="34" charset="0"/>
                <a:cs typeface="Calibri" panose="020F0502020204030204" pitchFamily="34" charset="0"/>
              </a:rPr>
              <a:t> </a:t>
            </a:r>
            <a:r>
              <a:rPr lang="en-US" sz="2400" b="1" spc="-10" dirty="0">
                <a:solidFill>
                  <a:srgbClr val="800000"/>
                </a:solidFill>
                <a:latin typeface="Calibri" panose="020F0502020204030204" pitchFamily="34" charset="0"/>
                <a:cs typeface="Calibri" panose="020F0502020204030204" pitchFamily="34" charset="0"/>
              </a:rPr>
              <a:t>(system</a:t>
            </a:r>
            <a:r>
              <a:rPr lang="en-US" sz="2400" b="1" spc="5" dirty="0">
                <a:solidFill>
                  <a:srgbClr val="800000"/>
                </a:solidFill>
                <a:latin typeface="Calibri" panose="020F0502020204030204" pitchFamily="34" charset="0"/>
                <a:cs typeface="Calibri" panose="020F0502020204030204" pitchFamily="34" charset="0"/>
              </a:rPr>
              <a:t> </a:t>
            </a:r>
            <a:r>
              <a:rPr lang="en-US" sz="2400" b="1" spc="-15" dirty="0">
                <a:solidFill>
                  <a:srgbClr val="800000"/>
                </a:solidFill>
                <a:latin typeface="Calibri" panose="020F0502020204030204" pitchFamily="34" charset="0"/>
                <a:cs typeface="Calibri" panose="020F0502020204030204" pitchFamily="34" charset="0"/>
              </a:rPr>
              <a:t>crash)</a:t>
            </a:r>
            <a:endParaRPr lang="en-US" sz="2400" b="1" dirty="0">
              <a:latin typeface="Calibri" panose="020F0502020204030204" pitchFamily="34" charset="0"/>
              <a:cs typeface="Calibri" panose="020F0502020204030204" pitchFamily="34" charset="0"/>
            </a:endParaRPr>
          </a:p>
          <a:p>
            <a:pPr marL="762000" lvl="1" indent="-292100">
              <a:spcBef>
                <a:spcPts val="600"/>
              </a:spcBef>
              <a:buClr>
                <a:srgbClr val="333399"/>
              </a:buClr>
              <a:buSzPct val="53846"/>
              <a:buFont typeface="Wingdings"/>
              <a:buChar char=""/>
              <a:tabLst>
                <a:tab pos="761365" algn="l"/>
                <a:tab pos="762000" algn="l"/>
              </a:tabLst>
            </a:pPr>
            <a:r>
              <a:rPr lang="en-US" sz="2400" b="1" spc="-25" dirty="0">
                <a:solidFill>
                  <a:srgbClr val="800000"/>
                </a:solidFill>
                <a:latin typeface="Calibri" panose="020F0502020204030204" pitchFamily="34" charset="0"/>
                <a:cs typeface="Calibri" panose="020F0502020204030204" pitchFamily="34" charset="0"/>
              </a:rPr>
              <a:t>Transaction or system error</a:t>
            </a:r>
            <a:r>
              <a:rPr lang="en-US" sz="2400" spc="-10" dirty="0">
                <a:solidFill>
                  <a:srgbClr val="800000"/>
                </a:solidFill>
                <a:latin typeface="Calibri" panose="020F0502020204030204" pitchFamily="34" charset="0"/>
                <a:cs typeface="Calibri" panose="020F0502020204030204" pitchFamily="34" charset="0"/>
                <a:sym typeface="Wingdings" panose="05000000000000000000" pitchFamily="2" charset="2"/>
              </a:rPr>
              <a:t> </a:t>
            </a:r>
            <a:r>
              <a:rPr lang="en-US" sz="2000" spc="-10" dirty="0">
                <a:solidFill>
                  <a:schemeClr val="accent5">
                    <a:lumMod val="50000"/>
                  </a:schemeClr>
                </a:solidFill>
                <a:latin typeface="Calibri" panose="020F0502020204030204" pitchFamily="34" charset="0"/>
                <a:cs typeface="Calibri" panose="020F0502020204030204" pitchFamily="34" charset="0"/>
                <a:sym typeface="Wingdings" panose="05000000000000000000" pitchFamily="2" charset="2"/>
              </a:rPr>
              <a:t>Some operation in the transaction may cause it to fail, such as integer overflow or division by zero</a:t>
            </a:r>
            <a:endParaRPr lang="en-US" sz="2000" dirty="0">
              <a:solidFill>
                <a:schemeClr val="accent5">
                  <a:lumMod val="50000"/>
                </a:schemeClr>
              </a:solidFill>
              <a:latin typeface="Calibri" panose="020F0502020204030204" pitchFamily="34" charset="0"/>
              <a:cs typeface="Calibri" panose="020F0502020204030204" pitchFamily="34" charset="0"/>
            </a:endParaRPr>
          </a:p>
          <a:p>
            <a:pPr marL="762000" marR="5080" lvl="1" indent="-292100">
              <a:lnSpc>
                <a:spcPts val="3100"/>
              </a:lnSpc>
              <a:spcBef>
                <a:spcPts val="800"/>
              </a:spcBef>
              <a:buClr>
                <a:srgbClr val="333399"/>
              </a:buClr>
              <a:buSzPct val="53846"/>
              <a:buFont typeface="Wingdings"/>
              <a:buChar char=""/>
              <a:tabLst>
                <a:tab pos="761365" algn="l"/>
                <a:tab pos="762000" algn="l"/>
              </a:tabLst>
            </a:pPr>
            <a:r>
              <a:rPr lang="en-US" sz="2400" b="1" spc="-30" dirty="0">
                <a:solidFill>
                  <a:srgbClr val="800000"/>
                </a:solidFill>
                <a:latin typeface="Calibri" panose="020F0502020204030204" pitchFamily="34" charset="0"/>
                <a:cs typeface="Calibri" panose="020F0502020204030204" pitchFamily="34" charset="0"/>
              </a:rPr>
              <a:t>Local</a:t>
            </a:r>
            <a:r>
              <a:rPr lang="en-US" sz="2400" b="1" spc="195" dirty="0">
                <a:solidFill>
                  <a:srgbClr val="800000"/>
                </a:solidFill>
                <a:latin typeface="Calibri" panose="020F0502020204030204" pitchFamily="34" charset="0"/>
                <a:cs typeface="Calibri" panose="020F0502020204030204" pitchFamily="34" charset="0"/>
              </a:rPr>
              <a:t> </a:t>
            </a:r>
            <a:r>
              <a:rPr lang="en-US" sz="2400" b="1" spc="-5" dirty="0">
                <a:solidFill>
                  <a:srgbClr val="800000"/>
                </a:solidFill>
                <a:latin typeface="Calibri" panose="020F0502020204030204" pitchFamily="34" charset="0"/>
                <a:cs typeface="Calibri" panose="020F0502020204030204" pitchFamily="34" charset="0"/>
              </a:rPr>
              <a:t>errors</a:t>
            </a:r>
            <a:r>
              <a:rPr lang="en-US" sz="2400" b="1" spc="-25" dirty="0">
                <a:solidFill>
                  <a:srgbClr val="800000"/>
                </a:solidFill>
                <a:latin typeface="Calibri" panose="020F0502020204030204" pitchFamily="34" charset="0"/>
                <a:cs typeface="Calibri" panose="020F0502020204030204" pitchFamily="34" charset="0"/>
              </a:rPr>
              <a:t> or</a:t>
            </a:r>
            <a:r>
              <a:rPr lang="en-US" sz="2400" b="1" spc="5" dirty="0">
                <a:solidFill>
                  <a:srgbClr val="800000"/>
                </a:solidFill>
                <a:latin typeface="Calibri" panose="020F0502020204030204" pitchFamily="34" charset="0"/>
                <a:cs typeface="Calibri" panose="020F0502020204030204" pitchFamily="34" charset="0"/>
              </a:rPr>
              <a:t> </a:t>
            </a:r>
            <a:r>
              <a:rPr lang="en-US" sz="2400" b="1" spc="-25" dirty="0">
                <a:solidFill>
                  <a:srgbClr val="800000"/>
                </a:solidFill>
                <a:latin typeface="Calibri" panose="020F0502020204030204" pitchFamily="34" charset="0"/>
                <a:cs typeface="Calibri" panose="020F0502020204030204" pitchFamily="34" charset="0"/>
              </a:rPr>
              <a:t>exception</a:t>
            </a:r>
            <a:r>
              <a:rPr lang="en-US" sz="2400" b="1" spc="229" dirty="0">
                <a:solidFill>
                  <a:srgbClr val="800000"/>
                </a:solidFill>
                <a:latin typeface="Calibri" panose="020F0502020204030204" pitchFamily="34" charset="0"/>
                <a:cs typeface="Calibri" panose="020F0502020204030204" pitchFamily="34" charset="0"/>
              </a:rPr>
              <a:t> </a:t>
            </a:r>
            <a:r>
              <a:rPr lang="en-US" sz="2400" b="1" spc="-25" dirty="0">
                <a:solidFill>
                  <a:srgbClr val="800000"/>
                </a:solidFill>
                <a:latin typeface="Calibri" panose="020F0502020204030204" pitchFamily="34" charset="0"/>
                <a:cs typeface="Calibri" panose="020F0502020204030204" pitchFamily="34" charset="0"/>
              </a:rPr>
              <a:t>conditions</a:t>
            </a:r>
            <a:r>
              <a:rPr lang="en-US" sz="2400" b="1" spc="170" dirty="0">
                <a:solidFill>
                  <a:srgbClr val="800000"/>
                </a:solidFill>
                <a:latin typeface="Calibri" panose="020F0502020204030204" pitchFamily="34" charset="0"/>
                <a:cs typeface="Calibri" panose="020F0502020204030204" pitchFamily="34" charset="0"/>
              </a:rPr>
              <a:t> </a:t>
            </a:r>
            <a:r>
              <a:rPr lang="en-US" sz="2400" b="1" spc="-35" dirty="0">
                <a:solidFill>
                  <a:srgbClr val="800000"/>
                </a:solidFill>
                <a:latin typeface="Calibri" panose="020F0502020204030204" pitchFamily="34" charset="0"/>
                <a:cs typeface="Calibri" panose="020F0502020204030204" pitchFamily="34" charset="0"/>
              </a:rPr>
              <a:t>detected</a:t>
            </a:r>
            <a:r>
              <a:rPr lang="en-US" sz="2400" b="1" spc="330" dirty="0">
                <a:solidFill>
                  <a:srgbClr val="800000"/>
                </a:solidFill>
                <a:latin typeface="Calibri" panose="020F0502020204030204" pitchFamily="34" charset="0"/>
                <a:cs typeface="Calibri" panose="020F0502020204030204" pitchFamily="34" charset="0"/>
              </a:rPr>
              <a:t> </a:t>
            </a:r>
            <a:r>
              <a:rPr lang="en-US" sz="2400" b="1" spc="-25" dirty="0">
                <a:solidFill>
                  <a:srgbClr val="800000"/>
                </a:solidFill>
                <a:latin typeface="Calibri" panose="020F0502020204030204" pitchFamily="34" charset="0"/>
                <a:cs typeface="Calibri" panose="020F0502020204030204" pitchFamily="34" charset="0"/>
              </a:rPr>
              <a:t>by </a:t>
            </a:r>
            <a:r>
              <a:rPr lang="en-US" sz="2400" b="1" spc="-710" dirty="0">
                <a:solidFill>
                  <a:srgbClr val="800000"/>
                </a:solidFill>
                <a:latin typeface="Calibri" panose="020F0502020204030204" pitchFamily="34" charset="0"/>
                <a:cs typeface="Calibri" panose="020F0502020204030204" pitchFamily="34" charset="0"/>
              </a:rPr>
              <a:t> </a:t>
            </a:r>
            <a:r>
              <a:rPr lang="en-US" sz="2400" b="1" spc="-25" dirty="0">
                <a:solidFill>
                  <a:srgbClr val="800000"/>
                </a:solidFill>
                <a:latin typeface="Calibri" panose="020F0502020204030204" pitchFamily="34" charset="0"/>
                <a:cs typeface="Calibri" panose="020F0502020204030204" pitchFamily="34" charset="0"/>
              </a:rPr>
              <a:t>the</a:t>
            </a:r>
            <a:r>
              <a:rPr lang="en-US" sz="2400" b="1" spc="125" dirty="0">
                <a:solidFill>
                  <a:srgbClr val="800000"/>
                </a:solidFill>
                <a:latin typeface="Calibri" panose="020F0502020204030204" pitchFamily="34" charset="0"/>
                <a:cs typeface="Calibri" panose="020F0502020204030204" pitchFamily="34" charset="0"/>
              </a:rPr>
              <a:t> </a:t>
            </a:r>
            <a:r>
              <a:rPr lang="en-US" sz="2400" b="1" spc="-20" dirty="0">
                <a:solidFill>
                  <a:srgbClr val="800000"/>
                </a:solidFill>
                <a:latin typeface="Calibri" panose="020F0502020204030204" pitchFamily="34" charset="0"/>
                <a:cs typeface="Calibri" panose="020F0502020204030204" pitchFamily="34" charset="0"/>
              </a:rPr>
              <a:t>transaction</a:t>
            </a:r>
            <a:r>
              <a:rPr lang="en-US" sz="2400" spc="-20" dirty="0">
                <a:solidFill>
                  <a:srgbClr val="800000"/>
                </a:solidFill>
                <a:latin typeface="Calibri" panose="020F0502020204030204" pitchFamily="34" charset="0"/>
                <a:cs typeface="Calibri" panose="020F0502020204030204" pitchFamily="34" charset="0"/>
                <a:sym typeface="Wingdings" panose="05000000000000000000" pitchFamily="2" charset="2"/>
              </a:rPr>
              <a:t></a:t>
            </a:r>
            <a:r>
              <a:rPr lang="en-US" sz="2000" spc="-10" dirty="0">
                <a:solidFill>
                  <a:schemeClr val="accent5">
                    <a:lumMod val="50000"/>
                  </a:schemeClr>
                </a:solidFill>
                <a:latin typeface="Calibri" panose="020F0502020204030204" pitchFamily="34" charset="0"/>
                <a:cs typeface="Calibri" panose="020F0502020204030204" pitchFamily="34" charset="0"/>
              </a:rPr>
              <a:t>	logical errors : certain conditions may occur that necessitate cancellation of the transaction.</a:t>
            </a:r>
          </a:p>
          <a:p>
            <a:pPr marL="809625" indent="-360363">
              <a:buClr>
                <a:schemeClr val="accent1">
                  <a:lumMod val="50000"/>
                </a:schemeClr>
              </a:buClr>
              <a:buFont typeface="Wingdings" panose="05000000000000000000" pitchFamily="2" charset="2"/>
              <a:buChar char="§"/>
            </a:pPr>
            <a:r>
              <a:rPr lang="en-IN" sz="2400" b="1" spc="-30" dirty="0">
                <a:solidFill>
                  <a:srgbClr val="800000"/>
                </a:solidFill>
                <a:latin typeface="Calibri" panose="020F0502020204030204" pitchFamily="34" charset="0"/>
                <a:cs typeface="Calibri" panose="020F0502020204030204" pitchFamily="34" charset="0"/>
              </a:rPr>
              <a:t>Concurrency control enforcement </a:t>
            </a:r>
            <a:r>
              <a:rPr lang="en-IN" sz="2400" spc="-5" dirty="0">
                <a:solidFill>
                  <a:srgbClr val="800000"/>
                </a:solidFill>
                <a:latin typeface="Calibri" panose="020F0502020204030204" pitchFamily="34" charset="0"/>
                <a:cs typeface="Calibri" panose="020F0502020204030204" pitchFamily="34" charset="0"/>
                <a:sym typeface="Wingdings" panose="05000000000000000000" pitchFamily="2" charset="2"/>
              </a:rPr>
              <a:t> </a:t>
            </a:r>
            <a:r>
              <a:rPr lang="en-US" sz="2000" spc="-10" dirty="0">
                <a:solidFill>
                  <a:schemeClr val="accent5">
                    <a:lumMod val="50000"/>
                  </a:schemeClr>
                </a:solidFill>
                <a:latin typeface="Calibri" panose="020F0502020204030204" pitchFamily="34" charset="0"/>
                <a:cs typeface="Calibri" panose="020F0502020204030204" pitchFamily="34" charset="0"/>
              </a:rPr>
              <a:t>The concurrency control method may abort a transaction because it violates serializability</a:t>
            </a:r>
            <a:endParaRPr lang="en-IN" sz="2000" spc="-10" dirty="0">
              <a:solidFill>
                <a:schemeClr val="accent5">
                  <a:lumMod val="50000"/>
                </a:schemeClr>
              </a:solidFill>
              <a:latin typeface="Calibri" panose="020F0502020204030204" pitchFamily="34" charset="0"/>
              <a:cs typeface="Calibri" panose="020F0502020204030204" pitchFamily="34" charset="0"/>
            </a:endParaRPr>
          </a:p>
          <a:p>
            <a:pPr marL="927100" marR="5080" lvl="1" indent="-457200">
              <a:lnSpc>
                <a:spcPts val="3100"/>
              </a:lnSpc>
              <a:spcBef>
                <a:spcPts val="800"/>
              </a:spcBef>
              <a:buClr>
                <a:srgbClr val="333399"/>
              </a:buClr>
              <a:buSzPct val="100000"/>
              <a:buFont typeface="Wingdings" panose="05000000000000000000" pitchFamily="2" charset="2"/>
              <a:buChar char="§"/>
              <a:tabLst>
                <a:tab pos="761365" algn="l"/>
                <a:tab pos="762000" algn="l"/>
              </a:tabLst>
            </a:pPr>
            <a:r>
              <a:rPr lang="en-US" sz="2400" b="1" spc="-30" dirty="0">
                <a:solidFill>
                  <a:srgbClr val="800000"/>
                </a:solidFill>
                <a:latin typeface="Calibri" panose="020F0502020204030204" pitchFamily="34" charset="0"/>
                <a:cs typeface="Calibri" panose="020F0502020204030204" pitchFamily="34" charset="0"/>
              </a:rPr>
              <a:t>Disk failure.</a:t>
            </a:r>
          </a:p>
          <a:p>
            <a:pPr marL="927100" marR="5080" lvl="1" indent="-457200">
              <a:lnSpc>
                <a:spcPts val="3100"/>
              </a:lnSpc>
              <a:spcBef>
                <a:spcPts val="800"/>
              </a:spcBef>
              <a:buClr>
                <a:srgbClr val="333399"/>
              </a:buClr>
              <a:buSzPct val="100000"/>
              <a:buFont typeface="Wingdings" panose="05000000000000000000" pitchFamily="2" charset="2"/>
              <a:buChar char="§"/>
              <a:tabLst>
                <a:tab pos="761365" algn="l"/>
                <a:tab pos="762000" algn="l"/>
              </a:tabLst>
            </a:pPr>
            <a:r>
              <a:rPr lang="en-US" sz="2400" b="1" spc="-30" dirty="0">
                <a:solidFill>
                  <a:srgbClr val="800000"/>
                </a:solidFill>
                <a:latin typeface="Calibri" panose="020F0502020204030204" pitchFamily="34" charset="0"/>
                <a:cs typeface="Calibri" panose="020F0502020204030204" pitchFamily="34" charset="0"/>
              </a:rPr>
              <a:t>Physical problems and catastrophes.</a:t>
            </a:r>
          </a:p>
        </p:txBody>
      </p:sp>
      <p:sp>
        <p:nvSpPr>
          <p:cNvPr id="4" name="object 3">
            <a:extLst>
              <a:ext uri="{FF2B5EF4-FFF2-40B4-BE49-F238E27FC236}">
                <a16:creationId xmlns:a16="http://schemas.microsoft.com/office/drawing/2014/main" id="{E4EB6B5C-0B0D-4036-AA67-1DBE888FFA11}"/>
              </a:ext>
            </a:extLst>
          </p:cNvPr>
          <p:cNvSpPr txBox="1"/>
          <p:nvPr/>
        </p:nvSpPr>
        <p:spPr>
          <a:xfrm>
            <a:off x="369483" y="5553428"/>
            <a:ext cx="10733505" cy="985719"/>
          </a:xfrm>
          <a:prstGeom prst="rect">
            <a:avLst/>
          </a:prstGeom>
        </p:spPr>
        <p:txBody>
          <a:bodyPr vert="horz" wrap="square" lIns="0" tIns="100330" rIns="0" bIns="0" rtlCol="0">
            <a:spAutoFit/>
          </a:bodyPr>
          <a:lstStyle/>
          <a:p>
            <a:pPr marL="355600" marR="92710" indent="-342900">
              <a:lnSpc>
                <a:spcPts val="3300"/>
              </a:lnSpc>
              <a:spcBef>
                <a:spcPts val="840"/>
              </a:spcBef>
              <a:buClr>
                <a:srgbClr val="990033"/>
              </a:buClr>
              <a:buSzPct val="60714"/>
              <a:buFont typeface="Wingdings"/>
              <a:buChar char=""/>
              <a:tabLst>
                <a:tab pos="354965" algn="l"/>
                <a:tab pos="355600" algn="l"/>
              </a:tabLst>
            </a:pPr>
            <a:r>
              <a:rPr sz="2600" spc="15" dirty="0">
                <a:solidFill>
                  <a:srgbClr val="333399"/>
                </a:solidFill>
                <a:highlight>
                  <a:srgbClr val="FFFAEF"/>
                </a:highlight>
                <a:latin typeface="Calibri" panose="020F0502020204030204" pitchFamily="34" charset="0"/>
                <a:cs typeface="Calibri" panose="020F0502020204030204" pitchFamily="34" charset="0"/>
              </a:rPr>
              <a:t>System</a:t>
            </a:r>
            <a:r>
              <a:rPr sz="2600" spc="-130" dirty="0">
                <a:solidFill>
                  <a:srgbClr val="333399"/>
                </a:solidFill>
                <a:highlight>
                  <a:srgbClr val="FFFAEF"/>
                </a:highlight>
                <a:latin typeface="Calibri" panose="020F0502020204030204" pitchFamily="34" charset="0"/>
                <a:cs typeface="Calibri" panose="020F0502020204030204" pitchFamily="34" charset="0"/>
              </a:rPr>
              <a:t> </a:t>
            </a:r>
            <a:r>
              <a:rPr sz="2600" dirty="0">
                <a:solidFill>
                  <a:srgbClr val="333399"/>
                </a:solidFill>
                <a:highlight>
                  <a:srgbClr val="FFFAEF"/>
                </a:highlight>
                <a:latin typeface="Calibri" panose="020F0502020204030204" pitchFamily="34" charset="0"/>
                <a:cs typeface="Calibri" panose="020F0502020204030204" pitchFamily="34" charset="0"/>
              </a:rPr>
              <a:t>must</a:t>
            </a:r>
            <a:r>
              <a:rPr sz="2600" spc="30" dirty="0">
                <a:solidFill>
                  <a:srgbClr val="333399"/>
                </a:solidFill>
                <a:highlight>
                  <a:srgbClr val="FFFAEF"/>
                </a:highlight>
                <a:latin typeface="Calibri" panose="020F0502020204030204" pitchFamily="34" charset="0"/>
                <a:cs typeface="Calibri" panose="020F0502020204030204" pitchFamily="34" charset="0"/>
              </a:rPr>
              <a:t> </a:t>
            </a:r>
            <a:r>
              <a:rPr sz="2800" spc="-15" dirty="0">
                <a:solidFill>
                  <a:srgbClr val="800000"/>
                </a:solidFill>
                <a:highlight>
                  <a:srgbClr val="FFFAEF"/>
                </a:highlight>
                <a:latin typeface="Calibri" panose="020F0502020204030204" pitchFamily="34" charset="0"/>
                <a:cs typeface="Calibri" panose="020F0502020204030204" pitchFamily="34" charset="0"/>
              </a:rPr>
              <a:t>keep</a:t>
            </a:r>
            <a:r>
              <a:rPr sz="2600" spc="-155" dirty="0">
                <a:solidFill>
                  <a:srgbClr val="333399"/>
                </a:solidFill>
                <a:highlight>
                  <a:srgbClr val="FFFAEF"/>
                </a:highlight>
                <a:latin typeface="Calibri" panose="020F0502020204030204" pitchFamily="34" charset="0"/>
                <a:cs typeface="Calibri" panose="020F0502020204030204" pitchFamily="34" charset="0"/>
              </a:rPr>
              <a:t> </a:t>
            </a:r>
            <a:r>
              <a:rPr sz="2600" spc="10" dirty="0">
                <a:solidFill>
                  <a:srgbClr val="333399"/>
                </a:solidFill>
                <a:highlight>
                  <a:srgbClr val="FFFAEF"/>
                </a:highlight>
                <a:latin typeface="Calibri" panose="020F0502020204030204" pitchFamily="34" charset="0"/>
                <a:cs typeface="Calibri" panose="020F0502020204030204" pitchFamily="34" charset="0"/>
              </a:rPr>
              <a:t>sufficient</a:t>
            </a:r>
            <a:r>
              <a:rPr sz="2600" spc="-70" dirty="0">
                <a:solidFill>
                  <a:srgbClr val="333399"/>
                </a:solidFill>
                <a:highlight>
                  <a:srgbClr val="FFFAEF"/>
                </a:highlight>
                <a:latin typeface="Calibri" panose="020F0502020204030204" pitchFamily="34" charset="0"/>
                <a:cs typeface="Calibri" panose="020F0502020204030204" pitchFamily="34" charset="0"/>
              </a:rPr>
              <a:t> </a:t>
            </a:r>
            <a:r>
              <a:rPr sz="2600" spc="5" dirty="0">
                <a:solidFill>
                  <a:srgbClr val="333399"/>
                </a:solidFill>
                <a:highlight>
                  <a:srgbClr val="FFFAEF"/>
                </a:highlight>
                <a:latin typeface="Calibri" panose="020F0502020204030204" pitchFamily="34" charset="0"/>
                <a:cs typeface="Calibri" panose="020F0502020204030204" pitchFamily="34" charset="0"/>
              </a:rPr>
              <a:t>information</a:t>
            </a:r>
            <a:r>
              <a:rPr sz="2600" spc="-150" dirty="0">
                <a:solidFill>
                  <a:srgbClr val="333399"/>
                </a:solidFill>
                <a:highlight>
                  <a:srgbClr val="FFFAEF"/>
                </a:highlight>
                <a:latin typeface="Calibri" panose="020F0502020204030204" pitchFamily="34" charset="0"/>
                <a:cs typeface="Calibri" panose="020F0502020204030204" pitchFamily="34" charset="0"/>
              </a:rPr>
              <a:t> </a:t>
            </a:r>
            <a:r>
              <a:rPr sz="2600" spc="10" dirty="0">
                <a:solidFill>
                  <a:srgbClr val="333399"/>
                </a:solidFill>
                <a:highlight>
                  <a:srgbClr val="FFFAEF"/>
                </a:highlight>
                <a:latin typeface="Calibri" panose="020F0502020204030204" pitchFamily="34" charset="0"/>
                <a:cs typeface="Calibri" panose="020F0502020204030204" pitchFamily="34" charset="0"/>
              </a:rPr>
              <a:t>to </a:t>
            </a:r>
            <a:r>
              <a:rPr sz="2600" spc="-765" dirty="0">
                <a:solidFill>
                  <a:srgbClr val="333399"/>
                </a:solidFill>
                <a:highlight>
                  <a:srgbClr val="FFFAEF"/>
                </a:highlight>
                <a:latin typeface="Calibri" panose="020F0502020204030204" pitchFamily="34" charset="0"/>
                <a:cs typeface="Calibri" panose="020F0502020204030204" pitchFamily="34" charset="0"/>
              </a:rPr>
              <a:t> </a:t>
            </a:r>
            <a:r>
              <a:rPr sz="2600" spc="10" dirty="0">
                <a:solidFill>
                  <a:srgbClr val="333399"/>
                </a:solidFill>
                <a:highlight>
                  <a:srgbClr val="FFFAEF"/>
                </a:highlight>
                <a:latin typeface="Calibri" panose="020F0502020204030204" pitchFamily="34" charset="0"/>
                <a:cs typeface="Calibri" panose="020F0502020204030204" pitchFamily="34" charset="0"/>
              </a:rPr>
              <a:t>recover</a:t>
            </a:r>
            <a:r>
              <a:rPr sz="2600" spc="-120" dirty="0">
                <a:solidFill>
                  <a:srgbClr val="333399"/>
                </a:solidFill>
                <a:highlight>
                  <a:srgbClr val="FFFAEF"/>
                </a:highlight>
                <a:latin typeface="Calibri" panose="020F0502020204030204" pitchFamily="34" charset="0"/>
                <a:cs typeface="Calibri" panose="020F0502020204030204" pitchFamily="34" charset="0"/>
              </a:rPr>
              <a:t> </a:t>
            </a:r>
            <a:r>
              <a:rPr sz="2600" dirty="0">
                <a:solidFill>
                  <a:srgbClr val="333399"/>
                </a:solidFill>
                <a:highlight>
                  <a:srgbClr val="FFFAEF"/>
                </a:highlight>
                <a:latin typeface="Calibri" panose="020F0502020204030204" pitchFamily="34" charset="0"/>
                <a:cs typeface="Calibri" panose="020F0502020204030204" pitchFamily="34" charset="0"/>
              </a:rPr>
              <a:t>quickly</a:t>
            </a:r>
            <a:r>
              <a:rPr sz="2600" spc="20" dirty="0">
                <a:solidFill>
                  <a:srgbClr val="333399"/>
                </a:solidFill>
                <a:highlight>
                  <a:srgbClr val="FFFAEF"/>
                </a:highlight>
                <a:latin typeface="Calibri" panose="020F0502020204030204" pitchFamily="34" charset="0"/>
                <a:cs typeface="Calibri" panose="020F0502020204030204" pitchFamily="34" charset="0"/>
              </a:rPr>
              <a:t> </a:t>
            </a:r>
            <a:r>
              <a:rPr sz="2600" spc="5" dirty="0">
                <a:solidFill>
                  <a:srgbClr val="333399"/>
                </a:solidFill>
                <a:highlight>
                  <a:srgbClr val="FFFAEF"/>
                </a:highlight>
                <a:latin typeface="Calibri" panose="020F0502020204030204" pitchFamily="34" charset="0"/>
                <a:cs typeface="Calibri" panose="020F0502020204030204" pitchFamily="34" charset="0"/>
              </a:rPr>
              <a:t>from</a:t>
            </a:r>
            <a:r>
              <a:rPr sz="2600" spc="-15" dirty="0">
                <a:solidFill>
                  <a:srgbClr val="333399"/>
                </a:solidFill>
                <a:highlight>
                  <a:srgbClr val="FFFAEF"/>
                </a:highlight>
                <a:latin typeface="Calibri" panose="020F0502020204030204" pitchFamily="34" charset="0"/>
                <a:cs typeface="Calibri" panose="020F0502020204030204" pitchFamily="34" charset="0"/>
              </a:rPr>
              <a:t> </a:t>
            </a:r>
            <a:r>
              <a:rPr sz="2600" spc="20" dirty="0">
                <a:solidFill>
                  <a:srgbClr val="333399"/>
                </a:solidFill>
                <a:highlight>
                  <a:srgbClr val="FFFAEF"/>
                </a:highlight>
                <a:latin typeface="Calibri" panose="020F0502020204030204" pitchFamily="34" charset="0"/>
                <a:cs typeface="Calibri" panose="020F0502020204030204" pitchFamily="34" charset="0"/>
              </a:rPr>
              <a:t>the</a:t>
            </a:r>
            <a:r>
              <a:rPr sz="2600" spc="-45" dirty="0">
                <a:solidFill>
                  <a:srgbClr val="333399"/>
                </a:solidFill>
                <a:highlight>
                  <a:srgbClr val="FFFAEF"/>
                </a:highlight>
                <a:latin typeface="Calibri" panose="020F0502020204030204" pitchFamily="34" charset="0"/>
                <a:cs typeface="Calibri" panose="020F0502020204030204" pitchFamily="34" charset="0"/>
              </a:rPr>
              <a:t> </a:t>
            </a:r>
            <a:r>
              <a:rPr sz="2600" dirty="0">
                <a:solidFill>
                  <a:srgbClr val="333399"/>
                </a:solidFill>
                <a:highlight>
                  <a:srgbClr val="FFFAEF"/>
                </a:highlight>
                <a:latin typeface="Calibri" panose="020F0502020204030204" pitchFamily="34" charset="0"/>
                <a:cs typeface="Calibri" panose="020F0502020204030204" pitchFamily="34" charset="0"/>
              </a:rPr>
              <a:t>failure</a:t>
            </a:r>
            <a:endParaRPr sz="2600" dirty="0">
              <a:highlight>
                <a:srgbClr val="FFFAEF"/>
              </a:highlight>
              <a:latin typeface="Calibri" panose="020F0502020204030204" pitchFamily="34" charset="0"/>
              <a:cs typeface="Calibri" panose="020F0502020204030204" pitchFamily="34" charset="0"/>
            </a:endParaRPr>
          </a:p>
          <a:p>
            <a:pPr marL="762000" marR="5080" lvl="1" indent="-292100">
              <a:lnSpc>
                <a:spcPct val="102600"/>
              </a:lnSpc>
              <a:spcBef>
                <a:spcPts val="455"/>
              </a:spcBef>
              <a:buClr>
                <a:srgbClr val="333399"/>
              </a:buClr>
              <a:buSzPct val="53846"/>
              <a:buFont typeface="Wingdings"/>
              <a:buChar char=""/>
              <a:tabLst>
                <a:tab pos="761365" algn="l"/>
                <a:tab pos="762000" algn="l"/>
              </a:tabLst>
            </a:pPr>
            <a:r>
              <a:rPr sz="2600" spc="10" dirty="0">
                <a:solidFill>
                  <a:srgbClr val="800000"/>
                </a:solidFill>
                <a:highlight>
                  <a:srgbClr val="FFFAEF"/>
                </a:highlight>
                <a:latin typeface="Calibri" panose="020F0502020204030204" pitchFamily="34" charset="0"/>
                <a:cs typeface="Calibri" panose="020F0502020204030204" pitchFamily="34" charset="0"/>
              </a:rPr>
              <a:t>Disk</a:t>
            </a:r>
            <a:r>
              <a:rPr sz="2600" spc="-35" dirty="0">
                <a:solidFill>
                  <a:srgbClr val="800000"/>
                </a:solidFill>
                <a:highlight>
                  <a:srgbClr val="FFFAEF"/>
                </a:highlight>
                <a:latin typeface="Calibri" panose="020F0502020204030204" pitchFamily="34" charset="0"/>
                <a:cs typeface="Calibri" panose="020F0502020204030204" pitchFamily="34" charset="0"/>
              </a:rPr>
              <a:t> </a:t>
            </a:r>
            <a:r>
              <a:rPr sz="2600" spc="-10" dirty="0">
                <a:solidFill>
                  <a:srgbClr val="800000"/>
                </a:solidFill>
                <a:highlight>
                  <a:srgbClr val="FFFAEF"/>
                </a:highlight>
                <a:latin typeface="Calibri" panose="020F0502020204030204" pitchFamily="34" charset="0"/>
                <a:cs typeface="Calibri" panose="020F0502020204030204" pitchFamily="34" charset="0"/>
              </a:rPr>
              <a:t>failure</a:t>
            </a:r>
            <a:r>
              <a:rPr sz="2600" spc="25" dirty="0">
                <a:solidFill>
                  <a:srgbClr val="800000"/>
                </a:solidFill>
                <a:highlight>
                  <a:srgbClr val="FFFAEF"/>
                </a:highlight>
                <a:latin typeface="Calibri" panose="020F0502020204030204" pitchFamily="34" charset="0"/>
                <a:cs typeface="Calibri" panose="020F0502020204030204" pitchFamily="34" charset="0"/>
              </a:rPr>
              <a:t> </a:t>
            </a:r>
            <a:r>
              <a:rPr sz="2600" spc="-25" dirty="0">
                <a:solidFill>
                  <a:srgbClr val="800000"/>
                </a:solidFill>
                <a:highlight>
                  <a:srgbClr val="FFFAEF"/>
                </a:highlight>
                <a:latin typeface="Calibri" panose="020F0502020204030204" pitchFamily="34" charset="0"/>
                <a:cs typeface="Calibri" panose="020F0502020204030204" pitchFamily="34" charset="0"/>
              </a:rPr>
              <a:t>or</a:t>
            </a:r>
            <a:r>
              <a:rPr sz="2600" spc="5" dirty="0">
                <a:solidFill>
                  <a:srgbClr val="800000"/>
                </a:solidFill>
                <a:highlight>
                  <a:srgbClr val="FFFAEF"/>
                </a:highlight>
                <a:latin typeface="Calibri" panose="020F0502020204030204" pitchFamily="34" charset="0"/>
                <a:cs typeface="Calibri" panose="020F0502020204030204" pitchFamily="34" charset="0"/>
              </a:rPr>
              <a:t> </a:t>
            </a:r>
            <a:r>
              <a:rPr sz="2600" spc="-35" dirty="0">
                <a:solidFill>
                  <a:srgbClr val="800000"/>
                </a:solidFill>
                <a:highlight>
                  <a:srgbClr val="FFFAEF"/>
                </a:highlight>
                <a:latin typeface="Calibri" panose="020F0502020204030204" pitchFamily="34" charset="0"/>
                <a:cs typeface="Calibri" panose="020F0502020204030204" pitchFamily="34" charset="0"/>
              </a:rPr>
              <a:t>other</a:t>
            </a:r>
            <a:r>
              <a:rPr sz="2600" spc="200" dirty="0">
                <a:solidFill>
                  <a:srgbClr val="800000"/>
                </a:solidFill>
                <a:highlight>
                  <a:srgbClr val="FFFAEF"/>
                </a:highlight>
                <a:latin typeface="Calibri" panose="020F0502020204030204" pitchFamily="34" charset="0"/>
                <a:cs typeface="Calibri" panose="020F0502020204030204" pitchFamily="34" charset="0"/>
              </a:rPr>
              <a:t> </a:t>
            </a:r>
            <a:r>
              <a:rPr sz="2600" spc="-30" dirty="0">
                <a:solidFill>
                  <a:srgbClr val="800000"/>
                </a:solidFill>
                <a:highlight>
                  <a:srgbClr val="FFFAEF"/>
                </a:highlight>
                <a:latin typeface="Calibri" panose="020F0502020204030204" pitchFamily="34" charset="0"/>
                <a:cs typeface="Calibri" panose="020F0502020204030204" pitchFamily="34" charset="0"/>
              </a:rPr>
              <a:t>catastrophes</a:t>
            </a:r>
            <a:r>
              <a:rPr sz="2600" spc="265" dirty="0">
                <a:solidFill>
                  <a:srgbClr val="800000"/>
                </a:solidFill>
                <a:highlight>
                  <a:srgbClr val="FFFAEF"/>
                </a:highlight>
                <a:latin typeface="Calibri" panose="020F0502020204030204" pitchFamily="34" charset="0"/>
                <a:cs typeface="Calibri" panose="020F0502020204030204" pitchFamily="34" charset="0"/>
              </a:rPr>
              <a:t> </a:t>
            </a:r>
            <a:r>
              <a:rPr sz="2600" spc="-25" dirty="0">
                <a:solidFill>
                  <a:srgbClr val="800000"/>
                </a:solidFill>
                <a:highlight>
                  <a:srgbClr val="FFFAEF"/>
                </a:highlight>
                <a:latin typeface="Calibri" panose="020F0502020204030204" pitchFamily="34" charset="0"/>
                <a:cs typeface="Calibri" panose="020F0502020204030204" pitchFamily="34" charset="0"/>
              </a:rPr>
              <a:t>have</a:t>
            </a:r>
            <a:r>
              <a:rPr sz="2600" spc="125" dirty="0">
                <a:solidFill>
                  <a:srgbClr val="800000"/>
                </a:solidFill>
                <a:highlight>
                  <a:srgbClr val="FFFAEF"/>
                </a:highlight>
                <a:latin typeface="Calibri" panose="020F0502020204030204" pitchFamily="34" charset="0"/>
                <a:cs typeface="Calibri" panose="020F0502020204030204" pitchFamily="34" charset="0"/>
              </a:rPr>
              <a:t> </a:t>
            </a:r>
            <a:r>
              <a:rPr sz="2600" spc="-20" dirty="0">
                <a:solidFill>
                  <a:srgbClr val="800000"/>
                </a:solidFill>
                <a:highlight>
                  <a:srgbClr val="FFFAEF"/>
                </a:highlight>
                <a:latin typeface="Calibri" panose="020F0502020204030204" pitchFamily="34" charset="0"/>
                <a:cs typeface="Calibri" panose="020F0502020204030204" pitchFamily="34" charset="0"/>
              </a:rPr>
              <a:t>long </a:t>
            </a:r>
            <a:r>
              <a:rPr sz="2600" spc="-710" dirty="0">
                <a:solidFill>
                  <a:srgbClr val="800000"/>
                </a:solidFill>
                <a:highlight>
                  <a:srgbClr val="FFFAEF"/>
                </a:highlight>
                <a:latin typeface="Calibri" panose="020F0502020204030204" pitchFamily="34" charset="0"/>
                <a:cs typeface="Calibri" panose="020F0502020204030204" pitchFamily="34" charset="0"/>
              </a:rPr>
              <a:t> </a:t>
            </a:r>
            <a:r>
              <a:rPr sz="2600" spc="-15" dirty="0">
                <a:solidFill>
                  <a:srgbClr val="800000"/>
                </a:solidFill>
                <a:highlight>
                  <a:srgbClr val="FFFAEF"/>
                </a:highlight>
                <a:latin typeface="Calibri" panose="020F0502020204030204" pitchFamily="34" charset="0"/>
                <a:cs typeface="Calibri" panose="020F0502020204030204" pitchFamily="34" charset="0"/>
              </a:rPr>
              <a:t>recovery</a:t>
            </a:r>
            <a:r>
              <a:rPr sz="2600" spc="70" dirty="0">
                <a:solidFill>
                  <a:srgbClr val="800000"/>
                </a:solidFill>
                <a:highlight>
                  <a:srgbClr val="FFFAEF"/>
                </a:highlight>
                <a:latin typeface="Calibri" panose="020F0502020204030204" pitchFamily="34" charset="0"/>
                <a:cs typeface="Calibri" panose="020F0502020204030204" pitchFamily="34" charset="0"/>
              </a:rPr>
              <a:t> </a:t>
            </a:r>
            <a:r>
              <a:rPr sz="2600" spc="-5" dirty="0">
                <a:solidFill>
                  <a:srgbClr val="800000"/>
                </a:solidFill>
                <a:highlight>
                  <a:srgbClr val="FFFAEF"/>
                </a:highlight>
                <a:latin typeface="Calibri" panose="020F0502020204030204" pitchFamily="34" charset="0"/>
                <a:cs typeface="Calibri" panose="020F0502020204030204" pitchFamily="34" charset="0"/>
              </a:rPr>
              <a:t>times</a:t>
            </a:r>
            <a:endParaRPr sz="2600" dirty="0">
              <a:highlight>
                <a:srgbClr val="FFFAEF"/>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524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774" y="422931"/>
            <a:ext cx="9578714" cy="590739"/>
          </a:xfrm>
          <a:prstGeom prst="rect">
            <a:avLst/>
          </a:prstGeom>
        </p:spPr>
        <p:txBody>
          <a:bodyPr vert="horz" wrap="square" lIns="0" tIns="27940" rIns="0" bIns="0" rtlCol="0" anchor="ctr">
            <a:spAutoFit/>
          </a:bodyPr>
          <a:lstStyle/>
          <a:p>
            <a:pPr marL="12700" marR="5080">
              <a:lnSpc>
                <a:spcPts val="4300"/>
              </a:lnSpc>
              <a:spcBef>
                <a:spcPts val="220"/>
              </a:spcBef>
            </a:pPr>
            <a:r>
              <a:rPr sz="4000" spc="-5" dirty="0">
                <a:latin typeface="Calibri" panose="020F0502020204030204" pitchFamily="34" charset="0"/>
                <a:cs typeface="Calibri" panose="020F0502020204030204" pitchFamily="34" charset="0"/>
              </a:rPr>
              <a:t>Transaction and System </a:t>
            </a:r>
            <a:r>
              <a:rPr sz="4000" spc="-990"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Concepts</a:t>
            </a:r>
          </a:p>
        </p:txBody>
      </p:sp>
      <p:sp>
        <p:nvSpPr>
          <p:cNvPr id="3" name="object 3"/>
          <p:cNvSpPr txBox="1"/>
          <p:nvPr/>
        </p:nvSpPr>
        <p:spPr>
          <a:xfrm>
            <a:off x="601436" y="1202523"/>
            <a:ext cx="10989127" cy="4675895"/>
          </a:xfrm>
          <a:prstGeom prst="rect">
            <a:avLst/>
          </a:prstGeom>
          <a:solidFill>
            <a:srgbClr val="FBFFFB"/>
          </a:solidFill>
        </p:spPr>
        <p:txBody>
          <a:bodyPr vert="horz" wrap="square" lIns="0" tIns="7620" rIns="0" bIns="0" rtlCol="0">
            <a:spAutoFit/>
          </a:bodyPr>
          <a:lstStyle/>
          <a:p>
            <a:pPr marL="355600" marR="5080" indent="-342900">
              <a:lnSpc>
                <a:spcPct val="101200"/>
              </a:lnSpc>
              <a:spcBef>
                <a:spcPts val="60"/>
              </a:spcBef>
              <a:buClr>
                <a:srgbClr val="990033"/>
              </a:buClr>
              <a:buSzPct val="60714"/>
              <a:buFont typeface="Wingdings"/>
              <a:buChar char=""/>
              <a:tabLst>
                <a:tab pos="354965" algn="l"/>
                <a:tab pos="355600" algn="l"/>
              </a:tabLst>
            </a:pPr>
            <a:r>
              <a:rPr sz="2600" spc="15" dirty="0">
                <a:solidFill>
                  <a:srgbClr val="333399"/>
                </a:solidFill>
                <a:latin typeface="Calibri" panose="020F0502020204030204" pitchFamily="34" charset="0"/>
                <a:cs typeface="Calibri" panose="020F0502020204030204" pitchFamily="34" charset="0"/>
              </a:rPr>
              <a:t>System</a:t>
            </a:r>
            <a:r>
              <a:rPr sz="2600" spc="-125"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must</a:t>
            </a:r>
            <a:r>
              <a:rPr sz="2600" spc="3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keep</a:t>
            </a:r>
            <a:r>
              <a:rPr sz="2600" spc="-145"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track</a:t>
            </a:r>
            <a:r>
              <a:rPr sz="2600" spc="1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of</a:t>
            </a:r>
            <a:r>
              <a:rPr sz="2600" spc="-65"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when</a:t>
            </a:r>
            <a:r>
              <a:rPr sz="2600" spc="-4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each</a:t>
            </a:r>
            <a:r>
              <a:rPr sz="2600" spc="-140"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transaction </a:t>
            </a:r>
            <a:r>
              <a:rPr sz="2600" spc="-765"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starts,</a:t>
            </a:r>
            <a:r>
              <a:rPr sz="2600" spc="-65"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terminates,</a:t>
            </a:r>
            <a:r>
              <a:rPr sz="2600" spc="-60"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commits,</a:t>
            </a:r>
            <a:r>
              <a:rPr sz="2600" spc="-60" dirty="0">
                <a:solidFill>
                  <a:srgbClr val="333399"/>
                </a:solidFill>
                <a:latin typeface="Calibri" panose="020F0502020204030204" pitchFamily="34" charset="0"/>
                <a:cs typeface="Calibri" panose="020F0502020204030204" pitchFamily="34" charset="0"/>
              </a:rPr>
              <a:t> </a:t>
            </a:r>
            <a:r>
              <a:rPr sz="2600" spc="30" dirty="0">
                <a:solidFill>
                  <a:srgbClr val="333399"/>
                </a:solidFill>
                <a:latin typeface="Calibri" panose="020F0502020204030204" pitchFamily="34" charset="0"/>
                <a:cs typeface="Calibri" panose="020F0502020204030204" pitchFamily="34" charset="0"/>
              </a:rPr>
              <a:t>and/or</a:t>
            </a:r>
            <a:r>
              <a:rPr sz="2600" spc="-114" dirty="0">
                <a:solidFill>
                  <a:srgbClr val="333399"/>
                </a:solidFill>
                <a:latin typeface="Calibri" panose="020F0502020204030204" pitchFamily="34" charset="0"/>
                <a:cs typeface="Calibri" panose="020F0502020204030204" pitchFamily="34" charset="0"/>
              </a:rPr>
              <a:t> </a:t>
            </a:r>
            <a:r>
              <a:rPr sz="2600" spc="15" dirty="0">
                <a:solidFill>
                  <a:srgbClr val="333399"/>
                </a:solidFill>
                <a:latin typeface="Calibri" panose="020F0502020204030204" pitchFamily="34" charset="0"/>
                <a:cs typeface="Calibri" panose="020F0502020204030204" pitchFamily="34" charset="0"/>
              </a:rPr>
              <a:t>aborts</a:t>
            </a:r>
            <a:r>
              <a:rPr lang="en-US" sz="2600" spc="15" dirty="0">
                <a:solidFill>
                  <a:srgbClr val="333399"/>
                </a:solidFill>
                <a:latin typeface="Calibri" panose="020F0502020204030204" pitchFamily="34" charset="0"/>
                <a:cs typeface="Calibri" panose="020F0502020204030204" pitchFamily="34" charset="0"/>
              </a:rPr>
              <a:t>:</a:t>
            </a:r>
            <a:endParaRPr sz="26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BEGIN_TRANSACTION</a:t>
            </a:r>
            <a:endParaRPr lang="en-US" sz="2600" spc="-15" dirty="0">
              <a:solidFill>
                <a:srgbClr val="800000"/>
              </a:solidFill>
              <a:latin typeface="Calibri" panose="020F0502020204030204" pitchFamily="34" charset="0"/>
              <a:cs typeface="Calibri" panose="020F0502020204030204" pitchFamily="34" charset="0"/>
            </a:endParaRPr>
          </a:p>
          <a:p>
            <a:pPr marL="1079500" lvl="1">
              <a:spcBef>
                <a:spcPts val="640"/>
              </a:spcBef>
              <a:buClr>
                <a:srgbClr val="333399"/>
              </a:buClr>
              <a:buSzPct val="53846"/>
              <a:tabLst>
                <a:tab pos="761365" algn="l"/>
                <a:tab pos="762000" algn="l"/>
              </a:tabLst>
            </a:pPr>
            <a:r>
              <a:rPr lang="en-US" b="0" i="0" u="none" strike="noStrike" baseline="0" dirty="0">
                <a:latin typeface="Calibri" panose="020F0502020204030204" pitchFamily="34" charset="0"/>
                <a:cs typeface="Calibri" panose="020F0502020204030204" pitchFamily="34" charset="0"/>
              </a:rPr>
              <a:t>This marks the beginning of transaction execution</a:t>
            </a:r>
            <a:endParaRPr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READ</a:t>
            </a:r>
            <a:r>
              <a:rPr sz="2600" spc="6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or</a:t>
            </a:r>
            <a:r>
              <a:rPr sz="2600" spc="-2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WRITE</a:t>
            </a:r>
            <a:endParaRPr sz="2600" dirty="0">
              <a:latin typeface="Calibri" panose="020F0502020204030204" pitchFamily="34" charset="0"/>
              <a:cs typeface="Calibri" panose="020F0502020204030204" pitchFamily="34" charset="0"/>
            </a:endParaRPr>
          </a:p>
          <a:p>
            <a:pPr marL="762000" lvl="1" indent="-292100">
              <a:spcBef>
                <a:spcPts val="680"/>
              </a:spcBef>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END_TRANSACTION</a:t>
            </a:r>
            <a:endParaRPr sz="2600"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spc="-5" dirty="0">
                <a:solidFill>
                  <a:srgbClr val="800000"/>
                </a:solidFill>
                <a:latin typeface="Calibri" panose="020F0502020204030204" pitchFamily="34" charset="0"/>
                <a:cs typeface="Calibri" panose="020F0502020204030204" pitchFamily="34" charset="0"/>
              </a:rPr>
              <a:t>COMMIT_TRANSACTION</a:t>
            </a:r>
            <a:endParaRPr lang="en-US" sz="2600" spc="-5" dirty="0">
              <a:solidFill>
                <a:srgbClr val="800000"/>
              </a:solidFill>
              <a:latin typeface="Calibri" panose="020F0502020204030204" pitchFamily="34" charset="0"/>
              <a:cs typeface="Calibri" panose="020F0502020204030204" pitchFamily="34" charset="0"/>
            </a:endParaRPr>
          </a:p>
          <a:p>
            <a:pPr marL="1169988" indent="-90488" algn="l"/>
            <a:r>
              <a:rPr lang="en-US" dirty="0">
                <a:latin typeface="Calibri" panose="020F0502020204030204" pitchFamily="34" charset="0"/>
                <a:cs typeface="Calibri" panose="020F0502020204030204" pitchFamily="34" charset="0"/>
              </a:rPr>
              <a:t>This signals a successful end of the transaction so that any changes (updates) executed by the transaction can be safely committed to the database and will not be undone.</a:t>
            </a:r>
            <a:endParaRPr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ROLLBACK</a:t>
            </a:r>
            <a:r>
              <a:rPr sz="2600" spc="114"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(or </a:t>
            </a:r>
            <a:r>
              <a:rPr sz="2600" spc="-15" dirty="0">
                <a:solidFill>
                  <a:srgbClr val="800000"/>
                </a:solidFill>
                <a:latin typeface="Calibri" panose="020F0502020204030204" pitchFamily="34" charset="0"/>
                <a:cs typeface="Calibri" panose="020F0502020204030204" pitchFamily="34" charset="0"/>
              </a:rPr>
              <a:t>ABORT)</a:t>
            </a:r>
            <a:endParaRPr lang="en-US" sz="2600" spc="-15" dirty="0">
              <a:solidFill>
                <a:srgbClr val="800000"/>
              </a:solidFill>
              <a:latin typeface="Calibri" panose="020F0502020204030204" pitchFamily="34" charset="0"/>
              <a:cs typeface="Calibri" panose="020F0502020204030204" pitchFamily="34" charset="0"/>
            </a:endParaRPr>
          </a:p>
          <a:p>
            <a:pPr marL="1079500" algn="l"/>
            <a:r>
              <a:rPr lang="en-US" dirty="0">
                <a:latin typeface="Calibri" panose="020F0502020204030204" pitchFamily="34" charset="0"/>
                <a:cs typeface="Calibri" panose="020F0502020204030204" pitchFamily="34" charset="0"/>
              </a:rPr>
              <a:t>This signals that the transaction has </a:t>
            </a:r>
            <a:r>
              <a:rPr lang="en-US" b="1" dirty="0">
                <a:solidFill>
                  <a:srgbClr val="C00000"/>
                </a:solidFill>
                <a:latin typeface="Calibri" panose="020F0502020204030204" pitchFamily="34" charset="0"/>
                <a:cs typeface="Calibri" panose="020F0502020204030204" pitchFamily="34" charset="0"/>
              </a:rPr>
              <a:t>ended unsuccessfully, </a:t>
            </a:r>
            <a:r>
              <a:rPr lang="en-US" dirty="0">
                <a:latin typeface="Calibri" panose="020F0502020204030204" pitchFamily="34" charset="0"/>
                <a:cs typeface="Calibri" panose="020F0502020204030204" pitchFamily="34" charset="0"/>
              </a:rPr>
              <a:t>so that any changes or effects that the transaction may have applied to the database must be undone.</a:t>
            </a:r>
            <a:endParaRPr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9574"/>
            <a:ext cx="10515600" cy="590739"/>
          </a:xfrm>
          <a:prstGeom prst="rect">
            <a:avLst/>
          </a:prstGeom>
        </p:spPr>
        <p:txBody>
          <a:bodyPr vert="horz" wrap="square" lIns="0" tIns="27940" rIns="0" bIns="0" rtlCol="0" anchor="ctr">
            <a:spAutoFit/>
          </a:bodyPr>
          <a:lstStyle/>
          <a:p>
            <a:pPr marL="12700" marR="5080">
              <a:lnSpc>
                <a:spcPts val="4300"/>
              </a:lnSpc>
              <a:spcBef>
                <a:spcPts val="220"/>
              </a:spcBef>
            </a:pPr>
            <a:r>
              <a:rPr sz="4000" spc="-5" dirty="0">
                <a:latin typeface="Calibri" panose="020F0502020204030204" pitchFamily="34" charset="0"/>
                <a:cs typeface="Calibri" panose="020F0502020204030204" pitchFamily="34" charset="0"/>
              </a:rPr>
              <a:t>Transaction and System Concepts </a:t>
            </a:r>
            <a:r>
              <a:rPr sz="4000" spc="-990"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(cont’d.)</a:t>
            </a:r>
          </a:p>
        </p:txBody>
      </p:sp>
      <p:pic>
        <p:nvPicPr>
          <p:cNvPr id="3" name="object 3"/>
          <p:cNvPicPr/>
          <p:nvPr/>
        </p:nvPicPr>
        <p:blipFill>
          <a:blip r:embed="rId2" cstate="print"/>
          <a:stretch>
            <a:fillRect/>
          </a:stretch>
        </p:blipFill>
        <p:spPr>
          <a:xfrm>
            <a:off x="0" y="1884691"/>
            <a:ext cx="11002780" cy="4140529"/>
          </a:xfrm>
          <a:prstGeom prst="rect">
            <a:avLst/>
          </a:prstGeom>
        </p:spPr>
      </p:pic>
      <p:sp>
        <p:nvSpPr>
          <p:cNvPr id="4" name="object 4"/>
          <p:cNvSpPr txBox="1"/>
          <p:nvPr/>
        </p:nvSpPr>
        <p:spPr>
          <a:xfrm>
            <a:off x="2288497" y="6584464"/>
            <a:ext cx="8679305" cy="273536"/>
          </a:xfrm>
          <a:prstGeom prst="rect">
            <a:avLst/>
          </a:prstGeom>
        </p:spPr>
        <p:txBody>
          <a:bodyPr vert="horz" wrap="square" lIns="0" tIns="22860" rIns="0" bIns="0" rtlCol="0">
            <a:spAutoFit/>
          </a:bodyPr>
          <a:lstStyle/>
          <a:p>
            <a:pPr marL="12700" marR="5080">
              <a:lnSpc>
                <a:spcPts val="1900"/>
              </a:lnSpc>
              <a:spcBef>
                <a:spcPts val="180"/>
              </a:spcBef>
            </a:pPr>
            <a:r>
              <a:rPr sz="2000" spc="-10" dirty="0">
                <a:latin typeface="Calibri" panose="020F0502020204030204" pitchFamily="34" charset="0"/>
                <a:cs typeface="Calibri" panose="020F0502020204030204" pitchFamily="34" charset="0"/>
              </a:rPr>
              <a:t>State </a:t>
            </a:r>
            <a:r>
              <a:rPr sz="2000" spc="-5" dirty="0">
                <a:latin typeface="Calibri" panose="020F0502020204030204" pitchFamily="34" charset="0"/>
                <a:cs typeface="Calibri" panose="020F0502020204030204" pitchFamily="34" charset="0"/>
              </a:rPr>
              <a:t>transition </a:t>
            </a:r>
            <a:r>
              <a:rPr sz="2000" spc="5" dirty="0">
                <a:latin typeface="Calibri" panose="020F0502020204030204" pitchFamily="34" charset="0"/>
                <a:cs typeface="Calibri" panose="020F0502020204030204" pitchFamily="34" charset="0"/>
              </a:rPr>
              <a:t>diagram illustrating </a:t>
            </a:r>
            <a:r>
              <a:rPr sz="2000" spc="-430"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the</a:t>
            </a:r>
            <a:r>
              <a:rPr sz="2000" spc="60"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states</a:t>
            </a:r>
            <a:r>
              <a:rPr sz="2000" spc="55"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for</a:t>
            </a:r>
            <a:r>
              <a:rPr sz="2000" spc="2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transaction</a:t>
            </a:r>
            <a:r>
              <a:rPr sz="2000" spc="6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execution</a:t>
            </a:r>
          </a:p>
        </p:txBody>
      </p:sp>
      <p:grpSp>
        <p:nvGrpSpPr>
          <p:cNvPr id="12" name="Group 11">
            <a:extLst>
              <a:ext uri="{FF2B5EF4-FFF2-40B4-BE49-F238E27FC236}">
                <a16:creationId xmlns:a16="http://schemas.microsoft.com/office/drawing/2014/main" id="{3533E46A-285A-458C-8A9B-9EA1E96F1E7F}"/>
              </a:ext>
            </a:extLst>
          </p:cNvPr>
          <p:cNvGrpSpPr/>
          <p:nvPr/>
        </p:nvGrpSpPr>
        <p:grpSpPr>
          <a:xfrm>
            <a:off x="4886794" y="785111"/>
            <a:ext cx="7146560" cy="2347833"/>
            <a:chOff x="4886794" y="785111"/>
            <a:chExt cx="7146560" cy="2347833"/>
          </a:xfrm>
        </p:grpSpPr>
        <p:sp>
          <p:nvSpPr>
            <p:cNvPr id="8" name="TextBox 7">
              <a:extLst>
                <a:ext uri="{FF2B5EF4-FFF2-40B4-BE49-F238E27FC236}">
                  <a16:creationId xmlns:a16="http://schemas.microsoft.com/office/drawing/2014/main" id="{DD1CE924-A589-485F-BD31-ECBDF01DC462}"/>
                </a:ext>
              </a:extLst>
            </p:cNvPr>
            <p:cNvSpPr txBox="1"/>
            <p:nvPr/>
          </p:nvSpPr>
          <p:spPr>
            <a:xfrm>
              <a:off x="4886794" y="785111"/>
              <a:ext cx="7146560" cy="1938992"/>
            </a:xfrm>
            <a:prstGeom prst="rect">
              <a:avLst/>
            </a:prstGeom>
            <a:solidFill>
              <a:srgbClr val="FBFFFB"/>
            </a:solidFill>
            <a:ln>
              <a:solidFill>
                <a:schemeClr val="accent5">
                  <a:lumMod val="50000"/>
                </a:schemeClr>
              </a:solidFill>
            </a:ln>
          </p:spPr>
          <p:txBody>
            <a:bodyPr wrap="square">
              <a:spAutoFit/>
            </a:bodyPr>
            <a:lstStyle/>
            <a:p>
              <a:pPr algn="just"/>
              <a:r>
                <a:rPr lang="en-US" sz="2000" b="0" i="0" u="none" strike="noStrike" baseline="0" dirty="0">
                  <a:solidFill>
                    <a:schemeClr val="accent5">
                      <a:lumMod val="50000"/>
                    </a:schemeClr>
                  </a:solidFill>
                  <a:latin typeface="Calibri" panose="020F0502020204030204" pitchFamily="34" charset="0"/>
                  <a:cs typeface="Calibri" panose="020F0502020204030204" pitchFamily="34" charset="0"/>
                </a:rPr>
                <a:t>some types of </a:t>
              </a:r>
              <a:r>
                <a:rPr lang="en-US" sz="2000" b="1" i="0" u="none" strike="noStrike" baseline="0" dirty="0">
                  <a:solidFill>
                    <a:schemeClr val="accent5">
                      <a:lumMod val="50000"/>
                    </a:schemeClr>
                  </a:solidFill>
                  <a:latin typeface="Calibri" panose="020F0502020204030204" pitchFamily="34" charset="0"/>
                  <a:cs typeface="Calibri" panose="020F0502020204030204" pitchFamily="34" charset="0"/>
                </a:rPr>
                <a:t>concurrency control protocols </a:t>
              </a:r>
              <a:r>
                <a:rPr lang="en-US" sz="2000" b="0" i="0" u="none" strike="noStrike" baseline="0" dirty="0">
                  <a:solidFill>
                    <a:schemeClr val="accent5">
                      <a:lumMod val="50000"/>
                    </a:schemeClr>
                  </a:solidFill>
                  <a:latin typeface="Calibri" panose="020F0502020204030204" pitchFamily="34" charset="0"/>
                  <a:cs typeface="Calibri" panose="020F0502020204030204" pitchFamily="34" charset="0"/>
                </a:rPr>
                <a:t>may do additional checks to see if the transaction can be committed or not. </a:t>
              </a:r>
            </a:p>
            <a:p>
              <a:pPr algn="just"/>
              <a:endParaRPr lang="en-US" sz="2000" b="0" i="0" u="none" strike="noStrike" baseline="0" dirty="0">
                <a:solidFill>
                  <a:schemeClr val="accent5">
                    <a:lumMod val="50000"/>
                  </a:schemeClr>
                </a:solidFill>
                <a:latin typeface="Calibri" panose="020F0502020204030204" pitchFamily="34" charset="0"/>
                <a:cs typeface="Calibri" panose="020F0502020204030204" pitchFamily="34" charset="0"/>
              </a:endParaRPr>
            </a:p>
            <a:p>
              <a:pPr algn="just"/>
              <a:r>
                <a:rPr lang="en-US" sz="2000" b="0" i="0" u="none" strike="noStrike" baseline="0" dirty="0">
                  <a:solidFill>
                    <a:schemeClr val="accent5">
                      <a:lumMod val="50000"/>
                    </a:schemeClr>
                  </a:solidFill>
                  <a:latin typeface="Calibri" panose="020F0502020204030204" pitchFamily="34" charset="0"/>
                  <a:cs typeface="Calibri" panose="020F0502020204030204" pitchFamily="34" charset="0"/>
                </a:rPr>
                <a:t>Also, some recovery protocols need to ensure that a system failure will not result in an inability to record the changes of </a:t>
              </a:r>
              <a:r>
                <a:rPr lang="en-IN" sz="2000" b="0" i="0" u="none" strike="noStrike" baseline="0" dirty="0">
                  <a:solidFill>
                    <a:schemeClr val="accent5">
                      <a:lumMod val="50000"/>
                    </a:schemeClr>
                  </a:solidFill>
                  <a:latin typeface="Calibri" panose="020F0502020204030204" pitchFamily="34" charset="0"/>
                  <a:cs typeface="Calibri" panose="020F0502020204030204" pitchFamily="34" charset="0"/>
                </a:rPr>
                <a:t>the transaction permanently </a:t>
              </a:r>
              <a:endParaRPr lang="en-IN" sz="2000" dirty="0">
                <a:solidFill>
                  <a:schemeClr val="accent5">
                    <a:lumMod val="50000"/>
                  </a:schemeClr>
                </a:solidFill>
                <a:latin typeface="Calibri" panose="020F0502020204030204" pitchFamily="34" charset="0"/>
                <a:cs typeface="Calibri" panose="020F0502020204030204" pitchFamily="34" charset="0"/>
              </a:endParaRPr>
            </a:p>
          </p:txBody>
        </p:sp>
        <p:cxnSp>
          <p:nvCxnSpPr>
            <p:cNvPr id="10" name="Straight Arrow Connector 9">
              <a:extLst>
                <a:ext uri="{FF2B5EF4-FFF2-40B4-BE49-F238E27FC236}">
                  <a16:creationId xmlns:a16="http://schemas.microsoft.com/office/drawing/2014/main" id="{D4294832-3A57-4710-8751-2AB6248C8E99}"/>
                </a:ext>
              </a:extLst>
            </p:cNvPr>
            <p:cNvCxnSpPr/>
            <p:nvPr/>
          </p:nvCxnSpPr>
          <p:spPr>
            <a:xfrm>
              <a:off x="8454452" y="2773180"/>
              <a:ext cx="464696" cy="359764"/>
            </a:xfrm>
            <a:prstGeom prst="straightConnector1">
              <a:avLst/>
            </a:prstGeom>
            <a:ln w="57150">
              <a:solidFill>
                <a:srgbClr val="00B050"/>
              </a:solidFill>
              <a:tailEnd type="triangle"/>
            </a:ln>
          </p:spPr>
          <p:style>
            <a:lnRef idx="3">
              <a:schemeClr val="accent2"/>
            </a:lnRef>
            <a:fillRef idx="0">
              <a:schemeClr val="accent2"/>
            </a:fillRef>
            <a:effectRef idx="2">
              <a:schemeClr val="accent2"/>
            </a:effectRef>
            <a:fontRef idx="minor">
              <a:schemeClr val="tx1"/>
            </a:fontRef>
          </p:style>
        </p:cxnSp>
      </p:grpSp>
      <p:sp>
        <p:nvSpPr>
          <p:cNvPr id="11" name="Thought Bubble: Cloud 10">
            <a:extLst>
              <a:ext uri="{FF2B5EF4-FFF2-40B4-BE49-F238E27FC236}">
                <a16:creationId xmlns:a16="http://schemas.microsoft.com/office/drawing/2014/main" id="{BB02CED2-B987-4BE7-BF78-DF83CA3D30D3}"/>
              </a:ext>
            </a:extLst>
          </p:cNvPr>
          <p:cNvSpPr/>
          <p:nvPr/>
        </p:nvSpPr>
        <p:spPr>
          <a:xfrm>
            <a:off x="9468785" y="3715575"/>
            <a:ext cx="2998033" cy="1313276"/>
          </a:xfrm>
          <a:prstGeom prst="cloudCallou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b="0" i="0" u="none" strike="noStrike" baseline="0" dirty="0">
                <a:latin typeface="Calibri" panose="020F0502020204030204" pitchFamily="34" charset="0"/>
                <a:cs typeface="Calibri" panose="020F0502020204030204" pitchFamily="34" charset="0"/>
              </a:rPr>
              <a:t>The </a:t>
            </a:r>
            <a:r>
              <a:rPr lang="en-IN" b="1" i="0" u="none" strike="noStrike" baseline="0" dirty="0">
                <a:latin typeface="Calibri" panose="020F0502020204030204" pitchFamily="34" charset="0"/>
                <a:cs typeface="Calibri" panose="020F0502020204030204" pitchFamily="34" charset="0"/>
              </a:rPr>
              <a:t>terminated state </a:t>
            </a:r>
            <a:r>
              <a:rPr lang="en-IN" b="0" i="0" u="none" strike="noStrike" baseline="0" dirty="0">
                <a:latin typeface="Calibri" panose="020F0502020204030204" pitchFamily="34" charset="0"/>
                <a:cs typeface="Calibri" panose="020F0502020204030204" pitchFamily="34" charset="0"/>
              </a:rPr>
              <a:t>corresponds</a:t>
            </a:r>
          </a:p>
          <a:p>
            <a:pPr algn="l"/>
            <a:r>
              <a:rPr lang="en-US" b="0" i="0" u="none" strike="noStrike" baseline="0" dirty="0">
                <a:latin typeface="Calibri" panose="020F0502020204030204" pitchFamily="34" charset="0"/>
                <a:cs typeface="Calibri" panose="020F0502020204030204" pitchFamily="34" charset="0"/>
              </a:rPr>
              <a:t>to the transaction leaving the system.</a:t>
            </a:r>
            <a:endParaRPr lang="en-IN"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7278" y="189205"/>
            <a:ext cx="6278336" cy="628377"/>
          </a:xfrm>
          <a:prstGeom prst="rect">
            <a:avLst/>
          </a:prstGeom>
        </p:spPr>
        <p:txBody>
          <a:bodyPr vert="horz" wrap="square" lIns="0" tIns="12700" rIns="0" bIns="0" rtlCol="0" anchor="ctr">
            <a:spAutoFit/>
          </a:bodyPr>
          <a:lstStyle/>
          <a:p>
            <a:pPr marL="12700">
              <a:lnSpc>
                <a:spcPct val="100000"/>
              </a:lnSpc>
              <a:spcBef>
                <a:spcPts val="100"/>
              </a:spcBef>
            </a:pPr>
            <a:r>
              <a:rPr sz="4000" spc="-5" dirty="0">
                <a:latin typeface="Calibri" panose="020F0502020204030204" pitchFamily="34" charset="0"/>
                <a:cs typeface="Calibri" panose="020F0502020204030204" pitchFamily="34" charset="0"/>
              </a:rPr>
              <a:t>The</a:t>
            </a:r>
            <a:r>
              <a:rPr sz="4000" spc="-40"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System</a:t>
            </a:r>
            <a:r>
              <a:rPr sz="4000" spc="-35"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Log</a:t>
            </a:r>
          </a:p>
        </p:txBody>
      </p:sp>
      <p:sp>
        <p:nvSpPr>
          <p:cNvPr id="3" name="object 3"/>
          <p:cNvSpPr txBox="1"/>
          <p:nvPr/>
        </p:nvSpPr>
        <p:spPr>
          <a:xfrm>
            <a:off x="538308" y="1187450"/>
            <a:ext cx="11653691" cy="4075475"/>
          </a:xfrm>
          <a:prstGeom prst="rect">
            <a:avLst/>
          </a:prstGeom>
        </p:spPr>
        <p:txBody>
          <a:bodyPr vert="horz" wrap="square" lIns="0" tIns="106680" rIns="0" bIns="0" rtlCol="0">
            <a:spAutoFit/>
          </a:bodyPr>
          <a:lstStyle/>
          <a:p>
            <a:pPr marL="355600" indent="-342900">
              <a:spcBef>
                <a:spcPts val="840"/>
              </a:spcBef>
              <a:buClr>
                <a:srgbClr val="990033"/>
              </a:buClr>
              <a:buSzPct val="60714"/>
              <a:buFont typeface="Wingdings"/>
              <a:buChar char=""/>
              <a:tabLst>
                <a:tab pos="354965" algn="l"/>
                <a:tab pos="355600" algn="l"/>
              </a:tabLst>
            </a:pPr>
            <a:r>
              <a:rPr sz="2600" b="1" spc="15" dirty="0">
                <a:solidFill>
                  <a:srgbClr val="333399"/>
                </a:solidFill>
                <a:latin typeface="Calibri" panose="020F0502020204030204" pitchFamily="34" charset="0"/>
                <a:cs typeface="Calibri" panose="020F0502020204030204" pitchFamily="34" charset="0"/>
              </a:rPr>
              <a:t>System</a:t>
            </a:r>
            <a:r>
              <a:rPr sz="2600" b="1" spc="-125" dirty="0">
                <a:solidFill>
                  <a:srgbClr val="333399"/>
                </a:solidFill>
                <a:latin typeface="Calibri" panose="020F0502020204030204" pitchFamily="34" charset="0"/>
                <a:cs typeface="Calibri" panose="020F0502020204030204" pitchFamily="34" charset="0"/>
              </a:rPr>
              <a:t> </a:t>
            </a:r>
            <a:r>
              <a:rPr sz="2600" b="1" spc="5" dirty="0">
                <a:solidFill>
                  <a:srgbClr val="333399"/>
                </a:solidFill>
                <a:latin typeface="Calibri" panose="020F0502020204030204" pitchFamily="34" charset="0"/>
                <a:cs typeface="Calibri" panose="020F0502020204030204" pitchFamily="34" charset="0"/>
              </a:rPr>
              <a:t>log</a:t>
            </a:r>
            <a:r>
              <a:rPr sz="2600" b="1" spc="-50"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keeps</a:t>
            </a:r>
            <a:r>
              <a:rPr sz="2600" spc="-85"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track</a:t>
            </a:r>
            <a:r>
              <a:rPr sz="2600" spc="10"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of</a:t>
            </a:r>
            <a:r>
              <a:rPr sz="2600" spc="-70"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transaction</a:t>
            </a:r>
            <a:r>
              <a:rPr sz="2600" spc="-14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operations</a:t>
            </a:r>
            <a:endParaRPr sz="2600" dirty="0">
              <a:latin typeface="Calibri" panose="020F0502020204030204" pitchFamily="34" charset="0"/>
              <a:cs typeface="Calibri" panose="020F0502020204030204" pitchFamily="34" charset="0"/>
            </a:endParaRPr>
          </a:p>
          <a:p>
            <a:pPr marL="355600" indent="-342900">
              <a:spcBef>
                <a:spcPts val="740"/>
              </a:spcBef>
              <a:buClr>
                <a:srgbClr val="990033"/>
              </a:buClr>
              <a:buSzPct val="60714"/>
              <a:buFont typeface="Wingdings"/>
              <a:buChar char=""/>
              <a:tabLst>
                <a:tab pos="354965" algn="l"/>
                <a:tab pos="355600" algn="l"/>
              </a:tabLst>
            </a:pPr>
            <a:r>
              <a:rPr sz="2600" b="1" i="1" u="sng" spc="30" dirty="0">
                <a:solidFill>
                  <a:srgbClr val="333399"/>
                </a:solidFill>
                <a:latin typeface="Calibri" panose="020F0502020204030204" pitchFamily="34" charset="0"/>
                <a:cs typeface="Calibri" panose="020F0502020204030204" pitchFamily="34" charset="0"/>
              </a:rPr>
              <a:t>S</a:t>
            </a:r>
            <a:r>
              <a:rPr sz="2600" b="1" i="1" u="sng" spc="40" dirty="0">
                <a:solidFill>
                  <a:srgbClr val="333399"/>
                </a:solidFill>
                <a:latin typeface="Calibri" panose="020F0502020204030204" pitchFamily="34" charset="0"/>
                <a:cs typeface="Calibri" panose="020F0502020204030204" pitchFamily="34" charset="0"/>
              </a:rPr>
              <a:t>equen</a:t>
            </a:r>
            <a:r>
              <a:rPr sz="2600" b="1" i="1" u="sng" spc="20" dirty="0">
                <a:solidFill>
                  <a:srgbClr val="333399"/>
                </a:solidFill>
                <a:latin typeface="Calibri" panose="020F0502020204030204" pitchFamily="34" charset="0"/>
                <a:cs typeface="Calibri" panose="020F0502020204030204" pitchFamily="34" charset="0"/>
              </a:rPr>
              <a:t>t</a:t>
            </a:r>
            <a:r>
              <a:rPr sz="2600" b="1" i="1" u="sng" spc="-25" dirty="0">
                <a:solidFill>
                  <a:srgbClr val="333399"/>
                </a:solidFill>
                <a:latin typeface="Calibri" panose="020F0502020204030204" pitchFamily="34" charset="0"/>
                <a:cs typeface="Calibri" panose="020F0502020204030204" pitchFamily="34" charset="0"/>
              </a:rPr>
              <a:t>i</a:t>
            </a:r>
            <a:r>
              <a:rPr sz="2600" b="1" i="1" u="sng" spc="40" dirty="0">
                <a:solidFill>
                  <a:srgbClr val="333399"/>
                </a:solidFill>
                <a:latin typeface="Calibri" panose="020F0502020204030204" pitchFamily="34" charset="0"/>
                <a:cs typeface="Calibri" panose="020F0502020204030204" pitchFamily="34" charset="0"/>
              </a:rPr>
              <a:t>a</a:t>
            </a:r>
            <a:r>
              <a:rPr sz="2600" b="1" i="1" u="sng" spc="-25" dirty="0">
                <a:solidFill>
                  <a:srgbClr val="333399"/>
                </a:solidFill>
                <a:latin typeface="Calibri" panose="020F0502020204030204" pitchFamily="34" charset="0"/>
                <a:cs typeface="Calibri" panose="020F0502020204030204" pitchFamily="34" charset="0"/>
              </a:rPr>
              <a:t>l</a:t>
            </a:r>
            <a:r>
              <a:rPr sz="2600" b="1" i="1" u="sng" dirty="0">
                <a:solidFill>
                  <a:srgbClr val="333399"/>
                </a:solidFill>
                <a:latin typeface="Calibri" panose="020F0502020204030204" pitchFamily="34" charset="0"/>
                <a:cs typeface="Calibri" panose="020F0502020204030204" pitchFamily="34" charset="0"/>
              </a:rPr>
              <a:t>,</a:t>
            </a:r>
            <a:r>
              <a:rPr sz="2600" b="1" i="1" u="sng" spc="-260" dirty="0">
                <a:solidFill>
                  <a:srgbClr val="333399"/>
                </a:solidFill>
                <a:latin typeface="Calibri" panose="020F0502020204030204" pitchFamily="34" charset="0"/>
                <a:cs typeface="Calibri" panose="020F0502020204030204" pitchFamily="34" charset="0"/>
              </a:rPr>
              <a:t> </a:t>
            </a:r>
            <a:r>
              <a:rPr sz="2600" b="1" i="1" u="sng" spc="40" dirty="0">
                <a:solidFill>
                  <a:srgbClr val="333399"/>
                </a:solidFill>
                <a:latin typeface="Calibri" panose="020F0502020204030204" pitchFamily="34" charset="0"/>
                <a:cs typeface="Calibri" panose="020F0502020204030204" pitchFamily="34" charset="0"/>
              </a:rPr>
              <a:t>appen</a:t>
            </a:r>
            <a:r>
              <a:rPr sz="2600" b="1" i="1" u="sng" spc="35" dirty="0">
                <a:solidFill>
                  <a:srgbClr val="333399"/>
                </a:solidFill>
                <a:latin typeface="Calibri" panose="020F0502020204030204" pitchFamily="34" charset="0"/>
                <a:cs typeface="Calibri" panose="020F0502020204030204" pitchFamily="34" charset="0"/>
              </a:rPr>
              <a:t>d</a:t>
            </a:r>
            <a:r>
              <a:rPr sz="2600" b="1" i="1" u="sng" spc="-35" dirty="0">
                <a:solidFill>
                  <a:srgbClr val="333399"/>
                </a:solidFill>
                <a:latin typeface="Calibri" panose="020F0502020204030204" pitchFamily="34" charset="0"/>
                <a:cs typeface="Calibri" panose="020F0502020204030204" pitchFamily="34" charset="0"/>
              </a:rPr>
              <a:t>-</a:t>
            </a:r>
            <a:r>
              <a:rPr sz="2600" b="1" i="1" u="sng" spc="40" dirty="0">
                <a:solidFill>
                  <a:srgbClr val="333399"/>
                </a:solidFill>
                <a:latin typeface="Calibri" panose="020F0502020204030204" pitchFamily="34" charset="0"/>
                <a:cs typeface="Calibri" panose="020F0502020204030204" pitchFamily="34" charset="0"/>
              </a:rPr>
              <a:t>on</a:t>
            </a:r>
            <a:r>
              <a:rPr sz="2600" b="1" i="1" u="sng" spc="-25" dirty="0">
                <a:solidFill>
                  <a:srgbClr val="333399"/>
                </a:solidFill>
                <a:latin typeface="Calibri" panose="020F0502020204030204" pitchFamily="34" charset="0"/>
                <a:cs typeface="Calibri" panose="020F0502020204030204" pitchFamily="34" charset="0"/>
              </a:rPr>
              <a:t>l</a:t>
            </a:r>
            <a:r>
              <a:rPr sz="2600" b="1" i="1" u="sng" dirty="0">
                <a:solidFill>
                  <a:srgbClr val="333399"/>
                </a:solidFill>
                <a:latin typeface="Calibri" panose="020F0502020204030204" pitchFamily="34" charset="0"/>
                <a:cs typeface="Calibri" panose="020F0502020204030204" pitchFamily="34" charset="0"/>
              </a:rPr>
              <a:t>y</a:t>
            </a:r>
            <a:r>
              <a:rPr sz="2600" b="1" i="1" u="sng" spc="-180" dirty="0">
                <a:solidFill>
                  <a:srgbClr val="333399"/>
                </a:solidFill>
                <a:latin typeface="Calibri" panose="020F0502020204030204" pitchFamily="34" charset="0"/>
                <a:cs typeface="Calibri" panose="020F0502020204030204" pitchFamily="34" charset="0"/>
              </a:rPr>
              <a:t> </a:t>
            </a:r>
            <a:r>
              <a:rPr sz="2600" b="1" i="1" u="sng" spc="20" dirty="0">
                <a:solidFill>
                  <a:srgbClr val="333399"/>
                </a:solidFill>
                <a:latin typeface="Calibri" panose="020F0502020204030204" pitchFamily="34" charset="0"/>
                <a:cs typeface="Calibri" panose="020F0502020204030204" pitchFamily="34" charset="0"/>
              </a:rPr>
              <a:t>f</a:t>
            </a:r>
            <a:r>
              <a:rPr sz="2600" b="1" i="1" u="sng" spc="-25" dirty="0">
                <a:solidFill>
                  <a:srgbClr val="333399"/>
                </a:solidFill>
                <a:latin typeface="Calibri" panose="020F0502020204030204" pitchFamily="34" charset="0"/>
                <a:cs typeface="Calibri" panose="020F0502020204030204" pitchFamily="34" charset="0"/>
              </a:rPr>
              <a:t>il</a:t>
            </a:r>
            <a:r>
              <a:rPr sz="2600" b="1" i="1" u="sng" dirty="0">
                <a:solidFill>
                  <a:srgbClr val="333399"/>
                </a:solidFill>
                <a:latin typeface="Calibri" panose="020F0502020204030204" pitchFamily="34" charset="0"/>
                <a:cs typeface="Calibri" panose="020F0502020204030204" pitchFamily="34" charset="0"/>
              </a:rPr>
              <a:t>e</a:t>
            </a:r>
            <a:r>
              <a:rPr lang="en-US" sz="2600" b="1" i="1" u="sng" dirty="0">
                <a:solidFill>
                  <a:srgbClr val="333399"/>
                </a:solidFill>
                <a:latin typeface="Calibri" panose="020F0502020204030204" pitchFamily="34" charset="0"/>
                <a:cs typeface="Calibri" panose="020F0502020204030204" pitchFamily="34" charset="0"/>
              </a:rPr>
              <a:t> kept on disk</a:t>
            </a:r>
            <a:endParaRPr sz="2600" b="1" i="1" u="sng" dirty="0">
              <a:latin typeface="Calibri" panose="020F0502020204030204" pitchFamily="34" charset="0"/>
              <a:cs typeface="Calibri" panose="020F0502020204030204" pitchFamily="34" charset="0"/>
            </a:endParaRPr>
          </a:p>
          <a:p>
            <a:pPr marL="355600" marR="1829435" indent="-342900">
              <a:lnSpc>
                <a:spcPts val="3300"/>
              </a:lnSpc>
              <a:spcBef>
                <a:spcPts val="800"/>
              </a:spcBef>
              <a:buClr>
                <a:srgbClr val="990033"/>
              </a:buClr>
              <a:buSzPct val="60714"/>
              <a:buFont typeface="Wingdings"/>
              <a:buChar char=""/>
              <a:tabLst>
                <a:tab pos="354965" algn="l"/>
                <a:tab pos="355600" algn="l"/>
              </a:tabLst>
            </a:pPr>
            <a:r>
              <a:rPr sz="2600" spc="5" dirty="0">
                <a:solidFill>
                  <a:srgbClr val="333399"/>
                </a:solidFill>
                <a:latin typeface="Calibri" panose="020F0502020204030204" pitchFamily="34" charset="0"/>
                <a:cs typeface="Calibri" panose="020F0502020204030204" pitchFamily="34" charset="0"/>
              </a:rPr>
              <a:t>Not</a:t>
            </a:r>
            <a:r>
              <a:rPr sz="2600" spc="-70"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affected</a:t>
            </a:r>
            <a:r>
              <a:rPr sz="2600" spc="-14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by</a:t>
            </a:r>
            <a:r>
              <a:rPr sz="2600" spc="-85"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failure</a:t>
            </a:r>
            <a:r>
              <a:rPr sz="2600" spc="55"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a:t>
            </a:r>
            <a:r>
              <a:rPr sz="2600" b="1" i="1" u="sng" spc="10" dirty="0">
                <a:solidFill>
                  <a:srgbClr val="333399"/>
                </a:solidFill>
                <a:latin typeface="Calibri" panose="020F0502020204030204" pitchFamily="34" charset="0"/>
                <a:cs typeface="Calibri" panose="020F0502020204030204" pitchFamily="34" charset="0"/>
              </a:rPr>
              <a:t>except</a:t>
            </a:r>
            <a:r>
              <a:rPr sz="2600" b="1" i="1" u="sng" spc="-165" dirty="0">
                <a:solidFill>
                  <a:srgbClr val="333399"/>
                </a:solidFill>
                <a:latin typeface="Calibri" panose="020F0502020204030204" pitchFamily="34" charset="0"/>
                <a:cs typeface="Calibri" panose="020F0502020204030204" pitchFamily="34" charset="0"/>
              </a:rPr>
              <a:t> </a:t>
            </a:r>
            <a:r>
              <a:rPr sz="2600" b="1" i="1" u="sng" dirty="0">
                <a:solidFill>
                  <a:srgbClr val="333399"/>
                </a:solidFill>
                <a:latin typeface="Calibri" panose="020F0502020204030204" pitchFamily="34" charset="0"/>
                <a:cs typeface="Calibri" panose="020F0502020204030204" pitchFamily="34" charset="0"/>
              </a:rPr>
              <a:t>disk</a:t>
            </a:r>
            <a:r>
              <a:rPr sz="2600" b="1" i="1" u="sng" spc="15" dirty="0">
                <a:solidFill>
                  <a:srgbClr val="333399"/>
                </a:solidFill>
                <a:latin typeface="Calibri" panose="020F0502020204030204" pitchFamily="34" charset="0"/>
                <a:cs typeface="Calibri" panose="020F0502020204030204" pitchFamily="34" charset="0"/>
              </a:rPr>
              <a:t> </a:t>
            </a:r>
            <a:r>
              <a:rPr sz="2600" b="1" i="1" u="sng" spc="20" dirty="0">
                <a:solidFill>
                  <a:srgbClr val="333399"/>
                </a:solidFill>
                <a:latin typeface="Calibri" panose="020F0502020204030204" pitchFamily="34" charset="0"/>
                <a:cs typeface="Calibri" panose="020F0502020204030204" pitchFamily="34" charset="0"/>
              </a:rPr>
              <a:t>or </a:t>
            </a:r>
            <a:r>
              <a:rPr sz="2600" b="1" i="1" u="sng" spc="-765" dirty="0">
                <a:solidFill>
                  <a:srgbClr val="333399"/>
                </a:solidFill>
                <a:latin typeface="Calibri" panose="020F0502020204030204" pitchFamily="34" charset="0"/>
                <a:cs typeface="Calibri" panose="020F0502020204030204" pitchFamily="34" charset="0"/>
              </a:rPr>
              <a:t> </a:t>
            </a:r>
            <a:r>
              <a:rPr sz="2600" b="1" i="1" u="sng" spc="15" dirty="0">
                <a:solidFill>
                  <a:srgbClr val="333399"/>
                </a:solidFill>
                <a:latin typeface="Calibri" panose="020F0502020204030204" pitchFamily="34" charset="0"/>
                <a:cs typeface="Calibri" panose="020F0502020204030204" pitchFamily="34" charset="0"/>
              </a:rPr>
              <a:t>catastrophic</a:t>
            </a:r>
            <a:r>
              <a:rPr sz="2600" b="1" i="1" u="sng" spc="-185" dirty="0">
                <a:solidFill>
                  <a:srgbClr val="333399"/>
                </a:solidFill>
                <a:latin typeface="Calibri" panose="020F0502020204030204" pitchFamily="34" charset="0"/>
                <a:cs typeface="Calibri" panose="020F0502020204030204" pitchFamily="34" charset="0"/>
              </a:rPr>
              <a:t> </a:t>
            </a:r>
            <a:r>
              <a:rPr sz="2600" b="1" i="1" u="sng" spc="5" dirty="0">
                <a:solidFill>
                  <a:srgbClr val="333399"/>
                </a:solidFill>
                <a:latin typeface="Calibri" panose="020F0502020204030204" pitchFamily="34" charset="0"/>
                <a:cs typeface="Calibri" panose="020F0502020204030204" pitchFamily="34" charset="0"/>
              </a:rPr>
              <a:t>failure</a:t>
            </a:r>
            <a:r>
              <a:rPr sz="2600" spc="5" dirty="0">
                <a:solidFill>
                  <a:srgbClr val="333399"/>
                </a:solidFill>
                <a:latin typeface="Calibri" panose="020F0502020204030204" pitchFamily="34" charset="0"/>
                <a:cs typeface="Calibri" panose="020F0502020204030204" pitchFamily="34" charset="0"/>
              </a:rPr>
              <a:t>)</a:t>
            </a:r>
            <a:endParaRPr sz="2600" dirty="0">
              <a:latin typeface="Calibri" panose="020F0502020204030204" pitchFamily="34" charset="0"/>
              <a:cs typeface="Calibri" panose="020F0502020204030204" pitchFamily="34" charset="0"/>
            </a:endParaRPr>
          </a:p>
          <a:p>
            <a:pPr marL="355600" indent="-342900">
              <a:spcBef>
                <a:spcPts val="640"/>
              </a:spcBef>
              <a:buClr>
                <a:srgbClr val="990033"/>
              </a:buClr>
              <a:buSzPct val="60714"/>
              <a:buFont typeface="Wingdings"/>
              <a:buChar char=""/>
              <a:tabLst>
                <a:tab pos="354965" algn="l"/>
                <a:tab pos="355600" algn="l"/>
              </a:tabLst>
            </a:pPr>
            <a:r>
              <a:rPr sz="2600" spc="25" dirty="0">
                <a:solidFill>
                  <a:srgbClr val="333399"/>
                </a:solidFill>
                <a:latin typeface="Calibri" panose="020F0502020204030204" pitchFamily="34" charset="0"/>
                <a:cs typeface="Calibri" panose="020F0502020204030204" pitchFamily="34" charset="0"/>
              </a:rPr>
              <a:t>Log</a:t>
            </a:r>
            <a:r>
              <a:rPr sz="2600" spc="-70" dirty="0">
                <a:solidFill>
                  <a:srgbClr val="333399"/>
                </a:solidFill>
                <a:latin typeface="Calibri" panose="020F0502020204030204" pitchFamily="34" charset="0"/>
                <a:cs typeface="Calibri" panose="020F0502020204030204" pitchFamily="34" charset="0"/>
              </a:rPr>
              <a:t> </a:t>
            </a:r>
            <a:r>
              <a:rPr sz="2600" spc="30" dirty="0">
                <a:solidFill>
                  <a:srgbClr val="333399"/>
                </a:solidFill>
                <a:latin typeface="Calibri" panose="020F0502020204030204" pitchFamily="34" charset="0"/>
                <a:cs typeface="Calibri" panose="020F0502020204030204" pitchFamily="34" charset="0"/>
              </a:rPr>
              <a:t>buffer</a:t>
            </a:r>
            <a:endParaRPr sz="26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dirty="0">
                <a:solidFill>
                  <a:srgbClr val="800000"/>
                </a:solidFill>
                <a:latin typeface="Calibri" panose="020F0502020204030204" pitchFamily="34" charset="0"/>
                <a:cs typeface="Calibri" panose="020F0502020204030204" pitchFamily="34" charset="0"/>
              </a:rPr>
              <a:t>Main</a:t>
            </a:r>
            <a:r>
              <a:rPr sz="2600" spc="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memory</a:t>
            </a:r>
            <a:r>
              <a:rPr sz="2600" spc="-4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buffer</a:t>
            </a:r>
            <a:endParaRPr sz="2600"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When</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full,</a:t>
            </a:r>
            <a:r>
              <a:rPr sz="2600" spc="50" dirty="0">
                <a:solidFill>
                  <a:srgbClr val="800000"/>
                </a:solidFill>
                <a:latin typeface="Calibri" panose="020F0502020204030204" pitchFamily="34" charset="0"/>
                <a:cs typeface="Calibri" panose="020F0502020204030204" pitchFamily="34" charset="0"/>
              </a:rPr>
              <a:t> </a:t>
            </a:r>
            <a:r>
              <a:rPr sz="2600" spc="-45" dirty="0">
                <a:solidFill>
                  <a:srgbClr val="800000"/>
                </a:solidFill>
                <a:latin typeface="Calibri" panose="020F0502020204030204" pitchFamily="34" charset="0"/>
                <a:cs typeface="Calibri" panose="020F0502020204030204" pitchFamily="34" charset="0"/>
              </a:rPr>
              <a:t>appended</a:t>
            </a:r>
            <a:r>
              <a:rPr sz="2600" spc="3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lang="en-US" sz="2600" spc="30" dirty="0">
                <a:solidFill>
                  <a:srgbClr val="800000"/>
                </a:solidFill>
                <a:latin typeface="Calibri" panose="020F0502020204030204" pitchFamily="34" charset="0"/>
                <a:cs typeface="Calibri" panose="020F0502020204030204" pitchFamily="34" charset="0"/>
              </a:rPr>
              <a:t>the </a:t>
            </a:r>
            <a:r>
              <a:rPr sz="2600" spc="-35" dirty="0">
                <a:solidFill>
                  <a:srgbClr val="800000"/>
                </a:solidFill>
                <a:latin typeface="Calibri" panose="020F0502020204030204" pitchFamily="34" charset="0"/>
                <a:cs typeface="Calibri" panose="020F0502020204030204" pitchFamily="34" charset="0"/>
              </a:rPr>
              <a:t>end</a:t>
            </a:r>
            <a:r>
              <a:rPr sz="2600" spc="1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0" dirty="0">
                <a:solidFill>
                  <a:srgbClr val="800000"/>
                </a:solidFill>
                <a:latin typeface="Calibri" panose="020F0502020204030204" pitchFamily="34" charset="0"/>
                <a:cs typeface="Calibri" panose="020F0502020204030204" pitchFamily="34" charset="0"/>
              </a:rPr>
              <a:t> </a:t>
            </a:r>
            <a:r>
              <a:rPr lang="en-US" sz="2600" spc="50" dirty="0">
                <a:solidFill>
                  <a:srgbClr val="800000"/>
                </a:solidFill>
                <a:latin typeface="Calibri" panose="020F0502020204030204" pitchFamily="34" charset="0"/>
                <a:cs typeface="Calibri" panose="020F0502020204030204" pitchFamily="34" charset="0"/>
              </a:rPr>
              <a:t>the </a:t>
            </a:r>
            <a:r>
              <a:rPr sz="2600" spc="-10" dirty="0">
                <a:solidFill>
                  <a:srgbClr val="800000"/>
                </a:solidFill>
                <a:latin typeface="Calibri" panose="020F0502020204030204" pitchFamily="34" charset="0"/>
                <a:cs typeface="Calibri" panose="020F0502020204030204" pitchFamily="34" charset="0"/>
              </a:rPr>
              <a:t>log</a:t>
            </a:r>
            <a:r>
              <a:rPr sz="2600" spc="3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file</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on</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endParaRPr sz="2600" dirty="0">
              <a:latin typeface="Calibri" panose="020F0502020204030204" pitchFamily="34" charset="0"/>
              <a:cs typeface="Calibri" panose="020F0502020204030204" pitchFamily="34" charset="0"/>
            </a:endParaRPr>
          </a:p>
          <a:p>
            <a:pPr marL="355600" indent="-342900">
              <a:spcBef>
                <a:spcPts val="680"/>
              </a:spcBef>
              <a:buClr>
                <a:srgbClr val="990033"/>
              </a:buClr>
              <a:buSzPct val="60714"/>
              <a:buFont typeface="Wingdings"/>
              <a:buChar char=""/>
              <a:tabLst>
                <a:tab pos="354965" algn="l"/>
                <a:tab pos="355600" algn="l"/>
              </a:tabLst>
            </a:pPr>
            <a:r>
              <a:rPr sz="2600" spc="25" dirty="0">
                <a:solidFill>
                  <a:srgbClr val="333399"/>
                </a:solidFill>
                <a:latin typeface="Calibri" panose="020F0502020204030204" pitchFamily="34" charset="0"/>
                <a:cs typeface="Calibri" panose="020F0502020204030204" pitchFamily="34" charset="0"/>
              </a:rPr>
              <a:t>Log</a:t>
            </a:r>
            <a:r>
              <a:rPr sz="2600" spc="-55"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file</a:t>
            </a:r>
            <a:r>
              <a:rPr sz="2600" spc="-50" dirty="0">
                <a:solidFill>
                  <a:srgbClr val="333399"/>
                </a:solidFill>
                <a:latin typeface="Calibri" panose="020F0502020204030204" pitchFamily="34" charset="0"/>
                <a:cs typeface="Calibri" panose="020F0502020204030204" pitchFamily="34" charset="0"/>
              </a:rPr>
              <a:t> </a:t>
            </a:r>
            <a:r>
              <a:rPr sz="2600" spc="-15" dirty="0">
                <a:solidFill>
                  <a:srgbClr val="333399"/>
                </a:solidFill>
                <a:latin typeface="Calibri" panose="020F0502020204030204" pitchFamily="34" charset="0"/>
                <a:cs typeface="Calibri" panose="020F0502020204030204" pitchFamily="34" charset="0"/>
              </a:rPr>
              <a:t>is</a:t>
            </a:r>
            <a:r>
              <a:rPr sz="2600" spc="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backed</a:t>
            </a:r>
            <a:r>
              <a:rPr sz="2600" spc="-50"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up</a:t>
            </a:r>
            <a:r>
              <a:rPr sz="2600" spc="-55"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periodically</a:t>
            </a:r>
            <a:endParaRPr sz="2600" dirty="0">
              <a:latin typeface="Calibri" panose="020F0502020204030204" pitchFamily="34" charset="0"/>
              <a:cs typeface="Calibri" panose="020F0502020204030204" pitchFamily="34" charset="0"/>
            </a:endParaRPr>
          </a:p>
          <a:p>
            <a:pPr marL="355600" indent="-342900">
              <a:spcBef>
                <a:spcPts val="640"/>
              </a:spcBef>
              <a:buClr>
                <a:srgbClr val="990033"/>
              </a:buClr>
              <a:buSzPct val="60714"/>
              <a:buFont typeface="Wingdings"/>
              <a:buChar char=""/>
              <a:tabLst>
                <a:tab pos="354965" algn="l"/>
                <a:tab pos="355600" algn="l"/>
              </a:tabLst>
            </a:pPr>
            <a:r>
              <a:rPr sz="2600" spc="-25" dirty="0">
                <a:solidFill>
                  <a:srgbClr val="333399"/>
                </a:solidFill>
                <a:latin typeface="Calibri" panose="020F0502020204030204" pitchFamily="34" charset="0"/>
                <a:cs typeface="Calibri" panose="020F0502020204030204" pitchFamily="34" charset="0"/>
              </a:rPr>
              <a:t>U</a:t>
            </a:r>
            <a:r>
              <a:rPr sz="2600" spc="40" dirty="0">
                <a:solidFill>
                  <a:srgbClr val="333399"/>
                </a:solidFill>
                <a:latin typeface="Calibri" panose="020F0502020204030204" pitchFamily="34" charset="0"/>
                <a:cs typeface="Calibri" panose="020F0502020204030204" pitchFamily="34" charset="0"/>
              </a:rPr>
              <a:t>nd</a:t>
            </a:r>
            <a:r>
              <a:rPr sz="2600" dirty="0">
                <a:solidFill>
                  <a:srgbClr val="333399"/>
                </a:solidFill>
                <a:latin typeface="Calibri" panose="020F0502020204030204" pitchFamily="34" charset="0"/>
                <a:cs typeface="Calibri" panose="020F0502020204030204" pitchFamily="34" charset="0"/>
              </a:rPr>
              <a:t>o</a:t>
            </a:r>
            <a:r>
              <a:rPr sz="2600" spc="-40" dirty="0">
                <a:solidFill>
                  <a:srgbClr val="333399"/>
                </a:solidFill>
                <a:latin typeface="Calibri" panose="020F0502020204030204" pitchFamily="34" charset="0"/>
                <a:cs typeface="Calibri" panose="020F0502020204030204" pitchFamily="34" charset="0"/>
              </a:rPr>
              <a:t> </a:t>
            </a:r>
            <a:r>
              <a:rPr sz="2600" spc="40" dirty="0">
                <a:solidFill>
                  <a:srgbClr val="333399"/>
                </a:solidFill>
                <a:latin typeface="Calibri" panose="020F0502020204030204" pitchFamily="34" charset="0"/>
                <a:cs typeface="Calibri" panose="020F0502020204030204" pitchFamily="34" charset="0"/>
              </a:rPr>
              <a:t>an</a:t>
            </a:r>
            <a:r>
              <a:rPr sz="2600" dirty="0">
                <a:solidFill>
                  <a:srgbClr val="333399"/>
                </a:solidFill>
                <a:latin typeface="Calibri" panose="020F0502020204030204" pitchFamily="34" charset="0"/>
                <a:cs typeface="Calibri" panose="020F0502020204030204" pitchFamily="34" charset="0"/>
              </a:rPr>
              <a:t>d</a:t>
            </a:r>
            <a:r>
              <a:rPr sz="2600" spc="-40" dirty="0">
                <a:solidFill>
                  <a:srgbClr val="333399"/>
                </a:solidFill>
                <a:latin typeface="Calibri" panose="020F0502020204030204" pitchFamily="34" charset="0"/>
                <a:cs typeface="Calibri" panose="020F0502020204030204" pitchFamily="34" charset="0"/>
              </a:rPr>
              <a:t> </a:t>
            </a:r>
            <a:r>
              <a:rPr sz="2600" spc="-35" dirty="0">
                <a:solidFill>
                  <a:srgbClr val="333399"/>
                </a:solidFill>
                <a:latin typeface="Calibri" panose="020F0502020204030204" pitchFamily="34" charset="0"/>
                <a:cs typeface="Calibri" panose="020F0502020204030204" pitchFamily="34" charset="0"/>
              </a:rPr>
              <a:t>r</a:t>
            </a:r>
            <a:r>
              <a:rPr sz="2600" spc="40" dirty="0">
                <a:solidFill>
                  <a:srgbClr val="333399"/>
                </a:solidFill>
                <a:latin typeface="Calibri" panose="020F0502020204030204" pitchFamily="34" charset="0"/>
                <a:cs typeface="Calibri" panose="020F0502020204030204" pitchFamily="34" charset="0"/>
              </a:rPr>
              <a:t>ed</a:t>
            </a:r>
            <a:r>
              <a:rPr sz="2600" dirty="0">
                <a:solidFill>
                  <a:srgbClr val="333399"/>
                </a:solidFill>
                <a:latin typeface="Calibri" panose="020F0502020204030204" pitchFamily="34" charset="0"/>
                <a:cs typeface="Calibri" panose="020F0502020204030204" pitchFamily="34" charset="0"/>
              </a:rPr>
              <a:t>o</a:t>
            </a:r>
            <a:r>
              <a:rPr sz="2600" spc="-40" dirty="0">
                <a:solidFill>
                  <a:srgbClr val="333399"/>
                </a:solidFill>
                <a:latin typeface="Calibri" panose="020F0502020204030204" pitchFamily="34" charset="0"/>
                <a:cs typeface="Calibri" panose="020F0502020204030204" pitchFamily="34" charset="0"/>
              </a:rPr>
              <a:t> </a:t>
            </a:r>
            <a:r>
              <a:rPr sz="2600" spc="40" dirty="0">
                <a:solidFill>
                  <a:srgbClr val="333399"/>
                </a:solidFill>
                <a:latin typeface="Calibri" panose="020F0502020204030204" pitchFamily="34" charset="0"/>
                <a:cs typeface="Calibri" panose="020F0502020204030204" pitchFamily="34" charset="0"/>
              </a:rPr>
              <a:t>ope</a:t>
            </a:r>
            <a:r>
              <a:rPr sz="2600" spc="-35" dirty="0">
                <a:solidFill>
                  <a:srgbClr val="333399"/>
                </a:solidFill>
                <a:latin typeface="Calibri" panose="020F0502020204030204" pitchFamily="34" charset="0"/>
                <a:cs typeface="Calibri" panose="020F0502020204030204" pitchFamily="34" charset="0"/>
              </a:rPr>
              <a:t>r</a:t>
            </a:r>
            <a:r>
              <a:rPr sz="2600" spc="40" dirty="0">
                <a:solidFill>
                  <a:srgbClr val="333399"/>
                </a:solidFill>
                <a:latin typeface="Calibri" panose="020F0502020204030204" pitchFamily="34" charset="0"/>
                <a:cs typeface="Calibri" panose="020F0502020204030204" pitchFamily="34" charset="0"/>
              </a:rPr>
              <a:t>a</a:t>
            </a:r>
            <a:r>
              <a:rPr sz="2600" spc="20" dirty="0">
                <a:solidFill>
                  <a:srgbClr val="333399"/>
                </a:solidFill>
                <a:latin typeface="Calibri" panose="020F0502020204030204" pitchFamily="34" charset="0"/>
                <a:cs typeface="Calibri" panose="020F0502020204030204" pitchFamily="34" charset="0"/>
              </a:rPr>
              <a:t>t</a:t>
            </a:r>
            <a:r>
              <a:rPr sz="2600" spc="-25" dirty="0">
                <a:solidFill>
                  <a:srgbClr val="333399"/>
                </a:solidFill>
                <a:latin typeface="Calibri" panose="020F0502020204030204" pitchFamily="34" charset="0"/>
                <a:cs typeface="Calibri" panose="020F0502020204030204" pitchFamily="34" charset="0"/>
              </a:rPr>
              <a:t>i</a:t>
            </a:r>
            <a:r>
              <a:rPr sz="2600" spc="40" dirty="0">
                <a:solidFill>
                  <a:srgbClr val="333399"/>
                </a:solidFill>
                <a:latin typeface="Calibri" panose="020F0502020204030204" pitchFamily="34" charset="0"/>
                <a:cs typeface="Calibri" panose="020F0502020204030204" pitchFamily="34" charset="0"/>
              </a:rPr>
              <a:t>on</a:t>
            </a:r>
            <a:r>
              <a:rPr sz="2600" dirty="0">
                <a:solidFill>
                  <a:srgbClr val="333399"/>
                </a:solidFill>
                <a:latin typeface="Calibri" panose="020F0502020204030204" pitchFamily="34" charset="0"/>
                <a:cs typeface="Calibri" panose="020F0502020204030204" pitchFamily="34" charset="0"/>
              </a:rPr>
              <a:t>s</a:t>
            </a:r>
            <a:r>
              <a:rPr sz="2600" spc="-280" dirty="0">
                <a:solidFill>
                  <a:srgbClr val="333399"/>
                </a:solidFill>
                <a:latin typeface="Calibri" panose="020F0502020204030204" pitchFamily="34" charset="0"/>
                <a:cs typeface="Calibri" panose="020F0502020204030204" pitchFamily="34" charset="0"/>
              </a:rPr>
              <a:t> </a:t>
            </a:r>
            <a:r>
              <a:rPr sz="2600" spc="40" dirty="0">
                <a:solidFill>
                  <a:srgbClr val="333399"/>
                </a:solidFill>
                <a:latin typeface="Calibri" panose="020F0502020204030204" pitchFamily="34" charset="0"/>
                <a:cs typeface="Calibri" panose="020F0502020204030204" pitchFamily="34" charset="0"/>
              </a:rPr>
              <a:t>ba</a:t>
            </a:r>
            <a:r>
              <a:rPr sz="2600" dirty="0">
                <a:solidFill>
                  <a:srgbClr val="333399"/>
                </a:solidFill>
                <a:latin typeface="Calibri" panose="020F0502020204030204" pitchFamily="34" charset="0"/>
                <a:cs typeface="Calibri" panose="020F0502020204030204" pitchFamily="34" charset="0"/>
              </a:rPr>
              <a:t>s</a:t>
            </a:r>
            <a:r>
              <a:rPr sz="2600" spc="40" dirty="0">
                <a:solidFill>
                  <a:srgbClr val="333399"/>
                </a:solidFill>
                <a:latin typeface="Calibri" panose="020F0502020204030204" pitchFamily="34" charset="0"/>
                <a:cs typeface="Calibri" panose="020F0502020204030204" pitchFamily="34" charset="0"/>
              </a:rPr>
              <a:t>e</a:t>
            </a:r>
            <a:r>
              <a:rPr sz="2600" dirty="0">
                <a:solidFill>
                  <a:srgbClr val="333399"/>
                </a:solidFill>
                <a:latin typeface="Calibri" panose="020F0502020204030204" pitchFamily="34" charset="0"/>
                <a:cs typeface="Calibri" panose="020F0502020204030204" pitchFamily="34" charset="0"/>
              </a:rPr>
              <a:t>d</a:t>
            </a:r>
            <a:r>
              <a:rPr sz="2600" spc="-40" dirty="0">
                <a:solidFill>
                  <a:srgbClr val="333399"/>
                </a:solidFill>
                <a:latin typeface="Calibri" panose="020F0502020204030204" pitchFamily="34" charset="0"/>
                <a:cs typeface="Calibri" panose="020F0502020204030204" pitchFamily="34" charset="0"/>
              </a:rPr>
              <a:t> </a:t>
            </a:r>
            <a:r>
              <a:rPr sz="2600" spc="40" dirty="0">
                <a:solidFill>
                  <a:srgbClr val="333399"/>
                </a:solidFill>
                <a:latin typeface="Calibri" panose="020F0502020204030204" pitchFamily="34" charset="0"/>
                <a:cs typeface="Calibri" panose="020F0502020204030204" pitchFamily="34" charset="0"/>
              </a:rPr>
              <a:t>o</a:t>
            </a:r>
            <a:r>
              <a:rPr sz="2600" dirty="0">
                <a:solidFill>
                  <a:srgbClr val="333399"/>
                </a:solidFill>
                <a:latin typeface="Calibri" panose="020F0502020204030204" pitchFamily="34" charset="0"/>
                <a:cs typeface="Calibri" panose="020F0502020204030204" pitchFamily="34" charset="0"/>
              </a:rPr>
              <a:t>n</a:t>
            </a:r>
            <a:r>
              <a:rPr sz="2600" spc="-40" dirty="0">
                <a:solidFill>
                  <a:srgbClr val="333399"/>
                </a:solidFill>
                <a:latin typeface="Calibri" panose="020F0502020204030204" pitchFamily="34" charset="0"/>
                <a:cs typeface="Calibri" panose="020F0502020204030204" pitchFamily="34" charset="0"/>
              </a:rPr>
              <a:t> </a:t>
            </a:r>
            <a:r>
              <a:rPr lang="en-US" sz="2600" spc="-40" dirty="0">
                <a:solidFill>
                  <a:srgbClr val="333399"/>
                </a:solidFill>
                <a:latin typeface="Calibri" panose="020F0502020204030204" pitchFamily="34" charset="0"/>
                <a:cs typeface="Calibri" panose="020F0502020204030204" pitchFamily="34" charset="0"/>
              </a:rPr>
              <a:t>the </a:t>
            </a:r>
            <a:r>
              <a:rPr sz="2600" spc="-25" dirty="0">
                <a:solidFill>
                  <a:srgbClr val="333399"/>
                </a:solidFill>
                <a:latin typeface="Calibri" panose="020F0502020204030204" pitchFamily="34" charset="0"/>
                <a:cs typeface="Calibri" panose="020F0502020204030204" pitchFamily="34" charset="0"/>
              </a:rPr>
              <a:t>l</a:t>
            </a:r>
            <a:r>
              <a:rPr sz="2600" spc="40" dirty="0">
                <a:solidFill>
                  <a:srgbClr val="333399"/>
                </a:solidFill>
                <a:latin typeface="Calibri" panose="020F0502020204030204" pitchFamily="34" charset="0"/>
                <a:cs typeface="Calibri" panose="020F0502020204030204" pitchFamily="34" charset="0"/>
              </a:rPr>
              <a:t>o</a:t>
            </a:r>
            <a:r>
              <a:rPr sz="2600" dirty="0">
                <a:solidFill>
                  <a:srgbClr val="333399"/>
                </a:solidFill>
                <a:latin typeface="Calibri" panose="020F0502020204030204" pitchFamily="34" charset="0"/>
                <a:cs typeface="Calibri" panose="020F0502020204030204" pitchFamily="34" charset="0"/>
              </a:rPr>
              <a:t>g</a:t>
            </a:r>
            <a:r>
              <a:rPr sz="2600" spc="-40" dirty="0">
                <a:solidFill>
                  <a:srgbClr val="333399"/>
                </a:solidFill>
                <a:latin typeface="Calibri" panose="020F0502020204030204" pitchFamily="34" charset="0"/>
                <a:cs typeface="Calibri" panose="020F0502020204030204" pitchFamily="34" charset="0"/>
              </a:rPr>
              <a:t> </a:t>
            </a:r>
            <a:r>
              <a:rPr sz="2600" spc="40" dirty="0">
                <a:solidFill>
                  <a:srgbClr val="333399"/>
                </a:solidFill>
                <a:latin typeface="Calibri" panose="020F0502020204030204" pitchFamily="34" charset="0"/>
                <a:cs typeface="Calibri" panose="020F0502020204030204" pitchFamily="34" charset="0"/>
              </a:rPr>
              <a:t>po</a:t>
            </a:r>
            <a:r>
              <a:rPr sz="2600" dirty="0">
                <a:solidFill>
                  <a:srgbClr val="333399"/>
                </a:solidFill>
                <a:latin typeface="Calibri" panose="020F0502020204030204" pitchFamily="34" charset="0"/>
                <a:cs typeface="Calibri" panose="020F0502020204030204" pitchFamily="34" charset="0"/>
              </a:rPr>
              <a:t>ss</a:t>
            </a:r>
            <a:r>
              <a:rPr sz="2600" spc="-25" dirty="0">
                <a:solidFill>
                  <a:srgbClr val="333399"/>
                </a:solidFill>
                <a:latin typeface="Calibri" panose="020F0502020204030204" pitchFamily="34" charset="0"/>
                <a:cs typeface="Calibri" panose="020F0502020204030204" pitchFamily="34" charset="0"/>
              </a:rPr>
              <a:t>i</a:t>
            </a:r>
            <a:r>
              <a:rPr sz="2600" spc="40" dirty="0">
                <a:solidFill>
                  <a:srgbClr val="333399"/>
                </a:solidFill>
                <a:latin typeface="Calibri" panose="020F0502020204030204" pitchFamily="34" charset="0"/>
                <a:cs typeface="Calibri" panose="020F0502020204030204" pitchFamily="34" charset="0"/>
              </a:rPr>
              <a:t>b</a:t>
            </a:r>
            <a:r>
              <a:rPr sz="2600" spc="-25" dirty="0">
                <a:solidFill>
                  <a:srgbClr val="333399"/>
                </a:solidFill>
                <a:latin typeface="Calibri" panose="020F0502020204030204" pitchFamily="34" charset="0"/>
                <a:cs typeface="Calibri" panose="020F0502020204030204" pitchFamily="34" charset="0"/>
              </a:rPr>
              <a:t>l</a:t>
            </a:r>
            <a:r>
              <a:rPr sz="2600" dirty="0">
                <a:solidFill>
                  <a:srgbClr val="333399"/>
                </a:solidFill>
                <a:latin typeface="Calibri" panose="020F0502020204030204" pitchFamily="34" charset="0"/>
                <a:cs typeface="Calibri" panose="020F0502020204030204" pitchFamily="34" charset="0"/>
              </a:rPr>
              <a:t>e</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7278" y="189205"/>
            <a:ext cx="6278336" cy="628377"/>
          </a:xfrm>
          <a:prstGeom prst="rect">
            <a:avLst/>
          </a:prstGeom>
        </p:spPr>
        <p:txBody>
          <a:bodyPr vert="horz" wrap="square" lIns="0" tIns="12700" rIns="0" bIns="0" rtlCol="0" anchor="ctr">
            <a:spAutoFit/>
          </a:bodyPr>
          <a:lstStyle/>
          <a:p>
            <a:pPr marL="12700">
              <a:lnSpc>
                <a:spcPct val="100000"/>
              </a:lnSpc>
              <a:spcBef>
                <a:spcPts val="100"/>
              </a:spcBef>
            </a:pPr>
            <a:r>
              <a:rPr sz="4000" spc="-5" dirty="0">
                <a:latin typeface="Calibri" panose="020F0502020204030204" pitchFamily="34" charset="0"/>
                <a:cs typeface="Calibri" panose="020F0502020204030204" pitchFamily="34" charset="0"/>
              </a:rPr>
              <a:t>The</a:t>
            </a:r>
            <a:r>
              <a:rPr sz="4000" spc="-40"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System</a:t>
            </a:r>
            <a:r>
              <a:rPr sz="4000" spc="-35"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Log</a:t>
            </a:r>
          </a:p>
        </p:txBody>
      </p:sp>
      <p:sp>
        <p:nvSpPr>
          <p:cNvPr id="3" name="object 3"/>
          <p:cNvSpPr txBox="1"/>
          <p:nvPr/>
        </p:nvSpPr>
        <p:spPr>
          <a:xfrm>
            <a:off x="269154" y="1391262"/>
            <a:ext cx="11513115" cy="3770263"/>
          </a:xfrm>
          <a:prstGeom prst="rect">
            <a:avLst/>
          </a:prstGeom>
          <a:solidFill>
            <a:srgbClr val="F7FFFC"/>
          </a:solidFill>
          <a:ln>
            <a:solidFill>
              <a:schemeClr val="accent2">
                <a:lumMod val="50000"/>
              </a:schemeClr>
            </a:solidFill>
          </a:ln>
        </p:spPr>
        <p:txBody>
          <a:bodyPr vert="horz" wrap="square" lIns="0" tIns="106680" rIns="0" bIns="0" rtlCol="0">
            <a:spAutoFit/>
          </a:bodyPr>
          <a:lstStyle/>
          <a:p>
            <a:pPr marL="12700" algn="just">
              <a:spcBef>
                <a:spcPts val="600"/>
              </a:spcBef>
              <a:spcAft>
                <a:spcPts val="1200"/>
              </a:spcAft>
              <a:buClr>
                <a:srgbClr val="990033"/>
              </a:buClr>
              <a:buSzPct val="60714"/>
              <a:tabLst>
                <a:tab pos="354965" algn="l"/>
                <a:tab pos="355600" algn="l"/>
              </a:tabLst>
            </a:pPr>
            <a:r>
              <a:rPr lang="en-US" sz="2600" spc="15" dirty="0">
                <a:solidFill>
                  <a:srgbClr val="333399"/>
                </a:solidFill>
                <a:latin typeface="Calibri" panose="020F0502020204030204" pitchFamily="34" charset="0"/>
                <a:cs typeface="Calibri" panose="020F0502020204030204" pitchFamily="34" charset="0"/>
              </a:rPr>
              <a:t>1. </a:t>
            </a:r>
            <a:r>
              <a:rPr lang="en-US" sz="2600" b="1" spc="15" dirty="0">
                <a:solidFill>
                  <a:srgbClr val="333399"/>
                </a:solidFill>
                <a:latin typeface="Calibri" panose="020F0502020204030204" pitchFamily="34" charset="0"/>
                <a:cs typeface="Calibri" panose="020F0502020204030204" pitchFamily="34" charset="0"/>
              </a:rPr>
              <a:t>[</a:t>
            </a:r>
            <a:r>
              <a:rPr lang="en-US" sz="2600" b="1" spc="15" dirty="0" err="1">
                <a:solidFill>
                  <a:srgbClr val="333399"/>
                </a:solidFill>
                <a:latin typeface="Calibri" panose="020F0502020204030204" pitchFamily="34" charset="0"/>
                <a:cs typeface="Calibri" panose="020F0502020204030204" pitchFamily="34" charset="0"/>
              </a:rPr>
              <a:t>start_transaction</a:t>
            </a:r>
            <a:r>
              <a:rPr lang="en-US" sz="2600" b="1" spc="15" dirty="0">
                <a:solidFill>
                  <a:srgbClr val="333399"/>
                </a:solidFill>
                <a:latin typeface="Calibri" panose="020F0502020204030204" pitchFamily="34" charset="0"/>
                <a:cs typeface="Calibri" panose="020F0502020204030204" pitchFamily="34" charset="0"/>
              </a:rPr>
              <a:t>, T]. </a:t>
            </a:r>
            <a:r>
              <a:rPr lang="en-US" sz="2200" spc="15" dirty="0">
                <a:solidFill>
                  <a:srgbClr val="333399"/>
                </a:solidFill>
                <a:latin typeface="Calibri" panose="020F0502020204030204" pitchFamily="34" charset="0"/>
                <a:cs typeface="Calibri" panose="020F0502020204030204" pitchFamily="34" charset="0"/>
              </a:rPr>
              <a:t>Indicates that transaction T has started execution</a:t>
            </a:r>
            <a:r>
              <a:rPr lang="en-US" sz="2600" spc="15" dirty="0">
                <a:solidFill>
                  <a:srgbClr val="333399"/>
                </a:solidFill>
                <a:latin typeface="Calibri" panose="020F0502020204030204" pitchFamily="34" charset="0"/>
                <a:cs typeface="Calibri" panose="020F0502020204030204" pitchFamily="34" charset="0"/>
              </a:rPr>
              <a:t>.</a:t>
            </a:r>
          </a:p>
          <a:p>
            <a:pPr marL="360363" indent="-347663" algn="just">
              <a:spcBef>
                <a:spcPts val="600"/>
              </a:spcBef>
              <a:spcAft>
                <a:spcPts val="1200"/>
              </a:spcAft>
              <a:buClr>
                <a:srgbClr val="990033"/>
              </a:buClr>
              <a:buSzPct val="60714"/>
              <a:tabLst>
                <a:tab pos="354965" algn="l"/>
                <a:tab pos="355600" algn="l"/>
              </a:tabLst>
            </a:pPr>
            <a:r>
              <a:rPr lang="en-US" sz="2600" spc="15" dirty="0">
                <a:solidFill>
                  <a:srgbClr val="333399"/>
                </a:solidFill>
                <a:latin typeface="Calibri" panose="020F0502020204030204" pitchFamily="34" charset="0"/>
                <a:cs typeface="Calibri" panose="020F0502020204030204" pitchFamily="34" charset="0"/>
              </a:rPr>
              <a:t>2. </a:t>
            </a:r>
            <a:r>
              <a:rPr lang="en-US" sz="2600" b="1" spc="15" dirty="0">
                <a:solidFill>
                  <a:srgbClr val="333399"/>
                </a:solidFill>
                <a:latin typeface="Calibri" panose="020F0502020204030204" pitchFamily="34" charset="0"/>
                <a:cs typeface="Calibri" panose="020F0502020204030204" pitchFamily="34" charset="0"/>
              </a:rPr>
              <a:t>[</a:t>
            </a:r>
            <a:r>
              <a:rPr lang="en-US" sz="2600" b="1" spc="15" dirty="0" err="1">
                <a:solidFill>
                  <a:srgbClr val="333399"/>
                </a:solidFill>
                <a:latin typeface="Calibri" panose="020F0502020204030204" pitchFamily="34" charset="0"/>
                <a:cs typeface="Calibri" panose="020F0502020204030204" pitchFamily="34" charset="0"/>
              </a:rPr>
              <a:t>write_item</a:t>
            </a:r>
            <a:r>
              <a:rPr lang="en-US" sz="2600" b="1" spc="15" dirty="0">
                <a:solidFill>
                  <a:srgbClr val="333399"/>
                </a:solidFill>
                <a:latin typeface="Calibri" panose="020F0502020204030204" pitchFamily="34" charset="0"/>
                <a:cs typeface="Calibri" panose="020F0502020204030204" pitchFamily="34" charset="0"/>
              </a:rPr>
              <a:t>, T, X, </a:t>
            </a:r>
            <a:r>
              <a:rPr lang="en-US" sz="2600" b="1" spc="15" dirty="0" err="1">
                <a:solidFill>
                  <a:srgbClr val="333399"/>
                </a:solidFill>
                <a:latin typeface="Calibri" panose="020F0502020204030204" pitchFamily="34" charset="0"/>
                <a:cs typeface="Calibri" panose="020F0502020204030204" pitchFamily="34" charset="0"/>
              </a:rPr>
              <a:t>old_value</a:t>
            </a:r>
            <a:r>
              <a:rPr lang="en-US" sz="2600" b="1" spc="15" dirty="0">
                <a:solidFill>
                  <a:srgbClr val="333399"/>
                </a:solidFill>
                <a:latin typeface="Calibri" panose="020F0502020204030204" pitchFamily="34" charset="0"/>
                <a:cs typeface="Calibri" panose="020F0502020204030204" pitchFamily="34" charset="0"/>
              </a:rPr>
              <a:t>, </a:t>
            </a:r>
            <a:r>
              <a:rPr lang="en-US" sz="2600" b="1" spc="15" dirty="0" err="1">
                <a:solidFill>
                  <a:srgbClr val="333399"/>
                </a:solidFill>
                <a:latin typeface="Calibri" panose="020F0502020204030204" pitchFamily="34" charset="0"/>
                <a:cs typeface="Calibri" panose="020F0502020204030204" pitchFamily="34" charset="0"/>
              </a:rPr>
              <a:t>new_value</a:t>
            </a:r>
            <a:r>
              <a:rPr lang="en-US" sz="2600" b="1" spc="15" dirty="0">
                <a:solidFill>
                  <a:srgbClr val="333399"/>
                </a:solidFill>
                <a:latin typeface="Calibri" panose="020F0502020204030204" pitchFamily="34" charset="0"/>
                <a:cs typeface="Calibri" panose="020F0502020204030204" pitchFamily="34" charset="0"/>
              </a:rPr>
              <a:t>]. </a:t>
            </a:r>
            <a:r>
              <a:rPr lang="en-US" sz="2200" spc="15" dirty="0">
                <a:solidFill>
                  <a:srgbClr val="333399"/>
                </a:solidFill>
                <a:latin typeface="Calibri" panose="020F0502020204030204" pitchFamily="34" charset="0"/>
                <a:cs typeface="Calibri" panose="020F0502020204030204" pitchFamily="34" charset="0"/>
              </a:rPr>
              <a:t>Indicates that transaction T has changed the value of database item X from </a:t>
            </a:r>
            <a:r>
              <a:rPr lang="en-US" sz="2200" spc="15" dirty="0" err="1">
                <a:solidFill>
                  <a:srgbClr val="333399"/>
                </a:solidFill>
                <a:latin typeface="Calibri" panose="020F0502020204030204" pitchFamily="34" charset="0"/>
                <a:cs typeface="Calibri" panose="020F0502020204030204" pitchFamily="34" charset="0"/>
              </a:rPr>
              <a:t>old_value</a:t>
            </a:r>
            <a:r>
              <a:rPr lang="en-US" sz="2200" spc="15" dirty="0">
                <a:solidFill>
                  <a:srgbClr val="333399"/>
                </a:solidFill>
                <a:latin typeface="Calibri" panose="020F0502020204030204" pitchFamily="34" charset="0"/>
                <a:cs typeface="Calibri" panose="020F0502020204030204" pitchFamily="34" charset="0"/>
              </a:rPr>
              <a:t> to </a:t>
            </a:r>
            <a:r>
              <a:rPr lang="en-US" sz="2200" spc="15" dirty="0" err="1">
                <a:solidFill>
                  <a:srgbClr val="333399"/>
                </a:solidFill>
                <a:latin typeface="Calibri" panose="020F0502020204030204" pitchFamily="34" charset="0"/>
                <a:cs typeface="Calibri" panose="020F0502020204030204" pitchFamily="34" charset="0"/>
              </a:rPr>
              <a:t>new_value</a:t>
            </a:r>
            <a:r>
              <a:rPr lang="en-US" sz="2600" spc="15" dirty="0">
                <a:solidFill>
                  <a:srgbClr val="333399"/>
                </a:solidFill>
                <a:latin typeface="Calibri" panose="020F0502020204030204" pitchFamily="34" charset="0"/>
                <a:cs typeface="Calibri" panose="020F0502020204030204" pitchFamily="34" charset="0"/>
              </a:rPr>
              <a:t>.</a:t>
            </a:r>
          </a:p>
          <a:p>
            <a:pPr marL="12700" algn="just">
              <a:spcBef>
                <a:spcPts val="600"/>
              </a:spcBef>
              <a:spcAft>
                <a:spcPts val="1200"/>
              </a:spcAft>
              <a:buClr>
                <a:srgbClr val="990033"/>
              </a:buClr>
              <a:buSzPct val="60714"/>
              <a:tabLst>
                <a:tab pos="354965" algn="l"/>
                <a:tab pos="355600" algn="l"/>
              </a:tabLst>
            </a:pPr>
            <a:r>
              <a:rPr lang="en-US" sz="2600" spc="15" dirty="0">
                <a:solidFill>
                  <a:srgbClr val="333399"/>
                </a:solidFill>
                <a:latin typeface="Calibri" panose="020F0502020204030204" pitchFamily="34" charset="0"/>
                <a:cs typeface="Calibri" panose="020F0502020204030204" pitchFamily="34" charset="0"/>
              </a:rPr>
              <a:t>3. [</a:t>
            </a:r>
            <a:r>
              <a:rPr lang="en-US" sz="2600" b="1" spc="15" dirty="0" err="1">
                <a:solidFill>
                  <a:srgbClr val="333399"/>
                </a:solidFill>
                <a:latin typeface="Calibri" panose="020F0502020204030204" pitchFamily="34" charset="0"/>
                <a:cs typeface="Calibri" panose="020F0502020204030204" pitchFamily="34" charset="0"/>
              </a:rPr>
              <a:t>read_item</a:t>
            </a:r>
            <a:r>
              <a:rPr lang="en-US" sz="2600" b="1" spc="15" dirty="0">
                <a:solidFill>
                  <a:srgbClr val="333399"/>
                </a:solidFill>
                <a:latin typeface="Calibri" panose="020F0502020204030204" pitchFamily="34" charset="0"/>
                <a:cs typeface="Calibri" panose="020F0502020204030204" pitchFamily="34" charset="0"/>
              </a:rPr>
              <a:t>, T, X]</a:t>
            </a:r>
            <a:r>
              <a:rPr lang="en-US" sz="2200" spc="15" dirty="0">
                <a:solidFill>
                  <a:srgbClr val="333399"/>
                </a:solidFill>
                <a:latin typeface="Calibri" panose="020F0502020204030204" pitchFamily="34" charset="0"/>
                <a:cs typeface="Calibri" panose="020F0502020204030204" pitchFamily="34" charset="0"/>
              </a:rPr>
              <a:t>. Indicates that transaction T has read the value of database item X.</a:t>
            </a:r>
          </a:p>
          <a:p>
            <a:pPr marL="12700" algn="just">
              <a:spcBef>
                <a:spcPts val="600"/>
              </a:spcBef>
              <a:spcAft>
                <a:spcPts val="1200"/>
              </a:spcAft>
              <a:buClr>
                <a:srgbClr val="990033"/>
              </a:buClr>
              <a:buSzPct val="60714"/>
              <a:tabLst>
                <a:tab pos="354965" algn="l"/>
                <a:tab pos="355600" algn="l"/>
              </a:tabLst>
            </a:pPr>
            <a:r>
              <a:rPr lang="en-US" sz="2600" spc="15" dirty="0">
                <a:solidFill>
                  <a:srgbClr val="333399"/>
                </a:solidFill>
                <a:latin typeface="Calibri" panose="020F0502020204030204" pitchFamily="34" charset="0"/>
                <a:cs typeface="Calibri" panose="020F0502020204030204" pitchFamily="34" charset="0"/>
              </a:rPr>
              <a:t>4. </a:t>
            </a:r>
            <a:r>
              <a:rPr lang="en-US" sz="2600" b="1" spc="15" dirty="0">
                <a:solidFill>
                  <a:srgbClr val="333399"/>
                </a:solidFill>
                <a:latin typeface="Calibri" panose="020F0502020204030204" pitchFamily="34" charset="0"/>
                <a:cs typeface="Calibri" panose="020F0502020204030204" pitchFamily="34" charset="0"/>
              </a:rPr>
              <a:t>[commit, T]. </a:t>
            </a:r>
            <a:r>
              <a:rPr lang="en-US" sz="2200" spc="15" dirty="0">
                <a:solidFill>
                  <a:srgbClr val="333399"/>
                </a:solidFill>
                <a:latin typeface="Calibri" panose="020F0502020204030204" pitchFamily="34" charset="0"/>
                <a:cs typeface="Calibri" panose="020F0502020204030204" pitchFamily="34" charset="0"/>
              </a:rPr>
              <a:t>Indicates that transaction T has completed successfully, and affirms that its effect can be committed (recorded permanently) to the database.</a:t>
            </a:r>
          </a:p>
          <a:p>
            <a:pPr marL="12700" algn="just">
              <a:spcBef>
                <a:spcPts val="600"/>
              </a:spcBef>
              <a:spcAft>
                <a:spcPts val="1200"/>
              </a:spcAft>
              <a:buClr>
                <a:srgbClr val="990033"/>
              </a:buClr>
              <a:buSzPct val="60714"/>
              <a:tabLst>
                <a:tab pos="354965" algn="l"/>
                <a:tab pos="355600" algn="l"/>
              </a:tabLst>
            </a:pPr>
            <a:r>
              <a:rPr lang="en-US" sz="2600" spc="15" dirty="0">
                <a:solidFill>
                  <a:srgbClr val="333399"/>
                </a:solidFill>
                <a:latin typeface="Calibri" panose="020F0502020204030204" pitchFamily="34" charset="0"/>
                <a:cs typeface="Calibri" panose="020F0502020204030204" pitchFamily="34" charset="0"/>
              </a:rPr>
              <a:t>5</a:t>
            </a:r>
            <a:r>
              <a:rPr lang="en-US" sz="2600" b="1" spc="15" dirty="0">
                <a:solidFill>
                  <a:srgbClr val="333399"/>
                </a:solidFill>
                <a:latin typeface="Calibri" panose="020F0502020204030204" pitchFamily="34" charset="0"/>
                <a:cs typeface="Calibri" panose="020F0502020204030204" pitchFamily="34" charset="0"/>
              </a:rPr>
              <a:t>. [abort, T]. </a:t>
            </a:r>
            <a:r>
              <a:rPr lang="en-US" sz="2200" spc="15" dirty="0">
                <a:solidFill>
                  <a:srgbClr val="333399"/>
                </a:solidFill>
                <a:latin typeface="Calibri" panose="020F0502020204030204" pitchFamily="34" charset="0"/>
                <a:cs typeface="Calibri" panose="020F0502020204030204" pitchFamily="34" charset="0"/>
              </a:rPr>
              <a:t>Indicates that transaction T has been aborted.</a:t>
            </a:r>
            <a:endParaRPr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0003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52809"/>
            <a:ext cx="8004178" cy="628377"/>
          </a:xfrm>
          <a:prstGeom prst="rect">
            <a:avLst/>
          </a:prstGeom>
        </p:spPr>
        <p:txBody>
          <a:bodyPr vert="horz" wrap="square" lIns="0" tIns="12700" rIns="0" bIns="0" rtlCol="0" anchor="ctr">
            <a:spAutoFit/>
          </a:bodyPr>
          <a:lstStyle/>
          <a:p>
            <a:pPr marL="12700">
              <a:lnSpc>
                <a:spcPct val="100000"/>
              </a:lnSpc>
              <a:spcBef>
                <a:spcPts val="100"/>
              </a:spcBef>
            </a:pPr>
            <a:r>
              <a:rPr sz="4000" spc="-5" dirty="0">
                <a:latin typeface="Calibri" panose="020F0502020204030204" pitchFamily="34" charset="0"/>
                <a:cs typeface="Calibri" panose="020F0502020204030204" pitchFamily="34" charset="0"/>
              </a:rPr>
              <a:t>Commit</a:t>
            </a:r>
            <a:r>
              <a:rPr sz="4000" spc="-15"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Point</a:t>
            </a:r>
            <a:r>
              <a:rPr sz="4000" spc="-10"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of</a:t>
            </a:r>
            <a:r>
              <a:rPr sz="4000" spc="-15" dirty="0">
                <a:latin typeface="Calibri" panose="020F0502020204030204" pitchFamily="34" charset="0"/>
                <a:cs typeface="Calibri" panose="020F0502020204030204" pitchFamily="34" charset="0"/>
              </a:rPr>
              <a:t> </a:t>
            </a:r>
            <a:r>
              <a:rPr sz="4000" dirty="0">
                <a:latin typeface="Calibri" panose="020F0502020204030204" pitchFamily="34" charset="0"/>
                <a:cs typeface="Calibri" panose="020F0502020204030204" pitchFamily="34" charset="0"/>
              </a:rPr>
              <a:t>a</a:t>
            </a:r>
            <a:r>
              <a:rPr sz="4000" spc="-10"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Transaction</a:t>
            </a:r>
          </a:p>
        </p:txBody>
      </p:sp>
      <p:sp>
        <p:nvSpPr>
          <p:cNvPr id="3" name="object 3"/>
          <p:cNvSpPr txBox="1"/>
          <p:nvPr/>
        </p:nvSpPr>
        <p:spPr>
          <a:xfrm>
            <a:off x="464695" y="1203247"/>
            <a:ext cx="11242623" cy="5651932"/>
          </a:xfrm>
          <a:prstGeom prst="rect">
            <a:avLst/>
          </a:prstGeom>
          <a:solidFill>
            <a:schemeClr val="accent6">
              <a:lumMod val="20000"/>
              <a:lumOff val="80000"/>
            </a:schemeClr>
          </a:solidFill>
        </p:spPr>
        <p:txBody>
          <a:bodyPr vert="horz" wrap="square" lIns="0" tIns="7620" rIns="0" bIns="0" rtlCol="0">
            <a:spAutoFit/>
          </a:bodyPr>
          <a:lstStyle/>
          <a:p>
            <a:pPr marL="355600" marR="1007110" indent="-342900" algn="just">
              <a:lnSpc>
                <a:spcPct val="101200"/>
              </a:lnSpc>
              <a:spcAft>
                <a:spcPts val="600"/>
              </a:spcAft>
              <a:buClr>
                <a:srgbClr val="990033"/>
              </a:buClr>
              <a:buSzPct val="60714"/>
              <a:buFont typeface="Wingdings"/>
              <a:buChar char=""/>
              <a:tabLst>
                <a:tab pos="354965" algn="l"/>
                <a:tab pos="355600" algn="l"/>
              </a:tabLst>
            </a:pPr>
            <a:r>
              <a:rPr sz="2600" dirty="0">
                <a:solidFill>
                  <a:srgbClr val="333399"/>
                </a:solidFill>
                <a:latin typeface="Calibri" panose="020F0502020204030204" pitchFamily="34" charset="0"/>
                <a:cs typeface="Calibri" panose="020F0502020204030204" pitchFamily="34" charset="0"/>
              </a:rPr>
              <a:t>Occurs</a:t>
            </a:r>
            <a:r>
              <a:rPr sz="2600" spc="10" dirty="0">
                <a:solidFill>
                  <a:srgbClr val="333399"/>
                </a:solidFill>
                <a:latin typeface="Calibri" panose="020F0502020204030204" pitchFamily="34" charset="0"/>
                <a:cs typeface="Calibri" panose="020F0502020204030204" pitchFamily="34" charset="0"/>
              </a:rPr>
              <a:t> when</a:t>
            </a:r>
            <a:r>
              <a:rPr sz="2600" spc="-145"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all</a:t>
            </a:r>
            <a:r>
              <a:rPr sz="2600" spc="-10"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operations</a:t>
            </a:r>
            <a:r>
              <a:rPr sz="2600" spc="-185" dirty="0">
                <a:solidFill>
                  <a:srgbClr val="333399"/>
                </a:solidFill>
                <a:latin typeface="Calibri" panose="020F0502020204030204" pitchFamily="34" charset="0"/>
                <a:cs typeface="Calibri" panose="020F0502020204030204" pitchFamily="34" charset="0"/>
              </a:rPr>
              <a:t> </a:t>
            </a:r>
            <a:r>
              <a:rPr sz="2600" spc="25" dirty="0">
                <a:solidFill>
                  <a:srgbClr val="333399"/>
                </a:solidFill>
                <a:latin typeface="Calibri" panose="020F0502020204030204" pitchFamily="34" charset="0"/>
                <a:cs typeface="Calibri" panose="020F0502020204030204" pitchFamily="34" charset="0"/>
              </a:rPr>
              <a:t>that</a:t>
            </a:r>
            <a:r>
              <a:rPr sz="2600" spc="-65"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access</a:t>
            </a:r>
            <a:r>
              <a:rPr sz="2600" spc="-8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the </a:t>
            </a:r>
            <a:r>
              <a:rPr sz="2600" spc="-765" dirty="0">
                <a:solidFill>
                  <a:srgbClr val="333399"/>
                </a:solidFill>
                <a:latin typeface="Calibri" panose="020F0502020204030204" pitchFamily="34" charset="0"/>
                <a:cs typeface="Calibri" panose="020F0502020204030204" pitchFamily="34" charset="0"/>
              </a:rPr>
              <a:t> </a:t>
            </a:r>
            <a:r>
              <a:rPr sz="2600" spc="40" dirty="0">
                <a:solidFill>
                  <a:srgbClr val="333399"/>
                </a:solidFill>
                <a:latin typeface="Calibri" panose="020F0502020204030204" pitchFamily="34" charset="0"/>
                <a:cs typeface="Calibri" panose="020F0502020204030204" pitchFamily="34" charset="0"/>
              </a:rPr>
              <a:t>da</a:t>
            </a:r>
            <a:r>
              <a:rPr sz="2600" spc="20" dirty="0">
                <a:solidFill>
                  <a:srgbClr val="333399"/>
                </a:solidFill>
                <a:latin typeface="Calibri" panose="020F0502020204030204" pitchFamily="34" charset="0"/>
                <a:cs typeface="Calibri" panose="020F0502020204030204" pitchFamily="34" charset="0"/>
              </a:rPr>
              <a:t>t</a:t>
            </a:r>
            <a:r>
              <a:rPr sz="2600" spc="40" dirty="0">
                <a:solidFill>
                  <a:srgbClr val="333399"/>
                </a:solidFill>
                <a:latin typeface="Calibri" panose="020F0502020204030204" pitchFamily="34" charset="0"/>
                <a:cs typeface="Calibri" panose="020F0502020204030204" pitchFamily="34" charset="0"/>
              </a:rPr>
              <a:t>aba</a:t>
            </a:r>
            <a:r>
              <a:rPr sz="2600" dirty="0">
                <a:solidFill>
                  <a:srgbClr val="333399"/>
                </a:solidFill>
                <a:latin typeface="Calibri" panose="020F0502020204030204" pitchFamily="34" charset="0"/>
                <a:cs typeface="Calibri" panose="020F0502020204030204" pitchFamily="34" charset="0"/>
              </a:rPr>
              <a:t>se</a:t>
            </a:r>
            <a:r>
              <a:rPr sz="2600" spc="-235" dirty="0">
                <a:solidFill>
                  <a:srgbClr val="333399"/>
                </a:solidFill>
                <a:latin typeface="Calibri" panose="020F0502020204030204" pitchFamily="34" charset="0"/>
                <a:cs typeface="Calibri" panose="020F0502020204030204" pitchFamily="34" charset="0"/>
              </a:rPr>
              <a:t> </a:t>
            </a:r>
            <a:r>
              <a:rPr sz="2600" spc="40" dirty="0">
                <a:solidFill>
                  <a:srgbClr val="333399"/>
                </a:solidFill>
                <a:latin typeface="Calibri" panose="020F0502020204030204" pitchFamily="34" charset="0"/>
                <a:cs typeface="Calibri" panose="020F0502020204030204" pitchFamily="34" charset="0"/>
              </a:rPr>
              <a:t>ha</a:t>
            </a:r>
            <a:r>
              <a:rPr sz="2600" dirty="0">
                <a:solidFill>
                  <a:srgbClr val="333399"/>
                </a:solidFill>
                <a:latin typeface="Calibri" panose="020F0502020204030204" pitchFamily="34" charset="0"/>
                <a:cs typeface="Calibri" panose="020F0502020204030204" pitchFamily="34" charset="0"/>
              </a:rPr>
              <a:t>ve</a:t>
            </a:r>
            <a:r>
              <a:rPr sz="2600" spc="-35"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c</a:t>
            </a:r>
            <a:r>
              <a:rPr sz="2600" spc="40" dirty="0">
                <a:solidFill>
                  <a:srgbClr val="333399"/>
                </a:solidFill>
                <a:latin typeface="Calibri" panose="020F0502020204030204" pitchFamily="34" charset="0"/>
                <a:cs typeface="Calibri" panose="020F0502020204030204" pitchFamily="34" charset="0"/>
              </a:rPr>
              <a:t>o</a:t>
            </a:r>
            <a:r>
              <a:rPr sz="2600" spc="-35" dirty="0">
                <a:solidFill>
                  <a:srgbClr val="333399"/>
                </a:solidFill>
                <a:latin typeface="Calibri" panose="020F0502020204030204" pitchFamily="34" charset="0"/>
                <a:cs typeface="Calibri" panose="020F0502020204030204" pitchFamily="34" charset="0"/>
              </a:rPr>
              <a:t>m</a:t>
            </a:r>
            <a:r>
              <a:rPr sz="2600" spc="40" dirty="0">
                <a:solidFill>
                  <a:srgbClr val="333399"/>
                </a:solidFill>
                <a:latin typeface="Calibri" panose="020F0502020204030204" pitchFamily="34" charset="0"/>
                <a:cs typeface="Calibri" panose="020F0502020204030204" pitchFamily="34" charset="0"/>
              </a:rPr>
              <a:t>p</a:t>
            </a:r>
            <a:r>
              <a:rPr sz="2600" spc="-25" dirty="0">
                <a:solidFill>
                  <a:srgbClr val="333399"/>
                </a:solidFill>
                <a:latin typeface="Calibri" panose="020F0502020204030204" pitchFamily="34" charset="0"/>
                <a:cs typeface="Calibri" panose="020F0502020204030204" pitchFamily="34" charset="0"/>
              </a:rPr>
              <a:t>l</a:t>
            </a:r>
            <a:r>
              <a:rPr sz="2600" spc="40" dirty="0">
                <a:solidFill>
                  <a:srgbClr val="333399"/>
                </a:solidFill>
                <a:latin typeface="Calibri" panose="020F0502020204030204" pitchFamily="34" charset="0"/>
                <a:cs typeface="Calibri" panose="020F0502020204030204" pitchFamily="34" charset="0"/>
              </a:rPr>
              <a:t>e</a:t>
            </a:r>
            <a:r>
              <a:rPr sz="2600" spc="20" dirty="0">
                <a:solidFill>
                  <a:srgbClr val="333399"/>
                </a:solidFill>
                <a:latin typeface="Calibri" panose="020F0502020204030204" pitchFamily="34" charset="0"/>
                <a:cs typeface="Calibri" panose="020F0502020204030204" pitchFamily="34" charset="0"/>
              </a:rPr>
              <a:t>t</a:t>
            </a:r>
            <a:r>
              <a:rPr sz="2600" spc="40" dirty="0">
                <a:solidFill>
                  <a:srgbClr val="333399"/>
                </a:solidFill>
                <a:latin typeface="Calibri" panose="020F0502020204030204" pitchFamily="34" charset="0"/>
                <a:cs typeface="Calibri" panose="020F0502020204030204" pitchFamily="34" charset="0"/>
              </a:rPr>
              <a:t>e</a:t>
            </a:r>
            <a:r>
              <a:rPr sz="2600" dirty="0">
                <a:solidFill>
                  <a:srgbClr val="333399"/>
                </a:solidFill>
                <a:latin typeface="Calibri" panose="020F0502020204030204" pitchFamily="34" charset="0"/>
                <a:cs typeface="Calibri" panose="020F0502020204030204" pitchFamily="34" charset="0"/>
              </a:rPr>
              <a:t>d</a:t>
            </a:r>
            <a:r>
              <a:rPr lang="en-US" sz="2600"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s</a:t>
            </a:r>
            <a:r>
              <a:rPr sz="2600" spc="40" dirty="0">
                <a:solidFill>
                  <a:srgbClr val="333399"/>
                </a:solidFill>
                <a:latin typeface="Calibri" panose="020F0502020204030204" pitchFamily="34" charset="0"/>
                <a:cs typeface="Calibri" panose="020F0502020204030204" pitchFamily="34" charset="0"/>
              </a:rPr>
              <a:t>u</a:t>
            </a:r>
            <a:r>
              <a:rPr sz="2600" dirty="0">
                <a:solidFill>
                  <a:srgbClr val="333399"/>
                </a:solidFill>
                <a:latin typeface="Calibri" panose="020F0502020204030204" pitchFamily="34" charset="0"/>
                <a:cs typeface="Calibri" panose="020F0502020204030204" pitchFamily="34" charset="0"/>
              </a:rPr>
              <a:t>cc</a:t>
            </a:r>
            <a:r>
              <a:rPr sz="2600" spc="40" dirty="0">
                <a:solidFill>
                  <a:srgbClr val="333399"/>
                </a:solidFill>
                <a:latin typeface="Calibri" panose="020F0502020204030204" pitchFamily="34" charset="0"/>
                <a:cs typeface="Calibri" panose="020F0502020204030204" pitchFamily="34" charset="0"/>
              </a:rPr>
              <a:t>e</a:t>
            </a:r>
            <a:r>
              <a:rPr sz="2600" dirty="0">
                <a:solidFill>
                  <a:srgbClr val="333399"/>
                </a:solidFill>
                <a:latin typeface="Calibri" panose="020F0502020204030204" pitchFamily="34" charset="0"/>
                <a:cs typeface="Calibri" panose="020F0502020204030204" pitchFamily="34" charset="0"/>
              </a:rPr>
              <a:t>ss</a:t>
            </a:r>
            <a:r>
              <a:rPr sz="2600" spc="20" dirty="0">
                <a:solidFill>
                  <a:srgbClr val="333399"/>
                </a:solidFill>
                <a:latin typeface="Calibri" panose="020F0502020204030204" pitchFamily="34" charset="0"/>
                <a:cs typeface="Calibri" panose="020F0502020204030204" pitchFamily="34" charset="0"/>
              </a:rPr>
              <a:t>f</a:t>
            </a:r>
            <a:r>
              <a:rPr sz="2600" spc="40" dirty="0">
                <a:solidFill>
                  <a:srgbClr val="333399"/>
                </a:solidFill>
                <a:latin typeface="Calibri" panose="020F0502020204030204" pitchFamily="34" charset="0"/>
                <a:cs typeface="Calibri" panose="020F0502020204030204" pitchFamily="34" charset="0"/>
              </a:rPr>
              <a:t>u</a:t>
            </a:r>
            <a:r>
              <a:rPr sz="2600" spc="-25" dirty="0">
                <a:solidFill>
                  <a:srgbClr val="333399"/>
                </a:solidFill>
                <a:latin typeface="Calibri" panose="020F0502020204030204" pitchFamily="34" charset="0"/>
                <a:cs typeface="Calibri" panose="020F0502020204030204" pitchFamily="34" charset="0"/>
              </a:rPr>
              <a:t>ll</a:t>
            </a:r>
            <a:r>
              <a:rPr sz="2600" dirty="0">
                <a:solidFill>
                  <a:srgbClr val="333399"/>
                </a:solidFill>
                <a:latin typeface="Calibri" panose="020F0502020204030204" pitchFamily="34" charset="0"/>
                <a:cs typeface="Calibri" panose="020F0502020204030204" pitchFamily="34" charset="0"/>
              </a:rPr>
              <a:t>y</a:t>
            </a:r>
            <a:endParaRPr sz="2600" dirty="0">
              <a:latin typeface="Calibri" panose="020F0502020204030204" pitchFamily="34" charset="0"/>
              <a:cs typeface="Calibri" panose="020F0502020204030204" pitchFamily="34" charset="0"/>
            </a:endParaRPr>
          </a:p>
          <a:p>
            <a:pPr marL="762000" lvl="1" indent="-292100" algn="just">
              <a:spcAft>
                <a:spcPts val="1200"/>
              </a:spcAft>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And</a:t>
            </a:r>
            <a:r>
              <a:rPr sz="2600" spc="1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effect</a:t>
            </a:r>
            <a:r>
              <a:rPr sz="2600" spc="14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operations</a:t>
            </a:r>
            <a:r>
              <a:rPr sz="2600" spc="26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recorded</a:t>
            </a:r>
            <a:r>
              <a:rPr sz="2600" spc="1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in</a:t>
            </a:r>
            <a:r>
              <a:rPr sz="2600" spc="-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1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log</a:t>
            </a:r>
            <a:endParaRPr lang="en-US" sz="2600" spc="-10" dirty="0">
              <a:solidFill>
                <a:srgbClr val="800000"/>
              </a:solidFill>
              <a:latin typeface="Calibri" panose="020F0502020204030204" pitchFamily="34" charset="0"/>
              <a:cs typeface="Calibri" panose="020F0502020204030204" pitchFamily="34" charset="0"/>
            </a:endParaRPr>
          </a:p>
          <a:p>
            <a:pPr marL="469900" lvl="1" algn="just">
              <a:spcAft>
                <a:spcPts val="1200"/>
              </a:spcAft>
              <a:buClr>
                <a:srgbClr val="333399"/>
              </a:buClr>
              <a:buSzPct val="53846"/>
              <a:tabLst>
                <a:tab pos="761365" algn="l"/>
                <a:tab pos="762000" algn="l"/>
              </a:tabLst>
            </a:pPr>
            <a:endParaRPr sz="2600" dirty="0">
              <a:latin typeface="Calibri" panose="020F0502020204030204" pitchFamily="34" charset="0"/>
              <a:cs typeface="Calibri" panose="020F0502020204030204" pitchFamily="34" charset="0"/>
            </a:endParaRPr>
          </a:p>
          <a:p>
            <a:pPr marL="355600" indent="-342900" algn="just">
              <a:spcBef>
                <a:spcPts val="600"/>
              </a:spcBef>
              <a:buClr>
                <a:srgbClr val="990033"/>
              </a:buClr>
              <a:buSzPct val="60714"/>
              <a:buFont typeface="Wingdings"/>
              <a:buChar char=""/>
              <a:tabLst>
                <a:tab pos="354965" algn="l"/>
                <a:tab pos="355600" algn="l"/>
              </a:tabLst>
            </a:pPr>
            <a:r>
              <a:rPr sz="2600" spc="5" dirty="0">
                <a:solidFill>
                  <a:srgbClr val="333399"/>
                </a:solidFill>
                <a:latin typeface="Calibri" panose="020F0502020204030204" pitchFamily="34" charset="0"/>
                <a:cs typeface="Calibri" panose="020F0502020204030204" pitchFamily="34" charset="0"/>
              </a:rPr>
              <a:t>Transaction</a:t>
            </a:r>
            <a:r>
              <a:rPr sz="2600" spc="-145"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writes</a:t>
            </a:r>
            <a:r>
              <a:rPr sz="2600" spc="20"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a</a:t>
            </a:r>
            <a:r>
              <a:rPr sz="2600" spc="55"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commit</a:t>
            </a:r>
            <a:r>
              <a:rPr sz="2600" spc="40"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record</a:t>
            </a:r>
            <a:r>
              <a:rPr sz="2600" spc="-40"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into</a:t>
            </a:r>
            <a:r>
              <a:rPr sz="2600" spc="-4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the</a:t>
            </a:r>
            <a:r>
              <a:rPr sz="2600" spc="-40"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log</a:t>
            </a:r>
            <a:endParaRPr sz="2600" dirty="0">
              <a:latin typeface="Calibri" panose="020F0502020204030204" pitchFamily="34" charset="0"/>
              <a:cs typeface="Calibri" panose="020F0502020204030204" pitchFamily="34" charset="0"/>
            </a:endParaRPr>
          </a:p>
          <a:p>
            <a:pPr marL="809625" marR="5080" lvl="1" indent="-360363" algn="just">
              <a:spcBef>
                <a:spcPts val="600"/>
              </a:spcBef>
              <a:spcAft>
                <a:spcPts val="1200"/>
              </a:spcAft>
              <a:buClr>
                <a:srgbClr val="333399"/>
              </a:buClr>
              <a:buSzPct val="53846"/>
              <a:buFont typeface="Wingdings"/>
              <a:buChar char=""/>
              <a:tabLst>
                <a:tab pos="809625" algn="l"/>
                <a:tab pos="1169988" algn="l"/>
              </a:tabLst>
            </a:pPr>
            <a:r>
              <a:rPr sz="2600" spc="5" dirty="0">
                <a:solidFill>
                  <a:srgbClr val="800000"/>
                </a:solidFill>
                <a:latin typeface="Calibri" panose="020F0502020204030204" pitchFamily="34" charset="0"/>
                <a:cs typeface="Calibri" panose="020F0502020204030204" pitchFamily="34" charset="0"/>
              </a:rPr>
              <a:t>If system failure occurs, can search for  transactions with recorded start_transaction but no  commit record</a:t>
            </a:r>
            <a:endParaRPr lang="en-US" sz="2600" spc="5" dirty="0">
              <a:solidFill>
                <a:srgbClr val="800000"/>
              </a:solidFill>
              <a:latin typeface="Calibri" panose="020F0502020204030204" pitchFamily="34" charset="0"/>
              <a:cs typeface="Calibri" panose="020F0502020204030204" pitchFamily="34" charset="0"/>
            </a:endParaRPr>
          </a:p>
          <a:p>
            <a:pPr marL="469900" marR="5080" lvl="1" algn="just">
              <a:lnSpc>
                <a:spcPct val="101000"/>
              </a:lnSpc>
              <a:spcBef>
                <a:spcPts val="600"/>
              </a:spcBef>
              <a:spcAft>
                <a:spcPts val="1200"/>
              </a:spcAft>
              <a:buClr>
                <a:srgbClr val="333399"/>
              </a:buClr>
              <a:buSzPct val="53846"/>
              <a:tabLst>
                <a:tab pos="761365" algn="l"/>
                <a:tab pos="762000" algn="l"/>
              </a:tabLst>
            </a:pPr>
            <a:endParaRPr sz="2600" dirty="0">
              <a:latin typeface="Calibri" panose="020F0502020204030204" pitchFamily="34" charset="0"/>
              <a:cs typeface="Calibri" panose="020F0502020204030204" pitchFamily="34" charset="0"/>
            </a:endParaRPr>
          </a:p>
          <a:p>
            <a:pPr marL="355600" indent="-342900" algn="just">
              <a:spcBef>
                <a:spcPts val="600"/>
              </a:spcBef>
              <a:spcAft>
                <a:spcPts val="1200"/>
              </a:spcAft>
              <a:buClr>
                <a:srgbClr val="990033"/>
              </a:buClr>
              <a:buSzPct val="60714"/>
              <a:buFont typeface="Wingdings"/>
              <a:buChar char=""/>
              <a:tabLst>
                <a:tab pos="354965" algn="l"/>
                <a:tab pos="355600" algn="l"/>
              </a:tabLst>
            </a:pPr>
            <a:r>
              <a:rPr sz="2600" spc="-5" dirty="0">
                <a:solidFill>
                  <a:srgbClr val="333399"/>
                </a:solidFill>
                <a:latin typeface="Calibri" panose="020F0502020204030204" pitchFamily="34" charset="0"/>
                <a:cs typeface="Calibri" panose="020F0502020204030204" pitchFamily="34" charset="0"/>
              </a:rPr>
              <a:t>Force-writing</a:t>
            </a:r>
            <a:r>
              <a:rPr sz="2600" spc="4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the</a:t>
            </a:r>
            <a:r>
              <a:rPr sz="2600" spc="-50"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log</a:t>
            </a:r>
            <a:r>
              <a:rPr sz="2600" spc="-50" dirty="0">
                <a:solidFill>
                  <a:srgbClr val="333399"/>
                </a:solidFill>
                <a:latin typeface="Calibri" panose="020F0502020204030204" pitchFamily="34" charset="0"/>
                <a:cs typeface="Calibri" panose="020F0502020204030204" pitchFamily="34" charset="0"/>
              </a:rPr>
              <a:t> </a:t>
            </a:r>
            <a:r>
              <a:rPr sz="2600" spc="25" dirty="0">
                <a:solidFill>
                  <a:srgbClr val="333399"/>
                </a:solidFill>
                <a:latin typeface="Calibri" panose="020F0502020204030204" pitchFamily="34" charset="0"/>
                <a:cs typeface="Calibri" panose="020F0502020204030204" pitchFamily="34" charset="0"/>
              </a:rPr>
              <a:t>buffer</a:t>
            </a:r>
            <a:r>
              <a:rPr sz="2600" spc="-125"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to</a:t>
            </a:r>
            <a:r>
              <a:rPr sz="2600" spc="-50"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disk</a:t>
            </a:r>
            <a:endParaRPr sz="2600" dirty="0">
              <a:latin typeface="Calibri" panose="020F0502020204030204" pitchFamily="34" charset="0"/>
              <a:cs typeface="Calibri" panose="020F0502020204030204" pitchFamily="34" charset="0"/>
            </a:endParaRPr>
          </a:p>
          <a:p>
            <a:pPr marL="989013" marR="1135380" lvl="1" indent="-449263" algn="just">
              <a:spcBef>
                <a:spcPts val="600"/>
              </a:spcBef>
              <a:spcAft>
                <a:spcPts val="1200"/>
              </a:spcAft>
              <a:buClr>
                <a:srgbClr val="333399"/>
              </a:buClr>
              <a:buSzPct val="53846"/>
              <a:buFont typeface="Wingdings"/>
              <a:buChar char=""/>
              <a:tabLst>
                <a:tab pos="761365" algn="l"/>
                <a:tab pos="762000" algn="l"/>
              </a:tabLst>
            </a:pPr>
            <a:r>
              <a:rPr sz="2600" spc="5" dirty="0">
                <a:solidFill>
                  <a:srgbClr val="800000"/>
                </a:solidFill>
                <a:latin typeface="Calibri" panose="020F0502020204030204" pitchFamily="34" charset="0"/>
                <a:cs typeface="Calibri" panose="020F0502020204030204" pitchFamily="34" charset="0"/>
              </a:rPr>
              <a:t>Writing</a:t>
            </a:r>
            <a:r>
              <a:rPr sz="2600" spc="-8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log</a:t>
            </a:r>
            <a:r>
              <a:rPr sz="2600" spc="2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buffer</a:t>
            </a:r>
            <a:r>
              <a:rPr sz="2600" spc="20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r>
              <a:rPr sz="2600" spc="6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before</a:t>
            </a:r>
            <a:r>
              <a:rPr sz="2600" spc="125" dirty="0">
                <a:solidFill>
                  <a:srgbClr val="800000"/>
                </a:solidFill>
                <a:latin typeface="Calibri" panose="020F0502020204030204" pitchFamily="34" charset="0"/>
                <a:cs typeface="Calibri" panose="020F0502020204030204" pitchFamily="34" charset="0"/>
              </a:rPr>
              <a:t> </a:t>
            </a:r>
            <a:r>
              <a:rPr lang="en-US" sz="2600" spc="125" dirty="0">
                <a:solidFill>
                  <a:srgbClr val="800000"/>
                </a:solidFill>
                <a:latin typeface="Calibri" panose="020F0502020204030204" pitchFamily="34" charset="0"/>
                <a:cs typeface="Calibri" panose="020F0502020204030204" pitchFamily="34" charset="0"/>
              </a:rPr>
              <a:t>the </a:t>
            </a:r>
            <a:r>
              <a:rPr sz="2600" spc="-20" dirty="0">
                <a:solidFill>
                  <a:srgbClr val="800000"/>
                </a:solidFill>
                <a:latin typeface="Calibri" panose="020F0502020204030204" pitchFamily="34" charset="0"/>
                <a:cs typeface="Calibri" panose="020F0502020204030204" pitchFamily="34" charset="0"/>
              </a:rPr>
              <a:t>transaction </a:t>
            </a:r>
            <a:r>
              <a:rPr sz="2600" spc="-7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reaches</a:t>
            </a:r>
            <a:r>
              <a:rPr sz="2600" spc="17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commit</a:t>
            </a:r>
            <a:r>
              <a:rPr lang="en-US" sz="2600" spc="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point</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77" y="229456"/>
            <a:ext cx="10515600" cy="590739"/>
          </a:xfrm>
          <a:prstGeom prst="rect">
            <a:avLst/>
          </a:prstGeom>
        </p:spPr>
        <p:txBody>
          <a:bodyPr vert="horz" wrap="square" lIns="0" tIns="27940" rIns="0" bIns="0" rtlCol="0" anchor="ctr">
            <a:spAutoFit/>
          </a:bodyPr>
          <a:lstStyle/>
          <a:p>
            <a:pPr marL="12700" marR="5080">
              <a:lnSpc>
                <a:spcPts val="4300"/>
              </a:lnSpc>
              <a:spcBef>
                <a:spcPts val="220"/>
              </a:spcBef>
            </a:pPr>
            <a:r>
              <a:rPr sz="4000" u="sng" spc="-5" dirty="0">
                <a:latin typeface="Calibri" panose="020F0502020204030204" pitchFamily="34" charset="0"/>
                <a:cs typeface="Calibri" panose="020F0502020204030204" pitchFamily="34" charset="0"/>
              </a:rPr>
              <a:t>DBMS-Specific Buffer Replacement </a:t>
            </a:r>
            <a:r>
              <a:rPr sz="4000" u="sng" spc="-990" dirty="0">
                <a:latin typeface="Calibri" panose="020F0502020204030204" pitchFamily="34" charset="0"/>
                <a:cs typeface="Calibri" panose="020F0502020204030204" pitchFamily="34" charset="0"/>
              </a:rPr>
              <a:t> </a:t>
            </a:r>
            <a:r>
              <a:rPr sz="4000" u="sng" spc="-5" dirty="0">
                <a:latin typeface="Calibri" panose="020F0502020204030204" pitchFamily="34" charset="0"/>
                <a:cs typeface="Calibri" panose="020F0502020204030204" pitchFamily="34" charset="0"/>
              </a:rPr>
              <a:t>Policies</a:t>
            </a:r>
          </a:p>
        </p:txBody>
      </p:sp>
      <p:sp>
        <p:nvSpPr>
          <p:cNvPr id="3" name="object 3"/>
          <p:cNvSpPr txBox="1"/>
          <p:nvPr/>
        </p:nvSpPr>
        <p:spPr>
          <a:xfrm>
            <a:off x="763164" y="1136015"/>
            <a:ext cx="10515600" cy="5492529"/>
          </a:xfrm>
          <a:prstGeom prst="rect">
            <a:avLst/>
          </a:prstGeom>
        </p:spPr>
        <p:txBody>
          <a:bodyPr vert="horz" wrap="square" lIns="0" tIns="100330" rIns="0" bIns="0" rtlCol="0">
            <a:spAutoFit/>
          </a:bodyPr>
          <a:lstStyle/>
          <a:p>
            <a:pPr marL="12700">
              <a:spcBef>
                <a:spcPts val="600"/>
              </a:spcBef>
              <a:spcAft>
                <a:spcPts val="1200"/>
              </a:spcAft>
              <a:buClr>
                <a:srgbClr val="990033"/>
              </a:buClr>
              <a:buSzPct val="60714"/>
              <a:tabLst>
                <a:tab pos="354965" algn="l"/>
                <a:tab pos="355600" algn="l"/>
              </a:tabLst>
            </a:pPr>
            <a:r>
              <a:rPr sz="3200" u="sng" spc="25" dirty="0">
                <a:solidFill>
                  <a:srgbClr val="333399"/>
                </a:solidFill>
                <a:latin typeface="Calibri" panose="020F0502020204030204" pitchFamily="34" charset="0"/>
                <a:cs typeface="Calibri" panose="020F0502020204030204" pitchFamily="34" charset="0"/>
              </a:rPr>
              <a:t>Page</a:t>
            </a:r>
            <a:r>
              <a:rPr sz="3200" u="sng" spc="-160" dirty="0">
                <a:solidFill>
                  <a:srgbClr val="333399"/>
                </a:solidFill>
                <a:latin typeface="Calibri" panose="020F0502020204030204" pitchFamily="34" charset="0"/>
                <a:cs typeface="Calibri" panose="020F0502020204030204" pitchFamily="34" charset="0"/>
              </a:rPr>
              <a:t> </a:t>
            </a:r>
            <a:r>
              <a:rPr sz="3200" u="sng" spc="10" dirty="0">
                <a:solidFill>
                  <a:srgbClr val="333399"/>
                </a:solidFill>
                <a:latin typeface="Calibri" panose="020F0502020204030204" pitchFamily="34" charset="0"/>
                <a:cs typeface="Calibri" panose="020F0502020204030204" pitchFamily="34" charset="0"/>
              </a:rPr>
              <a:t>replacement</a:t>
            </a:r>
            <a:r>
              <a:rPr sz="3200" u="sng" spc="-75" dirty="0">
                <a:solidFill>
                  <a:srgbClr val="333399"/>
                </a:solidFill>
                <a:latin typeface="Calibri" panose="020F0502020204030204" pitchFamily="34" charset="0"/>
                <a:cs typeface="Calibri" panose="020F0502020204030204" pitchFamily="34" charset="0"/>
              </a:rPr>
              <a:t> </a:t>
            </a:r>
            <a:r>
              <a:rPr sz="3200" u="sng" spc="5" dirty="0">
                <a:solidFill>
                  <a:srgbClr val="333399"/>
                </a:solidFill>
                <a:latin typeface="Calibri" panose="020F0502020204030204" pitchFamily="34" charset="0"/>
                <a:cs typeface="Calibri" panose="020F0502020204030204" pitchFamily="34" charset="0"/>
              </a:rPr>
              <a:t>policy</a:t>
            </a:r>
            <a:endParaRPr sz="3200" u="sng" dirty="0">
              <a:latin typeface="Calibri" panose="020F0502020204030204" pitchFamily="34" charset="0"/>
              <a:cs typeface="Calibri" panose="020F0502020204030204" pitchFamily="34" charset="0"/>
            </a:endParaRPr>
          </a:p>
          <a:p>
            <a:pPr marL="469900" marR="5080" lvl="1">
              <a:lnSpc>
                <a:spcPts val="3100"/>
              </a:lnSpc>
              <a:spcBef>
                <a:spcPts val="600"/>
              </a:spcBef>
              <a:spcAft>
                <a:spcPts val="1200"/>
              </a:spcAft>
              <a:buClr>
                <a:srgbClr val="333399"/>
              </a:buClr>
              <a:buSzPct val="53846"/>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Selects</a:t>
            </a:r>
            <a:r>
              <a:rPr sz="2600" spc="16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particular</a:t>
            </a:r>
            <a:r>
              <a:rPr sz="2600" spc="10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buffers</a:t>
            </a:r>
            <a:r>
              <a:rPr sz="2600" spc="17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replaced</a:t>
            </a:r>
            <a:r>
              <a:rPr sz="2600" spc="1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when</a:t>
            </a:r>
            <a:r>
              <a:rPr sz="2600" spc="1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all </a:t>
            </a:r>
            <a:r>
              <a:rPr sz="2600" spc="-71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are</a:t>
            </a:r>
            <a:r>
              <a:rPr sz="2600" spc="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full</a:t>
            </a:r>
            <a:endParaRPr sz="2600" dirty="0">
              <a:latin typeface="Calibri" panose="020F0502020204030204" pitchFamily="34" charset="0"/>
              <a:cs typeface="Calibri" panose="020F0502020204030204" pitchFamily="34" charset="0"/>
            </a:endParaRPr>
          </a:p>
          <a:p>
            <a:pPr marL="984250" lvl="1" indent="-514350">
              <a:spcBef>
                <a:spcPts val="600"/>
              </a:spcBef>
              <a:spcAft>
                <a:spcPts val="1200"/>
              </a:spcAft>
              <a:buClr>
                <a:srgbClr val="990033"/>
              </a:buClr>
              <a:buSzPct val="100000"/>
              <a:buFont typeface="+mj-lt"/>
              <a:buAutoNum type="arabicPeriod"/>
              <a:tabLst>
                <a:tab pos="354965" algn="l"/>
                <a:tab pos="355600" algn="l"/>
              </a:tabLst>
            </a:pPr>
            <a:r>
              <a:rPr sz="2600" b="1" spc="-25" dirty="0">
                <a:solidFill>
                  <a:srgbClr val="333399"/>
                </a:solidFill>
                <a:latin typeface="Calibri" panose="020F0502020204030204" pitchFamily="34" charset="0"/>
                <a:cs typeface="Calibri" panose="020F0502020204030204" pitchFamily="34" charset="0"/>
              </a:rPr>
              <a:t>D</a:t>
            </a:r>
            <a:r>
              <a:rPr sz="2600" b="1" spc="40" dirty="0">
                <a:solidFill>
                  <a:srgbClr val="333399"/>
                </a:solidFill>
                <a:latin typeface="Calibri" panose="020F0502020204030204" pitchFamily="34" charset="0"/>
                <a:cs typeface="Calibri" panose="020F0502020204030204" pitchFamily="34" charset="0"/>
              </a:rPr>
              <a:t>o</a:t>
            </a:r>
            <a:r>
              <a:rPr sz="2600" b="1" spc="-35" dirty="0">
                <a:solidFill>
                  <a:srgbClr val="333399"/>
                </a:solidFill>
                <a:latin typeface="Calibri" panose="020F0502020204030204" pitchFamily="34" charset="0"/>
                <a:cs typeface="Calibri" panose="020F0502020204030204" pitchFamily="34" charset="0"/>
              </a:rPr>
              <a:t>m</a:t>
            </a:r>
            <a:r>
              <a:rPr sz="2600" b="1" spc="40" dirty="0">
                <a:solidFill>
                  <a:srgbClr val="333399"/>
                </a:solidFill>
                <a:latin typeface="Calibri" panose="020F0502020204030204" pitchFamily="34" charset="0"/>
                <a:cs typeface="Calibri" panose="020F0502020204030204" pitchFamily="34" charset="0"/>
              </a:rPr>
              <a:t>a</a:t>
            </a:r>
            <a:r>
              <a:rPr sz="2600" b="1" spc="-25" dirty="0">
                <a:solidFill>
                  <a:srgbClr val="333399"/>
                </a:solidFill>
                <a:latin typeface="Calibri" panose="020F0502020204030204" pitchFamily="34" charset="0"/>
                <a:cs typeface="Calibri" panose="020F0502020204030204" pitchFamily="34" charset="0"/>
              </a:rPr>
              <a:t>i</a:t>
            </a:r>
            <a:r>
              <a:rPr sz="2600" b="1" dirty="0">
                <a:solidFill>
                  <a:srgbClr val="333399"/>
                </a:solidFill>
                <a:latin typeface="Calibri" panose="020F0502020204030204" pitchFamily="34" charset="0"/>
                <a:cs typeface="Calibri" panose="020F0502020204030204" pitchFamily="34" charset="0"/>
              </a:rPr>
              <a:t>n</a:t>
            </a:r>
            <a:r>
              <a:rPr sz="2600" b="1" spc="60" dirty="0">
                <a:solidFill>
                  <a:srgbClr val="333399"/>
                </a:solidFill>
                <a:latin typeface="Calibri" panose="020F0502020204030204" pitchFamily="34" charset="0"/>
                <a:cs typeface="Calibri" panose="020F0502020204030204" pitchFamily="34" charset="0"/>
              </a:rPr>
              <a:t> </a:t>
            </a:r>
            <a:r>
              <a:rPr sz="2600" b="1" dirty="0">
                <a:solidFill>
                  <a:srgbClr val="333399"/>
                </a:solidFill>
                <a:latin typeface="Calibri" panose="020F0502020204030204" pitchFamily="34" charset="0"/>
                <a:cs typeface="Calibri" panose="020F0502020204030204" pitchFamily="34" charset="0"/>
              </a:rPr>
              <a:t>s</a:t>
            </a:r>
            <a:r>
              <a:rPr sz="2600" b="1" spc="40" dirty="0">
                <a:solidFill>
                  <a:srgbClr val="333399"/>
                </a:solidFill>
                <a:latin typeface="Calibri" panose="020F0502020204030204" pitchFamily="34" charset="0"/>
                <a:cs typeface="Calibri" panose="020F0502020204030204" pitchFamily="34" charset="0"/>
              </a:rPr>
              <a:t>epa</a:t>
            </a:r>
            <a:r>
              <a:rPr sz="2600" b="1" spc="-35" dirty="0">
                <a:solidFill>
                  <a:srgbClr val="333399"/>
                </a:solidFill>
                <a:latin typeface="Calibri" panose="020F0502020204030204" pitchFamily="34" charset="0"/>
                <a:cs typeface="Calibri" panose="020F0502020204030204" pitchFamily="34" charset="0"/>
              </a:rPr>
              <a:t>r</a:t>
            </a:r>
            <a:r>
              <a:rPr sz="2600" b="1" spc="40" dirty="0">
                <a:solidFill>
                  <a:srgbClr val="333399"/>
                </a:solidFill>
                <a:latin typeface="Calibri" panose="020F0502020204030204" pitchFamily="34" charset="0"/>
                <a:cs typeface="Calibri" panose="020F0502020204030204" pitchFamily="34" charset="0"/>
              </a:rPr>
              <a:t>a</a:t>
            </a:r>
            <a:r>
              <a:rPr sz="2600" b="1" spc="20" dirty="0">
                <a:solidFill>
                  <a:srgbClr val="333399"/>
                </a:solidFill>
                <a:latin typeface="Calibri" panose="020F0502020204030204" pitchFamily="34" charset="0"/>
                <a:cs typeface="Calibri" panose="020F0502020204030204" pitchFamily="34" charset="0"/>
              </a:rPr>
              <a:t>t</a:t>
            </a:r>
            <a:r>
              <a:rPr sz="2600" b="1" spc="-25" dirty="0">
                <a:solidFill>
                  <a:srgbClr val="333399"/>
                </a:solidFill>
                <a:latin typeface="Calibri" panose="020F0502020204030204" pitchFamily="34" charset="0"/>
                <a:cs typeface="Calibri" panose="020F0502020204030204" pitchFamily="34" charset="0"/>
              </a:rPr>
              <a:t>i</a:t>
            </a:r>
            <a:r>
              <a:rPr sz="2600" b="1" spc="40" dirty="0">
                <a:solidFill>
                  <a:srgbClr val="333399"/>
                </a:solidFill>
                <a:latin typeface="Calibri" panose="020F0502020204030204" pitchFamily="34" charset="0"/>
                <a:cs typeface="Calibri" panose="020F0502020204030204" pitchFamily="34" charset="0"/>
              </a:rPr>
              <a:t>o</a:t>
            </a:r>
            <a:r>
              <a:rPr sz="2600" b="1" dirty="0">
                <a:solidFill>
                  <a:srgbClr val="333399"/>
                </a:solidFill>
                <a:latin typeface="Calibri" panose="020F0502020204030204" pitchFamily="34" charset="0"/>
                <a:cs typeface="Calibri" panose="020F0502020204030204" pitchFamily="34" charset="0"/>
              </a:rPr>
              <a:t>n</a:t>
            </a:r>
            <a:r>
              <a:rPr sz="2600" b="1" spc="-240" dirty="0">
                <a:solidFill>
                  <a:srgbClr val="333399"/>
                </a:solidFill>
                <a:latin typeface="Calibri" panose="020F0502020204030204" pitchFamily="34" charset="0"/>
                <a:cs typeface="Calibri" panose="020F0502020204030204" pitchFamily="34" charset="0"/>
              </a:rPr>
              <a:t> </a:t>
            </a:r>
            <a:r>
              <a:rPr sz="2600" b="1" spc="-35" dirty="0">
                <a:solidFill>
                  <a:srgbClr val="333399"/>
                </a:solidFill>
                <a:latin typeface="Calibri" panose="020F0502020204030204" pitchFamily="34" charset="0"/>
                <a:cs typeface="Calibri" panose="020F0502020204030204" pitchFamily="34" charset="0"/>
              </a:rPr>
              <a:t>(</a:t>
            </a:r>
            <a:r>
              <a:rPr sz="2600" b="1" spc="-25" dirty="0">
                <a:solidFill>
                  <a:srgbClr val="333399"/>
                </a:solidFill>
                <a:latin typeface="Calibri" panose="020F0502020204030204" pitchFamily="34" charset="0"/>
                <a:cs typeface="Calibri" panose="020F0502020204030204" pitchFamily="34" charset="0"/>
              </a:rPr>
              <a:t>D</a:t>
            </a:r>
            <a:r>
              <a:rPr sz="2600" b="1" spc="30" dirty="0">
                <a:solidFill>
                  <a:srgbClr val="333399"/>
                </a:solidFill>
                <a:latin typeface="Calibri" panose="020F0502020204030204" pitchFamily="34" charset="0"/>
                <a:cs typeface="Calibri" panose="020F0502020204030204" pitchFamily="34" charset="0"/>
              </a:rPr>
              <a:t>S</a:t>
            </a:r>
            <a:r>
              <a:rPr sz="2600" b="1" dirty="0">
                <a:solidFill>
                  <a:srgbClr val="333399"/>
                </a:solidFill>
                <a:latin typeface="Calibri" panose="020F0502020204030204" pitchFamily="34" charset="0"/>
                <a:cs typeface="Calibri" panose="020F0502020204030204" pitchFamily="34" charset="0"/>
              </a:rPr>
              <a:t>)</a:t>
            </a:r>
            <a:r>
              <a:rPr sz="2600" b="1" spc="85" dirty="0">
                <a:solidFill>
                  <a:srgbClr val="333399"/>
                </a:solidFill>
                <a:latin typeface="Calibri" panose="020F0502020204030204" pitchFamily="34" charset="0"/>
                <a:cs typeface="Calibri" panose="020F0502020204030204" pitchFamily="34" charset="0"/>
              </a:rPr>
              <a:t> </a:t>
            </a:r>
            <a:r>
              <a:rPr sz="2600" b="1" spc="-35" dirty="0">
                <a:solidFill>
                  <a:srgbClr val="333399"/>
                </a:solidFill>
                <a:latin typeface="Calibri" panose="020F0502020204030204" pitchFamily="34" charset="0"/>
                <a:cs typeface="Calibri" panose="020F0502020204030204" pitchFamily="34" charset="0"/>
              </a:rPr>
              <a:t>m</a:t>
            </a:r>
            <a:r>
              <a:rPr sz="2600" b="1" spc="40" dirty="0">
                <a:solidFill>
                  <a:srgbClr val="333399"/>
                </a:solidFill>
                <a:latin typeface="Calibri" panose="020F0502020204030204" pitchFamily="34" charset="0"/>
                <a:cs typeface="Calibri" panose="020F0502020204030204" pitchFamily="34" charset="0"/>
              </a:rPr>
              <a:t>e</a:t>
            </a:r>
            <a:r>
              <a:rPr sz="2600" b="1" spc="20" dirty="0">
                <a:solidFill>
                  <a:srgbClr val="333399"/>
                </a:solidFill>
                <a:latin typeface="Calibri" panose="020F0502020204030204" pitchFamily="34" charset="0"/>
                <a:cs typeface="Calibri" panose="020F0502020204030204" pitchFamily="34" charset="0"/>
              </a:rPr>
              <a:t>t</a:t>
            </a:r>
            <a:r>
              <a:rPr sz="2600" b="1" spc="40" dirty="0">
                <a:solidFill>
                  <a:srgbClr val="333399"/>
                </a:solidFill>
                <a:latin typeface="Calibri" panose="020F0502020204030204" pitchFamily="34" charset="0"/>
                <a:cs typeface="Calibri" panose="020F0502020204030204" pitchFamily="34" charset="0"/>
              </a:rPr>
              <a:t>ho</a:t>
            </a:r>
            <a:r>
              <a:rPr sz="2600" b="1" dirty="0">
                <a:solidFill>
                  <a:srgbClr val="333399"/>
                </a:solidFill>
                <a:latin typeface="Calibri" panose="020F0502020204030204" pitchFamily="34" charset="0"/>
                <a:cs typeface="Calibri" panose="020F0502020204030204" pitchFamily="34" charset="0"/>
              </a:rPr>
              <a:t>d</a:t>
            </a:r>
            <a:endParaRPr sz="2600" b="1" dirty="0">
              <a:latin typeface="Calibri" panose="020F0502020204030204" pitchFamily="34" charset="0"/>
              <a:cs typeface="Calibri" panose="020F0502020204030204" pitchFamily="34" charset="0"/>
            </a:endParaRPr>
          </a:p>
          <a:p>
            <a:pPr marL="1219200" lvl="2" indent="-292100">
              <a:spcAft>
                <a:spcPts val="600"/>
              </a:spcAft>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Each</a:t>
            </a:r>
            <a:r>
              <a:rPr sz="2600" spc="1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domain</a:t>
            </a:r>
            <a:r>
              <a:rPr sz="2600" spc="2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handles</a:t>
            </a:r>
            <a:r>
              <a:rPr sz="2600" spc="27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one</a:t>
            </a:r>
            <a:r>
              <a:rPr sz="2600" spc="1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type</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r>
              <a:rPr sz="2600" spc="70"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pages</a:t>
            </a:r>
            <a:endParaRPr sz="2600" dirty="0">
              <a:latin typeface="Calibri" panose="020F0502020204030204" pitchFamily="34" charset="0"/>
              <a:cs typeface="Calibri" panose="020F0502020204030204" pitchFamily="34" charset="0"/>
            </a:endParaRPr>
          </a:p>
          <a:p>
            <a:pPr marL="1612900" lvl="3" indent="-228600">
              <a:spcAft>
                <a:spcPts val="600"/>
              </a:spcAft>
              <a:buClr>
                <a:srgbClr val="990033"/>
              </a:buClr>
              <a:buSzPct val="50000"/>
              <a:buFont typeface="Wingdings"/>
              <a:buChar char=""/>
              <a:tabLst>
                <a:tab pos="1155700" algn="l"/>
              </a:tabLst>
            </a:pPr>
            <a:r>
              <a:rPr sz="2600" b="1" spc="-15" dirty="0">
                <a:solidFill>
                  <a:schemeClr val="tx1">
                    <a:lumMod val="95000"/>
                    <a:lumOff val="5000"/>
                  </a:schemeClr>
                </a:solidFill>
                <a:latin typeface="Calibri" panose="020F0502020204030204" pitchFamily="34" charset="0"/>
                <a:cs typeface="Calibri" panose="020F0502020204030204" pitchFamily="34" charset="0"/>
              </a:rPr>
              <a:t>Index </a:t>
            </a:r>
            <a:r>
              <a:rPr sz="2600" b="1" spc="-30" dirty="0">
                <a:solidFill>
                  <a:schemeClr val="tx1">
                    <a:lumMod val="95000"/>
                    <a:lumOff val="5000"/>
                  </a:schemeClr>
                </a:solidFill>
                <a:latin typeface="Calibri" panose="020F0502020204030204" pitchFamily="34" charset="0"/>
                <a:cs typeface="Calibri" panose="020F0502020204030204" pitchFamily="34" charset="0"/>
              </a:rPr>
              <a:t>pages</a:t>
            </a:r>
            <a:endParaRPr sz="2600" b="1" dirty="0">
              <a:solidFill>
                <a:schemeClr val="tx1">
                  <a:lumMod val="95000"/>
                  <a:lumOff val="5000"/>
                </a:schemeClr>
              </a:solidFill>
              <a:latin typeface="Calibri" panose="020F0502020204030204" pitchFamily="34" charset="0"/>
              <a:cs typeface="Calibri" panose="020F0502020204030204" pitchFamily="34" charset="0"/>
            </a:endParaRPr>
          </a:p>
          <a:p>
            <a:pPr marL="1612900" lvl="3" indent="-228600">
              <a:spcAft>
                <a:spcPts val="600"/>
              </a:spcAft>
              <a:buClr>
                <a:srgbClr val="990033"/>
              </a:buClr>
              <a:buSzPct val="50000"/>
              <a:buFont typeface="Wingdings"/>
              <a:buChar char=""/>
              <a:tabLst>
                <a:tab pos="1155700" algn="l"/>
              </a:tabLst>
            </a:pPr>
            <a:r>
              <a:rPr sz="2600" b="1" spc="-15" dirty="0">
                <a:solidFill>
                  <a:schemeClr val="tx1">
                    <a:lumMod val="95000"/>
                    <a:lumOff val="5000"/>
                  </a:schemeClr>
                </a:solidFill>
                <a:latin typeface="Calibri" panose="020F0502020204030204" pitchFamily="34" charset="0"/>
                <a:cs typeface="Calibri" panose="020F0502020204030204" pitchFamily="34" charset="0"/>
              </a:rPr>
              <a:t>Data</a:t>
            </a:r>
            <a:r>
              <a:rPr sz="2600" b="1" spc="-30" dirty="0">
                <a:solidFill>
                  <a:schemeClr val="tx1">
                    <a:lumMod val="95000"/>
                    <a:lumOff val="5000"/>
                  </a:schemeClr>
                </a:solidFill>
                <a:latin typeface="Calibri" panose="020F0502020204030204" pitchFamily="34" charset="0"/>
                <a:cs typeface="Calibri" panose="020F0502020204030204" pitchFamily="34" charset="0"/>
              </a:rPr>
              <a:t> </a:t>
            </a:r>
            <a:r>
              <a:rPr sz="2600" b="1" spc="-10" dirty="0">
                <a:solidFill>
                  <a:schemeClr val="tx1">
                    <a:lumMod val="95000"/>
                    <a:lumOff val="5000"/>
                  </a:schemeClr>
                </a:solidFill>
                <a:latin typeface="Calibri" panose="020F0502020204030204" pitchFamily="34" charset="0"/>
                <a:cs typeface="Calibri" panose="020F0502020204030204" pitchFamily="34" charset="0"/>
              </a:rPr>
              <a:t>file</a:t>
            </a:r>
            <a:r>
              <a:rPr sz="2600" b="1" spc="75" dirty="0">
                <a:solidFill>
                  <a:schemeClr val="tx1">
                    <a:lumMod val="95000"/>
                    <a:lumOff val="5000"/>
                  </a:schemeClr>
                </a:solidFill>
                <a:latin typeface="Calibri" panose="020F0502020204030204" pitchFamily="34" charset="0"/>
                <a:cs typeface="Calibri" panose="020F0502020204030204" pitchFamily="34" charset="0"/>
              </a:rPr>
              <a:t> </a:t>
            </a:r>
            <a:r>
              <a:rPr sz="2600" b="1" spc="-35" dirty="0">
                <a:solidFill>
                  <a:schemeClr val="tx1">
                    <a:lumMod val="95000"/>
                    <a:lumOff val="5000"/>
                  </a:schemeClr>
                </a:solidFill>
                <a:latin typeface="Calibri" panose="020F0502020204030204" pitchFamily="34" charset="0"/>
                <a:cs typeface="Calibri" panose="020F0502020204030204" pitchFamily="34" charset="0"/>
              </a:rPr>
              <a:t>pages</a:t>
            </a:r>
            <a:endParaRPr sz="2600" b="1" dirty="0">
              <a:solidFill>
                <a:schemeClr val="tx1">
                  <a:lumMod val="95000"/>
                  <a:lumOff val="5000"/>
                </a:schemeClr>
              </a:solidFill>
              <a:latin typeface="Calibri" panose="020F0502020204030204" pitchFamily="34" charset="0"/>
              <a:cs typeface="Calibri" panose="020F0502020204030204" pitchFamily="34" charset="0"/>
            </a:endParaRPr>
          </a:p>
          <a:p>
            <a:pPr marL="1612900" lvl="3" indent="-228600">
              <a:spcAft>
                <a:spcPts val="1200"/>
              </a:spcAft>
              <a:buClr>
                <a:srgbClr val="990033"/>
              </a:buClr>
              <a:buSzPct val="50000"/>
              <a:buFont typeface="Wingdings"/>
              <a:buChar char=""/>
              <a:tabLst>
                <a:tab pos="1155700" algn="l"/>
              </a:tabLst>
            </a:pPr>
            <a:r>
              <a:rPr sz="2600" b="1" spc="-30" dirty="0">
                <a:solidFill>
                  <a:schemeClr val="tx1">
                    <a:lumMod val="95000"/>
                    <a:lumOff val="5000"/>
                  </a:schemeClr>
                </a:solidFill>
                <a:latin typeface="Calibri" panose="020F0502020204030204" pitchFamily="34" charset="0"/>
                <a:cs typeface="Calibri" panose="020F0502020204030204" pitchFamily="34" charset="0"/>
              </a:rPr>
              <a:t>Log</a:t>
            </a:r>
            <a:r>
              <a:rPr sz="2600" b="1" spc="60" dirty="0">
                <a:solidFill>
                  <a:schemeClr val="tx1">
                    <a:lumMod val="95000"/>
                    <a:lumOff val="5000"/>
                  </a:schemeClr>
                </a:solidFill>
                <a:latin typeface="Calibri" panose="020F0502020204030204" pitchFamily="34" charset="0"/>
                <a:cs typeface="Calibri" panose="020F0502020204030204" pitchFamily="34" charset="0"/>
              </a:rPr>
              <a:t> </a:t>
            </a:r>
            <a:r>
              <a:rPr sz="2600" b="1" spc="-10" dirty="0">
                <a:solidFill>
                  <a:schemeClr val="tx1">
                    <a:lumMod val="95000"/>
                    <a:lumOff val="5000"/>
                  </a:schemeClr>
                </a:solidFill>
                <a:latin typeface="Calibri" panose="020F0502020204030204" pitchFamily="34" charset="0"/>
                <a:cs typeface="Calibri" panose="020F0502020204030204" pitchFamily="34" charset="0"/>
              </a:rPr>
              <a:t>file</a:t>
            </a:r>
            <a:r>
              <a:rPr sz="2600" b="1" spc="-30" dirty="0">
                <a:solidFill>
                  <a:schemeClr val="tx1">
                    <a:lumMod val="95000"/>
                    <a:lumOff val="5000"/>
                  </a:schemeClr>
                </a:solidFill>
                <a:latin typeface="Calibri" panose="020F0502020204030204" pitchFamily="34" charset="0"/>
                <a:cs typeface="Calibri" panose="020F0502020204030204" pitchFamily="34" charset="0"/>
              </a:rPr>
              <a:t> </a:t>
            </a:r>
            <a:r>
              <a:rPr sz="2600" b="1" spc="-35" dirty="0">
                <a:solidFill>
                  <a:schemeClr val="tx1">
                    <a:lumMod val="95000"/>
                    <a:lumOff val="5000"/>
                  </a:schemeClr>
                </a:solidFill>
                <a:latin typeface="Calibri" panose="020F0502020204030204" pitchFamily="34" charset="0"/>
                <a:cs typeface="Calibri" panose="020F0502020204030204" pitchFamily="34" charset="0"/>
              </a:rPr>
              <a:t>pages</a:t>
            </a:r>
            <a:endParaRPr sz="2600" b="1" dirty="0">
              <a:solidFill>
                <a:schemeClr val="tx1">
                  <a:lumMod val="95000"/>
                  <a:lumOff val="5000"/>
                </a:schemeClr>
              </a:solidFill>
              <a:latin typeface="Calibri" panose="020F0502020204030204" pitchFamily="34" charset="0"/>
              <a:cs typeface="Calibri" panose="020F0502020204030204" pitchFamily="34" charset="0"/>
            </a:endParaRPr>
          </a:p>
          <a:p>
            <a:pPr marL="1219200" marR="294005" lvl="2" indent="-292100">
              <a:lnSpc>
                <a:spcPts val="3100"/>
              </a:lnSpc>
              <a:spcBef>
                <a:spcPts val="600"/>
              </a:spcBef>
              <a:spcAft>
                <a:spcPts val="1200"/>
              </a:spcAft>
              <a:buClr>
                <a:srgbClr val="333399"/>
              </a:buClr>
              <a:buSzPct val="53846"/>
              <a:buFont typeface="Wingdings"/>
              <a:buChar char=""/>
              <a:tabLst>
                <a:tab pos="761365" algn="l"/>
                <a:tab pos="762000" algn="l"/>
              </a:tabLst>
            </a:pPr>
            <a:r>
              <a:rPr lang="en-US" sz="2600" spc="-20" dirty="0">
                <a:solidFill>
                  <a:srgbClr val="800000"/>
                </a:solidFill>
                <a:latin typeface="Calibri" panose="020F0502020204030204" pitchFamily="34" charset="0"/>
                <a:cs typeface="Calibri" panose="020F0502020204030204" pitchFamily="34" charset="0"/>
              </a:rPr>
              <a:t> The number</a:t>
            </a:r>
            <a:r>
              <a:rPr sz="2600" spc="10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available</a:t>
            </a:r>
            <a:r>
              <a:rPr sz="2600" spc="1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buffers</a:t>
            </a:r>
            <a:r>
              <a:rPr sz="2600" spc="1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for</a:t>
            </a:r>
            <a:r>
              <a:rPr sz="2600" spc="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each</a:t>
            </a:r>
            <a:r>
              <a:rPr sz="2600" spc="1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domain</a:t>
            </a:r>
            <a:r>
              <a:rPr sz="2600" spc="1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 </a:t>
            </a:r>
            <a:r>
              <a:rPr sz="2600" spc="-7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predetermined</a:t>
            </a:r>
            <a:endParaRPr lang="en-US" sz="2600" spc="-25" dirty="0">
              <a:solidFill>
                <a:srgbClr val="800000"/>
              </a:solidFill>
              <a:latin typeface="Calibri" panose="020F0502020204030204" pitchFamily="34" charset="0"/>
              <a:cs typeface="Calibri" panose="020F0502020204030204" pitchFamily="34" charset="0"/>
            </a:endParaRPr>
          </a:p>
          <a:p>
            <a:pPr marL="1219200" marR="294005" lvl="2" indent="-292100">
              <a:lnSpc>
                <a:spcPts val="3100"/>
              </a:lnSpc>
              <a:spcBef>
                <a:spcPts val="600"/>
              </a:spcBef>
              <a:spcAft>
                <a:spcPts val="1200"/>
              </a:spcAft>
              <a:buClr>
                <a:srgbClr val="333399"/>
              </a:buClr>
              <a:buSzPct val="53846"/>
              <a:buFont typeface="Wingdings"/>
              <a:buChar char=""/>
              <a:tabLst>
                <a:tab pos="761365" algn="l"/>
                <a:tab pos="762000" algn="l"/>
              </a:tabLst>
            </a:pPr>
            <a:r>
              <a:rPr lang="en-US" sz="2600" dirty="0">
                <a:latin typeface="Calibri" panose="020F0502020204030204" pitchFamily="34" charset="0"/>
                <a:cs typeface="Calibri" panose="020F0502020204030204" pitchFamily="34" charset="0"/>
              </a:rPr>
              <a:t> Page replacements within each domain are handled via the basic LRU (least recently used) page replacement</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2166" y="363660"/>
            <a:ext cx="6758024" cy="628377"/>
          </a:xfrm>
          <a:prstGeom prst="rect">
            <a:avLst/>
          </a:prstGeom>
        </p:spPr>
        <p:txBody>
          <a:bodyPr vert="horz" wrap="square" lIns="0" tIns="12700" rIns="0" bIns="0" rtlCol="0" anchor="ctr">
            <a:spAutoFit/>
          </a:bodyPr>
          <a:lstStyle/>
          <a:p>
            <a:pPr marL="12700">
              <a:lnSpc>
                <a:spcPct val="100000"/>
              </a:lnSpc>
              <a:spcBef>
                <a:spcPts val="100"/>
              </a:spcBef>
            </a:pPr>
            <a:r>
              <a:rPr sz="4000" spc="-5" dirty="0">
                <a:latin typeface="Calibri" panose="020F0502020204030204" pitchFamily="34" charset="0"/>
                <a:cs typeface="Calibri" panose="020F0502020204030204" pitchFamily="34" charset="0"/>
              </a:rPr>
              <a:t>DBMS</a:t>
            </a:r>
            <a:r>
              <a:rPr sz="4000" spc="-65"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Buffers</a:t>
            </a:r>
          </a:p>
        </p:txBody>
      </p:sp>
      <p:sp>
        <p:nvSpPr>
          <p:cNvPr id="3" name="object 3"/>
          <p:cNvSpPr txBox="1"/>
          <p:nvPr/>
        </p:nvSpPr>
        <p:spPr>
          <a:xfrm>
            <a:off x="572166" y="1935313"/>
            <a:ext cx="9325216" cy="2601610"/>
          </a:xfrm>
          <a:prstGeom prst="rect">
            <a:avLst/>
          </a:prstGeom>
        </p:spPr>
        <p:txBody>
          <a:bodyPr vert="horz" wrap="square" lIns="0" tIns="7620" rIns="0" bIns="0" rtlCol="0">
            <a:spAutoFit/>
          </a:bodyPr>
          <a:lstStyle/>
          <a:p>
            <a:pPr marL="355600" marR="375285" indent="-342900" algn="just">
              <a:lnSpc>
                <a:spcPct val="101200"/>
              </a:lnSpc>
              <a:spcBef>
                <a:spcPts val="600"/>
              </a:spcBef>
              <a:spcAft>
                <a:spcPts val="1200"/>
              </a:spcAft>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DBMS </a:t>
            </a:r>
            <a:r>
              <a:rPr sz="2800" spc="-20" dirty="0">
                <a:solidFill>
                  <a:srgbClr val="333399"/>
                </a:solidFill>
                <a:latin typeface="Calibri" panose="020F0502020204030204" pitchFamily="34" charset="0"/>
                <a:cs typeface="Calibri" panose="020F0502020204030204" pitchFamily="34" charset="0"/>
              </a:rPr>
              <a:t>will </a:t>
            </a:r>
            <a:r>
              <a:rPr sz="2800" spc="5" dirty="0">
                <a:solidFill>
                  <a:srgbClr val="333399"/>
                </a:solidFill>
                <a:latin typeface="Calibri" panose="020F0502020204030204" pitchFamily="34" charset="0"/>
                <a:cs typeface="Calibri" panose="020F0502020204030204" pitchFamily="34" charset="0"/>
              </a:rPr>
              <a:t>maintain </a:t>
            </a:r>
            <a:r>
              <a:rPr sz="2800" spc="10" dirty="0">
                <a:solidFill>
                  <a:srgbClr val="333399"/>
                </a:solidFill>
                <a:latin typeface="Calibri" panose="020F0502020204030204" pitchFamily="34" charset="0"/>
                <a:cs typeface="Calibri" panose="020F0502020204030204" pitchFamily="34" charset="0"/>
              </a:rPr>
              <a:t>several </a:t>
            </a:r>
            <a:r>
              <a:rPr sz="2800" spc="-5" dirty="0">
                <a:solidFill>
                  <a:srgbClr val="333399"/>
                </a:solidFill>
                <a:latin typeface="Calibri" panose="020F0502020204030204" pitchFamily="34" charset="0"/>
                <a:cs typeface="Calibri" panose="020F0502020204030204" pitchFamily="34" charset="0"/>
              </a:rPr>
              <a:t>main memory </a:t>
            </a:r>
            <a:r>
              <a:rPr sz="2800" spc="25" dirty="0">
                <a:solidFill>
                  <a:srgbClr val="333399"/>
                </a:solidFill>
                <a:latin typeface="Calibri" panose="020F0502020204030204" pitchFamily="34" charset="0"/>
                <a:cs typeface="Calibri" panose="020F0502020204030204" pitchFamily="34" charset="0"/>
              </a:rPr>
              <a:t>data </a:t>
            </a:r>
            <a:r>
              <a:rPr sz="2800" spc="-765"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bu</a:t>
            </a:r>
            <a:r>
              <a:rPr sz="2800" spc="20" dirty="0">
                <a:solidFill>
                  <a:srgbClr val="333399"/>
                </a:solidFill>
                <a:latin typeface="Calibri" panose="020F0502020204030204" pitchFamily="34" charset="0"/>
                <a:cs typeface="Calibri" panose="020F0502020204030204" pitchFamily="34" charset="0"/>
              </a:rPr>
              <a:t>ff</a:t>
            </a:r>
            <a:r>
              <a:rPr sz="2800" spc="40" dirty="0">
                <a:solidFill>
                  <a:srgbClr val="333399"/>
                </a:solidFill>
                <a:latin typeface="Calibri" panose="020F0502020204030204" pitchFamily="34" charset="0"/>
                <a:cs typeface="Calibri" panose="020F0502020204030204" pitchFamily="34" charset="0"/>
              </a:rPr>
              <a:t>e</a:t>
            </a:r>
            <a:r>
              <a:rPr sz="2800" spc="-35" dirty="0">
                <a:solidFill>
                  <a:srgbClr val="333399"/>
                </a:solidFill>
                <a:latin typeface="Calibri" panose="020F0502020204030204" pitchFamily="34" charset="0"/>
                <a:cs typeface="Calibri" panose="020F0502020204030204" pitchFamily="34" charset="0"/>
              </a:rPr>
              <a:t>r</a:t>
            </a:r>
            <a:r>
              <a:rPr sz="2800" dirty="0">
                <a:solidFill>
                  <a:srgbClr val="333399"/>
                </a:solidFill>
                <a:latin typeface="Calibri" panose="020F0502020204030204" pitchFamily="34" charset="0"/>
                <a:cs typeface="Calibri" panose="020F0502020204030204" pitchFamily="34" charset="0"/>
              </a:rPr>
              <a:t>s</a:t>
            </a:r>
            <a:r>
              <a:rPr sz="2800" spc="-80"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i</a:t>
            </a:r>
            <a:r>
              <a:rPr sz="2800" dirty="0">
                <a:solidFill>
                  <a:srgbClr val="333399"/>
                </a:solidFill>
                <a:latin typeface="Calibri" panose="020F0502020204030204" pitchFamily="34" charset="0"/>
                <a:cs typeface="Calibri" panose="020F0502020204030204" pitchFamily="34" charset="0"/>
              </a:rPr>
              <a:t>n</a:t>
            </a:r>
            <a:r>
              <a:rPr sz="2800" spc="-4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h</a:t>
            </a:r>
            <a:r>
              <a:rPr sz="2800" dirty="0">
                <a:solidFill>
                  <a:srgbClr val="333399"/>
                </a:solidFill>
                <a:latin typeface="Calibri" panose="020F0502020204030204" pitchFamily="34" charset="0"/>
                <a:cs typeface="Calibri" panose="020F0502020204030204" pitchFamily="34" charset="0"/>
              </a:rPr>
              <a:t>e</a:t>
            </a:r>
            <a:r>
              <a:rPr sz="2800" spc="-40"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da</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aba</a:t>
            </a:r>
            <a:r>
              <a:rPr sz="2800" dirty="0">
                <a:solidFill>
                  <a:srgbClr val="333399"/>
                </a:solidFill>
                <a:latin typeface="Calibri" panose="020F0502020204030204" pitchFamily="34" charset="0"/>
                <a:cs typeface="Calibri" panose="020F0502020204030204" pitchFamily="34" charset="0"/>
              </a:rPr>
              <a:t>se</a:t>
            </a:r>
            <a:r>
              <a:rPr sz="2800" spc="-23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c</a:t>
            </a:r>
            <a:r>
              <a:rPr sz="2800" spc="40" dirty="0">
                <a:solidFill>
                  <a:srgbClr val="333399"/>
                </a:solidFill>
                <a:latin typeface="Calibri" panose="020F0502020204030204" pitchFamily="34" charset="0"/>
                <a:cs typeface="Calibri" panose="020F0502020204030204" pitchFamily="34" charset="0"/>
              </a:rPr>
              <a:t>a</a:t>
            </a:r>
            <a:r>
              <a:rPr sz="2800" dirty="0">
                <a:solidFill>
                  <a:srgbClr val="333399"/>
                </a:solidFill>
                <a:latin typeface="Calibri" panose="020F0502020204030204" pitchFamily="34" charset="0"/>
                <a:cs typeface="Calibri" panose="020F0502020204030204" pitchFamily="34" charset="0"/>
              </a:rPr>
              <a:t>c</a:t>
            </a:r>
            <a:r>
              <a:rPr sz="2800" spc="40" dirty="0">
                <a:solidFill>
                  <a:srgbClr val="333399"/>
                </a:solidFill>
                <a:latin typeface="Calibri" panose="020F0502020204030204" pitchFamily="34" charset="0"/>
                <a:cs typeface="Calibri" panose="020F0502020204030204" pitchFamily="34" charset="0"/>
              </a:rPr>
              <a:t>h</a:t>
            </a:r>
            <a:r>
              <a:rPr sz="2800" dirty="0">
                <a:solidFill>
                  <a:srgbClr val="333399"/>
                </a:solidFill>
                <a:latin typeface="Calibri" panose="020F0502020204030204" pitchFamily="34" charset="0"/>
                <a:cs typeface="Calibri" panose="020F0502020204030204" pitchFamily="34" charset="0"/>
              </a:rPr>
              <a:t>e</a:t>
            </a:r>
            <a:endParaRPr sz="2800" dirty="0">
              <a:latin typeface="Calibri" panose="020F0502020204030204" pitchFamily="34" charset="0"/>
              <a:cs typeface="Calibri" panose="020F0502020204030204" pitchFamily="34" charset="0"/>
            </a:endParaRPr>
          </a:p>
          <a:p>
            <a:pPr marL="355600" marR="5080" indent="-342900" algn="just">
              <a:lnSpc>
                <a:spcPct val="99700"/>
              </a:lnSpc>
              <a:spcBef>
                <a:spcPts val="600"/>
              </a:spcBef>
              <a:spcAft>
                <a:spcPts val="1200"/>
              </a:spcAft>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When</a:t>
            </a:r>
            <a:r>
              <a:rPr sz="2800" spc="-4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buffers</a:t>
            </a:r>
            <a:r>
              <a:rPr sz="2800" spc="-7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are</a:t>
            </a:r>
            <a:r>
              <a:rPr sz="2800" spc="-3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occupied,</a:t>
            </a:r>
            <a:r>
              <a:rPr sz="2800" spc="-15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a</a:t>
            </a:r>
            <a:r>
              <a:rPr sz="2800" spc="-35"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buffer</a:t>
            </a:r>
            <a:r>
              <a:rPr sz="2800" spc="-114"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replacement </a:t>
            </a:r>
            <a:r>
              <a:rPr sz="2800" spc="-76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policy </a:t>
            </a:r>
            <a:r>
              <a:rPr sz="2800" spc="-15" dirty="0">
                <a:solidFill>
                  <a:srgbClr val="333399"/>
                </a:solidFill>
                <a:latin typeface="Calibri" panose="020F0502020204030204" pitchFamily="34" charset="0"/>
                <a:cs typeface="Calibri" panose="020F0502020204030204" pitchFamily="34" charset="0"/>
              </a:rPr>
              <a:t>is </a:t>
            </a:r>
            <a:r>
              <a:rPr sz="2800" spc="20" dirty="0">
                <a:solidFill>
                  <a:srgbClr val="333399"/>
                </a:solidFill>
                <a:latin typeface="Calibri" panose="020F0502020204030204" pitchFamily="34" charset="0"/>
                <a:cs typeface="Calibri" panose="020F0502020204030204" pitchFamily="34" charset="0"/>
              </a:rPr>
              <a:t>used </a:t>
            </a:r>
            <a:r>
              <a:rPr sz="2800" spc="10" dirty="0">
                <a:solidFill>
                  <a:srgbClr val="333399"/>
                </a:solidFill>
                <a:latin typeface="Calibri" panose="020F0502020204030204" pitchFamily="34" charset="0"/>
                <a:cs typeface="Calibri" panose="020F0502020204030204" pitchFamily="34" charset="0"/>
              </a:rPr>
              <a:t>to </a:t>
            </a:r>
            <a:r>
              <a:rPr sz="2800" spc="20" dirty="0">
                <a:solidFill>
                  <a:srgbClr val="333399"/>
                </a:solidFill>
                <a:latin typeface="Calibri" panose="020F0502020204030204" pitchFamily="34" charset="0"/>
                <a:cs typeface="Calibri" panose="020F0502020204030204" pitchFamily="34" charset="0"/>
              </a:rPr>
              <a:t>choose </a:t>
            </a:r>
            <a:r>
              <a:rPr sz="2800" spc="-5" dirty="0">
                <a:solidFill>
                  <a:srgbClr val="333399"/>
                </a:solidFill>
                <a:latin typeface="Calibri" panose="020F0502020204030204" pitchFamily="34" charset="0"/>
                <a:cs typeface="Calibri" panose="020F0502020204030204" pitchFamily="34" charset="0"/>
              </a:rPr>
              <a:t>which </a:t>
            </a:r>
            <a:r>
              <a:rPr sz="2800" spc="25" dirty="0">
                <a:solidFill>
                  <a:srgbClr val="333399"/>
                </a:solidFill>
                <a:latin typeface="Calibri" panose="020F0502020204030204" pitchFamily="34" charset="0"/>
                <a:cs typeface="Calibri" panose="020F0502020204030204" pitchFamily="34" charset="0"/>
              </a:rPr>
              <a:t>buffer </a:t>
            </a:r>
            <a:r>
              <a:rPr sz="2800" spc="-20" dirty="0">
                <a:solidFill>
                  <a:srgbClr val="333399"/>
                </a:solidFill>
                <a:latin typeface="Calibri" panose="020F0502020204030204" pitchFamily="34" charset="0"/>
                <a:cs typeface="Calibri" panose="020F0502020204030204" pitchFamily="34" charset="0"/>
              </a:rPr>
              <a:t>will </a:t>
            </a:r>
            <a:r>
              <a:rPr sz="2800" spc="20" dirty="0">
                <a:solidFill>
                  <a:srgbClr val="333399"/>
                </a:solidFill>
                <a:latin typeface="Calibri" panose="020F0502020204030204" pitchFamily="34" charset="0"/>
                <a:cs typeface="Calibri" panose="020F0502020204030204" pitchFamily="34" charset="0"/>
              </a:rPr>
              <a:t>be </a:t>
            </a:r>
            <a:r>
              <a:rPr sz="2800" spc="2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replaced</a:t>
            </a:r>
            <a:endParaRPr sz="2800" dirty="0">
              <a:latin typeface="Calibri" panose="020F0502020204030204" pitchFamily="34" charset="0"/>
              <a:cs typeface="Calibri" panose="020F0502020204030204" pitchFamily="34" charset="0"/>
            </a:endParaRPr>
          </a:p>
          <a:p>
            <a:pPr marL="762000" lvl="1" indent="-292100" algn="just">
              <a:spcBef>
                <a:spcPts val="600"/>
              </a:spcBef>
              <a:spcAft>
                <a:spcPts val="1200"/>
              </a:spcAft>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Example</a:t>
            </a:r>
            <a:r>
              <a:rPr sz="2600" spc="1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policy:</a:t>
            </a:r>
            <a:r>
              <a:rPr sz="2600" spc="4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least</a:t>
            </a:r>
            <a:r>
              <a:rPr sz="2600" spc="5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recently</a:t>
            </a:r>
            <a:r>
              <a:rPr sz="2600" spc="7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used</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07535"/>
            <a:ext cx="10515600" cy="1131079"/>
          </a:xfrm>
          <a:prstGeom prst="rect">
            <a:avLst/>
          </a:prstGeom>
        </p:spPr>
        <p:txBody>
          <a:bodyPr vert="horz" wrap="square" lIns="0" tIns="27940" rIns="0" bIns="0" rtlCol="0" anchor="ctr">
            <a:spAutoFit/>
          </a:bodyPr>
          <a:lstStyle/>
          <a:p>
            <a:pPr marL="12700" marR="5080">
              <a:lnSpc>
                <a:spcPts val="4300"/>
              </a:lnSpc>
              <a:spcBef>
                <a:spcPts val="220"/>
              </a:spcBef>
            </a:pPr>
            <a:r>
              <a:rPr spc="-5" dirty="0"/>
              <a:t>DBMS-Specific Buffer Replacement </a:t>
            </a:r>
            <a:r>
              <a:rPr spc="-990" dirty="0"/>
              <a:t> </a:t>
            </a:r>
            <a:r>
              <a:rPr spc="-5" dirty="0"/>
              <a:t>Policies</a:t>
            </a:r>
            <a:r>
              <a:rPr spc="-10" dirty="0"/>
              <a:t> </a:t>
            </a:r>
            <a:r>
              <a:rPr spc="-5" dirty="0"/>
              <a:t>(cont’d.)</a:t>
            </a:r>
          </a:p>
        </p:txBody>
      </p:sp>
      <p:sp>
        <p:nvSpPr>
          <p:cNvPr id="3" name="object 3"/>
          <p:cNvSpPr txBox="1"/>
          <p:nvPr/>
        </p:nvSpPr>
        <p:spPr>
          <a:xfrm>
            <a:off x="508328" y="1922731"/>
            <a:ext cx="11049088" cy="3389389"/>
          </a:xfrm>
          <a:prstGeom prst="rect">
            <a:avLst/>
          </a:prstGeom>
        </p:spPr>
        <p:txBody>
          <a:bodyPr vert="horz" wrap="square" lIns="0" tIns="100330" rIns="0" bIns="0" rtlCol="0">
            <a:spAutoFit/>
          </a:bodyPr>
          <a:lstStyle/>
          <a:p>
            <a:pPr marL="527050" indent="-514350" algn="just">
              <a:spcAft>
                <a:spcPts val="600"/>
              </a:spcAft>
              <a:buClr>
                <a:srgbClr val="990033"/>
              </a:buClr>
              <a:buSzPct val="100000"/>
              <a:buFont typeface="+mj-lt"/>
              <a:buAutoNum type="arabicPeriod" startAt="2"/>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Hot</a:t>
            </a:r>
            <a:r>
              <a:rPr sz="2800" spc="-8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set</a:t>
            </a:r>
            <a:r>
              <a:rPr sz="2800" spc="15" dirty="0">
                <a:solidFill>
                  <a:srgbClr val="333399"/>
                </a:solidFill>
                <a:latin typeface="Calibri" panose="020F0502020204030204" pitchFamily="34" charset="0"/>
                <a:cs typeface="Calibri" panose="020F0502020204030204" pitchFamily="34" charset="0"/>
              </a:rPr>
              <a:t> method</a:t>
            </a:r>
            <a:endParaRPr sz="2800" dirty="0">
              <a:latin typeface="Calibri" panose="020F0502020204030204" pitchFamily="34" charset="0"/>
              <a:cs typeface="Calibri" panose="020F0502020204030204" pitchFamily="34" charset="0"/>
            </a:endParaRPr>
          </a:p>
          <a:p>
            <a:pPr marL="762000" marR="1355090" lvl="1" indent="-292100" algn="just">
              <a:lnSpc>
                <a:spcPts val="3100"/>
              </a:lnSpc>
              <a:spcAft>
                <a:spcPts val="600"/>
              </a:spcAft>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Useful</a:t>
            </a:r>
            <a:r>
              <a:rPr sz="2600" spc="9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in</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queries</a:t>
            </a:r>
            <a:r>
              <a:rPr sz="2600" spc="7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that</a:t>
            </a:r>
            <a:r>
              <a:rPr sz="2600" spc="15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scan</a:t>
            </a:r>
            <a:r>
              <a:rPr sz="2600" spc="2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set</a:t>
            </a:r>
            <a:r>
              <a:rPr sz="2600" spc="5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5"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pages </a:t>
            </a:r>
            <a:r>
              <a:rPr sz="2600" spc="-71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repeatedly</a:t>
            </a:r>
            <a:r>
              <a:rPr lang="en-US" sz="2600" spc="-30" dirty="0">
                <a:solidFill>
                  <a:srgbClr val="800000"/>
                </a:solidFill>
                <a:latin typeface="Calibri" panose="020F0502020204030204" pitchFamily="34" charset="0"/>
                <a:cs typeface="Calibri" panose="020F0502020204030204" pitchFamily="34" charset="0"/>
              </a:rPr>
              <a:t> </a:t>
            </a:r>
            <a:r>
              <a:rPr lang="en-US" sz="2600" spc="-30" dirty="0" err="1">
                <a:solidFill>
                  <a:srgbClr val="800000"/>
                </a:solidFill>
                <a:latin typeface="Calibri" panose="020F0502020204030204" pitchFamily="34" charset="0"/>
                <a:cs typeface="Calibri" panose="020F0502020204030204" pitchFamily="34" charset="0"/>
              </a:rPr>
              <a:t>eg</a:t>
            </a:r>
            <a:r>
              <a:rPr lang="en-US" sz="2600" spc="-30" dirty="0">
                <a:solidFill>
                  <a:srgbClr val="800000"/>
                </a:solidFill>
                <a:latin typeface="Calibri" panose="020F0502020204030204" pitchFamily="34" charset="0"/>
                <a:cs typeface="Calibri" panose="020F0502020204030204" pitchFamily="34" charset="0"/>
              </a:rPr>
              <a:t>: in Joins</a:t>
            </a:r>
            <a:endParaRPr sz="2600" dirty="0">
              <a:latin typeface="Calibri" panose="020F0502020204030204" pitchFamily="34" charset="0"/>
              <a:cs typeface="Calibri" panose="020F0502020204030204" pitchFamily="34" charset="0"/>
            </a:endParaRPr>
          </a:p>
          <a:p>
            <a:pPr marL="762000" marR="1116965" lvl="1" indent="-292100" algn="just">
              <a:lnSpc>
                <a:spcPts val="3100"/>
              </a:lnSpc>
              <a:spcAft>
                <a:spcPts val="1200"/>
              </a:spcAft>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Does</a:t>
            </a:r>
            <a:r>
              <a:rPr sz="2600" spc="6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not</a:t>
            </a:r>
            <a:r>
              <a:rPr sz="2600" spc="15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replace</a:t>
            </a:r>
            <a:r>
              <a:rPr sz="2600" spc="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1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set</a:t>
            </a:r>
            <a:r>
              <a:rPr sz="2600" spc="5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in</a:t>
            </a:r>
            <a:r>
              <a:rPr sz="2600" spc="-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1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buffers</a:t>
            </a:r>
            <a:r>
              <a:rPr sz="2600" spc="17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until </a:t>
            </a:r>
            <a:r>
              <a:rPr sz="2600" spc="-71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processing</a:t>
            </a:r>
            <a:r>
              <a:rPr sz="2600" spc="1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a:t>
            </a:r>
            <a:r>
              <a:rPr sz="2600" spc="-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completed</a:t>
            </a:r>
            <a:endParaRPr sz="2600" dirty="0">
              <a:latin typeface="Calibri" panose="020F0502020204030204" pitchFamily="34" charset="0"/>
              <a:cs typeface="Calibri" panose="020F0502020204030204" pitchFamily="34" charset="0"/>
            </a:endParaRPr>
          </a:p>
          <a:p>
            <a:pPr marL="527050" indent="-514350" algn="just">
              <a:spcAft>
                <a:spcPts val="600"/>
              </a:spcAft>
              <a:buClr>
                <a:srgbClr val="990033"/>
              </a:buClr>
              <a:buSzPct val="100000"/>
              <a:buFont typeface="+mj-lt"/>
              <a:buAutoNum type="arabicPeriod" startAt="3"/>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The DBMIN method</a:t>
            </a:r>
          </a:p>
          <a:p>
            <a:pPr marL="762000" marR="254635" lvl="1" indent="-292100" algn="just">
              <a:spcAft>
                <a:spcPts val="600"/>
              </a:spcAft>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Predetermines</a:t>
            </a:r>
            <a:r>
              <a:rPr sz="2600" spc="26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pattern</a:t>
            </a:r>
            <a:r>
              <a:rPr sz="2600" spc="1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45"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page</a:t>
            </a:r>
            <a:r>
              <a:rPr sz="2600" spc="2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references</a:t>
            </a:r>
            <a:r>
              <a:rPr sz="2600" spc="17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for </a:t>
            </a:r>
            <a:r>
              <a:rPr sz="2600" spc="-7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each </a:t>
            </a:r>
            <a:r>
              <a:rPr sz="2600" spc="-20" dirty="0">
                <a:solidFill>
                  <a:srgbClr val="800000"/>
                </a:solidFill>
                <a:latin typeface="Calibri" panose="020F0502020204030204" pitchFamily="34" charset="0"/>
                <a:cs typeface="Calibri" panose="020F0502020204030204" pitchFamily="34" charset="0"/>
              </a:rPr>
              <a:t>algorithm </a:t>
            </a:r>
            <a:r>
              <a:rPr sz="2600" u="sng" spc="-25" dirty="0">
                <a:solidFill>
                  <a:srgbClr val="800000"/>
                </a:solidFill>
                <a:latin typeface="Calibri" panose="020F0502020204030204" pitchFamily="34" charset="0"/>
                <a:cs typeface="Calibri" panose="020F0502020204030204" pitchFamily="34" charset="0"/>
              </a:rPr>
              <a:t>for </a:t>
            </a:r>
            <a:r>
              <a:rPr sz="2600" u="sng" dirty="0">
                <a:solidFill>
                  <a:srgbClr val="800000"/>
                </a:solidFill>
                <a:latin typeface="Calibri" panose="020F0502020204030204" pitchFamily="34" charset="0"/>
                <a:cs typeface="Calibri" panose="020F0502020204030204" pitchFamily="34" charset="0"/>
              </a:rPr>
              <a:t>a </a:t>
            </a:r>
            <a:r>
              <a:rPr sz="2600" u="sng" spc="-20" dirty="0">
                <a:solidFill>
                  <a:srgbClr val="800000"/>
                </a:solidFill>
                <a:latin typeface="Calibri" panose="020F0502020204030204" pitchFamily="34" charset="0"/>
                <a:cs typeface="Calibri" panose="020F0502020204030204" pitchFamily="34" charset="0"/>
              </a:rPr>
              <a:t>particular</a:t>
            </a:r>
            <a:r>
              <a:rPr sz="2600" u="sng" spc="-15" dirty="0">
                <a:solidFill>
                  <a:srgbClr val="800000"/>
                </a:solidFill>
                <a:latin typeface="Calibri" panose="020F0502020204030204" pitchFamily="34" charset="0"/>
                <a:cs typeface="Calibri" panose="020F0502020204030204" pitchFamily="34" charset="0"/>
              </a:rPr>
              <a:t> </a:t>
            </a:r>
            <a:r>
              <a:rPr sz="2600" u="sng" spc="-20" dirty="0">
                <a:solidFill>
                  <a:srgbClr val="800000"/>
                </a:solidFill>
                <a:latin typeface="Calibri" panose="020F0502020204030204" pitchFamily="34" charset="0"/>
                <a:cs typeface="Calibri" panose="020F0502020204030204" pitchFamily="34" charset="0"/>
              </a:rPr>
              <a:t>type </a:t>
            </a:r>
            <a:r>
              <a:rPr sz="2600" u="sng" spc="-25" dirty="0">
                <a:solidFill>
                  <a:srgbClr val="800000"/>
                </a:solidFill>
                <a:latin typeface="Calibri" panose="020F0502020204030204" pitchFamily="34" charset="0"/>
                <a:cs typeface="Calibri" panose="020F0502020204030204" pitchFamily="34" charset="0"/>
              </a:rPr>
              <a:t>of </a:t>
            </a:r>
            <a:r>
              <a:rPr sz="2600" u="sng" spc="-35" dirty="0">
                <a:solidFill>
                  <a:srgbClr val="800000"/>
                </a:solidFill>
                <a:latin typeface="Calibri" panose="020F0502020204030204" pitchFamily="34" charset="0"/>
                <a:cs typeface="Calibri" panose="020F0502020204030204" pitchFamily="34" charset="0"/>
              </a:rPr>
              <a:t>database </a:t>
            </a:r>
            <a:r>
              <a:rPr sz="2600" u="sng" spc="-30" dirty="0">
                <a:solidFill>
                  <a:srgbClr val="800000"/>
                </a:solidFill>
                <a:latin typeface="Calibri" panose="020F0502020204030204" pitchFamily="34" charset="0"/>
                <a:cs typeface="Calibri" panose="020F0502020204030204" pitchFamily="34" charset="0"/>
              </a:rPr>
              <a:t> </a:t>
            </a:r>
            <a:r>
              <a:rPr sz="2600" u="sng" spc="-35" dirty="0">
                <a:solidFill>
                  <a:srgbClr val="800000"/>
                </a:solidFill>
                <a:latin typeface="Calibri" panose="020F0502020204030204" pitchFamily="34" charset="0"/>
                <a:cs typeface="Calibri" panose="020F0502020204030204" pitchFamily="34" charset="0"/>
              </a:rPr>
              <a:t>operation</a:t>
            </a:r>
            <a:endParaRPr sz="2600" u="sng" dirty="0">
              <a:latin typeface="Calibri" panose="020F0502020204030204" pitchFamily="34" charset="0"/>
              <a:cs typeface="Calibri" panose="020F0502020204030204" pitchFamily="34" charset="0"/>
            </a:endParaRPr>
          </a:p>
          <a:p>
            <a:pPr marL="1155065" marR="5080" lvl="2" indent="-228600" algn="just">
              <a:spcAft>
                <a:spcPts val="1200"/>
              </a:spcAft>
              <a:buClr>
                <a:srgbClr val="990033"/>
              </a:buClr>
              <a:buSzPct val="50000"/>
              <a:buFont typeface="Wingdings"/>
              <a:buChar char=""/>
              <a:tabLst>
                <a:tab pos="1155700" algn="l"/>
              </a:tabLst>
            </a:pPr>
            <a:r>
              <a:rPr sz="2400" spc="-25" dirty="0">
                <a:solidFill>
                  <a:srgbClr val="333399"/>
                </a:solidFill>
                <a:latin typeface="Calibri" panose="020F0502020204030204" pitchFamily="34" charset="0"/>
                <a:cs typeface="Calibri" panose="020F0502020204030204" pitchFamily="34" charset="0"/>
              </a:rPr>
              <a:t>Calculates</a:t>
            </a:r>
            <a:r>
              <a:rPr sz="2400" spc="23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locality</a:t>
            </a:r>
            <a:r>
              <a:rPr sz="2400" spc="135"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set</a:t>
            </a:r>
            <a:r>
              <a:rPr sz="2400" spc="70" dirty="0">
                <a:solidFill>
                  <a:srgbClr val="333399"/>
                </a:solidFill>
                <a:latin typeface="Calibri" panose="020F0502020204030204" pitchFamily="34" charset="0"/>
                <a:cs typeface="Calibri" panose="020F0502020204030204" pitchFamily="34" charset="0"/>
              </a:rPr>
              <a:t> </a:t>
            </a:r>
            <a:r>
              <a:rPr sz="2400" spc="-25" dirty="0">
                <a:solidFill>
                  <a:srgbClr val="333399"/>
                </a:solidFill>
                <a:latin typeface="Calibri" panose="020F0502020204030204" pitchFamily="34" charset="0"/>
                <a:cs typeface="Calibri" panose="020F0502020204030204" pitchFamily="34" charset="0"/>
              </a:rPr>
              <a:t>using</a:t>
            </a:r>
            <a:r>
              <a:rPr sz="2400" spc="105" dirty="0">
                <a:solidFill>
                  <a:srgbClr val="333399"/>
                </a:solidFill>
                <a:latin typeface="Calibri" panose="020F0502020204030204" pitchFamily="34" charset="0"/>
                <a:cs typeface="Calibri" panose="020F0502020204030204" pitchFamily="34" charset="0"/>
              </a:rPr>
              <a:t> </a:t>
            </a:r>
            <a:r>
              <a:rPr sz="2400" spc="-25" dirty="0">
                <a:solidFill>
                  <a:srgbClr val="333399"/>
                </a:solidFill>
                <a:latin typeface="Calibri" panose="020F0502020204030204" pitchFamily="34" charset="0"/>
                <a:cs typeface="Calibri" panose="020F0502020204030204" pitchFamily="34" charset="0"/>
              </a:rPr>
              <a:t>query</a:t>
            </a:r>
            <a:r>
              <a:rPr sz="2400" spc="13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locality</a:t>
            </a:r>
            <a:r>
              <a:rPr sz="2400" spc="135"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set</a:t>
            </a:r>
            <a:r>
              <a:rPr sz="2400" spc="-30" dirty="0">
                <a:solidFill>
                  <a:srgbClr val="333399"/>
                </a:solidFill>
                <a:latin typeface="Calibri" panose="020F0502020204030204" pitchFamily="34" charset="0"/>
                <a:cs typeface="Calibri" panose="020F0502020204030204" pitchFamily="34" charset="0"/>
              </a:rPr>
              <a:t> </a:t>
            </a:r>
            <a:r>
              <a:rPr sz="2400" spc="-25" dirty="0">
                <a:solidFill>
                  <a:srgbClr val="333399"/>
                </a:solidFill>
                <a:latin typeface="Calibri" panose="020F0502020204030204" pitchFamily="34" charset="0"/>
                <a:cs typeface="Calibri" panose="020F0502020204030204" pitchFamily="34" charset="0"/>
              </a:rPr>
              <a:t>model </a:t>
            </a:r>
            <a:r>
              <a:rPr sz="2400" spc="-650" dirty="0">
                <a:solidFill>
                  <a:srgbClr val="333399"/>
                </a:solidFill>
                <a:latin typeface="Calibri" panose="020F0502020204030204" pitchFamily="34" charset="0"/>
                <a:cs typeface="Calibri" panose="020F0502020204030204" pitchFamily="34" charset="0"/>
              </a:rPr>
              <a:t> </a:t>
            </a:r>
            <a:r>
              <a:rPr sz="2400" spc="-5" dirty="0">
                <a:solidFill>
                  <a:srgbClr val="333399"/>
                </a:solidFill>
                <a:latin typeface="Calibri" panose="020F0502020204030204" pitchFamily="34" charset="0"/>
                <a:cs typeface="Calibri" panose="020F0502020204030204" pitchFamily="34" charset="0"/>
              </a:rPr>
              <a:t>(QLSM)</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70247"/>
            <a:ext cx="9653666" cy="579646"/>
          </a:xfrm>
          <a:prstGeom prst="rect">
            <a:avLst/>
          </a:prstGeom>
        </p:spPr>
        <p:txBody>
          <a:bodyPr vert="horz" wrap="square" lIns="0" tIns="27940" rIns="0" bIns="0" rtlCol="0" anchor="ctr">
            <a:spAutoFit/>
          </a:bodyPr>
          <a:lstStyle/>
          <a:p>
            <a:pPr marL="12700" marR="5080">
              <a:lnSpc>
                <a:spcPts val="4300"/>
              </a:lnSpc>
              <a:spcBef>
                <a:spcPts val="220"/>
              </a:spcBef>
            </a:pPr>
            <a:r>
              <a:rPr spc="-5" dirty="0"/>
              <a:t>20.3 Desirable Properties of </a:t>
            </a:r>
            <a:r>
              <a:rPr spc="-990" dirty="0"/>
              <a:t> </a:t>
            </a:r>
            <a:r>
              <a:rPr spc="-5" dirty="0"/>
              <a:t>Transactions</a:t>
            </a:r>
          </a:p>
        </p:txBody>
      </p:sp>
      <p:pic>
        <p:nvPicPr>
          <p:cNvPr id="5" name="Picture 4">
            <a:extLst>
              <a:ext uri="{FF2B5EF4-FFF2-40B4-BE49-F238E27FC236}">
                <a16:creationId xmlns:a16="http://schemas.microsoft.com/office/drawing/2014/main" id="{4E1878BE-C915-4A6B-BD5A-0C31890EA2CA}"/>
              </a:ext>
            </a:extLst>
          </p:cNvPr>
          <p:cNvPicPr>
            <a:picLocks noChangeAspect="1"/>
          </p:cNvPicPr>
          <p:nvPr/>
        </p:nvPicPr>
        <p:blipFill>
          <a:blip r:embed="rId2"/>
          <a:stretch>
            <a:fillRect/>
          </a:stretch>
        </p:blipFill>
        <p:spPr>
          <a:xfrm>
            <a:off x="754113" y="849893"/>
            <a:ext cx="10098765" cy="5879395"/>
          </a:xfrm>
          <a:prstGeom prst="rect">
            <a:avLst/>
          </a:prstGeom>
        </p:spPr>
      </p:pic>
    </p:spTree>
    <p:extLst>
      <p:ext uri="{BB962C8B-B14F-4D97-AF65-F5344CB8AC3E}">
        <p14:creationId xmlns:p14="http://schemas.microsoft.com/office/powerpoint/2010/main" val="3839268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ubTitle" idx="4"/>
          </p:nvPr>
        </p:nvSpPr>
        <p:spPr>
          <a:xfrm>
            <a:off x="2312702" y="2049074"/>
            <a:ext cx="7566596" cy="1120139"/>
          </a:xfrm>
          <a:prstGeom prst="rect">
            <a:avLst/>
          </a:prstGeom>
        </p:spPr>
        <p:txBody>
          <a:bodyPr vert="horz" wrap="square" lIns="0" tIns="27939" rIns="0" bIns="0" rtlCol="0">
            <a:spAutoFit/>
          </a:bodyPr>
          <a:lstStyle/>
          <a:p>
            <a:pPr marL="12700" marR="5080" indent="0" algn="ctr">
              <a:lnSpc>
                <a:spcPts val="4300"/>
              </a:lnSpc>
              <a:spcBef>
                <a:spcPts val="219"/>
              </a:spcBef>
              <a:buNone/>
            </a:pPr>
            <a:r>
              <a:rPr spc="-5" dirty="0"/>
              <a:t>Introduction </a:t>
            </a:r>
            <a:r>
              <a:rPr dirty="0"/>
              <a:t>to </a:t>
            </a:r>
            <a:r>
              <a:rPr spc="-5" dirty="0"/>
              <a:t>Transaction </a:t>
            </a:r>
            <a:r>
              <a:rPr dirty="0"/>
              <a:t> </a:t>
            </a:r>
            <a:r>
              <a:rPr spc="-5" dirty="0"/>
              <a:t>Processing</a:t>
            </a:r>
            <a:r>
              <a:rPr spc="-30" dirty="0"/>
              <a:t> </a:t>
            </a:r>
            <a:r>
              <a:rPr spc="-5" dirty="0"/>
              <a:t>Concepts</a:t>
            </a:r>
            <a:r>
              <a:rPr spc="-30" dirty="0"/>
              <a:t> </a:t>
            </a:r>
            <a:r>
              <a:rPr spc="-5" dirty="0"/>
              <a:t>and</a:t>
            </a:r>
            <a:r>
              <a:rPr spc="-30" dirty="0"/>
              <a:t> </a:t>
            </a:r>
            <a:r>
              <a:rPr spc="-5" dirty="0"/>
              <a:t>Theory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775" y="397247"/>
            <a:ext cx="9608694" cy="579646"/>
          </a:xfrm>
          <a:prstGeom prst="rect">
            <a:avLst/>
          </a:prstGeom>
        </p:spPr>
        <p:txBody>
          <a:bodyPr vert="horz" wrap="square" lIns="0" tIns="27940" rIns="0" bIns="0" rtlCol="0" anchor="ctr">
            <a:spAutoFit/>
          </a:bodyPr>
          <a:lstStyle/>
          <a:p>
            <a:pPr marL="12700" marR="5080">
              <a:lnSpc>
                <a:spcPts val="4300"/>
              </a:lnSpc>
              <a:spcBef>
                <a:spcPts val="220"/>
              </a:spcBef>
            </a:pPr>
            <a:r>
              <a:rPr spc="-5" dirty="0"/>
              <a:t>20.3 Desirable Properties of </a:t>
            </a:r>
            <a:r>
              <a:rPr spc="-990" dirty="0"/>
              <a:t> </a:t>
            </a:r>
            <a:r>
              <a:rPr spc="-5" dirty="0"/>
              <a:t>Transactions</a:t>
            </a:r>
          </a:p>
        </p:txBody>
      </p:sp>
      <p:sp>
        <p:nvSpPr>
          <p:cNvPr id="3" name="object 3"/>
          <p:cNvSpPr txBox="1"/>
          <p:nvPr/>
        </p:nvSpPr>
        <p:spPr>
          <a:xfrm>
            <a:off x="718192" y="1314382"/>
            <a:ext cx="10434489" cy="4660699"/>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3200" b="1" u="sng" spc="5" dirty="0">
                <a:solidFill>
                  <a:srgbClr val="333399"/>
                </a:solidFill>
                <a:latin typeface="Calibri" panose="020F0502020204030204" pitchFamily="34" charset="0"/>
                <a:cs typeface="Calibri" panose="020F0502020204030204" pitchFamily="34" charset="0"/>
              </a:rPr>
              <a:t>ACID</a:t>
            </a:r>
            <a:r>
              <a:rPr sz="3200" b="1" u="sng" spc="-35" dirty="0">
                <a:solidFill>
                  <a:srgbClr val="333399"/>
                </a:solidFill>
                <a:latin typeface="Calibri" panose="020F0502020204030204" pitchFamily="34" charset="0"/>
                <a:cs typeface="Calibri" panose="020F0502020204030204" pitchFamily="34" charset="0"/>
              </a:rPr>
              <a:t> </a:t>
            </a:r>
            <a:r>
              <a:rPr sz="3200" b="1" u="sng" spc="10" dirty="0">
                <a:solidFill>
                  <a:srgbClr val="333399"/>
                </a:solidFill>
                <a:latin typeface="Calibri" panose="020F0502020204030204" pitchFamily="34" charset="0"/>
                <a:cs typeface="Calibri" panose="020F0502020204030204" pitchFamily="34" charset="0"/>
              </a:rPr>
              <a:t>properties</a:t>
            </a:r>
            <a:endParaRPr sz="3200" b="1" u="sng"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800" spc="-10" dirty="0">
                <a:solidFill>
                  <a:srgbClr val="800000"/>
                </a:solidFill>
                <a:latin typeface="Calibri" panose="020F0502020204030204" pitchFamily="34" charset="0"/>
                <a:cs typeface="Calibri" panose="020F0502020204030204" pitchFamily="34" charset="0"/>
              </a:rPr>
              <a:t>Atomicity</a:t>
            </a:r>
            <a:endParaRPr sz="2800" dirty="0">
              <a:latin typeface="Calibri" panose="020F0502020204030204" pitchFamily="34" charset="0"/>
              <a:cs typeface="Calibri" panose="020F0502020204030204" pitchFamily="34" charset="0"/>
            </a:endParaRPr>
          </a:p>
          <a:p>
            <a:pPr marL="1155700" lvl="2" indent="-228600">
              <a:spcBef>
                <a:spcPts val="580"/>
              </a:spcBef>
              <a:buClr>
                <a:srgbClr val="990033"/>
              </a:buClr>
              <a:buSzPct val="50000"/>
              <a:buFont typeface="Wingdings"/>
              <a:buChar char=""/>
              <a:tabLst>
                <a:tab pos="1155700" algn="l"/>
              </a:tabLst>
            </a:pPr>
            <a:r>
              <a:rPr sz="2800" spc="-15" dirty="0">
                <a:solidFill>
                  <a:srgbClr val="333399"/>
                </a:solidFill>
                <a:latin typeface="Calibri" panose="020F0502020204030204" pitchFamily="34" charset="0"/>
                <a:cs typeface="Calibri" panose="020F0502020204030204" pitchFamily="34" charset="0"/>
              </a:rPr>
              <a:t>Transaction</a:t>
            </a:r>
            <a:r>
              <a:rPr sz="2800" spc="9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performed</a:t>
            </a:r>
            <a:r>
              <a:rPr sz="2800" spc="9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in</a:t>
            </a:r>
            <a:r>
              <a:rPr sz="2800" spc="9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its</a:t>
            </a:r>
            <a:r>
              <a:rPr sz="2800" spc="-7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entirety</a:t>
            </a:r>
            <a:r>
              <a:rPr sz="2800" spc="13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or</a:t>
            </a:r>
            <a:r>
              <a:rPr sz="2800" spc="30"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not</a:t>
            </a:r>
            <a:r>
              <a:rPr sz="2800" spc="6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at</a:t>
            </a:r>
            <a:r>
              <a:rPr sz="2800" spc="-35"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all</a:t>
            </a:r>
            <a:endParaRPr sz="2800" dirty="0">
              <a:latin typeface="Calibri" panose="020F0502020204030204" pitchFamily="34" charset="0"/>
              <a:cs typeface="Calibri" panose="020F0502020204030204" pitchFamily="34" charset="0"/>
            </a:endParaRPr>
          </a:p>
          <a:p>
            <a:pPr marL="762000" lvl="1" indent="-292100">
              <a:spcBef>
                <a:spcPts val="620"/>
              </a:spcBef>
              <a:buClr>
                <a:srgbClr val="333399"/>
              </a:buClr>
              <a:buSzPct val="53846"/>
              <a:buFont typeface="Wingdings"/>
              <a:buChar char=""/>
              <a:tabLst>
                <a:tab pos="761365" algn="l"/>
                <a:tab pos="762000" algn="l"/>
              </a:tabLst>
            </a:pPr>
            <a:r>
              <a:rPr sz="2800" spc="-20" dirty="0">
                <a:solidFill>
                  <a:srgbClr val="800000"/>
                </a:solidFill>
                <a:latin typeface="Calibri" panose="020F0502020204030204" pitchFamily="34" charset="0"/>
                <a:cs typeface="Calibri" panose="020F0502020204030204" pitchFamily="34" charset="0"/>
              </a:rPr>
              <a:t>Consistency</a:t>
            </a:r>
            <a:r>
              <a:rPr sz="2800" spc="16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preservation</a:t>
            </a:r>
            <a:endParaRPr sz="2800" dirty="0">
              <a:latin typeface="Calibri" panose="020F0502020204030204" pitchFamily="34" charset="0"/>
              <a:cs typeface="Calibri" panose="020F0502020204030204" pitchFamily="34" charset="0"/>
            </a:endParaRPr>
          </a:p>
          <a:p>
            <a:pPr marL="1155065" marR="448945" lvl="2" indent="-228600">
              <a:lnSpc>
                <a:spcPct val="100699"/>
              </a:lnSpc>
              <a:spcBef>
                <a:spcPts val="560"/>
              </a:spcBef>
              <a:buClr>
                <a:srgbClr val="990033"/>
              </a:buClr>
              <a:buSzPct val="50000"/>
              <a:buFont typeface="Wingdings"/>
              <a:buChar char=""/>
              <a:tabLst>
                <a:tab pos="1155700" algn="l"/>
              </a:tabLst>
            </a:pPr>
            <a:r>
              <a:rPr sz="2800" spc="-10" dirty="0">
                <a:solidFill>
                  <a:srgbClr val="333399"/>
                </a:solidFill>
                <a:latin typeface="Calibri" panose="020F0502020204030204" pitchFamily="34" charset="0"/>
                <a:cs typeface="Calibri" panose="020F0502020204030204" pitchFamily="34" charset="0"/>
              </a:rPr>
              <a:t>Takes</a:t>
            </a:r>
            <a:r>
              <a:rPr sz="2800" spc="2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database</a:t>
            </a:r>
            <a:r>
              <a:rPr sz="2800" spc="18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from</a:t>
            </a:r>
            <a:r>
              <a:rPr sz="2800" spc="-75"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one</a:t>
            </a:r>
            <a:r>
              <a:rPr sz="2800" spc="8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consistent</a:t>
            </a:r>
            <a:r>
              <a:rPr sz="2800" spc="15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state</a:t>
            </a:r>
            <a:r>
              <a:rPr sz="2800" spc="-11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to </a:t>
            </a:r>
            <a:r>
              <a:rPr sz="2800" spc="-655" dirty="0">
                <a:solidFill>
                  <a:srgbClr val="333399"/>
                </a:solidFill>
                <a:latin typeface="Calibri" panose="020F0502020204030204" pitchFamily="34" charset="0"/>
                <a:cs typeface="Calibri" panose="020F0502020204030204" pitchFamily="34" charset="0"/>
              </a:rPr>
              <a:t> </a:t>
            </a:r>
            <a:r>
              <a:rPr sz="2800" spc="-30" dirty="0">
                <a:solidFill>
                  <a:srgbClr val="333399"/>
                </a:solidFill>
                <a:latin typeface="Calibri" panose="020F0502020204030204" pitchFamily="34" charset="0"/>
                <a:cs typeface="Calibri" panose="020F0502020204030204" pitchFamily="34" charset="0"/>
              </a:rPr>
              <a:t>another</a:t>
            </a:r>
            <a:endParaRPr sz="2800" dirty="0">
              <a:latin typeface="Calibri" panose="020F0502020204030204" pitchFamily="34" charset="0"/>
              <a:cs typeface="Calibri" panose="020F0502020204030204" pitchFamily="34" charset="0"/>
            </a:endParaRPr>
          </a:p>
          <a:p>
            <a:pPr marL="762000" lvl="1" indent="-292100">
              <a:spcBef>
                <a:spcPts val="620"/>
              </a:spcBef>
              <a:buClr>
                <a:srgbClr val="333399"/>
              </a:buClr>
              <a:buSzPct val="53846"/>
              <a:buFont typeface="Wingdings"/>
              <a:buChar char=""/>
              <a:tabLst>
                <a:tab pos="761365" algn="l"/>
                <a:tab pos="762000" algn="l"/>
              </a:tabLst>
            </a:pPr>
            <a:r>
              <a:rPr sz="2800" spc="-20" dirty="0">
                <a:solidFill>
                  <a:srgbClr val="800000"/>
                </a:solidFill>
                <a:latin typeface="Calibri" panose="020F0502020204030204" pitchFamily="34" charset="0"/>
                <a:cs typeface="Calibri" panose="020F0502020204030204" pitchFamily="34" charset="0"/>
              </a:rPr>
              <a:t>Isolation</a:t>
            </a:r>
            <a:endParaRPr sz="2800" dirty="0">
              <a:latin typeface="Calibri" panose="020F0502020204030204" pitchFamily="34" charset="0"/>
              <a:cs typeface="Calibri" panose="020F0502020204030204" pitchFamily="34" charset="0"/>
            </a:endParaRPr>
          </a:p>
          <a:p>
            <a:pPr marL="1155700" lvl="2" indent="-228600">
              <a:spcBef>
                <a:spcPts val="580"/>
              </a:spcBef>
              <a:buClr>
                <a:srgbClr val="990033"/>
              </a:buClr>
              <a:buSzPct val="50000"/>
              <a:buFont typeface="Wingdings"/>
              <a:buChar char=""/>
              <a:tabLst>
                <a:tab pos="1155700" algn="l"/>
              </a:tabLst>
            </a:pPr>
            <a:r>
              <a:rPr sz="2800" spc="-25" dirty="0">
                <a:solidFill>
                  <a:srgbClr val="333399"/>
                </a:solidFill>
                <a:latin typeface="Calibri" panose="020F0502020204030204" pitchFamily="34" charset="0"/>
                <a:cs typeface="Calibri" panose="020F0502020204030204" pitchFamily="34" charset="0"/>
              </a:rPr>
              <a:t>Not</a:t>
            </a:r>
            <a:r>
              <a:rPr sz="2800" spc="6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interfered</a:t>
            </a:r>
            <a:r>
              <a:rPr sz="2800" spc="9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with</a:t>
            </a:r>
            <a:r>
              <a:rPr sz="2800" spc="9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by</a:t>
            </a:r>
            <a:r>
              <a:rPr sz="2800" spc="2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other</a:t>
            </a:r>
            <a:r>
              <a:rPr sz="2800" spc="2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transactions</a:t>
            </a:r>
            <a:endParaRPr sz="2800" dirty="0">
              <a:latin typeface="Calibri" panose="020F0502020204030204" pitchFamily="34" charset="0"/>
              <a:cs typeface="Calibri" panose="020F0502020204030204" pitchFamily="34" charset="0"/>
            </a:endParaRPr>
          </a:p>
          <a:p>
            <a:pPr marL="762000" lvl="1" indent="-292100">
              <a:spcBef>
                <a:spcPts val="620"/>
              </a:spcBef>
              <a:buClr>
                <a:srgbClr val="333399"/>
              </a:buClr>
              <a:buSzPct val="53846"/>
              <a:buFont typeface="Wingdings"/>
              <a:buChar char=""/>
              <a:tabLst>
                <a:tab pos="761365" algn="l"/>
                <a:tab pos="762000" algn="l"/>
              </a:tabLst>
            </a:pPr>
            <a:r>
              <a:rPr sz="2800" spc="-10" dirty="0">
                <a:solidFill>
                  <a:srgbClr val="800000"/>
                </a:solidFill>
                <a:latin typeface="Calibri" panose="020F0502020204030204" pitchFamily="34" charset="0"/>
                <a:cs typeface="Calibri" panose="020F0502020204030204" pitchFamily="34" charset="0"/>
              </a:rPr>
              <a:t>Durability</a:t>
            </a:r>
            <a:r>
              <a:rPr sz="2800" spc="5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or</a:t>
            </a:r>
            <a:r>
              <a:rPr sz="2800" spc="-1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permanency</a:t>
            </a:r>
            <a:endParaRPr sz="2800" dirty="0">
              <a:latin typeface="Calibri" panose="020F0502020204030204" pitchFamily="34" charset="0"/>
              <a:cs typeface="Calibri" panose="020F0502020204030204" pitchFamily="34" charset="0"/>
            </a:endParaRPr>
          </a:p>
          <a:p>
            <a:pPr marL="1155700" lvl="2" indent="-228600">
              <a:spcBef>
                <a:spcPts val="580"/>
              </a:spcBef>
              <a:buClr>
                <a:srgbClr val="990033"/>
              </a:buClr>
              <a:buSzPct val="50000"/>
              <a:buFont typeface="Wingdings"/>
              <a:buChar char=""/>
              <a:tabLst>
                <a:tab pos="1155700" algn="l"/>
              </a:tabLst>
            </a:pPr>
            <a:r>
              <a:rPr sz="2800" spc="-30" dirty="0">
                <a:solidFill>
                  <a:srgbClr val="333399"/>
                </a:solidFill>
                <a:latin typeface="Calibri" panose="020F0502020204030204" pitchFamily="34" charset="0"/>
                <a:cs typeface="Calibri" panose="020F0502020204030204" pitchFamily="34" charset="0"/>
              </a:rPr>
              <a:t>Changes</a:t>
            </a:r>
            <a:r>
              <a:rPr sz="2800" spc="21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must</a:t>
            </a:r>
            <a:r>
              <a:rPr sz="2800" spc="5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persist</a:t>
            </a:r>
            <a:r>
              <a:rPr sz="2800" spc="5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in</a:t>
            </a:r>
            <a:r>
              <a:rPr sz="2800" spc="-1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the</a:t>
            </a:r>
            <a:r>
              <a:rPr sz="2800" spc="-1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database</a:t>
            </a:r>
            <a:endParaRPr sz="2800" dirty="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g2da732ff6c3_0_0"/>
          <p:cNvSpPr txBox="1"/>
          <p:nvPr/>
        </p:nvSpPr>
        <p:spPr>
          <a:xfrm>
            <a:off x="446868" y="1585912"/>
            <a:ext cx="11080568" cy="4662775"/>
          </a:xfrm>
          <a:prstGeom prst="rect">
            <a:avLst/>
          </a:prstGeom>
          <a:noFill/>
          <a:ln>
            <a:noFill/>
          </a:ln>
        </p:spPr>
        <p:txBody>
          <a:bodyPr spcFirstLastPara="1" wrap="square" lIns="91425" tIns="45700" rIns="91425" bIns="45700" anchor="t" anchorCtr="0">
            <a:spAutoFit/>
          </a:bodyPr>
          <a:lstStyle/>
          <a:p>
            <a:pPr algn="just">
              <a:buClr>
                <a:schemeClr val="dk1"/>
              </a:buClr>
              <a:buSzPts val="2200"/>
            </a:pPr>
            <a:r>
              <a:rPr lang="en-US" sz="2400" dirty="0">
                <a:solidFill>
                  <a:schemeClr val="dk1"/>
                </a:solidFill>
                <a:latin typeface="Calibri" panose="020F0502020204030204" pitchFamily="34" charset="0"/>
                <a:ea typeface="Arial"/>
                <a:cs typeface="Calibri" panose="020F0502020204030204" pitchFamily="34" charset="0"/>
                <a:sym typeface="Arial"/>
              </a:rPr>
              <a:t>A DBMS must find a way to remove the effects of partial transactions from the database</a:t>
            </a:r>
            <a:r>
              <a:rPr lang="en-US" sz="2400" dirty="0">
                <a:solidFill>
                  <a:schemeClr val="dk1"/>
                </a:solidFill>
                <a:latin typeface="Calibri" panose="020F0502020204030204" pitchFamily="34" charset="0"/>
                <a:ea typeface="Arial"/>
                <a:cs typeface="Calibri" panose="020F0502020204030204" pitchFamily="34" charset="0"/>
                <a:sym typeface="Wingdings" panose="05000000000000000000" pitchFamily="2" charset="2"/>
              </a:rPr>
              <a:t></a:t>
            </a:r>
            <a:r>
              <a:rPr lang="en-US" sz="2400" dirty="0">
                <a:solidFill>
                  <a:schemeClr val="dk1"/>
                </a:solidFill>
                <a:latin typeface="Calibri" panose="020F0502020204030204" pitchFamily="34" charset="0"/>
                <a:ea typeface="Arial"/>
                <a:cs typeface="Calibri" panose="020F0502020204030204" pitchFamily="34" charset="0"/>
                <a:sym typeface="Arial"/>
              </a:rPr>
              <a:t> it must ensure transaction atomicity:</a:t>
            </a:r>
            <a:endParaRPr sz="2000" dirty="0">
              <a:latin typeface="Calibri" panose="020F0502020204030204" pitchFamily="34" charset="0"/>
              <a:cs typeface="Calibri" panose="020F0502020204030204" pitchFamily="34" charset="0"/>
            </a:endParaRPr>
          </a:p>
          <a:p>
            <a:pPr algn="just">
              <a:spcBef>
                <a:spcPts val="600"/>
              </a:spcBef>
              <a:buClr>
                <a:schemeClr val="dk1"/>
              </a:buClr>
              <a:buSzPts val="2200"/>
            </a:pPr>
            <a:r>
              <a:rPr lang="en-US" sz="2800" dirty="0">
                <a:solidFill>
                  <a:schemeClr val="dk1"/>
                </a:solidFill>
                <a:latin typeface="Calibri" panose="020F0502020204030204" pitchFamily="34" charset="0"/>
                <a:ea typeface="Arial"/>
                <a:cs typeface="Calibri" panose="020F0502020204030204" pitchFamily="34" charset="0"/>
                <a:sym typeface="Arial"/>
              </a:rPr>
              <a:t> </a:t>
            </a:r>
            <a:r>
              <a:rPr lang="en-US" sz="2800" b="1" i="1" u="sng" dirty="0">
                <a:solidFill>
                  <a:schemeClr val="dk1"/>
                </a:solidFill>
                <a:latin typeface="Calibri" panose="020F0502020204030204" pitchFamily="34" charset="0"/>
                <a:ea typeface="Arial"/>
                <a:cs typeface="Calibri" panose="020F0502020204030204" pitchFamily="34" charset="0"/>
                <a:sym typeface="Arial"/>
              </a:rPr>
              <a:t>Either all of a transaction's actions are carried out or none are.</a:t>
            </a:r>
            <a:endParaRPr sz="2800" dirty="0">
              <a:latin typeface="Calibri" panose="020F0502020204030204" pitchFamily="34" charset="0"/>
              <a:cs typeface="Calibri" panose="020F0502020204030204" pitchFamily="34" charset="0"/>
            </a:endParaRPr>
          </a:p>
          <a:p>
            <a:pPr algn="just">
              <a:spcBef>
                <a:spcPts val="600"/>
              </a:spcBef>
              <a:buClr>
                <a:schemeClr val="dk1"/>
              </a:buClr>
              <a:buSzPts val="2000"/>
            </a:pPr>
            <a:endParaRPr sz="2400" b="1" i="1" u="sng" dirty="0">
              <a:solidFill>
                <a:schemeClr val="dk1"/>
              </a:solidFill>
              <a:latin typeface="Calibri" panose="020F0502020204030204" pitchFamily="34" charset="0"/>
              <a:ea typeface="Arial"/>
              <a:cs typeface="Calibri" panose="020F0502020204030204" pitchFamily="34" charset="0"/>
              <a:sym typeface="Arial"/>
            </a:endParaRPr>
          </a:p>
          <a:p>
            <a:pPr indent="-139700" algn="just">
              <a:spcBef>
                <a:spcPts val="600"/>
              </a:spcBef>
              <a:buClr>
                <a:schemeClr val="dk1"/>
              </a:buClr>
              <a:buSzPts val="2200"/>
              <a:buFont typeface="Noto Sans Symbols"/>
              <a:buChar char="❑"/>
            </a:pPr>
            <a:r>
              <a:rPr lang="en-US" sz="2400" dirty="0">
                <a:solidFill>
                  <a:schemeClr val="dk1"/>
                </a:solidFill>
                <a:latin typeface="Calibri" panose="020F0502020204030204" pitchFamily="34" charset="0"/>
                <a:ea typeface="Arial"/>
                <a:cs typeface="Calibri" panose="020F0502020204030204" pitchFamily="34" charset="0"/>
                <a:sym typeface="Arial"/>
              </a:rPr>
              <a:t>A DBMS ensures transaction atomicity by </a:t>
            </a:r>
            <a:r>
              <a:rPr lang="en-US" sz="2400" u="sng" dirty="0">
                <a:solidFill>
                  <a:srgbClr val="C00000"/>
                </a:solidFill>
                <a:latin typeface="Calibri" panose="020F0502020204030204" pitchFamily="34" charset="0"/>
                <a:ea typeface="Arial"/>
                <a:cs typeface="Calibri" panose="020F0502020204030204" pitchFamily="34" charset="0"/>
                <a:sym typeface="Arial"/>
              </a:rPr>
              <a:t>undoing the actions of incomplete transactions</a:t>
            </a:r>
            <a:r>
              <a:rPr lang="en-US" sz="2400" dirty="0">
                <a:solidFill>
                  <a:schemeClr val="dk1"/>
                </a:solidFill>
                <a:latin typeface="Calibri" panose="020F0502020204030204" pitchFamily="34" charset="0"/>
                <a:ea typeface="Arial"/>
                <a:cs typeface="Calibri" panose="020F0502020204030204" pitchFamily="34" charset="0"/>
                <a:sym typeface="Arial"/>
              </a:rPr>
              <a:t>. </a:t>
            </a:r>
            <a:endParaRPr sz="2000" dirty="0">
              <a:latin typeface="Calibri" panose="020F0502020204030204" pitchFamily="34" charset="0"/>
              <a:cs typeface="Calibri" panose="020F0502020204030204" pitchFamily="34" charset="0"/>
            </a:endParaRPr>
          </a:p>
          <a:p>
            <a:pPr marL="914400" lvl="1" indent="-457200" algn="just">
              <a:spcBef>
                <a:spcPts val="600"/>
              </a:spcBef>
              <a:buClr>
                <a:schemeClr val="dk1"/>
              </a:buClr>
              <a:buSzPts val="2200"/>
              <a:buFont typeface="Noto Sans Symbols"/>
              <a:buChar char="❑"/>
            </a:pPr>
            <a:r>
              <a:rPr lang="en-US" sz="2400" dirty="0">
                <a:solidFill>
                  <a:schemeClr val="dk1"/>
                </a:solidFill>
                <a:latin typeface="Calibri" panose="020F0502020204030204" pitchFamily="34" charset="0"/>
                <a:ea typeface="Arial"/>
                <a:cs typeface="Calibri" panose="020F0502020204030204" pitchFamily="34" charset="0"/>
                <a:sym typeface="Arial"/>
              </a:rPr>
              <a:t>To be able to do this, the DBMS maintains a record, called the log of all writes to the database.</a:t>
            </a:r>
            <a:endParaRPr sz="2000" dirty="0">
              <a:latin typeface="Calibri" panose="020F0502020204030204" pitchFamily="34" charset="0"/>
              <a:cs typeface="Calibri" panose="020F0502020204030204" pitchFamily="34" charset="0"/>
            </a:endParaRPr>
          </a:p>
          <a:p>
            <a:pPr marL="914400" lvl="1" indent="-457200" algn="just">
              <a:spcBef>
                <a:spcPts val="600"/>
              </a:spcBef>
              <a:buClr>
                <a:schemeClr val="dk1"/>
              </a:buClr>
              <a:buSzPts val="2200"/>
              <a:buFont typeface="Noto Sans Symbols"/>
              <a:buChar char="❑"/>
            </a:pPr>
            <a:r>
              <a:rPr lang="en-US" sz="2400" b="1" dirty="0">
                <a:solidFill>
                  <a:srgbClr val="C00000"/>
                </a:solidFill>
                <a:latin typeface="Calibri" panose="020F0502020204030204" pitchFamily="34" charset="0"/>
                <a:ea typeface="Arial"/>
                <a:cs typeface="Calibri" panose="020F0502020204030204" pitchFamily="34" charset="0"/>
                <a:sym typeface="Arial"/>
              </a:rPr>
              <a:t>The log is also used to ensure durability: </a:t>
            </a:r>
            <a:r>
              <a:rPr lang="en-US" sz="2400" dirty="0">
                <a:solidFill>
                  <a:schemeClr val="dk1"/>
                </a:solidFill>
                <a:latin typeface="Calibri" panose="020F0502020204030204" pitchFamily="34" charset="0"/>
                <a:ea typeface="Arial"/>
                <a:cs typeface="Calibri" panose="020F0502020204030204" pitchFamily="34" charset="0"/>
                <a:sym typeface="Arial"/>
              </a:rPr>
              <a:t>If the system crashes before the changes made by a completed transaction are written to disk, the log is used to remember and restore these changes when the system restarts</a:t>
            </a:r>
            <a:r>
              <a:rPr lang="en-US" sz="2800" dirty="0">
                <a:solidFill>
                  <a:schemeClr val="dk1"/>
                </a:solidFill>
                <a:latin typeface="Calibri" panose="020F0502020204030204" pitchFamily="34" charset="0"/>
                <a:ea typeface="Arial"/>
                <a:cs typeface="Calibri" panose="020F0502020204030204" pitchFamily="34" charset="0"/>
                <a:sym typeface="Arial"/>
              </a:rPr>
              <a:t>.</a:t>
            </a:r>
            <a:endParaRPr sz="2000" dirty="0">
              <a:latin typeface="Calibri" panose="020F0502020204030204" pitchFamily="34" charset="0"/>
              <a:cs typeface="Calibri" panose="020F0502020204030204" pitchFamily="34" charset="0"/>
            </a:endParaRPr>
          </a:p>
        </p:txBody>
      </p:sp>
      <p:sp>
        <p:nvSpPr>
          <p:cNvPr id="78" name="Google Shape;78;g2da732ff6c3_0_0"/>
          <p:cNvSpPr txBox="1">
            <a:spLocks noGrp="1"/>
          </p:cNvSpPr>
          <p:nvPr>
            <p:ph type="title"/>
          </p:nvPr>
        </p:nvSpPr>
        <p:spPr>
          <a:xfrm>
            <a:off x="446868" y="356974"/>
            <a:ext cx="7796100" cy="750900"/>
          </a:xfrm>
          <a:prstGeom prst="rect">
            <a:avLst/>
          </a:prstGeom>
          <a:noFill/>
          <a:ln>
            <a:noFill/>
          </a:ln>
        </p:spPr>
        <p:txBody>
          <a:bodyPr spcFirstLastPara="1" vert="horz" wrap="square" lIns="91425" tIns="45700" rIns="91425" bIns="45700" rtlCol="0" anchor="b" anchorCtr="0">
            <a:noAutofit/>
          </a:bodyPr>
          <a:lstStyle/>
          <a:p>
            <a:pPr>
              <a:lnSpc>
                <a:spcPct val="100000"/>
              </a:lnSpc>
              <a:spcBef>
                <a:spcPts val="0"/>
              </a:spcBef>
              <a:buClr>
                <a:schemeClr val="dk1"/>
              </a:buClr>
              <a:buSzPts val="3600"/>
            </a:pPr>
            <a:br>
              <a:rPr lang="en-US" sz="4000" u="sng" dirty="0">
                <a:solidFill>
                  <a:schemeClr val="dk1"/>
                </a:solidFill>
                <a:latin typeface="Calibri" panose="020F0502020204030204" pitchFamily="34" charset="0"/>
                <a:ea typeface="Arial"/>
                <a:cs typeface="Calibri" panose="020F0502020204030204" pitchFamily="34" charset="0"/>
                <a:sym typeface="Arial"/>
              </a:rPr>
            </a:br>
            <a:r>
              <a:rPr lang="en-US" sz="4000" u="sng" dirty="0">
                <a:solidFill>
                  <a:schemeClr val="dk1"/>
                </a:solidFill>
                <a:latin typeface="Calibri" panose="020F0502020204030204" pitchFamily="34" charset="0"/>
                <a:ea typeface="Arial"/>
                <a:cs typeface="Calibri" panose="020F0502020204030204" pitchFamily="34" charset="0"/>
                <a:sym typeface="Arial"/>
              </a:rPr>
              <a:t>Atomicity and Durability</a:t>
            </a:r>
            <a:endParaRPr sz="4800" u="sng" dirty="0">
              <a:latin typeface="Calibri" panose="020F0502020204030204" pitchFamily="34" charset="0"/>
              <a:cs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2"/>
          <p:cNvSpPr txBox="1">
            <a:spLocks noGrp="1"/>
          </p:cNvSpPr>
          <p:nvPr>
            <p:ph type="title"/>
          </p:nvPr>
        </p:nvSpPr>
        <p:spPr>
          <a:xfrm>
            <a:off x="476848" y="497681"/>
            <a:ext cx="7796212" cy="750887"/>
          </a:xfrm>
          <a:prstGeom prst="rect">
            <a:avLst/>
          </a:prstGeom>
          <a:noFill/>
          <a:ln>
            <a:noFill/>
          </a:ln>
        </p:spPr>
        <p:txBody>
          <a:bodyPr spcFirstLastPara="1" vert="horz" wrap="square" lIns="91425" tIns="45700" rIns="91425" bIns="45700" rtlCol="0" anchor="b" anchorCtr="0">
            <a:noAutofit/>
          </a:bodyPr>
          <a:lstStyle/>
          <a:p>
            <a:pPr>
              <a:lnSpc>
                <a:spcPct val="100000"/>
              </a:lnSpc>
              <a:spcBef>
                <a:spcPts val="0"/>
              </a:spcBef>
              <a:buClr>
                <a:schemeClr val="dk1"/>
              </a:buClr>
              <a:buSzPts val="3600"/>
            </a:pPr>
            <a:br>
              <a:rPr lang="en-US" sz="4000" u="sng" dirty="0">
                <a:solidFill>
                  <a:schemeClr val="dk1"/>
                </a:solidFill>
                <a:latin typeface="Calibri" panose="020F0502020204030204" pitchFamily="34" charset="0"/>
                <a:cs typeface="Calibri" panose="020F0502020204030204" pitchFamily="34" charset="0"/>
                <a:sym typeface="Arial"/>
              </a:rPr>
            </a:br>
            <a:r>
              <a:rPr lang="en-US" sz="4000" u="sng" dirty="0">
                <a:solidFill>
                  <a:schemeClr val="dk1"/>
                </a:solidFill>
                <a:latin typeface="Calibri" panose="020F0502020204030204" pitchFamily="34" charset="0"/>
                <a:cs typeface="Calibri" panose="020F0502020204030204" pitchFamily="34" charset="0"/>
                <a:sym typeface="Arial"/>
              </a:rPr>
              <a:t>Atomicity and Durability</a:t>
            </a:r>
            <a:endParaRPr sz="4000" u="sng" dirty="0">
              <a:solidFill>
                <a:schemeClr val="dk1"/>
              </a:solidFill>
              <a:latin typeface="Calibri" panose="020F0502020204030204" pitchFamily="34" charset="0"/>
              <a:cs typeface="Calibri" panose="020F0502020204030204" pitchFamily="34" charset="0"/>
            </a:endParaRPr>
          </a:p>
        </p:txBody>
      </p:sp>
      <p:sp>
        <p:nvSpPr>
          <p:cNvPr id="86" name="Google Shape;86;p2"/>
          <p:cNvSpPr txBox="1"/>
          <p:nvPr/>
        </p:nvSpPr>
        <p:spPr>
          <a:xfrm>
            <a:off x="579974" y="1389062"/>
            <a:ext cx="10615721" cy="892512"/>
          </a:xfrm>
          <a:prstGeom prst="rect">
            <a:avLst/>
          </a:prstGeom>
          <a:noFill/>
          <a:ln>
            <a:noFill/>
          </a:ln>
        </p:spPr>
        <p:txBody>
          <a:bodyPr spcFirstLastPara="1" wrap="square" lIns="91425" tIns="45700" rIns="91425" bIns="45700" anchor="t" anchorCtr="0">
            <a:spAutoFit/>
          </a:bodyPr>
          <a:lstStyle/>
          <a:p>
            <a:pPr algn="just">
              <a:buClr>
                <a:schemeClr val="dk1"/>
              </a:buClr>
              <a:buSzPts val="2400"/>
            </a:pPr>
            <a:r>
              <a:rPr lang="en-US" sz="2600" b="1" i="1" u="sng" dirty="0">
                <a:solidFill>
                  <a:srgbClr val="C00000"/>
                </a:solidFill>
                <a:latin typeface="Calibri" panose="020F0502020204030204" pitchFamily="34" charset="0"/>
                <a:ea typeface="Arial"/>
                <a:cs typeface="Calibri" panose="020F0502020204030204" pitchFamily="34" charset="0"/>
                <a:sym typeface="Arial"/>
              </a:rPr>
              <a:t>Recovery Manager:</a:t>
            </a:r>
            <a:r>
              <a:rPr lang="en-US" sz="2600" i="1" dirty="0">
                <a:solidFill>
                  <a:schemeClr val="dk1"/>
                </a:solidFill>
                <a:latin typeface="Calibri" panose="020F0502020204030204" pitchFamily="34" charset="0"/>
                <a:ea typeface="Arial"/>
                <a:cs typeface="Calibri" panose="020F0502020204030204" pitchFamily="34" charset="0"/>
                <a:sym typeface="Arial"/>
              </a:rPr>
              <a:t> The DBMS component that ensures atomicity and durability, </a:t>
            </a:r>
            <a:endParaRPr sz="2600" dirty="0">
              <a:latin typeface="Calibri" panose="020F0502020204030204" pitchFamily="34" charset="0"/>
              <a:cs typeface="Calibri" panose="020F0502020204030204" pitchFamily="34" charset="0"/>
            </a:endParaRPr>
          </a:p>
        </p:txBody>
      </p:sp>
      <p:sp>
        <p:nvSpPr>
          <p:cNvPr id="87" name="Google Shape;87;p2"/>
          <p:cNvSpPr txBox="1"/>
          <p:nvPr/>
        </p:nvSpPr>
        <p:spPr>
          <a:xfrm>
            <a:off x="535298" y="2289175"/>
            <a:ext cx="10570903" cy="1446509"/>
          </a:xfrm>
          <a:prstGeom prst="rect">
            <a:avLst/>
          </a:prstGeom>
          <a:noFill/>
          <a:ln>
            <a:noFill/>
          </a:ln>
        </p:spPr>
        <p:txBody>
          <a:bodyPr spcFirstLastPara="1" wrap="square" lIns="91425" tIns="45700" rIns="91425" bIns="45700" anchor="t" anchorCtr="0">
            <a:spAutoFit/>
          </a:bodyPr>
          <a:lstStyle/>
          <a:p>
            <a:pPr algn="just">
              <a:buClr>
                <a:schemeClr val="dk1"/>
              </a:buClr>
              <a:buSzPts val="2000"/>
            </a:pPr>
            <a:r>
              <a:rPr lang="en-US" sz="2400" dirty="0">
                <a:solidFill>
                  <a:schemeClr val="dk1"/>
                </a:solidFill>
                <a:latin typeface="Calibri" panose="020F0502020204030204" pitchFamily="34" charset="0"/>
                <a:ea typeface="Arial"/>
                <a:cs typeface="Calibri" panose="020F0502020204030204" pitchFamily="34" charset="0"/>
                <a:sym typeface="Arial"/>
              </a:rPr>
              <a:t>A transaction is defined as anyone execution of a user program in a DBMS and differs from an execution of a program outside the DBMS in important ways. </a:t>
            </a:r>
            <a:endParaRPr sz="2000" dirty="0">
              <a:latin typeface="Calibri" panose="020F0502020204030204" pitchFamily="34" charset="0"/>
              <a:cs typeface="Calibri" panose="020F0502020204030204" pitchFamily="34" charset="0"/>
            </a:endParaRPr>
          </a:p>
          <a:p>
            <a:pPr algn="just">
              <a:buClr>
                <a:schemeClr val="dk1"/>
              </a:buClr>
              <a:buSzPts val="1400"/>
            </a:pPr>
            <a:endParaRPr sz="1600" dirty="0">
              <a:solidFill>
                <a:schemeClr val="dk1"/>
              </a:solidFill>
              <a:latin typeface="Calibri" panose="020F0502020204030204" pitchFamily="34" charset="0"/>
              <a:ea typeface="Arial"/>
              <a:cs typeface="Calibri" panose="020F0502020204030204" pitchFamily="34" charset="0"/>
              <a:sym typeface="Arial"/>
            </a:endParaRPr>
          </a:p>
          <a:p>
            <a:pPr algn="just">
              <a:buClr>
                <a:schemeClr val="dk1"/>
              </a:buClr>
              <a:buSzPts val="2400"/>
            </a:pPr>
            <a:r>
              <a:rPr lang="en-US" sz="2400" b="1" u="sng" dirty="0">
                <a:solidFill>
                  <a:srgbClr val="0070C0"/>
                </a:solidFill>
                <a:highlight>
                  <a:srgbClr val="FBFFFB"/>
                </a:highlight>
                <a:latin typeface="Calibri" panose="020F0502020204030204" pitchFamily="34" charset="0"/>
                <a:ea typeface="Arial"/>
                <a:cs typeface="Calibri" panose="020F0502020204030204" pitchFamily="34" charset="0"/>
                <a:sym typeface="Arial"/>
              </a:rPr>
              <a:t>Executing the same program several times generates several transactions.</a:t>
            </a:r>
            <a:endParaRPr sz="2400" u="sng" dirty="0">
              <a:solidFill>
                <a:srgbClr val="0070C0"/>
              </a:solidFill>
              <a:highlight>
                <a:srgbClr val="FBFFFB"/>
              </a:highlight>
              <a:latin typeface="Calibri" panose="020F0502020204030204" pitchFamily="34" charset="0"/>
              <a:cs typeface="Calibri" panose="020F0502020204030204" pitchFamily="34" charset="0"/>
            </a:endParaRPr>
          </a:p>
        </p:txBody>
      </p:sp>
      <p:sp>
        <p:nvSpPr>
          <p:cNvPr id="88" name="Google Shape;88;p2"/>
          <p:cNvSpPr txBox="1"/>
          <p:nvPr/>
        </p:nvSpPr>
        <p:spPr>
          <a:xfrm>
            <a:off x="535298" y="4067572"/>
            <a:ext cx="10650794" cy="1877397"/>
          </a:xfrm>
          <a:prstGeom prst="rect">
            <a:avLst/>
          </a:prstGeom>
          <a:solidFill>
            <a:srgbClr val="FFFAEF"/>
          </a:solidFill>
          <a:ln>
            <a:noFill/>
          </a:ln>
        </p:spPr>
        <p:txBody>
          <a:bodyPr spcFirstLastPara="1" wrap="square" lIns="91425" tIns="45700" rIns="91425" bIns="45700" anchor="t" anchorCtr="0">
            <a:spAutoFit/>
          </a:bodyPr>
          <a:lstStyle/>
          <a:p>
            <a:pPr marL="457200" indent="-457200" algn="just">
              <a:spcBef>
                <a:spcPts val="600"/>
              </a:spcBef>
              <a:spcAft>
                <a:spcPts val="600"/>
              </a:spcAft>
              <a:buClr>
                <a:schemeClr val="dk1"/>
              </a:buClr>
              <a:buSzPts val="2200"/>
              <a:buFont typeface="Noto Sans Symbols"/>
              <a:buChar char="❑"/>
            </a:pPr>
            <a:r>
              <a:rPr lang="en-US" sz="2400" dirty="0">
                <a:solidFill>
                  <a:schemeClr val="dk1"/>
                </a:solidFill>
                <a:latin typeface="Calibri" panose="020F0502020204030204" pitchFamily="34" charset="0"/>
                <a:ea typeface="Arial"/>
                <a:cs typeface="Calibri" panose="020F0502020204030204" pitchFamily="34" charset="0"/>
                <a:sym typeface="Arial"/>
              </a:rPr>
              <a:t>How the DBMS handles concurrent executions is an important aspect of transaction management and the subject of </a:t>
            </a:r>
            <a:r>
              <a:rPr lang="en-US" sz="2400" b="1" dirty="0">
                <a:solidFill>
                  <a:schemeClr val="dk1"/>
                </a:solidFill>
                <a:latin typeface="Calibri" panose="020F0502020204030204" pitchFamily="34" charset="0"/>
                <a:ea typeface="Arial"/>
                <a:cs typeface="Calibri" panose="020F0502020204030204" pitchFamily="34" charset="0"/>
                <a:sym typeface="Arial"/>
              </a:rPr>
              <a:t>concurrency control</a:t>
            </a:r>
            <a:r>
              <a:rPr lang="en-US" sz="2400" dirty="0">
                <a:solidFill>
                  <a:schemeClr val="dk1"/>
                </a:solidFill>
                <a:latin typeface="Calibri" panose="020F0502020204030204" pitchFamily="34" charset="0"/>
                <a:ea typeface="Arial"/>
                <a:cs typeface="Calibri" panose="020F0502020204030204" pitchFamily="34" charset="0"/>
                <a:sym typeface="Arial"/>
              </a:rPr>
              <a:t>. </a:t>
            </a:r>
            <a:endParaRPr sz="2000" dirty="0">
              <a:latin typeface="Calibri" panose="020F0502020204030204" pitchFamily="34" charset="0"/>
              <a:cs typeface="Calibri" panose="020F0502020204030204" pitchFamily="34" charset="0"/>
            </a:endParaRPr>
          </a:p>
          <a:p>
            <a:pPr marL="457200" indent="-457200" algn="just">
              <a:spcBef>
                <a:spcPts val="600"/>
              </a:spcBef>
              <a:spcAft>
                <a:spcPts val="600"/>
              </a:spcAft>
              <a:buClr>
                <a:schemeClr val="dk1"/>
              </a:buClr>
              <a:buSzPts val="2200"/>
              <a:buFont typeface="Noto Sans Symbols"/>
              <a:buChar char="❑"/>
            </a:pPr>
            <a:r>
              <a:rPr lang="en-US" sz="2400" dirty="0">
                <a:solidFill>
                  <a:schemeClr val="dk1"/>
                </a:solidFill>
                <a:latin typeface="Calibri" panose="020F0502020204030204" pitchFamily="34" charset="0"/>
                <a:ea typeface="Arial"/>
                <a:cs typeface="Calibri" panose="020F0502020204030204" pitchFamily="34" charset="0"/>
                <a:sym typeface="Arial"/>
              </a:rPr>
              <a:t>The DBMS ensures that the changes made by such partial transactions are not seen by other transactions. How this is achieved is the subject of </a:t>
            </a:r>
            <a:r>
              <a:rPr lang="en-US" sz="2400" b="1" dirty="0">
                <a:solidFill>
                  <a:schemeClr val="dk1"/>
                </a:solidFill>
                <a:latin typeface="Calibri" panose="020F0502020204030204" pitchFamily="34" charset="0"/>
                <a:ea typeface="Arial"/>
                <a:cs typeface="Calibri" panose="020F0502020204030204" pitchFamily="34" charset="0"/>
                <a:sym typeface="Arial"/>
              </a:rPr>
              <a:t>crash recovery</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8458200" y="6400800"/>
            <a:ext cx="1905000" cy="457200"/>
          </a:xfrm>
          <a:prstGeom prst="rect">
            <a:avLst/>
          </a:prstGeom>
          <a:noFill/>
          <a:ln>
            <a:noFill/>
          </a:ln>
        </p:spPr>
        <p:txBody>
          <a:bodyPr spcFirstLastPara="1" wrap="square" lIns="91425" tIns="45700" rIns="91425" bIns="45700" anchor="b" anchorCtr="0">
            <a:noAutofit/>
          </a:bodyPr>
          <a:lstStyle/>
          <a:p>
            <a:pPr algn="r">
              <a:buClr>
                <a:srgbClr val="990033"/>
              </a:buClr>
              <a:buSzPts val="1400"/>
            </a:pPr>
            <a:r>
              <a:rPr lang="en-US" sz="1400" b="1">
                <a:solidFill>
                  <a:srgbClr val="990033"/>
                </a:solidFill>
                <a:latin typeface="Arial"/>
                <a:ea typeface="Arial"/>
                <a:cs typeface="Arial"/>
                <a:sym typeface="Arial"/>
              </a:rPr>
              <a:t>Slide 10- </a:t>
            </a:r>
            <a:fld id="{00000000-1234-1234-1234-123412341234}" type="slidenum">
              <a:rPr lang="en-US" sz="1400" b="1">
                <a:solidFill>
                  <a:srgbClr val="990033"/>
                </a:solidFill>
                <a:latin typeface="Arial"/>
                <a:ea typeface="Arial"/>
                <a:cs typeface="Arial"/>
                <a:sym typeface="Arial"/>
              </a:rPr>
              <a:pPr algn="r">
                <a:buClr>
                  <a:srgbClr val="990033"/>
                </a:buClr>
                <a:buSzPts val="1400"/>
              </a:pPr>
              <a:t>33</a:t>
            </a:fld>
            <a:endParaRPr/>
          </a:p>
        </p:txBody>
      </p:sp>
      <p:sp>
        <p:nvSpPr>
          <p:cNvPr id="69" name="Google Shape;69;p1"/>
          <p:cNvSpPr txBox="1"/>
          <p:nvPr/>
        </p:nvSpPr>
        <p:spPr>
          <a:xfrm>
            <a:off x="599607" y="1585912"/>
            <a:ext cx="11227631" cy="4739719"/>
          </a:xfrm>
          <a:prstGeom prst="rect">
            <a:avLst/>
          </a:prstGeom>
          <a:noFill/>
          <a:ln>
            <a:noFill/>
          </a:ln>
        </p:spPr>
        <p:txBody>
          <a:bodyPr spcFirstLastPara="1" wrap="square" lIns="91425" tIns="45700" rIns="91425" bIns="45700" anchor="t" anchorCtr="0">
            <a:spAutoFit/>
          </a:bodyPr>
          <a:lstStyle/>
          <a:p>
            <a:pPr algn="just">
              <a:spcBef>
                <a:spcPts val="600"/>
              </a:spcBef>
              <a:spcAft>
                <a:spcPts val="600"/>
              </a:spcAft>
              <a:buClr>
                <a:schemeClr val="dk1"/>
              </a:buClr>
              <a:buSzPts val="2200"/>
            </a:pPr>
            <a:r>
              <a:rPr lang="en-US" sz="2800" dirty="0">
                <a:latin typeface="Calibri" panose="020F0502020204030204" pitchFamily="34" charset="0"/>
                <a:ea typeface="Calibri" panose="020F0502020204030204" pitchFamily="34" charset="0"/>
                <a:cs typeface="Calibri" panose="020F0502020204030204" pitchFamily="34" charset="0"/>
              </a:rPr>
              <a:t>Users are responsible for ensuring </a:t>
            </a:r>
            <a:r>
              <a:rPr lang="en-US" sz="2800" b="1" i="1" u="sng" dirty="0">
                <a:solidFill>
                  <a:srgbClr val="FF0000"/>
                </a:solidFill>
                <a:latin typeface="Calibri" panose="020F0502020204030204" pitchFamily="34" charset="0"/>
                <a:ea typeface="Calibri" panose="020F0502020204030204" pitchFamily="34" charset="0"/>
                <a:cs typeface="Calibri" panose="020F0502020204030204" pitchFamily="34" charset="0"/>
              </a:rPr>
              <a:t>transaction consistency. </a:t>
            </a:r>
          </a:p>
          <a:p>
            <a:pPr algn="just">
              <a:spcBef>
                <a:spcPts val="600"/>
              </a:spcBef>
              <a:spcAft>
                <a:spcPts val="600"/>
              </a:spcAft>
              <a:buClr>
                <a:schemeClr val="dk1"/>
              </a:buClr>
              <a:buSzPts val="2200"/>
            </a:pPr>
            <a:r>
              <a:rPr lang="en-US" sz="2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US" sz="2800" dirty="0">
                <a:latin typeface="Calibri" panose="020F0502020204030204" pitchFamily="34" charset="0"/>
                <a:ea typeface="Calibri" panose="020F0502020204030204" pitchFamily="34" charset="0"/>
                <a:cs typeface="Calibri" panose="020F0502020204030204" pitchFamily="34" charset="0"/>
              </a:rPr>
              <a:t>That is, the user who submits a transaction must ensure that, when run to completion by itself against a 'consistent' database instance, the transaction will leave the database in a 'consistent' state.</a:t>
            </a:r>
          </a:p>
          <a:p>
            <a:pPr algn="just">
              <a:spcBef>
                <a:spcPts val="600"/>
              </a:spcBef>
              <a:spcAft>
                <a:spcPts val="600"/>
              </a:spcAft>
              <a:buClr>
                <a:schemeClr val="dk1"/>
              </a:buClr>
              <a:buSzPts val="2200"/>
            </a:pPr>
            <a:endParaRPr lang="en-US" sz="2800" dirty="0">
              <a:latin typeface="Calibri" panose="020F0502020204030204" pitchFamily="34" charset="0"/>
              <a:ea typeface="Calibri" panose="020F0502020204030204" pitchFamily="34" charset="0"/>
              <a:cs typeface="Calibri" panose="020F0502020204030204" pitchFamily="34" charset="0"/>
            </a:endParaRPr>
          </a:p>
          <a:p>
            <a:pPr algn="just">
              <a:spcBef>
                <a:spcPts val="600"/>
              </a:spcBef>
              <a:spcAft>
                <a:spcPts val="600"/>
              </a:spcAft>
              <a:buClr>
                <a:schemeClr val="dk1"/>
              </a:buClr>
              <a:buSzPts val="2200"/>
            </a:pPr>
            <a:r>
              <a:rPr lang="en-US" sz="2800" b="1" i="1" u="sng" dirty="0">
                <a:solidFill>
                  <a:srgbClr val="FF0000"/>
                </a:solidFill>
                <a:latin typeface="Calibri" panose="020F0502020204030204" pitchFamily="34" charset="0"/>
                <a:ea typeface="Calibri" panose="020F0502020204030204" pitchFamily="34" charset="0"/>
                <a:cs typeface="Calibri" panose="020F0502020204030204" pitchFamily="34" charset="0"/>
              </a:rPr>
              <a:t>The isolation property </a:t>
            </a:r>
            <a:r>
              <a:rPr lang="en-US" sz="2800" dirty="0">
                <a:latin typeface="Calibri" panose="020F0502020204030204" pitchFamily="34" charset="0"/>
                <a:ea typeface="Calibri" panose="020F0502020204030204" pitchFamily="34" charset="0"/>
                <a:cs typeface="Calibri" panose="020F0502020204030204" pitchFamily="34" charset="0"/>
              </a:rPr>
              <a:t>is ensured by guaranteeing that,</a:t>
            </a:r>
          </a:p>
          <a:p>
            <a:pPr algn="just">
              <a:spcBef>
                <a:spcPts val="600"/>
              </a:spcBef>
              <a:spcAft>
                <a:spcPts val="600"/>
              </a:spcAft>
              <a:buClr>
                <a:schemeClr val="dk1"/>
              </a:buClr>
              <a:buSzPts val="2200"/>
            </a:pPr>
            <a:r>
              <a:rPr lang="en-US" sz="2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800" dirty="0">
                <a:latin typeface="Calibri" panose="020F0502020204030204" pitchFamily="34" charset="0"/>
                <a:ea typeface="Calibri" panose="020F0502020204030204" pitchFamily="34" charset="0"/>
                <a:cs typeface="Calibri" panose="020F0502020204030204" pitchFamily="34" charset="0"/>
              </a:rPr>
              <a:t> even though actions of several transactions might be interleaved, the net effect is identical to executing all transactions one after the other in some serial order. </a:t>
            </a:r>
            <a:endParaRPr sz="2800" dirty="0">
              <a:latin typeface="Calibri" panose="020F0502020204030204" pitchFamily="34" charset="0"/>
              <a:ea typeface="Calibri" panose="020F0502020204030204" pitchFamily="34" charset="0"/>
              <a:cs typeface="Calibri" panose="020F0502020204030204" pitchFamily="34" charset="0"/>
            </a:endParaRPr>
          </a:p>
        </p:txBody>
      </p:sp>
      <p:sp>
        <p:nvSpPr>
          <p:cNvPr id="70" name="Google Shape;70;p1"/>
          <p:cNvSpPr txBox="1">
            <a:spLocks noGrp="1"/>
          </p:cNvSpPr>
          <p:nvPr>
            <p:ph type="title"/>
          </p:nvPr>
        </p:nvSpPr>
        <p:spPr>
          <a:xfrm>
            <a:off x="371917" y="593361"/>
            <a:ext cx="7796212" cy="750887"/>
          </a:xfrm>
          <a:prstGeom prst="rect">
            <a:avLst/>
          </a:prstGeom>
          <a:noFill/>
          <a:ln>
            <a:noFill/>
          </a:ln>
        </p:spPr>
        <p:txBody>
          <a:bodyPr spcFirstLastPara="1" vert="horz" wrap="square" lIns="91425" tIns="45700" rIns="91425" bIns="45700" rtlCol="0" anchor="b" anchorCtr="0">
            <a:noAutofit/>
          </a:bodyPr>
          <a:lstStyle/>
          <a:p>
            <a:pPr>
              <a:lnSpc>
                <a:spcPct val="100000"/>
              </a:lnSpc>
              <a:spcBef>
                <a:spcPts val="0"/>
              </a:spcBef>
              <a:buClr>
                <a:schemeClr val="dk1"/>
              </a:buClr>
              <a:buSzPts val="3600"/>
            </a:pPr>
            <a:br>
              <a:rPr lang="en-US" sz="4000" u="sng" dirty="0">
                <a:solidFill>
                  <a:schemeClr val="dk1"/>
                </a:solidFill>
                <a:latin typeface="Calibri" panose="020F0502020204030204" pitchFamily="34" charset="0"/>
                <a:cs typeface="Calibri" panose="020F0502020204030204" pitchFamily="34" charset="0"/>
                <a:sym typeface="Arial"/>
              </a:rPr>
            </a:br>
            <a:r>
              <a:rPr lang="en-US" sz="4000" u="sng" dirty="0">
                <a:solidFill>
                  <a:schemeClr val="dk1"/>
                </a:solidFill>
                <a:latin typeface="Calibri" panose="020F0502020204030204" pitchFamily="34" charset="0"/>
                <a:cs typeface="Calibri" panose="020F0502020204030204" pitchFamily="34" charset="0"/>
                <a:sym typeface="Arial"/>
              </a:rPr>
              <a:t>Consistency and Isolation</a:t>
            </a:r>
            <a:endParaRPr sz="4000" u="sng" dirty="0">
              <a:solidFill>
                <a:schemeClr val="dk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5075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636" y="591197"/>
            <a:ext cx="10515600" cy="579646"/>
          </a:xfrm>
          <a:prstGeom prst="rect">
            <a:avLst/>
          </a:prstGeom>
        </p:spPr>
        <p:txBody>
          <a:bodyPr vert="horz" wrap="square" lIns="0" tIns="27940" rIns="0" bIns="0" rtlCol="0" anchor="ctr">
            <a:spAutoFit/>
          </a:bodyPr>
          <a:lstStyle/>
          <a:p>
            <a:pPr marL="12700" marR="5080">
              <a:lnSpc>
                <a:spcPts val="4300"/>
              </a:lnSpc>
              <a:spcBef>
                <a:spcPts val="220"/>
              </a:spcBef>
            </a:pPr>
            <a:r>
              <a:rPr spc="-5" dirty="0"/>
              <a:t>Desirable Properties of Transactions </a:t>
            </a:r>
            <a:r>
              <a:rPr spc="-990" dirty="0"/>
              <a:t> </a:t>
            </a:r>
            <a:r>
              <a:rPr spc="-5" dirty="0"/>
              <a:t>(cont’d.)</a:t>
            </a:r>
          </a:p>
        </p:txBody>
      </p:sp>
      <p:sp>
        <p:nvSpPr>
          <p:cNvPr id="3" name="object 3"/>
          <p:cNvSpPr txBox="1"/>
          <p:nvPr/>
        </p:nvSpPr>
        <p:spPr>
          <a:xfrm>
            <a:off x="838200" y="1318012"/>
            <a:ext cx="10515600" cy="4948791"/>
          </a:xfrm>
          <a:prstGeom prst="rect">
            <a:avLst/>
          </a:prstGeom>
        </p:spPr>
        <p:txBody>
          <a:bodyPr vert="horz" wrap="square" lIns="0" tIns="100330" rIns="0" bIns="0" rtlCol="0">
            <a:spAutoFit/>
          </a:bodyPr>
          <a:lstStyle/>
          <a:p>
            <a:pPr marL="355600" indent="-342900" algn="just">
              <a:spcBef>
                <a:spcPts val="790"/>
              </a:spcBef>
              <a:buClr>
                <a:srgbClr val="990033"/>
              </a:buClr>
              <a:buSzPct val="60714"/>
              <a:buFont typeface="Wingdings"/>
              <a:buChar char=""/>
              <a:tabLst>
                <a:tab pos="354965" algn="l"/>
                <a:tab pos="355600" algn="l"/>
              </a:tabLst>
            </a:pPr>
            <a:r>
              <a:rPr sz="3200" spc="15" dirty="0">
                <a:solidFill>
                  <a:srgbClr val="333399"/>
                </a:solidFill>
                <a:latin typeface="Calibri" panose="020F0502020204030204" pitchFamily="34" charset="0"/>
                <a:cs typeface="Calibri" panose="020F0502020204030204" pitchFamily="34" charset="0"/>
              </a:rPr>
              <a:t>Levels</a:t>
            </a:r>
            <a:r>
              <a:rPr sz="3200" spc="-105" dirty="0">
                <a:solidFill>
                  <a:srgbClr val="333399"/>
                </a:solidFill>
                <a:latin typeface="Calibri" panose="020F0502020204030204" pitchFamily="34" charset="0"/>
                <a:cs typeface="Calibri" panose="020F0502020204030204" pitchFamily="34" charset="0"/>
              </a:rPr>
              <a:t> </a:t>
            </a:r>
            <a:r>
              <a:rPr sz="3200" spc="20" dirty="0">
                <a:solidFill>
                  <a:srgbClr val="333399"/>
                </a:solidFill>
                <a:latin typeface="Calibri" panose="020F0502020204030204" pitchFamily="34" charset="0"/>
                <a:cs typeface="Calibri" panose="020F0502020204030204" pitchFamily="34" charset="0"/>
              </a:rPr>
              <a:t>of</a:t>
            </a:r>
            <a:r>
              <a:rPr sz="3200" spc="-85" dirty="0">
                <a:solidFill>
                  <a:srgbClr val="333399"/>
                </a:solidFill>
                <a:latin typeface="Calibri" panose="020F0502020204030204" pitchFamily="34" charset="0"/>
                <a:cs typeface="Calibri" panose="020F0502020204030204" pitchFamily="34" charset="0"/>
              </a:rPr>
              <a:t> </a:t>
            </a:r>
            <a:r>
              <a:rPr sz="3200" spc="5" dirty="0">
                <a:solidFill>
                  <a:srgbClr val="333399"/>
                </a:solidFill>
                <a:latin typeface="Calibri" panose="020F0502020204030204" pitchFamily="34" charset="0"/>
                <a:cs typeface="Calibri" panose="020F0502020204030204" pitchFamily="34" charset="0"/>
              </a:rPr>
              <a:t>isolation</a:t>
            </a:r>
            <a:endParaRPr sz="3200" dirty="0">
              <a:latin typeface="Calibri" panose="020F0502020204030204" pitchFamily="34" charset="0"/>
              <a:cs typeface="Calibri" panose="020F0502020204030204" pitchFamily="34" charset="0"/>
            </a:endParaRPr>
          </a:p>
          <a:p>
            <a:pPr marL="762000" marR="5080" lvl="1" indent="-292100" algn="just">
              <a:lnSpc>
                <a:spcPts val="3100"/>
              </a:lnSpc>
              <a:spcBef>
                <a:spcPts val="760"/>
              </a:spcBef>
              <a:buClr>
                <a:srgbClr val="333399"/>
              </a:buClr>
              <a:buSzPct val="53846"/>
              <a:buFont typeface="Wingdings"/>
              <a:buChar char=""/>
              <a:tabLst>
                <a:tab pos="761365" algn="l"/>
                <a:tab pos="762000" algn="l"/>
              </a:tabLst>
            </a:pPr>
            <a:r>
              <a:rPr sz="2800" spc="-30" dirty="0">
                <a:solidFill>
                  <a:srgbClr val="800000"/>
                </a:solidFill>
                <a:latin typeface="Calibri" panose="020F0502020204030204" pitchFamily="34" charset="0"/>
                <a:cs typeface="Calibri" panose="020F0502020204030204" pitchFamily="34" charset="0"/>
              </a:rPr>
              <a:t>Level</a:t>
            </a:r>
            <a:r>
              <a:rPr sz="2800" spc="190" dirty="0">
                <a:solidFill>
                  <a:srgbClr val="800000"/>
                </a:solidFill>
                <a:latin typeface="Calibri" panose="020F0502020204030204" pitchFamily="34" charset="0"/>
                <a:cs typeface="Calibri" panose="020F0502020204030204" pitchFamily="34" charset="0"/>
              </a:rPr>
              <a:t> </a:t>
            </a:r>
            <a:r>
              <a:rPr sz="2800" dirty="0">
                <a:solidFill>
                  <a:srgbClr val="800000"/>
                </a:solidFill>
                <a:latin typeface="Calibri" panose="020F0502020204030204" pitchFamily="34" charset="0"/>
                <a:cs typeface="Calibri" panose="020F0502020204030204" pitchFamily="34" charset="0"/>
              </a:rPr>
              <a:t>0</a:t>
            </a:r>
            <a:r>
              <a:rPr sz="2800" spc="-70"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isolation</a:t>
            </a:r>
            <a:r>
              <a:rPr sz="2800" spc="125" dirty="0">
                <a:solidFill>
                  <a:srgbClr val="800000"/>
                </a:solidFill>
                <a:latin typeface="Calibri" panose="020F0502020204030204" pitchFamily="34" charset="0"/>
                <a:cs typeface="Calibri" panose="020F0502020204030204" pitchFamily="34" charset="0"/>
              </a:rPr>
              <a:t> </a:t>
            </a:r>
            <a:r>
              <a:rPr sz="2800" spc="-40" dirty="0">
                <a:solidFill>
                  <a:srgbClr val="800000"/>
                </a:solidFill>
                <a:latin typeface="Calibri" panose="020F0502020204030204" pitchFamily="34" charset="0"/>
                <a:cs typeface="Calibri" panose="020F0502020204030204" pitchFamily="34" charset="0"/>
              </a:rPr>
              <a:t>does</a:t>
            </a:r>
            <a:r>
              <a:rPr sz="2800" spc="165"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not</a:t>
            </a:r>
            <a:r>
              <a:rPr sz="2800" spc="50" dirty="0">
                <a:solidFill>
                  <a:srgbClr val="800000"/>
                </a:solidFill>
                <a:latin typeface="Calibri" panose="020F0502020204030204" pitchFamily="34" charset="0"/>
                <a:cs typeface="Calibri" panose="020F0502020204030204" pitchFamily="34" charset="0"/>
              </a:rPr>
              <a:t> </a:t>
            </a:r>
            <a:r>
              <a:rPr sz="2800" spc="-5" dirty="0">
                <a:solidFill>
                  <a:srgbClr val="800000"/>
                </a:solidFill>
                <a:latin typeface="Calibri" panose="020F0502020204030204" pitchFamily="34" charset="0"/>
                <a:cs typeface="Calibri" panose="020F0502020204030204" pitchFamily="34" charset="0"/>
              </a:rPr>
              <a:t>overwrite</a:t>
            </a:r>
            <a:r>
              <a:rPr sz="2800" spc="3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the</a:t>
            </a:r>
            <a:r>
              <a:rPr sz="2800" spc="125" dirty="0">
                <a:solidFill>
                  <a:srgbClr val="800000"/>
                </a:solidFill>
                <a:latin typeface="Calibri" panose="020F0502020204030204" pitchFamily="34" charset="0"/>
                <a:cs typeface="Calibri" panose="020F0502020204030204" pitchFamily="34" charset="0"/>
              </a:rPr>
              <a:t> </a:t>
            </a:r>
            <a:r>
              <a:rPr sz="2400" i="1" u="sng" spc="-5" dirty="0">
                <a:solidFill>
                  <a:srgbClr val="800000"/>
                </a:solidFill>
                <a:latin typeface="Calibri" panose="020F0502020204030204" pitchFamily="34" charset="0"/>
                <a:cs typeface="Calibri" panose="020F0502020204030204" pitchFamily="34" charset="0"/>
              </a:rPr>
              <a:t>dirty</a:t>
            </a:r>
            <a:r>
              <a:rPr sz="2400" i="1" u="sng" spc="-30" dirty="0">
                <a:solidFill>
                  <a:srgbClr val="800000"/>
                </a:solidFill>
                <a:latin typeface="Calibri" panose="020F0502020204030204" pitchFamily="34" charset="0"/>
                <a:cs typeface="Calibri" panose="020F0502020204030204" pitchFamily="34" charset="0"/>
              </a:rPr>
              <a:t> </a:t>
            </a:r>
            <a:r>
              <a:rPr sz="2400" i="1" u="sng" spc="-25" dirty="0">
                <a:solidFill>
                  <a:srgbClr val="800000"/>
                </a:solidFill>
                <a:latin typeface="Calibri" panose="020F0502020204030204" pitchFamily="34" charset="0"/>
                <a:cs typeface="Calibri" panose="020F0502020204030204" pitchFamily="34" charset="0"/>
              </a:rPr>
              <a:t>reads</a:t>
            </a:r>
            <a:r>
              <a:rPr lang="en-US" sz="2400" i="1" u="sng" spc="-25" dirty="0">
                <a:solidFill>
                  <a:srgbClr val="800000"/>
                </a:solidFill>
                <a:latin typeface="Calibri" panose="020F0502020204030204" pitchFamily="34" charset="0"/>
                <a:cs typeface="Calibri" panose="020F0502020204030204" pitchFamily="34" charset="0"/>
              </a:rPr>
              <a:t> </a:t>
            </a:r>
            <a:r>
              <a:rPr lang="en-US" sz="2400" u="sng" spc="-25" dirty="0">
                <a:solidFill>
                  <a:schemeClr val="tx1">
                    <a:lumMod val="95000"/>
                    <a:lumOff val="5000"/>
                  </a:schemeClr>
                </a:solidFill>
                <a:latin typeface="Calibri" panose="020F0502020204030204" pitchFamily="34" charset="0"/>
                <a:cs typeface="Calibri" panose="020F0502020204030204" pitchFamily="34" charset="0"/>
              </a:rPr>
              <a:t>(reading uncommitted data)</a:t>
            </a:r>
            <a:r>
              <a:rPr sz="2400" u="sng" spc="-25" dirty="0">
                <a:solidFill>
                  <a:srgbClr val="800000"/>
                </a:solidFill>
                <a:latin typeface="Calibri" panose="020F0502020204030204" pitchFamily="34" charset="0"/>
                <a:cs typeface="Calibri" panose="020F0502020204030204" pitchFamily="34" charset="0"/>
              </a:rPr>
              <a:t> </a:t>
            </a:r>
            <a:r>
              <a:rPr sz="2400" u="sng" spc="-71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of</a:t>
            </a:r>
            <a:r>
              <a:rPr sz="2800" spc="45"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higher-level</a:t>
            </a:r>
            <a:r>
              <a:rPr sz="2800" spc="20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transactions</a:t>
            </a:r>
            <a:endParaRPr sz="2800" dirty="0">
              <a:latin typeface="Calibri" panose="020F0502020204030204" pitchFamily="34" charset="0"/>
              <a:cs typeface="Calibri" panose="020F0502020204030204" pitchFamily="34" charset="0"/>
            </a:endParaRPr>
          </a:p>
          <a:p>
            <a:pPr marL="762000" lvl="1" indent="-292100" algn="just">
              <a:spcBef>
                <a:spcPts val="580"/>
              </a:spcBef>
              <a:buClr>
                <a:srgbClr val="333399"/>
              </a:buClr>
              <a:buSzPct val="53846"/>
              <a:buFont typeface="Wingdings"/>
              <a:buChar char=""/>
              <a:tabLst>
                <a:tab pos="761365" algn="l"/>
                <a:tab pos="762000" algn="l"/>
              </a:tabLst>
            </a:pPr>
            <a:r>
              <a:rPr sz="2800" spc="-30" dirty="0">
                <a:solidFill>
                  <a:srgbClr val="800000"/>
                </a:solidFill>
                <a:latin typeface="Calibri" panose="020F0502020204030204" pitchFamily="34" charset="0"/>
                <a:cs typeface="Calibri" panose="020F0502020204030204" pitchFamily="34" charset="0"/>
              </a:rPr>
              <a:t>Level</a:t>
            </a:r>
            <a:r>
              <a:rPr sz="2800" spc="190" dirty="0">
                <a:solidFill>
                  <a:srgbClr val="800000"/>
                </a:solidFill>
                <a:latin typeface="Calibri" panose="020F0502020204030204" pitchFamily="34" charset="0"/>
                <a:cs typeface="Calibri" panose="020F0502020204030204" pitchFamily="34" charset="0"/>
              </a:rPr>
              <a:t> </a:t>
            </a:r>
            <a:r>
              <a:rPr sz="2800" dirty="0">
                <a:solidFill>
                  <a:srgbClr val="800000"/>
                </a:solidFill>
                <a:latin typeface="Calibri" panose="020F0502020204030204" pitchFamily="34" charset="0"/>
                <a:cs typeface="Calibri" panose="020F0502020204030204" pitchFamily="34" charset="0"/>
              </a:rPr>
              <a:t>1</a:t>
            </a:r>
            <a:r>
              <a:rPr sz="2800" spc="-80"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isolation</a:t>
            </a:r>
            <a:r>
              <a:rPr sz="2800" spc="120"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has</a:t>
            </a:r>
            <a:r>
              <a:rPr sz="2800" spc="7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no</a:t>
            </a:r>
            <a:r>
              <a:rPr sz="2800" spc="120" dirty="0">
                <a:solidFill>
                  <a:srgbClr val="800000"/>
                </a:solidFill>
                <a:latin typeface="Calibri" panose="020F0502020204030204" pitchFamily="34" charset="0"/>
                <a:cs typeface="Calibri" panose="020F0502020204030204" pitchFamily="34" charset="0"/>
              </a:rPr>
              <a:t> </a:t>
            </a:r>
            <a:r>
              <a:rPr sz="2800" spc="-10" dirty="0">
                <a:solidFill>
                  <a:srgbClr val="800000"/>
                </a:solidFill>
                <a:latin typeface="Calibri" panose="020F0502020204030204" pitchFamily="34" charset="0"/>
                <a:cs typeface="Calibri" panose="020F0502020204030204" pitchFamily="34" charset="0"/>
              </a:rPr>
              <a:t>lost</a:t>
            </a:r>
            <a:r>
              <a:rPr sz="2800" spc="-60" dirty="0">
                <a:solidFill>
                  <a:srgbClr val="800000"/>
                </a:solidFill>
                <a:latin typeface="Calibri" panose="020F0502020204030204" pitchFamily="34" charset="0"/>
                <a:cs typeface="Calibri" panose="020F0502020204030204" pitchFamily="34" charset="0"/>
              </a:rPr>
              <a:t> </a:t>
            </a:r>
            <a:r>
              <a:rPr sz="2800" spc="-40" dirty="0">
                <a:solidFill>
                  <a:srgbClr val="800000"/>
                </a:solidFill>
                <a:latin typeface="Calibri" panose="020F0502020204030204" pitchFamily="34" charset="0"/>
                <a:cs typeface="Calibri" panose="020F0502020204030204" pitchFamily="34" charset="0"/>
              </a:rPr>
              <a:t>updates</a:t>
            </a:r>
            <a:endParaRPr sz="2800" dirty="0">
              <a:latin typeface="Calibri" panose="020F0502020204030204" pitchFamily="34" charset="0"/>
              <a:cs typeface="Calibri" panose="020F0502020204030204" pitchFamily="34" charset="0"/>
            </a:endParaRPr>
          </a:p>
          <a:p>
            <a:pPr marL="762000" marR="195580" lvl="1" indent="-292100" algn="just">
              <a:lnSpc>
                <a:spcPts val="3100"/>
              </a:lnSpc>
              <a:spcBef>
                <a:spcPts val="700"/>
              </a:spcBef>
              <a:buClr>
                <a:srgbClr val="333399"/>
              </a:buClr>
              <a:buSzPct val="53846"/>
              <a:buFont typeface="Wingdings"/>
              <a:buChar char=""/>
              <a:tabLst>
                <a:tab pos="761365" algn="l"/>
                <a:tab pos="762000" algn="l"/>
              </a:tabLst>
            </a:pPr>
            <a:r>
              <a:rPr sz="2800" spc="-30" dirty="0">
                <a:solidFill>
                  <a:srgbClr val="800000"/>
                </a:solidFill>
                <a:latin typeface="Calibri" panose="020F0502020204030204" pitchFamily="34" charset="0"/>
                <a:cs typeface="Calibri" panose="020F0502020204030204" pitchFamily="34" charset="0"/>
              </a:rPr>
              <a:t>Level</a:t>
            </a:r>
            <a:r>
              <a:rPr sz="2800" spc="190" dirty="0">
                <a:solidFill>
                  <a:srgbClr val="800000"/>
                </a:solidFill>
                <a:latin typeface="Calibri" panose="020F0502020204030204" pitchFamily="34" charset="0"/>
                <a:cs typeface="Calibri" panose="020F0502020204030204" pitchFamily="34" charset="0"/>
              </a:rPr>
              <a:t> </a:t>
            </a:r>
            <a:r>
              <a:rPr sz="2800" dirty="0">
                <a:solidFill>
                  <a:srgbClr val="800000"/>
                </a:solidFill>
                <a:latin typeface="Calibri" panose="020F0502020204030204" pitchFamily="34" charset="0"/>
                <a:cs typeface="Calibri" panose="020F0502020204030204" pitchFamily="34" charset="0"/>
              </a:rPr>
              <a:t>2</a:t>
            </a:r>
            <a:r>
              <a:rPr sz="2800" spc="-75"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isolation</a:t>
            </a:r>
            <a:r>
              <a:rPr sz="2800" spc="125"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has</a:t>
            </a:r>
            <a:r>
              <a:rPr sz="2800" spc="7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no</a:t>
            </a:r>
            <a:r>
              <a:rPr sz="2800" spc="125" dirty="0">
                <a:solidFill>
                  <a:srgbClr val="800000"/>
                </a:solidFill>
                <a:latin typeface="Calibri" panose="020F0502020204030204" pitchFamily="34" charset="0"/>
                <a:cs typeface="Calibri" panose="020F0502020204030204" pitchFamily="34" charset="0"/>
              </a:rPr>
              <a:t> </a:t>
            </a:r>
            <a:r>
              <a:rPr sz="2800" spc="-10" dirty="0">
                <a:solidFill>
                  <a:srgbClr val="800000"/>
                </a:solidFill>
                <a:latin typeface="Calibri" panose="020F0502020204030204" pitchFamily="34" charset="0"/>
                <a:cs typeface="Calibri" panose="020F0502020204030204" pitchFamily="34" charset="0"/>
              </a:rPr>
              <a:t>lost</a:t>
            </a:r>
            <a:r>
              <a:rPr sz="2800" spc="-55" dirty="0">
                <a:solidFill>
                  <a:srgbClr val="800000"/>
                </a:solidFill>
                <a:latin typeface="Calibri" panose="020F0502020204030204" pitchFamily="34" charset="0"/>
                <a:cs typeface="Calibri" panose="020F0502020204030204" pitchFamily="34" charset="0"/>
              </a:rPr>
              <a:t> </a:t>
            </a:r>
            <a:r>
              <a:rPr sz="2800" spc="-40" dirty="0">
                <a:solidFill>
                  <a:srgbClr val="800000"/>
                </a:solidFill>
                <a:latin typeface="Calibri" panose="020F0502020204030204" pitchFamily="34" charset="0"/>
                <a:cs typeface="Calibri" panose="020F0502020204030204" pitchFamily="34" charset="0"/>
              </a:rPr>
              <a:t>updates</a:t>
            </a:r>
            <a:r>
              <a:rPr sz="2800" spc="265"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and</a:t>
            </a:r>
            <a:r>
              <a:rPr sz="2800" spc="12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no</a:t>
            </a:r>
            <a:r>
              <a:rPr sz="2800" spc="25" dirty="0">
                <a:solidFill>
                  <a:srgbClr val="800000"/>
                </a:solidFill>
                <a:latin typeface="Calibri" panose="020F0502020204030204" pitchFamily="34" charset="0"/>
                <a:cs typeface="Calibri" panose="020F0502020204030204" pitchFamily="34" charset="0"/>
              </a:rPr>
              <a:t> </a:t>
            </a:r>
            <a:r>
              <a:rPr sz="2800" spc="-5" dirty="0">
                <a:solidFill>
                  <a:srgbClr val="800000"/>
                </a:solidFill>
                <a:latin typeface="Calibri" panose="020F0502020204030204" pitchFamily="34" charset="0"/>
                <a:cs typeface="Calibri" panose="020F0502020204030204" pitchFamily="34" charset="0"/>
              </a:rPr>
              <a:t>dirty </a:t>
            </a:r>
            <a:r>
              <a:rPr sz="2800" spc="-71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reads</a:t>
            </a:r>
            <a:endParaRPr sz="2800" dirty="0">
              <a:latin typeface="Calibri" panose="020F0502020204030204" pitchFamily="34" charset="0"/>
              <a:cs typeface="Calibri" panose="020F0502020204030204" pitchFamily="34" charset="0"/>
            </a:endParaRPr>
          </a:p>
          <a:p>
            <a:pPr marL="762000" lvl="1" indent="-292100" algn="just">
              <a:spcBef>
                <a:spcPts val="580"/>
              </a:spcBef>
              <a:buClr>
                <a:srgbClr val="333399"/>
              </a:buClr>
              <a:buSzPct val="53846"/>
              <a:buFont typeface="Wingdings"/>
              <a:buChar char=""/>
              <a:tabLst>
                <a:tab pos="761365" algn="l"/>
                <a:tab pos="762000" algn="l"/>
              </a:tabLst>
            </a:pPr>
            <a:r>
              <a:rPr sz="2800" spc="-30" dirty="0">
                <a:solidFill>
                  <a:srgbClr val="800000"/>
                </a:solidFill>
                <a:latin typeface="Calibri" panose="020F0502020204030204" pitchFamily="34" charset="0"/>
                <a:cs typeface="Calibri" panose="020F0502020204030204" pitchFamily="34" charset="0"/>
              </a:rPr>
              <a:t>Level</a:t>
            </a:r>
            <a:r>
              <a:rPr sz="2800" spc="195" dirty="0">
                <a:solidFill>
                  <a:srgbClr val="800000"/>
                </a:solidFill>
                <a:latin typeface="Calibri" panose="020F0502020204030204" pitchFamily="34" charset="0"/>
                <a:cs typeface="Calibri" panose="020F0502020204030204" pitchFamily="34" charset="0"/>
              </a:rPr>
              <a:t> </a:t>
            </a:r>
            <a:r>
              <a:rPr sz="2800" dirty="0">
                <a:solidFill>
                  <a:srgbClr val="800000"/>
                </a:solidFill>
                <a:latin typeface="Calibri" panose="020F0502020204030204" pitchFamily="34" charset="0"/>
                <a:cs typeface="Calibri" panose="020F0502020204030204" pitchFamily="34" charset="0"/>
              </a:rPr>
              <a:t>3</a:t>
            </a:r>
            <a:r>
              <a:rPr sz="2800" spc="-75"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(true)</a:t>
            </a:r>
            <a:r>
              <a:rPr sz="2800" spc="110"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isolation</a:t>
            </a:r>
            <a:r>
              <a:rPr sz="2800" spc="25"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has</a:t>
            </a:r>
            <a:r>
              <a:rPr sz="2800" spc="175" dirty="0">
                <a:solidFill>
                  <a:srgbClr val="800000"/>
                </a:solidFill>
                <a:latin typeface="Calibri" panose="020F0502020204030204" pitchFamily="34" charset="0"/>
                <a:cs typeface="Calibri" panose="020F0502020204030204" pitchFamily="34" charset="0"/>
              </a:rPr>
              <a:t> </a:t>
            </a:r>
            <a:r>
              <a:rPr sz="2800" spc="-30" dirty="0">
                <a:solidFill>
                  <a:srgbClr val="800000"/>
                </a:solidFill>
                <a:latin typeface="Calibri" panose="020F0502020204030204" pitchFamily="34" charset="0"/>
                <a:cs typeface="Calibri" panose="020F0502020204030204" pitchFamily="34" charset="0"/>
              </a:rPr>
              <a:t>repeatable</a:t>
            </a:r>
            <a:r>
              <a:rPr sz="2800" spc="22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reads</a:t>
            </a:r>
            <a:endParaRPr sz="2800" dirty="0">
              <a:latin typeface="Calibri" panose="020F0502020204030204" pitchFamily="34" charset="0"/>
              <a:cs typeface="Calibri" panose="020F0502020204030204" pitchFamily="34" charset="0"/>
            </a:endParaRPr>
          </a:p>
          <a:p>
            <a:pPr marL="1155700" lvl="2" indent="-228600" algn="just">
              <a:spcBef>
                <a:spcPts val="580"/>
              </a:spcBef>
              <a:buClr>
                <a:srgbClr val="990033"/>
              </a:buClr>
              <a:buSzPct val="50000"/>
              <a:buFont typeface="Wingdings"/>
              <a:buChar char=""/>
              <a:tabLst>
                <a:tab pos="1155700" algn="l"/>
              </a:tabLst>
            </a:pPr>
            <a:r>
              <a:rPr sz="2800" spc="15" dirty="0">
                <a:solidFill>
                  <a:srgbClr val="333399"/>
                </a:solidFill>
                <a:latin typeface="Calibri" panose="020F0502020204030204" pitchFamily="34" charset="0"/>
                <a:cs typeface="Calibri" panose="020F0502020204030204" pitchFamily="34" charset="0"/>
              </a:rPr>
              <a:t>In</a:t>
            </a:r>
            <a:r>
              <a:rPr sz="2800" spc="-15"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addition</a:t>
            </a:r>
            <a:r>
              <a:rPr sz="2800" spc="19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to</a:t>
            </a:r>
            <a:r>
              <a:rPr sz="2800" spc="-110"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level</a:t>
            </a:r>
            <a:r>
              <a:rPr sz="2800" spc="8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2</a:t>
            </a:r>
            <a:r>
              <a:rPr sz="2800" spc="-1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properties</a:t>
            </a:r>
            <a:endParaRPr sz="2800" dirty="0">
              <a:latin typeface="Calibri" panose="020F0502020204030204" pitchFamily="34" charset="0"/>
              <a:cs typeface="Calibri" panose="020F0502020204030204" pitchFamily="34" charset="0"/>
            </a:endParaRPr>
          </a:p>
          <a:p>
            <a:pPr marL="762000" lvl="1" indent="-292100" algn="just">
              <a:spcBef>
                <a:spcPts val="620"/>
              </a:spcBef>
              <a:buClr>
                <a:srgbClr val="333399"/>
              </a:buClr>
              <a:buSzPct val="53846"/>
              <a:buFont typeface="Wingdings"/>
              <a:buChar char=""/>
              <a:tabLst>
                <a:tab pos="761365" algn="l"/>
                <a:tab pos="762000" algn="l"/>
              </a:tabLst>
            </a:pPr>
            <a:r>
              <a:rPr sz="2800" spc="-40" dirty="0">
                <a:solidFill>
                  <a:srgbClr val="800000"/>
                </a:solidFill>
                <a:latin typeface="Calibri" panose="020F0502020204030204" pitchFamily="34" charset="0"/>
                <a:cs typeface="Calibri" panose="020F0502020204030204" pitchFamily="34" charset="0"/>
              </a:rPr>
              <a:t>Snapshot</a:t>
            </a:r>
            <a:r>
              <a:rPr sz="2800" spc="229"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isolation</a:t>
            </a:r>
            <a:endParaRPr lang="en-US" sz="2800" spc="-15" dirty="0">
              <a:solidFill>
                <a:srgbClr val="800000"/>
              </a:solidFill>
              <a:latin typeface="Calibri" panose="020F0502020204030204" pitchFamily="34" charset="0"/>
              <a:cs typeface="Calibri" panose="020F0502020204030204" pitchFamily="34" charset="0"/>
            </a:endParaRPr>
          </a:p>
          <a:p>
            <a:pPr marL="1219200" lvl="2" indent="-292100" algn="just">
              <a:spcBef>
                <a:spcPts val="620"/>
              </a:spcBef>
              <a:buClr>
                <a:srgbClr val="333399"/>
              </a:buClr>
              <a:buSzPct val="53846"/>
              <a:buFont typeface="Wingdings"/>
              <a:buChar char=""/>
              <a:tabLst>
                <a:tab pos="761365" algn="l"/>
                <a:tab pos="762000" algn="l"/>
              </a:tabLst>
            </a:pPr>
            <a:r>
              <a:rPr lang="en-US" sz="2800" dirty="0">
                <a:latin typeface="Calibri" panose="020F0502020204030204" pitchFamily="34" charset="0"/>
                <a:cs typeface="Calibri" panose="020F0502020204030204" pitchFamily="34" charset="0"/>
              </a:rPr>
              <a:t>all reads made in a transaction will see a consistent snapshot of the database</a:t>
            </a:r>
            <a:endParaRPr sz="2800" dirty="0">
              <a:latin typeface="Calibri" panose="020F0502020204030204" pitchFamily="34" charset="0"/>
              <a:cs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921" y="322295"/>
            <a:ext cx="9532472" cy="579646"/>
          </a:xfrm>
          <a:prstGeom prst="rect">
            <a:avLst/>
          </a:prstGeom>
        </p:spPr>
        <p:txBody>
          <a:bodyPr vert="horz" wrap="square" lIns="0" tIns="27940" rIns="0" bIns="0" rtlCol="0" anchor="ctr">
            <a:spAutoFit/>
          </a:bodyPr>
          <a:lstStyle/>
          <a:p>
            <a:pPr marL="12700" marR="5080">
              <a:lnSpc>
                <a:spcPts val="4300"/>
              </a:lnSpc>
              <a:spcBef>
                <a:spcPts val="220"/>
              </a:spcBef>
            </a:pPr>
            <a:r>
              <a:rPr sz="3600" spc="-5" dirty="0">
                <a:latin typeface="Calibri" panose="020F0502020204030204" pitchFamily="34" charset="0"/>
                <a:cs typeface="Calibri" panose="020F0502020204030204" pitchFamily="34" charset="0"/>
              </a:rPr>
              <a:t>Characterizing Schedules </a:t>
            </a:r>
            <a:r>
              <a:rPr sz="3600" spc="-990" dirty="0">
                <a:latin typeface="Calibri" panose="020F0502020204030204" pitchFamily="34" charset="0"/>
                <a:cs typeface="Calibri" panose="020F0502020204030204" pitchFamily="34" charset="0"/>
              </a:rPr>
              <a:t> </a:t>
            </a:r>
            <a:r>
              <a:rPr sz="3600" spc="-5" dirty="0">
                <a:latin typeface="Calibri" panose="020F0502020204030204" pitchFamily="34" charset="0"/>
                <a:cs typeface="Calibri" panose="020F0502020204030204" pitchFamily="34" charset="0"/>
              </a:rPr>
              <a:t>Based</a:t>
            </a:r>
            <a:r>
              <a:rPr sz="3600" spc="-10" dirty="0">
                <a:latin typeface="Calibri" panose="020F0502020204030204" pitchFamily="34" charset="0"/>
                <a:cs typeface="Calibri" panose="020F0502020204030204" pitchFamily="34" charset="0"/>
              </a:rPr>
              <a:t> </a:t>
            </a:r>
            <a:r>
              <a:rPr sz="3600" spc="-5" dirty="0">
                <a:latin typeface="Calibri" panose="020F0502020204030204" pitchFamily="34" charset="0"/>
                <a:cs typeface="Calibri" panose="020F0502020204030204" pitchFamily="34" charset="0"/>
              </a:rPr>
              <a:t>on</a:t>
            </a:r>
            <a:r>
              <a:rPr sz="3600" spc="-10" dirty="0">
                <a:latin typeface="Calibri" panose="020F0502020204030204" pitchFamily="34" charset="0"/>
                <a:cs typeface="Calibri" panose="020F0502020204030204" pitchFamily="34" charset="0"/>
              </a:rPr>
              <a:t> </a:t>
            </a:r>
            <a:r>
              <a:rPr sz="3600" spc="-5" dirty="0">
                <a:latin typeface="Calibri" panose="020F0502020204030204" pitchFamily="34" charset="0"/>
                <a:cs typeface="Calibri" panose="020F0502020204030204" pitchFamily="34" charset="0"/>
              </a:rPr>
              <a:t>Recoverability</a:t>
            </a:r>
          </a:p>
        </p:txBody>
      </p:sp>
      <p:sp>
        <p:nvSpPr>
          <p:cNvPr id="3" name="object 3"/>
          <p:cNvSpPr txBox="1"/>
          <p:nvPr/>
        </p:nvSpPr>
        <p:spPr>
          <a:xfrm>
            <a:off x="883752" y="1413068"/>
            <a:ext cx="10014097" cy="3740768"/>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3200" b="1" spc="20" dirty="0">
                <a:solidFill>
                  <a:srgbClr val="333399"/>
                </a:solidFill>
                <a:latin typeface="Calibri" panose="020F0502020204030204" pitchFamily="34" charset="0"/>
                <a:cs typeface="Calibri" panose="020F0502020204030204" pitchFamily="34" charset="0"/>
              </a:rPr>
              <a:t>Schedule</a:t>
            </a:r>
            <a:r>
              <a:rPr sz="3200" b="1" spc="-165" dirty="0">
                <a:solidFill>
                  <a:srgbClr val="333399"/>
                </a:solidFill>
                <a:latin typeface="Calibri" panose="020F0502020204030204" pitchFamily="34" charset="0"/>
                <a:cs typeface="Calibri" panose="020F0502020204030204" pitchFamily="34" charset="0"/>
              </a:rPr>
              <a:t> </a:t>
            </a:r>
            <a:r>
              <a:rPr sz="3200" b="1" spc="20" dirty="0">
                <a:solidFill>
                  <a:srgbClr val="333399"/>
                </a:solidFill>
                <a:latin typeface="Calibri" panose="020F0502020204030204" pitchFamily="34" charset="0"/>
                <a:cs typeface="Calibri" panose="020F0502020204030204" pitchFamily="34" charset="0"/>
              </a:rPr>
              <a:t>or</a:t>
            </a:r>
            <a:r>
              <a:rPr sz="3200" b="1" spc="-45" dirty="0">
                <a:solidFill>
                  <a:srgbClr val="333399"/>
                </a:solidFill>
                <a:latin typeface="Calibri" panose="020F0502020204030204" pitchFamily="34" charset="0"/>
                <a:cs typeface="Calibri" panose="020F0502020204030204" pitchFamily="34" charset="0"/>
              </a:rPr>
              <a:t> </a:t>
            </a:r>
            <a:r>
              <a:rPr sz="3200" b="1" spc="5" dirty="0">
                <a:solidFill>
                  <a:srgbClr val="333399"/>
                </a:solidFill>
                <a:latin typeface="Calibri" panose="020F0502020204030204" pitchFamily="34" charset="0"/>
                <a:cs typeface="Calibri" panose="020F0502020204030204" pitchFamily="34" charset="0"/>
              </a:rPr>
              <a:t>history</a:t>
            </a:r>
            <a:endParaRPr sz="3200" b="1" dirty="0">
              <a:latin typeface="Calibri" panose="020F0502020204030204" pitchFamily="34" charset="0"/>
              <a:cs typeface="Calibri" panose="020F0502020204030204" pitchFamily="34" charset="0"/>
            </a:endParaRPr>
          </a:p>
          <a:p>
            <a:pPr marL="762000" marR="1330960" lvl="1" indent="-292100">
              <a:lnSpc>
                <a:spcPts val="3100"/>
              </a:lnSpc>
              <a:buClr>
                <a:srgbClr val="333399"/>
              </a:buClr>
              <a:buSzPct val="53846"/>
              <a:buFont typeface="Wingdings"/>
              <a:buChar char=""/>
              <a:tabLst>
                <a:tab pos="761365" algn="l"/>
                <a:tab pos="762000" algn="l"/>
              </a:tabLst>
            </a:pPr>
            <a:r>
              <a:rPr sz="2800" spc="-20" dirty="0">
                <a:solidFill>
                  <a:srgbClr val="800000"/>
                </a:solidFill>
                <a:latin typeface="Calibri" panose="020F0502020204030204" pitchFamily="34" charset="0"/>
                <a:cs typeface="Calibri" panose="020F0502020204030204" pitchFamily="34" charset="0"/>
              </a:rPr>
              <a:t>Order</a:t>
            </a:r>
            <a:r>
              <a:rPr sz="2800" spc="10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of</a:t>
            </a:r>
            <a:r>
              <a:rPr sz="2800" spc="5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execution</a:t>
            </a:r>
            <a:r>
              <a:rPr sz="2800" spc="22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of</a:t>
            </a:r>
            <a:r>
              <a:rPr sz="2800" spc="50" dirty="0">
                <a:solidFill>
                  <a:srgbClr val="800000"/>
                </a:solidFill>
                <a:latin typeface="Calibri" panose="020F0502020204030204" pitchFamily="34" charset="0"/>
                <a:cs typeface="Calibri" panose="020F0502020204030204" pitchFamily="34" charset="0"/>
              </a:rPr>
              <a:t> </a:t>
            </a:r>
            <a:r>
              <a:rPr sz="2800" spc="-30" dirty="0">
                <a:solidFill>
                  <a:srgbClr val="800000"/>
                </a:solidFill>
                <a:latin typeface="Calibri" panose="020F0502020204030204" pitchFamily="34" charset="0"/>
                <a:cs typeface="Calibri" panose="020F0502020204030204" pitchFamily="34" charset="0"/>
              </a:rPr>
              <a:t>operations</a:t>
            </a:r>
            <a:r>
              <a:rPr sz="2800" spc="170"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from</a:t>
            </a:r>
            <a:r>
              <a:rPr sz="2800" spc="105" dirty="0">
                <a:solidFill>
                  <a:srgbClr val="800000"/>
                </a:solidFill>
                <a:latin typeface="Calibri" panose="020F0502020204030204" pitchFamily="34" charset="0"/>
                <a:cs typeface="Calibri" panose="020F0502020204030204" pitchFamily="34" charset="0"/>
              </a:rPr>
              <a:t> </a:t>
            </a:r>
            <a:r>
              <a:rPr sz="2800" spc="-10" dirty="0">
                <a:solidFill>
                  <a:srgbClr val="800000"/>
                </a:solidFill>
                <a:latin typeface="Calibri" panose="020F0502020204030204" pitchFamily="34" charset="0"/>
                <a:cs typeface="Calibri" panose="020F0502020204030204" pitchFamily="34" charset="0"/>
              </a:rPr>
              <a:t>all </a:t>
            </a:r>
            <a:r>
              <a:rPr sz="2800" spc="-71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transactions</a:t>
            </a:r>
            <a:endParaRPr sz="2800" dirty="0">
              <a:latin typeface="Calibri" panose="020F0502020204030204" pitchFamily="34" charset="0"/>
              <a:cs typeface="Calibri" panose="020F0502020204030204" pitchFamily="34" charset="0"/>
            </a:endParaRPr>
          </a:p>
          <a:p>
            <a:pPr marL="762000" marR="624205" lvl="1" indent="-292100">
              <a:lnSpc>
                <a:spcPts val="3100"/>
              </a:lnSpc>
              <a:buClr>
                <a:srgbClr val="333399"/>
              </a:buClr>
              <a:buSzPct val="53846"/>
              <a:buFont typeface="Wingdings"/>
              <a:buChar char=""/>
              <a:tabLst>
                <a:tab pos="761365" algn="l"/>
                <a:tab pos="762000" algn="l"/>
              </a:tabLst>
            </a:pPr>
            <a:r>
              <a:rPr sz="2800" spc="-25" dirty="0">
                <a:solidFill>
                  <a:srgbClr val="800000"/>
                </a:solidFill>
                <a:latin typeface="Calibri" panose="020F0502020204030204" pitchFamily="34" charset="0"/>
                <a:cs typeface="Calibri" panose="020F0502020204030204" pitchFamily="34" charset="0"/>
              </a:rPr>
              <a:t>Operations</a:t>
            </a:r>
            <a:r>
              <a:rPr sz="2800" spc="275"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from</a:t>
            </a:r>
            <a:r>
              <a:rPr sz="2800" spc="1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different</a:t>
            </a:r>
            <a:r>
              <a:rPr sz="2800" spc="15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transactions</a:t>
            </a:r>
            <a:r>
              <a:rPr sz="2800" spc="275"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can</a:t>
            </a:r>
            <a:r>
              <a:rPr sz="2800" spc="3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be </a:t>
            </a:r>
            <a:r>
              <a:rPr sz="2800" spc="-71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interleaved</a:t>
            </a:r>
            <a:r>
              <a:rPr sz="2800" spc="225" dirty="0">
                <a:solidFill>
                  <a:srgbClr val="800000"/>
                </a:solidFill>
                <a:latin typeface="Calibri" panose="020F0502020204030204" pitchFamily="34" charset="0"/>
                <a:cs typeface="Calibri" panose="020F0502020204030204" pitchFamily="34" charset="0"/>
              </a:rPr>
              <a:t> </a:t>
            </a:r>
            <a:r>
              <a:rPr sz="2800" spc="10" dirty="0">
                <a:solidFill>
                  <a:srgbClr val="800000"/>
                </a:solidFill>
                <a:latin typeface="Calibri" panose="020F0502020204030204" pitchFamily="34" charset="0"/>
                <a:cs typeface="Calibri" panose="020F0502020204030204" pitchFamily="34" charset="0"/>
              </a:rPr>
              <a:t>in</a:t>
            </a:r>
            <a:r>
              <a:rPr sz="2800" spc="-7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the</a:t>
            </a:r>
            <a:r>
              <a:rPr sz="2800" spc="12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schedule</a:t>
            </a:r>
            <a:endParaRPr lang="en-US" sz="2800" spc="-25" dirty="0">
              <a:solidFill>
                <a:srgbClr val="800000"/>
              </a:solidFill>
              <a:latin typeface="Calibri" panose="020F0502020204030204" pitchFamily="34" charset="0"/>
              <a:cs typeface="Calibri" panose="020F0502020204030204" pitchFamily="34" charset="0"/>
            </a:endParaRPr>
          </a:p>
          <a:p>
            <a:pPr marL="762000" marR="624205" lvl="1" indent="-292100">
              <a:lnSpc>
                <a:spcPts val="3100"/>
              </a:lnSpc>
              <a:spcBef>
                <a:spcPts val="700"/>
              </a:spcBef>
              <a:buClr>
                <a:srgbClr val="333399"/>
              </a:buClr>
              <a:buSzPct val="53846"/>
              <a:buFont typeface="Wingdings"/>
              <a:buChar char=""/>
              <a:tabLst>
                <a:tab pos="761365" algn="l"/>
                <a:tab pos="762000" algn="l"/>
              </a:tabLst>
            </a:pPr>
            <a:endParaRPr sz="2800" dirty="0">
              <a:latin typeface="Calibri" panose="020F0502020204030204" pitchFamily="34" charset="0"/>
              <a:cs typeface="Calibri" panose="020F0502020204030204" pitchFamily="34" charset="0"/>
            </a:endParaRPr>
          </a:p>
          <a:p>
            <a:pPr marL="355600" indent="-342900">
              <a:spcBef>
                <a:spcPts val="580"/>
              </a:spcBef>
              <a:buClr>
                <a:srgbClr val="990033"/>
              </a:buClr>
              <a:buSzPct val="60714"/>
              <a:buFont typeface="Wingdings"/>
              <a:buChar char=""/>
              <a:tabLst>
                <a:tab pos="354965" algn="l"/>
                <a:tab pos="355600" algn="l"/>
              </a:tabLst>
            </a:pPr>
            <a:r>
              <a:rPr sz="3200" b="1" spc="15" dirty="0">
                <a:solidFill>
                  <a:srgbClr val="333399"/>
                </a:solidFill>
                <a:latin typeface="Calibri" panose="020F0502020204030204" pitchFamily="34" charset="0"/>
                <a:cs typeface="Calibri" panose="020F0502020204030204" pitchFamily="34" charset="0"/>
              </a:rPr>
              <a:t>Total</a:t>
            </a:r>
            <a:r>
              <a:rPr sz="3200" b="1" spc="-110" dirty="0">
                <a:solidFill>
                  <a:srgbClr val="333399"/>
                </a:solidFill>
                <a:latin typeface="Calibri" panose="020F0502020204030204" pitchFamily="34" charset="0"/>
                <a:cs typeface="Calibri" panose="020F0502020204030204" pitchFamily="34" charset="0"/>
              </a:rPr>
              <a:t> </a:t>
            </a:r>
            <a:r>
              <a:rPr sz="3200" b="1" spc="5" dirty="0">
                <a:solidFill>
                  <a:srgbClr val="333399"/>
                </a:solidFill>
                <a:latin typeface="Calibri" panose="020F0502020204030204" pitchFamily="34" charset="0"/>
                <a:cs typeface="Calibri" panose="020F0502020204030204" pitchFamily="34" charset="0"/>
              </a:rPr>
              <a:t>ordering</a:t>
            </a:r>
            <a:r>
              <a:rPr sz="3200" b="1" spc="-45" dirty="0">
                <a:solidFill>
                  <a:srgbClr val="333399"/>
                </a:solidFill>
                <a:latin typeface="Calibri" panose="020F0502020204030204" pitchFamily="34" charset="0"/>
                <a:cs typeface="Calibri" panose="020F0502020204030204" pitchFamily="34" charset="0"/>
              </a:rPr>
              <a:t> </a:t>
            </a:r>
            <a:r>
              <a:rPr sz="3200" b="1" spc="20" dirty="0">
                <a:solidFill>
                  <a:srgbClr val="333399"/>
                </a:solidFill>
                <a:latin typeface="Calibri" panose="020F0502020204030204" pitchFamily="34" charset="0"/>
                <a:cs typeface="Calibri" panose="020F0502020204030204" pitchFamily="34" charset="0"/>
              </a:rPr>
              <a:t>of</a:t>
            </a:r>
            <a:r>
              <a:rPr sz="3200" b="1" spc="-65" dirty="0">
                <a:solidFill>
                  <a:srgbClr val="333399"/>
                </a:solidFill>
                <a:latin typeface="Calibri" panose="020F0502020204030204" pitchFamily="34" charset="0"/>
                <a:cs typeface="Calibri" panose="020F0502020204030204" pitchFamily="34" charset="0"/>
              </a:rPr>
              <a:t> </a:t>
            </a:r>
            <a:r>
              <a:rPr sz="3200" b="1" spc="20" dirty="0">
                <a:solidFill>
                  <a:srgbClr val="333399"/>
                </a:solidFill>
                <a:latin typeface="Calibri" panose="020F0502020204030204" pitchFamily="34" charset="0"/>
                <a:cs typeface="Calibri" panose="020F0502020204030204" pitchFamily="34" charset="0"/>
              </a:rPr>
              <a:t>operations</a:t>
            </a:r>
            <a:r>
              <a:rPr sz="3200" b="1" spc="-185" dirty="0">
                <a:solidFill>
                  <a:srgbClr val="333399"/>
                </a:solidFill>
                <a:latin typeface="Calibri" panose="020F0502020204030204" pitchFamily="34" charset="0"/>
                <a:cs typeface="Calibri" panose="020F0502020204030204" pitchFamily="34" charset="0"/>
              </a:rPr>
              <a:t> </a:t>
            </a:r>
            <a:r>
              <a:rPr sz="3200" b="1" spc="-15" dirty="0">
                <a:solidFill>
                  <a:srgbClr val="333399"/>
                </a:solidFill>
                <a:latin typeface="Calibri" panose="020F0502020204030204" pitchFamily="34" charset="0"/>
                <a:cs typeface="Calibri" panose="020F0502020204030204" pitchFamily="34" charset="0"/>
              </a:rPr>
              <a:t>in</a:t>
            </a:r>
            <a:r>
              <a:rPr sz="3200" b="1" spc="50" dirty="0">
                <a:solidFill>
                  <a:srgbClr val="333399"/>
                </a:solidFill>
                <a:latin typeface="Calibri" panose="020F0502020204030204" pitchFamily="34" charset="0"/>
                <a:cs typeface="Calibri" panose="020F0502020204030204" pitchFamily="34" charset="0"/>
              </a:rPr>
              <a:t> </a:t>
            </a:r>
            <a:r>
              <a:rPr sz="3200" b="1" dirty="0">
                <a:solidFill>
                  <a:srgbClr val="333399"/>
                </a:solidFill>
                <a:latin typeface="Calibri" panose="020F0502020204030204" pitchFamily="34" charset="0"/>
                <a:cs typeface="Calibri" panose="020F0502020204030204" pitchFamily="34" charset="0"/>
              </a:rPr>
              <a:t>a</a:t>
            </a:r>
            <a:r>
              <a:rPr sz="3200" b="1" spc="-45" dirty="0">
                <a:solidFill>
                  <a:srgbClr val="333399"/>
                </a:solidFill>
                <a:latin typeface="Calibri" panose="020F0502020204030204" pitchFamily="34" charset="0"/>
                <a:cs typeface="Calibri" panose="020F0502020204030204" pitchFamily="34" charset="0"/>
              </a:rPr>
              <a:t> </a:t>
            </a:r>
            <a:r>
              <a:rPr sz="3200" b="1" spc="15" dirty="0">
                <a:solidFill>
                  <a:srgbClr val="333399"/>
                </a:solidFill>
                <a:latin typeface="Calibri" panose="020F0502020204030204" pitchFamily="34" charset="0"/>
                <a:cs typeface="Calibri" panose="020F0502020204030204" pitchFamily="34" charset="0"/>
              </a:rPr>
              <a:t>schedule</a:t>
            </a:r>
            <a:endParaRPr sz="3200" b="1" dirty="0">
              <a:latin typeface="Calibri" panose="020F0502020204030204" pitchFamily="34" charset="0"/>
              <a:cs typeface="Calibri" panose="020F0502020204030204" pitchFamily="34" charset="0"/>
            </a:endParaRPr>
          </a:p>
          <a:p>
            <a:pPr marL="762000" marR="5080" lvl="1" indent="-292100">
              <a:lnSpc>
                <a:spcPts val="3100"/>
              </a:lnSpc>
              <a:spcBef>
                <a:spcPts val="760"/>
              </a:spcBef>
              <a:buClr>
                <a:srgbClr val="333399"/>
              </a:buClr>
              <a:buSzPct val="53846"/>
              <a:buFont typeface="Wingdings"/>
              <a:buChar char=""/>
              <a:tabLst>
                <a:tab pos="761365" algn="l"/>
                <a:tab pos="762000" algn="l"/>
              </a:tabLst>
            </a:pPr>
            <a:r>
              <a:rPr sz="2800" spc="-15" dirty="0">
                <a:solidFill>
                  <a:srgbClr val="800000"/>
                </a:solidFill>
                <a:latin typeface="Calibri" panose="020F0502020204030204" pitchFamily="34" charset="0"/>
                <a:cs typeface="Calibri" panose="020F0502020204030204" pitchFamily="34" charset="0"/>
              </a:rPr>
              <a:t>For</a:t>
            </a:r>
            <a:r>
              <a:rPr sz="2800" spc="5"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any</a:t>
            </a:r>
            <a:r>
              <a:rPr sz="2800" spc="175" dirty="0">
                <a:solidFill>
                  <a:srgbClr val="800000"/>
                </a:solidFill>
                <a:latin typeface="Calibri" panose="020F0502020204030204" pitchFamily="34" charset="0"/>
                <a:cs typeface="Calibri" panose="020F0502020204030204" pitchFamily="34" charset="0"/>
              </a:rPr>
              <a:t> </a:t>
            </a:r>
            <a:r>
              <a:rPr sz="2800" spc="-5" dirty="0">
                <a:solidFill>
                  <a:srgbClr val="800000"/>
                </a:solidFill>
                <a:latin typeface="Calibri" panose="020F0502020204030204" pitchFamily="34" charset="0"/>
                <a:cs typeface="Calibri" panose="020F0502020204030204" pitchFamily="34" charset="0"/>
              </a:rPr>
              <a:t>two</a:t>
            </a:r>
            <a:r>
              <a:rPr sz="2800" spc="-70" dirty="0">
                <a:solidFill>
                  <a:srgbClr val="800000"/>
                </a:solidFill>
                <a:latin typeface="Calibri" panose="020F0502020204030204" pitchFamily="34" charset="0"/>
                <a:cs typeface="Calibri" panose="020F0502020204030204" pitchFamily="34" charset="0"/>
              </a:rPr>
              <a:t> </a:t>
            </a:r>
            <a:r>
              <a:rPr sz="2800" spc="-30" dirty="0">
                <a:solidFill>
                  <a:srgbClr val="800000"/>
                </a:solidFill>
                <a:latin typeface="Calibri" panose="020F0502020204030204" pitchFamily="34" charset="0"/>
                <a:cs typeface="Calibri" panose="020F0502020204030204" pitchFamily="34" charset="0"/>
              </a:rPr>
              <a:t>operations</a:t>
            </a:r>
            <a:r>
              <a:rPr sz="2800" spc="275" dirty="0">
                <a:solidFill>
                  <a:srgbClr val="800000"/>
                </a:solidFill>
                <a:latin typeface="Calibri" panose="020F0502020204030204" pitchFamily="34" charset="0"/>
                <a:cs typeface="Calibri" panose="020F0502020204030204" pitchFamily="34" charset="0"/>
              </a:rPr>
              <a:t> </a:t>
            </a:r>
            <a:r>
              <a:rPr sz="2800" spc="10" dirty="0">
                <a:solidFill>
                  <a:srgbClr val="800000"/>
                </a:solidFill>
                <a:latin typeface="Calibri" panose="020F0502020204030204" pitchFamily="34" charset="0"/>
                <a:cs typeface="Calibri" panose="020F0502020204030204" pitchFamily="34" charset="0"/>
              </a:rPr>
              <a:t>in</a:t>
            </a:r>
            <a:r>
              <a:rPr sz="2800" spc="2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the</a:t>
            </a:r>
            <a:r>
              <a:rPr sz="2800" spc="30" dirty="0">
                <a:solidFill>
                  <a:srgbClr val="800000"/>
                </a:solidFill>
                <a:latin typeface="Calibri" panose="020F0502020204030204" pitchFamily="34" charset="0"/>
                <a:cs typeface="Calibri" panose="020F0502020204030204" pitchFamily="34" charset="0"/>
              </a:rPr>
              <a:t> </a:t>
            </a:r>
            <a:r>
              <a:rPr sz="2800" spc="-30" dirty="0">
                <a:solidFill>
                  <a:srgbClr val="800000"/>
                </a:solidFill>
                <a:latin typeface="Calibri" panose="020F0502020204030204" pitchFamily="34" charset="0"/>
                <a:cs typeface="Calibri" panose="020F0502020204030204" pitchFamily="34" charset="0"/>
              </a:rPr>
              <a:t>schedule,</a:t>
            </a:r>
            <a:r>
              <a:rPr sz="2800" spc="254"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one</a:t>
            </a:r>
            <a:r>
              <a:rPr sz="2800" spc="130" dirty="0">
                <a:solidFill>
                  <a:srgbClr val="800000"/>
                </a:solidFill>
                <a:latin typeface="Calibri" panose="020F0502020204030204" pitchFamily="34" charset="0"/>
                <a:cs typeface="Calibri" panose="020F0502020204030204" pitchFamily="34" charset="0"/>
              </a:rPr>
              <a:t> </a:t>
            </a:r>
            <a:r>
              <a:rPr sz="2800" spc="-5" dirty="0">
                <a:solidFill>
                  <a:srgbClr val="800000"/>
                </a:solidFill>
                <a:latin typeface="Calibri" panose="020F0502020204030204" pitchFamily="34" charset="0"/>
                <a:cs typeface="Calibri" panose="020F0502020204030204" pitchFamily="34" charset="0"/>
              </a:rPr>
              <a:t>must </a:t>
            </a:r>
            <a:r>
              <a:rPr sz="2800" spc="-71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occur</a:t>
            </a:r>
            <a:r>
              <a:rPr sz="2800" spc="10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before</a:t>
            </a:r>
            <a:r>
              <a:rPr sz="2800" spc="13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the</a:t>
            </a:r>
            <a:r>
              <a:rPr sz="2800" spc="125"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other</a:t>
            </a:r>
            <a:endParaRPr sz="28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557" y="0"/>
            <a:ext cx="10515600" cy="1131079"/>
          </a:xfrm>
          <a:prstGeom prst="rect">
            <a:avLst/>
          </a:prstGeom>
        </p:spPr>
        <p:txBody>
          <a:bodyPr vert="horz" wrap="square" lIns="0" tIns="27940" rIns="0" bIns="0" rtlCol="0" anchor="ctr">
            <a:spAutoFit/>
          </a:bodyPr>
          <a:lstStyle/>
          <a:p>
            <a:pPr marL="12700" marR="5080">
              <a:lnSpc>
                <a:spcPts val="4300"/>
              </a:lnSpc>
              <a:spcBef>
                <a:spcPts val="220"/>
              </a:spcBef>
              <a:tabLst>
                <a:tab pos="5741988" algn="l"/>
              </a:tabLst>
            </a:pPr>
            <a:r>
              <a:rPr sz="2800" spc="-5" dirty="0">
                <a:latin typeface="Calibri" panose="020F0502020204030204" pitchFamily="34" charset="0"/>
                <a:cs typeface="Calibri" panose="020F0502020204030204" pitchFamily="34" charset="0"/>
              </a:rPr>
              <a:t>Characterizing Schedules Based on  Recoverability</a:t>
            </a:r>
            <a:br>
              <a:rPr lang="en-US" sz="3600" spc="-5" dirty="0">
                <a:latin typeface="Calibri" panose="020F0502020204030204" pitchFamily="34" charset="0"/>
                <a:cs typeface="Calibri" panose="020F0502020204030204" pitchFamily="34" charset="0"/>
              </a:rPr>
            </a:br>
            <a:r>
              <a:rPr lang="en-US" sz="3600" u="sng" spc="-5" dirty="0">
                <a:latin typeface="Calibri" panose="020F0502020204030204" pitchFamily="34" charset="0"/>
                <a:cs typeface="Calibri" panose="020F0502020204030204" pitchFamily="34" charset="0"/>
              </a:rPr>
              <a:t>Conflicting Operations in a Schedule.</a:t>
            </a:r>
            <a:endParaRPr sz="3600" u="sng" spc="-5"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3059F7B-A010-4932-B2FF-40EDB4920B82}"/>
              </a:ext>
            </a:extLst>
          </p:cNvPr>
          <p:cNvPicPr>
            <a:picLocks noChangeAspect="1"/>
          </p:cNvPicPr>
          <p:nvPr/>
        </p:nvPicPr>
        <p:blipFill>
          <a:blip r:embed="rId2"/>
          <a:stretch>
            <a:fillRect/>
          </a:stretch>
        </p:blipFill>
        <p:spPr>
          <a:xfrm>
            <a:off x="468677" y="1327914"/>
            <a:ext cx="4779130" cy="3944868"/>
          </a:xfrm>
          <a:prstGeom prst="rect">
            <a:avLst/>
          </a:prstGeom>
        </p:spPr>
      </p:pic>
      <p:sp>
        <p:nvSpPr>
          <p:cNvPr id="7" name="TextBox 6">
            <a:extLst>
              <a:ext uri="{FF2B5EF4-FFF2-40B4-BE49-F238E27FC236}">
                <a16:creationId xmlns:a16="http://schemas.microsoft.com/office/drawing/2014/main" id="{56BE753D-A1C9-4C77-9EE6-90AA7E0ACFA6}"/>
              </a:ext>
            </a:extLst>
          </p:cNvPr>
          <p:cNvSpPr txBox="1"/>
          <p:nvPr/>
        </p:nvSpPr>
        <p:spPr>
          <a:xfrm>
            <a:off x="293557" y="5228060"/>
            <a:ext cx="5512398" cy="461665"/>
          </a:xfrm>
          <a:prstGeom prst="rect">
            <a:avLst/>
          </a:prstGeom>
          <a:noFill/>
        </p:spPr>
        <p:txBody>
          <a:bodyPr wrap="square">
            <a:spAutoFit/>
          </a:bodyPr>
          <a:lstStyle/>
          <a:p>
            <a:pPr algn="ctr"/>
            <a:r>
              <a:rPr lang="en-IN" sz="2400" b="0" i="1" u="none" strike="noStrike" baseline="0" dirty="0">
                <a:highlight>
                  <a:srgbClr val="E1F7E1"/>
                </a:highlight>
                <a:latin typeface="Calibri" panose="020F0502020204030204" pitchFamily="34" charset="0"/>
                <a:cs typeface="Calibri" panose="020F0502020204030204" pitchFamily="34" charset="0"/>
              </a:rPr>
              <a:t>Sa</a:t>
            </a:r>
            <a:r>
              <a:rPr lang="en-IN" sz="2400" b="0" i="0" u="none" strike="noStrike" baseline="0" dirty="0">
                <a:highlight>
                  <a:srgbClr val="E1F7E1"/>
                </a:highlight>
                <a:latin typeface="Calibri" panose="020F0502020204030204" pitchFamily="34" charset="0"/>
                <a:cs typeface="Calibri" panose="020F0502020204030204" pitchFamily="34" charset="0"/>
              </a:rPr>
              <a:t>: </a:t>
            </a:r>
            <a:r>
              <a:rPr lang="en-IN" sz="2400" b="0" i="1" u="none" strike="noStrike" baseline="0" dirty="0">
                <a:highlight>
                  <a:srgbClr val="E1F7E1"/>
                </a:highlight>
                <a:latin typeface="Calibri" panose="020F0502020204030204" pitchFamily="34" charset="0"/>
                <a:cs typeface="Calibri" panose="020F0502020204030204" pitchFamily="34" charset="0"/>
              </a:rPr>
              <a:t>r</a:t>
            </a:r>
            <a:r>
              <a:rPr lang="en-IN" sz="2400" b="0" i="0" u="none" strike="noStrike" baseline="0" dirty="0">
                <a:highlight>
                  <a:srgbClr val="E1F7E1"/>
                </a:highlight>
                <a:latin typeface="Calibri" panose="020F0502020204030204" pitchFamily="34" charset="0"/>
                <a:cs typeface="Calibri" panose="020F0502020204030204" pitchFamily="34" charset="0"/>
              </a:rPr>
              <a:t>1(</a:t>
            </a:r>
            <a:r>
              <a:rPr lang="en-IN" sz="2400" b="0" i="1" u="none" strike="noStrike" baseline="0" dirty="0">
                <a:highlight>
                  <a:srgbClr val="E1F7E1"/>
                </a:highlight>
                <a:latin typeface="Calibri" panose="020F0502020204030204" pitchFamily="34" charset="0"/>
                <a:cs typeface="Calibri" panose="020F0502020204030204" pitchFamily="34" charset="0"/>
              </a:rPr>
              <a:t>X</a:t>
            </a:r>
            <a:r>
              <a:rPr lang="en-IN" sz="2400" b="0" i="0" u="none" strike="noStrike" baseline="0" dirty="0">
                <a:highlight>
                  <a:srgbClr val="E1F7E1"/>
                </a:highlight>
                <a:latin typeface="Calibri" panose="020F0502020204030204" pitchFamily="34" charset="0"/>
                <a:cs typeface="Calibri" panose="020F0502020204030204" pitchFamily="34" charset="0"/>
              </a:rPr>
              <a:t>); </a:t>
            </a:r>
            <a:r>
              <a:rPr lang="en-IN" sz="2400" b="0" i="1" u="none" strike="noStrike" baseline="0" dirty="0">
                <a:highlight>
                  <a:srgbClr val="E1F7E1"/>
                </a:highlight>
                <a:latin typeface="Calibri" panose="020F0502020204030204" pitchFamily="34" charset="0"/>
                <a:cs typeface="Calibri" panose="020F0502020204030204" pitchFamily="34" charset="0"/>
              </a:rPr>
              <a:t>r</a:t>
            </a:r>
            <a:r>
              <a:rPr lang="en-IN" sz="2400" b="0" i="0" u="none" strike="noStrike" baseline="0" dirty="0">
                <a:highlight>
                  <a:srgbClr val="E1F7E1"/>
                </a:highlight>
                <a:latin typeface="Calibri" panose="020F0502020204030204" pitchFamily="34" charset="0"/>
                <a:cs typeface="Calibri" panose="020F0502020204030204" pitchFamily="34" charset="0"/>
              </a:rPr>
              <a:t>2(</a:t>
            </a:r>
            <a:r>
              <a:rPr lang="en-IN" sz="2400" b="0" i="1" u="none" strike="noStrike" baseline="0" dirty="0">
                <a:highlight>
                  <a:srgbClr val="E1F7E1"/>
                </a:highlight>
                <a:latin typeface="Calibri" panose="020F0502020204030204" pitchFamily="34" charset="0"/>
                <a:cs typeface="Calibri" panose="020F0502020204030204" pitchFamily="34" charset="0"/>
              </a:rPr>
              <a:t>X</a:t>
            </a:r>
            <a:r>
              <a:rPr lang="en-IN" sz="2400" b="0" i="0" u="none" strike="noStrike" baseline="0" dirty="0">
                <a:highlight>
                  <a:srgbClr val="E1F7E1"/>
                </a:highlight>
                <a:latin typeface="Calibri" panose="020F0502020204030204" pitchFamily="34" charset="0"/>
                <a:cs typeface="Calibri" panose="020F0502020204030204" pitchFamily="34" charset="0"/>
              </a:rPr>
              <a:t>); </a:t>
            </a:r>
            <a:r>
              <a:rPr lang="en-IN" sz="2400" b="0" i="1" u="none" strike="noStrike" baseline="0" dirty="0">
                <a:highlight>
                  <a:srgbClr val="E1F7E1"/>
                </a:highlight>
                <a:latin typeface="Calibri" panose="020F0502020204030204" pitchFamily="34" charset="0"/>
                <a:cs typeface="Calibri" panose="020F0502020204030204" pitchFamily="34" charset="0"/>
              </a:rPr>
              <a:t>w</a:t>
            </a:r>
            <a:r>
              <a:rPr lang="en-IN" sz="2400" b="0" i="0" u="none" strike="noStrike" baseline="0" dirty="0">
                <a:highlight>
                  <a:srgbClr val="E1F7E1"/>
                </a:highlight>
                <a:latin typeface="Calibri" panose="020F0502020204030204" pitchFamily="34" charset="0"/>
                <a:cs typeface="Calibri" panose="020F0502020204030204" pitchFamily="34" charset="0"/>
              </a:rPr>
              <a:t>1(</a:t>
            </a:r>
            <a:r>
              <a:rPr lang="en-IN" sz="2400" b="0" i="1" u="none" strike="noStrike" baseline="0" dirty="0">
                <a:highlight>
                  <a:srgbClr val="E1F7E1"/>
                </a:highlight>
                <a:latin typeface="Calibri" panose="020F0502020204030204" pitchFamily="34" charset="0"/>
                <a:cs typeface="Calibri" panose="020F0502020204030204" pitchFamily="34" charset="0"/>
              </a:rPr>
              <a:t>X</a:t>
            </a:r>
            <a:r>
              <a:rPr lang="en-IN" sz="2400" b="0" i="0" u="none" strike="noStrike" baseline="0" dirty="0">
                <a:highlight>
                  <a:srgbClr val="E1F7E1"/>
                </a:highlight>
                <a:latin typeface="Calibri" panose="020F0502020204030204" pitchFamily="34" charset="0"/>
                <a:cs typeface="Calibri" panose="020F0502020204030204" pitchFamily="34" charset="0"/>
              </a:rPr>
              <a:t>); </a:t>
            </a:r>
            <a:r>
              <a:rPr lang="en-IN" sz="2400" b="0" i="1" u="none" strike="noStrike" baseline="0" dirty="0">
                <a:highlight>
                  <a:srgbClr val="E1F7E1"/>
                </a:highlight>
                <a:latin typeface="Calibri" panose="020F0502020204030204" pitchFamily="34" charset="0"/>
                <a:cs typeface="Calibri" panose="020F0502020204030204" pitchFamily="34" charset="0"/>
              </a:rPr>
              <a:t>r</a:t>
            </a:r>
            <a:r>
              <a:rPr lang="en-IN" sz="2400" b="0" i="0" u="none" strike="noStrike" baseline="0" dirty="0">
                <a:highlight>
                  <a:srgbClr val="E1F7E1"/>
                </a:highlight>
                <a:latin typeface="Calibri" panose="020F0502020204030204" pitchFamily="34" charset="0"/>
                <a:cs typeface="Calibri" panose="020F0502020204030204" pitchFamily="34" charset="0"/>
              </a:rPr>
              <a:t>1(</a:t>
            </a:r>
            <a:r>
              <a:rPr lang="en-IN" sz="2400" b="0" i="1" u="none" strike="noStrike" baseline="0" dirty="0">
                <a:highlight>
                  <a:srgbClr val="E1F7E1"/>
                </a:highlight>
                <a:latin typeface="Calibri" panose="020F0502020204030204" pitchFamily="34" charset="0"/>
                <a:cs typeface="Calibri" panose="020F0502020204030204" pitchFamily="34" charset="0"/>
              </a:rPr>
              <a:t>Y</a:t>
            </a:r>
            <a:r>
              <a:rPr lang="en-IN" sz="2400" b="0" i="0" u="none" strike="noStrike" baseline="0" dirty="0">
                <a:highlight>
                  <a:srgbClr val="E1F7E1"/>
                </a:highlight>
                <a:latin typeface="Calibri" panose="020F0502020204030204" pitchFamily="34" charset="0"/>
                <a:cs typeface="Calibri" panose="020F0502020204030204" pitchFamily="34" charset="0"/>
              </a:rPr>
              <a:t>); </a:t>
            </a:r>
            <a:r>
              <a:rPr lang="en-IN" sz="2400" b="0" i="1" u="none" strike="noStrike" baseline="0" dirty="0">
                <a:highlight>
                  <a:srgbClr val="E1F7E1"/>
                </a:highlight>
                <a:latin typeface="Calibri" panose="020F0502020204030204" pitchFamily="34" charset="0"/>
                <a:cs typeface="Calibri" panose="020F0502020204030204" pitchFamily="34" charset="0"/>
              </a:rPr>
              <a:t>w</a:t>
            </a:r>
            <a:r>
              <a:rPr lang="en-IN" sz="2400" b="0" i="0" u="none" strike="noStrike" baseline="0" dirty="0">
                <a:highlight>
                  <a:srgbClr val="E1F7E1"/>
                </a:highlight>
                <a:latin typeface="Calibri" panose="020F0502020204030204" pitchFamily="34" charset="0"/>
                <a:cs typeface="Calibri" panose="020F0502020204030204" pitchFamily="34" charset="0"/>
              </a:rPr>
              <a:t>2(</a:t>
            </a:r>
            <a:r>
              <a:rPr lang="en-IN" sz="2400" b="0" i="1" u="none" strike="noStrike" baseline="0" dirty="0">
                <a:highlight>
                  <a:srgbClr val="E1F7E1"/>
                </a:highlight>
                <a:latin typeface="Calibri" panose="020F0502020204030204" pitchFamily="34" charset="0"/>
                <a:cs typeface="Calibri" panose="020F0502020204030204" pitchFamily="34" charset="0"/>
              </a:rPr>
              <a:t>X</a:t>
            </a:r>
            <a:r>
              <a:rPr lang="en-IN" sz="2400" b="0" i="0" u="none" strike="noStrike" baseline="0" dirty="0">
                <a:highlight>
                  <a:srgbClr val="E1F7E1"/>
                </a:highlight>
                <a:latin typeface="Calibri" panose="020F0502020204030204" pitchFamily="34" charset="0"/>
                <a:cs typeface="Calibri" panose="020F0502020204030204" pitchFamily="34" charset="0"/>
              </a:rPr>
              <a:t>); </a:t>
            </a:r>
            <a:r>
              <a:rPr lang="en-IN" sz="2400" b="0" i="1" u="none" strike="noStrike" baseline="0" dirty="0">
                <a:highlight>
                  <a:srgbClr val="E1F7E1"/>
                </a:highlight>
                <a:latin typeface="Calibri" panose="020F0502020204030204" pitchFamily="34" charset="0"/>
                <a:cs typeface="Calibri" panose="020F0502020204030204" pitchFamily="34" charset="0"/>
              </a:rPr>
              <a:t>w</a:t>
            </a:r>
            <a:r>
              <a:rPr lang="en-IN" sz="2400" b="0" i="0" u="none" strike="noStrike" baseline="0" dirty="0">
                <a:highlight>
                  <a:srgbClr val="E1F7E1"/>
                </a:highlight>
                <a:latin typeface="Calibri" panose="020F0502020204030204" pitchFamily="34" charset="0"/>
                <a:cs typeface="Calibri" panose="020F0502020204030204" pitchFamily="34" charset="0"/>
              </a:rPr>
              <a:t>1(</a:t>
            </a:r>
            <a:r>
              <a:rPr lang="en-IN" sz="2400" b="0" i="1" u="none" strike="noStrike" baseline="0" dirty="0">
                <a:highlight>
                  <a:srgbClr val="E1F7E1"/>
                </a:highlight>
                <a:latin typeface="Calibri" panose="020F0502020204030204" pitchFamily="34" charset="0"/>
                <a:cs typeface="Calibri" panose="020F0502020204030204" pitchFamily="34" charset="0"/>
              </a:rPr>
              <a:t>Y</a:t>
            </a:r>
            <a:r>
              <a:rPr lang="en-IN" sz="2400" b="0" i="0" u="none" strike="noStrike" baseline="0" dirty="0">
                <a:highlight>
                  <a:srgbClr val="E1F7E1"/>
                </a:highlight>
                <a:latin typeface="Calibri" panose="020F0502020204030204" pitchFamily="34" charset="0"/>
                <a:cs typeface="Calibri" panose="020F0502020204030204" pitchFamily="34" charset="0"/>
              </a:rPr>
              <a:t>);</a:t>
            </a:r>
            <a:endParaRPr lang="en-IN" sz="2400" dirty="0">
              <a:highlight>
                <a:srgbClr val="E1F7E1"/>
              </a:highlight>
              <a:latin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1237F609-6974-47CC-A43D-D83DAE26C816}"/>
              </a:ext>
            </a:extLst>
          </p:cNvPr>
          <p:cNvGrpSpPr/>
          <p:nvPr/>
        </p:nvGrpSpPr>
        <p:grpSpPr>
          <a:xfrm>
            <a:off x="6944194" y="1327914"/>
            <a:ext cx="5247806" cy="4176905"/>
            <a:chOff x="6944194" y="1327914"/>
            <a:chExt cx="5247806" cy="4176905"/>
          </a:xfrm>
        </p:grpSpPr>
        <p:sp>
          <p:nvSpPr>
            <p:cNvPr id="9" name="TextBox 8">
              <a:extLst>
                <a:ext uri="{FF2B5EF4-FFF2-40B4-BE49-F238E27FC236}">
                  <a16:creationId xmlns:a16="http://schemas.microsoft.com/office/drawing/2014/main" id="{AE965A97-C227-48A0-BCFC-BE57399E7CE5}"/>
                </a:ext>
              </a:extLst>
            </p:cNvPr>
            <p:cNvSpPr txBox="1"/>
            <p:nvPr/>
          </p:nvSpPr>
          <p:spPr>
            <a:xfrm>
              <a:off x="6944194" y="5043154"/>
              <a:ext cx="5247806" cy="461665"/>
            </a:xfrm>
            <a:prstGeom prst="rect">
              <a:avLst/>
            </a:prstGeom>
            <a:noFill/>
          </p:spPr>
          <p:txBody>
            <a:bodyPr wrap="square">
              <a:spAutoFit/>
            </a:bodyPr>
            <a:lstStyle>
              <a:defPPr>
                <a:defRPr lang="en-US"/>
              </a:defPPr>
              <a:lvl1pPr algn="ctr">
                <a:defRPr sz="2400" b="0" i="1" u="none" strike="noStrike" baseline="0">
                  <a:highlight>
                    <a:srgbClr val="E1F7E1"/>
                  </a:highlight>
                  <a:latin typeface="Calibri" panose="020F0502020204030204" pitchFamily="34" charset="0"/>
                  <a:cs typeface="Calibri" panose="020F0502020204030204" pitchFamily="34" charset="0"/>
                </a:defRPr>
              </a:lvl1pPr>
            </a:lstStyle>
            <a:p>
              <a:r>
                <a:rPr lang="pt-BR" dirty="0"/>
                <a:t>Sb: r1(X); w1(X); r2(X); w2(X); r1(Y); a1;</a:t>
              </a:r>
              <a:endParaRPr lang="en-IN" dirty="0"/>
            </a:p>
          </p:txBody>
        </p:sp>
        <p:pic>
          <p:nvPicPr>
            <p:cNvPr id="11" name="Picture 10">
              <a:extLst>
                <a:ext uri="{FF2B5EF4-FFF2-40B4-BE49-F238E27FC236}">
                  <a16:creationId xmlns:a16="http://schemas.microsoft.com/office/drawing/2014/main" id="{CE6B9433-DCEF-4D35-A2F8-644E17BAD8F1}"/>
                </a:ext>
              </a:extLst>
            </p:cNvPr>
            <p:cNvPicPr>
              <a:picLocks noChangeAspect="1"/>
            </p:cNvPicPr>
            <p:nvPr/>
          </p:nvPicPr>
          <p:blipFill>
            <a:blip r:embed="rId3"/>
            <a:stretch>
              <a:fillRect/>
            </a:stretch>
          </p:blipFill>
          <p:spPr>
            <a:xfrm>
              <a:off x="6944194" y="1327914"/>
              <a:ext cx="4462559" cy="3601116"/>
            </a:xfrm>
            <a:prstGeom prst="rect">
              <a:avLst/>
            </a:prstGeom>
          </p:spPr>
        </p:pic>
      </p:grpSp>
      <p:sp>
        <p:nvSpPr>
          <p:cNvPr id="14" name="TextBox 13">
            <a:extLst>
              <a:ext uri="{FF2B5EF4-FFF2-40B4-BE49-F238E27FC236}">
                <a16:creationId xmlns:a16="http://schemas.microsoft.com/office/drawing/2014/main" id="{4FDA5535-A81A-40EA-AB09-C5A15CA459BF}"/>
              </a:ext>
            </a:extLst>
          </p:cNvPr>
          <p:cNvSpPr txBox="1"/>
          <p:nvPr/>
        </p:nvSpPr>
        <p:spPr>
          <a:xfrm>
            <a:off x="762246" y="5689725"/>
            <a:ext cx="3741886" cy="461665"/>
          </a:xfrm>
          <a:prstGeom prst="rect">
            <a:avLst/>
          </a:prstGeom>
          <a:noFill/>
        </p:spPr>
        <p:txBody>
          <a:bodyPr wrap="square">
            <a:spAutoFit/>
          </a:bodyPr>
          <a:lstStyle/>
          <a:p>
            <a:pPr algn="l"/>
            <a:r>
              <a:rPr lang="en-IN" sz="2400" dirty="0">
                <a:highlight>
                  <a:srgbClr val="E1F7E1"/>
                </a:highlight>
                <a:latin typeface="Calibri" panose="020F0502020204030204" pitchFamily="34" charset="0"/>
                <a:cs typeface="Calibri" panose="020F0502020204030204" pitchFamily="34" charset="0"/>
              </a:rPr>
              <a:t>r1(X); </a:t>
            </a:r>
            <a:r>
              <a:rPr lang="pl-PL" sz="2400" dirty="0">
                <a:highlight>
                  <a:srgbClr val="E1F7E1"/>
                </a:highlight>
                <a:latin typeface="Calibri" panose="020F0502020204030204" pitchFamily="34" charset="0"/>
                <a:cs typeface="Calibri" panose="020F0502020204030204" pitchFamily="34" charset="0"/>
              </a:rPr>
              <a:t>w2(X) to w2(X); r1(X),</a:t>
            </a:r>
            <a:endParaRPr lang="en-IN" sz="2400" dirty="0">
              <a:highlight>
                <a:srgbClr val="E1F7E1"/>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117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557" y="0"/>
            <a:ext cx="10515600" cy="1131079"/>
          </a:xfrm>
          <a:prstGeom prst="rect">
            <a:avLst/>
          </a:prstGeom>
        </p:spPr>
        <p:txBody>
          <a:bodyPr vert="horz" wrap="square" lIns="0" tIns="27940" rIns="0" bIns="0" rtlCol="0" anchor="ctr">
            <a:spAutoFit/>
          </a:bodyPr>
          <a:lstStyle/>
          <a:p>
            <a:pPr marL="12700" marR="5080">
              <a:lnSpc>
                <a:spcPts val="4300"/>
              </a:lnSpc>
              <a:spcBef>
                <a:spcPts val="220"/>
              </a:spcBef>
              <a:tabLst>
                <a:tab pos="5741988" algn="l"/>
              </a:tabLst>
            </a:pPr>
            <a:r>
              <a:rPr sz="2800" spc="-5" dirty="0">
                <a:latin typeface="Calibri" panose="020F0502020204030204" pitchFamily="34" charset="0"/>
                <a:cs typeface="Calibri" panose="020F0502020204030204" pitchFamily="34" charset="0"/>
              </a:rPr>
              <a:t>Characterizing Schedules Based on  Recoverability</a:t>
            </a:r>
            <a:br>
              <a:rPr lang="en-US" sz="3600" spc="-5" dirty="0">
                <a:latin typeface="Calibri" panose="020F0502020204030204" pitchFamily="34" charset="0"/>
                <a:cs typeface="Calibri" panose="020F0502020204030204" pitchFamily="34" charset="0"/>
              </a:rPr>
            </a:br>
            <a:r>
              <a:rPr lang="en-US" sz="3600" u="sng" spc="-5" dirty="0">
                <a:latin typeface="Calibri" panose="020F0502020204030204" pitchFamily="34" charset="0"/>
                <a:cs typeface="Calibri" panose="020F0502020204030204" pitchFamily="34" charset="0"/>
              </a:rPr>
              <a:t>Conflicting Operations in a Schedule.</a:t>
            </a:r>
            <a:endParaRPr sz="3600" u="sng" spc="-5" dirty="0">
              <a:latin typeface="Calibri" panose="020F0502020204030204" pitchFamily="34" charset="0"/>
              <a:cs typeface="Calibri" panose="020F0502020204030204" pitchFamily="34" charset="0"/>
            </a:endParaRPr>
          </a:p>
        </p:txBody>
      </p:sp>
      <p:sp>
        <p:nvSpPr>
          <p:cNvPr id="3" name="object 3"/>
          <p:cNvSpPr txBox="1"/>
          <p:nvPr/>
        </p:nvSpPr>
        <p:spPr>
          <a:xfrm>
            <a:off x="293557" y="1339307"/>
            <a:ext cx="11050918" cy="4733347"/>
          </a:xfrm>
          <a:prstGeom prst="rect">
            <a:avLst/>
          </a:prstGeom>
        </p:spPr>
        <p:txBody>
          <a:bodyPr vert="horz" wrap="square" lIns="0" tIns="100330" rIns="0" bIns="0" rtlCol="0">
            <a:spAutoFit/>
          </a:bodyPr>
          <a:lstStyle/>
          <a:p>
            <a:pPr marL="355600" indent="-342900">
              <a:spcAft>
                <a:spcPts val="600"/>
              </a:spcAft>
              <a:buClr>
                <a:srgbClr val="990033"/>
              </a:buClr>
              <a:buSzPct val="60714"/>
              <a:buFont typeface="Wingdings"/>
              <a:buChar char=""/>
              <a:tabLst>
                <a:tab pos="354965" algn="l"/>
                <a:tab pos="355600" algn="l"/>
              </a:tabLst>
            </a:pPr>
            <a:r>
              <a:rPr sz="2800" spc="-15" dirty="0">
                <a:solidFill>
                  <a:srgbClr val="333399"/>
                </a:solidFill>
                <a:latin typeface="Calibri" panose="020F0502020204030204" pitchFamily="34" charset="0"/>
                <a:cs typeface="Calibri" panose="020F0502020204030204" pitchFamily="34" charset="0"/>
              </a:rPr>
              <a:t>Two</a:t>
            </a:r>
            <a:r>
              <a:rPr sz="2800" spc="5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conflicting</a:t>
            </a:r>
            <a:r>
              <a:rPr sz="2800" spc="-14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operations</a:t>
            </a:r>
            <a:r>
              <a:rPr sz="2800" spc="-19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in</a:t>
            </a:r>
            <a:r>
              <a:rPr sz="2800" spc="5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a</a:t>
            </a:r>
            <a:r>
              <a:rPr sz="2800" spc="-5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schedule</a:t>
            </a:r>
            <a:endParaRPr sz="2800" dirty="0">
              <a:latin typeface="Calibri" panose="020F0502020204030204" pitchFamily="34" charset="0"/>
              <a:cs typeface="Calibri" panose="020F0502020204030204" pitchFamily="34" charset="0"/>
            </a:endParaRPr>
          </a:p>
          <a:p>
            <a:pPr marL="762000" lvl="1" indent="-292100">
              <a:spcAft>
                <a:spcPts val="600"/>
              </a:spcAft>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Operations</a:t>
            </a:r>
            <a:r>
              <a:rPr sz="2600" spc="27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belong</a:t>
            </a:r>
            <a:r>
              <a:rPr sz="2600" spc="1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different</a:t>
            </a:r>
            <a:r>
              <a:rPr sz="2600" spc="25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transactions</a:t>
            </a:r>
            <a:endParaRPr sz="2600" dirty="0">
              <a:latin typeface="Calibri" panose="020F0502020204030204" pitchFamily="34" charset="0"/>
              <a:cs typeface="Calibri" panose="020F0502020204030204" pitchFamily="34" charset="0"/>
            </a:endParaRPr>
          </a:p>
          <a:p>
            <a:pPr marL="762000" lvl="1" indent="-292100">
              <a:spcAft>
                <a:spcPts val="600"/>
              </a:spcAft>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Operations</a:t>
            </a:r>
            <a:r>
              <a:rPr sz="2600" spc="26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access</a:t>
            </a:r>
            <a:r>
              <a:rPr sz="2600" spc="6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2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same</a:t>
            </a:r>
            <a:r>
              <a:rPr sz="2600" spc="2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item</a:t>
            </a:r>
            <a:r>
              <a:rPr sz="2600" spc="9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X</a:t>
            </a:r>
            <a:endParaRPr sz="2600" dirty="0">
              <a:latin typeface="Calibri" panose="020F0502020204030204" pitchFamily="34" charset="0"/>
              <a:cs typeface="Calibri" panose="020F0502020204030204" pitchFamily="34" charset="0"/>
            </a:endParaRPr>
          </a:p>
          <a:p>
            <a:pPr marL="762000" lvl="1" indent="-292100">
              <a:spcBef>
                <a:spcPts val="600"/>
              </a:spcBef>
              <a:spcAft>
                <a:spcPts val="1200"/>
              </a:spcAft>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At</a:t>
            </a:r>
            <a:r>
              <a:rPr sz="2600" spc="5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least</a:t>
            </a:r>
            <a:r>
              <a:rPr sz="2600" spc="5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one</a:t>
            </a:r>
            <a:r>
              <a:rPr sz="2600" spc="1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3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operations</a:t>
            </a:r>
            <a:r>
              <a:rPr sz="2600" spc="27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a:t>
            </a:r>
            <a:r>
              <a:rPr sz="2600" spc="-2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30" dirty="0">
                <a:solidFill>
                  <a:srgbClr val="800000"/>
                </a:solidFill>
                <a:latin typeface="Calibri" panose="020F0502020204030204" pitchFamily="34" charset="0"/>
                <a:cs typeface="Calibri" panose="020F0502020204030204" pitchFamily="34" charset="0"/>
              </a:rPr>
              <a:t> </a:t>
            </a:r>
            <a:r>
              <a:rPr sz="2600" spc="-10" dirty="0" err="1">
                <a:solidFill>
                  <a:srgbClr val="800000"/>
                </a:solidFill>
                <a:latin typeface="Calibri" panose="020F0502020204030204" pitchFamily="34" charset="0"/>
                <a:cs typeface="Calibri" panose="020F0502020204030204" pitchFamily="34" charset="0"/>
              </a:rPr>
              <a:t>write_item</a:t>
            </a:r>
            <a:r>
              <a:rPr sz="2600" spc="-10" dirty="0">
                <a:solidFill>
                  <a:srgbClr val="800000"/>
                </a:solidFill>
                <a:latin typeface="Calibri" panose="020F0502020204030204" pitchFamily="34" charset="0"/>
                <a:cs typeface="Calibri" panose="020F0502020204030204" pitchFamily="34" charset="0"/>
              </a:rPr>
              <a:t>(X)</a:t>
            </a:r>
            <a:endParaRPr lang="en-US" sz="2600" spc="-10" dirty="0">
              <a:solidFill>
                <a:srgbClr val="800000"/>
              </a:solidFill>
              <a:latin typeface="Calibri" panose="020F0502020204030204" pitchFamily="34" charset="0"/>
              <a:cs typeface="Calibri" panose="020F0502020204030204" pitchFamily="34" charset="0"/>
            </a:endParaRPr>
          </a:p>
          <a:p>
            <a:pPr marL="469900" lvl="1">
              <a:buClr>
                <a:srgbClr val="333399"/>
              </a:buClr>
              <a:buSzPct val="53846"/>
              <a:tabLst>
                <a:tab pos="761365" algn="l"/>
                <a:tab pos="762000" algn="l"/>
              </a:tabLst>
            </a:pPr>
            <a:endParaRPr dirty="0">
              <a:latin typeface="Calibri" panose="020F0502020204030204" pitchFamily="34" charset="0"/>
              <a:cs typeface="Calibri" panose="020F0502020204030204" pitchFamily="34" charset="0"/>
            </a:endParaRPr>
          </a:p>
          <a:p>
            <a:pPr marL="355600" marR="149225" indent="-342900">
              <a:spcBef>
                <a:spcPts val="600"/>
              </a:spcBef>
              <a:spcAft>
                <a:spcPts val="1200"/>
              </a:spcAft>
              <a:buClr>
                <a:srgbClr val="990033"/>
              </a:buClr>
              <a:buSzPct val="60714"/>
              <a:buFont typeface="Wingdings"/>
              <a:buChar char=""/>
              <a:tabLst>
                <a:tab pos="354965" algn="l"/>
                <a:tab pos="355600" algn="l"/>
              </a:tabLst>
            </a:pPr>
            <a:r>
              <a:rPr sz="2800" b="1" i="1" spc="-15" dirty="0">
                <a:solidFill>
                  <a:srgbClr val="666699"/>
                </a:solidFill>
                <a:latin typeface="Calibri" panose="020F0502020204030204" pitchFamily="34" charset="0"/>
                <a:cs typeface="Calibri" panose="020F0502020204030204" pitchFamily="34" charset="0"/>
              </a:rPr>
              <a:t>Two</a:t>
            </a:r>
            <a:r>
              <a:rPr sz="2800" b="1" i="1" spc="45" dirty="0">
                <a:solidFill>
                  <a:srgbClr val="666699"/>
                </a:solidFill>
                <a:latin typeface="Calibri" panose="020F0502020204030204" pitchFamily="34" charset="0"/>
                <a:cs typeface="Calibri" panose="020F0502020204030204" pitchFamily="34" charset="0"/>
              </a:rPr>
              <a:t> </a:t>
            </a:r>
            <a:r>
              <a:rPr sz="2800" b="1" i="1" spc="20" dirty="0">
                <a:solidFill>
                  <a:srgbClr val="666699"/>
                </a:solidFill>
                <a:latin typeface="Calibri" panose="020F0502020204030204" pitchFamily="34" charset="0"/>
                <a:cs typeface="Calibri" panose="020F0502020204030204" pitchFamily="34" charset="0"/>
              </a:rPr>
              <a:t>operations</a:t>
            </a:r>
            <a:r>
              <a:rPr sz="2800" b="1" i="1" spc="-185" dirty="0">
                <a:solidFill>
                  <a:srgbClr val="666699"/>
                </a:solidFill>
                <a:latin typeface="Calibri" panose="020F0502020204030204" pitchFamily="34" charset="0"/>
                <a:cs typeface="Calibri" panose="020F0502020204030204" pitchFamily="34" charset="0"/>
              </a:rPr>
              <a:t> </a:t>
            </a:r>
            <a:r>
              <a:rPr sz="2800" b="1" i="1" spc="5" dirty="0">
                <a:solidFill>
                  <a:srgbClr val="666699"/>
                </a:solidFill>
                <a:latin typeface="Calibri" panose="020F0502020204030204" pitchFamily="34" charset="0"/>
                <a:cs typeface="Calibri" panose="020F0502020204030204" pitchFamily="34" charset="0"/>
              </a:rPr>
              <a:t>conflict</a:t>
            </a:r>
            <a:r>
              <a:rPr sz="2800" b="1" i="1" spc="-70" dirty="0">
                <a:solidFill>
                  <a:srgbClr val="666699"/>
                </a:solidFill>
                <a:latin typeface="Calibri" panose="020F0502020204030204" pitchFamily="34" charset="0"/>
                <a:cs typeface="Calibri" panose="020F0502020204030204" pitchFamily="34" charset="0"/>
              </a:rPr>
              <a:t> </a:t>
            </a:r>
            <a:r>
              <a:rPr sz="2800" b="1" i="1" spc="-15" dirty="0">
                <a:solidFill>
                  <a:srgbClr val="666699"/>
                </a:solidFill>
                <a:latin typeface="Calibri" panose="020F0502020204030204" pitchFamily="34" charset="0"/>
                <a:cs typeface="Calibri" panose="020F0502020204030204" pitchFamily="34" charset="0"/>
              </a:rPr>
              <a:t>if</a:t>
            </a:r>
            <a:r>
              <a:rPr sz="2800" b="1" i="1" spc="-70" dirty="0">
                <a:solidFill>
                  <a:srgbClr val="666699"/>
                </a:solidFill>
                <a:latin typeface="Calibri" panose="020F0502020204030204" pitchFamily="34" charset="0"/>
                <a:cs typeface="Calibri" panose="020F0502020204030204" pitchFamily="34" charset="0"/>
              </a:rPr>
              <a:t> </a:t>
            </a:r>
            <a:r>
              <a:rPr sz="2800" b="1" i="1" spc="20" dirty="0">
                <a:solidFill>
                  <a:srgbClr val="666699"/>
                </a:solidFill>
                <a:latin typeface="Calibri" panose="020F0502020204030204" pitchFamily="34" charset="0"/>
                <a:cs typeface="Calibri" panose="020F0502020204030204" pitchFamily="34" charset="0"/>
              </a:rPr>
              <a:t>changing</a:t>
            </a:r>
            <a:r>
              <a:rPr sz="2800" b="1" i="1" spc="-145" dirty="0">
                <a:solidFill>
                  <a:srgbClr val="666699"/>
                </a:solidFill>
                <a:latin typeface="Calibri" panose="020F0502020204030204" pitchFamily="34" charset="0"/>
                <a:cs typeface="Calibri" panose="020F0502020204030204" pitchFamily="34" charset="0"/>
              </a:rPr>
              <a:t> </a:t>
            </a:r>
            <a:r>
              <a:rPr sz="2800" b="1" i="1" spc="15" dirty="0">
                <a:solidFill>
                  <a:srgbClr val="666699"/>
                </a:solidFill>
                <a:latin typeface="Calibri" panose="020F0502020204030204" pitchFamily="34" charset="0"/>
                <a:cs typeface="Calibri" panose="020F0502020204030204" pitchFamily="34" charset="0"/>
              </a:rPr>
              <a:t>their</a:t>
            </a:r>
            <a:r>
              <a:rPr sz="2800" b="1" i="1" spc="-25" dirty="0">
                <a:solidFill>
                  <a:srgbClr val="666699"/>
                </a:solidFill>
                <a:latin typeface="Calibri" panose="020F0502020204030204" pitchFamily="34" charset="0"/>
                <a:cs typeface="Calibri" panose="020F0502020204030204" pitchFamily="34" charset="0"/>
              </a:rPr>
              <a:t> </a:t>
            </a:r>
            <a:r>
              <a:rPr sz="2800" b="1" i="1" spc="15" dirty="0">
                <a:solidFill>
                  <a:srgbClr val="666699"/>
                </a:solidFill>
                <a:latin typeface="Calibri" panose="020F0502020204030204" pitchFamily="34" charset="0"/>
                <a:cs typeface="Calibri" panose="020F0502020204030204" pitchFamily="34" charset="0"/>
              </a:rPr>
              <a:t>order </a:t>
            </a:r>
            <a:r>
              <a:rPr sz="2800" b="1" i="1" spc="-765" dirty="0">
                <a:solidFill>
                  <a:srgbClr val="666699"/>
                </a:solidFill>
                <a:latin typeface="Calibri" panose="020F0502020204030204" pitchFamily="34" charset="0"/>
                <a:cs typeface="Calibri" panose="020F0502020204030204" pitchFamily="34" charset="0"/>
              </a:rPr>
              <a:t> </a:t>
            </a:r>
            <a:r>
              <a:rPr sz="2800" b="1" i="1" spc="5" dirty="0">
                <a:solidFill>
                  <a:srgbClr val="666699"/>
                </a:solidFill>
                <a:latin typeface="Calibri" panose="020F0502020204030204" pitchFamily="34" charset="0"/>
                <a:cs typeface="Calibri" panose="020F0502020204030204" pitchFamily="34" charset="0"/>
              </a:rPr>
              <a:t>results</a:t>
            </a:r>
            <a:r>
              <a:rPr sz="2800" b="1" i="1" spc="-85" dirty="0">
                <a:solidFill>
                  <a:srgbClr val="666699"/>
                </a:solidFill>
                <a:latin typeface="Calibri" panose="020F0502020204030204" pitchFamily="34" charset="0"/>
                <a:cs typeface="Calibri" panose="020F0502020204030204" pitchFamily="34" charset="0"/>
              </a:rPr>
              <a:t> </a:t>
            </a:r>
            <a:r>
              <a:rPr sz="2800" b="1" i="1" spc="-15" dirty="0">
                <a:solidFill>
                  <a:srgbClr val="666699"/>
                </a:solidFill>
                <a:latin typeface="Calibri" panose="020F0502020204030204" pitchFamily="34" charset="0"/>
                <a:cs typeface="Calibri" panose="020F0502020204030204" pitchFamily="34" charset="0"/>
              </a:rPr>
              <a:t>in</a:t>
            </a:r>
            <a:r>
              <a:rPr sz="2800" b="1" i="1" spc="55" dirty="0">
                <a:solidFill>
                  <a:srgbClr val="666699"/>
                </a:solidFill>
                <a:latin typeface="Calibri" panose="020F0502020204030204" pitchFamily="34" charset="0"/>
                <a:cs typeface="Calibri" panose="020F0502020204030204" pitchFamily="34" charset="0"/>
              </a:rPr>
              <a:t> </a:t>
            </a:r>
            <a:r>
              <a:rPr sz="2800" b="1" i="1" dirty="0">
                <a:solidFill>
                  <a:srgbClr val="666699"/>
                </a:solidFill>
                <a:latin typeface="Calibri" panose="020F0502020204030204" pitchFamily="34" charset="0"/>
                <a:cs typeface="Calibri" panose="020F0502020204030204" pitchFamily="34" charset="0"/>
              </a:rPr>
              <a:t>a</a:t>
            </a:r>
            <a:r>
              <a:rPr sz="2800" b="1" i="1" spc="-40" dirty="0">
                <a:solidFill>
                  <a:srgbClr val="666699"/>
                </a:solidFill>
                <a:latin typeface="Calibri" panose="020F0502020204030204" pitchFamily="34" charset="0"/>
                <a:cs typeface="Calibri" panose="020F0502020204030204" pitchFamily="34" charset="0"/>
              </a:rPr>
              <a:t> </a:t>
            </a:r>
            <a:r>
              <a:rPr sz="2800" b="1" i="1" spc="15" dirty="0">
                <a:solidFill>
                  <a:srgbClr val="666699"/>
                </a:solidFill>
                <a:latin typeface="Calibri" panose="020F0502020204030204" pitchFamily="34" charset="0"/>
                <a:cs typeface="Calibri" panose="020F0502020204030204" pitchFamily="34" charset="0"/>
              </a:rPr>
              <a:t>different</a:t>
            </a:r>
            <a:r>
              <a:rPr sz="2800" b="1" i="1" spc="-65" dirty="0">
                <a:solidFill>
                  <a:srgbClr val="666699"/>
                </a:solidFill>
                <a:latin typeface="Calibri" panose="020F0502020204030204" pitchFamily="34" charset="0"/>
                <a:cs typeface="Calibri" panose="020F0502020204030204" pitchFamily="34" charset="0"/>
              </a:rPr>
              <a:t> </a:t>
            </a:r>
            <a:r>
              <a:rPr sz="2800" b="1" i="1" spc="15" dirty="0">
                <a:solidFill>
                  <a:srgbClr val="666699"/>
                </a:solidFill>
                <a:latin typeface="Calibri" panose="020F0502020204030204" pitchFamily="34" charset="0"/>
                <a:cs typeface="Calibri" panose="020F0502020204030204" pitchFamily="34" charset="0"/>
              </a:rPr>
              <a:t>outcome</a:t>
            </a:r>
            <a:endParaRPr sz="2800" b="1" i="1" dirty="0">
              <a:solidFill>
                <a:srgbClr val="666699"/>
              </a:solidFill>
              <a:latin typeface="Calibri" panose="020F0502020204030204" pitchFamily="34" charset="0"/>
              <a:cs typeface="Calibri" panose="020F0502020204030204" pitchFamily="34" charset="0"/>
            </a:endParaRPr>
          </a:p>
          <a:p>
            <a:pPr marL="355600" indent="-342900">
              <a:spcBef>
                <a:spcPts val="600"/>
              </a:spcBef>
              <a:spcAft>
                <a:spcPts val="1200"/>
              </a:spcAft>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Read-write</a:t>
            </a:r>
            <a:r>
              <a:rPr sz="2800" spc="3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conflict</a:t>
            </a:r>
            <a:r>
              <a:rPr lang="en-US" sz="2800" spc="5" dirty="0">
                <a:solidFill>
                  <a:srgbClr val="333399"/>
                </a:solidFill>
                <a:latin typeface="Calibri" panose="020F0502020204030204" pitchFamily="34" charset="0"/>
                <a:cs typeface="Calibri" panose="020F0502020204030204" pitchFamily="34" charset="0"/>
              </a:rPr>
              <a:t> (unrepeatable </a:t>
            </a:r>
            <a:r>
              <a:rPr lang="en-US" sz="2800" spc="5" dirty="0" err="1">
                <a:solidFill>
                  <a:srgbClr val="333399"/>
                </a:solidFill>
                <a:latin typeface="Calibri" panose="020F0502020204030204" pitchFamily="34" charset="0"/>
                <a:cs typeface="Calibri" panose="020F0502020204030204" pitchFamily="34" charset="0"/>
              </a:rPr>
              <a:t>reards</a:t>
            </a:r>
            <a:r>
              <a:rPr lang="en-US" sz="2800" spc="5" dirty="0">
                <a:solidFill>
                  <a:srgbClr val="333399"/>
                </a:solidFill>
                <a:latin typeface="Calibri" panose="020F0502020204030204" pitchFamily="34" charset="0"/>
                <a:cs typeface="Calibri" panose="020F0502020204030204" pitchFamily="34" charset="0"/>
              </a:rPr>
              <a:t>)</a:t>
            </a:r>
            <a:endParaRPr sz="2800" dirty="0">
              <a:latin typeface="Calibri" panose="020F0502020204030204" pitchFamily="34" charset="0"/>
              <a:cs typeface="Calibri" panose="020F0502020204030204" pitchFamily="34" charset="0"/>
            </a:endParaRPr>
          </a:p>
          <a:p>
            <a:pPr marL="355600" indent="-342900">
              <a:spcBef>
                <a:spcPts val="600"/>
              </a:spcBef>
              <a:spcAft>
                <a:spcPts val="1200"/>
              </a:spcAft>
              <a:buClr>
                <a:srgbClr val="990033"/>
              </a:buClr>
              <a:buSzPct val="60714"/>
              <a:buFont typeface="Wingdings"/>
              <a:buChar char=""/>
              <a:tabLst>
                <a:tab pos="354965" algn="l"/>
                <a:tab pos="355600" algn="l"/>
              </a:tabLst>
            </a:pPr>
            <a:r>
              <a:rPr sz="2800" spc="-15" dirty="0">
                <a:solidFill>
                  <a:srgbClr val="333399"/>
                </a:solidFill>
                <a:latin typeface="Calibri" panose="020F0502020204030204" pitchFamily="34" charset="0"/>
                <a:cs typeface="Calibri" panose="020F0502020204030204" pitchFamily="34" charset="0"/>
              </a:rPr>
              <a:t>Write-write</a:t>
            </a:r>
            <a:r>
              <a:rPr sz="2800" spc="12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conflict</a:t>
            </a:r>
            <a:r>
              <a:rPr lang="en-US" sz="2800" spc="5" dirty="0">
                <a:solidFill>
                  <a:srgbClr val="333399"/>
                </a:solidFill>
                <a:latin typeface="Calibri" panose="020F0502020204030204" pitchFamily="34" charset="0"/>
                <a:cs typeface="Calibri" panose="020F0502020204030204" pitchFamily="34" charset="0"/>
              </a:rPr>
              <a:t> (</a:t>
            </a:r>
            <a:r>
              <a:rPr lang="en-IN" sz="2800" spc="5" dirty="0">
                <a:solidFill>
                  <a:srgbClr val="333399"/>
                </a:solidFill>
                <a:latin typeface="Calibri" panose="020F0502020204030204" pitchFamily="34" charset="0"/>
                <a:cs typeface="Calibri" panose="020F0502020204030204" pitchFamily="34" charset="0"/>
              </a:rPr>
              <a:t>Overwriting Uncommitted Data)</a:t>
            </a:r>
            <a:endParaRPr sz="2800" spc="5" dirty="0">
              <a:solidFill>
                <a:srgbClr val="33339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215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557" y="0"/>
            <a:ext cx="10515600" cy="1131079"/>
          </a:xfrm>
          <a:prstGeom prst="rect">
            <a:avLst/>
          </a:prstGeom>
        </p:spPr>
        <p:txBody>
          <a:bodyPr vert="horz" wrap="square" lIns="0" tIns="27940" rIns="0" bIns="0" rtlCol="0" anchor="ctr">
            <a:spAutoFit/>
          </a:bodyPr>
          <a:lstStyle/>
          <a:p>
            <a:pPr marL="12700" marR="5080">
              <a:lnSpc>
                <a:spcPts val="4300"/>
              </a:lnSpc>
              <a:spcBef>
                <a:spcPts val="220"/>
              </a:spcBef>
              <a:tabLst>
                <a:tab pos="5741988" algn="l"/>
              </a:tabLst>
            </a:pPr>
            <a:r>
              <a:rPr sz="2800" spc="-5" dirty="0">
                <a:latin typeface="Calibri" panose="020F0502020204030204" pitchFamily="34" charset="0"/>
                <a:cs typeface="Calibri" panose="020F0502020204030204" pitchFamily="34" charset="0"/>
              </a:rPr>
              <a:t>Characterizing Schedules Based on  Recoverability</a:t>
            </a:r>
            <a:br>
              <a:rPr lang="en-US" sz="3600" spc="-5" dirty="0">
                <a:latin typeface="Calibri" panose="020F0502020204030204" pitchFamily="34" charset="0"/>
                <a:cs typeface="Calibri" panose="020F0502020204030204" pitchFamily="34" charset="0"/>
              </a:rPr>
            </a:br>
            <a:r>
              <a:rPr lang="en-US" sz="3600" u="sng" spc="-5" dirty="0">
                <a:latin typeface="Calibri" panose="020F0502020204030204" pitchFamily="34" charset="0"/>
                <a:cs typeface="Calibri" panose="020F0502020204030204" pitchFamily="34" charset="0"/>
              </a:rPr>
              <a:t>Conflicting Operations in a Schedule.</a:t>
            </a:r>
            <a:endParaRPr sz="3600" u="sng" spc="-5" dirty="0">
              <a:latin typeface="Calibri" panose="020F0502020204030204" pitchFamily="34" charset="0"/>
              <a:cs typeface="Calibri" panose="020F0502020204030204" pitchFamily="34" charset="0"/>
            </a:endParaRPr>
          </a:p>
        </p:txBody>
      </p:sp>
      <p:sp>
        <p:nvSpPr>
          <p:cNvPr id="3" name="object 3"/>
          <p:cNvSpPr txBox="1"/>
          <p:nvPr/>
        </p:nvSpPr>
        <p:spPr>
          <a:xfrm>
            <a:off x="293557" y="1339307"/>
            <a:ext cx="11050918" cy="4656403"/>
          </a:xfrm>
          <a:prstGeom prst="rect">
            <a:avLst/>
          </a:prstGeom>
        </p:spPr>
        <p:txBody>
          <a:bodyPr vert="horz" wrap="square" lIns="0" tIns="100330" rIns="0" bIns="0" rtlCol="0">
            <a:spAutoFit/>
          </a:bodyPr>
          <a:lstStyle/>
          <a:p>
            <a:pPr marL="12700">
              <a:spcAft>
                <a:spcPts val="600"/>
              </a:spcAft>
              <a:buClr>
                <a:srgbClr val="990033"/>
              </a:buClr>
              <a:buSzPct val="60714"/>
              <a:tabLst>
                <a:tab pos="354965" algn="l"/>
                <a:tab pos="355600" algn="l"/>
              </a:tabLst>
            </a:pPr>
            <a:r>
              <a:rPr lang="en-US" sz="2800" spc="-15" dirty="0">
                <a:solidFill>
                  <a:srgbClr val="333399"/>
                </a:solidFill>
                <a:latin typeface="Calibri" panose="020F0502020204030204" pitchFamily="34" charset="0"/>
                <a:cs typeface="Calibri" panose="020F0502020204030204" pitchFamily="34" charset="0"/>
              </a:rPr>
              <a:t>A schedule S of n transactions T1, T2, … , Tn is said to be </a:t>
            </a:r>
            <a:r>
              <a:rPr lang="en-US" sz="2800" b="1" i="1" u="sng" spc="-15" dirty="0">
                <a:solidFill>
                  <a:srgbClr val="C00000"/>
                </a:solidFill>
                <a:latin typeface="Calibri" panose="020F0502020204030204" pitchFamily="34" charset="0"/>
                <a:cs typeface="Calibri" panose="020F0502020204030204" pitchFamily="34" charset="0"/>
              </a:rPr>
              <a:t>a complete schedule </a:t>
            </a:r>
            <a:r>
              <a:rPr lang="en-US" sz="2800" spc="-15" dirty="0">
                <a:solidFill>
                  <a:srgbClr val="333399"/>
                </a:solidFill>
                <a:latin typeface="Calibri" panose="020F0502020204030204" pitchFamily="34" charset="0"/>
                <a:cs typeface="Calibri" panose="020F0502020204030204" pitchFamily="34" charset="0"/>
              </a:rPr>
              <a:t>if the following conditions hold:</a:t>
            </a:r>
          </a:p>
          <a:p>
            <a:pPr marL="12700">
              <a:spcAft>
                <a:spcPts val="600"/>
              </a:spcAft>
              <a:buClr>
                <a:srgbClr val="990033"/>
              </a:buClr>
              <a:buSzPct val="60714"/>
              <a:tabLst>
                <a:tab pos="354965" algn="l"/>
                <a:tab pos="355600" algn="l"/>
              </a:tabLst>
            </a:pPr>
            <a:endParaRPr lang="en-US" sz="2800" spc="-15" dirty="0">
              <a:solidFill>
                <a:srgbClr val="333399"/>
              </a:solidFill>
              <a:latin typeface="Calibri" panose="020F0502020204030204" pitchFamily="34" charset="0"/>
              <a:cs typeface="Calibri" panose="020F0502020204030204" pitchFamily="34" charset="0"/>
            </a:endParaRPr>
          </a:p>
          <a:p>
            <a:pPr marL="527050" indent="-514350" algn="just">
              <a:spcAft>
                <a:spcPts val="1200"/>
              </a:spcAft>
              <a:buClr>
                <a:srgbClr val="0070C0"/>
              </a:buClr>
              <a:buSzPct val="100000"/>
              <a:buFont typeface="+mj-lt"/>
              <a:buAutoNum type="arabicPeriod"/>
              <a:tabLst>
                <a:tab pos="354965" algn="l"/>
                <a:tab pos="355600" algn="l"/>
              </a:tabLst>
            </a:pPr>
            <a:r>
              <a:rPr lang="en-US" sz="2600" spc="-15" dirty="0">
                <a:solidFill>
                  <a:srgbClr val="333399"/>
                </a:solidFill>
                <a:latin typeface="Calibri" panose="020F0502020204030204" pitchFamily="34" charset="0"/>
                <a:cs typeface="Calibri" panose="020F0502020204030204" pitchFamily="34" charset="0"/>
              </a:rPr>
              <a:t>The operations in S are exactly those operations in T1, T2, … , Tn</a:t>
            </a:r>
            <a:r>
              <a:rPr lang="en-US" sz="2600" spc="-15" dirty="0">
                <a:solidFill>
                  <a:srgbClr val="C00000"/>
                </a:solidFill>
                <a:latin typeface="Calibri" panose="020F0502020204030204" pitchFamily="34" charset="0"/>
                <a:cs typeface="Calibri" panose="020F0502020204030204" pitchFamily="34" charset="0"/>
              </a:rPr>
              <a:t>, including a commit or abort operation</a:t>
            </a:r>
            <a:r>
              <a:rPr lang="en-US" sz="2600" spc="-15" dirty="0">
                <a:solidFill>
                  <a:srgbClr val="333399"/>
                </a:solidFill>
                <a:latin typeface="Calibri" panose="020F0502020204030204" pitchFamily="34" charset="0"/>
                <a:cs typeface="Calibri" panose="020F0502020204030204" pitchFamily="34" charset="0"/>
              </a:rPr>
              <a:t> as the last operation for each transaction in the schedule.</a:t>
            </a:r>
          </a:p>
          <a:p>
            <a:pPr marL="527050" indent="-514350" algn="just">
              <a:spcAft>
                <a:spcPts val="1200"/>
              </a:spcAft>
              <a:buClr>
                <a:srgbClr val="0070C0"/>
              </a:buClr>
              <a:buSzPct val="100000"/>
              <a:buFont typeface="+mj-lt"/>
              <a:buAutoNum type="arabicPeriod"/>
              <a:tabLst>
                <a:tab pos="354965" algn="l"/>
                <a:tab pos="355600" algn="l"/>
              </a:tabLst>
            </a:pPr>
            <a:r>
              <a:rPr lang="en-US" sz="2600" spc="-15" dirty="0">
                <a:solidFill>
                  <a:srgbClr val="333399"/>
                </a:solidFill>
                <a:latin typeface="Calibri" panose="020F0502020204030204" pitchFamily="34" charset="0"/>
                <a:cs typeface="Calibri" panose="020F0502020204030204" pitchFamily="34" charset="0"/>
              </a:rPr>
              <a:t>For any pair of operations from the same transaction </a:t>
            </a:r>
            <a:r>
              <a:rPr lang="en-US" sz="2600" spc="-15" dirty="0" err="1">
                <a:solidFill>
                  <a:srgbClr val="333399"/>
                </a:solidFill>
                <a:latin typeface="Calibri" panose="020F0502020204030204" pitchFamily="34" charset="0"/>
                <a:cs typeface="Calibri" panose="020F0502020204030204" pitchFamily="34" charset="0"/>
              </a:rPr>
              <a:t>Ti</a:t>
            </a:r>
            <a:r>
              <a:rPr lang="en-US" sz="2600" spc="-15" dirty="0">
                <a:solidFill>
                  <a:srgbClr val="333399"/>
                </a:solidFill>
                <a:latin typeface="Calibri" panose="020F0502020204030204" pitchFamily="34" charset="0"/>
                <a:cs typeface="Calibri" panose="020F0502020204030204" pitchFamily="34" charset="0"/>
              </a:rPr>
              <a:t>, </a:t>
            </a:r>
            <a:r>
              <a:rPr lang="en-US" sz="2600" spc="-15" dirty="0">
                <a:solidFill>
                  <a:srgbClr val="C00000"/>
                </a:solidFill>
                <a:latin typeface="Calibri" panose="020F0502020204030204" pitchFamily="34" charset="0"/>
                <a:cs typeface="Calibri" panose="020F0502020204030204" pitchFamily="34" charset="0"/>
              </a:rPr>
              <a:t>their relative order of appearance in S is the same</a:t>
            </a:r>
            <a:r>
              <a:rPr lang="en-US" sz="2600" spc="-15" dirty="0">
                <a:solidFill>
                  <a:srgbClr val="333399"/>
                </a:solidFill>
                <a:latin typeface="Calibri" panose="020F0502020204030204" pitchFamily="34" charset="0"/>
                <a:cs typeface="Calibri" panose="020F0502020204030204" pitchFamily="34" charset="0"/>
              </a:rPr>
              <a:t> as their order of appearance in </a:t>
            </a:r>
            <a:r>
              <a:rPr lang="en-US" sz="2600" spc="-15" dirty="0" err="1">
                <a:solidFill>
                  <a:srgbClr val="333399"/>
                </a:solidFill>
                <a:latin typeface="Calibri" panose="020F0502020204030204" pitchFamily="34" charset="0"/>
                <a:cs typeface="Calibri" panose="020F0502020204030204" pitchFamily="34" charset="0"/>
              </a:rPr>
              <a:t>Ti</a:t>
            </a:r>
            <a:r>
              <a:rPr lang="en-US" sz="2600" spc="-15" dirty="0">
                <a:solidFill>
                  <a:srgbClr val="333399"/>
                </a:solidFill>
                <a:latin typeface="Calibri" panose="020F0502020204030204" pitchFamily="34" charset="0"/>
                <a:cs typeface="Calibri" panose="020F0502020204030204" pitchFamily="34" charset="0"/>
              </a:rPr>
              <a:t>.</a:t>
            </a:r>
          </a:p>
          <a:p>
            <a:pPr marL="527050" indent="-514350" algn="just">
              <a:spcAft>
                <a:spcPts val="1200"/>
              </a:spcAft>
              <a:buClr>
                <a:srgbClr val="0070C0"/>
              </a:buClr>
              <a:buSzPct val="100000"/>
              <a:buFont typeface="+mj-lt"/>
              <a:buAutoNum type="arabicPeriod"/>
              <a:tabLst>
                <a:tab pos="354965" algn="l"/>
                <a:tab pos="355600" algn="l"/>
              </a:tabLst>
            </a:pPr>
            <a:r>
              <a:rPr lang="en-US" sz="2600" spc="-15" dirty="0">
                <a:solidFill>
                  <a:srgbClr val="333399"/>
                </a:solidFill>
                <a:latin typeface="Calibri" panose="020F0502020204030204" pitchFamily="34" charset="0"/>
                <a:cs typeface="Calibri" panose="020F0502020204030204" pitchFamily="34" charset="0"/>
              </a:rPr>
              <a:t>For any two conflicting operations, one of the two must occur before the other in the schedule.</a:t>
            </a:r>
            <a:endParaRPr sz="2600" spc="5" dirty="0">
              <a:solidFill>
                <a:srgbClr val="33339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620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434" y="336967"/>
            <a:ext cx="10515600" cy="550151"/>
          </a:xfrm>
          <a:prstGeom prst="rect">
            <a:avLst/>
          </a:prstGeom>
        </p:spPr>
        <p:txBody>
          <a:bodyPr vert="horz" wrap="square" lIns="0" tIns="27940" rIns="0" bIns="0" rtlCol="0" anchor="ctr">
            <a:spAutoFit/>
          </a:bodyPr>
          <a:lstStyle/>
          <a:p>
            <a:pPr marL="12700" marR="5080">
              <a:lnSpc>
                <a:spcPts val="4300"/>
              </a:lnSpc>
              <a:spcBef>
                <a:spcPts val="220"/>
              </a:spcBef>
              <a:tabLst>
                <a:tab pos="5741988" algn="l"/>
              </a:tabLst>
            </a:pPr>
            <a:r>
              <a:rPr sz="3200" spc="-5" dirty="0">
                <a:latin typeface="Calibri" panose="020F0502020204030204" pitchFamily="34" charset="0"/>
                <a:cs typeface="Calibri" panose="020F0502020204030204" pitchFamily="34" charset="0"/>
              </a:rPr>
              <a:t>Characterizing Schedules Based on  Recoverability (cont’d.)</a:t>
            </a:r>
          </a:p>
        </p:txBody>
      </p:sp>
      <p:sp>
        <p:nvSpPr>
          <p:cNvPr id="3" name="object 3"/>
          <p:cNvSpPr txBox="1"/>
          <p:nvPr/>
        </p:nvSpPr>
        <p:spPr>
          <a:xfrm>
            <a:off x="223433" y="1532987"/>
            <a:ext cx="11524281" cy="3772828"/>
          </a:xfrm>
          <a:prstGeom prst="rect">
            <a:avLst/>
          </a:prstGeom>
        </p:spPr>
        <p:txBody>
          <a:bodyPr vert="horz" wrap="square" lIns="0" tIns="100330" rIns="0" bIns="0" rtlCol="0">
            <a:spAutoFit/>
          </a:bodyPr>
          <a:lstStyle/>
          <a:p>
            <a:pPr marL="355600" indent="-342900" algn="just">
              <a:spcBef>
                <a:spcPts val="600"/>
              </a:spcBef>
              <a:spcAft>
                <a:spcPts val="1200"/>
              </a:spcAft>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Recoverable</a:t>
            </a:r>
            <a:r>
              <a:rPr sz="2800" spc="-16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schedules</a:t>
            </a:r>
            <a:endParaRPr sz="2800" dirty="0">
              <a:latin typeface="Calibri" panose="020F0502020204030204" pitchFamily="34" charset="0"/>
              <a:cs typeface="Calibri" panose="020F0502020204030204" pitchFamily="34" charset="0"/>
            </a:endParaRPr>
          </a:p>
          <a:p>
            <a:pPr marL="762000" lvl="1" indent="-292100" algn="just">
              <a:spcBef>
                <a:spcPts val="600"/>
              </a:spcBef>
              <a:spcAft>
                <a:spcPts val="1200"/>
              </a:spcAft>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Recovery</a:t>
            </a:r>
            <a:r>
              <a:rPr sz="2600" spc="3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a:t>
            </a:r>
            <a:r>
              <a:rPr sz="2600" spc="-5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possible</a:t>
            </a:r>
            <a:endParaRPr sz="2600" dirty="0">
              <a:latin typeface="Calibri" panose="020F0502020204030204" pitchFamily="34" charset="0"/>
              <a:cs typeface="Calibri" panose="020F0502020204030204" pitchFamily="34" charset="0"/>
            </a:endParaRPr>
          </a:p>
          <a:p>
            <a:pPr marL="812800" marR="1312545" lvl="1" indent="-342900" algn="just">
              <a:spcBef>
                <a:spcPts val="600"/>
              </a:spcBef>
              <a:spcAft>
                <a:spcPts val="1200"/>
              </a:spcAft>
              <a:buClr>
                <a:srgbClr val="990033"/>
              </a:buClr>
              <a:buSzPct val="60714"/>
              <a:buFont typeface="Wingdings"/>
              <a:buChar char=""/>
              <a:tabLst>
                <a:tab pos="354965" algn="l"/>
                <a:tab pos="355600" algn="l"/>
              </a:tabLst>
            </a:pPr>
            <a:r>
              <a:rPr sz="2800" spc="-15" dirty="0">
                <a:solidFill>
                  <a:srgbClr val="333399"/>
                </a:solidFill>
                <a:latin typeface="Calibri" panose="020F0502020204030204" pitchFamily="34" charset="0"/>
                <a:cs typeface="Calibri" panose="020F0502020204030204" pitchFamily="34" charset="0"/>
              </a:rPr>
              <a:t>Nonrecoverable schedules should not be  permitted by the</a:t>
            </a:r>
            <a:r>
              <a:rPr lang="en-US" sz="2800" spc="-1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DBMS</a:t>
            </a:r>
          </a:p>
          <a:p>
            <a:pPr marL="812800" marR="5080" lvl="1" indent="-342900" algn="just">
              <a:lnSpc>
                <a:spcPct val="101200"/>
              </a:lnSpc>
              <a:spcBef>
                <a:spcPts val="600"/>
              </a:spcBef>
              <a:spcAft>
                <a:spcPts val="1200"/>
              </a:spcAft>
              <a:buClr>
                <a:srgbClr val="990033"/>
              </a:buClr>
              <a:buSzPct val="60714"/>
              <a:buFont typeface="Wingdings"/>
              <a:buChar char=""/>
              <a:tabLst>
                <a:tab pos="354965" algn="l"/>
                <a:tab pos="355600" algn="l"/>
              </a:tabLst>
            </a:pPr>
            <a:r>
              <a:rPr lang="en-US" sz="2800" spc="-15" dirty="0">
                <a:solidFill>
                  <a:srgbClr val="333399"/>
                </a:solidFill>
                <a:latin typeface="Calibri" panose="020F0502020204030204" pitchFamily="34" charset="0"/>
                <a:cs typeface="Calibri" panose="020F0502020204030204" pitchFamily="34" charset="0"/>
              </a:rPr>
              <a:t>No</a:t>
            </a:r>
            <a:r>
              <a:rPr lang="en-US" sz="2800" spc="55" dirty="0">
                <a:solidFill>
                  <a:srgbClr val="333399"/>
                </a:solidFill>
                <a:latin typeface="Calibri" panose="020F0502020204030204" pitchFamily="34" charset="0"/>
                <a:cs typeface="Calibri" panose="020F0502020204030204" pitchFamily="34" charset="0"/>
              </a:rPr>
              <a:t> </a:t>
            </a:r>
            <a:r>
              <a:rPr lang="en-US" sz="2800" dirty="0">
                <a:solidFill>
                  <a:srgbClr val="333399"/>
                </a:solidFill>
                <a:latin typeface="Calibri" panose="020F0502020204030204" pitchFamily="34" charset="0"/>
                <a:cs typeface="Calibri" panose="020F0502020204030204" pitchFamily="34" charset="0"/>
              </a:rPr>
              <a:t>committed</a:t>
            </a:r>
            <a:r>
              <a:rPr lang="en-US" sz="2800" spc="-40" dirty="0">
                <a:solidFill>
                  <a:srgbClr val="333399"/>
                </a:solidFill>
                <a:latin typeface="Calibri" panose="020F0502020204030204" pitchFamily="34" charset="0"/>
                <a:cs typeface="Calibri" panose="020F0502020204030204" pitchFamily="34" charset="0"/>
              </a:rPr>
              <a:t> </a:t>
            </a:r>
            <a:r>
              <a:rPr lang="en-US" sz="2800" spc="10" dirty="0">
                <a:solidFill>
                  <a:srgbClr val="333399"/>
                </a:solidFill>
                <a:latin typeface="Calibri" panose="020F0502020204030204" pitchFamily="34" charset="0"/>
                <a:cs typeface="Calibri" panose="020F0502020204030204" pitchFamily="34" charset="0"/>
              </a:rPr>
              <a:t>transaction</a:t>
            </a:r>
            <a:r>
              <a:rPr lang="en-US" sz="2800" spc="-140" dirty="0">
                <a:solidFill>
                  <a:srgbClr val="333399"/>
                </a:solidFill>
                <a:latin typeface="Calibri" panose="020F0502020204030204" pitchFamily="34" charset="0"/>
                <a:cs typeface="Calibri" panose="020F0502020204030204" pitchFamily="34" charset="0"/>
              </a:rPr>
              <a:t> </a:t>
            </a:r>
            <a:r>
              <a:rPr lang="en-US" sz="2800" spc="20" dirty="0">
                <a:solidFill>
                  <a:srgbClr val="333399"/>
                </a:solidFill>
                <a:latin typeface="Calibri" panose="020F0502020204030204" pitchFamily="34" charset="0"/>
                <a:cs typeface="Calibri" panose="020F0502020204030204" pitchFamily="34" charset="0"/>
              </a:rPr>
              <a:t>ever</a:t>
            </a:r>
            <a:r>
              <a:rPr lang="en-US" sz="2800" spc="-114" dirty="0">
                <a:solidFill>
                  <a:srgbClr val="333399"/>
                </a:solidFill>
                <a:latin typeface="Calibri" panose="020F0502020204030204" pitchFamily="34" charset="0"/>
                <a:cs typeface="Calibri" panose="020F0502020204030204" pitchFamily="34" charset="0"/>
              </a:rPr>
              <a:t> </a:t>
            </a:r>
            <a:r>
              <a:rPr lang="en-US" sz="2800" spc="30" dirty="0">
                <a:solidFill>
                  <a:srgbClr val="333399"/>
                </a:solidFill>
                <a:latin typeface="Calibri" panose="020F0502020204030204" pitchFamily="34" charset="0"/>
                <a:cs typeface="Calibri" panose="020F0502020204030204" pitchFamily="34" charset="0"/>
              </a:rPr>
              <a:t>needs</a:t>
            </a:r>
            <a:r>
              <a:rPr lang="en-US" sz="2800" spc="-180" dirty="0">
                <a:solidFill>
                  <a:srgbClr val="333399"/>
                </a:solidFill>
                <a:latin typeface="Calibri" panose="020F0502020204030204" pitchFamily="34" charset="0"/>
                <a:cs typeface="Calibri" panose="020F0502020204030204" pitchFamily="34" charset="0"/>
              </a:rPr>
              <a:t> </a:t>
            </a:r>
            <a:r>
              <a:rPr lang="en-US" sz="2800" spc="10" dirty="0">
                <a:solidFill>
                  <a:srgbClr val="333399"/>
                </a:solidFill>
                <a:latin typeface="Calibri" panose="020F0502020204030204" pitchFamily="34" charset="0"/>
                <a:cs typeface="Calibri" panose="020F0502020204030204" pitchFamily="34" charset="0"/>
              </a:rPr>
              <a:t>to</a:t>
            </a:r>
            <a:r>
              <a:rPr lang="en-US" sz="2800" spc="60" dirty="0">
                <a:solidFill>
                  <a:srgbClr val="333399"/>
                </a:solidFill>
                <a:latin typeface="Calibri" panose="020F0502020204030204" pitchFamily="34" charset="0"/>
                <a:cs typeface="Calibri" panose="020F0502020204030204" pitchFamily="34" charset="0"/>
              </a:rPr>
              <a:t> </a:t>
            </a:r>
            <a:r>
              <a:rPr lang="en-US" sz="2800" spc="20" dirty="0">
                <a:solidFill>
                  <a:srgbClr val="333399"/>
                </a:solidFill>
                <a:latin typeface="Calibri" panose="020F0502020204030204" pitchFamily="34" charset="0"/>
                <a:cs typeface="Calibri" panose="020F0502020204030204" pitchFamily="34" charset="0"/>
              </a:rPr>
              <a:t>be</a:t>
            </a:r>
            <a:r>
              <a:rPr lang="en-US" sz="2800" spc="-40" dirty="0">
                <a:solidFill>
                  <a:srgbClr val="333399"/>
                </a:solidFill>
                <a:latin typeface="Calibri" panose="020F0502020204030204" pitchFamily="34" charset="0"/>
                <a:cs typeface="Calibri" panose="020F0502020204030204" pitchFamily="34" charset="0"/>
              </a:rPr>
              <a:t> </a:t>
            </a:r>
            <a:r>
              <a:rPr lang="en-US" sz="2800" spc="-5" dirty="0">
                <a:solidFill>
                  <a:srgbClr val="333399"/>
                </a:solidFill>
                <a:latin typeface="Calibri" panose="020F0502020204030204" pitchFamily="34" charset="0"/>
                <a:cs typeface="Calibri" panose="020F0502020204030204" pitchFamily="34" charset="0"/>
              </a:rPr>
              <a:t>rolled </a:t>
            </a:r>
            <a:r>
              <a:rPr lang="en-US" sz="2800" spc="-765" dirty="0">
                <a:solidFill>
                  <a:srgbClr val="333399"/>
                </a:solidFill>
                <a:latin typeface="Calibri" panose="020F0502020204030204" pitchFamily="34" charset="0"/>
                <a:cs typeface="Calibri" panose="020F0502020204030204" pitchFamily="34" charset="0"/>
              </a:rPr>
              <a:t> </a:t>
            </a:r>
            <a:r>
              <a:rPr lang="en-US" sz="2800" spc="20" dirty="0">
                <a:solidFill>
                  <a:srgbClr val="333399"/>
                </a:solidFill>
                <a:latin typeface="Calibri" panose="020F0502020204030204" pitchFamily="34" charset="0"/>
                <a:cs typeface="Calibri" panose="020F0502020204030204" pitchFamily="34" charset="0"/>
              </a:rPr>
              <a:t>back</a:t>
            </a:r>
            <a:endParaRPr lang="en-US" sz="2800" dirty="0">
              <a:latin typeface="Calibri" panose="020F0502020204030204" pitchFamily="34" charset="0"/>
              <a:cs typeface="Calibri" panose="020F0502020204030204" pitchFamily="34" charset="0"/>
            </a:endParaRPr>
          </a:p>
          <a:p>
            <a:pPr marL="812800" marR="1668145" lvl="1" indent="-342900" algn="just">
              <a:lnSpc>
                <a:spcPts val="3300"/>
              </a:lnSpc>
              <a:spcBef>
                <a:spcPts val="600"/>
              </a:spcBef>
              <a:spcAft>
                <a:spcPts val="1200"/>
              </a:spcAft>
              <a:buClr>
                <a:srgbClr val="990033"/>
              </a:buClr>
              <a:buSzPct val="60714"/>
              <a:buFont typeface="Wingdings"/>
              <a:buChar char=""/>
              <a:tabLst>
                <a:tab pos="354965" algn="l"/>
                <a:tab pos="355600" algn="l"/>
              </a:tabLst>
            </a:pPr>
            <a:r>
              <a:rPr lang="en-US" sz="2800" spc="10" dirty="0">
                <a:solidFill>
                  <a:srgbClr val="333399"/>
                </a:solidFill>
                <a:latin typeface="Calibri" panose="020F0502020204030204" pitchFamily="34" charset="0"/>
                <a:cs typeface="Calibri" panose="020F0502020204030204" pitchFamily="34" charset="0"/>
              </a:rPr>
              <a:t>Cascading</a:t>
            </a:r>
            <a:r>
              <a:rPr lang="en-US" sz="2800" spc="-145" dirty="0">
                <a:solidFill>
                  <a:srgbClr val="333399"/>
                </a:solidFill>
                <a:latin typeface="Calibri" panose="020F0502020204030204" pitchFamily="34" charset="0"/>
                <a:cs typeface="Calibri" panose="020F0502020204030204" pitchFamily="34" charset="0"/>
              </a:rPr>
              <a:t> </a:t>
            </a:r>
            <a:r>
              <a:rPr lang="en-US" sz="2800" dirty="0">
                <a:solidFill>
                  <a:srgbClr val="333399"/>
                </a:solidFill>
                <a:latin typeface="Calibri" panose="020F0502020204030204" pitchFamily="34" charset="0"/>
                <a:cs typeface="Calibri" panose="020F0502020204030204" pitchFamily="34" charset="0"/>
              </a:rPr>
              <a:t>rollback</a:t>
            </a:r>
            <a:r>
              <a:rPr lang="en-US" sz="2800" spc="15" dirty="0">
                <a:solidFill>
                  <a:srgbClr val="333399"/>
                </a:solidFill>
                <a:latin typeface="Calibri" panose="020F0502020204030204" pitchFamily="34" charset="0"/>
                <a:cs typeface="Calibri" panose="020F0502020204030204" pitchFamily="34" charset="0"/>
              </a:rPr>
              <a:t> </a:t>
            </a:r>
            <a:r>
              <a:rPr lang="en-US" sz="2800" dirty="0">
                <a:solidFill>
                  <a:srgbClr val="333399"/>
                </a:solidFill>
                <a:latin typeface="Calibri" panose="020F0502020204030204" pitchFamily="34" charset="0"/>
                <a:cs typeface="Calibri" panose="020F0502020204030204" pitchFamily="34" charset="0"/>
              </a:rPr>
              <a:t>may</a:t>
            </a:r>
            <a:r>
              <a:rPr lang="en-US" sz="2800" spc="15" dirty="0">
                <a:solidFill>
                  <a:srgbClr val="333399"/>
                </a:solidFill>
                <a:latin typeface="Calibri" panose="020F0502020204030204" pitchFamily="34" charset="0"/>
                <a:cs typeface="Calibri" panose="020F0502020204030204" pitchFamily="34" charset="0"/>
              </a:rPr>
              <a:t> occur</a:t>
            </a:r>
            <a:r>
              <a:rPr lang="en-US" sz="2800" spc="-120" dirty="0">
                <a:solidFill>
                  <a:srgbClr val="333399"/>
                </a:solidFill>
                <a:latin typeface="Calibri" panose="020F0502020204030204" pitchFamily="34" charset="0"/>
                <a:cs typeface="Calibri" panose="020F0502020204030204" pitchFamily="34" charset="0"/>
              </a:rPr>
              <a:t> </a:t>
            </a:r>
            <a:r>
              <a:rPr lang="en-US" sz="2800" spc="-15" dirty="0">
                <a:solidFill>
                  <a:srgbClr val="333399"/>
                </a:solidFill>
                <a:latin typeface="Calibri" panose="020F0502020204030204" pitchFamily="34" charset="0"/>
                <a:cs typeface="Calibri" panose="020F0502020204030204" pitchFamily="34" charset="0"/>
              </a:rPr>
              <a:t>in</a:t>
            </a:r>
            <a:r>
              <a:rPr lang="en-US" sz="2800" spc="55" dirty="0">
                <a:solidFill>
                  <a:srgbClr val="333399"/>
                </a:solidFill>
                <a:latin typeface="Calibri" panose="020F0502020204030204" pitchFamily="34" charset="0"/>
                <a:cs typeface="Calibri" panose="020F0502020204030204" pitchFamily="34" charset="0"/>
              </a:rPr>
              <a:t> </a:t>
            </a:r>
            <a:r>
              <a:rPr lang="en-US" sz="2800" dirty="0">
                <a:solidFill>
                  <a:srgbClr val="333399"/>
                </a:solidFill>
                <a:latin typeface="Calibri" panose="020F0502020204030204" pitchFamily="34" charset="0"/>
                <a:cs typeface="Calibri" panose="020F0502020204030204" pitchFamily="34" charset="0"/>
              </a:rPr>
              <a:t>some </a:t>
            </a:r>
            <a:r>
              <a:rPr lang="en-US" sz="2800" spc="-765" dirty="0">
                <a:solidFill>
                  <a:srgbClr val="333399"/>
                </a:solidFill>
                <a:latin typeface="Calibri" panose="020F0502020204030204" pitchFamily="34" charset="0"/>
                <a:cs typeface="Calibri" panose="020F0502020204030204" pitchFamily="34" charset="0"/>
              </a:rPr>
              <a:t> </a:t>
            </a:r>
            <a:r>
              <a:rPr lang="en-US" sz="2800" spc="5" dirty="0">
                <a:solidFill>
                  <a:srgbClr val="333399"/>
                </a:solidFill>
                <a:latin typeface="Calibri" panose="020F0502020204030204" pitchFamily="34" charset="0"/>
                <a:cs typeface="Calibri" panose="020F0502020204030204" pitchFamily="34" charset="0"/>
              </a:rPr>
              <a:t>recoverable</a:t>
            </a:r>
            <a:r>
              <a:rPr lang="en-US" sz="2800" spc="-45" dirty="0">
                <a:solidFill>
                  <a:srgbClr val="333399"/>
                </a:solidFill>
                <a:latin typeface="Calibri" panose="020F0502020204030204" pitchFamily="34" charset="0"/>
                <a:cs typeface="Calibri" panose="020F0502020204030204" pitchFamily="34" charset="0"/>
              </a:rPr>
              <a:t> </a:t>
            </a:r>
            <a:r>
              <a:rPr lang="en-US" sz="2800" spc="15" dirty="0">
                <a:solidFill>
                  <a:srgbClr val="333399"/>
                </a:solidFill>
                <a:latin typeface="Calibri" panose="020F0502020204030204" pitchFamily="34" charset="0"/>
                <a:cs typeface="Calibri" panose="020F0502020204030204" pitchFamily="34" charset="0"/>
              </a:rPr>
              <a:t>schedules</a:t>
            </a:r>
            <a:endParaRPr lang="en-US" sz="2800" dirty="0">
              <a:latin typeface="Calibri" panose="020F0502020204030204" pitchFamily="34" charset="0"/>
              <a:cs typeface="Calibri" panose="020F0502020204030204" pitchFamily="34" charset="0"/>
            </a:endParaRPr>
          </a:p>
          <a:p>
            <a:pPr marL="1219200" marR="437515" lvl="2" indent="-292100" algn="just">
              <a:lnSpc>
                <a:spcPct val="102600"/>
              </a:lnSpc>
              <a:spcBef>
                <a:spcPts val="600"/>
              </a:spcBef>
              <a:spcAft>
                <a:spcPts val="1200"/>
              </a:spcAft>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Uncommitted</a:t>
            </a:r>
            <a:r>
              <a:rPr sz="2600" spc="120" dirty="0">
                <a:solidFill>
                  <a:srgbClr val="800000"/>
                </a:solidFill>
                <a:latin typeface="Calibri" panose="020F0502020204030204" pitchFamily="34" charset="0"/>
                <a:cs typeface="Calibri" panose="020F0502020204030204" pitchFamily="34" charset="0"/>
              </a:rPr>
              <a:t> </a:t>
            </a:r>
            <a:r>
              <a:rPr lang="en-US" sz="2600" spc="-20" dirty="0">
                <a:solidFill>
                  <a:srgbClr val="800000"/>
                </a:solidFill>
                <a:latin typeface="Calibri" panose="020F0502020204030204" pitchFamily="34" charset="0"/>
                <a:cs typeface="Calibri" panose="020F0502020204030204" pitchFamily="34" charset="0"/>
              </a:rPr>
              <a:t>transactions</a:t>
            </a:r>
            <a:r>
              <a:rPr sz="2600" spc="12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may</a:t>
            </a:r>
            <a:r>
              <a:rPr sz="2600" spc="70"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need</a:t>
            </a:r>
            <a:r>
              <a:rPr sz="2600" spc="12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a:t>
            </a:r>
            <a:r>
              <a:rPr sz="2600" spc="2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rolled </a:t>
            </a:r>
            <a:r>
              <a:rPr sz="2600" spc="-7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back</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160" y="392844"/>
            <a:ext cx="6578139" cy="689932"/>
          </a:xfrm>
          <a:prstGeom prst="rect">
            <a:avLst/>
          </a:prstGeom>
        </p:spPr>
        <p:txBody>
          <a:bodyPr vert="horz" wrap="square" lIns="0" tIns="12700" rIns="0" bIns="0" rtlCol="0" anchor="ctr">
            <a:spAutoFit/>
          </a:bodyPr>
          <a:lstStyle/>
          <a:p>
            <a:pPr marL="12700">
              <a:lnSpc>
                <a:spcPct val="100000"/>
              </a:lnSpc>
              <a:spcBef>
                <a:spcPts val="100"/>
              </a:spcBef>
            </a:pPr>
            <a:r>
              <a:rPr spc="-5" dirty="0"/>
              <a:t>Introduction</a:t>
            </a:r>
          </a:p>
        </p:txBody>
      </p:sp>
      <p:sp>
        <p:nvSpPr>
          <p:cNvPr id="3" name="object 3"/>
          <p:cNvSpPr txBox="1"/>
          <p:nvPr/>
        </p:nvSpPr>
        <p:spPr>
          <a:xfrm>
            <a:off x="908734" y="2061866"/>
            <a:ext cx="10374531" cy="2871299"/>
          </a:xfrm>
          <a:prstGeom prst="rect">
            <a:avLst/>
          </a:prstGeom>
          <a:solidFill>
            <a:srgbClr val="FFFAEF"/>
          </a:solidFill>
        </p:spPr>
        <p:txBody>
          <a:bodyPr vert="horz" wrap="square" lIns="0" tIns="100330" rIns="0" bIns="0" rtlCol="0">
            <a:spAutoFit/>
          </a:bodyPr>
          <a:lstStyle/>
          <a:p>
            <a:pPr marL="355600" indent="-342900">
              <a:spcAft>
                <a:spcPts val="1200"/>
              </a:spcAft>
              <a:buClr>
                <a:srgbClr val="990033"/>
              </a:buClr>
              <a:buSzPct val="60714"/>
              <a:buFont typeface="Wingdings"/>
              <a:buChar char=""/>
              <a:tabLst>
                <a:tab pos="354965" algn="l"/>
                <a:tab pos="355600" algn="l"/>
              </a:tabLst>
            </a:pPr>
            <a:r>
              <a:rPr sz="2800" b="1" spc="5" dirty="0">
                <a:solidFill>
                  <a:srgbClr val="333399"/>
                </a:solidFill>
                <a:latin typeface="Calibri" panose="020F0502020204030204" pitchFamily="34" charset="0"/>
                <a:cs typeface="Calibri" panose="020F0502020204030204" pitchFamily="34" charset="0"/>
              </a:rPr>
              <a:t>Transaction</a:t>
            </a:r>
            <a:endParaRPr sz="2800" b="1" dirty="0">
              <a:latin typeface="Calibri" panose="020F0502020204030204" pitchFamily="34" charset="0"/>
              <a:cs typeface="Calibri" panose="020F0502020204030204" pitchFamily="34" charset="0"/>
            </a:endParaRPr>
          </a:p>
          <a:p>
            <a:pPr marL="762000" lvl="1" indent="-292100">
              <a:spcAft>
                <a:spcPts val="1200"/>
              </a:spcAft>
              <a:buClr>
                <a:srgbClr val="333399"/>
              </a:buClr>
              <a:buSzPct val="53846"/>
              <a:buFont typeface="Wingdings"/>
              <a:buChar char=""/>
              <a:tabLst>
                <a:tab pos="761365" algn="l"/>
                <a:tab pos="762000" algn="l"/>
              </a:tabLst>
            </a:pPr>
            <a:r>
              <a:rPr sz="2800" spc="-10" dirty="0">
                <a:solidFill>
                  <a:srgbClr val="800000"/>
                </a:solidFill>
                <a:latin typeface="Calibri" panose="020F0502020204030204" pitchFamily="34" charset="0"/>
                <a:cs typeface="Calibri" panose="020F0502020204030204" pitchFamily="34" charset="0"/>
              </a:rPr>
              <a:t>Describes</a:t>
            </a:r>
            <a:r>
              <a:rPr sz="2800" spc="60" dirty="0">
                <a:solidFill>
                  <a:srgbClr val="800000"/>
                </a:solidFill>
                <a:latin typeface="Calibri" panose="020F0502020204030204" pitchFamily="34" charset="0"/>
                <a:cs typeface="Calibri" panose="020F0502020204030204" pitchFamily="34" charset="0"/>
              </a:rPr>
              <a:t> </a:t>
            </a:r>
            <a:r>
              <a:rPr lang="en-US" sz="2800" spc="60" dirty="0">
                <a:solidFill>
                  <a:srgbClr val="800000"/>
                </a:solidFill>
                <a:latin typeface="Calibri" panose="020F0502020204030204" pitchFamily="34" charset="0"/>
                <a:cs typeface="Calibri" panose="020F0502020204030204" pitchFamily="34" charset="0"/>
              </a:rPr>
              <a:t>the </a:t>
            </a:r>
            <a:r>
              <a:rPr sz="2800" spc="-20" dirty="0">
                <a:solidFill>
                  <a:srgbClr val="800000"/>
                </a:solidFill>
                <a:latin typeface="Calibri" panose="020F0502020204030204" pitchFamily="34" charset="0"/>
                <a:cs typeface="Calibri" panose="020F0502020204030204" pitchFamily="34" charset="0"/>
              </a:rPr>
              <a:t>local</a:t>
            </a:r>
            <a:r>
              <a:rPr sz="2800" spc="9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unit</a:t>
            </a:r>
            <a:r>
              <a:rPr sz="2800" spc="4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of</a:t>
            </a:r>
            <a:r>
              <a:rPr sz="2800" spc="45"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database</a:t>
            </a:r>
            <a:r>
              <a:rPr sz="2800" spc="220"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processing</a:t>
            </a:r>
            <a:endParaRPr sz="2800" dirty="0">
              <a:latin typeface="Calibri" panose="020F0502020204030204" pitchFamily="34" charset="0"/>
              <a:cs typeface="Calibri" panose="020F0502020204030204" pitchFamily="34" charset="0"/>
            </a:endParaRPr>
          </a:p>
          <a:p>
            <a:pPr marL="355600" indent="-342900">
              <a:spcAft>
                <a:spcPts val="1200"/>
              </a:spcAft>
              <a:buClr>
                <a:srgbClr val="990033"/>
              </a:buClr>
              <a:buSzPct val="60714"/>
              <a:buFont typeface="Wingdings"/>
              <a:buChar char=""/>
              <a:tabLst>
                <a:tab pos="354965" algn="l"/>
                <a:tab pos="355600" algn="l"/>
              </a:tabLst>
            </a:pPr>
            <a:r>
              <a:rPr sz="2800" b="1" spc="5" dirty="0">
                <a:solidFill>
                  <a:srgbClr val="333399"/>
                </a:solidFill>
                <a:latin typeface="Calibri" panose="020F0502020204030204" pitchFamily="34" charset="0"/>
                <a:cs typeface="Calibri" panose="020F0502020204030204" pitchFamily="34" charset="0"/>
              </a:rPr>
              <a:t>Transaction</a:t>
            </a:r>
            <a:r>
              <a:rPr sz="2800" b="1" spc="-150" dirty="0">
                <a:solidFill>
                  <a:srgbClr val="333399"/>
                </a:solidFill>
                <a:latin typeface="Calibri" panose="020F0502020204030204" pitchFamily="34" charset="0"/>
                <a:cs typeface="Calibri" panose="020F0502020204030204" pitchFamily="34" charset="0"/>
              </a:rPr>
              <a:t> </a:t>
            </a:r>
            <a:r>
              <a:rPr sz="2800" b="1" spc="10" dirty="0">
                <a:solidFill>
                  <a:srgbClr val="333399"/>
                </a:solidFill>
                <a:latin typeface="Calibri" panose="020F0502020204030204" pitchFamily="34" charset="0"/>
                <a:cs typeface="Calibri" panose="020F0502020204030204" pitchFamily="34" charset="0"/>
              </a:rPr>
              <a:t>processing</a:t>
            </a:r>
            <a:r>
              <a:rPr sz="2800" b="1" spc="-45" dirty="0">
                <a:solidFill>
                  <a:srgbClr val="333399"/>
                </a:solidFill>
                <a:latin typeface="Calibri" panose="020F0502020204030204" pitchFamily="34" charset="0"/>
                <a:cs typeface="Calibri" panose="020F0502020204030204" pitchFamily="34" charset="0"/>
              </a:rPr>
              <a:t> </a:t>
            </a:r>
            <a:r>
              <a:rPr sz="2800" b="1" dirty="0">
                <a:solidFill>
                  <a:srgbClr val="333399"/>
                </a:solidFill>
                <a:latin typeface="Calibri" panose="020F0502020204030204" pitchFamily="34" charset="0"/>
                <a:cs typeface="Calibri" panose="020F0502020204030204" pitchFamily="34" charset="0"/>
              </a:rPr>
              <a:t>systems</a:t>
            </a:r>
            <a:endParaRPr sz="2800" b="1" dirty="0">
              <a:latin typeface="Calibri" panose="020F0502020204030204" pitchFamily="34" charset="0"/>
              <a:cs typeface="Calibri" panose="020F0502020204030204" pitchFamily="34" charset="0"/>
            </a:endParaRPr>
          </a:p>
          <a:p>
            <a:pPr marL="762000" marR="71755" lvl="1" indent="-292100">
              <a:spcAft>
                <a:spcPts val="1200"/>
              </a:spcAft>
              <a:buClr>
                <a:srgbClr val="333399"/>
              </a:buClr>
              <a:buSzPct val="53846"/>
              <a:buFont typeface="Wingdings"/>
              <a:buChar char=""/>
              <a:tabLst>
                <a:tab pos="761365" algn="l"/>
                <a:tab pos="762000" algn="l"/>
              </a:tabLst>
            </a:pPr>
            <a:r>
              <a:rPr sz="2800" spc="-15" dirty="0">
                <a:solidFill>
                  <a:srgbClr val="800000"/>
                </a:solidFill>
                <a:latin typeface="Calibri" panose="020F0502020204030204" pitchFamily="34" charset="0"/>
                <a:cs typeface="Calibri" panose="020F0502020204030204" pitchFamily="34" charset="0"/>
              </a:rPr>
              <a:t>Systems</a:t>
            </a:r>
            <a:r>
              <a:rPr sz="2800" spc="70" dirty="0">
                <a:solidFill>
                  <a:srgbClr val="800000"/>
                </a:solidFill>
                <a:latin typeface="Calibri" panose="020F0502020204030204" pitchFamily="34" charset="0"/>
                <a:cs typeface="Calibri" panose="020F0502020204030204" pitchFamily="34" charset="0"/>
              </a:rPr>
              <a:t> </a:t>
            </a:r>
            <a:r>
              <a:rPr sz="2800" dirty="0">
                <a:solidFill>
                  <a:srgbClr val="800000"/>
                </a:solidFill>
                <a:latin typeface="Calibri" panose="020F0502020204030204" pitchFamily="34" charset="0"/>
                <a:cs typeface="Calibri" panose="020F0502020204030204" pitchFamily="34" charset="0"/>
              </a:rPr>
              <a:t>with</a:t>
            </a:r>
            <a:r>
              <a:rPr sz="2800" spc="30" dirty="0">
                <a:solidFill>
                  <a:srgbClr val="800000"/>
                </a:solidFill>
                <a:latin typeface="Calibri" panose="020F0502020204030204" pitchFamily="34" charset="0"/>
                <a:cs typeface="Calibri" panose="020F0502020204030204" pitchFamily="34" charset="0"/>
              </a:rPr>
              <a:t> </a:t>
            </a:r>
            <a:r>
              <a:rPr sz="2800" spc="-10" dirty="0">
                <a:solidFill>
                  <a:srgbClr val="800000"/>
                </a:solidFill>
                <a:latin typeface="Calibri" panose="020F0502020204030204" pitchFamily="34" charset="0"/>
                <a:cs typeface="Calibri" panose="020F0502020204030204" pitchFamily="34" charset="0"/>
              </a:rPr>
              <a:t>large</a:t>
            </a:r>
            <a:r>
              <a:rPr sz="2800" spc="30" dirty="0">
                <a:solidFill>
                  <a:srgbClr val="800000"/>
                </a:solidFill>
                <a:latin typeface="Calibri" panose="020F0502020204030204" pitchFamily="34" charset="0"/>
                <a:cs typeface="Calibri" panose="020F0502020204030204" pitchFamily="34" charset="0"/>
              </a:rPr>
              <a:t> </a:t>
            </a:r>
            <a:r>
              <a:rPr sz="2800" spc="-40" dirty="0">
                <a:solidFill>
                  <a:srgbClr val="800000"/>
                </a:solidFill>
                <a:latin typeface="Calibri" panose="020F0502020204030204" pitchFamily="34" charset="0"/>
                <a:cs typeface="Calibri" panose="020F0502020204030204" pitchFamily="34" charset="0"/>
              </a:rPr>
              <a:t>databases</a:t>
            </a:r>
            <a:r>
              <a:rPr sz="2800" spc="270"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and</a:t>
            </a:r>
            <a:r>
              <a:rPr sz="2800" spc="130"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hundreds</a:t>
            </a:r>
            <a:r>
              <a:rPr sz="2800" spc="27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of </a:t>
            </a:r>
            <a:r>
              <a:rPr sz="2800" spc="-71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concurrent</a:t>
            </a:r>
            <a:r>
              <a:rPr sz="2800" spc="150"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users</a:t>
            </a:r>
            <a:endParaRPr sz="2800" dirty="0">
              <a:latin typeface="Calibri" panose="020F0502020204030204" pitchFamily="34" charset="0"/>
              <a:cs typeface="Calibri" panose="020F0502020204030204" pitchFamily="34" charset="0"/>
            </a:endParaRPr>
          </a:p>
          <a:p>
            <a:pPr marL="762000" lvl="1" indent="-292100">
              <a:spcAft>
                <a:spcPts val="1200"/>
              </a:spcAft>
              <a:buClr>
                <a:srgbClr val="333399"/>
              </a:buClr>
              <a:buSzPct val="53846"/>
              <a:buFont typeface="Wingdings"/>
              <a:buChar char=""/>
              <a:tabLst>
                <a:tab pos="761365" algn="l"/>
                <a:tab pos="762000" algn="l"/>
              </a:tabLst>
            </a:pPr>
            <a:r>
              <a:rPr sz="2800" spc="-15" dirty="0">
                <a:solidFill>
                  <a:srgbClr val="800000"/>
                </a:solidFill>
                <a:latin typeface="Calibri" panose="020F0502020204030204" pitchFamily="34" charset="0"/>
                <a:cs typeface="Calibri" panose="020F0502020204030204" pitchFamily="34" charset="0"/>
              </a:rPr>
              <a:t>Require</a:t>
            </a:r>
            <a:r>
              <a:rPr sz="2800" spc="3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high</a:t>
            </a:r>
            <a:r>
              <a:rPr sz="2800" spc="135"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availability</a:t>
            </a:r>
            <a:r>
              <a:rPr sz="2800" spc="80"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and</a:t>
            </a:r>
            <a:r>
              <a:rPr sz="2800" spc="135"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fast</a:t>
            </a:r>
            <a:r>
              <a:rPr sz="2800" spc="5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response</a:t>
            </a:r>
            <a:r>
              <a:rPr sz="2800" spc="235" dirty="0">
                <a:solidFill>
                  <a:srgbClr val="800000"/>
                </a:solidFill>
                <a:latin typeface="Calibri" panose="020F0502020204030204" pitchFamily="34" charset="0"/>
                <a:cs typeface="Calibri" panose="020F0502020204030204" pitchFamily="34" charset="0"/>
              </a:rPr>
              <a:t> </a:t>
            </a:r>
            <a:r>
              <a:rPr sz="2800" spc="5" dirty="0">
                <a:solidFill>
                  <a:srgbClr val="800000"/>
                </a:solidFill>
                <a:latin typeface="Calibri" panose="020F0502020204030204" pitchFamily="34" charset="0"/>
                <a:cs typeface="Calibri" panose="020F0502020204030204" pitchFamily="34" charset="0"/>
              </a:rPr>
              <a:t>time</a:t>
            </a:r>
            <a:endParaRPr sz="2800" dirty="0">
              <a:latin typeface="Calibri" panose="020F0502020204030204" pitchFamily="34" charset="0"/>
              <a:cs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434" y="336967"/>
            <a:ext cx="10515600" cy="550151"/>
          </a:xfrm>
          <a:prstGeom prst="rect">
            <a:avLst/>
          </a:prstGeom>
        </p:spPr>
        <p:txBody>
          <a:bodyPr vert="horz" wrap="square" lIns="0" tIns="27940" rIns="0" bIns="0" rtlCol="0" anchor="ctr">
            <a:spAutoFit/>
          </a:bodyPr>
          <a:lstStyle/>
          <a:p>
            <a:pPr marL="12700" marR="5080">
              <a:lnSpc>
                <a:spcPts val="4300"/>
              </a:lnSpc>
              <a:spcBef>
                <a:spcPts val="220"/>
              </a:spcBef>
              <a:tabLst>
                <a:tab pos="5741988" algn="l"/>
              </a:tabLst>
            </a:pPr>
            <a:r>
              <a:rPr sz="3200" spc="-5" dirty="0">
                <a:latin typeface="Calibri" panose="020F0502020204030204" pitchFamily="34" charset="0"/>
                <a:cs typeface="Calibri" panose="020F0502020204030204" pitchFamily="34" charset="0"/>
              </a:rPr>
              <a:t>Characterizing Schedules Based on  Recoverability (cont’d.)</a:t>
            </a:r>
          </a:p>
        </p:txBody>
      </p:sp>
      <p:sp>
        <p:nvSpPr>
          <p:cNvPr id="3" name="object 3"/>
          <p:cNvSpPr txBox="1"/>
          <p:nvPr/>
        </p:nvSpPr>
        <p:spPr>
          <a:xfrm>
            <a:off x="223433" y="1532987"/>
            <a:ext cx="11259033" cy="4333238"/>
          </a:xfrm>
          <a:prstGeom prst="rect">
            <a:avLst/>
          </a:prstGeom>
        </p:spPr>
        <p:txBody>
          <a:bodyPr vert="horz" wrap="square" lIns="0" tIns="100330" rIns="0" bIns="0" rtlCol="0">
            <a:spAutoFit/>
          </a:bodyPr>
          <a:lstStyle/>
          <a:p>
            <a:pPr marL="355600" indent="-342900" algn="just">
              <a:spcBef>
                <a:spcPts val="600"/>
              </a:spcBef>
              <a:spcAft>
                <a:spcPts val="1200"/>
              </a:spcAft>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Recoverable</a:t>
            </a:r>
            <a:r>
              <a:rPr sz="2800" spc="-16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schedules</a:t>
            </a:r>
            <a:endParaRPr sz="2800" dirty="0">
              <a:latin typeface="Calibri" panose="020F0502020204030204" pitchFamily="34" charset="0"/>
              <a:cs typeface="Calibri" panose="020F0502020204030204" pitchFamily="34" charset="0"/>
            </a:endParaRPr>
          </a:p>
          <a:p>
            <a:pPr marL="469900" lvl="1" algn="just">
              <a:spcAft>
                <a:spcPts val="600"/>
              </a:spcAft>
              <a:buClr>
                <a:srgbClr val="333399"/>
              </a:buClr>
              <a:buSzPct val="53846"/>
              <a:tabLst>
                <a:tab pos="761365" algn="l"/>
                <a:tab pos="762000" algn="l"/>
              </a:tabLst>
            </a:pPr>
            <a:r>
              <a:rPr lang="en-US" sz="2600" i="1" u="sng" spc="-15" dirty="0">
                <a:solidFill>
                  <a:srgbClr val="002060"/>
                </a:solidFill>
                <a:highlight>
                  <a:srgbClr val="E1F7E1"/>
                </a:highlight>
                <a:latin typeface="Calibri" panose="020F0502020204030204" pitchFamily="34" charset="0"/>
                <a:cs typeface="Calibri" panose="020F0502020204030204" pitchFamily="34" charset="0"/>
              </a:rPr>
              <a:t>The condition for a recoverable schedule is as follows:</a:t>
            </a:r>
          </a:p>
          <a:p>
            <a:pPr marL="762000" lvl="1" indent="-292100" algn="just">
              <a:spcBef>
                <a:spcPts val="1200"/>
              </a:spcBef>
              <a:spcAft>
                <a:spcPts val="1200"/>
              </a:spcAft>
              <a:buClr>
                <a:srgbClr val="333399"/>
              </a:buClr>
              <a:buSzPct val="53846"/>
              <a:buFont typeface="Wingdings"/>
              <a:buChar char=""/>
              <a:tabLst>
                <a:tab pos="761365" algn="l"/>
                <a:tab pos="762000" algn="l"/>
              </a:tabLst>
            </a:pPr>
            <a:r>
              <a:rPr lang="en-US" sz="2600" spc="-15" dirty="0">
                <a:solidFill>
                  <a:schemeClr val="tx1">
                    <a:lumMod val="95000"/>
                    <a:lumOff val="5000"/>
                  </a:schemeClr>
                </a:solidFill>
                <a:latin typeface="Calibri" panose="020F0502020204030204" pitchFamily="34" charset="0"/>
                <a:cs typeface="Calibri" panose="020F0502020204030204" pitchFamily="34" charset="0"/>
              </a:rPr>
              <a:t> A schedule S is recoverable if </a:t>
            </a:r>
            <a:r>
              <a:rPr lang="en-US" sz="2600" b="1" spc="-15" dirty="0">
                <a:solidFill>
                  <a:srgbClr val="C00000"/>
                </a:solidFill>
                <a:latin typeface="Calibri" panose="020F0502020204030204" pitchFamily="34" charset="0"/>
                <a:cs typeface="Calibri" panose="020F0502020204030204" pitchFamily="34" charset="0"/>
              </a:rPr>
              <a:t>no transaction T in S commits until all transactions T′ that have written some item X </a:t>
            </a:r>
            <a:r>
              <a:rPr lang="en-US" sz="2600" spc="-15" dirty="0">
                <a:solidFill>
                  <a:schemeClr val="tx1">
                    <a:lumMod val="95000"/>
                    <a:lumOff val="5000"/>
                  </a:schemeClr>
                </a:solidFill>
                <a:latin typeface="Calibri" panose="020F0502020204030204" pitchFamily="34" charset="0"/>
                <a:cs typeface="Calibri" panose="020F0502020204030204" pitchFamily="34" charset="0"/>
              </a:rPr>
              <a:t>that T reads have committed.</a:t>
            </a:r>
          </a:p>
          <a:p>
            <a:pPr marL="1384300" lvl="2" indent="-457200" algn="just">
              <a:spcBef>
                <a:spcPts val="1200"/>
              </a:spcBef>
              <a:spcAft>
                <a:spcPts val="1200"/>
              </a:spcAft>
              <a:buClr>
                <a:srgbClr val="333399"/>
              </a:buClr>
              <a:buSzPct val="53846"/>
              <a:buFont typeface="Wingdings" panose="05000000000000000000" pitchFamily="2" charset="2"/>
              <a:buChar char="Ø"/>
              <a:tabLst>
                <a:tab pos="761365" algn="l"/>
                <a:tab pos="762000" algn="l"/>
              </a:tabLst>
            </a:pPr>
            <a:r>
              <a:rPr lang="en-US" sz="2600" spc="-15" dirty="0">
                <a:solidFill>
                  <a:srgbClr val="002060"/>
                </a:solidFill>
                <a:latin typeface="Calibri" panose="020F0502020204030204" pitchFamily="34" charset="0"/>
                <a:cs typeface="Calibri" panose="020F0502020204030204" pitchFamily="34" charset="0"/>
              </a:rPr>
              <a:t>A transaction T reads from transaction T′ in a schedule S if some item X is first written by T′ and later read by T. </a:t>
            </a:r>
          </a:p>
          <a:p>
            <a:pPr marL="762000" lvl="1" indent="-292100" algn="just">
              <a:spcBef>
                <a:spcPts val="1200"/>
              </a:spcBef>
              <a:spcAft>
                <a:spcPts val="1200"/>
              </a:spcAft>
              <a:buClr>
                <a:srgbClr val="333399"/>
              </a:buClr>
              <a:buSzPct val="53846"/>
              <a:buFont typeface="Wingdings"/>
              <a:buChar char=""/>
              <a:tabLst>
                <a:tab pos="761365" algn="l"/>
                <a:tab pos="762000" algn="l"/>
              </a:tabLst>
            </a:pPr>
            <a:r>
              <a:rPr lang="en-US" sz="2600" spc="-15" dirty="0">
                <a:solidFill>
                  <a:schemeClr val="tx1">
                    <a:lumMod val="95000"/>
                    <a:lumOff val="5000"/>
                  </a:schemeClr>
                </a:solidFill>
                <a:latin typeface="Calibri" panose="020F0502020204030204" pitchFamily="34" charset="0"/>
                <a:cs typeface="Calibri" panose="020F0502020204030204" pitchFamily="34" charset="0"/>
              </a:rPr>
              <a:t>In addition, T′ should not have been aborted before T reads item X, and there should be no transactions that write X after T′ writes it and before T reads it</a:t>
            </a:r>
            <a:endParaRPr sz="26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4170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434" y="336967"/>
            <a:ext cx="10515600" cy="550151"/>
          </a:xfrm>
          <a:prstGeom prst="rect">
            <a:avLst/>
          </a:prstGeom>
        </p:spPr>
        <p:txBody>
          <a:bodyPr vert="horz" wrap="square" lIns="0" tIns="27940" rIns="0" bIns="0" rtlCol="0" anchor="ctr">
            <a:spAutoFit/>
          </a:bodyPr>
          <a:lstStyle/>
          <a:p>
            <a:pPr marL="12700" marR="5080">
              <a:lnSpc>
                <a:spcPts val="4300"/>
              </a:lnSpc>
              <a:spcBef>
                <a:spcPts val="220"/>
              </a:spcBef>
              <a:tabLst>
                <a:tab pos="5741988" algn="l"/>
              </a:tabLst>
            </a:pPr>
            <a:r>
              <a:rPr sz="3200" spc="-5" dirty="0">
                <a:latin typeface="Calibri" panose="020F0502020204030204" pitchFamily="34" charset="0"/>
                <a:cs typeface="Calibri" panose="020F0502020204030204" pitchFamily="34" charset="0"/>
              </a:rPr>
              <a:t>Characterizing Schedules Based on  Recoverability (cont’d.)</a:t>
            </a:r>
          </a:p>
        </p:txBody>
      </p:sp>
      <p:sp>
        <p:nvSpPr>
          <p:cNvPr id="3" name="object 3"/>
          <p:cNvSpPr txBox="1"/>
          <p:nvPr/>
        </p:nvSpPr>
        <p:spPr>
          <a:xfrm>
            <a:off x="223433" y="1532987"/>
            <a:ext cx="11259033" cy="2517356"/>
          </a:xfrm>
          <a:prstGeom prst="rect">
            <a:avLst/>
          </a:prstGeom>
        </p:spPr>
        <p:txBody>
          <a:bodyPr vert="horz" wrap="square" lIns="0" tIns="100330" rIns="0" bIns="0" rtlCol="0">
            <a:spAutoFit/>
          </a:bodyPr>
          <a:lstStyle/>
          <a:p>
            <a:pPr marL="355600" indent="-342900" algn="just">
              <a:spcBef>
                <a:spcPts val="600"/>
              </a:spcBef>
              <a:spcAft>
                <a:spcPts val="1200"/>
              </a:spcAft>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Recoverable</a:t>
            </a:r>
            <a:r>
              <a:rPr sz="2800" spc="-16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schedules</a:t>
            </a:r>
            <a:endParaRPr sz="2800" dirty="0">
              <a:latin typeface="Calibri" panose="020F0502020204030204" pitchFamily="34" charset="0"/>
              <a:cs typeface="Calibri" panose="020F0502020204030204" pitchFamily="34" charset="0"/>
            </a:endParaRPr>
          </a:p>
          <a:p>
            <a:pPr marL="469900" lvl="1" algn="just">
              <a:spcAft>
                <a:spcPts val="600"/>
              </a:spcAft>
              <a:buClr>
                <a:srgbClr val="333399"/>
              </a:buClr>
              <a:buSzPct val="53846"/>
              <a:tabLst>
                <a:tab pos="761365" algn="l"/>
                <a:tab pos="762000" algn="l"/>
              </a:tabLst>
            </a:pPr>
            <a:r>
              <a:rPr lang="en-US" sz="2600" spc="-15" dirty="0">
                <a:solidFill>
                  <a:schemeClr val="tx1">
                    <a:lumMod val="95000"/>
                    <a:lumOff val="5000"/>
                  </a:schemeClr>
                </a:solidFill>
                <a:latin typeface="Calibri" panose="020F0502020204030204" pitchFamily="34" charset="0"/>
                <a:cs typeface="Calibri" panose="020F0502020204030204" pitchFamily="34" charset="0"/>
              </a:rPr>
              <a:t>However, consider the two (partial) schedules Sc and Sd that follow:</a:t>
            </a:r>
          </a:p>
          <a:p>
            <a:pPr marL="469900" lvl="1" algn="just">
              <a:spcAft>
                <a:spcPts val="600"/>
              </a:spcAft>
              <a:buClr>
                <a:srgbClr val="333399"/>
              </a:buClr>
              <a:buSzPct val="53846"/>
              <a:tabLst>
                <a:tab pos="761365" algn="l"/>
                <a:tab pos="762000" algn="l"/>
              </a:tabLst>
            </a:pPr>
            <a:r>
              <a:rPr lang="en-US" sz="2600" spc="-15" dirty="0">
                <a:solidFill>
                  <a:schemeClr val="tx1">
                    <a:lumMod val="95000"/>
                    <a:lumOff val="5000"/>
                  </a:schemeClr>
                </a:solidFill>
                <a:highlight>
                  <a:srgbClr val="F7FFFC"/>
                </a:highlight>
                <a:latin typeface="Calibri" panose="020F0502020204030204" pitchFamily="34" charset="0"/>
                <a:cs typeface="Calibri" panose="020F0502020204030204" pitchFamily="34" charset="0"/>
              </a:rPr>
              <a:t>Sc: r1(X); w1(X); r2(X); r1(Y); w2(X); c2; a1;</a:t>
            </a:r>
          </a:p>
          <a:p>
            <a:pPr marL="469900" lvl="1" algn="just">
              <a:spcAft>
                <a:spcPts val="600"/>
              </a:spcAft>
              <a:buClr>
                <a:srgbClr val="333399"/>
              </a:buClr>
              <a:buSzPct val="53846"/>
              <a:tabLst>
                <a:tab pos="761365" algn="l"/>
                <a:tab pos="762000" algn="l"/>
              </a:tabLst>
            </a:pPr>
            <a:r>
              <a:rPr lang="en-US" sz="2600" spc="-15" dirty="0">
                <a:solidFill>
                  <a:schemeClr val="tx1">
                    <a:lumMod val="95000"/>
                    <a:lumOff val="5000"/>
                  </a:schemeClr>
                </a:solidFill>
                <a:highlight>
                  <a:srgbClr val="F7FFFC"/>
                </a:highlight>
                <a:latin typeface="Calibri" panose="020F0502020204030204" pitchFamily="34" charset="0"/>
                <a:cs typeface="Calibri" panose="020F0502020204030204" pitchFamily="34" charset="0"/>
              </a:rPr>
              <a:t>Sd: r1(X); w1(X); r2(X); r1(Y); w2(X); w1(Y); c1; c2;</a:t>
            </a:r>
          </a:p>
          <a:p>
            <a:pPr marL="469900" lvl="1" algn="just">
              <a:spcAft>
                <a:spcPts val="600"/>
              </a:spcAft>
              <a:buClr>
                <a:srgbClr val="333399"/>
              </a:buClr>
              <a:buSzPct val="53846"/>
              <a:tabLst>
                <a:tab pos="761365" algn="l"/>
                <a:tab pos="762000" algn="l"/>
              </a:tabLst>
            </a:pPr>
            <a:r>
              <a:rPr lang="en-US" sz="2600" spc="-15" dirty="0">
                <a:solidFill>
                  <a:schemeClr val="tx1">
                    <a:lumMod val="95000"/>
                    <a:lumOff val="5000"/>
                  </a:schemeClr>
                </a:solidFill>
                <a:highlight>
                  <a:srgbClr val="F7FFFC"/>
                </a:highlight>
                <a:latin typeface="Calibri" panose="020F0502020204030204" pitchFamily="34" charset="0"/>
                <a:cs typeface="Calibri" panose="020F0502020204030204" pitchFamily="34" charset="0"/>
              </a:rPr>
              <a:t>Se: r1(X); w1(X); r2(X); r1(Y); w2(X); w1(Y); a1; a2;</a:t>
            </a:r>
            <a:endParaRPr sz="2600" dirty="0">
              <a:solidFill>
                <a:schemeClr val="tx1">
                  <a:lumMod val="95000"/>
                  <a:lumOff val="5000"/>
                </a:schemeClr>
              </a:solidFill>
              <a:highlight>
                <a:srgbClr val="F7FFFC"/>
              </a:highlight>
              <a:latin typeface="Calibri" panose="020F0502020204030204" pitchFamily="34" charset="0"/>
              <a:cs typeface="Calibri" panose="020F0502020204030204" pitchFamily="34" charset="0"/>
            </a:endParaRPr>
          </a:p>
        </p:txBody>
      </p:sp>
      <p:sp>
        <p:nvSpPr>
          <p:cNvPr id="4" name="object 3">
            <a:extLst>
              <a:ext uri="{FF2B5EF4-FFF2-40B4-BE49-F238E27FC236}">
                <a16:creationId xmlns:a16="http://schemas.microsoft.com/office/drawing/2014/main" id="{12CBFCC5-7C56-405C-84B4-F8010E0204CA}"/>
              </a:ext>
            </a:extLst>
          </p:cNvPr>
          <p:cNvSpPr txBox="1"/>
          <p:nvPr/>
        </p:nvSpPr>
        <p:spPr>
          <a:xfrm>
            <a:off x="603184" y="4203734"/>
            <a:ext cx="10135850" cy="1378583"/>
          </a:xfrm>
          <a:prstGeom prst="rect">
            <a:avLst/>
          </a:prstGeom>
        </p:spPr>
        <p:txBody>
          <a:bodyPr vert="horz" wrap="square" lIns="0" tIns="100330" rIns="0" bIns="0" rtlCol="0">
            <a:spAutoFit/>
          </a:bodyPr>
          <a:lstStyle/>
          <a:p>
            <a:pPr marL="469900" lvl="1" algn="just">
              <a:spcAft>
                <a:spcPts val="600"/>
              </a:spcAft>
              <a:buClr>
                <a:srgbClr val="333399"/>
              </a:buClr>
              <a:buSzPct val="53846"/>
              <a:tabLst>
                <a:tab pos="761365" algn="l"/>
                <a:tab pos="762000" algn="l"/>
              </a:tabLst>
            </a:pPr>
            <a:r>
              <a:rPr lang="en-US" sz="2600" spc="-15" dirty="0">
                <a:solidFill>
                  <a:schemeClr val="tx1">
                    <a:lumMod val="95000"/>
                    <a:lumOff val="5000"/>
                  </a:schemeClr>
                </a:solidFill>
                <a:latin typeface="Calibri" panose="020F0502020204030204" pitchFamily="34" charset="0"/>
                <a:cs typeface="Calibri" panose="020F0502020204030204" pitchFamily="34" charset="0"/>
                <a:sym typeface="Wingdings" panose="05000000000000000000" pitchFamily="2" charset="2"/>
              </a:rPr>
              <a:t></a:t>
            </a:r>
            <a:r>
              <a:rPr lang="en-US" sz="2600" spc="-15" dirty="0">
                <a:solidFill>
                  <a:schemeClr val="tx1">
                    <a:lumMod val="95000"/>
                    <a:lumOff val="5000"/>
                  </a:schemeClr>
                </a:solidFill>
                <a:latin typeface="Calibri" panose="020F0502020204030204" pitchFamily="34" charset="0"/>
                <a:cs typeface="Calibri" panose="020F0502020204030204" pitchFamily="34" charset="0"/>
              </a:rPr>
              <a:t>Sc is not recoverable because T2 reads item X from T1, but T2 commits before T1 commits. </a:t>
            </a:r>
          </a:p>
          <a:p>
            <a:pPr marL="469900" lvl="1" algn="just">
              <a:spcAft>
                <a:spcPts val="600"/>
              </a:spcAft>
              <a:buClr>
                <a:srgbClr val="333399"/>
              </a:buClr>
              <a:buSzPct val="53846"/>
              <a:tabLst>
                <a:tab pos="761365" algn="l"/>
                <a:tab pos="762000" algn="l"/>
              </a:tabLst>
            </a:pPr>
            <a:r>
              <a:rPr lang="en-US" sz="2600" spc="-15" dirty="0">
                <a:solidFill>
                  <a:schemeClr val="tx1">
                    <a:lumMod val="95000"/>
                    <a:lumOff val="5000"/>
                  </a:schemeClr>
                </a:solidFill>
                <a:latin typeface="Calibri" panose="020F0502020204030204" pitchFamily="34" charset="0"/>
                <a:cs typeface="Calibri" panose="020F0502020204030204" pitchFamily="34" charset="0"/>
              </a:rPr>
              <a:t>The problem occurs if T1 aborts after the c2 operation in Sc. </a:t>
            </a:r>
            <a:endParaRPr sz="26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FE96C11-7A03-4819-8A90-419746F348C4}"/>
              </a:ext>
            </a:extLst>
          </p:cNvPr>
          <p:cNvSpPr txBox="1"/>
          <p:nvPr/>
        </p:nvSpPr>
        <p:spPr>
          <a:xfrm>
            <a:off x="678304" y="6028590"/>
            <a:ext cx="10349290" cy="492443"/>
          </a:xfrm>
          <a:prstGeom prst="rect">
            <a:avLst/>
          </a:prstGeom>
          <a:solidFill>
            <a:srgbClr val="FFFBFB"/>
          </a:solidFill>
        </p:spPr>
        <p:txBody>
          <a:bodyPr wrap="square">
            <a:spAutoFit/>
          </a:bodyPr>
          <a:lstStyle/>
          <a:p>
            <a:pPr algn="l"/>
            <a:r>
              <a:rPr lang="en-IN" sz="2600" spc="-15" dirty="0">
                <a:solidFill>
                  <a:srgbClr val="C00000"/>
                </a:solidFill>
                <a:latin typeface="Calibri" panose="020F0502020204030204" pitchFamily="34" charset="0"/>
                <a:cs typeface="Calibri" panose="020F0502020204030204" pitchFamily="34" charset="0"/>
              </a:rPr>
              <a:t>If T1 </a:t>
            </a:r>
            <a:r>
              <a:rPr lang="en-US" sz="2600" spc="-15" dirty="0">
                <a:solidFill>
                  <a:srgbClr val="C00000"/>
                </a:solidFill>
                <a:latin typeface="Calibri" panose="020F0502020204030204" pitchFamily="34" charset="0"/>
                <a:cs typeface="Calibri" panose="020F0502020204030204" pitchFamily="34" charset="0"/>
              </a:rPr>
              <a:t>aborts instead of committing, then T2 should also abort as shown in Se,</a:t>
            </a:r>
            <a:endParaRPr lang="en-IN" sz="2600" spc="-15" dirty="0">
              <a:solidFill>
                <a:srgbClr val="C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EF5315E-202C-490A-808A-C63BC4947830}"/>
              </a:ext>
            </a:extLst>
          </p:cNvPr>
          <p:cNvSpPr txBox="1"/>
          <p:nvPr/>
        </p:nvSpPr>
        <p:spPr>
          <a:xfrm>
            <a:off x="7899816" y="2503357"/>
            <a:ext cx="3689000" cy="1200329"/>
          </a:xfrm>
          <a:prstGeom prst="rect">
            <a:avLst/>
          </a:prstGeom>
          <a:solidFill>
            <a:srgbClr val="FBFFFB"/>
          </a:solidFill>
          <a:ln>
            <a:solidFill>
              <a:schemeClr val="accent2"/>
            </a:solidFill>
          </a:ln>
        </p:spPr>
        <p:txBody>
          <a:bodyPr wrap="square" rtlCol="0">
            <a:spAutoFit/>
          </a:bodyPr>
          <a:lstStyle/>
          <a:p>
            <a:r>
              <a:rPr lang="en-US" dirty="0">
                <a:solidFill>
                  <a:srgbClr val="002060"/>
                </a:solidFill>
              </a:rPr>
              <a:t>T1-&gt; read and write X</a:t>
            </a:r>
          </a:p>
          <a:p>
            <a:r>
              <a:rPr lang="en-US" b="1" dirty="0">
                <a:solidFill>
                  <a:srgbClr val="002060"/>
                </a:solidFill>
              </a:rPr>
              <a:t>T2</a:t>
            </a:r>
            <a:r>
              <a:rPr lang="en-US" b="1" dirty="0">
                <a:solidFill>
                  <a:srgbClr val="002060"/>
                </a:solidFill>
                <a:sym typeface="Wingdings" panose="05000000000000000000" pitchFamily="2" charset="2"/>
              </a:rPr>
              <a:t> read X </a:t>
            </a:r>
          </a:p>
          <a:p>
            <a:r>
              <a:rPr lang="en-US" dirty="0">
                <a:solidFill>
                  <a:srgbClr val="002060"/>
                </a:solidFill>
                <a:sym typeface="Wingdings" panose="05000000000000000000" pitchFamily="2" charset="2"/>
              </a:rPr>
              <a:t>T1-&gt; write X</a:t>
            </a:r>
          </a:p>
          <a:p>
            <a:r>
              <a:rPr lang="en-US" dirty="0">
                <a:solidFill>
                  <a:srgbClr val="002060"/>
                </a:solidFill>
                <a:sym typeface="Wingdings" panose="05000000000000000000" pitchFamily="2" charset="2"/>
              </a:rPr>
              <a:t>T2 commits and T1 aborts</a:t>
            </a:r>
            <a:endParaRPr lang="en-IN" dirty="0">
              <a:solidFill>
                <a:srgbClr val="002060"/>
              </a:solidFill>
            </a:endParaRPr>
          </a:p>
        </p:txBody>
      </p:sp>
      <p:sp>
        <p:nvSpPr>
          <p:cNvPr id="7" name="Cloud 6">
            <a:extLst>
              <a:ext uri="{FF2B5EF4-FFF2-40B4-BE49-F238E27FC236}">
                <a16:creationId xmlns:a16="http://schemas.microsoft.com/office/drawing/2014/main" id="{28E04CFE-4FDC-484B-82AB-55540117D806}"/>
              </a:ext>
            </a:extLst>
          </p:cNvPr>
          <p:cNvSpPr/>
          <p:nvPr/>
        </p:nvSpPr>
        <p:spPr>
          <a:xfrm>
            <a:off x="7225259" y="525110"/>
            <a:ext cx="4743307" cy="2218090"/>
          </a:xfrm>
          <a:prstGeom prst="cloud">
            <a:avLst/>
          </a:prstGeom>
          <a:solidFill>
            <a:srgbClr val="FFFA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0" i="0" u="none" strike="noStrike" baseline="0" dirty="0">
                <a:solidFill>
                  <a:srgbClr val="002060"/>
                </a:solidFill>
                <a:latin typeface="Calibri" panose="020F0502020204030204" pitchFamily="34" charset="0"/>
                <a:cs typeface="Calibri" panose="020F0502020204030204" pitchFamily="34" charset="0"/>
              </a:rPr>
              <a:t>For the schedule to be recoverable, the</a:t>
            </a:r>
          </a:p>
          <a:p>
            <a:pPr algn="l"/>
            <a:r>
              <a:rPr lang="en-US" sz="2000" b="0" i="1" u="none" strike="noStrike" baseline="0" dirty="0">
                <a:solidFill>
                  <a:srgbClr val="002060"/>
                </a:solidFill>
                <a:latin typeface="Calibri" panose="020F0502020204030204" pitchFamily="34" charset="0"/>
                <a:cs typeface="Calibri" panose="020F0502020204030204" pitchFamily="34" charset="0"/>
              </a:rPr>
              <a:t>c</a:t>
            </a:r>
            <a:r>
              <a:rPr lang="en-US" sz="2000" b="0" i="0" u="none" strike="noStrike" baseline="0" dirty="0">
                <a:solidFill>
                  <a:srgbClr val="002060"/>
                </a:solidFill>
                <a:latin typeface="Calibri" panose="020F0502020204030204" pitchFamily="34" charset="0"/>
                <a:cs typeface="Calibri" panose="020F0502020204030204" pitchFamily="34" charset="0"/>
              </a:rPr>
              <a:t>2 operation in </a:t>
            </a:r>
            <a:r>
              <a:rPr lang="en-US" sz="2000" b="0" i="1" u="none" strike="noStrike" baseline="0" dirty="0">
                <a:solidFill>
                  <a:srgbClr val="002060"/>
                </a:solidFill>
                <a:latin typeface="Calibri" panose="020F0502020204030204" pitchFamily="34" charset="0"/>
                <a:cs typeface="Calibri" panose="020F0502020204030204" pitchFamily="34" charset="0"/>
              </a:rPr>
              <a:t>Sc </a:t>
            </a:r>
            <a:r>
              <a:rPr lang="en-US" sz="2000" b="0" i="0" u="none" strike="noStrike" baseline="0" dirty="0">
                <a:solidFill>
                  <a:srgbClr val="002060"/>
                </a:solidFill>
                <a:latin typeface="Calibri" panose="020F0502020204030204" pitchFamily="34" charset="0"/>
                <a:cs typeface="Calibri" panose="020F0502020204030204" pitchFamily="34" charset="0"/>
              </a:rPr>
              <a:t>must be postponed until after </a:t>
            </a:r>
            <a:r>
              <a:rPr lang="en-US" sz="2000" b="0" i="1" u="none" strike="noStrike" baseline="0" dirty="0">
                <a:solidFill>
                  <a:srgbClr val="002060"/>
                </a:solidFill>
                <a:latin typeface="Calibri" panose="020F0502020204030204" pitchFamily="34" charset="0"/>
                <a:cs typeface="Calibri" panose="020F0502020204030204" pitchFamily="34" charset="0"/>
              </a:rPr>
              <a:t>T</a:t>
            </a:r>
            <a:r>
              <a:rPr lang="en-US" sz="2000" b="0" i="0" u="none" strike="noStrike" baseline="0" dirty="0">
                <a:solidFill>
                  <a:srgbClr val="002060"/>
                </a:solidFill>
                <a:latin typeface="Calibri" panose="020F0502020204030204" pitchFamily="34" charset="0"/>
                <a:cs typeface="Calibri" panose="020F0502020204030204" pitchFamily="34" charset="0"/>
              </a:rPr>
              <a:t>1 commits, as shown in </a:t>
            </a:r>
            <a:r>
              <a:rPr lang="en-US" sz="2000" b="0" i="1" u="none" strike="noStrike" baseline="0" dirty="0">
                <a:solidFill>
                  <a:srgbClr val="002060"/>
                </a:solidFill>
                <a:latin typeface="Calibri" panose="020F0502020204030204" pitchFamily="34" charset="0"/>
                <a:cs typeface="Calibri" panose="020F0502020204030204" pitchFamily="34" charset="0"/>
              </a:rPr>
              <a:t>Sd</a:t>
            </a:r>
            <a:r>
              <a:rPr lang="en-US" sz="2000" b="0" i="0" u="none" strike="noStrike" baseline="0" dirty="0">
                <a:solidFill>
                  <a:srgbClr val="002060"/>
                </a:solidFill>
                <a:latin typeface="Calibri" panose="020F0502020204030204" pitchFamily="34" charset="0"/>
                <a:cs typeface="Calibri" panose="020F0502020204030204" pitchFamily="34" charset="0"/>
              </a:rPr>
              <a:t>.</a:t>
            </a:r>
            <a:endParaRPr lang="en-IN" sz="20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39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5"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488" y="304132"/>
            <a:ext cx="12226871" cy="579646"/>
          </a:xfrm>
          <a:prstGeom prst="rect">
            <a:avLst/>
          </a:prstGeom>
        </p:spPr>
        <p:txBody>
          <a:bodyPr vert="horz" wrap="square" lIns="0" tIns="27940" rIns="0" bIns="0" rtlCol="0" anchor="ctr">
            <a:spAutoFit/>
          </a:bodyPr>
          <a:lstStyle/>
          <a:p>
            <a:pPr marL="12700" marR="5080">
              <a:lnSpc>
                <a:spcPts val="4300"/>
              </a:lnSpc>
              <a:spcBef>
                <a:spcPts val="220"/>
              </a:spcBef>
            </a:pPr>
            <a:r>
              <a:rPr sz="3600" spc="-5" dirty="0">
                <a:latin typeface="Calibri" panose="020F0502020204030204" pitchFamily="34" charset="0"/>
                <a:cs typeface="Calibri" panose="020F0502020204030204" pitchFamily="34" charset="0"/>
              </a:rPr>
              <a:t>Characterizing</a:t>
            </a:r>
            <a:r>
              <a:rPr sz="3600" spc="-5" dirty="0"/>
              <a:t> </a:t>
            </a:r>
            <a:r>
              <a:rPr sz="3600" spc="-5" dirty="0">
                <a:latin typeface="Calibri" panose="020F0502020204030204" pitchFamily="34" charset="0"/>
                <a:cs typeface="Calibri" panose="020F0502020204030204" pitchFamily="34" charset="0"/>
              </a:rPr>
              <a:t>Schedules Based on  Recoverability (cont’d.)</a:t>
            </a:r>
          </a:p>
        </p:txBody>
      </p:sp>
      <p:sp>
        <p:nvSpPr>
          <p:cNvPr id="3" name="object 3"/>
          <p:cNvSpPr txBox="1"/>
          <p:nvPr/>
        </p:nvSpPr>
        <p:spPr>
          <a:xfrm>
            <a:off x="860215" y="1144513"/>
            <a:ext cx="9409316" cy="4846198"/>
          </a:xfrm>
          <a:prstGeom prst="rect">
            <a:avLst/>
          </a:prstGeom>
          <a:solidFill>
            <a:srgbClr val="FBFFFB"/>
          </a:solidFill>
        </p:spPr>
        <p:txBody>
          <a:bodyPr vert="horz" wrap="square" lIns="0" tIns="100330" rIns="0" bIns="0" rtlCol="0">
            <a:spAutoFit/>
          </a:bodyPr>
          <a:lstStyle/>
          <a:p>
            <a:pPr marL="355600" indent="-342900" algn="just">
              <a:spcBef>
                <a:spcPts val="790"/>
              </a:spcBef>
              <a:buClr>
                <a:srgbClr val="990033"/>
              </a:buClr>
              <a:buSzPct val="60714"/>
              <a:buFont typeface="Wingdings"/>
              <a:buChar char=""/>
              <a:tabLst>
                <a:tab pos="354965" algn="l"/>
                <a:tab pos="355600" algn="l"/>
              </a:tabLst>
            </a:pPr>
            <a:r>
              <a:rPr sz="2800" spc="-25" dirty="0">
                <a:solidFill>
                  <a:srgbClr val="333399"/>
                </a:solidFill>
                <a:latin typeface="Calibri" panose="020F0502020204030204" pitchFamily="34" charset="0"/>
                <a:cs typeface="Calibri" panose="020F0502020204030204" pitchFamily="34" charset="0"/>
              </a:rPr>
              <a:t>C</a:t>
            </a:r>
            <a:r>
              <a:rPr sz="2800" spc="40" dirty="0">
                <a:solidFill>
                  <a:srgbClr val="333399"/>
                </a:solidFill>
                <a:latin typeface="Calibri" panose="020F0502020204030204" pitchFamily="34" charset="0"/>
                <a:cs typeface="Calibri" panose="020F0502020204030204" pitchFamily="34" charset="0"/>
              </a:rPr>
              <a:t>a</a:t>
            </a:r>
            <a:r>
              <a:rPr sz="2800" dirty="0">
                <a:solidFill>
                  <a:srgbClr val="333399"/>
                </a:solidFill>
                <a:latin typeface="Calibri" panose="020F0502020204030204" pitchFamily="34" charset="0"/>
                <a:cs typeface="Calibri" panose="020F0502020204030204" pitchFamily="34" charset="0"/>
              </a:rPr>
              <a:t>sc</a:t>
            </a:r>
            <a:r>
              <a:rPr sz="2800" spc="40" dirty="0">
                <a:solidFill>
                  <a:srgbClr val="333399"/>
                </a:solidFill>
                <a:latin typeface="Calibri" panose="020F0502020204030204" pitchFamily="34" charset="0"/>
                <a:cs typeface="Calibri" panose="020F0502020204030204" pitchFamily="34" charset="0"/>
              </a:rPr>
              <a:t>ade</a:t>
            </a:r>
            <a:r>
              <a:rPr sz="2800" spc="-25" dirty="0">
                <a:solidFill>
                  <a:srgbClr val="333399"/>
                </a:solidFill>
                <a:latin typeface="Calibri" panose="020F0502020204030204" pitchFamily="34" charset="0"/>
                <a:cs typeface="Calibri" panose="020F0502020204030204" pitchFamily="34" charset="0"/>
              </a:rPr>
              <a:t>l</a:t>
            </a:r>
            <a:r>
              <a:rPr sz="2800" spc="40" dirty="0">
                <a:solidFill>
                  <a:srgbClr val="333399"/>
                </a:solidFill>
                <a:latin typeface="Calibri" panose="020F0502020204030204" pitchFamily="34" charset="0"/>
                <a:cs typeface="Calibri" panose="020F0502020204030204" pitchFamily="34" charset="0"/>
              </a:rPr>
              <a:t>e</a:t>
            </a:r>
            <a:r>
              <a:rPr sz="2800" dirty="0">
                <a:solidFill>
                  <a:srgbClr val="333399"/>
                </a:solidFill>
                <a:latin typeface="Calibri" panose="020F0502020204030204" pitchFamily="34" charset="0"/>
                <a:cs typeface="Calibri" panose="020F0502020204030204" pitchFamily="34" charset="0"/>
              </a:rPr>
              <a:t>ss</a:t>
            </a:r>
            <a:r>
              <a:rPr sz="2800" spc="-18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sc</a:t>
            </a:r>
            <a:r>
              <a:rPr sz="2800" spc="40" dirty="0">
                <a:solidFill>
                  <a:srgbClr val="333399"/>
                </a:solidFill>
                <a:latin typeface="Calibri" panose="020F0502020204030204" pitchFamily="34" charset="0"/>
                <a:cs typeface="Calibri" panose="020F0502020204030204" pitchFamily="34" charset="0"/>
              </a:rPr>
              <a:t>hedu</a:t>
            </a:r>
            <a:r>
              <a:rPr sz="2800" spc="-25" dirty="0">
                <a:solidFill>
                  <a:srgbClr val="333399"/>
                </a:solidFill>
                <a:latin typeface="Calibri" panose="020F0502020204030204" pitchFamily="34" charset="0"/>
                <a:cs typeface="Calibri" panose="020F0502020204030204" pitchFamily="34" charset="0"/>
              </a:rPr>
              <a:t>l</a:t>
            </a:r>
            <a:r>
              <a:rPr sz="2800" dirty="0">
                <a:solidFill>
                  <a:srgbClr val="333399"/>
                </a:solidFill>
                <a:latin typeface="Calibri" panose="020F0502020204030204" pitchFamily="34" charset="0"/>
                <a:cs typeface="Calibri" panose="020F0502020204030204" pitchFamily="34" charset="0"/>
              </a:rPr>
              <a:t>e</a:t>
            </a:r>
            <a:endParaRPr sz="2800" dirty="0">
              <a:latin typeface="Calibri" panose="020F0502020204030204" pitchFamily="34" charset="0"/>
              <a:cs typeface="Calibri" panose="020F0502020204030204" pitchFamily="34" charset="0"/>
            </a:endParaRPr>
          </a:p>
          <a:p>
            <a:pPr marL="762000" lvl="1" indent="-292100" algn="just">
              <a:spcBef>
                <a:spcPts val="64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Avoids</a:t>
            </a:r>
            <a:r>
              <a:rPr sz="2600" spc="4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cascading</a:t>
            </a:r>
            <a:r>
              <a:rPr sz="2600" spc="19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rollback</a:t>
            </a:r>
            <a:endParaRPr lang="en-US" sz="2600" spc="-10" dirty="0">
              <a:solidFill>
                <a:srgbClr val="800000"/>
              </a:solidFill>
              <a:latin typeface="Calibri" panose="020F0502020204030204" pitchFamily="34" charset="0"/>
              <a:cs typeface="Calibri" panose="020F0502020204030204" pitchFamily="34" charset="0"/>
            </a:endParaRPr>
          </a:p>
          <a:p>
            <a:pPr marL="762000" lvl="1" indent="-292100" algn="just">
              <a:spcBef>
                <a:spcPts val="640"/>
              </a:spcBef>
              <a:buClr>
                <a:srgbClr val="333399"/>
              </a:buClr>
              <a:buSzPct val="53846"/>
              <a:buFont typeface="Wingdings"/>
              <a:buChar char=""/>
              <a:tabLst>
                <a:tab pos="761365" algn="l"/>
                <a:tab pos="762000" algn="l"/>
              </a:tabLst>
            </a:pPr>
            <a:r>
              <a:rPr lang="en-US" sz="2600" spc="-10" dirty="0">
                <a:solidFill>
                  <a:srgbClr val="800000"/>
                </a:solidFill>
                <a:latin typeface="Calibri" panose="020F0502020204030204" pitchFamily="34" charset="0"/>
                <a:cs typeface="Calibri" panose="020F0502020204030204" pitchFamily="34" charset="0"/>
              </a:rPr>
              <a:t>every transaction in the schedule reads only items that were </a:t>
            </a:r>
            <a:r>
              <a:rPr lang="en-US" sz="2600" b="1" u="sng" spc="-10" dirty="0">
                <a:solidFill>
                  <a:srgbClr val="800000"/>
                </a:solidFill>
                <a:latin typeface="Calibri" panose="020F0502020204030204" pitchFamily="34" charset="0"/>
                <a:cs typeface="Calibri" panose="020F0502020204030204" pitchFamily="34" charset="0"/>
              </a:rPr>
              <a:t>written by committed transactions</a:t>
            </a:r>
          </a:p>
          <a:p>
            <a:pPr marL="469900" lvl="1" algn="just">
              <a:spcBef>
                <a:spcPts val="640"/>
              </a:spcBef>
              <a:buClr>
                <a:srgbClr val="333399"/>
              </a:buClr>
              <a:buSzPct val="53846"/>
              <a:tabLst>
                <a:tab pos="761365" algn="l"/>
                <a:tab pos="762000" algn="l"/>
              </a:tabLst>
            </a:pPr>
            <a:endParaRPr sz="2600" dirty="0">
              <a:latin typeface="Calibri" panose="020F0502020204030204" pitchFamily="34" charset="0"/>
              <a:cs typeface="Calibri" panose="020F0502020204030204" pitchFamily="34" charset="0"/>
            </a:endParaRPr>
          </a:p>
          <a:p>
            <a:pPr marL="355600" indent="-342900" algn="just">
              <a:spcBef>
                <a:spcPts val="120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Strict</a:t>
            </a:r>
            <a:r>
              <a:rPr sz="2800" spc="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schedule</a:t>
            </a:r>
            <a:endParaRPr sz="2800" dirty="0">
              <a:latin typeface="Calibri" panose="020F0502020204030204" pitchFamily="34" charset="0"/>
              <a:cs typeface="Calibri" panose="020F0502020204030204" pitchFamily="34" charset="0"/>
            </a:endParaRPr>
          </a:p>
          <a:p>
            <a:pPr marL="762000" marR="5080" lvl="1" indent="-292100" algn="just">
              <a:lnSpc>
                <a:spcPts val="3100"/>
              </a:lnSpc>
              <a:spcBef>
                <a:spcPts val="76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Transactions</a:t>
            </a:r>
            <a:r>
              <a:rPr sz="2600" spc="17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can</a:t>
            </a:r>
            <a:r>
              <a:rPr sz="2600" spc="12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neither</a:t>
            </a:r>
            <a:r>
              <a:rPr sz="2600" spc="11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read</a:t>
            </a:r>
            <a:r>
              <a:rPr sz="2600" spc="12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nor</a:t>
            </a:r>
            <a:r>
              <a:rPr sz="2600" spc="11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write</a:t>
            </a:r>
            <a:r>
              <a:rPr sz="2600" spc="-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an</a:t>
            </a:r>
            <a:r>
              <a:rPr sz="2600" spc="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item</a:t>
            </a:r>
            <a:r>
              <a:rPr sz="2600" spc="1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X </a:t>
            </a:r>
            <a:r>
              <a:rPr sz="2600" spc="-7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until the </a:t>
            </a:r>
            <a:r>
              <a:rPr sz="2600" spc="-10" dirty="0">
                <a:solidFill>
                  <a:srgbClr val="800000"/>
                </a:solidFill>
                <a:latin typeface="Calibri" panose="020F0502020204030204" pitchFamily="34" charset="0"/>
                <a:cs typeface="Calibri" panose="020F0502020204030204" pitchFamily="34" charset="0"/>
              </a:rPr>
              <a:t>last </a:t>
            </a:r>
            <a:r>
              <a:rPr sz="2600" b="1" u="sng" spc="-20" dirty="0">
                <a:solidFill>
                  <a:srgbClr val="800000"/>
                </a:solidFill>
                <a:latin typeface="Calibri" panose="020F0502020204030204" pitchFamily="34" charset="0"/>
                <a:cs typeface="Calibri" panose="020F0502020204030204" pitchFamily="34" charset="0"/>
              </a:rPr>
              <a:t>transaction</a:t>
            </a:r>
            <a:r>
              <a:rPr sz="2600" b="1" u="sng" spc="-15" dirty="0">
                <a:solidFill>
                  <a:srgbClr val="800000"/>
                </a:solidFill>
                <a:latin typeface="Calibri" panose="020F0502020204030204" pitchFamily="34" charset="0"/>
                <a:cs typeface="Calibri" panose="020F0502020204030204" pitchFamily="34" charset="0"/>
              </a:rPr>
              <a:t> </a:t>
            </a:r>
            <a:r>
              <a:rPr sz="2600" b="1" u="sng" spc="-35" dirty="0">
                <a:solidFill>
                  <a:srgbClr val="800000"/>
                </a:solidFill>
                <a:latin typeface="Calibri" panose="020F0502020204030204" pitchFamily="34" charset="0"/>
                <a:cs typeface="Calibri" panose="020F0502020204030204" pitchFamily="34" charset="0"/>
              </a:rPr>
              <a:t>that </a:t>
            </a:r>
            <a:r>
              <a:rPr sz="2600" b="1" u="sng" spc="-5" dirty="0">
                <a:solidFill>
                  <a:srgbClr val="800000"/>
                </a:solidFill>
                <a:latin typeface="Calibri" panose="020F0502020204030204" pitchFamily="34" charset="0"/>
                <a:cs typeface="Calibri" panose="020F0502020204030204" pitchFamily="34" charset="0"/>
              </a:rPr>
              <a:t>wrote </a:t>
            </a:r>
            <a:r>
              <a:rPr sz="2600" b="1" u="sng" dirty="0">
                <a:solidFill>
                  <a:srgbClr val="800000"/>
                </a:solidFill>
                <a:latin typeface="Calibri" panose="020F0502020204030204" pitchFamily="34" charset="0"/>
                <a:cs typeface="Calibri" panose="020F0502020204030204" pitchFamily="34" charset="0"/>
              </a:rPr>
              <a:t>X </a:t>
            </a:r>
            <a:r>
              <a:rPr sz="2600" b="1" u="sng" spc="-35" dirty="0">
                <a:solidFill>
                  <a:srgbClr val="800000"/>
                </a:solidFill>
                <a:latin typeface="Calibri" panose="020F0502020204030204" pitchFamily="34" charset="0"/>
                <a:cs typeface="Calibri" panose="020F0502020204030204" pitchFamily="34" charset="0"/>
              </a:rPr>
              <a:t>has </a:t>
            </a:r>
            <a:r>
              <a:rPr sz="2600" b="1" u="sng" spc="-30" dirty="0">
                <a:solidFill>
                  <a:srgbClr val="800000"/>
                </a:solidFill>
                <a:latin typeface="Calibri" panose="020F0502020204030204" pitchFamily="34" charset="0"/>
                <a:cs typeface="Calibri" panose="020F0502020204030204" pitchFamily="34" charset="0"/>
              </a:rPr>
              <a:t> </a:t>
            </a:r>
            <a:r>
              <a:rPr sz="2600" b="1" u="sng" spc="-10" dirty="0">
                <a:solidFill>
                  <a:srgbClr val="800000"/>
                </a:solidFill>
                <a:latin typeface="Calibri" panose="020F0502020204030204" pitchFamily="34" charset="0"/>
                <a:cs typeface="Calibri" panose="020F0502020204030204" pitchFamily="34" charset="0"/>
              </a:rPr>
              <a:t>committed</a:t>
            </a:r>
            <a:r>
              <a:rPr sz="2600" b="1" u="sng" spc="25" dirty="0">
                <a:solidFill>
                  <a:srgbClr val="800000"/>
                </a:solidFill>
                <a:latin typeface="Calibri" panose="020F0502020204030204" pitchFamily="34" charset="0"/>
                <a:cs typeface="Calibri" panose="020F0502020204030204" pitchFamily="34" charset="0"/>
              </a:rPr>
              <a:t> </a:t>
            </a:r>
            <a:r>
              <a:rPr sz="2600" b="1" u="sng" spc="-25" dirty="0">
                <a:solidFill>
                  <a:srgbClr val="800000"/>
                </a:solidFill>
                <a:latin typeface="Calibri" panose="020F0502020204030204" pitchFamily="34" charset="0"/>
                <a:cs typeface="Calibri" panose="020F0502020204030204" pitchFamily="34" charset="0"/>
              </a:rPr>
              <a:t>or</a:t>
            </a:r>
            <a:r>
              <a:rPr sz="2600" b="1" u="sng" spc="110" dirty="0">
                <a:solidFill>
                  <a:srgbClr val="800000"/>
                </a:solidFill>
                <a:latin typeface="Calibri" panose="020F0502020204030204" pitchFamily="34" charset="0"/>
                <a:cs typeface="Calibri" panose="020F0502020204030204" pitchFamily="34" charset="0"/>
              </a:rPr>
              <a:t> </a:t>
            </a:r>
            <a:r>
              <a:rPr sz="2600" b="1" u="sng" spc="-30" dirty="0">
                <a:solidFill>
                  <a:srgbClr val="800000"/>
                </a:solidFill>
                <a:latin typeface="Calibri" panose="020F0502020204030204" pitchFamily="34" charset="0"/>
                <a:cs typeface="Calibri" panose="020F0502020204030204" pitchFamily="34" charset="0"/>
              </a:rPr>
              <a:t>aborted</a:t>
            </a:r>
            <a:endParaRPr sz="2600" b="1" u="sng" dirty="0">
              <a:latin typeface="Calibri" panose="020F0502020204030204" pitchFamily="34" charset="0"/>
              <a:cs typeface="Calibri" panose="020F0502020204030204" pitchFamily="34" charset="0"/>
            </a:endParaRPr>
          </a:p>
          <a:p>
            <a:pPr marL="762000" lvl="1" indent="-292100" algn="just">
              <a:spcBef>
                <a:spcPts val="580"/>
              </a:spcBef>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Simpler</a:t>
            </a:r>
            <a:r>
              <a:rPr sz="2600" spc="-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recovery</a:t>
            </a:r>
            <a:r>
              <a:rPr sz="2600" spc="6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process</a:t>
            </a:r>
            <a:endParaRPr sz="2600" dirty="0">
              <a:latin typeface="Calibri" panose="020F0502020204030204" pitchFamily="34" charset="0"/>
              <a:cs typeface="Calibri" panose="020F0502020204030204" pitchFamily="34" charset="0"/>
            </a:endParaRPr>
          </a:p>
          <a:p>
            <a:pPr marL="1155700" lvl="2" indent="-228600" algn="just">
              <a:spcBef>
                <a:spcPts val="580"/>
              </a:spcBef>
              <a:buClr>
                <a:srgbClr val="990033"/>
              </a:buClr>
              <a:buSzPct val="50000"/>
              <a:buFont typeface="Wingdings"/>
              <a:buChar char=""/>
              <a:tabLst>
                <a:tab pos="1155700" algn="l"/>
              </a:tabLst>
            </a:pPr>
            <a:r>
              <a:rPr sz="2400" spc="-15" dirty="0">
                <a:solidFill>
                  <a:srgbClr val="333399"/>
                </a:solidFill>
                <a:latin typeface="Calibri" panose="020F0502020204030204" pitchFamily="34" charset="0"/>
                <a:cs typeface="Calibri" panose="020F0502020204030204" pitchFamily="34" charset="0"/>
              </a:rPr>
              <a:t>Restore</a:t>
            </a:r>
            <a:r>
              <a:rPr sz="2400" spc="85" dirty="0">
                <a:solidFill>
                  <a:srgbClr val="333399"/>
                </a:solidFill>
                <a:latin typeface="Calibri" panose="020F0502020204030204" pitchFamily="34" charset="0"/>
                <a:cs typeface="Calibri" panose="020F0502020204030204" pitchFamily="34" charset="0"/>
              </a:rPr>
              <a:t> </a:t>
            </a:r>
            <a:r>
              <a:rPr sz="2400" spc="-5" dirty="0">
                <a:solidFill>
                  <a:srgbClr val="333399"/>
                </a:solidFill>
                <a:latin typeface="Calibri" panose="020F0502020204030204" pitchFamily="34" charset="0"/>
                <a:cs typeface="Calibri" panose="020F0502020204030204" pitchFamily="34" charset="0"/>
              </a:rPr>
              <a:t>the</a:t>
            </a:r>
            <a:r>
              <a:rPr sz="2400" spc="-10"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before</a:t>
            </a:r>
            <a:r>
              <a:rPr sz="2400" spc="90" dirty="0">
                <a:solidFill>
                  <a:srgbClr val="333399"/>
                </a:solidFill>
                <a:latin typeface="Calibri" panose="020F0502020204030204" pitchFamily="34" charset="0"/>
                <a:cs typeface="Calibri" panose="020F0502020204030204" pitchFamily="34" charset="0"/>
              </a:rPr>
              <a:t> </a:t>
            </a:r>
            <a:r>
              <a:rPr sz="2400" spc="-25" dirty="0">
                <a:solidFill>
                  <a:srgbClr val="333399"/>
                </a:solidFill>
                <a:latin typeface="Calibri" panose="020F0502020204030204" pitchFamily="34" charset="0"/>
                <a:cs typeface="Calibri" panose="020F0502020204030204" pitchFamily="34" charset="0"/>
              </a:rPr>
              <a:t>image</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71" y="397246"/>
            <a:ext cx="10282632" cy="579646"/>
          </a:xfrm>
          <a:prstGeom prst="rect">
            <a:avLst/>
          </a:prstGeom>
        </p:spPr>
        <p:txBody>
          <a:bodyPr vert="horz" wrap="square" lIns="0" tIns="27940" rIns="0" bIns="0" rtlCol="0" anchor="ctr">
            <a:spAutoFit/>
          </a:bodyPr>
          <a:lstStyle/>
          <a:p>
            <a:pPr marL="12700" marR="5080">
              <a:lnSpc>
                <a:spcPts val="4300"/>
              </a:lnSpc>
              <a:spcBef>
                <a:spcPts val="220"/>
              </a:spcBef>
            </a:pPr>
            <a:r>
              <a:rPr sz="3600" spc="-5" dirty="0">
                <a:latin typeface="Calibri" panose="020F0502020204030204" pitchFamily="34" charset="0"/>
                <a:cs typeface="Calibri" panose="020F0502020204030204" pitchFamily="34" charset="0"/>
              </a:rPr>
              <a:t>Characterizing Schedules  Based on </a:t>
            </a:r>
            <a:r>
              <a:rPr sz="3600" b="1" spc="-5" dirty="0">
                <a:highlight>
                  <a:srgbClr val="FFFAEF"/>
                </a:highlight>
                <a:latin typeface="Calibri" panose="020F0502020204030204" pitchFamily="34" charset="0"/>
                <a:cs typeface="Calibri" panose="020F0502020204030204" pitchFamily="34" charset="0"/>
              </a:rPr>
              <a:t>Serializability</a:t>
            </a:r>
          </a:p>
        </p:txBody>
      </p:sp>
      <p:sp>
        <p:nvSpPr>
          <p:cNvPr id="3" name="object 3"/>
          <p:cNvSpPr txBox="1"/>
          <p:nvPr/>
        </p:nvSpPr>
        <p:spPr>
          <a:xfrm>
            <a:off x="525612" y="1322780"/>
            <a:ext cx="10282632" cy="2563522"/>
          </a:xfrm>
          <a:prstGeom prst="rect">
            <a:avLst/>
          </a:prstGeom>
          <a:solidFill>
            <a:srgbClr val="F7FFFC"/>
          </a:solidFill>
        </p:spPr>
        <p:txBody>
          <a:bodyPr vert="horz" wrap="square" lIns="0" tIns="100330" rIns="0" bIns="0" rtlCol="0">
            <a:spAutoFit/>
          </a:bodyPr>
          <a:lstStyle/>
          <a:p>
            <a:pPr marL="368300" indent="-342900" algn="just">
              <a:spcBef>
                <a:spcPts val="600"/>
              </a:spcBef>
              <a:spcAft>
                <a:spcPts val="600"/>
              </a:spcAft>
              <a:buClr>
                <a:srgbClr val="990033"/>
              </a:buClr>
              <a:buSzPct val="60714"/>
              <a:buFont typeface="Wingdings"/>
              <a:buChar char=""/>
              <a:tabLst>
                <a:tab pos="367665" algn="l"/>
                <a:tab pos="368300" algn="l"/>
              </a:tabLst>
            </a:pPr>
            <a:r>
              <a:rPr sz="2800" dirty="0">
                <a:solidFill>
                  <a:srgbClr val="333399"/>
                </a:solidFill>
                <a:latin typeface="Calibri" panose="020F0502020204030204" pitchFamily="34" charset="0"/>
                <a:cs typeface="Calibri" panose="020F0502020204030204" pitchFamily="34" charset="0"/>
              </a:rPr>
              <a:t>Serializable</a:t>
            </a:r>
            <a:r>
              <a:rPr sz="2800" spc="-4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schedules</a:t>
            </a:r>
            <a:endParaRPr sz="2800" dirty="0">
              <a:latin typeface="Calibri" panose="020F0502020204030204" pitchFamily="34" charset="0"/>
              <a:cs typeface="Calibri" panose="020F0502020204030204" pitchFamily="34" charset="0"/>
            </a:endParaRPr>
          </a:p>
          <a:p>
            <a:pPr marL="774700" marR="17780" lvl="1" indent="-292100" algn="just">
              <a:spcBef>
                <a:spcPts val="600"/>
              </a:spcBef>
              <a:spcAft>
                <a:spcPts val="600"/>
              </a:spcAft>
              <a:buClr>
                <a:srgbClr val="333399"/>
              </a:buClr>
              <a:buSzPct val="53846"/>
              <a:buFont typeface="Wingdings"/>
              <a:buChar char=""/>
              <a:tabLst>
                <a:tab pos="774065" algn="l"/>
                <a:tab pos="774700" algn="l"/>
              </a:tabLst>
            </a:pPr>
            <a:r>
              <a:rPr sz="2600" spc="-10" dirty="0">
                <a:solidFill>
                  <a:srgbClr val="800000"/>
                </a:solidFill>
                <a:latin typeface="Calibri" panose="020F0502020204030204" pitchFamily="34" charset="0"/>
                <a:cs typeface="Calibri" panose="020F0502020204030204" pitchFamily="34" charset="0"/>
              </a:rPr>
              <a:t>Always</a:t>
            </a:r>
            <a:r>
              <a:rPr sz="2600" spc="6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considered</a:t>
            </a:r>
            <a:r>
              <a:rPr sz="2600" spc="1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a:t>
            </a:r>
            <a:r>
              <a:rPr sz="2600" spc="12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correct</a:t>
            </a:r>
            <a:r>
              <a:rPr sz="2600" spc="-5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when</a:t>
            </a:r>
            <a:r>
              <a:rPr sz="2600" spc="1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concurrent </a:t>
            </a:r>
            <a:r>
              <a:rPr sz="2600" spc="-7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transactions</a:t>
            </a:r>
            <a:r>
              <a:rPr sz="2600" spc="27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are</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executing</a:t>
            </a:r>
            <a:endParaRPr sz="2600" dirty="0">
              <a:latin typeface="Calibri" panose="020F0502020204030204" pitchFamily="34" charset="0"/>
              <a:cs typeface="Calibri" panose="020F0502020204030204" pitchFamily="34" charset="0"/>
            </a:endParaRPr>
          </a:p>
          <a:p>
            <a:pPr marL="774700" lvl="1" indent="-292100" algn="just">
              <a:spcBef>
                <a:spcPts val="600"/>
              </a:spcBef>
              <a:spcAft>
                <a:spcPts val="600"/>
              </a:spcAft>
              <a:buClr>
                <a:srgbClr val="333399"/>
              </a:buClr>
              <a:buSzPct val="53846"/>
              <a:buFont typeface="Wingdings"/>
              <a:buChar char=""/>
              <a:tabLst>
                <a:tab pos="774065" algn="l"/>
                <a:tab pos="774700" algn="l"/>
              </a:tabLst>
            </a:pPr>
            <a:r>
              <a:rPr sz="2600" spc="-20" dirty="0">
                <a:solidFill>
                  <a:srgbClr val="800000"/>
                </a:solidFill>
                <a:latin typeface="Calibri" panose="020F0502020204030204" pitchFamily="34" charset="0"/>
                <a:cs typeface="Calibri" panose="020F0502020204030204" pitchFamily="34" charset="0"/>
              </a:rPr>
              <a:t>Places</a:t>
            </a:r>
            <a:r>
              <a:rPr sz="2600" spc="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simultaneous</a:t>
            </a:r>
            <a:r>
              <a:rPr sz="2600" spc="2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transactions</a:t>
            </a:r>
            <a:r>
              <a:rPr sz="2600" spc="28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in</a:t>
            </a:r>
            <a:r>
              <a:rPr sz="2600" spc="-7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series</a:t>
            </a:r>
            <a:endParaRPr sz="2600" dirty="0">
              <a:latin typeface="Calibri" panose="020F0502020204030204" pitchFamily="34" charset="0"/>
              <a:cs typeface="Calibri" panose="020F0502020204030204" pitchFamily="34" charset="0"/>
            </a:endParaRPr>
          </a:p>
          <a:p>
            <a:pPr marL="1168400" lvl="2" indent="-228600" algn="just">
              <a:spcBef>
                <a:spcPts val="600"/>
              </a:spcBef>
              <a:spcAft>
                <a:spcPts val="600"/>
              </a:spcAft>
              <a:buClr>
                <a:srgbClr val="990033"/>
              </a:buClr>
              <a:buSzPct val="50000"/>
              <a:buFont typeface="Wingdings"/>
              <a:buChar char=""/>
              <a:tabLst>
                <a:tab pos="1168400" algn="l"/>
              </a:tabLst>
            </a:pPr>
            <a:r>
              <a:rPr sz="2400" spc="-15" dirty="0">
                <a:solidFill>
                  <a:srgbClr val="333399"/>
                </a:solidFill>
                <a:latin typeface="Calibri" panose="020F0502020204030204" pitchFamily="34" charset="0"/>
                <a:cs typeface="Calibri" panose="020F0502020204030204" pitchFamily="34" charset="0"/>
              </a:rPr>
              <a:t>Transaction</a:t>
            </a:r>
            <a:r>
              <a:rPr sz="2400" spc="95"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T</a:t>
            </a:r>
            <a:r>
              <a:rPr sz="2400" spc="22" baseline="-17361" dirty="0">
                <a:solidFill>
                  <a:srgbClr val="333399"/>
                </a:solidFill>
                <a:latin typeface="Calibri" panose="020F0502020204030204" pitchFamily="34" charset="0"/>
                <a:cs typeface="Calibri" panose="020F0502020204030204" pitchFamily="34" charset="0"/>
              </a:rPr>
              <a:t>1</a:t>
            </a:r>
            <a:r>
              <a:rPr sz="2400" spc="247" baseline="-17361"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before</a:t>
            </a:r>
            <a:r>
              <a:rPr sz="2400" spc="95" dirty="0">
                <a:solidFill>
                  <a:srgbClr val="333399"/>
                </a:solidFill>
                <a:latin typeface="Calibri" panose="020F0502020204030204" pitchFamily="34" charset="0"/>
                <a:cs typeface="Calibri" panose="020F0502020204030204" pitchFamily="34" charset="0"/>
              </a:rPr>
              <a:t> </a:t>
            </a:r>
            <a:r>
              <a:rPr sz="2400" spc="10" dirty="0">
                <a:solidFill>
                  <a:srgbClr val="333399"/>
                </a:solidFill>
                <a:latin typeface="Calibri" panose="020F0502020204030204" pitchFamily="34" charset="0"/>
                <a:cs typeface="Calibri" panose="020F0502020204030204" pitchFamily="34" charset="0"/>
              </a:rPr>
              <a:t>T</a:t>
            </a:r>
            <a:r>
              <a:rPr sz="2400" spc="15" baseline="-17361" dirty="0">
                <a:solidFill>
                  <a:srgbClr val="333399"/>
                </a:solidFill>
                <a:latin typeface="Calibri" panose="020F0502020204030204" pitchFamily="34" charset="0"/>
                <a:cs typeface="Calibri" panose="020F0502020204030204" pitchFamily="34" charset="0"/>
              </a:rPr>
              <a:t>2</a:t>
            </a:r>
            <a:r>
              <a:rPr sz="2400" spc="10" dirty="0">
                <a:solidFill>
                  <a:srgbClr val="333399"/>
                </a:solidFill>
                <a:latin typeface="Calibri" panose="020F0502020204030204" pitchFamily="34" charset="0"/>
                <a:cs typeface="Calibri" panose="020F0502020204030204" pitchFamily="34" charset="0"/>
              </a:rPr>
              <a:t>,</a:t>
            </a:r>
            <a:r>
              <a:rPr sz="2400" spc="-3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or</a:t>
            </a:r>
            <a:r>
              <a:rPr sz="2400" spc="30" dirty="0">
                <a:solidFill>
                  <a:srgbClr val="333399"/>
                </a:solidFill>
                <a:latin typeface="Calibri" panose="020F0502020204030204" pitchFamily="34" charset="0"/>
                <a:cs typeface="Calibri" panose="020F0502020204030204" pitchFamily="34" charset="0"/>
              </a:rPr>
              <a:t> </a:t>
            </a:r>
            <a:r>
              <a:rPr sz="2400" spc="-10" dirty="0">
                <a:solidFill>
                  <a:srgbClr val="333399"/>
                </a:solidFill>
                <a:latin typeface="Calibri" panose="020F0502020204030204" pitchFamily="34" charset="0"/>
                <a:cs typeface="Calibri" panose="020F0502020204030204" pitchFamily="34" charset="0"/>
              </a:rPr>
              <a:t>vice</a:t>
            </a:r>
            <a:r>
              <a:rPr sz="2400" spc="-5" dirty="0">
                <a:solidFill>
                  <a:srgbClr val="333399"/>
                </a:solidFill>
                <a:latin typeface="Calibri" panose="020F0502020204030204" pitchFamily="34" charset="0"/>
                <a:cs typeface="Calibri" panose="020F0502020204030204" pitchFamily="34" charset="0"/>
              </a:rPr>
              <a:t> </a:t>
            </a:r>
            <a:r>
              <a:rPr sz="2400" spc="-10" dirty="0">
                <a:solidFill>
                  <a:srgbClr val="333399"/>
                </a:solidFill>
                <a:latin typeface="Calibri" panose="020F0502020204030204" pitchFamily="34" charset="0"/>
                <a:cs typeface="Calibri" panose="020F0502020204030204" pitchFamily="34" charset="0"/>
              </a:rPr>
              <a:t>versa</a:t>
            </a:r>
            <a:endParaRPr sz="2400" dirty="0">
              <a:latin typeface="Calibri" panose="020F0502020204030204" pitchFamily="34" charset="0"/>
              <a:cs typeface="Calibri" panose="020F0502020204030204" pitchFamily="34" charset="0"/>
            </a:endParaRPr>
          </a:p>
        </p:txBody>
      </p:sp>
      <p:sp>
        <p:nvSpPr>
          <p:cNvPr id="4" name="object 3">
            <a:extLst>
              <a:ext uri="{FF2B5EF4-FFF2-40B4-BE49-F238E27FC236}">
                <a16:creationId xmlns:a16="http://schemas.microsoft.com/office/drawing/2014/main" id="{7D27794A-7B59-4097-9ACD-A2418CC325FA}"/>
              </a:ext>
            </a:extLst>
          </p:cNvPr>
          <p:cNvSpPr txBox="1"/>
          <p:nvPr/>
        </p:nvSpPr>
        <p:spPr>
          <a:xfrm>
            <a:off x="1157697" y="4328119"/>
            <a:ext cx="10282632" cy="2009524"/>
          </a:xfrm>
          <a:prstGeom prst="rect">
            <a:avLst/>
          </a:prstGeom>
          <a:solidFill>
            <a:srgbClr val="F7F7F7"/>
          </a:solidFill>
        </p:spPr>
        <p:txBody>
          <a:bodyPr vert="horz" wrap="square" lIns="0" tIns="100330" rIns="0" bIns="0" rtlCol="0">
            <a:spAutoFit/>
          </a:bodyPr>
          <a:lstStyle/>
          <a:p>
            <a:pPr marL="368300" indent="-342900" algn="just">
              <a:spcBef>
                <a:spcPts val="600"/>
              </a:spcBef>
              <a:spcAft>
                <a:spcPts val="600"/>
              </a:spcAft>
              <a:buClr>
                <a:srgbClr val="990033"/>
              </a:buClr>
              <a:buSzPct val="60714"/>
              <a:buFont typeface="Wingdings"/>
              <a:buChar char=""/>
              <a:tabLst>
                <a:tab pos="367665" algn="l"/>
                <a:tab pos="368300" algn="l"/>
              </a:tabLst>
            </a:pPr>
            <a:r>
              <a:rPr lang="en-US" sz="2600" u="sng" dirty="0">
                <a:solidFill>
                  <a:srgbClr val="333399"/>
                </a:solidFill>
                <a:highlight>
                  <a:srgbClr val="FFFAEF"/>
                </a:highlight>
                <a:latin typeface="Calibri" panose="020F0502020204030204" pitchFamily="34" charset="0"/>
                <a:cs typeface="Calibri" panose="020F0502020204030204" pitchFamily="34" charset="0"/>
              </a:rPr>
              <a:t>in a serial schedule, </a:t>
            </a:r>
          </a:p>
          <a:p>
            <a:pPr marL="825500" lvl="1" indent="-342900" algn="just">
              <a:spcBef>
                <a:spcPts val="600"/>
              </a:spcBef>
              <a:spcAft>
                <a:spcPts val="600"/>
              </a:spcAft>
              <a:buClr>
                <a:srgbClr val="990033"/>
              </a:buClr>
              <a:buSzPct val="60714"/>
              <a:buFont typeface="Wingdings"/>
              <a:buChar char=""/>
              <a:tabLst>
                <a:tab pos="367665" algn="l"/>
                <a:tab pos="368300" algn="l"/>
              </a:tabLst>
            </a:pPr>
            <a:r>
              <a:rPr lang="en-US" sz="2600" dirty="0">
                <a:solidFill>
                  <a:srgbClr val="333399"/>
                </a:solidFill>
                <a:latin typeface="Calibri" panose="020F0502020204030204" pitchFamily="34" charset="0"/>
                <a:cs typeface="Calibri" panose="020F0502020204030204" pitchFamily="34" charset="0"/>
              </a:rPr>
              <a:t>only one transaction at a time is active</a:t>
            </a:r>
          </a:p>
          <a:p>
            <a:pPr marL="825500" lvl="1" indent="-342900" algn="just">
              <a:spcBef>
                <a:spcPts val="600"/>
              </a:spcBef>
              <a:spcAft>
                <a:spcPts val="600"/>
              </a:spcAft>
              <a:buClr>
                <a:srgbClr val="990033"/>
              </a:buClr>
              <a:buSzPct val="60714"/>
              <a:buFont typeface="Wingdings"/>
              <a:buChar char=""/>
              <a:tabLst>
                <a:tab pos="367665" algn="l"/>
                <a:tab pos="368300" algn="l"/>
              </a:tabLst>
            </a:pPr>
            <a:r>
              <a:rPr lang="en-US" sz="2600" dirty="0">
                <a:solidFill>
                  <a:srgbClr val="333399"/>
                </a:solidFill>
                <a:latin typeface="Calibri" panose="020F0502020204030204" pitchFamily="34" charset="0"/>
                <a:cs typeface="Calibri" panose="020F0502020204030204" pitchFamily="34" charset="0"/>
              </a:rPr>
              <a:t>the commit (or abort) of the active transaction initiates execution of the next transaction</a:t>
            </a:r>
            <a:endParaRPr sz="2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24306" y="1335322"/>
            <a:ext cx="3857766" cy="2123658"/>
          </a:xfrm>
          <a:prstGeom prst="rect">
            <a:avLst/>
          </a:prstGeom>
          <a:solidFill>
            <a:srgbClr val="FBFFFB"/>
          </a:solidFill>
          <a:ln>
            <a:solidFill>
              <a:schemeClr val="tx2">
                <a:lumMod val="50000"/>
              </a:schemeClr>
            </a:solidFill>
          </a:ln>
        </p:spPr>
        <p:txBody>
          <a:bodyPr vert="horz" wrap="square" lIns="0" tIns="22860" rIns="0" bIns="0" rtlCol="0">
            <a:spAutoFit/>
          </a:bodyPr>
          <a:lstStyle/>
          <a:p>
            <a:pPr marL="12700" marR="5080" algn="just">
              <a:lnSpc>
                <a:spcPts val="1900"/>
              </a:lnSpc>
              <a:spcBef>
                <a:spcPts val="180"/>
              </a:spcBef>
            </a:pPr>
            <a:r>
              <a:rPr sz="1600" b="1" spc="5" dirty="0">
                <a:latin typeface="Arial MT"/>
                <a:cs typeface="Arial MT"/>
              </a:rPr>
              <a:t>Examples of </a:t>
            </a:r>
            <a:r>
              <a:rPr sz="1600" b="1" dirty="0">
                <a:latin typeface="Arial MT"/>
                <a:cs typeface="Arial MT"/>
              </a:rPr>
              <a:t>serial </a:t>
            </a:r>
            <a:r>
              <a:rPr sz="1600" b="1" spc="5" dirty="0">
                <a:latin typeface="Arial MT"/>
                <a:cs typeface="Arial MT"/>
              </a:rPr>
              <a:t>and nonserial </a:t>
            </a:r>
            <a:r>
              <a:rPr sz="1600" b="1" spc="10" dirty="0">
                <a:latin typeface="Arial MT"/>
                <a:cs typeface="Arial MT"/>
              </a:rPr>
              <a:t>schedules </a:t>
            </a:r>
            <a:r>
              <a:rPr sz="1600" b="1" spc="15" dirty="0">
                <a:latin typeface="Arial MT"/>
                <a:cs typeface="Arial MT"/>
              </a:rPr>
              <a:t>involving </a:t>
            </a:r>
            <a:r>
              <a:rPr sz="1600" b="1" spc="-5" dirty="0">
                <a:latin typeface="Arial MT"/>
                <a:cs typeface="Arial MT"/>
              </a:rPr>
              <a:t>transactions </a:t>
            </a:r>
            <a:r>
              <a:rPr sz="1600" b="1" i="1" spc="10" dirty="0">
                <a:latin typeface="Arial"/>
                <a:cs typeface="Arial"/>
              </a:rPr>
              <a:t>T</a:t>
            </a:r>
            <a:r>
              <a:rPr sz="1600" b="1" spc="10" dirty="0">
                <a:latin typeface="Arial MT"/>
                <a:cs typeface="Arial MT"/>
              </a:rPr>
              <a:t>1 </a:t>
            </a:r>
            <a:r>
              <a:rPr sz="1600" b="1" spc="-430" dirty="0">
                <a:latin typeface="Arial MT"/>
                <a:cs typeface="Arial MT"/>
              </a:rPr>
              <a:t> </a:t>
            </a:r>
            <a:r>
              <a:rPr sz="1600" b="1" dirty="0">
                <a:latin typeface="Arial MT"/>
                <a:cs typeface="Arial MT"/>
              </a:rPr>
              <a:t>and</a:t>
            </a:r>
            <a:r>
              <a:rPr sz="1600" b="1" spc="-35" dirty="0">
                <a:latin typeface="Arial MT"/>
                <a:cs typeface="Arial MT"/>
              </a:rPr>
              <a:t> </a:t>
            </a:r>
            <a:r>
              <a:rPr sz="1600" b="1" i="1" spc="10" dirty="0">
                <a:latin typeface="Arial"/>
                <a:cs typeface="Arial"/>
              </a:rPr>
              <a:t>T</a:t>
            </a:r>
            <a:r>
              <a:rPr sz="1600" b="1" spc="10" dirty="0">
                <a:latin typeface="Arial MT"/>
                <a:cs typeface="Arial MT"/>
              </a:rPr>
              <a:t>2</a:t>
            </a:r>
            <a:r>
              <a:rPr sz="1600" b="1" spc="-35" dirty="0">
                <a:latin typeface="Arial MT"/>
                <a:cs typeface="Arial MT"/>
              </a:rPr>
              <a:t> </a:t>
            </a:r>
            <a:endParaRPr lang="en-US" sz="1600" b="1" spc="-35" dirty="0">
              <a:latin typeface="Arial MT"/>
              <a:cs typeface="Arial MT"/>
            </a:endParaRPr>
          </a:p>
          <a:p>
            <a:pPr marL="12700" marR="5080" algn="just">
              <a:spcBef>
                <a:spcPts val="600"/>
              </a:spcBef>
              <a:spcAft>
                <a:spcPts val="600"/>
              </a:spcAft>
            </a:pPr>
            <a:r>
              <a:rPr sz="1600" spc="-10" dirty="0">
                <a:latin typeface="Arial MT"/>
                <a:cs typeface="Arial MT"/>
              </a:rPr>
              <a:t>(a)</a:t>
            </a:r>
            <a:r>
              <a:rPr sz="1600" spc="25" dirty="0">
                <a:latin typeface="Arial MT"/>
                <a:cs typeface="Arial MT"/>
              </a:rPr>
              <a:t> </a:t>
            </a:r>
            <a:r>
              <a:rPr sz="1600" spc="5" dirty="0">
                <a:latin typeface="Arial MT"/>
                <a:cs typeface="Arial MT"/>
              </a:rPr>
              <a:t>Serial</a:t>
            </a:r>
            <a:r>
              <a:rPr sz="1600" dirty="0">
                <a:latin typeface="Arial MT"/>
                <a:cs typeface="Arial MT"/>
              </a:rPr>
              <a:t> </a:t>
            </a:r>
            <a:r>
              <a:rPr sz="1600" spc="10" dirty="0">
                <a:latin typeface="Arial MT"/>
                <a:cs typeface="Arial MT"/>
              </a:rPr>
              <a:t>schedule</a:t>
            </a:r>
            <a:r>
              <a:rPr sz="1600" spc="-235" dirty="0">
                <a:latin typeface="Arial MT"/>
                <a:cs typeface="Arial MT"/>
              </a:rPr>
              <a:t> </a:t>
            </a:r>
            <a:r>
              <a:rPr sz="1600" spc="15" dirty="0">
                <a:latin typeface="Arial MT"/>
                <a:cs typeface="Arial MT"/>
              </a:rPr>
              <a:t>A: </a:t>
            </a:r>
            <a:r>
              <a:rPr sz="1600" b="1" i="1" spc="10" dirty="0">
                <a:latin typeface="Arial"/>
                <a:cs typeface="Arial"/>
              </a:rPr>
              <a:t>T</a:t>
            </a:r>
            <a:r>
              <a:rPr sz="1600" b="1" spc="10" dirty="0">
                <a:latin typeface="Arial MT"/>
                <a:cs typeface="Arial MT"/>
              </a:rPr>
              <a:t>1</a:t>
            </a:r>
            <a:r>
              <a:rPr sz="1600" b="1" spc="-35" dirty="0">
                <a:latin typeface="Arial MT"/>
                <a:cs typeface="Arial MT"/>
              </a:rPr>
              <a:t> </a:t>
            </a:r>
            <a:r>
              <a:rPr sz="1600" b="1" spc="10" dirty="0">
                <a:latin typeface="Arial MT"/>
                <a:cs typeface="Arial MT"/>
              </a:rPr>
              <a:t>followed</a:t>
            </a:r>
            <a:r>
              <a:rPr sz="1600" b="1" spc="-130" dirty="0">
                <a:latin typeface="Arial MT"/>
                <a:cs typeface="Arial MT"/>
              </a:rPr>
              <a:t> </a:t>
            </a:r>
            <a:r>
              <a:rPr sz="1600" b="1" spc="5" dirty="0">
                <a:latin typeface="Arial MT"/>
                <a:cs typeface="Arial MT"/>
              </a:rPr>
              <a:t>by</a:t>
            </a:r>
            <a:r>
              <a:rPr sz="1600" b="1" spc="-45" dirty="0">
                <a:latin typeface="Arial MT"/>
                <a:cs typeface="Arial MT"/>
              </a:rPr>
              <a:t> </a:t>
            </a:r>
            <a:r>
              <a:rPr sz="1600" b="1" i="1" spc="10" dirty="0">
                <a:latin typeface="Arial"/>
                <a:cs typeface="Arial"/>
              </a:rPr>
              <a:t>T</a:t>
            </a:r>
            <a:r>
              <a:rPr sz="1600" b="1" spc="10" dirty="0">
                <a:latin typeface="Arial MT"/>
                <a:cs typeface="Arial MT"/>
              </a:rPr>
              <a:t>2</a:t>
            </a:r>
            <a:r>
              <a:rPr sz="1600" b="1" spc="-35" dirty="0">
                <a:latin typeface="Arial MT"/>
                <a:cs typeface="Arial MT"/>
              </a:rPr>
              <a:t> </a:t>
            </a:r>
            <a:endParaRPr lang="en-US" sz="1600" b="1" spc="-35" dirty="0">
              <a:latin typeface="Arial MT"/>
              <a:cs typeface="Arial MT"/>
            </a:endParaRPr>
          </a:p>
          <a:p>
            <a:pPr marL="12700" marR="5080" algn="just">
              <a:spcBef>
                <a:spcPts val="600"/>
              </a:spcBef>
              <a:spcAft>
                <a:spcPts val="600"/>
              </a:spcAft>
            </a:pPr>
            <a:r>
              <a:rPr sz="1600" spc="-10" dirty="0">
                <a:latin typeface="Arial MT"/>
                <a:cs typeface="Arial MT"/>
              </a:rPr>
              <a:t>(b)</a:t>
            </a:r>
            <a:r>
              <a:rPr sz="1600" spc="125" dirty="0">
                <a:latin typeface="Arial MT"/>
                <a:cs typeface="Arial MT"/>
              </a:rPr>
              <a:t> </a:t>
            </a:r>
            <a:r>
              <a:rPr sz="1600" spc="5" dirty="0">
                <a:latin typeface="Arial MT"/>
                <a:cs typeface="Arial MT"/>
              </a:rPr>
              <a:t>Serial</a:t>
            </a:r>
            <a:r>
              <a:rPr sz="1600" spc="-100" dirty="0">
                <a:latin typeface="Arial MT"/>
                <a:cs typeface="Arial MT"/>
              </a:rPr>
              <a:t> </a:t>
            </a:r>
            <a:r>
              <a:rPr sz="1600" spc="10" dirty="0">
                <a:latin typeface="Arial MT"/>
                <a:cs typeface="Arial MT"/>
              </a:rPr>
              <a:t>schedule</a:t>
            </a:r>
            <a:r>
              <a:rPr sz="1600" spc="-130" dirty="0">
                <a:latin typeface="Arial MT"/>
                <a:cs typeface="Arial MT"/>
              </a:rPr>
              <a:t> </a:t>
            </a:r>
            <a:r>
              <a:rPr sz="1600" spc="15" dirty="0">
                <a:latin typeface="Arial MT"/>
                <a:cs typeface="Arial MT"/>
              </a:rPr>
              <a:t>B:</a:t>
            </a:r>
            <a:r>
              <a:rPr sz="1600" spc="10" dirty="0">
                <a:latin typeface="Arial MT"/>
                <a:cs typeface="Arial MT"/>
              </a:rPr>
              <a:t> </a:t>
            </a:r>
            <a:r>
              <a:rPr sz="1600" b="1" i="1" spc="10" dirty="0">
                <a:latin typeface="Arial"/>
                <a:cs typeface="Arial"/>
              </a:rPr>
              <a:t>T</a:t>
            </a:r>
            <a:r>
              <a:rPr sz="1600" b="1" spc="10" dirty="0">
                <a:latin typeface="Arial MT"/>
                <a:cs typeface="Arial MT"/>
              </a:rPr>
              <a:t>2</a:t>
            </a:r>
            <a:r>
              <a:rPr sz="1600" b="1" spc="-40" dirty="0">
                <a:latin typeface="Arial MT"/>
                <a:cs typeface="Arial MT"/>
              </a:rPr>
              <a:t> </a:t>
            </a:r>
            <a:r>
              <a:rPr sz="1600" b="1" spc="10" dirty="0">
                <a:latin typeface="Arial MT"/>
                <a:cs typeface="Arial MT"/>
              </a:rPr>
              <a:t>followed </a:t>
            </a:r>
            <a:r>
              <a:rPr sz="1600" b="1" spc="-430" dirty="0">
                <a:latin typeface="Arial MT"/>
                <a:cs typeface="Arial MT"/>
              </a:rPr>
              <a:t> </a:t>
            </a:r>
            <a:r>
              <a:rPr sz="1600" b="1" spc="10" dirty="0">
                <a:latin typeface="Arial MT"/>
                <a:cs typeface="Arial MT"/>
              </a:rPr>
              <a:t>b</a:t>
            </a:r>
            <a:r>
              <a:rPr sz="1600" b="1" dirty="0">
                <a:latin typeface="Arial MT"/>
                <a:cs typeface="Arial MT"/>
              </a:rPr>
              <a:t>y</a:t>
            </a:r>
            <a:r>
              <a:rPr sz="1600" b="1" spc="-45" dirty="0">
                <a:latin typeface="Arial MT"/>
                <a:cs typeface="Arial MT"/>
              </a:rPr>
              <a:t> </a:t>
            </a:r>
            <a:r>
              <a:rPr sz="1600" b="1" i="1" spc="20" dirty="0">
                <a:latin typeface="Arial"/>
                <a:cs typeface="Arial"/>
              </a:rPr>
              <a:t>T</a:t>
            </a:r>
            <a:r>
              <a:rPr sz="1600" b="1" dirty="0">
                <a:latin typeface="Arial MT"/>
                <a:cs typeface="Arial MT"/>
              </a:rPr>
              <a:t>1</a:t>
            </a:r>
            <a:r>
              <a:rPr sz="1600" b="1" spc="65" dirty="0">
                <a:latin typeface="Arial MT"/>
                <a:cs typeface="Arial MT"/>
              </a:rPr>
              <a:t> </a:t>
            </a:r>
            <a:endParaRPr lang="en-US" sz="1600" b="1" spc="65" dirty="0">
              <a:latin typeface="Arial MT"/>
              <a:cs typeface="Arial MT"/>
            </a:endParaRPr>
          </a:p>
          <a:p>
            <a:pPr marL="12700" marR="5080" algn="just">
              <a:spcBef>
                <a:spcPts val="600"/>
              </a:spcBef>
              <a:spcAft>
                <a:spcPts val="600"/>
              </a:spcAft>
            </a:pPr>
            <a:r>
              <a:rPr sz="1600" spc="-35" dirty="0">
                <a:latin typeface="Arial MT"/>
                <a:cs typeface="Arial MT"/>
              </a:rPr>
              <a:t>(</a:t>
            </a:r>
            <a:r>
              <a:rPr sz="1600" dirty="0">
                <a:latin typeface="Arial MT"/>
                <a:cs typeface="Arial MT"/>
              </a:rPr>
              <a:t>c)</a:t>
            </a:r>
            <a:r>
              <a:rPr sz="1600" spc="-80" dirty="0">
                <a:latin typeface="Arial MT"/>
                <a:cs typeface="Arial MT"/>
              </a:rPr>
              <a:t> T</a:t>
            </a:r>
            <a:r>
              <a:rPr sz="1600" spc="40" dirty="0">
                <a:latin typeface="Arial MT"/>
                <a:cs typeface="Arial MT"/>
              </a:rPr>
              <a:t>w</a:t>
            </a:r>
            <a:r>
              <a:rPr sz="1600" dirty="0">
                <a:latin typeface="Arial MT"/>
                <a:cs typeface="Arial MT"/>
              </a:rPr>
              <a:t>o</a:t>
            </a:r>
            <a:r>
              <a:rPr sz="1600" spc="-35" dirty="0">
                <a:latin typeface="Arial MT"/>
                <a:cs typeface="Arial MT"/>
              </a:rPr>
              <a:t> </a:t>
            </a:r>
            <a:r>
              <a:rPr sz="1600" spc="10" dirty="0">
                <a:latin typeface="Arial MT"/>
                <a:cs typeface="Arial MT"/>
              </a:rPr>
              <a:t>non</a:t>
            </a:r>
            <a:r>
              <a:rPr sz="1600" dirty="0">
                <a:latin typeface="Arial MT"/>
                <a:cs typeface="Arial MT"/>
              </a:rPr>
              <a:t>s</a:t>
            </a:r>
            <a:r>
              <a:rPr sz="1600" spc="10" dirty="0">
                <a:latin typeface="Arial MT"/>
                <a:cs typeface="Arial MT"/>
              </a:rPr>
              <a:t>e</a:t>
            </a:r>
            <a:r>
              <a:rPr sz="1600" spc="-35" dirty="0">
                <a:latin typeface="Arial MT"/>
                <a:cs typeface="Arial MT"/>
              </a:rPr>
              <a:t>r</a:t>
            </a:r>
            <a:r>
              <a:rPr sz="1600" spc="40" dirty="0">
                <a:latin typeface="Arial MT"/>
                <a:cs typeface="Arial MT"/>
              </a:rPr>
              <a:t>i</a:t>
            </a:r>
            <a:r>
              <a:rPr sz="1600" spc="10" dirty="0">
                <a:latin typeface="Arial MT"/>
                <a:cs typeface="Arial MT"/>
              </a:rPr>
              <a:t>a</a:t>
            </a:r>
            <a:r>
              <a:rPr sz="1600" dirty="0">
                <a:latin typeface="Arial MT"/>
                <a:cs typeface="Arial MT"/>
              </a:rPr>
              <a:t>l</a:t>
            </a:r>
            <a:r>
              <a:rPr sz="1600" spc="-100" dirty="0">
                <a:latin typeface="Arial MT"/>
                <a:cs typeface="Arial MT"/>
              </a:rPr>
              <a:t> </a:t>
            </a:r>
            <a:r>
              <a:rPr sz="1600" dirty="0">
                <a:latin typeface="Arial MT"/>
                <a:cs typeface="Arial MT"/>
              </a:rPr>
              <a:t>sc</a:t>
            </a:r>
            <a:r>
              <a:rPr sz="1600" spc="10" dirty="0">
                <a:latin typeface="Arial MT"/>
                <a:cs typeface="Arial MT"/>
              </a:rPr>
              <a:t>hedu</a:t>
            </a:r>
            <a:r>
              <a:rPr sz="1600" spc="40" dirty="0">
                <a:latin typeface="Arial MT"/>
                <a:cs typeface="Arial MT"/>
              </a:rPr>
              <a:t>l</a:t>
            </a:r>
            <a:r>
              <a:rPr sz="1600" spc="10" dirty="0">
                <a:latin typeface="Arial MT"/>
                <a:cs typeface="Arial MT"/>
              </a:rPr>
              <a:t>e</a:t>
            </a:r>
            <a:r>
              <a:rPr sz="1600" dirty="0">
                <a:latin typeface="Arial MT"/>
                <a:cs typeface="Arial MT"/>
              </a:rPr>
              <a:t>s</a:t>
            </a:r>
            <a:r>
              <a:rPr sz="1600" spc="-45" dirty="0">
                <a:latin typeface="Arial MT"/>
                <a:cs typeface="Arial MT"/>
              </a:rPr>
              <a:t> </a:t>
            </a:r>
            <a:r>
              <a:rPr sz="1600" dirty="0">
                <a:latin typeface="Arial MT"/>
                <a:cs typeface="Arial MT"/>
              </a:rPr>
              <a:t>C </a:t>
            </a:r>
            <a:r>
              <a:rPr sz="1600" spc="10" dirty="0">
                <a:latin typeface="Arial MT"/>
                <a:cs typeface="Arial MT"/>
              </a:rPr>
              <a:t>an</a:t>
            </a:r>
            <a:r>
              <a:rPr sz="1600" dirty="0">
                <a:latin typeface="Arial MT"/>
                <a:cs typeface="Arial MT"/>
              </a:rPr>
              <a:t>d</a:t>
            </a:r>
            <a:r>
              <a:rPr sz="1600" spc="-35" dirty="0">
                <a:latin typeface="Arial MT"/>
                <a:cs typeface="Arial MT"/>
              </a:rPr>
              <a:t> </a:t>
            </a:r>
            <a:r>
              <a:rPr sz="1600" dirty="0">
                <a:latin typeface="Arial MT"/>
                <a:cs typeface="Arial MT"/>
              </a:rPr>
              <a:t>D </a:t>
            </a:r>
            <a:r>
              <a:rPr sz="1600" spc="40" dirty="0">
                <a:latin typeface="Arial MT"/>
                <a:cs typeface="Arial MT"/>
              </a:rPr>
              <a:t>wi</a:t>
            </a:r>
            <a:r>
              <a:rPr sz="1600" spc="-45" dirty="0">
                <a:latin typeface="Arial MT"/>
                <a:cs typeface="Arial MT"/>
              </a:rPr>
              <a:t>t</a:t>
            </a:r>
            <a:r>
              <a:rPr sz="1600" dirty="0">
                <a:latin typeface="Arial MT"/>
                <a:cs typeface="Arial MT"/>
              </a:rPr>
              <a:t>h</a:t>
            </a:r>
            <a:r>
              <a:rPr sz="1600" spc="-35" dirty="0">
                <a:latin typeface="Arial MT"/>
                <a:cs typeface="Arial MT"/>
              </a:rPr>
              <a:t> </a:t>
            </a:r>
            <a:r>
              <a:rPr sz="1600" spc="40" dirty="0">
                <a:latin typeface="Arial MT"/>
                <a:cs typeface="Arial MT"/>
              </a:rPr>
              <a:t>i</a:t>
            </a:r>
            <a:r>
              <a:rPr sz="1600" spc="10" dirty="0">
                <a:latin typeface="Arial MT"/>
                <a:cs typeface="Arial MT"/>
              </a:rPr>
              <a:t>n</a:t>
            </a:r>
            <a:r>
              <a:rPr sz="1600" spc="-45" dirty="0">
                <a:latin typeface="Arial MT"/>
                <a:cs typeface="Arial MT"/>
              </a:rPr>
              <a:t>t</a:t>
            </a:r>
            <a:r>
              <a:rPr sz="1600" spc="10" dirty="0">
                <a:latin typeface="Arial MT"/>
                <a:cs typeface="Arial MT"/>
              </a:rPr>
              <a:t>e</a:t>
            </a:r>
            <a:r>
              <a:rPr sz="1600" spc="-35" dirty="0">
                <a:latin typeface="Arial MT"/>
                <a:cs typeface="Arial MT"/>
              </a:rPr>
              <a:t>r</a:t>
            </a:r>
            <a:r>
              <a:rPr sz="1600" spc="40" dirty="0">
                <a:latin typeface="Arial MT"/>
                <a:cs typeface="Arial MT"/>
              </a:rPr>
              <a:t>l</a:t>
            </a:r>
            <a:r>
              <a:rPr sz="1600" spc="10" dirty="0">
                <a:latin typeface="Arial MT"/>
                <a:cs typeface="Arial MT"/>
              </a:rPr>
              <a:t>ea</a:t>
            </a:r>
            <a:r>
              <a:rPr sz="1600" dirty="0">
                <a:latin typeface="Arial MT"/>
                <a:cs typeface="Arial MT"/>
              </a:rPr>
              <a:t>v</a:t>
            </a:r>
            <a:r>
              <a:rPr sz="1600" spc="40" dirty="0">
                <a:latin typeface="Arial MT"/>
                <a:cs typeface="Arial MT"/>
              </a:rPr>
              <a:t>i</a:t>
            </a:r>
            <a:r>
              <a:rPr sz="1600" spc="10" dirty="0">
                <a:latin typeface="Arial MT"/>
                <a:cs typeface="Arial MT"/>
              </a:rPr>
              <a:t>n</a:t>
            </a:r>
            <a:r>
              <a:rPr sz="1600" dirty="0">
                <a:latin typeface="Arial MT"/>
                <a:cs typeface="Arial MT"/>
              </a:rPr>
              <a:t>g</a:t>
            </a:r>
            <a:r>
              <a:rPr sz="1600" spc="-135" dirty="0">
                <a:latin typeface="Arial MT"/>
                <a:cs typeface="Arial MT"/>
              </a:rPr>
              <a:t> </a:t>
            </a:r>
            <a:r>
              <a:rPr sz="1600" spc="10" dirty="0">
                <a:latin typeface="Arial MT"/>
                <a:cs typeface="Arial MT"/>
              </a:rPr>
              <a:t>o</a:t>
            </a:r>
            <a:r>
              <a:rPr sz="1600" dirty="0">
                <a:latin typeface="Arial MT"/>
                <a:cs typeface="Arial MT"/>
              </a:rPr>
              <a:t>f</a:t>
            </a:r>
            <a:r>
              <a:rPr sz="1600" spc="10" dirty="0">
                <a:latin typeface="Arial MT"/>
                <a:cs typeface="Arial MT"/>
              </a:rPr>
              <a:t> ope</a:t>
            </a:r>
            <a:r>
              <a:rPr sz="1600" spc="-35" dirty="0">
                <a:latin typeface="Arial MT"/>
                <a:cs typeface="Arial MT"/>
              </a:rPr>
              <a:t>r</a:t>
            </a:r>
            <a:r>
              <a:rPr sz="1600" spc="10" dirty="0">
                <a:latin typeface="Arial MT"/>
                <a:cs typeface="Arial MT"/>
              </a:rPr>
              <a:t>a</a:t>
            </a:r>
            <a:r>
              <a:rPr sz="1600" spc="-45" dirty="0">
                <a:latin typeface="Arial MT"/>
                <a:cs typeface="Arial MT"/>
              </a:rPr>
              <a:t>t</a:t>
            </a:r>
            <a:r>
              <a:rPr sz="1600" spc="40" dirty="0">
                <a:latin typeface="Arial MT"/>
                <a:cs typeface="Arial MT"/>
              </a:rPr>
              <a:t>i</a:t>
            </a:r>
            <a:r>
              <a:rPr sz="1600" spc="10" dirty="0">
                <a:latin typeface="Arial MT"/>
                <a:cs typeface="Arial MT"/>
              </a:rPr>
              <a:t>on</a:t>
            </a:r>
            <a:r>
              <a:rPr sz="1600" dirty="0">
                <a:latin typeface="Arial MT"/>
                <a:cs typeface="Arial MT"/>
              </a:rPr>
              <a:t>s</a:t>
            </a:r>
          </a:p>
        </p:txBody>
      </p:sp>
      <p:pic>
        <p:nvPicPr>
          <p:cNvPr id="5" name="Picture 4">
            <a:extLst>
              <a:ext uri="{FF2B5EF4-FFF2-40B4-BE49-F238E27FC236}">
                <a16:creationId xmlns:a16="http://schemas.microsoft.com/office/drawing/2014/main" id="{3FD6003B-E1C2-4A7D-A361-21537F654C8C}"/>
              </a:ext>
            </a:extLst>
          </p:cNvPr>
          <p:cNvPicPr>
            <a:picLocks noChangeAspect="1"/>
          </p:cNvPicPr>
          <p:nvPr/>
        </p:nvPicPr>
        <p:blipFill>
          <a:blip r:embed="rId2"/>
          <a:stretch>
            <a:fillRect/>
          </a:stretch>
        </p:blipFill>
        <p:spPr>
          <a:xfrm>
            <a:off x="0" y="0"/>
            <a:ext cx="8224306" cy="3076574"/>
          </a:xfrm>
          <a:prstGeom prst="rect">
            <a:avLst/>
          </a:prstGeom>
        </p:spPr>
      </p:pic>
      <p:pic>
        <p:nvPicPr>
          <p:cNvPr id="7" name="Picture 6">
            <a:extLst>
              <a:ext uri="{FF2B5EF4-FFF2-40B4-BE49-F238E27FC236}">
                <a16:creationId xmlns:a16="http://schemas.microsoft.com/office/drawing/2014/main" id="{80A28A9D-4F70-406D-B578-003E537A42BD}"/>
              </a:ext>
            </a:extLst>
          </p:cNvPr>
          <p:cNvPicPr>
            <a:picLocks noChangeAspect="1"/>
          </p:cNvPicPr>
          <p:nvPr/>
        </p:nvPicPr>
        <p:blipFill>
          <a:blip r:embed="rId3"/>
          <a:stretch>
            <a:fillRect/>
          </a:stretch>
        </p:blipFill>
        <p:spPr>
          <a:xfrm>
            <a:off x="-57806" y="3429000"/>
            <a:ext cx="8339918" cy="327313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735" y="487320"/>
            <a:ext cx="12218233"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Characterizing Schedules Based on  Serializability (cont’d.)</a:t>
            </a:r>
          </a:p>
        </p:txBody>
      </p:sp>
      <p:sp>
        <p:nvSpPr>
          <p:cNvPr id="3" name="object 3"/>
          <p:cNvSpPr txBox="1"/>
          <p:nvPr/>
        </p:nvSpPr>
        <p:spPr>
          <a:xfrm>
            <a:off x="823122" y="1511616"/>
            <a:ext cx="10089717" cy="3834768"/>
          </a:xfrm>
          <a:prstGeom prst="rect">
            <a:avLst/>
          </a:prstGeom>
          <a:solidFill>
            <a:srgbClr val="F7F7F7"/>
          </a:solidFill>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b="1" spc="10" dirty="0">
                <a:solidFill>
                  <a:srgbClr val="333399"/>
                </a:solidFill>
                <a:latin typeface="Calibri" panose="020F0502020204030204" pitchFamily="34" charset="0"/>
                <a:cs typeface="Calibri" panose="020F0502020204030204" pitchFamily="34" charset="0"/>
              </a:rPr>
              <a:t>Problem</a:t>
            </a:r>
            <a:r>
              <a:rPr sz="2800" b="1" spc="-120" dirty="0">
                <a:solidFill>
                  <a:srgbClr val="333399"/>
                </a:solidFill>
                <a:latin typeface="Calibri" panose="020F0502020204030204" pitchFamily="34" charset="0"/>
                <a:cs typeface="Calibri" panose="020F0502020204030204" pitchFamily="34" charset="0"/>
              </a:rPr>
              <a:t> </a:t>
            </a:r>
            <a:r>
              <a:rPr sz="2800" b="1" spc="-10" dirty="0">
                <a:solidFill>
                  <a:srgbClr val="333399"/>
                </a:solidFill>
                <a:latin typeface="Calibri" panose="020F0502020204030204" pitchFamily="34" charset="0"/>
                <a:cs typeface="Calibri" panose="020F0502020204030204" pitchFamily="34" charset="0"/>
              </a:rPr>
              <a:t>with</a:t>
            </a:r>
            <a:r>
              <a:rPr sz="2800" b="1" spc="60" dirty="0">
                <a:solidFill>
                  <a:srgbClr val="333399"/>
                </a:solidFill>
                <a:latin typeface="Calibri" panose="020F0502020204030204" pitchFamily="34" charset="0"/>
                <a:cs typeface="Calibri" panose="020F0502020204030204" pitchFamily="34" charset="0"/>
              </a:rPr>
              <a:t> </a:t>
            </a:r>
            <a:r>
              <a:rPr sz="2800" b="1" dirty="0">
                <a:solidFill>
                  <a:srgbClr val="333399"/>
                </a:solidFill>
                <a:latin typeface="Calibri" panose="020F0502020204030204" pitchFamily="34" charset="0"/>
                <a:cs typeface="Calibri" panose="020F0502020204030204" pitchFamily="34" charset="0"/>
              </a:rPr>
              <a:t>serial</a:t>
            </a:r>
            <a:r>
              <a:rPr sz="2800" b="1" spc="-5" dirty="0">
                <a:solidFill>
                  <a:srgbClr val="333399"/>
                </a:solidFill>
                <a:latin typeface="Calibri" panose="020F0502020204030204" pitchFamily="34" charset="0"/>
                <a:cs typeface="Calibri" panose="020F0502020204030204" pitchFamily="34" charset="0"/>
              </a:rPr>
              <a:t> </a:t>
            </a:r>
            <a:r>
              <a:rPr sz="2800" b="1" spc="15" dirty="0">
                <a:solidFill>
                  <a:srgbClr val="333399"/>
                </a:solidFill>
                <a:latin typeface="Calibri" panose="020F0502020204030204" pitchFamily="34" charset="0"/>
                <a:cs typeface="Calibri" panose="020F0502020204030204" pitchFamily="34" charset="0"/>
              </a:rPr>
              <a:t>schedules</a:t>
            </a:r>
            <a:endParaRPr sz="2800" b="1" dirty="0">
              <a:latin typeface="Calibri" panose="020F0502020204030204" pitchFamily="34" charset="0"/>
              <a:cs typeface="Calibri" panose="020F0502020204030204" pitchFamily="34" charset="0"/>
            </a:endParaRPr>
          </a:p>
          <a:p>
            <a:pPr marL="762000" marR="414020" lvl="1" indent="-292100">
              <a:lnSpc>
                <a:spcPts val="3100"/>
              </a:lnSpc>
              <a:spcBef>
                <a:spcPts val="760"/>
              </a:spcBef>
              <a:buClr>
                <a:srgbClr val="333399"/>
              </a:buClr>
              <a:buSzPct val="53846"/>
              <a:buFont typeface="Wingdings"/>
              <a:buChar char=""/>
              <a:tabLst>
                <a:tab pos="761365" algn="l"/>
                <a:tab pos="762000" algn="l"/>
              </a:tabLst>
            </a:pPr>
            <a:r>
              <a:rPr sz="2600" b="1" dirty="0">
                <a:solidFill>
                  <a:srgbClr val="800000"/>
                </a:solidFill>
                <a:latin typeface="Calibri" panose="020F0502020204030204" pitchFamily="34" charset="0"/>
                <a:cs typeface="Calibri" panose="020F0502020204030204" pitchFamily="34" charset="0"/>
              </a:rPr>
              <a:t>Limit </a:t>
            </a:r>
            <a:r>
              <a:rPr sz="2600" b="1" spc="-20" dirty="0">
                <a:solidFill>
                  <a:srgbClr val="800000"/>
                </a:solidFill>
                <a:latin typeface="Calibri" panose="020F0502020204030204" pitchFamily="34" charset="0"/>
                <a:cs typeface="Calibri" panose="020F0502020204030204" pitchFamily="34" charset="0"/>
              </a:rPr>
              <a:t>concurrency </a:t>
            </a:r>
            <a:r>
              <a:rPr sz="2600" spc="-25" dirty="0">
                <a:solidFill>
                  <a:srgbClr val="800000"/>
                </a:solidFill>
                <a:latin typeface="Calibri" panose="020F0502020204030204" pitchFamily="34" charset="0"/>
                <a:cs typeface="Calibri" panose="020F0502020204030204" pitchFamily="34" charset="0"/>
              </a:rPr>
              <a:t>by </a:t>
            </a:r>
            <a:r>
              <a:rPr sz="2600" spc="-20" dirty="0">
                <a:solidFill>
                  <a:srgbClr val="800000"/>
                </a:solidFill>
                <a:latin typeface="Calibri" panose="020F0502020204030204" pitchFamily="34" charset="0"/>
                <a:cs typeface="Calibri" panose="020F0502020204030204" pitchFamily="34" charset="0"/>
              </a:rPr>
              <a:t>prohibiting interleaving</a:t>
            </a:r>
            <a:r>
              <a:rPr sz="2600" spc="-1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 </a:t>
            </a:r>
            <a:r>
              <a:rPr sz="2600" spc="-71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operations</a:t>
            </a:r>
            <a:endParaRPr sz="2600"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Unacceptable</a:t>
            </a:r>
            <a:r>
              <a:rPr sz="2600" spc="29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in</a:t>
            </a:r>
            <a:r>
              <a:rPr sz="2600" spc="-9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practice</a:t>
            </a:r>
            <a:endParaRPr sz="2600" dirty="0">
              <a:latin typeface="Calibri" panose="020F0502020204030204" pitchFamily="34" charset="0"/>
              <a:cs typeface="Calibri" panose="020F0502020204030204" pitchFamily="34" charset="0"/>
            </a:endParaRPr>
          </a:p>
          <a:p>
            <a:pPr marL="762000" marR="5080" lvl="1" indent="-292100">
              <a:lnSpc>
                <a:spcPct val="101000"/>
              </a:lnSpc>
              <a:spcBef>
                <a:spcPts val="545"/>
              </a:spcBef>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Solution: </a:t>
            </a:r>
            <a:r>
              <a:rPr sz="2600" spc="-20" dirty="0">
                <a:solidFill>
                  <a:srgbClr val="800000"/>
                </a:solidFill>
                <a:latin typeface="Calibri" panose="020F0502020204030204" pitchFamily="34" charset="0"/>
                <a:cs typeface="Calibri" panose="020F0502020204030204" pitchFamily="34" charset="0"/>
              </a:rPr>
              <a:t>determine </a:t>
            </a:r>
            <a:r>
              <a:rPr sz="2600" spc="-5" dirty="0">
                <a:solidFill>
                  <a:srgbClr val="800000"/>
                </a:solidFill>
                <a:latin typeface="Calibri" panose="020F0502020204030204" pitchFamily="34" charset="0"/>
                <a:cs typeface="Calibri" panose="020F0502020204030204" pitchFamily="34" charset="0"/>
              </a:rPr>
              <a:t>which </a:t>
            </a:r>
            <a:r>
              <a:rPr sz="2600" spc="-30" dirty="0">
                <a:solidFill>
                  <a:srgbClr val="800000"/>
                </a:solidFill>
                <a:latin typeface="Calibri" panose="020F0502020204030204" pitchFamily="34" charset="0"/>
                <a:cs typeface="Calibri" panose="020F0502020204030204" pitchFamily="34" charset="0"/>
              </a:rPr>
              <a:t>schedules</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are </a:t>
            </a:r>
            <a:r>
              <a:rPr sz="2600" spc="-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equivalent</a:t>
            </a:r>
            <a:r>
              <a:rPr sz="2600" spc="254"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serial</a:t>
            </a:r>
            <a:r>
              <a:rPr sz="260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schedule</a:t>
            </a:r>
            <a:r>
              <a:rPr sz="2600" spc="229"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and</a:t>
            </a:r>
            <a:r>
              <a:rPr sz="2600" spc="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allow</a:t>
            </a:r>
            <a:r>
              <a:rPr sz="2600" spc="10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those</a:t>
            </a:r>
            <a:r>
              <a:rPr sz="2600" spc="1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 </a:t>
            </a:r>
            <a:r>
              <a:rPr sz="2600" spc="-71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occur</a:t>
            </a:r>
            <a:endParaRPr lang="en-US" sz="2600" spc="-20" dirty="0">
              <a:solidFill>
                <a:srgbClr val="800000"/>
              </a:solidFill>
              <a:latin typeface="Calibri" panose="020F0502020204030204" pitchFamily="34" charset="0"/>
              <a:cs typeface="Calibri" panose="020F0502020204030204" pitchFamily="34" charset="0"/>
            </a:endParaRPr>
          </a:p>
          <a:p>
            <a:pPr marL="469900" marR="5080" lvl="1">
              <a:lnSpc>
                <a:spcPct val="101000"/>
              </a:lnSpc>
              <a:spcBef>
                <a:spcPts val="545"/>
              </a:spcBef>
              <a:buClr>
                <a:srgbClr val="333399"/>
              </a:buClr>
              <a:buSzPct val="53846"/>
              <a:tabLst>
                <a:tab pos="761365" algn="l"/>
                <a:tab pos="762000" algn="l"/>
              </a:tabLst>
            </a:pPr>
            <a:endParaRPr sz="2600" dirty="0">
              <a:latin typeface="Calibri" panose="020F0502020204030204" pitchFamily="34" charset="0"/>
              <a:cs typeface="Calibri" panose="020F0502020204030204" pitchFamily="34" charset="0"/>
            </a:endParaRPr>
          </a:p>
          <a:p>
            <a:pPr marL="355600" indent="-342900">
              <a:spcBef>
                <a:spcPts val="580"/>
              </a:spcBef>
              <a:buClr>
                <a:srgbClr val="990033"/>
              </a:buClr>
              <a:buSzPct val="60714"/>
              <a:buFont typeface="Wingdings"/>
              <a:buChar char=""/>
              <a:tabLst>
                <a:tab pos="354965" algn="l"/>
                <a:tab pos="355600" algn="l"/>
              </a:tabLst>
            </a:pPr>
            <a:r>
              <a:rPr sz="2800" b="1" dirty="0">
                <a:solidFill>
                  <a:srgbClr val="333399"/>
                </a:solidFill>
                <a:latin typeface="Calibri" panose="020F0502020204030204" pitchFamily="34" charset="0"/>
                <a:cs typeface="Calibri" panose="020F0502020204030204" pitchFamily="34" charset="0"/>
              </a:rPr>
              <a:t>Serializable</a:t>
            </a:r>
            <a:r>
              <a:rPr sz="2800" b="1" spc="-50" dirty="0">
                <a:solidFill>
                  <a:srgbClr val="333399"/>
                </a:solidFill>
                <a:latin typeface="Calibri" panose="020F0502020204030204" pitchFamily="34" charset="0"/>
                <a:cs typeface="Calibri" panose="020F0502020204030204" pitchFamily="34" charset="0"/>
              </a:rPr>
              <a:t> </a:t>
            </a:r>
            <a:r>
              <a:rPr sz="2800" b="1" spc="15" dirty="0">
                <a:solidFill>
                  <a:srgbClr val="333399"/>
                </a:solidFill>
                <a:latin typeface="Calibri" panose="020F0502020204030204" pitchFamily="34" charset="0"/>
                <a:cs typeface="Calibri" panose="020F0502020204030204" pitchFamily="34" charset="0"/>
              </a:rPr>
              <a:t>schedule</a:t>
            </a:r>
            <a:r>
              <a:rPr sz="2800" b="1" spc="-145" dirty="0">
                <a:solidFill>
                  <a:srgbClr val="333399"/>
                </a:solidFill>
                <a:latin typeface="Calibri" panose="020F0502020204030204" pitchFamily="34" charset="0"/>
                <a:cs typeface="Calibri" panose="020F0502020204030204" pitchFamily="34" charset="0"/>
              </a:rPr>
              <a:t> </a:t>
            </a:r>
            <a:r>
              <a:rPr sz="2800" b="1" spc="20" dirty="0">
                <a:solidFill>
                  <a:srgbClr val="333399"/>
                </a:solidFill>
                <a:latin typeface="Calibri" panose="020F0502020204030204" pitchFamily="34" charset="0"/>
                <a:cs typeface="Calibri" panose="020F0502020204030204" pitchFamily="34" charset="0"/>
              </a:rPr>
              <a:t>of</a:t>
            </a:r>
            <a:r>
              <a:rPr sz="2800" b="1" spc="-65" dirty="0">
                <a:solidFill>
                  <a:srgbClr val="333399"/>
                </a:solidFill>
                <a:latin typeface="Calibri" panose="020F0502020204030204" pitchFamily="34" charset="0"/>
                <a:cs typeface="Calibri" panose="020F0502020204030204" pitchFamily="34" charset="0"/>
              </a:rPr>
              <a:t> </a:t>
            </a:r>
            <a:r>
              <a:rPr sz="2800" b="1" i="1" dirty="0">
                <a:solidFill>
                  <a:srgbClr val="333399"/>
                </a:solidFill>
                <a:latin typeface="Calibri" panose="020F0502020204030204" pitchFamily="34" charset="0"/>
                <a:cs typeface="Calibri" panose="020F0502020204030204" pitchFamily="34" charset="0"/>
              </a:rPr>
              <a:t>n</a:t>
            </a:r>
            <a:r>
              <a:rPr sz="2800" b="1" i="1" spc="55" dirty="0">
                <a:solidFill>
                  <a:srgbClr val="333399"/>
                </a:solidFill>
                <a:latin typeface="Calibri" panose="020F0502020204030204" pitchFamily="34" charset="0"/>
                <a:cs typeface="Calibri" panose="020F0502020204030204" pitchFamily="34" charset="0"/>
              </a:rPr>
              <a:t> </a:t>
            </a:r>
            <a:r>
              <a:rPr sz="2800" b="1" spc="15" dirty="0">
                <a:solidFill>
                  <a:srgbClr val="333399"/>
                </a:solidFill>
                <a:latin typeface="Calibri" panose="020F0502020204030204" pitchFamily="34" charset="0"/>
                <a:cs typeface="Calibri" panose="020F0502020204030204" pitchFamily="34" charset="0"/>
              </a:rPr>
              <a:t>transactions</a:t>
            </a:r>
            <a:endParaRPr sz="2800" b="1"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Equivalent</a:t>
            </a:r>
            <a:r>
              <a:rPr sz="2600" spc="24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some</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serial</a:t>
            </a:r>
            <a:r>
              <a:rPr sz="2600" spc="-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schedule</a:t>
            </a:r>
            <a:r>
              <a:rPr sz="2600" spc="2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45" dirty="0">
                <a:solidFill>
                  <a:srgbClr val="800000"/>
                </a:solidFill>
                <a:latin typeface="Calibri" panose="020F0502020204030204" pitchFamily="34" charset="0"/>
                <a:cs typeface="Calibri" panose="020F0502020204030204" pitchFamily="34" charset="0"/>
              </a:rPr>
              <a:t> </a:t>
            </a:r>
            <a:r>
              <a:rPr lang="en-US" sz="2600" spc="45" dirty="0">
                <a:solidFill>
                  <a:srgbClr val="800000"/>
                </a:solidFill>
                <a:latin typeface="Calibri" panose="020F0502020204030204" pitchFamily="34" charset="0"/>
                <a:cs typeface="Calibri" panose="020F0502020204030204" pitchFamily="34" charset="0"/>
              </a:rPr>
              <a:t>the </a:t>
            </a:r>
            <a:r>
              <a:rPr sz="2600" spc="-5" dirty="0">
                <a:solidFill>
                  <a:srgbClr val="800000"/>
                </a:solidFill>
                <a:latin typeface="Calibri" panose="020F0502020204030204" pitchFamily="34" charset="0"/>
                <a:cs typeface="Calibri" panose="020F0502020204030204" pitchFamily="34" charset="0"/>
              </a:rPr>
              <a:t>same</a:t>
            </a:r>
            <a:r>
              <a:rPr sz="2600" spc="20" dirty="0">
                <a:solidFill>
                  <a:srgbClr val="800000"/>
                </a:solidFill>
                <a:latin typeface="Calibri" panose="020F0502020204030204" pitchFamily="34" charset="0"/>
                <a:cs typeface="Calibri" panose="020F0502020204030204" pitchFamily="34" charset="0"/>
              </a:rPr>
              <a:t> </a:t>
            </a:r>
            <a:r>
              <a:rPr sz="2600" i="1" dirty="0">
                <a:solidFill>
                  <a:srgbClr val="800000"/>
                </a:solidFill>
                <a:latin typeface="Calibri" panose="020F0502020204030204" pitchFamily="34" charset="0"/>
                <a:cs typeface="Calibri" panose="020F0502020204030204" pitchFamily="34" charset="0"/>
              </a:rPr>
              <a:t>n</a:t>
            </a:r>
            <a:r>
              <a:rPr lang="en-US" sz="2600" i="1"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transactions</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921" y="738084"/>
            <a:ext cx="12757879"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Characterizing Schedules Based on  Serializability (cont’d.)</a:t>
            </a:r>
          </a:p>
        </p:txBody>
      </p:sp>
      <p:sp>
        <p:nvSpPr>
          <p:cNvPr id="3" name="object 3"/>
          <p:cNvSpPr txBox="1"/>
          <p:nvPr/>
        </p:nvSpPr>
        <p:spPr>
          <a:xfrm>
            <a:off x="1146743" y="1624694"/>
            <a:ext cx="9864862" cy="1942840"/>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Result</a:t>
            </a:r>
            <a:r>
              <a:rPr sz="2800" spc="-7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equivalent</a:t>
            </a:r>
            <a:r>
              <a:rPr sz="2800" spc="-16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schedules</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Produce</a:t>
            </a:r>
            <a:r>
              <a:rPr sz="2600" spc="1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12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same</a:t>
            </a:r>
            <a:r>
              <a:rPr sz="2600" spc="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final</a:t>
            </a:r>
            <a:r>
              <a:rPr sz="2600" spc="9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state</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4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12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database</a:t>
            </a:r>
            <a:endParaRPr sz="2600" dirty="0">
              <a:latin typeface="Calibri" panose="020F0502020204030204" pitchFamily="34" charset="0"/>
              <a:cs typeface="Calibri" panose="020F0502020204030204" pitchFamily="34" charset="0"/>
            </a:endParaRPr>
          </a:p>
          <a:p>
            <a:pPr marL="1155700" lvl="2" indent="-228600">
              <a:spcBef>
                <a:spcPts val="580"/>
              </a:spcBef>
              <a:buClr>
                <a:srgbClr val="990033"/>
              </a:buClr>
              <a:buSzPct val="50000"/>
              <a:buFont typeface="Wingdings"/>
              <a:buChar char=""/>
              <a:tabLst>
                <a:tab pos="1155700" algn="l"/>
              </a:tabLst>
            </a:pPr>
            <a:r>
              <a:rPr sz="2400" spc="-15" dirty="0">
                <a:solidFill>
                  <a:srgbClr val="333399"/>
                </a:solidFill>
                <a:latin typeface="Calibri" panose="020F0502020204030204" pitchFamily="34" charset="0"/>
                <a:cs typeface="Calibri" panose="020F0502020204030204" pitchFamily="34" charset="0"/>
              </a:rPr>
              <a:t>May</a:t>
            </a:r>
            <a:r>
              <a:rPr sz="2400" spc="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be</a:t>
            </a:r>
            <a:r>
              <a:rPr sz="2400" spc="-2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accidental</a:t>
            </a:r>
            <a:endParaRPr sz="2400" dirty="0">
              <a:latin typeface="Calibri" panose="020F0502020204030204" pitchFamily="34" charset="0"/>
              <a:cs typeface="Calibri" panose="020F0502020204030204" pitchFamily="34" charset="0"/>
            </a:endParaRPr>
          </a:p>
          <a:p>
            <a:pPr marL="762000" marR="5080" lvl="1" indent="-292100">
              <a:lnSpc>
                <a:spcPts val="3100"/>
              </a:lnSpc>
              <a:spcBef>
                <a:spcPts val="740"/>
              </a:spcBef>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Cannot</a:t>
            </a:r>
            <a:r>
              <a:rPr sz="2600" spc="15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a:t>
            </a:r>
            <a:r>
              <a:rPr sz="2600" spc="1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used</a:t>
            </a:r>
            <a:r>
              <a:rPr sz="2600" spc="2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alone</a:t>
            </a:r>
            <a:r>
              <a:rPr sz="2600" spc="1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define</a:t>
            </a:r>
            <a:r>
              <a:rPr sz="2600" spc="2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equivalence</a:t>
            </a:r>
            <a:r>
              <a:rPr sz="2600" spc="2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 </a:t>
            </a:r>
            <a:r>
              <a:rPr sz="2600" spc="-71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schedules</a:t>
            </a:r>
            <a:endParaRPr sz="2600" dirty="0">
              <a:latin typeface="Calibri" panose="020F0502020204030204" pitchFamily="34" charset="0"/>
              <a:cs typeface="Calibri" panose="020F0502020204030204" pitchFamily="34" charset="0"/>
            </a:endParaRPr>
          </a:p>
        </p:txBody>
      </p:sp>
      <p:sp>
        <p:nvSpPr>
          <p:cNvPr id="5" name="object 5"/>
          <p:cNvSpPr txBox="1"/>
          <p:nvPr/>
        </p:nvSpPr>
        <p:spPr>
          <a:xfrm>
            <a:off x="584616" y="6082410"/>
            <a:ext cx="11607384" cy="266740"/>
          </a:xfrm>
          <a:prstGeom prst="rect">
            <a:avLst/>
          </a:prstGeom>
          <a:solidFill>
            <a:srgbClr val="F7FFFC"/>
          </a:solidFill>
        </p:spPr>
        <p:txBody>
          <a:bodyPr vert="horz" wrap="square" lIns="0" tIns="22860" rIns="0" bIns="0" rtlCol="0">
            <a:spAutoFit/>
          </a:bodyPr>
          <a:lstStyle/>
          <a:p>
            <a:pPr marL="12700" marR="5080">
              <a:lnSpc>
                <a:spcPts val="1900"/>
              </a:lnSpc>
              <a:spcBef>
                <a:spcPts val="180"/>
              </a:spcBef>
            </a:pPr>
            <a:r>
              <a:rPr spc="-15" dirty="0">
                <a:latin typeface="Arial MT"/>
                <a:cs typeface="Arial MT"/>
              </a:rPr>
              <a:t>Two</a:t>
            </a:r>
            <a:r>
              <a:rPr spc="-30" dirty="0">
                <a:latin typeface="Arial MT"/>
                <a:cs typeface="Arial MT"/>
              </a:rPr>
              <a:t> </a:t>
            </a:r>
            <a:r>
              <a:rPr spc="10" dirty="0">
                <a:latin typeface="Arial MT"/>
                <a:cs typeface="Arial MT"/>
              </a:rPr>
              <a:t>schedules</a:t>
            </a:r>
            <a:r>
              <a:rPr spc="-145" dirty="0">
                <a:latin typeface="Arial MT"/>
                <a:cs typeface="Arial MT"/>
              </a:rPr>
              <a:t> </a:t>
            </a:r>
            <a:r>
              <a:rPr spc="-10" dirty="0">
                <a:latin typeface="Arial MT"/>
                <a:cs typeface="Arial MT"/>
              </a:rPr>
              <a:t>that</a:t>
            </a:r>
            <a:r>
              <a:rPr spc="20" dirty="0">
                <a:latin typeface="Arial MT"/>
                <a:cs typeface="Arial MT"/>
              </a:rPr>
              <a:t> </a:t>
            </a:r>
            <a:r>
              <a:rPr spc="-10" dirty="0">
                <a:latin typeface="Arial MT"/>
                <a:cs typeface="Arial MT"/>
              </a:rPr>
              <a:t>are</a:t>
            </a:r>
            <a:r>
              <a:rPr spc="70" dirty="0">
                <a:latin typeface="Arial MT"/>
                <a:cs typeface="Arial MT"/>
              </a:rPr>
              <a:t> </a:t>
            </a:r>
            <a:r>
              <a:rPr dirty="0">
                <a:latin typeface="Arial MT"/>
                <a:cs typeface="Arial MT"/>
              </a:rPr>
              <a:t>result</a:t>
            </a:r>
            <a:r>
              <a:rPr spc="15" dirty="0">
                <a:latin typeface="Arial MT"/>
                <a:cs typeface="Arial MT"/>
              </a:rPr>
              <a:t> </a:t>
            </a:r>
            <a:r>
              <a:rPr spc="10" dirty="0">
                <a:latin typeface="Arial MT"/>
                <a:cs typeface="Arial MT"/>
              </a:rPr>
              <a:t>equivalent</a:t>
            </a:r>
            <a:r>
              <a:rPr spc="-185" dirty="0">
                <a:latin typeface="Arial MT"/>
                <a:cs typeface="Arial MT"/>
              </a:rPr>
              <a:t> </a:t>
            </a:r>
            <a:r>
              <a:rPr spc="-15" dirty="0">
                <a:latin typeface="Arial MT"/>
                <a:cs typeface="Arial MT"/>
              </a:rPr>
              <a:t>for</a:t>
            </a:r>
            <a:r>
              <a:rPr spc="25" dirty="0">
                <a:latin typeface="Arial MT"/>
                <a:cs typeface="Arial MT"/>
              </a:rPr>
              <a:t> </a:t>
            </a:r>
            <a:r>
              <a:rPr spc="-15" dirty="0">
                <a:latin typeface="Arial MT"/>
                <a:cs typeface="Arial MT"/>
              </a:rPr>
              <a:t>the</a:t>
            </a:r>
            <a:r>
              <a:rPr spc="70" dirty="0">
                <a:latin typeface="Arial MT"/>
                <a:cs typeface="Arial MT"/>
              </a:rPr>
              <a:t> </a:t>
            </a:r>
            <a:r>
              <a:rPr spc="10" dirty="0">
                <a:latin typeface="Arial MT"/>
                <a:cs typeface="Arial MT"/>
              </a:rPr>
              <a:t>initial</a:t>
            </a:r>
            <a:r>
              <a:rPr spc="-95" dirty="0">
                <a:latin typeface="Arial MT"/>
                <a:cs typeface="Arial MT"/>
              </a:rPr>
              <a:t> </a:t>
            </a:r>
            <a:r>
              <a:rPr spc="10" dirty="0">
                <a:latin typeface="Arial MT"/>
                <a:cs typeface="Arial MT"/>
              </a:rPr>
              <a:t>value </a:t>
            </a:r>
            <a:r>
              <a:rPr spc="-430" dirty="0">
                <a:latin typeface="Arial MT"/>
                <a:cs typeface="Arial MT"/>
              </a:rPr>
              <a:t> </a:t>
            </a:r>
            <a:r>
              <a:rPr spc="10" dirty="0">
                <a:latin typeface="Arial MT"/>
                <a:cs typeface="Arial MT"/>
              </a:rPr>
              <a:t>o</a:t>
            </a:r>
            <a:r>
              <a:rPr dirty="0">
                <a:latin typeface="Arial MT"/>
                <a:cs typeface="Arial MT"/>
              </a:rPr>
              <a:t>f</a:t>
            </a:r>
            <a:r>
              <a:rPr spc="10" dirty="0">
                <a:latin typeface="Arial MT"/>
                <a:cs typeface="Arial MT"/>
              </a:rPr>
              <a:t> </a:t>
            </a:r>
            <a:r>
              <a:rPr i="1" dirty="0">
                <a:latin typeface="Arial"/>
                <a:cs typeface="Arial"/>
              </a:rPr>
              <a:t>X</a:t>
            </a:r>
            <a:r>
              <a:rPr i="1" spc="-15" dirty="0">
                <a:latin typeface="Arial"/>
                <a:cs typeface="Arial"/>
              </a:rPr>
              <a:t> </a:t>
            </a:r>
            <a:r>
              <a:rPr dirty="0">
                <a:latin typeface="Arial MT"/>
                <a:cs typeface="Arial MT"/>
              </a:rPr>
              <a:t>=</a:t>
            </a:r>
            <a:r>
              <a:rPr spc="20" dirty="0">
                <a:latin typeface="Arial MT"/>
                <a:cs typeface="Arial MT"/>
              </a:rPr>
              <a:t> </a:t>
            </a:r>
            <a:r>
              <a:rPr spc="10" dirty="0">
                <a:latin typeface="Arial MT"/>
                <a:cs typeface="Arial MT"/>
              </a:rPr>
              <a:t>10</a:t>
            </a:r>
            <a:r>
              <a:rPr dirty="0">
                <a:latin typeface="Arial MT"/>
                <a:cs typeface="Arial MT"/>
              </a:rPr>
              <a:t>0</a:t>
            </a:r>
            <a:r>
              <a:rPr spc="-35" dirty="0">
                <a:latin typeface="Arial MT"/>
                <a:cs typeface="Arial MT"/>
              </a:rPr>
              <a:t> </a:t>
            </a:r>
            <a:r>
              <a:rPr spc="10" dirty="0">
                <a:latin typeface="Arial MT"/>
                <a:cs typeface="Arial MT"/>
              </a:rPr>
              <a:t>bu</a:t>
            </a:r>
            <a:r>
              <a:rPr dirty="0">
                <a:latin typeface="Arial MT"/>
                <a:cs typeface="Arial MT"/>
              </a:rPr>
              <a:t>t</a:t>
            </a:r>
            <a:r>
              <a:rPr spc="10" dirty="0">
                <a:latin typeface="Arial MT"/>
                <a:cs typeface="Arial MT"/>
              </a:rPr>
              <a:t> a</a:t>
            </a:r>
            <a:r>
              <a:rPr spc="-35" dirty="0">
                <a:latin typeface="Arial MT"/>
                <a:cs typeface="Arial MT"/>
              </a:rPr>
              <a:t>r</a:t>
            </a:r>
            <a:r>
              <a:rPr dirty="0">
                <a:latin typeface="Arial MT"/>
                <a:cs typeface="Arial MT"/>
              </a:rPr>
              <a:t>e</a:t>
            </a:r>
            <a:r>
              <a:rPr spc="-35" dirty="0">
                <a:latin typeface="Arial MT"/>
                <a:cs typeface="Arial MT"/>
              </a:rPr>
              <a:t> </a:t>
            </a:r>
            <a:r>
              <a:rPr spc="10" dirty="0">
                <a:latin typeface="Arial MT"/>
                <a:cs typeface="Arial MT"/>
              </a:rPr>
              <a:t>no</a:t>
            </a:r>
            <a:r>
              <a:rPr dirty="0">
                <a:latin typeface="Arial MT"/>
                <a:cs typeface="Arial MT"/>
              </a:rPr>
              <a:t>t</a:t>
            </a:r>
            <a:r>
              <a:rPr spc="10" dirty="0">
                <a:latin typeface="Arial MT"/>
                <a:cs typeface="Arial MT"/>
              </a:rPr>
              <a:t> </a:t>
            </a:r>
            <a:r>
              <a:rPr spc="-35" dirty="0">
                <a:latin typeface="Arial MT"/>
                <a:cs typeface="Arial MT"/>
              </a:rPr>
              <a:t>r</a:t>
            </a:r>
            <a:r>
              <a:rPr spc="10" dirty="0">
                <a:latin typeface="Arial MT"/>
                <a:cs typeface="Arial MT"/>
              </a:rPr>
              <a:t>e</a:t>
            </a:r>
            <a:r>
              <a:rPr dirty="0">
                <a:latin typeface="Arial MT"/>
                <a:cs typeface="Arial MT"/>
              </a:rPr>
              <a:t>s</a:t>
            </a:r>
            <a:r>
              <a:rPr spc="10" dirty="0">
                <a:latin typeface="Arial MT"/>
                <a:cs typeface="Arial MT"/>
              </a:rPr>
              <a:t>u</a:t>
            </a:r>
            <a:r>
              <a:rPr spc="40" dirty="0">
                <a:latin typeface="Arial MT"/>
                <a:cs typeface="Arial MT"/>
              </a:rPr>
              <a:t>l</a:t>
            </a:r>
            <a:r>
              <a:rPr dirty="0">
                <a:latin typeface="Arial MT"/>
                <a:cs typeface="Arial MT"/>
              </a:rPr>
              <a:t>t</a:t>
            </a:r>
            <a:r>
              <a:rPr spc="10" dirty="0">
                <a:latin typeface="Arial MT"/>
                <a:cs typeface="Arial MT"/>
              </a:rPr>
              <a:t> equ</a:t>
            </a:r>
            <a:r>
              <a:rPr spc="40" dirty="0">
                <a:latin typeface="Arial MT"/>
                <a:cs typeface="Arial MT"/>
              </a:rPr>
              <a:t>i</a:t>
            </a:r>
            <a:r>
              <a:rPr dirty="0">
                <a:latin typeface="Arial MT"/>
                <a:cs typeface="Arial MT"/>
              </a:rPr>
              <a:t>v</a:t>
            </a:r>
            <a:r>
              <a:rPr spc="10" dirty="0">
                <a:latin typeface="Arial MT"/>
                <a:cs typeface="Arial MT"/>
              </a:rPr>
              <a:t>a</a:t>
            </a:r>
            <a:r>
              <a:rPr spc="40" dirty="0">
                <a:latin typeface="Arial MT"/>
                <a:cs typeface="Arial MT"/>
              </a:rPr>
              <a:t>l</a:t>
            </a:r>
            <a:r>
              <a:rPr spc="10" dirty="0">
                <a:latin typeface="Arial MT"/>
                <a:cs typeface="Arial MT"/>
              </a:rPr>
              <a:t>en</a:t>
            </a:r>
            <a:r>
              <a:rPr dirty="0">
                <a:latin typeface="Arial MT"/>
                <a:cs typeface="Arial MT"/>
              </a:rPr>
              <a:t>t</a:t>
            </a:r>
            <a:r>
              <a:rPr spc="-190" dirty="0">
                <a:latin typeface="Arial MT"/>
                <a:cs typeface="Arial MT"/>
              </a:rPr>
              <a:t> </a:t>
            </a:r>
            <a:r>
              <a:rPr spc="40" dirty="0">
                <a:latin typeface="Arial MT"/>
                <a:cs typeface="Arial MT"/>
              </a:rPr>
              <a:t>i</a:t>
            </a:r>
            <a:r>
              <a:rPr dirty="0">
                <a:latin typeface="Arial MT"/>
                <a:cs typeface="Arial MT"/>
              </a:rPr>
              <a:t>n</a:t>
            </a:r>
            <a:r>
              <a:rPr spc="-35" dirty="0">
                <a:latin typeface="Arial MT"/>
                <a:cs typeface="Arial MT"/>
              </a:rPr>
              <a:t> </a:t>
            </a:r>
            <a:r>
              <a:rPr spc="10" dirty="0">
                <a:latin typeface="Arial MT"/>
                <a:cs typeface="Arial MT"/>
              </a:rPr>
              <a:t>gene</a:t>
            </a:r>
            <a:r>
              <a:rPr spc="-35" dirty="0">
                <a:latin typeface="Arial MT"/>
                <a:cs typeface="Arial MT"/>
              </a:rPr>
              <a:t>r</a:t>
            </a:r>
            <a:r>
              <a:rPr spc="10" dirty="0">
                <a:latin typeface="Arial MT"/>
                <a:cs typeface="Arial MT"/>
              </a:rPr>
              <a:t>a</a:t>
            </a:r>
            <a:r>
              <a:rPr dirty="0">
                <a:latin typeface="Arial MT"/>
                <a:cs typeface="Arial MT"/>
              </a:rPr>
              <a:t>l</a:t>
            </a:r>
          </a:p>
        </p:txBody>
      </p:sp>
      <p:pic>
        <p:nvPicPr>
          <p:cNvPr id="7" name="Picture 6">
            <a:extLst>
              <a:ext uri="{FF2B5EF4-FFF2-40B4-BE49-F238E27FC236}">
                <a16:creationId xmlns:a16="http://schemas.microsoft.com/office/drawing/2014/main" id="{0E857C87-5D71-4BB4-B793-704BC629D918}"/>
              </a:ext>
            </a:extLst>
          </p:cNvPr>
          <p:cNvPicPr>
            <a:picLocks noChangeAspect="1"/>
          </p:cNvPicPr>
          <p:nvPr/>
        </p:nvPicPr>
        <p:blipFill>
          <a:blip r:embed="rId2"/>
          <a:stretch>
            <a:fillRect/>
          </a:stretch>
        </p:blipFill>
        <p:spPr>
          <a:xfrm>
            <a:off x="2893693" y="3751673"/>
            <a:ext cx="5543730" cy="2330737"/>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833" y="339331"/>
            <a:ext cx="12443085"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Characterizing Schedules Based on  Serializability (cont’d.)</a:t>
            </a:r>
          </a:p>
        </p:txBody>
      </p:sp>
      <p:sp>
        <p:nvSpPr>
          <p:cNvPr id="3" name="object 3"/>
          <p:cNvSpPr txBox="1"/>
          <p:nvPr/>
        </p:nvSpPr>
        <p:spPr>
          <a:xfrm>
            <a:off x="418390" y="1287750"/>
            <a:ext cx="10629360" cy="5151410"/>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3200" dirty="0">
                <a:solidFill>
                  <a:srgbClr val="333399"/>
                </a:solidFill>
                <a:latin typeface="Calibri" panose="020F0502020204030204" pitchFamily="34" charset="0"/>
                <a:cs typeface="Calibri" panose="020F0502020204030204" pitchFamily="34" charset="0"/>
              </a:rPr>
              <a:t>Conflict</a:t>
            </a:r>
            <a:r>
              <a:rPr sz="3200" spc="-85" dirty="0">
                <a:solidFill>
                  <a:srgbClr val="333399"/>
                </a:solidFill>
                <a:latin typeface="Calibri" panose="020F0502020204030204" pitchFamily="34" charset="0"/>
                <a:cs typeface="Calibri" panose="020F0502020204030204" pitchFamily="34" charset="0"/>
              </a:rPr>
              <a:t> </a:t>
            </a:r>
            <a:r>
              <a:rPr sz="3200" spc="15" dirty="0">
                <a:solidFill>
                  <a:srgbClr val="333399"/>
                </a:solidFill>
                <a:latin typeface="Calibri" panose="020F0502020204030204" pitchFamily="34" charset="0"/>
                <a:cs typeface="Calibri" panose="020F0502020204030204" pitchFamily="34" charset="0"/>
              </a:rPr>
              <a:t>equivalence</a:t>
            </a:r>
            <a:endParaRPr sz="3200" dirty="0">
              <a:latin typeface="Calibri" panose="020F0502020204030204" pitchFamily="34" charset="0"/>
              <a:cs typeface="Calibri" panose="020F0502020204030204" pitchFamily="34" charset="0"/>
            </a:endParaRPr>
          </a:p>
          <a:p>
            <a:pPr marL="762000" marR="121920" lvl="1" indent="-292100">
              <a:lnSpc>
                <a:spcPts val="3100"/>
              </a:lnSpc>
              <a:spcBef>
                <a:spcPts val="760"/>
              </a:spcBef>
              <a:buClr>
                <a:srgbClr val="333399"/>
              </a:buClr>
              <a:buSzPct val="53846"/>
              <a:buFont typeface="Wingdings"/>
              <a:buChar char=""/>
              <a:tabLst>
                <a:tab pos="761365" algn="l"/>
                <a:tab pos="762000" algn="l"/>
              </a:tabLst>
            </a:pPr>
            <a:r>
              <a:rPr sz="2800" spc="-10" dirty="0">
                <a:solidFill>
                  <a:srgbClr val="800000"/>
                </a:solidFill>
                <a:latin typeface="Calibri" panose="020F0502020204030204" pitchFamily="34" charset="0"/>
                <a:cs typeface="Calibri" panose="020F0502020204030204" pitchFamily="34" charset="0"/>
              </a:rPr>
              <a:t>Relative</a:t>
            </a:r>
            <a:r>
              <a:rPr sz="2800" spc="2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order</a:t>
            </a:r>
            <a:r>
              <a:rPr sz="2800" spc="11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of</a:t>
            </a:r>
            <a:r>
              <a:rPr sz="2800" spc="50"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any</a:t>
            </a:r>
            <a:r>
              <a:rPr sz="2800" spc="175" dirty="0">
                <a:solidFill>
                  <a:srgbClr val="800000"/>
                </a:solidFill>
                <a:latin typeface="Calibri" panose="020F0502020204030204" pitchFamily="34" charset="0"/>
                <a:cs typeface="Calibri" panose="020F0502020204030204" pitchFamily="34" charset="0"/>
              </a:rPr>
              <a:t> </a:t>
            </a:r>
            <a:r>
              <a:rPr sz="2800" spc="-5" dirty="0">
                <a:solidFill>
                  <a:srgbClr val="800000"/>
                </a:solidFill>
                <a:latin typeface="Calibri" panose="020F0502020204030204" pitchFamily="34" charset="0"/>
                <a:cs typeface="Calibri" panose="020F0502020204030204" pitchFamily="34" charset="0"/>
              </a:rPr>
              <a:t>two</a:t>
            </a:r>
            <a:r>
              <a:rPr sz="2800" spc="-70"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conflicting</a:t>
            </a:r>
            <a:r>
              <a:rPr sz="2800" spc="125" dirty="0">
                <a:solidFill>
                  <a:srgbClr val="800000"/>
                </a:solidFill>
                <a:latin typeface="Calibri" panose="020F0502020204030204" pitchFamily="34" charset="0"/>
                <a:cs typeface="Calibri" panose="020F0502020204030204" pitchFamily="34" charset="0"/>
              </a:rPr>
              <a:t> </a:t>
            </a:r>
            <a:r>
              <a:rPr sz="2800" spc="-30" dirty="0">
                <a:solidFill>
                  <a:srgbClr val="800000"/>
                </a:solidFill>
                <a:latin typeface="Calibri" panose="020F0502020204030204" pitchFamily="34" charset="0"/>
                <a:cs typeface="Calibri" panose="020F0502020204030204" pitchFamily="34" charset="0"/>
              </a:rPr>
              <a:t>operations</a:t>
            </a:r>
            <a:r>
              <a:rPr sz="2800" spc="275" dirty="0">
                <a:solidFill>
                  <a:srgbClr val="800000"/>
                </a:solidFill>
                <a:latin typeface="Calibri" panose="020F0502020204030204" pitchFamily="34" charset="0"/>
                <a:cs typeface="Calibri" panose="020F0502020204030204" pitchFamily="34" charset="0"/>
              </a:rPr>
              <a:t> </a:t>
            </a:r>
            <a:r>
              <a:rPr sz="2800" spc="10" dirty="0">
                <a:solidFill>
                  <a:srgbClr val="800000"/>
                </a:solidFill>
                <a:latin typeface="Calibri" panose="020F0502020204030204" pitchFamily="34" charset="0"/>
                <a:cs typeface="Calibri" panose="020F0502020204030204" pitchFamily="34" charset="0"/>
              </a:rPr>
              <a:t>is </a:t>
            </a:r>
            <a:r>
              <a:rPr sz="2800" spc="-71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the</a:t>
            </a:r>
            <a:r>
              <a:rPr sz="2800" spc="125" dirty="0">
                <a:solidFill>
                  <a:srgbClr val="800000"/>
                </a:solidFill>
                <a:latin typeface="Calibri" panose="020F0502020204030204" pitchFamily="34" charset="0"/>
                <a:cs typeface="Calibri" panose="020F0502020204030204" pitchFamily="34" charset="0"/>
              </a:rPr>
              <a:t> </a:t>
            </a:r>
            <a:r>
              <a:rPr sz="2800" spc="-5" dirty="0">
                <a:solidFill>
                  <a:srgbClr val="800000"/>
                </a:solidFill>
                <a:latin typeface="Calibri" panose="020F0502020204030204" pitchFamily="34" charset="0"/>
                <a:cs typeface="Calibri" panose="020F0502020204030204" pitchFamily="34" charset="0"/>
              </a:rPr>
              <a:t>same</a:t>
            </a:r>
            <a:r>
              <a:rPr sz="2800" spc="-70" dirty="0">
                <a:solidFill>
                  <a:srgbClr val="800000"/>
                </a:solidFill>
                <a:latin typeface="Calibri" panose="020F0502020204030204" pitchFamily="34" charset="0"/>
                <a:cs typeface="Calibri" panose="020F0502020204030204" pitchFamily="34" charset="0"/>
              </a:rPr>
              <a:t> </a:t>
            </a:r>
            <a:r>
              <a:rPr sz="2800" spc="10" dirty="0">
                <a:solidFill>
                  <a:srgbClr val="800000"/>
                </a:solidFill>
                <a:latin typeface="Calibri" panose="020F0502020204030204" pitchFamily="34" charset="0"/>
                <a:cs typeface="Calibri" panose="020F0502020204030204" pitchFamily="34" charset="0"/>
              </a:rPr>
              <a:t>in</a:t>
            </a:r>
            <a:r>
              <a:rPr sz="2800" spc="30"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both</a:t>
            </a:r>
            <a:r>
              <a:rPr sz="2800" spc="130" dirty="0">
                <a:solidFill>
                  <a:srgbClr val="800000"/>
                </a:solidFill>
                <a:latin typeface="Calibri" panose="020F0502020204030204" pitchFamily="34" charset="0"/>
                <a:cs typeface="Calibri" panose="020F0502020204030204" pitchFamily="34" charset="0"/>
              </a:rPr>
              <a:t> </a:t>
            </a:r>
            <a:r>
              <a:rPr sz="2800" spc="-30" dirty="0">
                <a:solidFill>
                  <a:srgbClr val="800000"/>
                </a:solidFill>
                <a:latin typeface="Calibri" panose="020F0502020204030204" pitchFamily="34" charset="0"/>
                <a:cs typeface="Calibri" panose="020F0502020204030204" pitchFamily="34" charset="0"/>
              </a:rPr>
              <a:t>schedules</a:t>
            </a:r>
            <a:endParaRPr lang="en-US" sz="2800" spc="-30" dirty="0">
              <a:solidFill>
                <a:srgbClr val="800000"/>
              </a:solidFill>
              <a:latin typeface="Calibri" panose="020F0502020204030204" pitchFamily="34" charset="0"/>
              <a:cs typeface="Calibri" panose="020F0502020204030204" pitchFamily="34" charset="0"/>
            </a:endParaRPr>
          </a:p>
          <a:p>
            <a:pPr marL="762000" marR="121920" lvl="1" indent="-292100">
              <a:lnSpc>
                <a:spcPts val="3100"/>
              </a:lnSpc>
              <a:spcBef>
                <a:spcPts val="760"/>
              </a:spcBef>
              <a:buClr>
                <a:srgbClr val="333399"/>
              </a:buClr>
              <a:buSzPct val="53846"/>
              <a:buFont typeface="Wingdings"/>
              <a:buChar char=""/>
              <a:tabLst>
                <a:tab pos="761365" algn="l"/>
                <a:tab pos="762000" algn="l"/>
              </a:tabLst>
            </a:pPr>
            <a:r>
              <a:rPr lang="en-US" sz="2800" dirty="0">
                <a:highlight>
                  <a:srgbClr val="F7F7F7"/>
                </a:highlight>
                <a:latin typeface="Calibri" panose="020F0502020204030204" pitchFamily="34" charset="0"/>
                <a:cs typeface="Calibri" panose="020F0502020204030204" pitchFamily="34" charset="0"/>
              </a:rPr>
              <a:t>If two conflicting operations are applied in different orders in two schedules, the effect can be different on the database or on the transactions in the schedule, and hence the schedules are not conflict equivalent.</a:t>
            </a:r>
          </a:p>
          <a:p>
            <a:pPr marL="762000" marR="121920" lvl="1" indent="-292100">
              <a:lnSpc>
                <a:spcPts val="3100"/>
              </a:lnSpc>
              <a:spcBef>
                <a:spcPts val="760"/>
              </a:spcBef>
              <a:buClr>
                <a:srgbClr val="333399"/>
              </a:buClr>
              <a:buSzPct val="53846"/>
              <a:buFont typeface="Wingdings"/>
              <a:buChar char=""/>
              <a:tabLst>
                <a:tab pos="761365" algn="l"/>
                <a:tab pos="762000" algn="l"/>
              </a:tabLst>
            </a:pPr>
            <a:endParaRPr sz="2800" dirty="0">
              <a:latin typeface="Calibri" panose="020F0502020204030204" pitchFamily="34" charset="0"/>
              <a:cs typeface="Calibri" panose="020F0502020204030204" pitchFamily="34" charset="0"/>
            </a:endParaRPr>
          </a:p>
          <a:p>
            <a:pPr marL="355600" indent="-342900">
              <a:spcBef>
                <a:spcPts val="580"/>
              </a:spcBef>
              <a:buClr>
                <a:srgbClr val="990033"/>
              </a:buClr>
              <a:buSzPct val="60714"/>
              <a:buFont typeface="Wingdings"/>
              <a:buChar char=""/>
              <a:tabLst>
                <a:tab pos="354965" algn="l"/>
                <a:tab pos="355600" algn="l"/>
              </a:tabLst>
            </a:pPr>
            <a:r>
              <a:rPr sz="3200" b="1" dirty="0">
                <a:solidFill>
                  <a:srgbClr val="333399"/>
                </a:solidFill>
                <a:highlight>
                  <a:srgbClr val="FFFAEF"/>
                </a:highlight>
                <a:latin typeface="Calibri" panose="020F0502020204030204" pitchFamily="34" charset="0"/>
                <a:cs typeface="Calibri" panose="020F0502020204030204" pitchFamily="34" charset="0"/>
              </a:rPr>
              <a:t>Serializable</a:t>
            </a:r>
            <a:r>
              <a:rPr sz="3200" b="1" spc="-45" dirty="0">
                <a:solidFill>
                  <a:srgbClr val="333399"/>
                </a:solidFill>
                <a:highlight>
                  <a:srgbClr val="FFFAEF"/>
                </a:highlight>
                <a:latin typeface="Calibri" panose="020F0502020204030204" pitchFamily="34" charset="0"/>
                <a:cs typeface="Calibri" panose="020F0502020204030204" pitchFamily="34" charset="0"/>
              </a:rPr>
              <a:t> </a:t>
            </a:r>
            <a:r>
              <a:rPr sz="3200" b="1" spc="15" dirty="0">
                <a:solidFill>
                  <a:srgbClr val="333399"/>
                </a:solidFill>
                <a:highlight>
                  <a:srgbClr val="FFFAEF"/>
                </a:highlight>
                <a:latin typeface="Calibri" panose="020F0502020204030204" pitchFamily="34" charset="0"/>
                <a:cs typeface="Calibri" panose="020F0502020204030204" pitchFamily="34" charset="0"/>
              </a:rPr>
              <a:t>schedules</a:t>
            </a:r>
            <a:endParaRPr sz="3200" b="1" dirty="0">
              <a:highlight>
                <a:srgbClr val="FFFAEF"/>
              </a:highlight>
              <a:latin typeface="Calibri" panose="020F0502020204030204" pitchFamily="34" charset="0"/>
              <a:cs typeface="Calibri" panose="020F0502020204030204" pitchFamily="34" charset="0"/>
            </a:endParaRPr>
          </a:p>
          <a:p>
            <a:pPr marL="762000" marR="5080" lvl="1" indent="-292100">
              <a:lnSpc>
                <a:spcPts val="3100"/>
              </a:lnSpc>
              <a:spcBef>
                <a:spcPts val="760"/>
              </a:spcBef>
              <a:buClr>
                <a:srgbClr val="333399"/>
              </a:buClr>
              <a:buSzPct val="53846"/>
              <a:buFont typeface="Wingdings"/>
              <a:buChar char=""/>
              <a:tabLst>
                <a:tab pos="761365" algn="l"/>
                <a:tab pos="762000" algn="l"/>
              </a:tabLst>
            </a:pPr>
            <a:r>
              <a:rPr sz="2800" spc="-30" dirty="0">
                <a:solidFill>
                  <a:srgbClr val="800000"/>
                </a:solidFill>
                <a:highlight>
                  <a:srgbClr val="FFFAEF"/>
                </a:highlight>
                <a:latin typeface="Calibri" panose="020F0502020204030204" pitchFamily="34" charset="0"/>
                <a:cs typeface="Calibri" panose="020F0502020204030204" pitchFamily="34" charset="0"/>
              </a:rPr>
              <a:t>Schedule</a:t>
            </a:r>
            <a:r>
              <a:rPr sz="2800" spc="229" dirty="0">
                <a:solidFill>
                  <a:srgbClr val="800000"/>
                </a:solidFill>
                <a:highlight>
                  <a:srgbClr val="FFFAEF"/>
                </a:highlight>
                <a:latin typeface="Calibri" panose="020F0502020204030204" pitchFamily="34" charset="0"/>
                <a:cs typeface="Calibri" panose="020F0502020204030204" pitchFamily="34" charset="0"/>
              </a:rPr>
              <a:t> </a:t>
            </a:r>
            <a:r>
              <a:rPr sz="2800" dirty="0">
                <a:solidFill>
                  <a:srgbClr val="800000"/>
                </a:solidFill>
                <a:highlight>
                  <a:srgbClr val="FFFAEF"/>
                </a:highlight>
                <a:latin typeface="Calibri" panose="020F0502020204030204" pitchFamily="34" charset="0"/>
                <a:cs typeface="Calibri" panose="020F0502020204030204" pitchFamily="34" charset="0"/>
              </a:rPr>
              <a:t>S</a:t>
            </a:r>
            <a:r>
              <a:rPr sz="2800" spc="45" dirty="0">
                <a:solidFill>
                  <a:srgbClr val="800000"/>
                </a:solidFill>
                <a:highlight>
                  <a:srgbClr val="FFFAEF"/>
                </a:highlight>
                <a:latin typeface="Calibri" panose="020F0502020204030204" pitchFamily="34" charset="0"/>
                <a:cs typeface="Calibri" panose="020F0502020204030204" pitchFamily="34" charset="0"/>
              </a:rPr>
              <a:t> </a:t>
            </a:r>
            <a:r>
              <a:rPr sz="2800" spc="10" dirty="0">
                <a:solidFill>
                  <a:srgbClr val="800000"/>
                </a:solidFill>
                <a:highlight>
                  <a:srgbClr val="FFFAEF"/>
                </a:highlight>
                <a:latin typeface="Calibri" panose="020F0502020204030204" pitchFamily="34" charset="0"/>
                <a:cs typeface="Calibri" panose="020F0502020204030204" pitchFamily="34" charset="0"/>
              </a:rPr>
              <a:t>is</a:t>
            </a:r>
            <a:r>
              <a:rPr sz="2800" spc="-20" dirty="0">
                <a:solidFill>
                  <a:srgbClr val="800000"/>
                </a:solidFill>
                <a:highlight>
                  <a:srgbClr val="FFFAEF"/>
                </a:highlight>
                <a:latin typeface="Calibri" panose="020F0502020204030204" pitchFamily="34" charset="0"/>
                <a:cs typeface="Calibri" panose="020F0502020204030204" pitchFamily="34" charset="0"/>
              </a:rPr>
              <a:t> </a:t>
            </a:r>
            <a:r>
              <a:rPr sz="2800" spc="-10" dirty="0">
                <a:solidFill>
                  <a:srgbClr val="800000"/>
                </a:solidFill>
                <a:highlight>
                  <a:srgbClr val="FFFAEF"/>
                </a:highlight>
                <a:latin typeface="Calibri" panose="020F0502020204030204" pitchFamily="34" charset="0"/>
                <a:cs typeface="Calibri" panose="020F0502020204030204" pitchFamily="34" charset="0"/>
              </a:rPr>
              <a:t>serializable</a:t>
            </a:r>
            <a:r>
              <a:rPr sz="2800" spc="35" dirty="0">
                <a:solidFill>
                  <a:srgbClr val="800000"/>
                </a:solidFill>
                <a:highlight>
                  <a:srgbClr val="FFFAEF"/>
                </a:highlight>
                <a:latin typeface="Calibri" panose="020F0502020204030204" pitchFamily="34" charset="0"/>
                <a:cs typeface="Calibri" panose="020F0502020204030204" pitchFamily="34" charset="0"/>
              </a:rPr>
              <a:t> </a:t>
            </a:r>
            <a:r>
              <a:rPr sz="2800" spc="10" dirty="0">
                <a:solidFill>
                  <a:srgbClr val="800000"/>
                </a:solidFill>
                <a:highlight>
                  <a:srgbClr val="FFFAEF"/>
                </a:highlight>
                <a:latin typeface="Calibri" panose="020F0502020204030204" pitchFamily="34" charset="0"/>
                <a:cs typeface="Calibri" panose="020F0502020204030204" pitchFamily="34" charset="0"/>
              </a:rPr>
              <a:t>if</a:t>
            </a:r>
            <a:r>
              <a:rPr sz="2800" spc="-45" dirty="0">
                <a:solidFill>
                  <a:srgbClr val="800000"/>
                </a:solidFill>
                <a:highlight>
                  <a:srgbClr val="FFFAEF"/>
                </a:highlight>
                <a:latin typeface="Calibri" panose="020F0502020204030204" pitchFamily="34" charset="0"/>
                <a:cs typeface="Calibri" panose="020F0502020204030204" pitchFamily="34" charset="0"/>
              </a:rPr>
              <a:t> </a:t>
            </a:r>
            <a:r>
              <a:rPr sz="2800" spc="10" dirty="0">
                <a:solidFill>
                  <a:srgbClr val="800000"/>
                </a:solidFill>
                <a:highlight>
                  <a:srgbClr val="FFFAEF"/>
                </a:highlight>
                <a:latin typeface="Calibri" panose="020F0502020204030204" pitchFamily="34" charset="0"/>
                <a:cs typeface="Calibri" panose="020F0502020204030204" pitchFamily="34" charset="0"/>
              </a:rPr>
              <a:t>it</a:t>
            </a:r>
            <a:r>
              <a:rPr sz="2800" spc="-40" dirty="0">
                <a:solidFill>
                  <a:srgbClr val="800000"/>
                </a:solidFill>
                <a:highlight>
                  <a:srgbClr val="FFFAEF"/>
                </a:highlight>
                <a:latin typeface="Calibri" panose="020F0502020204030204" pitchFamily="34" charset="0"/>
                <a:cs typeface="Calibri" panose="020F0502020204030204" pitchFamily="34" charset="0"/>
              </a:rPr>
              <a:t> </a:t>
            </a:r>
            <a:r>
              <a:rPr sz="2800" spc="10" dirty="0">
                <a:solidFill>
                  <a:srgbClr val="800000"/>
                </a:solidFill>
                <a:highlight>
                  <a:srgbClr val="FFFAEF"/>
                </a:highlight>
                <a:latin typeface="Calibri" panose="020F0502020204030204" pitchFamily="34" charset="0"/>
                <a:cs typeface="Calibri" panose="020F0502020204030204" pitchFamily="34" charset="0"/>
              </a:rPr>
              <a:t>is</a:t>
            </a:r>
            <a:r>
              <a:rPr sz="2800" spc="-20" dirty="0">
                <a:solidFill>
                  <a:srgbClr val="800000"/>
                </a:solidFill>
                <a:highlight>
                  <a:srgbClr val="FFFAEF"/>
                </a:highlight>
                <a:latin typeface="Calibri" panose="020F0502020204030204" pitchFamily="34" charset="0"/>
                <a:cs typeface="Calibri" panose="020F0502020204030204" pitchFamily="34" charset="0"/>
              </a:rPr>
              <a:t> </a:t>
            </a:r>
            <a:r>
              <a:rPr sz="2800" spc="-15" dirty="0">
                <a:solidFill>
                  <a:srgbClr val="800000"/>
                </a:solidFill>
                <a:highlight>
                  <a:srgbClr val="FFFAEF"/>
                </a:highlight>
                <a:latin typeface="Calibri" panose="020F0502020204030204" pitchFamily="34" charset="0"/>
                <a:cs typeface="Calibri" panose="020F0502020204030204" pitchFamily="34" charset="0"/>
              </a:rPr>
              <a:t>conflict</a:t>
            </a:r>
            <a:r>
              <a:rPr sz="2800" spc="150" dirty="0">
                <a:solidFill>
                  <a:srgbClr val="800000"/>
                </a:solidFill>
                <a:highlight>
                  <a:srgbClr val="FFFAEF"/>
                </a:highlight>
                <a:latin typeface="Calibri" panose="020F0502020204030204" pitchFamily="34" charset="0"/>
                <a:cs typeface="Calibri" panose="020F0502020204030204" pitchFamily="34" charset="0"/>
              </a:rPr>
              <a:t> </a:t>
            </a:r>
            <a:r>
              <a:rPr sz="2800" spc="-30" dirty="0">
                <a:solidFill>
                  <a:srgbClr val="800000"/>
                </a:solidFill>
                <a:highlight>
                  <a:srgbClr val="FFFAEF"/>
                </a:highlight>
                <a:latin typeface="Calibri" panose="020F0502020204030204" pitchFamily="34" charset="0"/>
                <a:cs typeface="Calibri" panose="020F0502020204030204" pitchFamily="34" charset="0"/>
              </a:rPr>
              <a:t>equivalent </a:t>
            </a:r>
            <a:r>
              <a:rPr sz="2800" spc="-705" dirty="0">
                <a:solidFill>
                  <a:srgbClr val="800000"/>
                </a:solidFill>
                <a:highlight>
                  <a:srgbClr val="FFFAEF"/>
                </a:highlight>
                <a:latin typeface="Calibri" panose="020F0502020204030204" pitchFamily="34" charset="0"/>
                <a:cs typeface="Calibri" panose="020F0502020204030204" pitchFamily="34" charset="0"/>
              </a:rPr>
              <a:t> </a:t>
            </a:r>
            <a:r>
              <a:rPr sz="2800" spc="-15" dirty="0">
                <a:solidFill>
                  <a:srgbClr val="800000"/>
                </a:solidFill>
                <a:highlight>
                  <a:srgbClr val="FFFAEF"/>
                </a:highlight>
                <a:latin typeface="Calibri" panose="020F0502020204030204" pitchFamily="34" charset="0"/>
                <a:cs typeface="Calibri" panose="020F0502020204030204" pitchFamily="34" charset="0"/>
              </a:rPr>
              <a:t>to</a:t>
            </a:r>
            <a:r>
              <a:rPr sz="2800" spc="25" dirty="0">
                <a:solidFill>
                  <a:srgbClr val="800000"/>
                </a:solidFill>
                <a:highlight>
                  <a:srgbClr val="FFFAEF"/>
                </a:highlight>
                <a:latin typeface="Calibri" panose="020F0502020204030204" pitchFamily="34" charset="0"/>
                <a:cs typeface="Calibri" panose="020F0502020204030204" pitchFamily="34" charset="0"/>
              </a:rPr>
              <a:t> </a:t>
            </a:r>
            <a:r>
              <a:rPr sz="2800" spc="-5" dirty="0">
                <a:solidFill>
                  <a:srgbClr val="800000"/>
                </a:solidFill>
                <a:highlight>
                  <a:srgbClr val="FFFAEF"/>
                </a:highlight>
                <a:latin typeface="Calibri" panose="020F0502020204030204" pitchFamily="34" charset="0"/>
                <a:cs typeface="Calibri" panose="020F0502020204030204" pitchFamily="34" charset="0"/>
              </a:rPr>
              <a:t>some</a:t>
            </a:r>
            <a:r>
              <a:rPr sz="2800" spc="30" dirty="0">
                <a:solidFill>
                  <a:srgbClr val="800000"/>
                </a:solidFill>
                <a:highlight>
                  <a:srgbClr val="FFFAEF"/>
                </a:highlight>
                <a:latin typeface="Calibri" panose="020F0502020204030204" pitchFamily="34" charset="0"/>
                <a:cs typeface="Calibri" panose="020F0502020204030204" pitchFamily="34" charset="0"/>
              </a:rPr>
              <a:t> </a:t>
            </a:r>
            <a:r>
              <a:rPr sz="2800" spc="-10" dirty="0">
                <a:solidFill>
                  <a:srgbClr val="800000"/>
                </a:solidFill>
                <a:highlight>
                  <a:srgbClr val="FFFAEF"/>
                </a:highlight>
                <a:latin typeface="Calibri" panose="020F0502020204030204" pitchFamily="34" charset="0"/>
                <a:cs typeface="Calibri" panose="020F0502020204030204" pitchFamily="34" charset="0"/>
              </a:rPr>
              <a:t>serial</a:t>
            </a:r>
            <a:r>
              <a:rPr sz="2800" dirty="0">
                <a:solidFill>
                  <a:srgbClr val="800000"/>
                </a:solidFill>
                <a:highlight>
                  <a:srgbClr val="FFFAEF"/>
                </a:highlight>
                <a:latin typeface="Calibri" panose="020F0502020204030204" pitchFamily="34" charset="0"/>
                <a:cs typeface="Calibri" panose="020F0502020204030204" pitchFamily="34" charset="0"/>
              </a:rPr>
              <a:t> </a:t>
            </a:r>
            <a:r>
              <a:rPr sz="2800" spc="-25" dirty="0">
                <a:solidFill>
                  <a:srgbClr val="800000"/>
                </a:solidFill>
                <a:highlight>
                  <a:srgbClr val="FFFAEF"/>
                </a:highlight>
                <a:latin typeface="Calibri" panose="020F0502020204030204" pitchFamily="34" charset="0"/>
                <a:cs typeface="Calibri" panose="020F0502020204030204" pitchFamily="34" charset="0"/>
              </a:rPr>
              <a:t>schedule</a:t>
            </a:r>
            <a:r>
              <a:rPr sz="2800" spc="225" dirty="0">
                <a:solidFill>
                  <a:srgbClr val="800000"/>
                </a:solidFill>
                <a:highlight>
                  <a:srgbClr val="FFFAEF"/>
                </a:highlight>
                <a:latin typeface="Calibri" panose="020F0502020204030204" pitchFamily="34" charset="0"/>
                <a:cs typeface="Calibri" panose="020F0502020204030204" pitchFamily="34" charset="0"/>
              </a:rPr>
              <a:t> </a:t>
            </a:r>
            <a:r>
              <a:rPr sz="2800" spc="-5" dirty="0">
                <a:solidFill>
                  <a:srgbClr val="800000"/>
                </a:solidFill>
                <a:highlight>
                  <a:srgbClr val="FFFAEF"/>
                </a:highlight>
                <a:latin typeface="Calibri" panose="020F0502020204030204" pitchFamily="34" charset="0"/>
                <a:cs typeface="Calibri" panose="020F0502020204030204" pitchFamily="34" charset="0"/>
              </a:rPr>
              <a:t>S’.</a:t>
            </a:r>
            <a:endParaRPr sz="2800" dirty="0">
              <a:highlight>
                <a:srgbClr val="FFFAEF"/>
              </a:highligh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877800"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Characterizing Schedules Based on  Serializability (cont’d.)</a:t>
            </a:r>
          </a:p>
        </p:txBody>
      </p:sp>
      <p:sp>
        <p:nvSpPr>
          <p:cNvPr id="3" name="object 3"/>
          <p:cNvSpPr txBox="1"/>
          <p:nvPr/>
        </p:nvSpPr>
        <p:spPr>
          <a:xfrm>
            <a:off x="30480" y="871734"/>
            <a:ext cx="11407514" cy="443711"/>
          </a:xfrm>
          <a:prstGeom prst="rect">
            <a:avLst/>
          </a:prstGeom>
          <a:solidFill>
            <a:srgbClr val="FBFFFB"/>
          </a:solidFill>
        </p:spPr>
        <p:txBody>
          <a:bodyPr vert="horz" wrap="square" lIns="0" tIns="12700" rIns="0" bIns="0" rtlCol="0">
            <a:spAutoFit/>
          </a:bodyPr>
          <a:lstStyle/>
          <a:p>
            <a:pPr marL="355600" indent="-342900">
              <a:spcBef>
                <a:spcPts val="100"/>
              </a:spcBef>
              <a:buClr>
                <a:srgbClr val="990033"/>
              </a:buClr>
              <a:buSzPct val="60714"/>
              <a:buFont typeface="Wingdings"/>
              <a:buChar char=""/>
              <a:tabLst>
                <a:tab pos="354965" algn="l"/>
                <a:tab pos="355600" algn="l"/>
              </a:tabLst>
            </a:pPr>
            <a:r>
              <a:rPr lang="en-US" sz="2800" spc="5" dirty="0">
                <a:solidFill>
                  <a:srgbClr val="333399"/>
                </a:solidFill>
                <a:latin typeface="Calibri" panose="020F0502020204030204" pitchFamily="34" charset="0"/>
                <a:cs typeface="Calibri" panose="020F0502020204030204" pitchFamily="34" charset="0"/>
              </a:rPr>
              <a:t>Algorithm 20.1 can be used to test a schedule for conflict serializability. </a:t>
            </a:r>
          </a:p>
        </p:txBody>
      </p:sp>
      <p:sp>
        <p:nvSpPr>
          <p:cNvPr id="7" name="TextBox 6">
            <a:extLst>
              <a:ext uri="{FF2B5EF4-FFF2-40B4-BE49-F238E27FC236}">
                <a16:creationId xmlns:a16="http://schemas.microsoft.com/office/drawing/2014/main" id="{82BC706E-F281-45F0-8F65-65D97E89E77C}"/>
              </a:ext>
            </a:extLst>
          </p:cNvPr>
          <p:cNvSpPr txBox="1"/>
          <p:nvPr/>
        </p:nvSpPr>
        <p:spPr>
          <a:xfrm>
            <a:off x="419725" y="1511138"/>
            <a:ext cx="11407514" cy="5016758"/>
          </a:xfrm>
          <a:prstGeom prst="rect">
            <a:avLst/>
          </a:prstGeom>
          <a:noFill/>
        </p:spPr>
        <p:txBody>
          <a:bodyPr wrap="square">
            <a:spAutoFit/>
          </a:bodyPr>
          <a:lstStyle/>
          <a:p>
            <a:pPr algn="just">
              <a:spcBef>
                <a:spcPts val="600"/>
              </a:spcBef>
              <a:spcAft>
                <a:spcPts val="1200"/>
              </a:spcAft>
            </a:pPr>
            <a:r>
              <a:rPr lang="en-US" sz="2600" b="0" i="0" u="none" strike="noStrike" baseline="0" dirty="0">
                <a:solidFill>
                  <a:srgbClr val="000000"/>
                </a:solidFill>
                <a:latin typeface="Calibri" panose="020F0502020204030204" pitchFamily="34" charset="0"/>
                <a:cs typeface="Calibri" panose="020F0502020204030204" pitchFamily="34" charset="0"/>
              </a:rPr>
              <a:t>The algorithm looks at only the </a:t>
            </a:r>
            <a:r>
              <a:rPr lang="en-US" sz="2600" b="1" i="0" u="none" strike="noStrike" baseline="0" dirty="0" err="1">
                <a:solidFill>
                  <a:srgbClr val="000000"/>
                </a:solidFill>
                <a:latin typeface="Calibri" panose="020F0502020204030204" pitchFamily="34" charset="0"/>
                <a:cs typeface="Calibri" panose="020F0502020204030204" pitchFamily="34" charset="0"/>
              </a:rPr>
              <a:t>read_item</a:t>
            </a:r>
            <a:r>
              <a:rPr lang="en-US" sz="2600" b="1" i="0" u="none" strike="noStrike" baseline="0" dirty="0">
                <a:solidFill>
                  <a:srgbClr val="000000"/>
                </a:solidFill>
                <a:latin typeface="Calibri" panose="020F0502020204030204" pitchFamily="34" charset="0"/>
                <a:cs typeface="Calibri" panose="020F0502020204030204" pitchFamily="34" charset="0"/>
              </a:rPr>
              <a:t> and </a:t>
            </a:r>
            <a:r>
              <a:rPr lang="en-US" sz="2600" b="1" i="0" u="none" strike="noStrike" baseline="0" dirty="0" err="1">
                <a:solidFill>
                  <a:srgbClr val="000000"/>
                </a:solidFill>
                <a:latin typeface="Calibri" panose="020F0502020204030204" pitchFamily="34" charset="0"/>
                <a:cs typeface="Calibri" panose="020F0502020204030204" pitchFamily="34" charset="0"/>
              </a:rPr>
              <a:t>write_item</a:t>
            </a:r>
            <a:r>
              <a:rPr lang="en-US" sz="2600" b="1" i="0" u="none" strike="noStrike" baseline="0" dirty="0">
                <a:solidFill>
                  <a:srgbClr val="000000"/>
                </a:solidFill>
                <a:latin typeface="Calibri" panose="020F0502020204030204" pitchFamily="34" charset="0"/>
                <a:cs typeface="Calibri" panose="020F0502020204030204" pitchFamily="34" charset="0"/>
              </a:rPr>
              <a:t> operations </a:t>
            </a:r>
            <a:r>
              <a:rPr lang="en-US" sz="2600" b="0" i="0" u="none" strike="noStrike" baseline="0" dirty="0">
                <a:solidFill>
                  <a:srgbClr val="000000"/>
                </a:solidFill>
                <a:latin typeface="Calibri" panose="020F0502020204030204" pitchFamily="34" charset="0"/>
                <a:cs typeface="Calibri" panose="020F0502020204030204" pitchFamily="34" charset="0"/>
              </a:rPr>
              <a:t>in a schedule to construct a </a:t>
            </a:r>
            <a:r>
              <a:rPr lang="en-US" sz="2600" b="1" i="0" u="sng" strike="noStrike" baseline="0" dirty="0">
                <a:solidFill>
                  <a:srgbClr val="C00000"/>
                </a:solidFill>
                <a:latin typeface="Calibri" panose="020F0502020204030204" pitchFamily="34" charset="0"/>
                <a:cs typeface="Calibri" panose="020F0502020204030204" pitchFamily="34" charset="0"/>
              </a:rPr>
              <a:t>precedence graph (or serialization graph</a:t>
            </a:r>
            <a:r>
              <a:rPr lang="en-US" sz="2600" b="0" i="0" u="none" strike="noStrike" baseline="0" dirty="0">
                <a:solidFill>
                  <a:srgbClr val="000000"/>
                </a:solidFill>
                <a:latin typeface="Calibri" panose="020F0502020204030204" pitchFamily="34" charset="0"/>
                <a:cs typeface="Calibri" panose="020F0502020204030204" pitchFamily="34" charset="0"/>
              </a:rPr>
              <a:t>), </a:t>
            </a:r>
            <a:r>
              <a:rPr lang="en-US" sz="2600" b="0" i="0" u="none" strike="noStrike" baseline="0" dirty="0">
                <a:solidFill>
                  <a:srgbClr val="000000"/>
                </a:solidFill>
                <a:latin typeface="Calibri" panose="020F0502020204030204" pitchFamily="34" charset="0"/>
                <a:cs typeface="Calibri" panose="020F0502020204030204" pitchFamily="34" charset="0"/>
                <a:sym typeface="Wingdings" panose="05000000000000000000" pitchFamily="2" charset="2"/>
              </a:rPr>
              <a:t></a:t>
            </a:r>
          </a:p>
          <a:p>
            <a:pPr marL="457200" indent="-457200" algn="just">
              <a:spcBef>
                <a:spcPts val="600"/>
              </a:spcBef>
              <a:spcAft>
                <a:spcPts val="1200"/>
              </a:spcAft>
              <a:buFont typeface="Wingdings" panose="05000000000000000000" pitchFamily="2" charset="2"/>
              <a:buChar char="Ø"/>
            </a:pPr>
            <a:r>
              <a:rPr lang="en-US" sz="2600" b="0" i="0" u="none" strike="noStrike" baseline="0" dirty="0">
                <a:solidFill>
                  <a:srgbClr val="000000"/>
                </a:solidFill>
                <a:latin typeface="Calibri" panose="020F0502020204030204" pitchFamily="34" charset="0"/>
                <a:cs typeface="Calibri" panose="020F0502020204030204" pitchFamily="34" charset="0"/>
              </a:rPr>
              <a:t>directed graph G = (N, E) that consists of a set of nodes N = {T1, T2, … , Tn } and a set of directed edges E = {e1, e2, … , </a:t>
            </a:r>
            <a:r>
              <a:rPr lang="en-US" sz="2600" b="0" i="0" u="none" strike="noStrike" baseline="0" dirty="0" err="1">
                <a:solidFill>
                  <a:srgbClr val="000000"/>
                </a:solidFill>
                <a:latin typeface="Calibri" panose="020F0502020204030204" pitchFamily="34" charset="0"/>
                <a:cs typeface="Calibri" panose="020F0502020204030204" pitchFamily="34" charset="0"/>
              </a:rPr>
              <a:t>em</a:t>
            </a:r>
            <a:r>
              <a:rPr lang="en-US" sz="2600" b="0" i="0" u="none" strike="noStrike" baseline="0" dirty="0">
                <a:solidFill>
                  <a:srgbClr val="000000"/>
                </a:solidFill>
                <a:latin typeface="Calibri" panose="020F0502020204030204" pitchFamily="34" charset="0"/>
                <a:cs typeface="Calibri" panose="020F0502020204030204" pitchFamily="34" charset="0"/>
              </a:rPr>
              <a:t> }. </a:t>
            </a:r>
          </a:p>
          <a:p>
            <a:pPr marL="457200" indent="-457200" algn="just">
              <a:spcBef>
                <a:spcPts val="600"/>
              </a:spcBef>
              <a:spcAft>
                <a:spcPts val="1200"/>
              </a:spcAft>
              <a:buFont typeface="Wingdings" panose="05000000000000000000" pitchFamily="2" charset="2"/>
              <a:buChar char="Ø"/>
            </a:pPr>
            <a:r>
              <a:rPr lang="en-US" sz="2600" b="0" i="0" u="none" strike="noStrike" baseline="0" dirty="0">
                <a:solidFill>
                  <a:srgbClr val="000000"/>
                </a:solidFill>
                <a:latin typeface="Calibri" panose="020F0502020204030204" pitchFamily="34" charset="0"/>
                <a:cs typeface="Calibri" panose="020F0502020204030204" pitchFamily="34" charset="0"/>
              </a:rPr>
              <a:t>There is one node in the graph for each transaction </a:t>
            </a:r>
            <a:r>
              <a:rPr lang="en-US" sz="2600" b="0" i="0" u="none" strike="noStrike" baseline="0" dirty="0" err="1">
                <a:solidFill>
                  <a:srgbClr val="000000"/>
                </a:solidFill>
                <a:latin typeface="Calibri" panose="020F0502020204030204" pitchFamily="34" charset="0"/>
                <a:cs typeface="Calibri" panose="020F0502020204030204" pitchFamily="34" charset="0"/>
              </a:rPr>
              <a:t>Ti</a:t>
            </a:r>
            <a:r>
              <a:rPr lang="en-US" sz="2600" b="0" i="0" u="none" strike="noStrike" baseline="0" dirty="0">
                <a:solidFill>
                  <a:srgbClr val="000000"/>
                </a:solidFill>
                <a:latin typeface="Calibri" panose="020F0502020204030204" pitchFamily="34" charset="0"/>
                <a:cs typeface="Calibri" panose="020F0502020204030204" pitchFamily="34" charset="0"/>
              </a:rPr>
              <a:t> in the schedule.</a:t>
            </a:r>
          </a:p>
          <a:p>
            <a:pPr marL="457200" indent="-457200" algn="just">
              <a:spcBef>
                <a:spcPts val="600"/>
              </a:spcBef>
              <a:spcAft>
                <a:spcPts val="1200"/>
              </a:spcAft>
              <a:buFont typeface="Wingdings" panose="05000000000000000000" pitchFamily="2" charset="2"/>
              <a:buChar char="Ø"/>
            </a:pPr>
            <a:r>
              <a:rPr lang="en-US" sz="2600" b="0" i="0" u="none" strike="noStrike" baseline="0" dirty="0">
                <a:solidFill>
                  <a:srgbClr val="000000"/>
                </a:solidFill>
                <a:latin typeface="Calibri" panose="020F0502020204030204" pitchFamily="34" charset="0"/>
                <a:cs typeface="Calibri" panose="020F0502020204030204" pitchFamily="34" charset="0"/>
              </a:rPr>
              <a:t>Each edge </a:t>
            </a:r>
            <a:r>
              <a:rPr lang="en-US" sz="2600" b="0" i="0" u="none" strike="noStrike" baseline="0" dirty="0" err="1">
                <a:solidFill>
                  <a:srgbClr val="000000"/>
                </a:solidFill>
                <a:latin typeface="Calibri" panose="020F0502020204030204" pitchFamily="34" charset="0"/>
                <a:cs typeface="Calibri" panose="020F0502020204030204" pitchFamily="34" charset="0"/>
              </a:rPr>
              <a:t>ei</a:t>
            </a:r>
            <a:r>
              <a:rPr lang="en-US" sz="2600" b="0" i="0" u="none" strike="noStrike" baseline="0" dirty="0">
                <a:solidFill>
                  <a:srgbClr val="000000"/>
                </a:solidFill>
                <a:latin typeface="Calibri" panose="020F0502020204030204" pitchFamily="34" charset="0"/>
                <a:cs typeface="Calibri" panose="020F0502020204030204" pitchFamily="34" charset="0"/>
              </a:rPr>
              <a:t> in the graph is of the form (</a:t>
            </a:r>
            <a:r>
              <a:rPr lang="en-US" sz="2600" b="0" i="0" u="none" strike="noStrike" baseline="0" dirty="0" err="1">
                <a:solidFill>
                  <a:srgbClr val="000000"/>
                </a:solidFill>
                <a:latin typeface="Calibri" panose="020F0502020204030204" pitchFamily="34" charset="0"/>
                <a:cs typeface="Calibri" panose="020F0502020204030204" pitchFamily="34" charset="0"/>
              </a:rPr>
              <a:t>Tj</a:t>
            </a:r>
            <a:r>
              <a:rPr lang="en-US" sz="2600" b="0" i="0" u="none" strike="noStrike" baseline="0" dirty="0">
                <a:solidFill>
                  <a:srgbClr val="000000"/>
                </a:solidFill>
                <a:latin typeface="Calibri" panose="020F0502020204030204" pitchFamily="34" charset="0"/>
                <a:cs typeface="Calibri" panose="020F0502020204030204" pitchFamily="34" charset="0"/>
              </a:rPr>
              <a:t> → Tk ), 1 ≤ j ≤ n, 1 ≤ k ≤ n, where </a:t>
            </a:r>
            <a:r>
              <a:rPr lang="en-US" sz="2600" b="0" i="0" u="none" strike="noStrike" baseline="0" dirty="0" err="1">
                <a:solidFill>
                  <a:srgbClr val="000000"/>
                </a:solidFill>
                <a:latin typeface="Calibri" panose="020F0502020204030204" pitchFamily="34" charset="0"/>
                <a:cs typeface="Calibri" panose="020F0502020204030204" pitchFamily="34" charset="0"/>
              </a:rPr>
              <a:t>Tj</a:t>
            </a:r>
            <a:r>
              <a:rPr lang="en-US" sz="2600" b="0" i="0" u="none" strike="noStrike" baseline="0" dirty="0">
                <a:solidFill>
                  <a:srgbClr val="000000"/>
                </a:solidFill>
                <a:latin typeface="Calibri" panose="020F0502020204030204" pitchFamily="34" charset="0"/>
                <a:cs typeface="Calibri" panose="020F0502020204030204" pitchFamily="34" charset="0"/>
              </a:rPr>
              <a:t> is the starting node of </a:t>
            </a:r>
            <a:r>
              <a:rPr lang="en-US" sz="2600" b="0" i="0" u="none" strike="noStrike" baseline="0" dirty="0" err="1">
                <a:solidFill>
                  <a:srgbClr val="000000"/>
                </a:solidFill>
                <a:latin typeface="Calibri" panose="020F0502020204030204" pitchFamily="34" charset="0"/>
                <a:cs typeface="Calibri" panose="020F0502020204030204" pitchFamily="34" charset="0"/>
              </a:rPr>
              <a:t>ei</a:t>
            </a:r>
            <a:r>
              <a:rPr lang="en-US" sz="2600" b="0" i="0" u="none" strike="noStrike" baseline="0" dirty="0">
                <a:solidFill>
                  <a:srgbClr val="000000"/>
                </a:solidFill>
                <a:latin typeface="Calibri" panose="020F0502020204030204" pitchFamily="34" charset="0"/>
                <a:cs typeface="Calibri" panose="020F0502020204030204" pitchFamily="34" charset="0"/>
              </a:rPr>
              <a:t> and Tk is the ending node of </a:t>
            </a:r>
            <a:r>
              <a:rPr lang="en-US" sz="2600" b="0" i="0" u="none" strike="noStrike" baseline="0" dirty="0" err="1">
                <a:solidFill>
                  <a:srgbClr val="000000"/>
                </a:solidFill>
                <a:latin typeface="Calibri" panose="020F0502020204030204" pitchFamily="34" charset="0"/>
                <a:cs typeface="Calibri" panose="020F0502020204030204" pitchFamily="34" charset="0"/>
              </a:rPr>
              <a:t>ei</a:t>
            </a:r>
            <a:r>
              <a:rPr lang="en-US" sz="2600" b="0" i="0" u="none" strike="noStrike" baseline="0" dirty="0">
                <a:solidFill>
                  <a:srgbClr val="000000"/>
                </a:solidFill>
                <a:latin typeface="Calibri" panose="020F0502020204030204" pitchFamily="34" charset="0"/>
                <a:cs typeface="Calibri" panose="020F0502020204030204" pitchFamily="34" charset="0"/>
              </a:rPr>
              <a:t>. </a:t>
            </a:r>
          </a:p>
          <a:p>
            <a:pPr marL="457200" indent="-457200" algn="just">
              <a:spcBef>
                <a:spcPts val="600"/>
              </a:spcBef>
              <a:spcAft>
                <a:spcPts val="1200"/>
              </a:spcAft>
              <a:buFont typeface="Wingdings" panose="05000000000000000000" pitchFamily="2" charset="2"/>
              <a:buChar char="Ø"/>
            </a:pPr>
            <a:r>
              <a:rPr lang="en-US" sz="2600" b="0" i="0" u="none" strike="noStrike" baseline="0" dirty="0">
                <a:solidFill>
                  <a:srgbClr val="000000"/>
                </a:solidFill>
                <a:latin typeface="Calibri" panose="020F0502020204030204" pitchFamily="34" charset="0"/>
                <a:cs typeface="Calibri" panose="020F0502020204030204" pitchFamily="34" charset="0"/>
              </a:rPr>
              <a:t>Such an edge from node </a:t>
            </a:r>
            <a:r>
              <a:rPr lang="en-US" sz="2600" b="0" i="0" u="none" strike="noStrike" baseline="0" dirty="0" err="1">
                <a:solidFill>
                  <a:srgbClr val="000000"/>
                </a:solidFill>
                <a:latin typeface="Calibri" panose="020F0502020204030204" pitchFamily="34" charset="0"/>
                <a:cs typeface="Calibri" panose="020F0502020204030204" pitchFamily="34" charset="0"/>
              </a:rPr>
              <a:t>Tj</a:t>
            </a:r>
            <a:r>
              <a:rPr lang="en-US" sz="2600" b="0" i="0" u="none" strike="noStrike" baseline="0" dirty="0">
                <a:solidFill>
                  <a:srgbClr val="000000"/>
                </a:solidFill>
                <a:latin typeface="Calibri" panose="020F0502020204030204" pitchFamily="34" charset="0"/>
                <a:cs typeface="Calibri" panose="020F0502020204030204" pitchFamily="34" charset="0"/>
              </a:rPr>
              <a:t> to node Tk is created by the algorithm if </a:t>
            </a:r>
            <a:r>
              <a:rPr lang="en-US" sz="2600" b="1" i="1" u="sng" strike="noStrike" baseline="0" dirty="0">
                <a:solidFill>
                  <a:srgbClr val="000000"/>
                </a:solidFill>
                <a:latin typeface="Calibri" panose="020F0502020204030204" pitchFamily="34" charset="0"/>
                <a:cs typeface="Calibri" panose="020F0502020204030204" pitchFamily="34" charset="0"/>
              </a:rPr>
              <a:t>a pair of conflicting operations exist in </a:t>
            </a:r>
            <a:r>
              <a:rPr lang="en-US" sz="2600" b="1" i="1" u="sng" strike="noStrike" baseline="0" dirty="0" err="1">
                <a:solidFill>
                  <a:srgbClr val="000000"/>
                </a:solidFill>
                <a:latin typeface="Calibri" panose="020F0502020204030204" pitchFamily="34" charset="0"/>
                <a:cs typeface="Calibri" panose="020F0502020204030204" pitchFamily="34" charset="0"/>
              </a:rPr>
              <a:t>Tj</a:t>
            </a:r>
            <a:r>
              <a:rPr lang="en-US" sz="2600" b="1" i="1" u="sng" strike="noStrike" baseline="0" dirty="0">
                <a:solidFill>
                  <a:srgbClr val="000000"/>
                </a:solidFill>
                <a:latin typeface="Calibri" panose="020F0502020204030204" pitchFamily="34" charset="0"/>
                <a:cs typeface="Calibri" panose="020F0502020204030204" pitchFamily="34" charset="0"/>
              </a:rPr>
              <a:t> and Tk and the conflicting operation in </a:t>
            </a:r>
            <a:r>
              <a:rPr lang="en-US" sz="2600" b="1" i="1" u="sng" strike="noStrike" baseline="0" dirty="0" err="1">
                <a:solidFill>
                  <a:srgbClr val="000000"/>
                </a:solidFill>
                <a:latin typeface="Calibri" panose="020F0502020204030204" pitchFamily="34" charset="0"/>
                <a:cs typeface="Calibri" panose="020F0502020204030204" pitchFamily="34" charset="0"/>
              </a:rPr>
              <a:t>Tj</a:t>
            </a:r>
            <a:r>
              <a:rPr lang="en-US" sz="2600" b="1" i="1" u="sng" strike="noStrike" baseline="0" dirty="0">
                <a:solidFill>
                  <a:srgbClr val="000000"/>
                </a:solidFill>
                <a:latin typeface="Calibri" panose="020F0502020204030204" pitchFamily="34" charset="0"/>
                <a:cs typeface="Calibri" panose="020F0502020204030204" pitchFamily="34" charset="0"/>
              </a:rPr>
              <a:t> </a:t>
            </a:r>
            <a:r>
              <a:rPr lang="en-US" sz="2600" b="0" i="0" u="none" strike="noStrike" baseline="0" dirty="0">
                <a:solidFill>
                  <a:srgbClr val="000000"/>
                </a:solidFill>
                <a:latin typeface="Calibri" panose="020F0502020204030204" pitchFamily="34" charset="0"/>
                <a:cs typeface="Calibri" panose="020F0502020204030204" pitchFamily="34" charset="0"/>
              </a:rPr>
              <a:t>appears in the schedule before the conflicting operation in Tk</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547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877800"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Characterizing Schedules Based on  Serializability (cont’d.)</a:t>
            </a:r>
          </a:p>
        </p:txBody>
      </p:sp>
      <p:sp>
        <p:nvSpPr>
          <p:cNvPr id="3" name="object 3"/>
          <p:cNvSpPr txBox="1"/>
          <p:nvPr/>
        </p:nvSpPr>
        <p:spPr>
          <a:xfrm>
            <a:off x="30480" y="871734"/>
            <a:ext cx="9668156" cy="443711"/>
          </a:xfrm>
          <a:prstGeom prst="rect">
            <a:avLst/>
          </a:prstGeom>
          <a:solidFill>
            <a:srgbClr val="FBFFFB"/>
          </a:solidFill>
        </p:spPr>
        <p:txBody>
          <a:bodyPr vert="horz" wrap="square" lIns="0" tIns="12700" rIns="0" bIns="0" rtlCol="0">
            <a:spAutoFit/>
          </a:bodyPr>
          <a:lstStyle/>
          <a:p>
            <a:pPr marL="355600" indent="-342900">
              <a:spcBef>
                <a:spcPts val="100"/>
              </a:spcBef>
              <a:buClr>
                <a:srgbClr val="990033"/>
              </a:buClr>
              <a:buSzPct val="60714"/>
              <a:buFont typeface="Wingdings"/>
              <a:buChar char=""/>
              <a:tabLst>
                <a:tab pos="354965" algn="l"/>
                <a:tab pos="355600" algn="l"/>
              </a:tabLst>
            </a:pPr>
            <a:r>
              <a:rPr lang="en-US" sz="2800" spc="5" dirty="0">
                <a:solidFill>
                  <a:srgbClr val="333399"/>
                </a:solidFill>
                <a:latin typeface="Calibri" panose="020F0502020204030204" pitchFamily="34" charset="0"/>
                <a:cs typeface="Calibri" panose="020F0502020204030204" pitchFamily="34" charset="0"/>
              </a:rPr>
              <a:t>Algorithm 20.1 Testing conflict serializability of a schedule S</a:t>
            </a:r>
          </a:p>
        </p:txBody>
      </p:sp>
      <p:sp>
        <p:nvSpPr>
          <p:cNvPr id="7" name="TextBox 6">
            <a:extLst>
              <a:ext uri="{FF2B5EF4-FFF2-40B4-BE49-F238E27FC236}">
                <a16:creationId xmlns:a16="http://schemas.microsoft.com/office/drawing/2014/main" id="{82BC706E-F281-45F0-8F65-65D97E89E77C}"/>
              </a:ext>
            </a:extLst>
          </p:cNvPr>
          <p:cNvSpPr txBox="1"/>
          <p:nvPr/>
        </p:nvSpPr>
        <p:spPr>
          <a:xfrm>
            <a:off x="419725" y="1511138"/>
            <a:ext cx="11407514" cy="4616648"/>
          </a:xfrm>
          <a:prstGeom prst="rect">
            <a:avLst/>
          </a:prstGeom>
          <a:noFill/>
        </p:spPr>
        <p:txBody>
          <a:bodyPr wrap="square">
            <a:spAutoFit/>
          </a:bodyPr>
          <a:lstStyle/>
          <a:p>
            <a:pPr algn="just">
              <a:spcBef>
                <a:spcPts val="600"/>
              </a:spcBef>
              <a:spcAft>
                <a:spcPts val="1200"/>
              </a:spcAft>
            </a:pPr>
            <a:r>
              <a:rPr lang="en-US" sz="2600" b="1" i="0" u="none" strike="noStrike" baseline="0" dirty="0">
                <a:solidFill>
                  <a:srgbClr val="949699"/>
                </a:solidFill>
                <a:latin typeface="Calibri" panose="020F0502020204030204" pitchFamily="34" charset="0"/>
                <a:cs typeface="Calibri" panose="020F0502020204030204" pitchFamily="34" charset="0"/>
              </a:rPr>
              <a:t>1. </a:t>
            </a:r>
            <a:r>
              <a:rPr lang="en-US" sz="2600" b="0" i="0" u="none" strike="noStrike" baseline="0" dirty="0">
                <a:solidFill>
                  <a:srgbClr val="000000"/>
                </a:solidFill>
                <a:latin typeface="Calibri" panose="020F0502020204030204" pitchFamily="34" charset="0"/>
                <a:cs typeface="Calibri" panose="020F0502020204030204" pitchFamily="34" charset="0"/>
              </a:rPr>
              <a:t>For each transaction </a:t>
            </a:r>
            <a:r>
              <a:rPr lang="en-US" sz="2600" b="0" i="1" u="none" strike="noStrike" baseline="0" dirty="0" err="1">
                <a:solidFill>
                  <a:srgbClr val="000000"/>
                </a:solidFill>
                <a:latin typeface="Calibri" panose="020F0502020204030204" pitchFamily="34" charset="0"/>
                <a:cs typeface="Calibri" panose="020F0502020204030204" pitchFamily="34" charset="0"/>
              </a:rPr>
              <a:t>Ti</a:t>
            </a:r>
            <a:r>
              <a:rPr lang="en-US" sz="2600" b="0" i="1" u="none" strike="noStrike" baseline="0" dirty="0">
                <a:solidFill>
                  <a:srgbClr val="000000"/>
                </a:solidFill>
                <a:latin typeface="Calibri" panose="020F0502020204030204" pitchFamily="34" charset="0"/>
                <a:cs typeface="Calibri" panose="020F0502020204030204" pitchFamily="34" charset="0"/>
              </a:rPr>
              <a:t> </a:t>
            </a:r>
            <a:r>
              <a:rPr lang="en-US" sz="2600" b="0" i="0" u="none" strike="noStrike" baseline="0" dirty="0">
                <a:solidFill>
                  <a:srgbClr val="000000"/>
                </a:solidFill>
                <a:latin typeface="Calibri" panose="020F0502020204030204" pitchFamily="34" charset="0"/>
                <a:cs typeface="Calibri" panose="020F0502020204030204" pitchFamily="34" charset="0"/>
              </a:rPr>
              <a:t>participating in schedule </a:t>
            </a:r>
            <a:r>
              <a:rPr lang="en-US" sz="2600" b="0" i="1" u="none" strike="noStrike" baseline="0" dirty="0">
                <a:solidFill>
                  <a:srgbClr val="000000"/>
                </a:solidFill>
                <a:latin typeface="Calibri" panose="020F0502020204030204" pitchFamily="34" charset="0"/>
                <a:cs typeface="Calibri" panose="020F0502020204030204" pitchFamily="34" charset="0"/>
              </a:rPr>
              <a:t>S, </a:t>
            </a:r>
            <a:r>
              <a:rPr lang="en-US" sz="2600" b="0" i="0" u="none" strike="noStrike" baseline="0" dirty="0">
                <a:solidFill>
                  <a:srgbClr val="000000"/>
                </a:solidFill>
                <a:latin typeface="Calibri" panose="020F0502020204030204" pitchFamily="34" charset="0"/>
                <a:cs typeface="Calibri" panose="020F0502020204030204" pitchFamily="34" charset="0"/>
              </a:rPr>
              <a:t>create a node labeled </a:t>
            </a:r>
            <a:r>
              <a:rPr lang="en-US" sz="2600" b="0" i="1" u="none" strike="noStrike" baseline="0" dirty="0" err="1">
                <a:solidFill>
                  <a:srgbClr val="000000"/>
                </a:solidFill>
                <a:latin typeface="Calibri" panose="020F0502020204030204" pitchFamily="34" charset="0"/>
                <a:cs typeface="Calibri" panose="020F0502020204030204" pitchFamily="34" charset="0"/>
              </a:rPr>
              <a:t>Ti</a:t>
            </a:r>
            <a:r>
              <a:rPr lang="en-US" sz="2600" b="0" i="1" u="none" strike="noStrike" baseline="0" dirty="0">
                <a:solidFill>
                  <a:srgbClr val="000000"/>
                </a:solidFill>
                <a:latin typeface="Calibri" panose="020F0502020204030204" pitchFamily="34" charset="0"/>
                <a:cs typeface="Calibri" panose="020F0502020204030204" pitchFamily="34" charset="0"/>
              </a:rPr>
              <a:t> </a:t>
            </a:r>
            <a:r>
              <a:rPr lang="en-US" sz="2600" b="0" i="0" u="none" strike="noStrike" baseline="0" dirty="0">
                <a:solidFill>
                  <a:srgbClr val="000000"/>
                </a:solidFill>
                <a:latin typeface="Calibri" panose="020F0502020204030204" pitchFamily="34" charset="0"/>
                <a:cs typeface="Calibri" panose="020F0502020204030204" pitchFamily="34" charset="0"/>
              </a:rPr>
              <a:t>in the precedence graph.</a:t>
            </a:r>
          </a:p>
          <a:p>
            <a:pPr algn="just">
              <a:spcBef>
                <a:spcPts val="600"/>
              </a:spcBef>
              <a:spcAft>
                <a:spcPts val="1200"/>
              </a:spcAft>
            </a:pPr>
            <a:r>
              <a:rPr lang="en-US" sz="2600" b="1" i="0" u="none" strike="noStrike" baseline="0" dirty="0">
                <a:solidFill>
                  <a:srgbClr val="949699"/>
                </a:solidFill>
                <a:latin typeface="Calibri" panose="020F0502020204030204" pitchFamily="34" charset="0"/>
                <a:cs typeface="Calibri" panose="020F0502020204030204" pitchFamily="34" charset="0"/>
              </a:rPr>
              <a:t>2. </a:t>
            </a:r>
            <a:r>
              <a:rPr lang="en-US" sz="2600" b="0" i="0" u="none" strike="noStrike" baseline="0" dirty="0">
                <a:solidFill>
                  <a:srgbClr val="000000"/>
                </a:solidFill>
                <a:latin typeface="Calibri" panose="020F0502020204030204" pitchFamily="34" charset="0"/>
                <a:cs typeface="Calibri" panose="020F0502020204030204" pitchFamily="34" charset="0"/>
              </a:rPr>
              <a:t>For each case in </a:t>
            </a:r>
            <a:r>
              <a:rPr lang="en-US" sz="2600" b="0" i="1" u="none" strike="noStrike" baseline="0" dirty="0">
                <a:solidFill>
                  <a:srgbClr val="000000"/>
                </a:solidFill>
                <a:latin typeface="Calibri" panose="020F0502020204030204" pitchFamily="34" charset="0"/>
                <a:cs typeface="Calibri" panose="020F0502020204030204" pitchFamily="34" charset="0"/>
              </a:rPr>
              <a:t>S </a:t>
            </a:r>
            <a:r>
              <a:rPr lang="en-US" sz="2600" b="0" i="0" u="none" strike="noStrike" baseline="0" dirty="0">
                <a:solidFill>
                  <a:srgbClr val="000000"/>
                </a:solidFill>
                <a:latin typeface="Calibri" panose="020F0502020204030204" pitchFamily="34" charset="0"/>
                <a:cs typeface="Calibri" panose="020F0502020204030204" pitchFamily="34" charset="0"/>
              </a:rPr>
              <a:t>where </a:t>
            </a:r>
            <a:r>
              <a:rPr lang="en-US" sz="2600" b="0" i="1" u="none" strike="noStrike" baseline="0" dirty="0" err="1">
                <a:solidFill>
                  <a:srgbClr val="000000"/>
                </a:solidFill>
                <a:latin typeface="Calibri" panose="020F0502020204030204" pitchFamily="34" charset="0"/>
                <a:cs typeface="Calibri" panose="020F0502020204030204" pitchFamily="34" charset="0"/>
              </a:rPr>
              <a:t>Tj</a:t>
            </a:r>
            <a:r>
              <a:rPr lang="en-US" sz="2600" b="0" i="1" u="none" strike="noStrike" baseline="0" dirty="0">
                <a:solidFill>
                  <a:srgbClr val="000000"/>
                </a:solidFill>
                <a:latin typeface="Calibri" panose="020F0502020204030204" pitchFamily="34" charset="0"/>
                <a:cs typeface="Calibri" panose="020F0502020204030204" pitchFamily="34" charset="0"/>
              </a:rPr>
              <a:t> </a:t>
            </a:r>
            <a:r>
              <a:rPr lang="en-US" sz="2600" b="0" i="0" u="none" strike="noStrike" baseline="0" dirty="0">
                <a:solidFill>
                  <a:srgbClr val="000000"/>
                </a:solidFill>
                <a:latin typeface="Calibri" panose="020F0502020204030204" pitchFamily="34" charset="0"/>
                <a:cs typeface="Calibri" panose="020F0502020204030204" pitchFamily="34" charset="0"/>
              </a:rPr>
              <a:t>executes a </a:t>
            </a:r>
            <a:r>
              <a:rPr lang="en-US" sz="2600" b="0" i="0" u="none" strike="noStrike" baseline="0" dirty="0" err="1">
                <a:solidFill>
                  <a:srgbClr val="000000"/>
                </a:solidFill>
                <a:latin typeface="Calibri" panose="020F0502020204030204" pitchFamily="34" charset="0"/>
                <a:cs typeface="Calibri" panose="020F0502020204030204" pitchFamily="34" charset="0"/>
              </a:rPr>
              <a:t>read_item</a:t>
            </a:r>
            <a:r>
              <a:rPr lang="en-US" sz="2600" b="0" i="0" u="none" strike="noStrike" baseline="0" dirty="0">
                <a:solidFill>
                  <a:srgbClr val="000000"/>
                </a:solidFill>
                <a:latin typeface="Calibri" panose="020F0502020204030204" pitchFamily="34" charset="0"/>
                <a:cs typeface="Calibri" panose="020F0502020204030204" pitchFamily="34" charset="0"/>
              </a:rPr>
              <a:t>(</a:t>
            </a:r>
            <a:r>
              <a:rPr lang="en-US" sz="2600" b="0" i="1" u="none" strike="noStrike" baseline="0" dirty="0">
                <a:solidFill>
                  <a:srgbClr val="000000"/>
                </a:solidFill>
                <a:latin typeface="Calibri" panose="020F0502020204030204" pitchFamily="34" charset="0"/>
                <a:cs typeface="Calibri" panose="020F0502020204030204" pitchFamily="34" charset="0"/>
              </a:rPr>
              <a:t>X</a:t>
            </a:r>
            <a:r>
              <a:rPr lang="en-US" sz="2600" b="0" i="0" u="none" strike="noStrike" baseline="0" dirty="0">
                <a:solidFill>
                  <a:srgbClr val="000000"/>
                </a:solidFill>
                <a:latin typeface="Calibri" panose="020F0502020204030204" pitchFamily="34" charset="0"/>
                <a:cs typeface="Calibri" panose="020F0502020204030204" pitchFamily="34" charset="0"/>
              </a:rPr>
              <a:t>) after </a:t>
            </a:r>
            <a:r>
              <a:rPr lang="en-US" sz="2600" b="0" i="1" u="none" strike="noStrike" baseline="0" dirty="0" err="1">
                <a:solidFill>
                  <a:srgbClr val="000000"/>
                </a:solidFill>
                <a:latin typeface="Calibri" panose="020F0502020204030204" pitchFamily="34" charset="0"/>
                <a:cs typeface="Calibri" panose="020F0502020204030204" pitchFamily="34" charset="0"/>
              </a:rPr>
              <a:t>Ti</a:t>
            </a:r>
            <a:r>
              <a:rPr lang="en-US" sz="2600" b="0" i="1" u="none" strike="noStrike" baseline="0" dirty="0">
                <a:solidFill>
                  <a:srgbClr val="000000"/>
                </a:solidFill>
                <a:latin typeface="Calibri" panose="020F0502020204030204" pitchFamily="34" charset="0"/>
                <a:cs typeface="Calibri" panose="020F0502020204030204" pitchFamily="34" charset="0"/>
              </a:rPr>
              <a:t> </a:t>
            </a:r>
            <a:r>
              <a:rPr lang="en-US" sz="2600" b="0" i="0" u="none" strike="noStrike" baseline="0" dirty="0">
                <a:solidFill>
                  <a:srgbClr val="000000"/>
                </a:solidFill>
                <a:latin typeface="Calibri" panose="020F0502020204030204" pitchFamily="34" charset="0"/>
                <a:cs typeface="Calibri" panose="020F0502020204030204" pitchFamily="34" charset="0"/>
              </a:rPr>
              <a:t>executes a </a:t>
            </a:r>
            <a:r>
              <a:rPr lang="en-US" sz="2600" b="0" i="0" u="none" strike="noStrike" baseline="0" dirty="0" err="1">
                <a:solidFill>
                  <a:srgbClr val="000000"/>
                </a:solidFill>
                <a:latin typeface="Calibri" panose="020F0502020204030204" pitchFamily="34" charset="0"/>
                <a:cs typeface="Calibri" panose="020F0502020204030204" pitchFamily="34" charset="0"/>
              </a:rPr>
              <a:t>write_item</a:t>
            </a:r>
            <a:r>
              <a:rPr lang="en-US" sz="2600" b="0" i="0" u="none" strike="noStrike" baseline="0" dirty="0">
                <a:solidFill>
                  <a:srgbClr val="000000"/>
                </a:solidFill>
                <a:latin typeface="Calibri" panose="020F0502020204030204" pitchFamily="34" charset="0"/>
                <a:cs typeface="Calibri" panose="020F0502020204030204" pitchFamily="34" charset="0"/>
              </a:rPr>
              <a:t>(</a:t>
            </a:r>
            <a:r>
              <a:rPr lang="en-US" sz="2600" b="0" i="1" u="none" strike="noStrike" baseline="0" dirty="0">
                <a:solidFill>
                  <a:srgbClr val="000000"/>
                </a:solidFill>
                <a:latin typeface="Calibri" panose="020F0502020204030204" pitchFamily="34" charset="0"/>
                <a:cs typeface="Calibri" panose="020F0502020204030204" pitchFamily="34" charset="0"/>
              </a:rPr>
              <a:t>X</a:t>
            </a:r>
            <a:r>
              <a:rPr lang="en-US" sz="2600" b="0" i="0" u="none" strike="noStrike" baseline="0" dirty="0">
                <a:solidFill>
                  <a:srgbClr val="000000"/>
                </a:solidFill>
                <a:latin typeface="Calibri" panose="020F0502020204030204" pitchFamily="34" charset="0"/>
                <a:cs typeface="Calibri" panose="020F0502020204030204" pitchFamily="34" charset="0"/>
              </a:rPr>
              <a:t>), create an edge (</a:t>
            </a:r>
            <a:r>
              <a:rPr lang="en-US" sz="2600" b="0" i="1" u="none" strike="noStrike" baseline="0" dirty="0" err="1">
                <a:solidFill>
                  <a:srgbClr val="000000"/>
                </a:solidFill>
                <a:latin typeface="Calibri" panose="020F0502020204030204" pitchFamily="34" charset="0"/>
                <a:cs typeface="Calibri" panose="020F0502020204030204" pitchFamily="34" charset="0"/>
              </a:rPr>
              <a:t>Ti</a:t>
            </a:r>
            <a:r>
              <a:rPr lang="en-US" sz="2600" b="0" i="1" u="none" strike="noStrike" baseline="0" dirty="0">
                <a:solidFill>
                  <a:srgbClr val="000000"/>
                </a:solidFill>
                <a:latin typeface="Calibri" panose="020F0502020204030204" pitchFamily="34" charset="0"/>
                <a:cs typeface="Calibri" panose="020F0502020204030204" pitchFamily="34" charset="0"/>
              </a:rPr>
              <a:t> </a:t>
            </a:r>
            <a:r>
              <a:rPr lang="en-US" sz="2600" b="0" i="0" u="none" strike="noStrike" baseline="0" dirty="0">
                <a:solidFill>
                  <a:srgbClr val="000000"/>
                </a:solidFill>
                <a:latin typeface="Calibri" panose="020F0502020204030204" pitchFamily="34" charset="0"/>
                <a:cs typeface="Calibri" panose="020F0502020204030204" pitchFamily="34" charset="0"/>
              </a:rPr>
              <a:t>→ </a:t>
            </a:r>
            <a:r>
              <a:rPr lang="en-US" sz="2600" b="0" i="1" u="none" strike="noStrike" baseline="0" dirty="0" err="1">
                <a:solidFill>
                  <a:srgbClr val="000000"/>
                </a:solidFill>
                <a:latin typeface="Calibri" panose="020F0502020204030204" pitchFamily="34" charset="0"/>
                <a:cs typeface="Calibri" panose="020F0502020204030204" pitchFamily="34" charset="0"/>
              </a:rPr>
              <a:t>Tj</a:t>
            </a:r>
            <a:r>
              <a:rPr lang="en-US" sz="2600" b="0" i="0" u="none" strike="noStrike" baseline="0" dirty="0">
                <a:solidFill>
                  <a:srgbClr val="000000"/>
                </a:solidFill>
                <a:latin typeface="Calibri" panose="020F0502020204030204" pitchFamily="34" charset="0"/>
                <a:cs typeface="Calibri" panose="020F0502020204030204" pitchFamily="34" charset="0"/>
              </a:rPr>
              <a:t>) in the precedence graph.</a:t>
            </a:r>
          </a:p>
          <a:p>
            <a:pPr algn="just">
              <a:spcBef>
                <a:spcPts val="600"/>
              </a:spcBef>
              <a:spcAft>
                <a:spcPts val="1200"/>
              </a:spcAft>
            </a:pPr>
            <a:r>
              <a:rPr lang="en-US" sz="2600" b="1" i="0" u="none" strike="noStrike" baseline="0" dirty="0">
                <a:solidFill>
                  <a:srgbClr val="949699"/>
                </a:solidFill>
                <a:latin typeface="Calibri" panose="020F0502020204030204" pitchFamily="34" charset="0"/>
                <a:cs typeface="Calibri" panose="020F0502020204030204" pitchFamily="34" charset="0"/>
              </a:rPr>
              <a:t>3. </a:t>
            </a:r>
            <a:r>
              <a:rPr lang="en-US" sz="2600" b="0" i="0" u="none" strike="noStrike" baseline="0" dirty="0">
                <a:solidFill>
                  <a:srgbClr val="000000"/>
                </a:solidFill>
                <a:latin typeface="Calibri" panose="020F0502020204030204" pitchFamily="34" charset="0"/>
                <a:cs typeface="Calibri" panose="020F0502020204030204" pitchFamily="34" charset="0"/>
              </a:rPr>
              <a:t>For each case in </a:t>
            </a:r>
            <a:r>
              <a:rPr lang="en-US" sz="2600" b="0" i="1" u="none" strike="noStrike" baseline="0" dirty="0">
                <a:solidFill>
                  <a:srgbClr val="000000"/>
                </a:solidFill>
                <a:latin typeface="Calibri" panose="020F0502020204030204" pitchFamily="34" charset="0"/>
                <a:cs typeface="Calibri" panose="020F0502020204030204" pitchFamily="34" charset="0"/>
              </a:rPr>
              <a:t>S </a:t>
            </a:r>
            <a:r>
              <a:rPr lang="en-US" sz="2600" b="0" i="0" u="none" strike="noStrike" baseline="0" dirty="0">
                <a:solidFill>
                  <a:srgbClr val="000000"/>
                </a:solidFill>
                <a:latin typeface="Calibri" panose="020F0502020204030204" pitchFamily="34" charset="0"/>
                <a:cs typeface="Calibri" panose="020F0502020204030204" pitchFamily="34" charset="0"/>
              </a:rPr>
              <a:t>where </a:t>
            </a:r>
            <a:r>
              <a:rPr lang="en-US" sz="2600" b="0" i="1" u="none" strike="noStrike" baseline="0" dirty="0" err="1">
                <a:solidFill>
                  <a:srgbClr val="000000"/>
                </a:solidFill>
                <a:latin typeface="Calibri" panose="020F0502020204030204" pitchFamily="34" charset="0"/>
                <a:cs typeface="Calibri" panose="020F0502020204030204" pitchFamily="34" charset="0"/>
              </a:rPr>
              <a:t>Tj</a:t>
            </a:r>
            <a:r>
              <a:rPr lang="en-US" sz="2600" b="0" i="1" u="none" strike="noStrike" baseline="0" dirty="0">
                <a:solidFill>
                  <a:srgbClr val="000000"/>
                </a:solidFill>
                <a:latin typeface="Calibri" panose="020F0502020204030204" pitchFamily="34" charset="0"/>
                <a:cs typeface="Calibri" panose="020F0502020204030204" pitchFamily="34" charset="0"/>
              </a:rPr>
              <a:t> </a:t>
            </a:r>
            <a:r>
              <a:rPr lang="en-US" sz="2600" b="0" i="0" u="none" strike="noStrike" baseline="0" dirty="0">
                <a:solidFill>
                  <a:srgbClr val="000000"/>
                </a:solidFill>
                <a:latin typeface="Calibri" panose="020F0502020204030204" pitchFamily="34" charset="0"/>
                <a:cs typeface="Calibri" panose="020F0502020204030204" pitchFamily="34" charset="0"/>
              </a:rPr>
              <a:t>executes a </a:t>
            </a:r>
            <a:r>
              <a:rPr lang="en-US" sz="2600" b="0" i="0" u="none" strike="noStrike" baseline="0" dirty="0" err="1">
                <a:solidFill>
                  <a:srgbClr val="000000"/>
                </a:solidFill>
                <a:latin typeface="Calibri" panose="020F0502020204030204" pitchFamily="34" charset="0"/>
                <a:cs typeface="Calibri" panose="020F0502020204030204" pitchFamily="34" charset="0"/>
              </a:rPr>
              <a:t>write_item</a:t>
            </a:r>
            <a:r>
              <a:rPr lang="en-US" sz="2600" b="0" i="0" u="none" strike="noStrike" baseline="0" dirty="0">
                <a:solidFill>
                  <a:srgbClr val="000000"/>
                </a:solidFill>
                <a:latin typeface="Calibri" panose="020F0502020204030204" pitchFamily="34" charset="0"/>
                <a:cs typeface="Calibri" panose="020F0502020204030204" pitchFamily="34" charset="0"/>
              </a:rPr>
              <a:t>(</a:t>
            </a:r>
            <a:r>
              <a:rPr lang="en-US" sz="2600" b="0" i="1" u="none" strike="noStrike" baseline="0" dirty="0">
                <a:solidFill>
                  <a:srgbClr val="000000"/>
                </a:solidFill>
                <a:latin typeface="Calibri" panose="020F0502020204030204" pitchFamily="34" charset="0"/>
                <a:cs typeface="Calibri" panose="020F0502020204030204" pitchFamily="34" charset="0"/>
              </a:rPr>
              <a:t>X</a:t>
            </a:r>
            <a:r>
              <a:rPr lang="en-US" sz="2600" b="0" i="0" u="none" strike="noStrike" baseline="0" dirty="0">
                <a:solidFill>
                  <a:srgbClr val="000000"/>
                </a:solidFill>
                <a:latin typeface="Calibri" panose="020F0502020204030204" pitchFamily="34" charset="0"/>
                <a:cs typeface="Calibri" panose="020F0502020204030204" pitchFamily="34" charset="0"/>
              </a:rPr>
              <a:t>) after </a:t>
            </a:r>
            <a:r>
              <a:rPr lang="en-US" sz="2600" b="0" i="1" u="none" strike="noStrike" baseline="0" dirty="0" err="1">
                <a:solidFill>
                  <a:srgbClr val="000000"/>
                </a:solidFill>
                <a:latin typeface="Calibri" panose="020F0502020204030204" pitchFamily="34" charset="0"/>
                <a:cs typeface="Calibri" panose="020F0502020204030204" pitchFamily="34" charset="0"/>
              </a:rPr>
              <a:t>Ti</a:t>
            </a:r>
            <a:r>
              <a:rPr lang="en-US" sz="2600" b="0" i="1" u="none" strike="noStrike" baseline="0" dirty="0">
                <a:solidFill>
                  <a:srgbClr val="000000"/>
                </a:solidFill>
                <a:latin typeface="Calibri" panose="020F0502020204030204" pitchFamily="34" charset="0"/>
                <a:cs typeface="Calibri" panose="020F0502020204030204" pitchFamily="34" charset="0"/>
              </a:rPr>
              <a:t> </a:t>
            </a:r>
            <a:r>
              <a:rPr lang="en-US" sz="2600" b="0" i="0" u="none" strike="noStrike" baseline="0" dirty="0">
                <a:solidFill>
                  <a:srgbClr val="000000"/>
                </a:solidFill>
                <a:latin typeface="Calibri" panose="020F0502020204030204" pitchFamily="34" charset="0"/>
                <a:cs typeface="Calibri" panose="020F0502020204030204" pitchFamily="34" charset="0"/>
              </a:rPr>
              <a:t>executes a </a:t>
            </a:r>
            <a:r>
              <a:rPr lang="en-US" sz="2600" b="0" i="0" u="none" strike="noStrike" baseline="0" dirty="0" err="1">
                <a:solidFill>
                  <a:srgbClr val="000000"/>
                </a:solidFill>
                <a:latin typeface="Calibri" panose="020F0502020204030204" pitchFamily="34" charset="0"/>
                <a:cs typeface="Calibri" panose="020F0502020204030204" pitchFamily="34" charset="0"/>
              </a:rPr>
              <a:t>read_item</a:t>
            </a:r>
            <a:r>
              <a:rPr lang="en-US" sz="2600" b="0" i="0" u="none" strike="noStrike" baseline="0" dirty="0">
                <a:solidFill>
                  <a:srgbClr val="000000"/>
                </a:solidFill>
                <a:latin typeface="Calibri" panose="020F0502020204030204" pitchFamily="34" charset="0"/>
                <a:cs typeface="Calibri" panose="020F0502020204030204" pitchFamily="34" charset="0"/>
              </a:rPr>
              <a:t>(</a:t>
            </a:r>
            <a:r>
              <a:rPr lang="en-US" sz="2600" b="0" i="1" u="none" strike="noStrike" baseline="0" dirty="0">
                <a:solidFill>
                  <a:srgbClr val="000000"/>
                </a:solidFill>
                <a:latin typeface="Calibri" panose="020F0502020204030204" pitchFamily="34" charset="0"/>
                <a:cs typeface="Calibri" panose="020F0502020204030204" pitchFamily="34" charset="0"/>
              </a:rPr>
              <a:t>X</a:t>
            </a:r>
            <a:r>
              <a:rPr lang="en-US" sz="2600" b="0" i="0" u="none" strike="noStrike" baseline="0" dirty="0">
                <a:solidFill>
                  <a:srgbClr val="000000"/>
                </a:solidFill>
                <a:latin typeface="Calibri" panose="020F0502020204030204" pitchFamily="34" charset="0"/>
                <a:cs typeface="Calibri" panose="020F0502020204030204" pitchFamily="34" charset="0"/>
              </a:rPr>
              <a:t>), create an edge (</a:t>
            </a:r>
            <a:r>
              <a:rPr lang="en-US" sz="2600" b="0" i="1" u="none" strike="noStrike" baseline="0" dirty="0" err="1">
                <a:solidFill>
                  <a:srgbClr val="000000"/>
                </a:solidFill>
                <a:latin typeface="Calibri" panose="020F0502020204030204" pitchFamily="34" charset="0"/>
                <a:cs typeface="Calibri" panose="020F0502020204030204" pitchFamily="34" charset="0"/>
              </a:rPr>
              <a:t>Ti</a:t>
            </a:r>
            <a:r>
              <a:rPr lang="en-US" sz="2600" b="0" i="1" u="none" strike="noStrike" baseline="0" dirty="0">
                <a:solidFill>
                  <a:srgbClr val="000000"/>
                </a:solidFill>
                <a:latin typeface="Calibri" panose="020F0502020204030204" pitchFamily="34" charset="0"/>
                <a:cs typeface="Calibri" panose="020F0502020204030204" pitchFamily="34" charset="0"/>
              </a:rPr>
              <a:t> </a:t>
            </a:r>
            <a:r>
              <a:rPr lang="en-US" sz="2600" b="0" i="0" u="none" strike="noStrike" baseline="0" dirty="0">
                <a:solidFill>
                  <a:srgbClr val="000000"/>
                </a:solidFill>
                <a:latin typeface="Calibri" panose="020F0502020204030204" pitchFamily="34" charset="0"/>
                <a:cs typeface="Calibri" panose="020F0502020204030204" pitchFamily="34" charset="0"/>
              </a:rPr>
              <a:t>→ </a:t>
            </a:r>
            <a:r>
              <a:rPr lang="en-US" sz="2600" b="0" i="1" u="none" strike="noStrike" baseline="0" dirty="0" err="1">
                <a:solidFill>
                  <a:srgbClr val="000000"/>
                </a:solidFill>
                <a:latin typeface="Calibri" panose="020F0502020204030204" pitchFamily="34" charset="0"/>
                <a:cs typeface="Calibri" panose="020F0502020204030204" pitchFamily="34" charset="0"/>
              </a:rPr>
              <a:t>Tj</a:t>
            </a:r>
            <a:r>
              <a:rPr lang="en-US" sz="2600" b="0" i="0" u="none" strike="noStrike" baseline="0" dirty="0">
                <a:solidFill>
                  <a:srgbClr val="000000"/>
                </a:solidFill>
                <a:latin typeface="Calibri" panose="020F0502020204030204" pitchFamily="34" charset="0"/>
                <a:cs typeface="Calibri" panose="020F0502020204030204" pitchFamily="34" charset="0"/>
              </a:rPr>
              <a:t>) in the precedence graph.</a:t>
            </a:r>
          </a:p>
          <a:p>
            <a:pPr algn="just">
              <a:spcBef>
                <a:spcPts val="600"/>
              </a:spcBef>
              <a:spcAft>
                <a:spcPts val="1200"/>
              </a:spcAft>
            </a:pPr>
            <a:r>
              <a:rPr lang="en-US" sz="2600" b="1" i="0" u="none" strike="noStrike" baseline="0" dirty="0">
                <a:solidFill>
                  <a:srgbClr val="949699"/>
                </a:solidFill>
                <a:latin typeface="Calibri" panose="020F0502020204030204" pitchFamily="34" charset="0"/>
                <a:cs typeface="Calibri" panose="020F0502020204030204" pitchFamily="34" charset="0"/>
              </a:rPr>
              <a:t>4. </a:t>
            </a:r>
            <a:r>
              <a:rPr lang="en-US" sz="2600" b="0" i="0" u="none" strike="noStrike" baseline="0" dirty="0">
                <a:solidFill>
                  <a:srgbClr val="000000"/>
                </a:solidFill>
                <a:latin typeface="Calibri" panose="020F0502020204030204" pitchFamily="34" charset="0"/>
                <a:cs typeface="Calibri" panose="020F0502020204030204" pitchFamily="34" charset="0"/>
              </a:rPr>
              <a:t>For each case in </a:t>
            </a:r>
            <a:r>
              <a:rPr lang="en-US" sz="2600" b="0" i="1" u="none" strike="noStrike" baseline="0" dirty="0">
                <a:solidFill>
                  <a:srgbClr val="000000"/>
                </a:solidFill>
                <a:latin typeface="Calibri" panose="020F0502020204030204" pitchFamily="34" charset="0"/>
                <a:cs typeface="Calibri" panose="020F0502020204030204" pitchFamily="34" charset="0"/>
              </a:rPr>
              <a:t>S </a:t>
            </a:r>
            <a:r>
              <a:rPr lang="en-US" sz="2600" b="0" i="0" u="none" strike="noStrike" baseline="0" dirty="0">
                <a:solidFill>
                  <a:srgbClr val="000000"/>
                </a:solidFill>
                <a:latin typeface="Calibri" panose="020F0502020204030204" pitchFamily="34" charset="0"/>
                <a:cs typeface="Calibri" panose="020F0502020204030204" pitchFamily="34" charset="0"/>
              </a:rPr>
              <a:t>where </a:t>
            </a:r>
            <a:r>
              <a:rPr lang="en-US" sz="2600" b="0" i="1" u="none" strike="noStrike" baseline="0" dirty="0" err="1">
                <a:solidFill>
                  <a:srgbClr val="000000"/>
                </a:solidFill>
                <a:latin typeface="Calibri" panose="020F0502020204030204" pitchFamily="34" charset="0"/>
                <a:cs typeface="Calibri" panose="020F0502020204030204" pitchFamily="34" charset="0"/>
              </a:rPr>
              <a:t>Tj</a:t>
            </a:r>
            <a:r>
              <a:rPr lang="en-US" sz="2600" b="0" i="1" u="none" strike="noStrike" baseline="0" dirty="0">
                <a:solidFill>
                  <a:srgbClr val="000000"/>
                </a:solidFill>
                <a:latin typeface="Calibri" panose="020F0502020204030204" pitchFamily="34" charset="0"/>
                <a:cs typeface="Calibri" panose="020F0502020204030204" pitchFamily="34" charset="0"/>
              </a:rPr>
              <a:t> </a:t>
            </a:r>
            <a:r>
              <a:rPr lang="en-US" sz="2600" b="0" i="0" u="none" strike="noStrike" baseline="0" dirty="0">
                <a:solidFill>
                  <a:srgbClr val="000000"/>
                </a:solidFill>
                <a:latin typeface="Calibri" panose="020F0502020204030204" pitchFamily="34" charset="0"/>
                <a:cs typeface="Calibri" panose="020F0502020204030204" pitchFamily="34" charset="0"/>
              </a:rPr>
              <a:t>executes a </a:t>
            </a:r>
            <a:r>
              <a:rPr lang="en-US" sz="2600" b="0" i="0" u="none" strike="noStrike" baseline="0" dirty="0" err="1">
                <a:solidFill>
                  <a:srgbClr val="000000"/>
                </a:solidFill>
                <a:latin typeface="Calibri" panose="020F0502020204030204" pitchFamily="34" charset="0"/>
                <a:cs typeface="Calibri" panose="020F0502020204030204" pitchFamily="34" charset="0"/>
              </a:rPr>
              <a:t>write_item</a:t>
            </a:r>
            <a:r>
              <a:rPr lang="en-US" sz="2600" b="0" i="0" u="none" strike="noStrike" baseline="0" dirty="0">
                <a:solidFill>
                  <a:srgbClr val="000000"/>
                </a:solidFill>
                <a:latin typeface="Calibri" panose="020F0502020204030204" pitchFamily="34" charset="0"/>
                <a:cs typeface="Calibri" panose="020F0502020204030204" pitchFamily="34" charset="0"/>
              </a:rPr>
              <a:t>(</a:t>
            </a:r>
            <a:r>
              <a:rPr lang="en-US" sz="2600" b="0" i="1" u="none" strike="noStrike" baseline="0" dirty="0">
                <a:solidFill>
                  <a:srgbClr val="000000"/>
                </a:solidFill>
                <a:latin typeface="Calibri" panose="020F0502020204030204" pitchFamily="34" charset="0"/>
                <a:cs typeface="Calibri" panose="020F0502020204030204" pitchFamily="34" charset="0"/>
              </a:rPr>
              <a:t>X</a:t>
            </a:r>
            <a:r>
              <a:rPr lang="en-US" sz="2600" b="0" i="0" u="none" strike="noStrike" baseline="0" dirty="0">
                <a:solidFill>
                  <a:srgbClr val="000000"/>
                </a:solidFill>
                <a:latin typeface="Calibri" panose="020F0502020204030204" pitchFamily="34" charset="0"/>
                <a:cs typeface="Calibri" panose="020F0502020204030204" pitchFamily="34" charset="0"/>
              </a:rPr>
              <a:t>) after </a:t>
            </a:r>
            <a:r>
              <a:rPr lang="en-US" sz="2600" b="0" i="1" u="none" strike="noStrike" baseline="0" dirty="0" err="1">
                <a:solidFill>
                  <a:srgbClr val="000000"/>
                </a:solidFill>
                <a:latin typeface="Calibri" panose="020F0502020204030204" pitchFamily="34" charset="0"/>
                <a:cs typeface="Calibri" panose="020F0502020204030204" pitchFamily="34" charset="0"/>
              </a:rPr>
              <a:t>Ti</a:t>
            </a:r>
            <a:r>
              <a:rPr lang="en-US" sz="2600" b="0" i="1" u="none" strike="noStrike" baseline="0" dirty="0">
                <a:solidFill>
                  <a:srgbClr val="000000"/>
                </a:solidFill>
                <a:latin typeface="Calibri" panose="020F0502020204030204" pitchFamily="34" charset="0"/>
                <a:cs typeface="Calibri" panose="020F0502020204030204" pitchFamily="34" charset="0"/>
              </a:rPr>
              <a:t> </a:t>
            </a:r>
            <a:r>
              <a:rPr lang="en-US" sz="2600" b="0" i="0" u="none" strike="noStrike" baseline="0" dirty="0">
                <a:solidFill>
                  <a:srgbClr val="000000"/>
                </a:solidFill>
                <a:latin typeface="Calibri" panose="020F0502020204030204" pitchFamily="34" charset="0"/>
                <a:cs typeface="Calibri" panose="020F0502020204030204" pitchFamily="34" charset="0"/>
              </a:rPr>
              <a:t>executes a </a:t>
            </a:r>
            <a:r>
              <a:rPr lang="en-US" sz="2600" b="0" i="0" u="none" strike="noStrike" baseline="0" dirty="0" err="1">
                <a:solidFill>
                  <a:srgbClr val="000000"/>
                </a:solidFill>
                <a:latin typeface="Calibri" panose="020F0502020204030204" pitchFamily="34" charset="0"/>
                <a:cs typeface="Calibri" panose="020F0502020204030204" pitchFamily="34" charset="0"/>
              </a:rPr>
              <a:t>write_item</a:t>
            </a:r>
            <a:r>
              <a:rPr lang="en-US" sz="2600" b="0" i="0" u="none" strike="noStrike" baseline="0" dirty="0">
                <a:solidFill>
                  <a:srgbClr val="000000"/>
                </a:solidFill>
                <a:latin typeface="Calibri" panose="020F0502020204030204" pitchFamily="34" charset="0"/>
                <a:cs typeface="Calibri" panose="020F0502020204030204" pitchFamily="34" charset="0"/>
              </a:rPr>
              <a:t>(</a:t>
            </a:r>
            <a:r>
              <a:rPr lang="en-US" sz="2600" b="0" i="1" u="none" strike="noStrike" baseline="0" dirty="0">
                <a:solidFill>
                  <a:srgbClr val="000000"/>
                </a:solidFill>
                <a:latin typeface="Calibri" panose="020F0502020204030204" pitchFamily="34" charset="0"/>
                <a:cs typeface="Calibri" panose="020F0502020204030204" pitchFamily="34" charset="0"/>
              </a:rPr>
              <a:t>X</a:t>
            </a:r>
            <a:r>
              <a:rPr lang="en-US" sz="2600" b="0" i="0" u="none" strike="noStrike" baseline="0" dirty="0">
                <a:solidFill>
                  <a:srgbClr val="000000"/>
                </a:solidFill>
                <a:latin typeface="Calibri" panose="020F0502020204030204" pitchFamily="34" charset="0"/>
                <a:cs typeface="Calibri" panose="020F0502020204030204" pitchFamily="34" charset="0"/>
              </a:rPr>
              <a:t>), create an edge (</a:t>
            </a:r>
            <a:r>
              <a:rPr lang="en-US" sz="2600" b="0" i="1" u="none" strike="noStrike" baseline="0" dirty="0" err="1">
                <a:solidFill>
                  <a:srgbClr val="000000"/>
                </a:solidFill>
                <a:latin typeface="Calibri" panose="020F0502020204030204" pitchFamily="34" charset="0"/>
                <a:cs typeface="Calibri" panose="020F0502020204030204" pitchFamily="34" charset="0"/>
              </a:rPr>
              <a:t>Ti</a:t>
            </a:r>
            <a:r>
              <a:rPr lang="en-US" sz="2600" b="0" i="1" u="none" strike="noStrike" baseline="0" dirty="0">
                <a:solidFill>
                  <a:srgbClr val="000000"/>
                </a:solidFill>
                <a:latin typeface="Calibri" panose="020F0502020204030204" pitchFamily="34" charset="0"/>
                <a:cs typeface="Calibri" panose="020F0502020204030204" pitchFamily="34" charset="0"/>
              </a:rPr>
              <a:t> </a:t>
            </a:r>
            <a:r>
              <a:rPr lang="en-US" sz="2600" b="0" i="0" u="none" strike="noStrike" baseline="0" dirty="0">
                <a:solidFill>
                  <a:srgbClr val="000000"/>
                </a:solidFill>
                <a:latin typeface="Calibri" panose="020F0502020204030204" pitchFamily="34" charset="0"/>
                <a:cs typeface="Calibri" panose="020F0502020204030204" pitchFamily="34" charset="0"/>
              </a:rPr>
              <a:t>→ </a:t>
            </a:r>
            <a:r>
              <a:rPr lang="en-US" sz="2600" b="0" i="1" u="none" strike="noStrike" baseline="0" dirty="0" err="1">
                <a:solidFill>
                  <a:srgbClr val="000000"/>
                </a:solidFill>
                <a:latin typeface="Calibri" panose="020F0502020204030204" pitchFamily="34" charset="0"/>
                <a:cs typeface="Calibri" panose="020F0502020204030204" pitchFamily="34" charset="0"/>
              </a:rPr>
              <a:t>Tj</a:t>
            </a:r>
            <a:r>
              <a:rPr lang="en-US" sz="2600" b="0" i="0" u="none" strike="noStrike" baseline="0" dirty="0">
                <a:solidFill>
                  <a:srgbClr val="000000"/>
                </a:solidFill>
                <a:latin typeface="Calibri" panose="020F0502020204030204" pitchFamily="34" charset="0"/>
                <a:cs typeface="Calibri" panose="020F0502020204030204" pitchFamily="34" charset="0"/>
              </a:rPr>
              <a:t>) in the precedence graph.</a:t>
            </a:r>
          </a:p>
          <a:p>
            <a:pPr algn="just">
              <a:spcBef>
                <a:spcPts val="600"/>
              </a:spcBef>
              <a:spcAft>
                <a:spcPts val="1200"/>
              </a:spcAft>
            </a:pPr>
            <a:r>
              <a:rPr lang="en-IN" sz="2600" i="0" u="sng" strike="noStrike" baseline="0" dirty="0">
                <a:solidFill>
                  <a:srgbClr val="C00000"/>
                </a:solidFill>
                <a:highlight>
                  <a:srgbClr val="FFFAEF"/>
                </a:highlight>
                <a:latin typeface="Calibri" panose="020F0502020204030204" pitchFamily="34" charset="0"/>
                <a:cs typeface="Calibri" panose="020F0502020204030204" pitchFamily="34" charset="0"/>
              </a:rPr>
              <a:t>5. The schedule </a:t>
            </a:r>
            <a:r>
              <a:rPr lang="en-US" sz="2600" i="0" u="sng" strike="noStrike" baseline="0" dirty="0">
                <a:solidFill>
                  <a:srgbClr val="C00000"/>
                </a:solidFill>
                <a:highlight>
                  <a:srgbClr val="FFFAEF"/>
                </a:highlight>
                <a:latin typeface="Calibri" panose="020F0502020204030204" pitchFamily="34" charset="0"/>
                <a:cs typeface="Calibri" panose="020F0502020204030204" pitchFamily="34" charset="0"/>
              </a:rPr>
              <a:t>S is serializable if and only if the precedence graph has no cycles</a:t>
            </a:r>
            <a:endParaRPr lang="en-IN" sz="2600" u="sng" dirty="0">
              <a:solidFill>
                <a:srgbClr val="C00000"/>
              </a:solidFill>
              <a:highlight>
                <a:srgbClr val="FFFAEF"/>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84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additive="base">
                                        <p:cTn id="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160" y="392844"/>
            <a:ext cx="6578139" cy="689932"/>
          </a:xfrm>
          <a:prstGeom prst="rect">
            <a:avLst/>
          </a:prstGeom>
        </p:spPr>
        <p:txBody>
          <a:bodyPr vert="horz" wrap="square" lIns="0" tIns="12700" rIns="0" bIns="0" rtlCol="0" anchor="ctr">
            <a:spAutoFit/>
          </a:bodyPr>
          <a:lstStyle/>
          <a:p>
            <a:pPr marL="12700">
              <a:lnSpc>
                <a:spcPct val="100000"/>
              </a:lnSpc>
              <a:spcBef>
                <a:spcPts val="100"/>
              </a:spcBef>
            </a:pPr>
            <a:r>
              <a:rPr spc="-5" dirty="0"/>
              <a:t>Introduction</a:t>
            </a:r>
          </a:p>
        </p:txBody>
      </p:sp>
      <p:sp>
        <p:nvSpPr>
          <p:cNvPr id="3" name="object 3"/>
          <p:cNvSpPr txBox="1"/>
          <p:nvPr/>
        </p:nvSpPr>
        <p:spPr>
          <a:xfrm>
            <a:off x="429049" y="1347020"/>
            <a:ext cx="10678663" cy="4163960"/>
          </a:xfrm>
          <a:prstGeom prst="rect">
            <a:avLst/>
          </a:prstGeom>
          <a:solidFill>
            <a:srgbClr val="F5FDFD"/>
          </a:solidFill>
        </p:spPr>
        <p:txBody>
          <a:bodyPr vert="horz" wrap="square" lIns="0" tIns="100330" rIns="0" bIns="0" rtlCol="0">
            <a:spAutoFit/>
          </a:bodyPr>
          <a:lstStyle/>
          <a:p>
            <a:pPr marL="355600" indent="-342900" algn="just">
              <a:spcAft>
                <a:spcPts val="1200"/>
              </a:spcAft>
              <a:buClr>
                <a:srgbClr val="990033"/>
              </a:buClr>
              <a:buSzPct val="60714"/>
              <a:buFont typeface="Wingdings"/>
              <a:buChar char=""/>
              <a:tabLst>
                <a:tab pos="354965" algn="l"/>
                <a:tab pos="355600" algn="l"/>
              </a:tabLst>
            </a:pPr>
            <a:r>
              <a:rPr sz="2800" b="1" spc="5" dirty="0">
                <a:solidFill>
                  <a:srgbClr val="002060"/>
                </a:solidFill>
                <a:latin typeface="Calibri" panose="020F0502020204030204" pitchFamily="34" charset="0"/>
                <a:cs typeface="Calibri" panose="020F0502020204030204" pitchFamily="34" charset="0"/>
              </a:rPr>
              <a:t>Transaction</a:t>
            </a:r>
            <a:endParaRPr sz="2800" b="1" dirty="0">
              <a:solidFill>
                <a:srgbClr val="002060"/>
              </a:solidFill>
              <a:latin typeface="Calibri" panose="020F0502020204030204" pitchFamily="34" charset="0"/>
              <a:cs typeface="Calibri" panose="020F0502020204030204" pitchFamily="34" charset="0"/>
            </a:endParaRPr>
          </a:p>
          <a:p>
            <a:pPr marL="762000" lvl="1" indent="-292100" algn="just">
              <a:spcAft>
                <a:spcPts val="1200"/>
              </a:spcAft>
              <a:buClr>
                <a:srgbClr val="333399"/>
              </a:buClr>
              <a:buSzPct val="53846"/>
              <a:buFont typeface="Wingdings"/>
              <a:buChar char=""/>
              <a:tabLst>
                <a:tab pos="761365" algn="l"/>
                <a:tab pos="762000" algn="l"/>
              </a:tabLst>
            </a:pPr>
            <a:r>
              <a:rPr lang="en-US" sz="2800" spc="-10" dirty="0">
                <a:solidFill>
                  <a:srgbClr val="002060"/>
                </a:solidFill>
                <a:latin typeface="Calibri" panose="020F0502020204030204" pitchFamily="34" charset="0"/>
                <a:cs typeface="Calibri" panose="020F0502020204030204" pitchFamily="34" charset="0"/>
              </a:rPr>
              <a:t>A transaction is a logical unit of work that consists of </a:t>
            </a:r>
            <a:r>
              <a:rPr lang="en-US" sz="2800" spc="-10" dirty="0">
                <a:solidFill>
                  <a:srgbClr val="C00000"/>
                </a:solidFill>
                <a:latin typeface="Calibri" panose="020F0502020204030204" pitchFamily="34" charset="0"/>
                <a:cs typeface="Calibri" panose="020F0502020204030204" pitchFamily="34" charset="0"/>
              </a:rPr>
              <a:t>one or more database operations. </a:t>
            </a:r>
          </a:p>
          <a:p>
            <a:pPr marL="762000" lvl="1" indent="-292100" algn="just">
              <a:spcAft>
                <a:spcPts val="1200"/>
              </a:spcAft>
              <a:buClr>
                <a:srgbClr val="333399"/>
              </a:buClr>
              <a:buSzPct val="53846"/>
              <a:buFont typeface="Wingdings"/>
              <a:buChar char=""/>
              <a:tabLst>
                <a:tab pos="761365" algn="l"/>
                <a:tab pos="762000" algn="l"/>
              </a:tabLst>
            </a:pPr>
            <a:r>
              <a:rPr lang="en-US" sz="2800" spc="-10" dirty="0">
                <a:solidFill>
                  <a:srgbClr val="002060"/>
                </a:solidFill>
                <a:latin typeface="Calibri" panose="020F0502020204030204" pitchFamily="34" charset="0"/>
                <a:cs typeface="Calibri" panose="020F0502020204030204" pitchFamily="34" charset="0"/>
              </a:rPr>
              <a:t>These operations can include </a:t>
            </a:r>
            <a:r>
              <a:rPr lang="en-US" sz="2800" spc="-10" dirty="0">
                <a:solidFill>
                  <a:srgbClr val="C00000"/>
                </a:solidFill>
                <a:latin typeface="Calibri" panose="020F0502020204030204" pitchFamily="34" charset="0"/>
                <a:cs typeface="Calibri" panose="020F0502020204030204" pitchFamily="34" charset="0"/>
              </a:rPr>
              <a:t>read, write, update, and deletion</a:t>
            </a:r>
            <a:r>
              <a:rPr lang="en-US" sz="2800" spc="-10" dirty="0">
                <a:solidFill>
                  <a:srgbClr val="002060"/>
                </a:solidFill>
                <a:latin typeface="Calibri" panose="020F0502020204030204" pitchFamily="34" charset="0"/>
                <a:cs typeface="Calibri" panose="020F0502020204030204" pitchFamily="34" charset="0"/>
              </a:rPr>
              <a:t>. </a:t>
            </a:r>
          </a:p>
          <a:p>
            <a:pPr marL="762000" lvl="1" indent="-292100" algn="just">
              <a:spcAft>
                <a:spcPts val="1200"/>
              </a:spcAft>
              <a:buClr>
                <a:srgbClr val="333399"/>
              </a:buClr>
              <a:buSzPct val="53846"/>
              <a:buFont typeface="Wingdings"/>
              <a:buChar char=""/>
              <a:tabLst>
                <a:tab pos="761365" algn="l"/>
                <a:tab pos="762000" algn="l"/>
              </a:tabLst>
            </a:pPr>
            <a:r>
              <a:rPr lang="en-US" sz="2800" spc="-10" dirty="0">
                <a:solidFill>
                  <a:srgbClr val="002060"/>
                </a:solidFill>
                <a:latin typeface="Calibri" panose="020F0502020204030204" pitchFamily="34" charset="0"/>
                <a:cs typeface="Calibri" panose="020F0502020204030204" pitchFamily="34" charset="0"/>
              </a:rPr>
              <a:t>A transaction is considered to be an </a:t>
            </a:r>
            <a:r>
              <a:rPr lang="en-US" sz="2800" spc="-10" dirty="0">
                <a:solidFill>
                  <a:srgbClr val="C00000"/>
                </a:solidFill>
                <a:latin typeface="Calibri" panose="020F0502020204030204" pitchFamily="34" charset="0"/>
                <a:cs typeface="Calibri" panose="020F0502020204030204" pitchFamily="34" charset="0"/>
              </a:rPr>
              <a:t>indivisible and atomic operation</a:t>
            </a:r>
            <a:r>
              <a:rPr lang="en-US" sz="2800" spc="-10" dirty="0">
                <a:solidFill>
                  <a:srgbClr val="002060"/>
                </a:solidFill>
                <a:latin typeface="Calibri" panose="020F0502020204030204" pitchFamily="34" charset="0"/>
                <a:cs typeface="Calibri" panose="020F0502020204030204" pitchFamily="34" charset="0"/>
              </a:rPr>
              <a:t>, meaning that it must be executed in its entirety or not at all. </a:t>
            </a:r>
          </a:p>
          <a:p>
            <a:pPr marL="762000" lvl="1" indent="-292100" algn="just">
              <a:spcAft>
                <a:spcPts val="1200"/>
              </a:spcAft>
              <a:buClr>
                <a:srgbClr val="333399"/>
              </a:buClr>
              <a:buSzPct val="53846"/>
              <a:buFont typeface="Wingdings"/>
              <a:buChar char=""/>
              <a:tabLst>
                <a:tab pos="761365" algn="l"/>
                <a:tab pos="762000" algn="l"/>
              </a:tabLst>
            </a:pPr>
            <a:r>
              <a:rPr lang="en-US" sz="2800" spc="-10" dirty="0">
                <a:solidFill>
                  <a:srgbClr val="002060"/>
                </a:solidFill>
                <a:latin typeface="Calibri" panose="020F0502020204030204" pitchFamily="34" charset="0"/>
                <a:cs typeface="Calibri" panose="020F0502020204030204" pitchFamily="34" charset="0"/>
              </a:rPr>
              <a:t>To ensure the consistency and reliability of the database, transactions go through several states during their execution.</a:t>
            </a:r>
            <a:endParaRPr sz="28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741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331" y="63836"/>
            <a:ext cx="12607977"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Characterizing</a:t>
            </a:r>
            <a:r>
              <a:rPr spc="-5" dirty="0"/>
              <a:t> </a:t>
            </a:r>
            <a:r>
              <a:rPr sz="3600" u="sng" spc="-5" dirty="0">
                <a:latin typeface="Calibri" panose="020F0502020204030204" pitchFamily="34" charset="0"/>
                <a:cs typeface="Calibri" panose="020F0502020204030204" pitchFamily="34" charset="0"/>
              </a:rPr>
              <a:t>Schedules Based on  Serializability (cont’d.)</a:t>
            </a:r>
          </a:p>
        </p:txBody>
      </p:sp>
      <p:sp>
        <p:nvSpPr>
          <p:cNvPr id="3" name="object 3"/>
          <p:cNvSpPr txBox="1"/>
          <p:nvPr/>
        </p:nvSpPr>
        <p:spPr>
          <a:xfrm>
            <a:off x="1089942" y="4881663"/>
            <a:ext cx="11102058" cy="1343958"/>
          </a:xfrm>
          <a:prstGeom prst="rect">
            <a:avLst/>
          </a:prstGeom>
          <a:solidFill>
            <a:schemeClr val="bg1">
              <a:lumMod val="95000"/>
            </a:schemeClr>
          </a:solidFill>
        </p:spPr>
        <p:txBody>
          <a:bodyPr vert="horz" wrap="square" lIns="0" tIns="22860" rIns="0" bIns="0" rtlCol="0">
            <a:spAutoFit/>
          </a:bodyPr>
          <a:lstStyle/>
          <a:p>
            <a:pPr marL="12700" marR="5080">
              <a:lnSpc>
                <a:spcPts val="1900"/>
              </a:lnSpc>
              <a:spcBef>
                <a:spcPts val="180"/>
              </a:spcBef>
            </a:pPr>
            <a:r>
              <a:rPr spc="5" dirty="0">
                <a:latin typeface="Calibri" panose="020F0502020204030204" pitchFamily="34" charset="0"/>
                <a:cs typeface="Calibri" panose="020F0502020204030204" pitchFamily="34" charset="0"/>
              </a:rPr>
              <a:t>Figure </a:t>
            </a:r>
            <a:r>
              <a:rPr spc="-10" dirty="0">
                <a:latin typeface="Calibri" panose="020F0502020204030204" pitchFamily="34" charset="0"/>
                <a:cs typeface="Calibri" panose="020F0502020204030204" pitchFamily="34" charset="0"/>
              </a:rPr>
              <a:t>20.7 </a:t>
            </a:r>
            <a:r>
              <a:rPr spc="-5" dirty="0">
                <a:latin typeface="Calibri" panose="020F0502020204030204" pitchFamily="34" charset="0"/>
                <a:cs typeface="Calibri" panose="020F0502020204030204" pitchFamily="34" charset="0"/>
              </a:rPr>
              <a:t>Constructing </a:t>
            </a:r>
            <a:r>
              <a:rPr spc="-15" dirty="0">
                <a:latin typeface="Calibri" panose="020F0502020204030204" pitchFamily="34" charset="0"/>
                <a:cs typeface="Calibri" panose="020F0502020204030204" pitchFamily="34" charset="0"/>
              </a:rPr>
              <a:t>the </a:t>
            </a:r>
            <a:r>
              <a:rPr b="1" u="sng" dirty="0">
                <a:latin typeface="Calibri" panose="020F0502020204030204" pitchFamily="34" charset="0"/>
                <a:cs typeface="Calibri" panose="020F0502020204030204" pitchFamily="34" charset="0"/>
              </a:rPr>
              <a:t>precedence graphs </a:t>
            </a:r>
            <a:r>
              <a:rPr spc="-15" dirty="0">
                <a:latin typeface="Calibri" panose="020F0502020204030204" pitchFamily="34" charset="0"/>
                <a:cs typeface="Calibri" panose="020F0502020204030204" pitchFamily="34" charset="0"/>
              </a:rPr>
              <a:t>for </a:t>
            </a:r>
            <a:r>
              <a:rPr spc="10" dirty="0">
                <a:latin typeface="Calibri" panose="020F0502020204030204" pitchFamily="34" charset="0"/>
                <a:cs typeface="Calibri" panose="020F0502020204030204" pitchFamily="34" charset="0"/>
              </a:rPr>
              <a:t>schedules </a:t>
            </a:r>
            <a:r>
              <a:rPr dirty="0">
                <a:latin typeface="Calibri" panose="020F0502020204030204" pitchFamily="34" charset="0"/>
                <a:cs typeface="Calibri" panose="020F0502020204030204" pitchFamily="34" charset="0"/>
              </a:rPr>
              <a:t>A </a:t>
            </a:r>
            <a:r>
              <a:rPr spc="-25" dirty="0">
                <a:latin typeface="Calibri" panose="020F0502020204030204" pitchFamily="34" charset="0"/>
                <a:cs typeface="Calibri" panose="020F0502020204030204" pitchFamily="34" charset="0"/>
              </a:rPr>
              <a:t>to </a:t>
            </a:r>
            <a:r>
              <a:rPr dirty="0">
                <a:latin typeface="Calibri" panose="020F0502020204030204" pitchFamily="34" charset="0"/>
                <a:cs typeface="Calibri" panose="020F0502020204030204" pitchFamily="34" charset="0"/>
              </a:rPr>
              <a:t>D </a:t>
            </a:r>
            <a:r>
              <a:rPr spc="-20" dirty="0">
                <a:latin typeface="Calibri" panose="020F0502020204030204" pitchFamily="34" charset="0"/>
                <a:cs typeface="Calibri" panose="020F0502020204030204" pitchFamily="34" charset="0"/>
              </a:rPr>
              <a:t>from </a:t>
            </a:r>
            <a:r>
              <a:rPr spc="5" dirty="0">
                <a:latin typeface="Calibri" panose="020F0502020204030204" pitchFamily="34" charset="0"/>
                <a:cs typeface="Calibri" panose="020F0502020204030204" pitchFamily="34" charset="0"/>
              </a:rPr>
              <a:t>Figure </a:t>
            </a:r>
            <a:r>
              <a:rPr spc="-10" dirty="0">
                <a:latin typeface="Calibri" panose="020F0502020204030204" pitchFamily="34" charset="0"/>
                <a:cs typeface="Calibri" panose="020F0502020204030204" pitchFamily="34" charset="0"/>
              </a:rPr>
              <a:t>20.5 </a:t>
            </a:r>
            <a:r>
              <a:rPr spc="-25" dirty="0">
                <a:latin typeface="Calibri" panose="020F0502020204030204" pitchFamily="34" charset="0"/>
                <a:cs typeface="Calibri" panose="020F0502020204030204" pitchFamily="34" charset="0"/>
              </a:rPr>
              <a:t>to </a:t>
            </a:r>
            <a:r>
              <a:rPr spc="-430"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test </a:t>
            </a:r>
            <a:r>
              <a:rPr spc="-15" dirty="0">
                <a:latin typeface="Calibri" panose="020F0502020204030204" pitchFamily="34" charset="0"/>
                <a:cs typeface="Calibri" panose="020F0502020204030204" pitchFamily="34" charset="0"/>
              </a:rPr>
              <a:t>for </a:t>
            </a:r>
            <a:r>
              <a:rPr spc="5" dirty="0">
                <a:latin typeface="Calibri" panose="020F0502020204030204" pitchFamily="34" charset="0"/>
                <a:cs typeface="Calibri" panose="020F0502020204030204" pitchFamily="34" charset="0"/>
              </a:rPr>
              <a:t>conflict </a:t>
            </a:r>
            <a:r>
              <a:rPr spc="10" dirty="0">
                <a:latin typeface="Calibri" panose="020F0502020204030204" pitchFamily="34" charset="0"/>
                <a:cs typeface="Calibri" panose="020F0502020204030204" pitchFamily="34" charset="0"/>
              </a:rPr>
              <a:t>serializability </a:t>
            </a:r>
            <a:endParaRPr lang="en-US" spc="10" dirty="0">
              <a:latin typeface="Calibri" panose="020F0502020204030204" pitchFamily="34" charset="0"/>
              <a:cs typeface="Calibri" panose="020F0502020204030204" pitchFamily="34" charset="0"/>
            </a:endParaRPr>
          </a:p>
          <a:p>
            <a:pPr marL="12700" marR="5080">
              <a:lnSpc>
                <a:spcPts val="1900"/>
              </a:lnSpc>
              <a:spcBef>
                <a:spcPts val="180"/>
              </a:spcBef>
            </a:pPr>
            <a:r>
              <a:rPr spc="-10" dirty="0">
                <a:latin typeface="Calibri" panose="020F0502020204030204" pitchFamily="34" charset="0"/>
                <a:cs typeface="Calibri" panose="020F0502020204030204" pitchFamily="34" charset="0"/>
              </a:rPr>
              <a:t>(a) </a:t>
            </a:r>
            <a:r>
              <a:rPr dirty="0">
                <a:latin typeface="Calibri" panose="020F0502020204030204" pitchFamily="34" charset="0"/>
                <a:cs typeface="Calibri" panose="020F0502020204030204" pitchFamily="34" charset="0"/>
              </a:rPr>
              <a:t>Precedence </a:t>
            </a:r>
            <a:r>
              <a:rPr spc="-5" dirty="0">
                <a:latin typeface="Calibri" panose="020F0502020204030204" pitchFamily="34" charset="0"/>
                <a:cs typeface="Calibri" panose="020F0502020204030204" pitchFamily="34" charset="0"/>
              </a:rPr>
              <a:t>graph </a:t>
            </a:r>
            <a:r>
              <a:rPr spc="-15" dirty="0">
                <a:latin typeface="Calibri" panose="020F0502020204030204" pitchFamily="34" charset="0"/>
                <a:cs typeface="Calibri" panose="020F0502020204030204" pitchFamily="34" charset="0"/>
              </a:rPr>
              <a:t>for </a:t>
            </a:r>
            <a:r>
              <a:rPr dirty="0">
                <a:latin typeface="Calibri" panose="020F0502020204030204" pitchFamily="34" charset="0"/>
                <a:cs typeface="Calibri" panose="020F0502020204030204" pitchFamily="34" charset="0"/>
              </a:rPr>
              <a:t>serial </a:t>
            </a:r>
            <a:r>
              <a:rPr spc="10" dirty="0">
                <a:latin typeface="Calibri" panose="020F0502020204030204" pitchFamily="34" charset="0"/>
                <a:cs typeface="Calibri" panose="020F0502020204030204" pitchFamily="34" charset="0"/>
              </a:rPr>
              <a:t>schedule </a:t>
            </a:r>
            <a:r>
              <a:rPr dirty="0">
                <a:latin typeface="Calibri" panose="020F0502020204030204" pitchFamily="34" charset="0"/>
                <a:cs typeface="Calibri" panose="020F0502020204030204" pitchFamily="34" charset="0"/>
              </a:rPr>
              <a:t>A </a:t>
            </a:r>
            <a:endParaRPr lang="en-US" dirty="0">
              <a:latin typeface="Calibri" panose="020F0502020204030204" pitchFamily="34" charset="0"/>
              <a:cs typeface="Calibri" panose="020F0502020204030204" pitchFamily="34" charset="0"/>
            </a:endParaRPr>
          </a:p>
          <a:p>
            <a:pPr marL="12700" marR="5080">
              <a:lnSpc>
                <a:spcPts val="1900"/>
              </a:lnSpc>
              <a:spcBef>
                <a:spcPts val="180"/>
              </a:spcBef>
            </a:pPr>
            <a:r>
              <a:rPr spc="-10" dirty="0">
                <a:latin typeface="Calibri" panose="020F0502020204030204" pitchFamily="34" charset="0"/>
                <a:cs typeface="Calibri" panose="020F0502020204030204" pitchFamily="34" charset="0"/>
              </a:rPr>
              <a:t>(b) </a:t>
            </a:r>
            <a:r>
              <a:rPr dirty="0">
                <a:latin typeface="Calibri" panose="020F0502020204030204" pitchFamily="34" charset="0"/>
                <a:cs typeface="Calibri" panose="020F0502020204030204" pitchFamily="34" charset="0"/>
              </a:rPr>
              <a:t>Precedence </a:t>
            </a:r>
            <a:r>
              <a:rPr spc="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graph </a:t>
            </a:r>
            <a:r>
              <a:rPr spc="-15" dirty="0">
                <a:latin typeface="Calibri" panose="020F0502020204030204" pitchFamily="34" charset="0"/>
                <a:cs typeface="Calibri" panose="020F0502020204030204" pitchFamily="34" charset="0"/>
              </a:rPr>
              <a:t>for </a:t>
            </a:r>
            <a:r>
              <a:rPr dirty="0">
                <a:latin typeface="Calibri" panose="020F0502020204030204" pitchFamily="34" charset="0"/>
                <a:cs typeface="Calibri" panose="020F0502020204030204" pitchFamily="34" charset="0"/>
              </a:rPr>
              <a:t>serial </a:t>
            </a:r>
            <a:r>
              <a:rPr spc="10" dirty="0">
                <a:latin typeface="Calibri" panose="020F0502020204030204" pitchFamily="34" charset="0"/>
                <a:cs typeface="Calibri" panose="020F0502020204030204" pitchFamily="34" charset="0"/>
              </a:rPr>
              <a:t>schedule </a:t>
            </a:r>
            <a:r>
              <a:rPr dirty="0">
                <a:latin typeface="Calibri" panose="020F0502020204030204" pitchFamily="34" charset="0"/>
                <a:cs typeface="Calibri" panose="020F0502020204030204" pitchFamily="34" charset="0"/>
              </a:rPr>
              <a:t>B</a:t>
            </a:r>
            <a:endParaRPr lang="en-US" dirty="0">
              <a:latin typeface="Calibri" panose="020F0502020204030204" pitchFamily="34" charset="0"/>
              <a:cs typeface="Calibri" panose="020F0502020204030204" pitchFamily="34" charset="0"/>
            </a:endParaRPr>
          </a:p>
          <a:p>
            <a:pPr marL="12700" marR="5080">
              <a:lnSpc>
                <a:spcPts val="1900"/>
              </a:lnSpc>
              <a:spcBef>
                <a:spcPts val="180"/>
              </a:spcBef>
            </a:pPr>
            <a:r>
              <a:rPr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(c) </a:t>
            </a:r>
            <a:r>
              <a:rPr dirty="0">
                <a:latin typeface="Calibri" panose="020F0502020204030204" pitchFamily="34" charset="0"/>
                <a:cs typeface="Calibri" panose="020F0502020204030204" pitchFamily="34" charset="0"/>
              </a:rPr>
              <a:t>Precedence </a:t>
            </a:r>
            <a:r>
              <a:rPr spc="-5" dirty="0">
                <a:latin typeface="Calibri" panose="020F0502020204030204" pitchFamily="34" charset="0"/>
                <a:cs typeface="Calibri" panose="020F0502020204030204" pitchFamily="34" charset="0"/>
              </a:rPr>
              <a:t>graph </a:t>
            </a:r>
            <a:r>
              <a:rPr spc="-15" dirty="0">
                <a:latin typeface="Calibri" panose="020F0502020204030204" pitchFamily="34" charset="0"/>
                <a:cs typeface="Calibri" panose="020F0502020204030204" pitchFamily="34" charset="0"/>
              </a:rPr>
              <a:t>for </a:t>
            </a:r>
            <a:r>
              <a:rPr spc="10" dirty="0">
                <a:latin typeface="Calibri" panose="020F0502020204030204" pitchFamily="34" charset="0"/>
                <a:cs typeface="Calibri" panose="020F0502020204030204" pitchFamily="34" charset="0"/>
              </a:rPr>
              <a:t>schedule </a:t>
            </a:r>
            <a:r>
              <a:rPr dirty="0">
                <a:latin typeface="Calibri" panose="020F0502020204030204" pitchFamily="34" charset="0"/>
                <a:cs typeface="Calibri" panose="020F0502020204030204" pitchFamily="34" charset="0"/>
              </a:rPr>
              <a:t>C </a:t>
            </a:r>
            <a:r>
              <a:rPr spc="-5" dirty="0">
                <a:latin typeface="Calibri" panose="020F0502020204030204" pitchFamily="34" charset="0"/>
                <a:cs typeface="Calibri" panose="020F0502020204030204" pitchFamily="34" charset="0"/>
              </a:rPr>
              <a:t>(not </a:t>
            </a:r>
            <a:r>
              <a:rPr spc="10" dirty="0">
                <a:latin typeface="Calibri" panose="020F0502020204030204" pitchFamily="34" charset="0"/>
                <a:cs typeface="Calibri" panose="020F0502020204030204" pitchFamily="34" charset="0"/>
              </a:rPr>
              <a:t>serializable) </a:t>
            </a:r>
            <a:endParaRPr lang="en-US" spc="10" dirty="0">
              <a:latin typeface="Calibri" panose="020F0502020204030204" pitchFamily="34" charset="0"/>
              <a:cs typeface="Calibri" panose="020F0502020204030204" pitchFamily="34" charset="0"/>
            </a:endParaRPr>
          </a:p>
          <a:p>
            <a:pPr marL="12700" marR="5080">
              <a:lnSpc>
                <a:spcPts val="1900"/>
              </a:lnSpc>
              <a:spcBef>
                <a:spcPts val="180"/>
              </a:spcBef>
            </a:pPr>
            <a:r>
              <a:rPr spc="-10" dirty="0">
                <a:latin typeface="Calibri" panose="020F0502020204030204" pitchFamily="34" charset="0"/>
                <a:cs typeface="Calibri" panose="020F0502020204030204" pitchFamily="34" charset="0"/>
              </a:rPr>
              <a:t>(d) </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Precedence</a:t>
            </a:r>
            <a:r>
              <a:rPr spc="-3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graph</a:t>
            </a:r>
            <a:r>
              <a:rPr spc="-3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for</a:t>
            </a:r>
            <a:r>
              <a:rPr spc="20"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schedule</a:t>
            </a:r>
            <a:r>
              <a:rPr spc="-3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D </a:t>
            </a:r>
            <a:r>
              <a:rPr spc="10" dirty="0">
                <a:latin typeface="Calibri" panose="020F0502020204030204" pitchFamily="34" charset="0"/>
                <a:cs typeface="Calibri" panose="020F0502020204030204" pitchFamily="34" charset="0"/>
              </a:rPr>
              <a:t>(serializable,</a:t>
            </a:r>
            <a:r>
              <a:rPr spc="-190"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equivalent</a:t>
            </a:r>
            <a:r>
              <a:rPr spc="-190" dirty="0">
                <a:latin typeface="Calibri" panose="020F0502020204030204" pitchFamily="34" charset="0"/>
                <a:cs typeface="Calibri" panose="020F0502020204030204" pitchFamily="34" charset="0"/>
              </a:rPr>
              <a:t> </a:t>
            </a:r>
            <a:r>
              <a:rPr spc="-25" dirty="0">
                <a:latin typeface="Calibri" panose="020F0502020204030204" pitchFamily="34" charset="0"/>
                <a:cs typeface="Calibri" panose="020F0502020204030204" pitchFamily="34" charset="0"/>
              </a:rPr>
              <a:t>to</a:t>
            </a:r>
            <a:r>
              <a:rPr spc="65"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schedule</a:t>
            </a:r>
            <a:r>
              <a:rPr spc="-13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A)</a:t>
            </a:r>
            <a:endParaRPr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67B3CA3-7FD1-4D7B-B7FA-423A6BD7BA0A}"/>
              </a:ext>
            </a:extLst>
          </p:cNvPr>
          <p:cNvPicPr>
            <a:picLocks noChangeAspect="1"/>
          </p:cNvPicPr>
          <p:nvPr/>
        </p:nvPicPr>
        <p:blipFill>
          <a:blip r:embed="rId2"/>
          <a:stretch>
            <a:fillRect/>
          </a:stretch>
        </p:blipFill>
        <p:spPr>
          <a:xfrm>
            <a:off x="1985962" y="767085"/>
            <a:ext cx="8220075" cy="39909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331" y="63836"/>
            <a:ext cx="12607977"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Characterizing</a:t>
            </a:r>
            <a:r>
              <a:rPr spc="-5" dirty="0"/>
              <a:t> </a:t>
            </a:r>
            <a:r>
              <a:rPr sz="3600" u="sng" spc="-5" dirty="0">
                <a:latin typeface="Calibri" panose="020F0502020204030204" pitchFamily="34" charset="0"/>
                <a:cs typeface="Calibri" panose="020F0502020204030204" pitchFamily="34" charset="0"/>
              </a:rPr>
              <a:t>Schedules Based on  Serializability (cont’d.)</a:t>
            </a:r>
          </a:p>
        </p:txBody>
      </p:sp>
      <p:sp>
        <p:nvSpPr>
          <p:cNvPr id="3" name="object 3"/>
          <p:cNvSpPr txBox="1"/>
          <p:nvPr/>
        </p:nvSpPr>
        <p:spPr>
          <a:xfrm>
            <a:off x="1089942" y="4881663"/>
            <a:ext cx="10422504" cy="530723"/>
          </a:xfrm>
          <a:prstGeom prst="rect">
            <a:avLst/>
          </a:prstGeom>
          <a:solidFill>
            <a:schemeClr val="bg1">
              <a:lumMod val="95000"/>
            </a:schemeClr>
          </a:solidFill>
        </p:spPr>
        <p:txBody>
          <a:bodyPr vert="horz" wrap="square" lIns="0" tIns="22860" rIns="0" bIns="0" rtlCol="0">
            <a:spAutoFit/>
          </a:bodyPr>
          <a:lstStyle/>
          <a:p>
            <a:pPr marL="12700" marR="5080">
              <a:lnSpc>
                <a:spcPts val="1900"/>
              </a:lnSpc>
              <a:spcBef>
                <a:spcPts val="180"/>
              </a:spcBef>
            </a:pPr>
            <a:r>
              <a:rPr lang="en-US" sz="2400" spc="5" dirty="0">
                <a:latin typeface="Calibri" panose="020F0502020204030204" pitchFamily="34" charset="0"/>
                <a:cs typeface="Calibri" panose="020F0502020204030204" pitchFamily="34" charset="0"/>
              </a:rPr>
              <a:t>Another example of serializability testing. (a) The read and write operations of three transactions T1, T2, and T3. </a:t>
            </a:r>
            <a:endParaRPr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862C080-28FE-4D13-93D2-E14BBE9D1C4B}"/>
              </a:ext>
            </a:extLst>
          </p:cNvPr>
          <p:cNvPicPr>
            <a:picLocks noChangeAspect="1"/>
          </p:cNvPicPr>
          <p:nvPr/>
        </p:nvPicPr>
        <p:blipFill>
          <a:blip r:embed="rId2"/>
          <a:stretch>
            <a:fillRect/>
          </a:stretch>
        </p:blipFill>
        <p:spPr>
          <a:xfrm>
            <a:off x="0" y="1320372"/>
            <a:ext cx="10227161" cy="2786933"/>
          </a:xfrm>
          <a:prstGeom prst="rect">
            <a:avLst/>
          </a:prstGeom>
        </p:spPr>
      </p:pic>
    </p:spTree>
    <p:extLst>
      <p:ext uri="{BB962C8B-B14F-4D97-AF65-F5344CB8AC3E}">
        <p14:creationId xmlns:p14="http://schemas.microsoft.com/office/powerpoint/2010/main" val="148844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331" y="63836"/>
            <a:ext cx="12607977"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Characterizing</a:t>
            </a:r>
            <a:r>
              <a:rPr spc="-5" dirty="0"/>
              <a:t> </a:t>
            </a:r>
            <a:r>
              <a:rPr sz="3600" u="sng" spc="-5" dirty="0">
                <a:latin typeface="Calibri" panose="020F0502020204030204" pitchFamily="34" charset="0"/>
                <a:cs typeface="Calibri" panose="020F0502020204030204" pitchFamily="34" charset="0"/>
              </a:rPr>
              <a:t>Schedules Based on  Serializability (cont’d.)</a:t>
            </a:r>
          </a:p>
        </p:txBody>
      </p:sp>
      <p:sp>
        <p:nvSpPr>
          <p:cNvPr id="7" name="TextBox 6">
            <a:extLst>
              <a:ext uri="{FF2B5EF4-FFF2-40B4-BE49-F238E27FC236}">
                <a16:creationId xmlns:a16="http://schemas.microsoft.com/office/drawing/2014/main" id="{57031721-DB43-4F13-9EDA-EB5FD64C9106}"/>
              </a:ext>
            </a:extLst>
          </p:cNvPr>
          <p:cNvSpPr txBox="1"/>
          <p:nvPr/>
        </p:nvSpPr>
        <p:spPr>
          <a:xfrm>
            <a:off x="1232115" y="3781586"/>
            <a:ext cx="4176793" cy="400110"/>
          </a:xfrm>
          <a:prstGeom prst="rect">
            <a:avLst/>
          </a:prstGeom>
          <a:noFill/>
        </p:spPr>
        <p:txBody>
          <a:bodyPr wrap="square">
            <a:spAutoFit/>
          </a:bodyPr>
          <a:lstStyle/>
          <a:p>
            <a:pPr algn="ctr"/>
            <a:r>
              <a:rPr lang="en-US" sz="2000" spc="5" dirty="0">
                <a:highlight>
                  <a:srgbClr val="FFFAEF"/>
                </a:highlight>
                <a:latin typeface="Calibri" panose="020F0502020204030204" pitchFamily="34" charset="0"/>
                <a:cs typeface="Calibri" panose="020F0502020204030204" pitchFamily="34" charset="0"/>
              </a:rPr>
              <a:t>(b) Schedule E. (c) Schedule F.</a:t>
            </a:r>
            <a:endParaRPr lang="en-IN" sz="2000" dirty="0">
              <a:highlight>
                <a:srgbClr val="FFFAEF"/>
              </a:highlight>
            </a:endParaRPr>
          </a:p>
        </p:txBody>
      </p:sp>
      <p:pic>
        <p:nvPicPr>
          <p:cNvPr id="5" name="Picture 4">
            <a:extLst>
              <a:ext uri="{FF2B5EF4-FFF2-40B4-BE49-F238E27FC236}">
                <a16:creationId xmlns:a16="http://schemas.microsoft.com/office/drawing/2014/main" id="{391FA825-2946-4D88-9F80-98C56C78236E}"/>
              </a:ext>
            </a:extLst>
          </p:cNvPr>
          <p:cNvPicPr>
            <a:picLocks noChangeAspect="1"/>
          </p:cNvPicPr>
          <p:nvPr/>
        </p:nvPicPr>
        <p:blipFill>
          <a:blip r:embed="rId2"/>
          <a:stretch>
            <a:fillRect/>
          </a:stretch>
        </p:blipFill>
        <p:spPr>
          <a:xfrm>
            <a:off x="-111811" y="643482"/>
            <a:ext cx="8031260" cy="4112005"/>
          </a:xfrm>
          <a:prstGeom prst="rect">
            <a:avLst/>
          </a:prstGeom>
        </p:spPr>
      </p:pic>
      <p:pic>
        <p:nvPicPr>
          <p:cNvPr id="10" name="Picture 9">
            <a:extLst>
              <a:ext uri="{FF2B5EF4-FFF2-40B4-BE49-F238E27FC236}">
                <a16:creationId xmlns:a16="http://schemas.microsoft.com/office/drawing/2014/main" id="{62012E62-CF55-42D7-8725-D17CA63F9951}"/>
              </a:ext>
            </a:extLst>
          </p:cNvPr>
          <p:cNvPicPr>
            <a:picLocks noChangeAspect="1"/>
          </p:cNvPicPr>
          <p:nvPr/>
        </p:nvPicPr>
        <p:blipFill>
          <a:blip r:embed="rId3"/>
          <a:stretch>
            <a:fillRect/>
          </a:stretch>
        </p:blipFill>
        <p:spPr>
          <a:xfrm>
            <a:off x="5283711" y="4386020"/>
            <a:ext cx="6908289" cy="2464967"/>
          </a:xfrm>
          <a:prstGeom prst="rect">
            <a:avLst/>
          </a:prstGeom>
        </p:spPr>
      </p:pic>
    </p:spTree>
    <p:extLst>
      <p:ext uri="{BB962C8B-B14F-4D97-AF65-F5344CB8AC3E}">
        <p14:creationId xmlns:p14="http://schemas.microsoft.com/office/powerpoint/2010/main" val="25436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331" y="63836"/>
            <a:ext cx="12607977"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Characterizing</a:t>
            </a:r>
            <a:r>
              <a:rPr spc="-5" dirty="0"/>
              <a:t> </a:t>
            </a:r>
            <a:r>
              <a:rPr sz="3600" u="sng" spc="-5" dirty="0">
                <a:latin typeface="Calibri" panose="020F0502020204030204" pitchFamily="34" charset="0"/>
                <a:cs typeface="Calibri" panose="020F0502020204030204" pitchFamily="34" charset="0"/>
              </a:rPr>
              <a:t>Schedules Based on  Serializability (cont’d.)</a:t>
            </a:r>
          </a:p>
        </p:txBody>
      </p:sp>
      <p:pic>
        <p:nvPicPr>
          <p:cNvPr id="4" name="Picture 3">
            <a:extLst>
              <a:ext uri="{FF2B5EF4-FFF2-40B4-BE49-F238E27FC236}">
                <a16:creationId xmlns:a16="http://schemas.microsoft.com/office/drawing/2014/main" id="{A3C4192E-393D-4B1B-BD65-78BE6E77A03A}"/>
              </a:ext>
            </a:extLst>
          </p:cNvPr>
          <p:cNvPicPr>
            <a:picLocks noChangeAspect="1"/>
          </p:cNvPicPr>
          <p:nvPr/>
        </p:nvPicPr>
        <p:blipFill>
          <a:blip r:embed="rId2"/>
          <a:stretch>
            <a:fillRect/>
          </a:stretch>
        </p:blipFill>
        <p:spPr>
          <a:xfrm>
            <a:off x="0" y="828377"/>
            <a:ext cx="7998673" cy="4188538"/>
          </a:xfrm>
          <a:prstGeom prst="rect">
            <a:avLst/>
          </a:prstGeom>
        </p:spPr>
      </p:pic>
      <p:pic>
        <p:nvPicPr>
          <p:cNvPr id="9" name="Picture 8">
            <a:extLst>
              <a:ext uri="{FF2B5EF4-FFF2-40B4-BE49-F238E27FC236}">
                <a16:creationId xmlns:a16="http://schemas.microsoft.com/office/drawing/2014/main" id="{FD3D3E19-4E30-4DA8-A1EA-C7C6D2CD173B}"/>
              </a:ext>
            </a:extLst>
          </p:cNvPr>
          <p:cNvPicPr>
            <a:picLocks noChangeAspect="1"/>
          </p:cNvPicPr>
          <p:nvPr/>
        </p:nvPicPr>
        <p:blipFill>
          <a:blip r:embed="rId3"/>
          <a:stretch>
            <a:fillRect/>
          </a:stretch>
        </p:blipFill>
        <p:spPr>
          <a:xfrm>
            <a:off x="5867639" y="4401519"/>
            <a:ext cx="6324361" cy="2456481"/>
          </a:xfrm>
          <a:prstGeom prst="rect">
            <a:avLst/>
          </a:prstGeom>
        </p:spPr>
      </p:pic>
    </p:spTree>
    <p:extLst>
      <p:ext uri="{BB962C8B-B14F-4D97-AF65-F5344CB8AC3E}">
        <p14:creationId xmlns:p14="http://schemas.microsoft.com/office/powerpoint/2010/main" val="237461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843" y="599440"/>
            <a:ext cx="14017052"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How Serializability is Used for  Concurrency Control</a:t>
            </a:r>
          </a:p>
        </p:txBody>
      </p:sp>
      <p:sp>
        <p:nvSpPr>
          <p:cNvPr id="3" name="object 3"/>
          <p:cNvSpPr txBox="1"/>
          <p:nvPr/>
        </p:nvSpPr>
        <p:spPr>
          <a:xfrm>
            <a:off x="509666" y="1526540"/>
            <a:ext cx="10747947" cy="4926990"/>
          </a:xfrm>
          <a:prstGeom prst="rect">
            <a:avLst/>
          </a:prstGeom>
          <a:solidFill>
            <a:srgbClr val="FFFBFB"/>
          </a:solidFill>
        </p:spPr>
        <p:txBody>
          <a:bodyPr vert="horz" wrap="square" lIns="0" tIns="106680" rIns="0" bIns="0" rtlCol="0">
            <a:spAutoFit/>
          </a:bodyPr>
          <a:lstStyle/>
          <a:p>
            <a:pPr marL="355600" indent="-342900">
              <a:spcBef>
                <a:spcPts val="600"/>
              </a:spcBef>
              <a:spcAft>
                <a:spcPts val="1200"/>
              </a:spcAft>
              <a:buClr>
                <a:srgbClr val="990033"/>
              </a:buClr>
              <a:buSzPct val="60714"/>
              <a:buFont typeface="Wingdings"/>
              <a:buChar char=""/>
              <a:tabLst>
                <a:tab pos="354965" algn="l"/>
                <a:tab pos="355600" algn="l"/>
              </a:tabLst>
            </a:pPr>
            <a:r>
              <a:rPr sz="2800" spc="15" dirty="0">
                <a:solidFill>
                  <a:srgbClr val="333399"/>
                </a:solidFill>
                <a:latin typeface="Calibri" panose="020F0502020204030204" pitchFamily="34" charset="0"/>
                <a:cs typeface="Calibri" panose="020F0502020204030204" pitchFamily="34" charset="0"/>
              </a:rPr>
              <a:t>Being</a:t>
            </a:r>
            <a:r>
              <a:rPr sz="2800" spc="-4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serializable</a:t>
            </a:r>
            <a:r>
              <a:rPr sz="2800" spc="-4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is</a:t>
            </a:r>
            <a:r>
              <a:rPr sz="2800" spc="2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different</a:t>
            </a:r>
            <a:r>
              <a:rPr sz="2800" spc="-16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from</a:t>
            </a:r>
            <a:r>
              <a:rPr sz="2800" spc="-1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being</a:t>
            </a:r>
            <a:r>
              <a:rPr sz="2800" spc="-14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serial</a:t>
            </a:r>
            <a:endParaRPr lang="en-US" sz="2800" dirty="0">
              <a:solidFill>
                <a:srgbClr val="333399"/>
              </a:solidFill>
              <a:latin typeface="Calibri" panose="020F0502020204030204" pitchFamily="34" charset="0"/>
              <a:cs typeface="Calibri" panose="020F0502020204030204" pitchFamily="34" charset="0"/>
            </a:endParaRPr>
          </a:p>
          <a:p>
            <a:pPr marL="812800" lvl="1" indent="-342900">
              <a:spcBef>
                <a:spcPts val="600"/>
              </a:spcBef>
              <a:spcAft>
                <a:spcPts val="1200"/>
              </a:spcAft>
              <a:buClr>
                <a:srgbClr val="002060"/>
              </a:buClr>
              <a:buSzPct val="60714"/>
              <a:buFont typeface="Wingdings"/>
              <a:buChar char=""/>
              <a:tabLst>
                <a:tab pos="354965" algn="l"/>
                <a:tab pos="355600" algn="l"/>
              </a:tabLst>
            </a:pPr>
            <a:r>
              <a:rPr lang="en-US" sz="2600" spc="-15" dirty="0">
                <a:solidFill>
                  <a:srgbClr val="800000"/>
                </a:solidFill>
                <a:latin typeface="Calibri" panose="020F0502020204030204" pitchFamily="34" charset="0"/>
                <a:cs typeface="Calibri" panose="020F0502020204030204" pitchFamily="34" charset="0"/>
              </a:rPr>
              <a:t>A serial schedule represents inefficient processing</a:t>
            </a:r>
            <a:endParaRPr sz="2600" spc="-15" dirty="0">
              <a:solidFill>
                <a:srgbClr val="800000"/>
              </a:solidFill>
              <a:latin typeface="Calibri" panose="020F0502020204030204" pitchFamily="34" charset="0"/>
              <a:cs typeface="Calibri" panose="020F0502020204030204" pitchFamily="34" charset="0"/>
            </a:endParaRPr>
          </a:p>
          <a:p>
            <a:pPr marL="355600" marR="48895" indent="-342900">
              <a:lnSpc>
                <a:spcPts val="3300"/>
              </a:lnSpc>
              <a:spcBef>
                <a:spcPts val="600"/>
              </a:spcBef>
              <a:buClr>
                <a:srgbClr val="990033"/>
              </a:buClr>
              <a:buSzPct val="60714"/>
              <a:buFont typeface="Wingdings"/>
              <a:buChar char=""/>
              <a:tabLst>
                <a:tab pos="354965" algn="l"/>
                <a:tab pos="355600" algn="l"/>
              </a:tabLst>
            </a:pPr>
            <a:r>
              <a:rPr sz="2800" dirty="0">
                <a:solidFill>
                  <a:srgbClr val="333399"/>
                </a:solidFill>
                <a:latin typeface="Calibri" panose="020F0502020204030204" pitchFamily="34" charset="0"/>
                <a:cs typeface="Calibri" panose="020F0502020204030204" pitchFamily="34" charset="0"/>
              </a:rPr>
              <a:t>Serializable</a:t>
            </a:r>
            <a:r>
              <a:rPr sz="2800" spc="-4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schedule</a:t>
            </a:r>
            <a:r>
              <a:rPr sz="2800" spc="-13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gives</a:t>
            </a:r>
            <a:r>
              <a:rPr sz="2800" spc="-7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benefit</a:t>
            </a:r>
            <a:r>
              <a:rPr sz="2800" spc="-15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of</a:t>
            </a:r>
            <a:r>
              <a:rPr sz="2800" spc="-6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concurrent </a:t>
            </a:r>
            <a:r>
              <a:rPr sz="2800" spc="-76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execution</a:t>
            </a:r>
            <a:endParaRPr sz="2800" dirty="0">
              <a:latin typeface="Calibri" panose="020F0502020204030204" pitchFamily="34" charset="0"/>
              <a:cs typeface="Calibri" panose="020F0502020204030204" pitchFamily="34" charset="0"/>
            </a:endParaRPr>
          </a:p>
          <a:p>
            <a:pPr marL="762000" lvl="1" indent="-292100">
              <a:spcBef>
                <a:spcPts val="600"/>
              </a:spcBef>
              <a:spcAft>
                <a:spcPts val="1200"/>
              </a:spcAft>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Without</a:t>
            </a:r>
            <a:r>
              <a:rPr sz="2600" spc="14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giving</a:t>
            </a:r>
            <a:r>
              <a:rPr sz="2600" spc="1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up</a:t>
            </a:r>
            <a:r>
              <a:rPr sz="2600" spc="2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any</a:t>
            </a:r>
            <a:r>
              <a:rPr sz="2600" spc="6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correctness</a:t>
            </a:r>
            <a:endParaRPr sz="2600" dirty="0">
              <a:latin typeface="Calibri" panose="020F0502020204030204" pitchFamily="34" charset="0"/>
              <a:cs typeface="Calibri" panose="020F0502020204030204" pitchFamily="34" charset="0"/>
            </a:endParaRPr>
          </a:p>
          <a:p>
            <a:pPr marL="355600" indent="-342900">
              <a:spcBef>
                <a:spcPts val="60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Difficult</a:t>
            </a:r>
            <a:r>
              <a:rPr sz="2800" spc="4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to</a:t>
            </a:r>
            <a:r>
              <a:rPr sz="2800" spc="-4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test</a:t>
            </a:r>
            <a:r>
              <a:rPr sz="2800" spc="-6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for</a:t>
            </a:r>
            <a:r>
              <a:rPr sz="2800" spc="-114"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serializability</a:t>
            </a:r>
            <a:r>
              <a:rPr sz="2800" spc="2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in</a:t>
            </a:r>
            <a:r>
              <a:rPr sz="2800" spc="6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practice</a:t>
            </a:r>
            <a:endParaRPr sz="2800" dirty="0">
              <a:latin typeface="Calibri" panose="020F0502020204030204" pitchFamily="34" charset="0"/>
              <a:cs typeface="Calibri" panose="020F0502020204030204" pitchFamily="34" charset="0"/>
            </a:endParaRPr>
          </a:p>
          <a:p>
            <a:pPr marL="762000" marR="5080" lvl="1" indent="-292100">
              <a:lnSpc>
                <a:spcPts val="3100"/>
              </a:lnSpc>
              <a:spcAft>
                <a:spcPts val="1200"/>
              </a:spcAft>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Factors</a:t>
            </a:r>
            <a:r>
              <a:rPr sz="2600" spc="7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such</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as</a:t>
            </a:r>
            <a:r>
              <a:rPr sz="2600" spc="7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system</a:t>
            </a:r>
            <a:r>
              <a:rPr sz="2600" spc="11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load,</a:t>
            </a:r>
            <a:r>
              <a:rPr sz="2600" spc="5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time</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 </a:t>
            </a:r>
            <a:r>
              <a:rPr sz="2600" spc="-15" dirty="0">
                <a:solidFill>
                  <a:srgbClr val="800000"/>
                </a:solidFill>
                <a:latin typeface="Calibri" panose="020F0502020204030204" pitchFamily="34" charset="0"/>
                <a:cs typeface="Calibri" panose="020F0502020204030204" pitchFamily="34" charset="0"/>
              </a:rPr>
              <a:t> submission,</a:t>
            </a:r>
            <a:r>
              <a:rPr sz="2600" spc="15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and</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process</a:t>
            </a:r>
            <a:r>
              <a:rPr sz="2600" spc="17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priority</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affect</a:t>
            </a:r>
            <a:r>
              <a:rPr sz="2600" spc="14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ordering</a:t>
            </a:r>
            <a:r>
              <a:rPr sz="2600" spc="1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 </a:t>
            </a:r>
            <a:r>
              <a:rPr sz="2600" spc="-71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operations</a:t>
            </a:r>
            <a:endParaRPr sz="2600" dirty="0">
              <a:latin typeface="Calibri" panose="020F0502020204030204" pitchFamily="34" charset="0"/>
              <a:cs typeface="Calibri" panose="020F0502020204030204" pitchFamily="34" charset="0"/>
            </a:endParaRPr>
          </a:p>
          <a:p>
            <a:pPr marL="355600" indent="-342900">
              <a:spcBef>
                <a:spcPts val="600"/>
              </a:spcBef>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DBMS</a:t>
            </a:r>
            <a:r>
              <a:rPr sz="2800" spc="3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enforces</a:t>
            </a:r>
            <a:r>
              <a:rPr sz="2800" spc="-19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protocols</a:t>
            </a:r>
            <a:endParaRPr sz="2800" dirty="0">
              <a:latin typeface="Calibri" panose="020F0502020204030204" pitchFamily="34" charset="0"/>
              <a:cs typeface="Calibri" panose="020F0502020204030204" pitchFamily="34" charset="0"/>
            </a:endParaRPr>
          </a:p>
          <a:p>
            <a:pPr marL="762000" lvl="1" indent="-292100">
              <a:spcBef>
                <a:spcPts val="600"/>
              </a:spcBef>
              <a:spcAft>
                <a:spcPts val="1200"/>
              </a:spcAft>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Set</a:t>
            </a:r>
            <a:r>
              <a:rPr sz="2600" spc="4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4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rules</a:t>
            </a:r>
            <a:r>
              <a:rPr sz="2600" spc="6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1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ensure</a:t>
            </a:r>
            <a:r>
              <a:rPr sz="2600" spc="114"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serializability</a:t>
            </a:r>
            <a:endParaRPr sz="2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921" y="397247"/>
            <a:ext cx="10178322"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View Equivalence and View  Serializability</a:t>
            </a:r>
          </a:p>
        </p:txBody>
      </p:sp>
      <p:sp>
        <p:nvSpPr>
          <p:cNvPr id="3" name="object 3"/>
          <p:cNvSpPr txBox="1"/>
          <p:nvPr/>
        </p:nvSpPr>
        <p:spPr>
          <a:xfrm>
            <a:off x="407233" y="1293145"/>
            <a:ext cx="11377534" cy="4871847"/>
          </a:xfrm>
          <a:prstGeom prst="rect">
            <a:avLst/>
          </a:prstGeom>
        </p:spPr>
        <p:txBody>
          <a:bodyPr vert="horz" wrap="square" lIns="0" tIns="100330" rIns="0" bIns="0" rtlCol="0">
            <a:spAutoFit/>
          </a:bodyPr>
          <a:lstStyle/>
          <a:p>
            <a:pPr marL="12700" algn="just">
              <a:spcBef>
                <a:spcPts val="790"/>
              </a:spcBef>
              <a:spcAft>
                <a:spcPts val="1200"/>
              </a:spcAft>
              <a:buClr>
                <a:srgbClr val="990033"/>
              </a:buClr>
              <a:buSzPct val="60714"/>
              <a:tabLst>
                <a:tab pos="354965" algn="l"/>
                <a:tab pos="355600" algn="l"/>
              </a:tabLst>
            </a:pPr>
            <a:r>
              <a:rPr lang="en-US" sz="2600" spc="30" dirty="0">
                <a:solidFill>
                  <a:schemeClr val="tx1">
                    <a:lumMod val="95000"/>
                    <a:lumOff val="5000"/>
                  </a:schemeClr>
                </a:solidFill>
                <a:latin typeface="Calibri" panose="020F0502020204030204" pitchFamily="34" charset="0"/>
                <a:cs typeface="Calibri" panose="020F0502020204030204" pitchFamily="34" charset="0"/>
              </a:rPr>
              <a:t>Two schedules S and S′ are said to be view equivalent if the following three conditions hold:</a:t>
            </a:r>
          </a:p>
          <a:p>
            <a:pPr marL="527050" indent="-514350" algn="just">
              <a:spcBef>
                <a:spcPts val="790"/>
              </a:spcBef>
              <a:spcAft>
                <a:spcPts val="1200"/>
              </a:spcAft>
              <a:buClr>
                <a:srgbClr val="990033"/>
              </a:buClr>
              <a:buSzPct val="100000"/>
              <a:buFont typeface="+mj-lt"/>
              <a:buAutoNum type="arabicPeriod"/>
              <a:tabLst>
                <a:tab pos="354965" algn="l"/>
                <a:tab pos="355600" algn="l"/>
              </a:tabLst>
            </a:pPr>
            <a:r>
              <a:rPr lang="en-US" sz="2600" spc="30" dirty="0">
                <a:solidFill>
                  <a:srgbClr val="333399"/>
                </a:solidFill>
                <a:latin typeface="Calibri" panose="020F0502020204030204" pitchFamily="34" charset="0"/>
                <a:cs typeface="Calibri" panose="020F0502020204030204" pitchFamily="34" charset="0"/>
              </a:rPr>
              <a:t>The same set of transactions participates in S and S′, and </a:t>
            </a:r>
            <a:r>
              <a:rPr lang="en-US" sz="2600" spc="30" dirty="0">
                <a:solidFill>
                  <a:schemeClr val="accent3">
                    <a:lumMod val="50000"/>
                  </a:schemeClr>
                </a:solidFill>
                <a:latin typeface="Calibri" panose="020F0502020204030204" pitchFamily="34" charset="0"/>
                <a:cs typeface="Calibri" panose="020F0502020204030204" pitchFamily="34" charset="0"/>
              </a:rPr>
              <a:t>S and S′ include the same operations of those transactions.</a:t>
            </a:r>
          </a:p>
          <a:p>
            <a:pPr marL="527050" indent="-514350" algn="just">
              <a:spcBef>
                <a:spcPts val="790"/>
              </a:spcBef>
              <a:spcAft>
                <a:spcPts val="1200"/>
              </a:spcAft>
              <a:buClr>
                <a:srgbClr val="990033"/>
              </a:buClr>
              <a:buSzPct val="100000"/>
              <a:buFont typeface="+mj-lt"/>
              <a:buAutoNum type="arabicPeriod"/>
              <a:tabLst>
                <a:tab pos="354965" algn="l"/>
                <a:tab pos="355600" algn="l"/>
              </a:tabLst>
            </a:pPr>
            <a:r>
              <a:rPr lang="en-US" sz="2600" spc="30" dirty="0">
                <a:solidFill>
                  <a:srgbClr val="333399"/>
                </a:solidFill>
                <a:latin typeface="Calibri" panose="020F0502020204030204" pitchFamily="34" charset="0"/>
                <a:cs typeface="Calibri" panose="020F0502020204030204" pitchFamily="34" charset="0"/>
              </a:rPr>
              <a:t>For any operation </a:t>
            </a:r>
            <a:r>
              <a:rPr lang="en-US" sz="2600" spc="30" dirty="0" err="1">
                <a:solidFill>
                  <a:srgbClr val="333399"/>
                </a:solidFill>
                <a:latin typeface="Calibri" panose="020F0502020204030204" pitchFamily="34" charset="0"/>
                <a:cs typeface="Calibri" panose="020F0502020204030204" pitchFamily="34" charset="0"/>
              </a:rPr>
              <a:t>ri</a:t>
            </a:r>
            <a:r>
              <a:rPr lang="en-US" sz="2600" spc="30" dirty="0">
                <a:solidFill>
                  <a:srgbClr val="333399"/>
                </a:solidFill>
                <a:latin typeface="Calibri" panose="020F0502020204030204" pitchFamily="34" charset="0"/>
                <a:cs typeface="Calibri" panose="020F0502020204030204" pitchFamily="34" charset="0"/>
              </a:rPr>
              <a:t>(X) of </a:t>
            </a:r>
            <a:r>
              <a:rPr lang="en-US" sz="2600" spc="30" dirty="0" err="1">
                <a:solidFill>
                  <a:srgbClr val="333399"/>
                </a:solidFill>
                <a:latin typeface="Calibri" panose="020F0502020204030204" pitchFamily="34" charset="0"/>
                <a:cs typeface="Calibri" panose="020F0502020204030204" pitchFamily="34" charset="0"/>
              </a:rPr>
              <a:t>Ti</a:t>
            </a:r>
            <a:r>
              <a:rPr lang="en-US" sz="2600" spc="30" dirty="0">
                <a:solidFill>
                  <a:srgbClr val="333399"/>
                </a:solidFill>
                <a:latin typeface="Calibri" panose="020F0502020204030204" pitchFamily="34" charset="0"/>
                <a:cs typeface="Calibri" panose="020F0502020204030204" pitchFamily="34" charset="0"/>
              </a:rPr>
              <a:t> in S, if the value of X read by the operation has been written by an operation </a:t>
            </a:r>
            <a:r>
              <a:rPr lang="en-US" sz="2600" spc="30" dirty="0" err="1">
                <a:solidFill>
                  <a:srgbClr val="333399"/>
                </a:solidFill>
                <a:latin typeface="Calibri" panose="020F0502020204030204" pitchFamily="34" charset="0"/>
                <a:cs typeface="Calibri" panose="020F0502020204030204" pitchFamily="34" charset="0"/>
              </a:rPr>
              <a:t>wj</a:t>
            </a:r>
            <a:r>
              <a:rPr lang="en-US" sz="2600" spc="30" dirty="0">
                <a:solidFill>
                  <a:srgbClr val="333399"/>
                </a:solidFill>
                <a:latin typeface="Calibri" panose="020F0502020204030204" pitchFamily="34" charset="0"/>
                <a:cs typeface="Calibri" panose="020F0502020204030204" pitchFamily="34" charset="0"/>
              </a:rPr>
              <a:t>(X) of </a:t>
            </a:r>
            <a:r>
              <a:rPr lang="en-US" sz="2600" spc="30" dirty="0" err="1">
                <a:solidFill>
                  <a:srgbClr val="333399"/>
                </a:solidFill>
                <a:latin typeface="Calibri" panose="020F0502020204030204" pitchFamily="34" charset="0"/>
                <a:cs typeface="Calibri" panose="020F0502020204030204" pitchFamily="34" charset="0"/>
              </a:rPr>
              <a:t>Tj</a:t>
            </a:r>
            <a:r>
              <a:rPr lang="en-US" sz="2600" spc="30" dirty="0">
                <a:solidFill>
                  <a:srgbClr val="333399"/>
                </a:solidFill>
                <a:latin typeface="Calibri" panose="020F0502020204030204" pitchFamily="34" charset="0"/>
                <a:cs typeface="Calibri" panose="020F0502020204030204" pitchFamily="34" charset="0"/>
              </a:rPr>
              <a:t> </a:t>
            </a:r>
            <a:r>
              <a:rPr lang="en-US" sz="2600" i="1" spc="30" dirty="0">
                <a:solidFill>
                  <a:srgbClr val="333399"/>
                </a:solidFill>
                <a:latin typeface="Calibri" panose="020F0502020204030204" pitchFamily="34" charset="0"/>
                <a:cs typeface="Calibri" panose="020F0502020204030204" pitchFamily="34" charset="0"/>
              </a:rPr>
              <a:t>(or if it is the original value of X before the schedule started), </a:t>
            </a:r>
            <a:r>
              <a:rPr lang="en-US" sz="2600" spc="30" dirty="0">
                <a:solidFill>
                  <a:schemeClr val="accent3">
                    <a:lumMod val="50000"/>
                  </a:schemeClr>
                </a:solidFill>
                <a:latin typeface="Calibri" panose="020F0502020204030204" pitchFamily="34" charset="0"/>
                <a:cs typeface="Calibri" panose="020F0502020204030204" pitchFamily="34" charset="0"/>
              </a:rPr>
              <a:t>the same condition must hold for the value of X read by operation </a:t>
            </a:r>
            <a:r>
              <a:rPr lang="en-US" sz="2600" spc="30" dirty="0" err="1">
                <a:solidFill>
                  <a:schemeClr val="accent3">
                    <a:lumMod val="50000"/>
                  </a:schemeClr>
                </a:solidFill>
                <a:latin typeface="Calibri" panose="020F0502020204030204" pitchFamily="34" charset="0"/>
                <a:cs typeface="Calibri" panose="020F0502020204030204" pitchFamily="34" charset="0"/>
              </a:rPr>
              <a:t>ri</a:t>
            </a:r>
            <a:r>
              <a:rPr lang="en-US" sz="2600" spc="30" dirty="0">
                <a:solidFill>
                  <a:schemeClr val="accent3">
                    <a:lumMod val="50000"/>
                  </a:schemeClr>
                </a:solidFill>
                <a:latin typeface="Calibri" panose="020F0502020204030204" pitchFamily="34" charset="0"/>
                <a:cs typeface="Calibri" panose="020F0502020204030204" pitchFamily="34" charset="0"/>
              </a:rPr>
              <a:t>(X) of </a:t>
            </a:r>
            <a:r>
              <a:rPr lang="en-US" sz="2600" spc="30" dirty="0" err="1">
                <a:solidFill>
                  <a:schemeClr val="accent3">
                    <a:lumMod val="50000"/>
                  </a:schemeClr>
                </a:solidFill>
                <a:latin typeface="Calibri" panose="020F0502020204030204" pitchFamily="34" charset="0"/>
                <a:cs typeface="Calibri" panose="020F0502020204030204" pitchFamily="34" charset="0"/>
              </a:rPr>
              <a:t>Ti</a:t>
            </a:r>
            <a:r>
              <a:rPr lang="en-US" sz="2600" spc="30" dirty="0">
                <a:solidFill>
                  <a:schemeClr val="accent3">
                    <a:lumMod val="50000"/>
                  </a:schemeClr>
                </a:solidFill>
                <a:latin typeface="Calibri" panose="020F0502020204030204" pitchFamily="34" charset="0"/>
                <a:cs typeface="Calibri" panose="020F0502020204030204" pitchFamily="34" charset="0"/>
              </a:rPr>
              <a:t> in S′</a:t>
            </a:r>
            <a:r>
              <a:rPr lang="en-US" sz="2600" spc="30" dirty="0">
                <a:solidFill>
                  <a:srgbClr val="333399"/>
                </a:solidFill>
                <a:latin typeface="Calibri" panose="020F0502020204030204" pitchFamily="34" charset="0"/>
                <a:cs typeface="Calibri" panose="020F0502020204030204" pitchFamily="34" charset="0"/>
              </a:rPr>
              <a:t>.</a:t>
            </a:r>
          </a:p>
          <a:p>
            <a:pPr marL="527050" indent="-514350" algn="just">
              <a:spcBef>
                <a:spcPts val="790"/>
              </a:spcBef>
              <a:spcAft>
                <a:spcPts val="1200"/>
              </a:spcAft>
              <a:buClr>
                <a:srgbClr val="990033"/>
              </a:buClr>
              <a:buSzPct val="100000"/>
              <a:buFont typeface="+mj-lt"/>
              <a:buAutoNum type="arabicPeriod"/>
              <a:tabLst>
                <a:tab pos="354965" algn="l"/>
                <a:tab pos="355600" algn="l"/>
              </a:tabLst>
            </a:pPr>
            <a:r>
              <a:rPr lang="en-US" sz="2600" spc="30" dirty="0">
                <a:solidFill>
                  <a:srgbClr val="333399"/>
                </a:solidFill>
                <a:latin typeface="Calibri" panose="020F0502020204030204" pitchFamily="34" charset="0"/>
                <a:cs typeface="Calibri" panose="020F0502020204030204" pitchFamily="34" charset="0"/>
              </a:rPr>
              <a:t>If the operation </a:t>
            </a:r>
            <a:r>
              <a:rPr lang="en-US" sz="2600" spc="30" dirty="0" err="1">
                <a:solidFill>
                  <a:srgbClr val="333399"/>
                </a:solidFill>
                <a:latin typeface="Calibri" panose="020F0502020204030204" pitchFamily="34" charset="0"/>
                <a:cs typeface="Calibri" panose="020F0502020204030204" pitchFamily="34" charset="0"/>
              </a:rPr>
              <a:t>wk</a:t>
            </a:r>
            <a:r>
              <a:rPr lang="en-US" sz="2600" spc="30" dirty="0">
                <a:solidFill>
                  <a:srgbClr val="333399"/>
                </a:solidFill>
                <a:latin typeface="Calibri" panose="020F0502020204030204" pitchFamily="34" charset="0"/>
                <a:cs typeface="Calibri" panose="020F0502020204030204" pitchFamily="34" charset="0"/>
              </a:rPr>
              <a:t>(Y) of Tk is the last operation to write item Y in S, then </a:t>
            </a:r>
            <a:r>
              <a:rPr lang="en-US" sz="2600" spc="30" dirty="0" err="1">
                <a:solidFill>
                  <a:schemeClr val="accent3">
                    <a:lumMod val="50000"/>
                  </a:schemeClr>
                </a:solidFill>
                <a:latin typeface="Calibri" panose="020F0502020204030204" pitchFamily="34" charset="0"/>
                <a:cs typeface="Calibri" panose="020F0502020204030204" pitchFamily="34" charset="0"/>
              </a:rPr>
              <a:t>wk</a:t>
            </a:r>
            <a:r>
              <a:rPr lang="en-US" sz="2600" spc="30" dirty="0">
                <a:solidFill>
                  <a:schemeClr val="accent3">
                    <a:lumMod val="50000"/>
                  </a:schemeClr>
                </a:solidFill>
                <a:latin typeface="Calibri" panose="020F0502020204030204" pitchFamily="34" charset="0"/>
                <a:cs typeface="Calibri" panose="020F0502020204030204" pitchFamily="34" charset="0"/>
              </a:rPr>
              <a:t>(Y) of Tk must also be the last operation to write item Y in S′.</a:t>
            </a:r>
            <a:endParaRPr sz="2600" dirty="0">
              <a:solidFill>
                <a:schemeClr val="accent3">
                  <a:lumMod val="50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921" y="397247"/>
            <a:ext cx="10178322"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View Equivalence and View  Serializability</a:t>
            </a:r>
          </a:p>
        </p:txBody>
      </p:sp>
      <p:sp>
        <p:nvSpPr>
          <p:cNvPr id="3" name="object 3"/>
          <p:cNvSpPr txBox="1"/>
          <p:nvPr/>
        </p:nvSpPr>
        <p:spPr>
          <a:xfrm>
            <a:off x="329784" y="1532987"/>
            <a:ext cx="11377534" cy="3789499"/>
          </a:xfrm>
          <a:prstGeom prst="rect">
            <a:avLst/>
          </a:prstGeom>
        </p:spPr>
        <p:txBody>
          <a:bodyPr vert="horz" wrap="square" lIns="0" tIns="100330" rIns="0" bIns="0" rtlCol="0">
            <a:spAutoFit/>
          </a:bodyPr>
          <a:lstStyle/>
          <a:p>
            <a:pPr marL="355600" indent="-342900" algn="just">
              <a:spcBef>
                <a:spcPts val="790"/>
              </a:spcBef>
              <a:buClr>
                <a:srgbClr val="990033"/>
              </a:buClr>
              <a:buSzPct val="60714"/>
              <a:buFont typeface="Wingdings"/>
              <a:buChar char=""/>
              <a:tabLst>
                <a:tab pos="354965" algn="l"/>
                <a:tab pos="355600" algn="l"/>
              </a:tabLst>
            </a:pPr>
            <a:r>
              <a:rPr sz="2800" spc="30" dirty="0">
                <a:solidFill>
                  <a:srgbClr val="333399"/>
                </a:solidFill>
                <a:latin typeface="Calibri" panose="020F0502020204030204" pitchFamily="34" charset="0"/>
                <a:cs typeface="Calibri" panose="020F0502020204030204" pitchFamily="34" charset="0"/>
              </a:rPr>
              <a:t>V</a:t>
            </a:r>
            <a:r>
              <a:rPr sz="2800" spc="-25" dirty="0">
                <a:solidFill>
                  <a:srgbClr val="333399"/>
                </a:solidFill>
                <a:latin typeface="Calibri" panose="020F0502020204030204" pitchFamily="34" charset="0"/>
                <a:cs typeface="Calibri" panose="020F0502020204030204" pitchFamily="34" charset="0"/>
              </a:rPr>
              <a:t>i</a:t>
            </a:r>
            <a:r>
              <a:rPr sz="2800" spc="40" dirty="0">
                <a:solidFill>
                  <a:srgbClr val="333399"/>
                </a:solidFill>
                <a:latin typeface="Calibri" panose="020F0502020204030204" pitchFamily="34" charset="0"/>
                <a:cs typeface="Calibri" panose="020F0502020204030204" pitchFamily="34" charset="0"/>
              </a:rPr>
              <a:t>e</a:t>
            </a:r>
            <a:r>
              <a:rPr sz="2800" dirty="0">
                <a:solidFill>
                  <a:srgbClr val="333399"/>
                </a:solidFill>
                <a:latin typeface="Calibri" panose="020F0502020204030204" pitchFamily="34" charset="0"/>
                <a:cs typeface="Calibri" panose="020F0502020204030204" pitchFamily="34" charset="0"/>
              </a:rPr>
              <a:t>w </a:t>
            </a:r>
            <a:r>
              <a:rPr sz="2800" spc="40" dirty="0">
                <a:solidFill>
                  <a:srgbClr val="333399"/>
                </a:solidFill>
                <a:latin typeface="Calibri" panose="020F0502020204030204" pitchFamily="34" charset="0"/>
                <a:cs typeface="Calibri" panose="020F0502020204030204" pitchFamily="34" charset="0"/>
              </a:rPr>
              <a:t>equ</a:t>
            </a:r>
            <a:r>
              <a:rPr sz="2800" spc="-25" dirty="0">
                <a:solidFill>
                  <a:srgbClr val="333399"/>
                </a:solidFill>
                <a:latin typeface="Calibri" panose="020F0502020204030204" pitchFamily="34" charset="0"/>
                <a:cs typeface="Calibri" panose="020F0502020204030204" pitchFamily="34" charset="0"/>
              </a:rPr>
              <a:t>i</a:t>
            </a:r>
            <a:r>
              <a:rPr sz="2800" dirty="0">
                <a:solidFill>
                  <a:srgbClr val="333399"/>
                </a:solidFill>
                <a:latin typeface="Calibri" panose="020F0502020204030204" pitchFamily="34" charset="0"/>
                <a:cs typeface="Calibri" panose="020F0502020204030204" pitchFamily="34" charset="0"/>
              </a:rPr>
              <a:t>v</a:t>
            </a:r>
            <a:r>
              <a:rPr sz="2800" spc="40" dirty="0">
                <a:solidFill>
                  <a:srgbClr val="333399"/>
                </a:solidFill>
                <a:latin typeface="Calibri" panose="020F0502020204030204" pitchFamily="34" charset="0"/>
                <a:cs typeface="Calibri" panose="020F0502020204030204" pitchFamily="34" charset="0"/>
              </a:rPr>
              <a:t>a</a:t>
            </a:r>
            <a:r>
              <a:rPr sz="2800" spc="-25" dirty="0">
                <a:solidFill>
                  <a:srgbClr val="333399"/>
                </a:solidFill>
                <a:latin typeface="Calibri" panose="020F0502020204030204" pitchFamily="34" charset="0"/>
                <a:cs typeface="Calibri" panose="020F0502020204030204" pitchFamily="34" charset="0"/>
              </a:rPr>
              <a:t>l</a:t>
            </a:r>
            <a:r>
              <a:rPr sz="2800" spc="40" dirty="0">
                <a:solidFill>
                  <a:srgbClr val="333399"/>
                </a:solidFill>
                <a:latin typeface="Calibri" panose="020F0502020204030204" pitchFamily="34" charset="0"/>
                <a:cs typeface="Calibri" panose="020F0502020204030204" pitchFamily="34" charset="0"/>
              </a:rPr>
              <a:t>en</a:t>
            </a:r>
            <a:r>
              <a:rPr sz="2800" dirty="0">
                <a:solidFill>
                  <a:srgbClr val="333399"/>
                </a:solidFill>
                <a:latin typeface="Calibri" panose="020F0502020204030204" pitchFamily="34" charset="0"/>
                <a:cs typeface="Calibri" panose="020F0502020204030204" pitchFamily="34" charset="0"/>
              </a:rPr>
              <a:t>ce</a:t>
            </a:r>
            <a:r>
              <a:rPr sz="2800" spc="-235"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o</a:t>
            </a:r>
            <a:r>
              <a:rPr sz="2800" dirty="0">
                <a:solidFill>
                  <a:srgbClr val="333399"/>
                </a:solidFill>
                <a:latin typeface="Calibri" panose="020F0502020204030204" pitchFamily="34" charset="0"/>
                <a:cs typeface="Calibri" panose="020F0502020204030204" pitchFamily="34" charset="0"/>
              </a:rPr>
              <a:t>f</a:t>
            </a:r>
            <a:r>
              <a:rPr sz="2800" spc="-6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t</a:t>
            </a:r>
            <a:r>
              <a:rPr sz="2800" spc="-25" dirty="0">
                <a:solidFill>
                  <a:srgbClr val="333399"/>
                </a:solidFill>
                <a:latin typeface="Calibri" panose="020F0502020204030204" pitchFamily="34" charset="0"/>
                <a:cs typeface="Calibri" panose="020F0502020204030204" pitchFamily="34" charset="0"/>
              </a:rPr>
              <a:t>w</a:t>
            </a:r>
            <a:r>
              <a:rPr sz="2800" dirty="0">
                <a:solidFill>
                  <a:srgbClr val="333399"/>
                </a:solidFill>
                <a:latin typeface="Calibri" panose="020F0502020204030204" pitchFamily="34" charset="0"/>
                <a:cs typeface="Calibri" panose="020F0502020204030204" pitchFamily="34" charset="0"/>
              </a:rPr>
              <a:t>o</a:t>
            </a:r>
            <a:r>
              <a:rPr sz="2800" spc="6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sc</a:t>
            </a:r>
            <a:r>
              <a:rPr sz="2800" spc="40" dirty="0">
                <a:solidFill>
                  <a:srgbClr val="333399"/>
                </a:solidFill>
                <a:latin typeface="Calibri" panose="020F0502020204030204" pitchFamily="34" charset="0"/>
                <a:cs typeface="Calibri" panose="020F0502020204030204" pitchFamily="34" charset="0"/>
              </a:rPr>
              <a:t>hedu</a:t>
            </a:r>
            <a:r>
              <a:rPr sz="2800" spc="-25" dirty="0">
                <a:solidFill>
                  <a:srgbClr val="333399"/>
                </a:solidFill>
                <a:latin typeface="Calibri" panose="020F0502020204030204" pitchFamily="34" charset="0"/>
                <a:cs typeface="Calibri" panose="020F0502020204030204" pitchFamily="34" charset="0"/>
              </a:rPr>
              <a:t>l</a:t>
            </a:r>
            <a:r>
              <a:rPr sz="2800" spc="40" dirty="0">
                <a:solidFill>
                  <a:srgbClr val="333399"/>
                </a:solidFill>
                <a:latin typeface="Calibri" panose="020F0502020204030204" pitchFamily="34" charset="0"/>
                <a:cs typeface="Calibri" panose="020F0502020204030204" pitchFamily="34" charset="0"/>
              </a:rPr>
              <a:t>e</a:t>
            </a:r>
            <a:r>
              <a:rPr sz="2800" dirty="0">
                <a:solidFill>
                  <a:srgbClr val="333399"/>
                </a:solidFill>
                <a:latin typeface="Calibri" panose="020F0502020204030204" pitchFamily="34" charset="0"/>
                <a:cs typeface="Calibri" panose="020F0502020204030204" pitchFamily="34" charset="0"/>
              </a:rPr>
              <a:t>s</a:t>
            </a:r>
            <a:endParaRPr sz="2800" dirty="0">
              <a:latin typeface="Calibri" panose="020F0502020204030204" pitchFamily="34" charset="0"/>
              <a:cs typeface="Calibri" panose="020F0502020204030204" pitchFamily="34" charset="0"/>
            </a:endParaRPr>
          </a:p>
          <a:p>
            <a:pPr marL="762000" marR="5080" lvl="1" indent="-292100" algn="just">
              <a:lnSpc>
                <a:spcPct val="100400"/>
              </a:lnSpc>
              <a:spcBef>
                <a:spcPts val="625"/>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As</a:t>
            </a:r>
            <a:r>
              <a:rPr sz="2600" spc="7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long</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as</a:t>
            </a:r>
            <a:r>
              <a:rPr sz="2600" spc="7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each</a:t>
            </a:r>
            <a:r>
              <a:rPr sz="2600" spc="1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read</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operation</a:t>
            </a:r>
            <a:r>
              <a:rPr sz="2600" spc="2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 </a:t>
            </a:r>
            <a:r>
              <a:rPr sz="2600" spc="-1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reads the </a:t>
            </a:r>
            <a:r>
              <a:rPr sz="2600" spc="-10" dirty="0">
                <a:solidFill>
                  <a:srgbClr val="800000"/>
                </a:solidFill>
                <a:latin typeface="Calibri" panose="020F0502020204030204" pitchFamily="34" charset="0"/>
                <a:cs typeface="Calibri" panose="020F0502020204030204" pitchFamily="34" charset="0"/>
              </a:rPr>
              <a:t>result </a:t>
            </a:r>
            <a:r>
              <a:rPr sz="2600" spc="-25" dirty="0">
                <a:solidFill>
                  <a:srgbClr val="800000"/>
                </a:solidFill>
                <a:latin typeface="Calibri" panose="020F0502020204030204" pitchFamily="34" charset="0"/>
                <a:cs typeface="Calibri" panose="020F0502020204030204" pitchFamily="34" charset="0"/>
              </a:rPr>
              <a:t>of the </a:t>
            </a:r>
            <a:r>
              <a:rPr sz="2600" spc="-5" dirty="0">
                <a:solidFill>
                  <a:srgbClr val="800000"/>
                </a:solidFill>
                <a:latin typeface="Calibri" panose="020F0502020204030204" pitchFamily="34" charset="0"/>
                <a:cs typeface="Calibri" panose="020F0502020204030204" pitchFamily="34" charset="0"/>
              </a:rPr>
              <a:t>same </a:t>
            </a:r>
            <a:r>
              <a:rPr sz="2600" spc="5" dirty="0">
                <a:solidFill>
                  <a:srgbClr val="800000"/>
                </a:solidFill>
                <a:latin typeface="Calibri" panose="020F0502020204030204" pitchFamily="34" charset="0"/>
                <a:cs typeface="Calibri" panose="020F0502020204030204" pitchFamily="34" charset="0"/>
              </a:rPr>
              <a:t>write </a:t>
            </a:r>
            <a:r>
              <a:rPr sz="2600" spc="-25" dirty="0">
                <a:solidFill>
                  <a:srgbClr val="800000"/>
                </a:solidFill>
                <a:latin typeface="Calibri" panose="020F0502020204030204" pitchFamily="34" charset="0"/>
                <a:cs typeface="Calibri" panose="020F0502020204030204" pitchFamily="34" charset="0"/>
              </a:rPr>
              <a:t>operation</a:t>
            </a:r>
            <a:r>
              <a:rPr sz="2600" spc="-2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in </a:t>
            </a:r>
            <a:r>
              <a:rPr sz="2600" spc="-35" dirty="0">
                <a:solidFill>
                  <a:srgbClr val="800000"/>
                </a:solidFill>
                <a:latin typeface="Calibri" panose="020F0502020204030204" pitchFamily="34" charset="0"/>
                <a:cs typeface="Calibri" panose="020F0502020204030204" pitchFamily="34" charset="0"/>
              </a:rPr>
              <a:t>both </a:t>
            </a:r>
            <a:r>
              <a:rPr sz="2600" spc="-7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schedules,</a:t>
            </a:r>
            <a:r>
              <a:rPr sz="2600" spc="24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3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write</a:t>
            </a:r>
            <a:r>
              <a:rPr sz="2600" spc="-7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operations</a:t>
            </a:r>
            <a:r>
              <a:rPr sz="2600" spc="2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each</a:t>
            </a:r>
            <a:r>
              <a:rPr sz="2600" spc="1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 </a:t>
            </a:r>
            <a:r>
              <a:rPr sz="2600" spc="-71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must</a:t>
            </a:r>
            <a:r>
              <a:rPr sz="2600" spc="4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produce</a:t>
            </a:r>
            <a:r>
              <a:rPr sz="2600" spc="1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12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same</a:t>
            </a:r>
            <a:r>
              <a:rPr sz="2600" spc="-7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results</a:t>
            </a:r>
            <a:endParaRPr sz="2600" dirty="0">
              <a:latin typeface="Calibri" panose="020F0502020204030204" pitchFamily="34" charset="0"/>
              <a:cs typeface="Calibri" panose="020F0502020204030204" pitchFamily="34" charset="0"/>
            </a:endParaRPr>
          </a:p>
          <a:p>
            <a:pPr marL="762000" marR="42545" lvl="1" indent="-292100" algn="just">
              <a:lnSpc>
                <a:spcPts val="3100"/>
              </a:lnSpc>
              <a:spcBef>
                <a:spcPts val="700"/>
              </a:spcBef>
              <a:buClr>
                <a:srgbClr val="333399"/>
              </a:buClr>
              <a:buSzPct val="53846"/>
              <a:buFont typeface="Wingdings"/>
              <a:buChar char=""/>
              <a:tabLst>
                <a:tab pos="761365" algn="l"/>
                <a:tab pos="762000" algn="l"/>
              </a:tabLst>
            </a:pPr>
            <a:r>
              <a:rPr sz="2600" spc="-20" dirty="0">
                <a:solidFill>
                  <a:srgbClr val="800000"/>
                </a:solidFill>
                <a:highlight>
                  <a:srgbClr val="FFFAEF"/>
                </a:highlight>
                <a:latin typeface="Calibri" panose="020F0502020204030204" pitchFamily="34" charset="0"/>
                <a:cs typeface="Calibri" panose="020F0502020204030204" pitchFamily="34" charset="0"/>
              </a:rPr>
              <a:t>Read</a:t>
            </a:r>
            <a:r>
              <a:rPr sz="2600" spc="125" dirty="0">
                <a:solidFill>
                  <a:srgbClr val="800000"/>
                </a:solidFill>
                <a:highlight>
                  <a:srgbClr val="FFFAEF"/>
                </a:highlight>
                <a:latin typeface="Calibri" panose="020F0502020204030204" pitchFamily="34" charset="0"/>
                <a:cs typeface="Calibri" panose="020F0502020204030204" pitchFamily="34" charset="0"/>
              </a:rPr>
              <a:t> </a:t>
            </a:r>
            <a:r>
              <a:rPr sz="2600" spc="-30" dirty="0">
                <a:solidFill>
                  <a:srgbClr val="800000"/>
                </a:solidFill>
                <a:highlight>
                  <a:srgbClr val="FFFAEF"/>
                </a:highlight>
                <a:latin typeface="Calibri" panose="020F0502020204030204" pitchFamily="34" charset="0"/>
                <a:cs typeface="Calibri" panose="020F0502020204030204" pitchFamily="34" charset="0"/>
              </a:rPr>
              <a:t>operations</a:t>
            </a:r>
            <a:r>
              <a:rPr sz="2600" spc="170" dirty="0">
                <a:solidFill>
                  <a:srgbClr val="800000"/>
                </a:solidFill>
                <a:highlight>
                  <a:srgbClr val="FFFAEF"/>
                </a:highlight>
                <a:latin typeface="Calibri" panose="020F0502020204030204" pitchFamily="34" charset="0"/>
                <a:cs typeface="Calibri" panose="020F0502020204030204" pitchFamily="34" charset="0"/>
              </a:rPr>
              <a:t> </a:t>
            </a:r>
            <a:r>
              <a:rPr sz="2600" spc="-10" dirty="0">
                <a:solidFill>
                  <a:srgbClr val="800000"/>
                </a:solidFill>
                <a:highlight>
                  <a:srgbClr val="FFFAEF"/>
                </a:highlight>
                <a:latin typeface="Calibri" panose="020F0502020204030204" pitchFamily="34" charset="0"/>
                <a:cs typeface="Calibri" panose="020F0502020204030204" pitchFamily="34" charset="0"/>
              </a:rPr>
              <a:t>said</a:t>
            </a:r>
            <a:r>
              <a:rPr sz="2600" spc="30" dirty="0">
                <a:solidFill>
                  <a:srgbClr val="800000"/>
                </a:solidFill>
                <a:highlight>
                  <a:srgbClr val="FFFAEF"/>
                </a:highlight>
                <a:latin typeface="Calibri" panose="020F0502020204030204" pitchFamily="34" charset="0"/>
                <a:cs typeface="Calibri" panose="020F0502020204030204" pitchFamily="34" charset="0"/>
              </a:rPr>
              <a:t> </a:t>
            </a:r>
            <a:r>
              <a:rPr sz="2600" spc="-15" dirty="0">
                <a:solidFill>
                  <a:srgbClr val="800000"/>
                </a:solidFill>
                <a:highlight>
                  <a:srgbClr val="FFFAEF"/>
                </a:highlight>
                <a:latin typeface="Calibri" panose="020F0502020204030204" pitchFamily="34" charset="0"/>
                <a:cs typeface="Calibri" panose="020F0502020204030204" pitchFamily="34" charset="0"/>
              </a:rPr>
              <a:t>to</a:t>
            </a:r>
            <a:r>
              <a:rPr sz="2600" spc="25" dirty="0">
                <a:solidFill>
                  <a:srgbClr val="800000"/>
                </a:solidFill>
                <a:highlight>
                  <a:srgbClr val="FFFAEF"/>
                </a:highlight>
                <a:latin typeface="Calibri" panose="020F0502020204030204" pitchFamily="34" charset="0"/>
                <a:cs typeface="Calibri" panose="020F0502020204030204" pitchFamily="34" charset="0"/>
              </a:rPr>
              <a:t> </a:t>
            </a:r>
            <a:r>
              <a:rPr sz="2600" spc="-20" dirty="0">
                <a:solidFill>
                  <a:srgbClr val="800000"/>
                </a:solidFill>
                <a:highlight>
                  <a:srgbClr val="FFFAEF"/>
                </a:highlight>
                <a:latin typeface="Calibri" panose="020F0502020204030204" pitchFamily="34" charset="0"/>
                <a:cs typeface="Calibri" panose="020F0502020204030204" pitchFamily="34" charset="0"/>
              </a:rPr>
              <a:t>see</a:t>
            </a:r>
            <a:r>
              <a:rPr sz="2600" spc="130" dirty="0">
                <a:solidFill>
                  <a:srgbClr val="800000"/>
                </a:solidFill>
                <a:highlight>
                  <a:srgbClr val="FFFAEF"/>
                </a:highlight>
                <a:latin typeface="Calibri" panose="020F0502020204030204" pitchFamily="34" charset="0"/>
                <a:cs typeface="Calibri" panose="020F0502020204030204" pitchFamily="34" charset="0"/>
              </a:rPr>
              <a:t> </a:t>
            </a:r>
            <a:r>
              <a:rPr sz="2600" spc="-25" dirty="0">
                <a:solidFill>
                  <a:srgbClr val="800000"/>
                </a:solidFill>
                <a:highlight>
                  <a:srgbClr val="FFFAEF"/>
                </a:highlight>
                <a:latin typeface="Calibri" panose="020F0502020204030204" pitchFamily="34" charset="0"/>
                <a:cs typeface="Calibri" panose="020F0502020204030204" pitchFamily="34" charset="0"/>
              </a:rPr>
              <a:t>the</a:t>
            </a:r>
            <a:r>
              <a:rPr sz="2600" spc="25" dirty="0">
                <a:solidFill>
                  <a:srgbClr val="800000"/>
                </a:solidFill>
                <a:highlight>
                  <a:srgbClr val="FFFAEF"/>
                </a:highlight>
                <a:latin typeface="Calibri" panose="020F0502020204030204" pitchFamily="34" charset="0"/>
                <a:cs typeface="Calibri" panose="020F0502020204030204" pitchFamily="34" charset="0"/>
              </a:rPr>
              <a:t> </a:t>
            </a:r>
            <a:r>
              <a:rPr sz="2600" spc="-5" dirty="0">
                <a:solidFill>
                  <a:srgbClr val="800000"/>
                </a:solidFill>
                <a:highlight>
                  <a:srgbClr val="FFFAEF"/>
                </a:highlight>
                <a:latin typeface="Calibri" panose="020F0502020204030204" pitchFamily="34" charset="0"/>
                <a:cs typeface="Calibri" panose="020F0502020204030204" pitchFamily="34" charset="0"/>
              </a:rPr>
              <a:t>same</a:t>
            </a:r>
            <a:r>
              <a:rPr sz="2600" spc="30" dirty="0">
                <a:solidFill>
                  <a:srgbClr val="800000"/>
                </a:solidFill>
                <a:highlight>
                  <a:srgbClr val="FFFAEF"/>
                </a:highlight>
                <a:latin typeface="Calibri" panose="020F0502020204030204" pitchFamily="34" charset="0"/>
                <a:cs typeface="Calibri" panose="020F0502020204030204" pitchFamily="34" charset="0"/>
              </a:rPr>
              <a:t> </a:t>
            </a:r>
            <a:r>
              <a:rPr sz="2600" spc="-10" dirty="0">
                <a:solidFill>
                  <a:srgbClr val="800000"/>
                </a:solidFill>
                <a:highlight>
                  <a:srgbClr val="FFFAEF"/>
                </a:highlight>
                <a:latin typeface="Calibri" panose="020F0502020204030204" pitchFamily="34" charset="0"/>
                <a:cs typeface="Calibri" panose="020F0502020204030204" pitchFamily="34" charset="0"/>
              </a:rPr>
              <a:t>view</a:t>
            </a:r>
            <a:r>
              <a:rPr sz="2600" spc="-5" dirty="0">
                <a:solidFill>
                  <a:srgbClr val="800000"/>
                </a:solidFill>
                <a:highlight>
                  <a:srgbClr val="FFFAEF"/>
                </a:highlight>
                <a:latin typeface="Calibri" panose="020F0502020204030204" pitchFamily="34" charset="0"/>
                <a:cs typeface="Calibri" panose="020F0502020204030204" pitchFamily="34" charset="0"/>
              </a:rPr>
              <a:t> </a:t>
            </a:r>
            <a:r>
              <a:rPr sz="2600" spc="10" dirty="0">
                <a:solidFill>
                  <a:srgbClr val="800000"/>
                </a:solidFill>
                <a:highlight>
                  <a:srgbClr val="FFFAEF"/>
                </a:highlight>
                <a:latin typeface="Calibri" panose="020F0502020204030204" pitchFamily="34" charset="0"/>
                <a:cs typeface="Calibri" panose="020F0502020204030204" pitchFamily="34" charset="0"/>
              </a:rPr>
              <a:t>in</a:t>
            </a:r>
            <a:r>
              <a:rPr sz="2600" spc="30" dirty="0">
                <a:solidFill>
                  <a:srgbClr val="800000"/>
                </a:solidFill>
                <a:highlight>
                  <a:srgbClr val="FFFAEF"/>
                </a:highlight>
                <a:latin typeface="Calibri" panose="020F0502020204030204" pitchFamily="34" charset="0"/>
                <a:cs typeface="Calibri" panose="020F0502020204030204" pitchFamily="34" charset="0"/>
              </a:rPr>
              <a:t> </a:t>
            </a:r>
            <a:r>
              <a:rPr sz="2600" spc="-35" dirty="0">
                <a:solidFill>
                  <a:srgbClr val="800000"/>
                </a:solidFill>
                <a:highlight>
                  <a:srgbClr val="FFFAEF"/>
                </a:highlight>
                <a:latin typeface="Calibri" panose="020F0502020204030204" pitchFamily="34" charset="0"/>
                <a:cs typeface="Calibri" panose="020F0502020204030204" pitchFamily="34" charset="0"/>
              </a:rPr>
              <a:t>both </a:t>
            </a:r>
            <a:r>
              <a:rPr sz="2600" spc="-710" dirty="0">
                <a:solidFill>
                  <a:srgbClr val="800000"/>
                </a:solidFill>
                <a:highlight>
                  <a:srgbClr val="FFFAEF"/>
                </a:highlight>
                <a:latin typeface="Calibri" panose="020F0502020204030204" pitchFamily="34" charset="0"/>
                <a:cs typeface="Calibri" panose="020F0502020204030204" pitchFamily="34" charset="0"/>
              </a:rPr>
              <a:t> </a:t>
            </a:r>
            <a:r>
              <a:rPr sz="2600" spc="-30" dirty="0">
                <a:solidFill>
                  <a:srgbClr val="800000"/>
                </a:solidFill>
                <a:highlight>
                  <a:srgbClr val="FFFAEF"/>
                </a:highlight>
                <a:latin typeface="Calibri" panose="020F0502020204030204" pitchFamily="34" charset="0"/>
                <a:cs typeface="Calibri" panose="020F0502020204030204" pitchFamily="34" charset="0"/>
              </a:rPr>
              <a:t>schedules</a:t>
            </a:r>
            <a:endParaRPr sz="2600" dirty="0">
              <a:highlight>
                <a:srgbClr val="FFFAEF"/>
              </a:highlight>
              <a:latin typeface="Calibri" panose="020F0502020204030204" pitchFamily="34" charset="0"/>
              <a:cs typeface="Calibri" panose="020F0502020204030204" pitchFamily="34" charset="0"/>
            </a:endParaRPr>
          </a:p>
          <a:p>
            <a:pPr marL="355600" indent="-342900" algn="just">
              <a:spcBef>
                <a:spcPts val="580"/>
              </a:spcBef>
              <a:buClr>
                <a:srgbClr val="990033"/>
              </a:buClr>
              <a:buSzPct val="60714"/>
              <a:buFont typeface="Wingdings"/>
              <a:buChar char=""/>
              <a:tabLst>
                <a:tab pos="354965" algn="l"/>
                <a:tab pos="355600" algn="l"/>
              </a:tabLst>
            </a:pPr>
            <a:endParaRPr lang="en-US" sz="2800" spc="10" dirty="0">
              <a:solidFill>
                <a:srgbClr val="333399"/>
              </a:solidFill>
              <a:latin typeface="Calibri" panose="020F0502020204030204" pitchFamily="34" charset="0"/>
              <a:cs typeface="Calibri" panose="020F0502020204030204" pitchFamily="34" charset="0"/>
            </a:endParaRPr>
          </a:p>
          <a:p>
            <a:pPr marL="355600" indent="-342900" algn="just">
              <a:spcBef>
                <a:spcPts val="580"/>
              </a:spcBef>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View</a:t>
            </a:r>
            <a:r>
              <a:rPr sz="2800" spc="-2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serializable</a:t>
            </a:r>
            <a:r>
              <a:rPr sz="2800" spc="-5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schedule</a:t>
            </a:r>
            <a:endParaRPr sz="2800" dirty="0">
              <a:latin typeface="Calibri" panose="020F0502020204030204" pitchFamily="34" charset="0"/>
              <a:cs typeface="Calibri" panose="020F0502020204030204" pitchFamily="34" charset="0"/>
            </a:endParaRPr>
          </a:p>
          <a:p>
            <a:pPr marL="762000" lvl="1" indent="-292100" algn="just">
              <a:spcBef>
                <a:spcPts val="64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View</a:t>
            </a:r>
            <a:r>
              <a:rPr sz="2600" spc="9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equivalent</a:t>
            </a:r>
            <a:r>
              <a:rPr sz="2600" spc="254"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7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serial</a:t>
            </a:r>
            <a:r>
              <a:rPr sz="2600" spc="10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schedule</a:t>
            </a:r>
            <a:endParaRPr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52092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07423"/>
            <a:ext cx="10732956"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View Equivalence and View  Serializability (cont’d.)</a:t>
            </a:r>
          </a:p>
        </p:txBody>
      </p:sp>
      <p:sp>
        <p:nvSpPr>
          <p:cNvPr id="3" name="object 3"/>
          <p:cNvSpPr txBox="1"/>
          <p:nvPr/>
        </p:nvSpPr>
        <p:spPr>
          <a:xfrm>
            <a:off x="422223" y="1155456"/>
            <a:ext cx="11347554" cy="3838230"/>
          </a:xfrm>
          <a:prstGeom prst="rect">
            <a:avLst/>
          </a:prstGeom>
        </p:spPr>
        <p:txBody>
          <a:bodyPr vert="horz" wrap="square" lIns="0" tIns="13970" rIns="0" bIns="0" rtlCol="0">
            <a:spAutoFit/>
          </a:bodyPr>
          <a:lstStyle/>
          <a:p>
            <a:pPr marL="355600" marR="5080" indent="-342900" algn="just">
              <a:lnSpc>
                <a:spcPct val="99700"/>
              </a:lnSpc>
              <a:spcBef>
                <a:spcPts val="110"/>
              </a:spcBef>
              <a:buClr>
                <a:srgbClr val="990033"/>
              </a:buClr>
              <a:buSzPct val="60714"/>
              <a:buFont typeface="Wingdings"/>
              <a:buChar char=""/>
              <a:tabLst>
                <a:tab pos="354965" algn="l"/>
                <a:tab pos="355600" algn="l"/>
              </a:tabLst>
            </a:pPr>
            <a:r>
              <a:rPr sz="2600" dirty="0">
                <a:solidFill>
                  <a:srgbClr val="333399"/>
                </a:solidFill>
                <a:latin typeface="Calibri" panose="020F0502020204030204" pitchFamily="34" charset="0"/>
                <a:cs typeface="Calibri" panose="020F0502020204030204" pitchFamily="34" charset="0"/>
              </a:rPr>
              <a:t>Conflict</a:t>
            </a:r>
            <a:r>
              <a:rPr sz="2600" spc="-50"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serializability</a:t>
            </a:r>
            <a:r>
              <a:rPr sz="2600" spc="40"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similar</a:t>
            </a:r>
            <a:r>
              <a:rPr sz="2600" spc="100"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to</a:t>
            </a:r>
            <a:r>
              <a:rPr sz="2600" spc="-25"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view</a:t>
            </a:r>
            <a:r>
              <a:rPr sz="2600" spc="15"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serializability</a:t>
            </a:r>
            <a:r>
              <a:rPr lang="en-US" sz="2600" spc="-5" dirty="0">
                <a:solidFill>
                  <a:srgbClr val="333399"/>
                </a:solidFill>
                <a:latin typeface="Calibri" panose="020F0502020204030204" pitchFamily="34" charset="0"/>
                <a:cs typeface="Calibri" panose="020F0502020204030204" pitchFamily="34" charset="0"/>
              </a:rPr>
              <a:t>, if </a:t>
            </a:r>
            <a:r>
              <a:rPr lang="en-US" sz="2600" b="1" u="sng" spc="-5" dirty="0">
                <a:solidFill>
                  <a:srgbClr val="333399"/>
                </a:solidFill>
                <a:highlight>
                  <a:srgbClr val="E1F7E1"/>
                </a:highlight>
                <a:latin typeface="Calibri" panose="020F0502020204030204" pitchFamily="34" charset="0"/>
                <a:cs typeface="Calibri" panose="020F0502020204030204" pitchFamily="34" charset="0"/>
              </a:rPr>
              <a:t>constrained</a:t>
            </a:r>
            <a:r>
              <a:rPr sz="2600" b="1" u="sng" spc="10" dirty="0">
                <a:solidFill>
                  <a:srgbClr val="333399"/>
                </a:solidFill>
                <a:highlight>
                  <a:srgbClr val="E1F7E1"/>
                </a:highlight>
                <a:latin typeface="Calibri" panose="020F0502020204030204" pitchFamily="34" charset="0"/>
                <a:cs typeface="Calibri" panose="020F0502020204030204" pitchFamily="34" charset="0"/>
              </a:rPr>
              <a:t> </a:t>
            </a:r>
            <a:r>
              <a:rPr sz="2600" b="1" u="sng" spc="-15" dirty="0">
                <a:solidFill>
                  <a:srgbClr val="333399"/>
                </a:solidFill>
                <a:highlight>
                  <a:srgbClr val="E1F7E1"/>
                </a:highlight>
                <a:latin typeface="Calibri" panose="020F0502020204030204" pitchFamily="34" charset="0"/>
                <a:cs typeface="Calibri" panose="020F0502020204030204" pitchFamily="34" charset="0"/>
              </a:rPr>
              <a:t>write </a:t>
            </a:r>
            <a:r>
              <a:rPr sz="2600" b="1" u="sng" spc="10" dirty="0">
                <a:solidFill>
                  <a:srgbClr val="333399"/>
                </a:solidFill>
                <a:highlight>
                  <a:srgbClr val="E1F7E1"/>
                </a:highlight>
                <a:latin typeface="Calibri" panose="020F0502020204030204" pitchFamily="34" charset="0"/>
                <a:cs typeface="Calibri" panose="020F0502020204030204" pitchFamily="34" charset="0"/>
              </a:rPr>
              <a:t>assumption</a:t>
            </a:r>
            <a:r>
              <a:rPr sz="2600" spc="10"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(no </a:t>
            </a:r>
            <a:r>
              <a:rPr sz="2600" spc="5" dirty="0">
                <a:solidFill>
                  <a:srgbClr val="333399"/>
                </a:solidFill>
                <a:latin typeface="Calibri" panose="020F0502020204030204" pitchFamily="34" charset="0"/>
                <a:cs typeface="Calibri" panose="020F0502020204030204" pitchFamily="34" charset="0"/>
              </a:rPr>
              <a:t>blind </a:t>
            </a:r>
            <a:r>
              <a:rPr sz="2600" spc="-5" dirty="0">
                <a:solidFill>
                  <a:srgbClr val="333399"/>
                </a:solidFill>
                <a:latin typeface="Calibri" panose="020F0502020204030204" pitchFamily="34" charset="0"/>
                <a:cs typeface="Calibri" panose="020F0502020204030204" pitchFamily="34" charset="0"/>
              </a:rPr>
              <a:t>writes) </a:t>
            </a:r>
            <a:r>
              <a:rPr sz="2600"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applies</a:t>
            </a:r>
            <a:endParaRPr lang="en-US" sz="2600" spc="20" dirty="0">
              <a:solidFill>
                <a:srgbClr val="333399"/>
              </a:solidFill>
              <a:latin typeface="Calibri" panose="020F0502020204030204" pitchFamily="34" charset="0"/>
              <a:cs typeface="Calibri" panose="020F0502020204030204" pitchFamily="34" charset="0"/>
            </a:endParaRPr>
          </a:p>
          <a:p>
            <a:pPr marL="812800" marR="5080" lvl="1" indent="-342900" algn="just">
              <a:lnSpc>
                <a:spcPct val="99700"/>
              </a:lnSpc>
              <a:spcBef>
                <a:spcPts val="110"/>
              </a:spcBef>
              <a:buClr>
                <a:srgbClr val="990033"/>
              </a:buClr>
              <a:buSzPct val="60714"/>
              <a:buFont typeface="Wingdings"/>
              <a:buChar char=""/>
              <a:tabLst>
                <a:tab pos="354965" algn="l"/>
                <a:tab pos="355600" algn="l"/>
              </a:tabLst>
            </a:pPr>
            <a:r>
              <a:rPr lang="en-US" sz="2400" spc="20" dirty="0">
                <a:solidFill>
                  <a:schemeClr val="accent3">
                    <a:lumMod val="50000"/>
                  </a:schemeClr>
                </a:solidFill>
                <a:latin typeface="Calibri" panose="020F0502020204030204" pitchFamily="34" charset="0"/>
                <a:cs typeface="Calibri" panose="020F0502020204030204" pitchFamily="34" charset="0"/>
              </a:rPr>
              <a:t>This condition states that any write operation </a:t>
            </a:r>
            <a:r>
              <a:rPr lang="en-US" sz="2400" spc="20" dirty="0" err="1">
                <a:solidFill>
                  <a:schemeClr val="accent3">
                    <a:lumMod val="50000"/>
                  </a:schemeClr>
                </a:solidFill>
                <a:latin typeface="Calibri" panose="020F0502020204030204" pitchFamily="34" charset="0"/>
                <a:cs typeface="Calibri" panose="020F0502020204030204" pitchFamily="34" charset="0"/>
              </a:rPr>
              <a:t>wi</a:t>
            </a:r>
            <a:r>
              <a:rPr lang="en-US" sz="2400" spc="20" dirty="0">
                <a:solidFill>
                  <a:schemeClr val="accent3">
                    <a:lumMod val="50000"/>
                  </a:schemeClr>
                </a:solidFill>
                <a:latin typeface="Calibri" panose="020F0502020204030204" pitchFamily="34" charset="0"/>
                <a:cs typeface="Calibri" panose="020F0502020204030204" pitchFamily="34" charset="0"/>
              </a:rPr>
              <a:t>(X) in </a:t>
            </a:r>
            <a:r>
              <a:rPr lang="en-US" sz="2400" spc="20" dirty="0" err="1">
                <a:solidFill>
                  <a:schemeClr val="accent3">
                    <a:lumMod val="50000"/>
                  </a:schemeClr>
                </a:solidFill>
                <a:latin typeface="Calibri" panose="020F0502020204030204" pitchFamily="34" charset="0"/>
                <a:cs typeface="Calibri" panose="020F0502020204030204" pitchFamily="34" charset="0"/>
              </a:rPr>
              <a:t>Ti</a:t>
            </a:r>
            <a:r>
              <a:rPr lang="en-US" sz="2400" spc="20" dirty="0">
                <a:solidFill>
                  <a:schemeClr val="accent3">
                    <a:lumMod val="50000"/>
                  </a:schemeClr>
                </a:solidFill>
                <a:latin typeface="Calibri" panose="020F0502020204030204" pitchFamily="34" charset="0"/>
                <a:cs typeface="Calibri" panose="020F0502020204030204" pitchFamily="34" charset="0"/>
              </a:rPr>
              <a:t> is preceded by a </a:t>
            </a:r>
            <a:r>
              <a:rPr lang="en-US" sz="2400" spc="20" dirty="0" err="1">
                <a:solidFill>
                  <a:schemeClr val="accent3">
                    <a:lumMod val="50000"/>
                  </a:schemeClr>
                </a:solidFill>
                <a:latin typeface="Calibri" panose="020F0502020204030204" pitchFamily="34" charset="0"/>
                <a:cs typeface="Calibri" panose="020F0502020204030204" pitchFamily="34" charset="0"/>
              </a:rPr>
              <a:t>ri</a:t>
            </a:r>
            <a:r>
              <a:rPr lang="en-US" sz="2400" spc="20" dirty="0">
                <a:solidFill>
                  <a:schemeClr val="accent3">
                    <a:lumMod val="50000"/>
                  </a:schemeClr>
                </a:solidFill>
                <a:latin typeface="Calibri" panose="020F0502020204030204" pitchFamily="34" charset="0"/>
                <a:cs typeface="Calibri" panose="020F0502020204030204" pitchFamily="34" charset="0"/>
              </a:rPr>
              <a:t>(X) in </a:t>
            </a:r>
            <a:r>
              <a:rPr lang="en-US" sz="2400" spc="20" dirty="0" err="1">
                <a:solidFill>
                  <a:schemeClr val="accent3">
                    <a:lumMod val="50000"/>
                  </a:schemeClr>
                </a:solidFill>
                <a:latin typeface="Calibri" panose="020F0502020204030204" pitchFamily="34" charset="0"/>
                <a:cs typeface="Calibri" panose="020F0502020204030204" pitchFamily="34" charset="0"/>
              </a:rPr>
              <a:t>Ti</a:t>
            </a:r>
            <a:r>
              <a:rPr lang="en-US" sz="2400" spc="20" dirty="0">
                <a:solidFill>
                  <a:schemeClr val="accent3">
                    <a:lumMod val="50000"/>
                  </a:schemeClr>
                </a:solidFill>
                <a:latin typeface="Calibri" panose="020F0502020204030204" pitchFamily="34" charset="0"/>
                <a:cs typeface="Calibri" panose="020F0502020204030204" pitchFamily="34" charset="0"/>
              </a:rPr>
              <a:t> and that the value written by </a:t>
            </a:r>
            <a:r>
              <a:rPr lang="en-US" sz="2400" spc="20" dirty="0" err="1">
                <a:solidFill>
                  <a:schemeClr val="accent3">
                    <a:lumMod val="50000"/>
                  </a:schemeClr>
                </a:solidFill>
                <a:latin typeface="Calibri" panose="020F0502020204030204" pitchFamily="34" charset="0"/>
                <a:cs typeface="Calibri" panose="020F0502020204030204" pitchFamily="34" charset="0"/>
              </a:rPr>
              <a:t>wi</a:t>
            </a:r>
            <a:r>
              <a:rPr lang="en-US" sz="2400" spc="20" dirty="0">
                <a:solidFill>
                  <a:schemeClr val="accent3">
                    <a:lumMod val="50000"/>
                  </a:schemeClr>
                </a:solidFill>
                <a:latin typeface="Calibri" panose="020F0502020204030204" pitchFamily="34" charset="0"/>
                <a:cs typeface="Calibri" panose="020F0502020204030204" pitchFamily="34" charset="0"/>
              </a:rPr>
              <a:t>(X) in </a:t>
            </a:r>
            <a:r>
              <a:rPr lang="en-US" sz="2400" spc="20" dirty="0" err="1">
                <a:solidFill>
                  <a:schemeClr val="accent3">
                    <a:lumMod val="50000"/>
                  </a:schemeClr>
                </a:solidFill>
                <a:latin typeface="Calibri" panose="020F0502020204030204" pitchFamily="34" charset="0"/>
                <a:cs typeface="Calibri" panose="020F0502020204030204" pitchFamily="34" charset="0"/>
              </a:rPr>
              <a:t>Ti</a:t>
            </a:r>
            <a:r>
              <a:rPr lang="en-US" sz="2400" spc="20" dirty="0">
                <a:solidFill>
                  <a:schemeClr val="accent3">
                    <a:lumMod val="50000"/>
                  </a:schemeClr>
                </a:solidFill>
                <a:latin typeface="Calibri" panose="020F0502020204030204" pitchFamily="34" charset="0"/>
                <a:cs typeface="Calibri" panose="020F0502020204030204" pitchFamily="34" charset="0"/>
              </a:rPr>
              <a:t> depends only on the value of X read by </a:t>
            </a:r>
            <a:r>
              <a:rPr lang="en-US" sz="2400" spc="20" dirty="0" err="1">
                <a:solidFill>
                  <a:schemeClr val="accent3">
                    <a:lumMod val="50000"/>
                  </a:schemeClr>
                </a:solidFill>
                <a:latin typeface="Calibri" panose="020F0502020204030204" pitchFamily="34" charset="0"/>
                <a:cs typeface="Calibri" panose="020F0502020204030204" pitchFamily="34" charset="0"/>
              </a:rPr>
              <a:t>ri</a:t>
            </a:r>
            <a:r>
              <a:rPr lang="en-US" sz="2400" spc="20" dirty="0">
                <a:solidFill>
                  <a:schemeClr val="accent3">
                    <a:lumMod val="50000"/>
                  </a:schemeClr>
                </a:solidFill>
                <a:latin typeface="Calibri" panose="020F0502020204030204" pitchFamily="34" charset="0"/>
                <a:cs typeface="Calibri" panose="020F0502020204030204" pitchFamily="34" charset="0"/>
              </a:rPr>
              <a:t>(X).</a:t>
            </a:r>
          </a:p>
          <a:p>
            <a:pPr marL="355600" marR="5080" indent="-342900" algn="just">
              <a:lnSpc>
                <a:spcPct val="99700"/>
              </a:lnSpc>
              <a:spcBef>
                <a:spcPts val="110"/>
              </a:spcBef>
              <a:buClr>
                <a:srgbClr val="990033"/>
              </a:buClr>
              <a:buSzPct val="60714"/>
              <a:buFont typeface="Wingdings"/>
              <a:buChar char=""/>
              <a:tabLst>
                <a:tab pos="354965" algn="l"/>
                <a:tab pos="355600" algn="l"/>
              </a:tabLst>
            </a:pPr>
            <a:endParaRPr sz="2600" dirty="0">
              <a:latin typeface="Calibri" panose="020F0502020204030204" pitchFamily="34" charset="0"/>
              <a:cs typeface="Calibri" panose="020F0502020204030204" pitchFamily="34" charset="0"/>
            </a:endParaRPr>
          </a:p>
          <a:p>
            <a:pPr marL="355600" indent="-342900" algn="just">
              <a:spcBef>
                <a:spcPts val="740"/>
              </a:spcBef>
              <a:buClr>
                <a:srgbClr val="990033"/>
              </a:buClr>
              <a:buSzPct val="60714"/>
              <a:buFont typeface="Wingdings"/>
              <a:buChar char=""/>
              <a:tabLst>
                <a:tab pos="354965" algn="l"/>
                <a:tab pos="355600" algn="l"/>
              </a:tabLst>
            </a:pPr>
            <a:r>
              <a:rPr sz="2600" spc="10" dirty="0">
                <a:solidFill>
                  <a:srgbClr val="333399"/>
                </a:solidFill>
                <a:latin typeface="Calibri" panose="020F0502020204030204" pitchFamily="34" charset="0"/>
                <a:cs typeface="Calibri" panose="020F0502020204030204" pitchFamily="34" charset="0"/>
              </a:rPr>
              <a:t>Unconstrained</a:t>
            </a:r>
            <a:r>
              <a:rPr sz="2600" spc="-150" dirty="0">
                <a:solidFill>
                  <a:srgbClr val="333399"/>
                </a:solidFill>
                <a:latin typeface="Calibri" panose="020F0502020204030204" pitchFamily="34" charset="0"/>
                <a:cs typeface="Calibri" panose="020F0502020204030204" pitchFamily="34" charset="0"/>
              </a:rPr>
              <a:t> </a:t>
            </a:r>
            <a:r>
              <a:rPr sz="2600" spc="-15" dirty="0">
                <a:solidFill>
                  <a:srgbClr val="333399"/>
                </a:solidFill>
                <a:latin typeface="Calibri" panose="020F0502020204030204" pitchFamily="34" charset="0"/>
                <a:cs typeface="Calibri" panose="020F0502020204030204" pitchFamily="34" charset="0"/>
              </a:rPr>
              <a:t>write</a:t>
            </a:r>
            <a:r>
              <a:rPr sz="2600" spc="50"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assumption</a:t>
            </a:r>
            <a:endParaRPr sz="2600" dirty="0">
              <a:latin typeface="Calibri" panose="020F0502020204030204" pitchFamily="34" charset="0"/>
              <a:cs typeface="Calibri" panose="020F0502020204030204" pitchFamily="34" charset="0"/>
            </a:endParaRPr>
          </a:p>
          <a:p>
            <a:pPr marL="762000" marR="128905" lvl="1" indent="-292100" algn="just">
              <a:lnSpc>
                <a:spcPts val="3100"/>
              </a:lnSpc>
              <a:spcBef>
                <a:spcPts val="760"/>
              </a:spcBef>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Value </a:t>
            </a:r>
            <a:r>
              <a:rPr sz="2600" spc="-5" dirty="0">
                <a:solidFill>
                  <a:srgbClr val="800000"/>
                </a:solidFill>
                <a:latin typeface="Calibri" panose="020F0502020204030204" pitchFamily="34" charset="0"/>
                <a:cs typeface="Calibri" panose="020F0502020204030204" pitchFamily="34" charset="0"/>
              </a:rPr>
              <a:t>written </a:t>
            </a:r>
            <a:r>
              <a:rPr sz="2600" spc="-25" dirty="0">
                <a:solidFill>
                  <a:srgbClr val="800000"/>
                </a:solidFill>
                <a:latin typeface="Calibri" panose="020F0502020204030204" pitchFamily="34" charset="0"/>
                <a:cs typeface="Calibri" panose="020F0502020204030204" pitchFamily="34" charset="0"/>
              </a:rPr>
              <a:t>by an operation</a:t>
            </a:r>
            <a:r>
              <a:rPr sz="2600" spc="-20" dirty="0">
                <a:solidFill>
                  <a:srgbClr val="800000"/>
                </a:solidFill>
                <a:latin typeface="Calibri" panose="020F0502020204030204" pitchFamily="34" charset="0"/>
                <a:cs typeface="Calibri" panose="020F0502020204030204" pitchFamily="34" charset="0"/>
              </a:rPr>
              <a:t> can </a:t>
            </a:r>
            <a:r>
              <a:rPr sz="2600" spc="-25" dirty="0">
                <a:solidFill>
                  <a:srgbClr val="800000"/>
                </a:solidFill>
                <a:latin typeface="Calibri" panose="020F0502020204030204" pitchFamily="34" charset="0"/>
                <a:cs typeface="Calibri" panose="020F0502020204030204" pitchFamily="34" charset="0"/>
              </a:rPr>
              <a:t>be </a:t>
            </a:r>
            <a:r>
              <a:rPr sz="2600" spc="-40" dirty="0">
                <a:solidFill>
                  <a:srgbClr val="800000"/>
                </a:solidFill>
                <a:latin typeface="Calibri" panose="020F0502020204030204" pitchFamily="34" charset="0"/>
                <a:cs typeface="Calibri" panose="020F0502020204030204" pitchFamily="34" charset="0"/>
              </a:rPr>
              <a:t>independent </a:t>
            </a:r>
            <a:r>
              <a:rPr sz="2600" spc="-7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its</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old</a:t>
            </a:r>
            <a:r>
              <a:rPr sz="2600" spc="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value</a:t>
            </a:r>
            <a:endParaRPr lang="en-US" sz="2600" spc="-20" dirty="0">
              <a:solidFill>
                <a:srgbClr val="800000"/>
              </a:solidFill>
              <a:latin typeface="Calibri" panose="020F0502020204030204" pitchFamily="34" charset="0"/>
              <a:cs typeface="Calibri" panose="020F0502020204030204" pitchFamily="34" charset="0"/>
            </a:endParaRPr>
          </a:p>
          <a:p>
            <a:pPr marL="762000" marR="128905" lvl="1" indent="-292100" algn="just">
              <a:lnSpc>
                <a:spcPts val="3100"/>
              </a:lnSpc>
              <a:spcBef>
                <a:spcPts val="76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Less-stringent</a:t>
            </a:r>
            <a:r>
              <a:rPr sz="2600" spc="-1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conditions </a:t>
            </a:r>
            <a:r>
              <a:rPr sz="2600" spc="-35" dirty="0">
                <a:solidFill>
                  <a:srgbClr val="800000"/>
                </a:solidFill>
                <a:latin typeface="Calibri" panose="020F0502020204030204" pitchFamily="34" charset="0"/>
                <a:cs typeface="Calibri" panose="020F0502020204030204" pitchFamily="34" charset="0"/>
              </a:rPr>
              <a:t>than </a:t>
            </a:r>
            <a:r>
              <a:rPr sz="2600" spc="-15" dirty="0">
                <a:solidFill>
                  <a:srgbClr val="800000"/>
                </a:solidFill>
                <a:latin typeface="Calibri" panose="020F0502020204030204" pitchFamily="34" charset="0"/>
                <a:cs typeface="Calibri" panose="020F0502020204030204" pitchFamily="34" charset="0"/>
              </a:rPr>
              <a:t>conflict </a:t>
            </a:r>
            <a:r>
              <a:rPr sz="2600" spc="-71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serializability</a:t>
            </a:r>
            <a:r>
              <a:rPr sz="2600" spc="6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or</a:t>
            </a:r>
            <a:r>
              <a:rPr sz="260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view </a:t>
            </a:r>
            <a:r>
              <a:rPr sz="2600" spc="-5" dirty="0">
                <a:solidFill>
                  <a:srgbClr val="800000"/>
                </a:solidFill>
                <a:latin typeface="Calibri" panose="020F0502020204030204" pitchFamily="34" charset="0"/>
                <a:cs typeface="Calibri" panose="020F0502020204030204" pitchFamily="34" charset="0"/>
              </a:rPr>
              <a:t>serializability</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14888" y="2595685"/>
            <a:ext cx="2562225" cy="513080"/>
          </a:xfrm>
          <a:prstGeom prst="rect">
            <a:avLst/>
          </a:prstGeom>
        </p:spPr>
        <p:txBody>
          <a:bodyPr vert="horz" wrap="square" lIns="0" tIns="12700" rIns="0" bIns="0" rtlCol="0">
            <a:spAutoFit/>
          </a:bodyPr>
          <a:lstStyle/>
          <a:p>
            <a:pPr marL="12700">
              <a:spcBef>
                <a:spcPts val="100"/>
              </a:spcBef>
            </a:pPr>
            <a:r>
              <a:rPr sz="3200" b="1" spc="-15" dirty="0">
                <a:solidFill>
                  <a:srgbClr val="333399"/>
                </a:solidFill>
                <a:latin typeface="Arial"/>
                <a:cs typeface="Arial"/>
              </a:rPr>
              <a:t>CHAPTER</a:t>
            </a:r>
            <a:r>
              <a:rPr sz="3200" b="1" spc="20" dirty="0">
                <a:solidFill>
                  <a:srgbClr val="333399"/>
                </a:solidFill>
                <a:latin typeface="Arial"/>
                <a:cs typeface="Arial"/>
              </a:rPr>
              <a:t> </a:t>
            </a:r>
            <a:r>
              <a:rPr sz="3200" b="1" spc="10" dirty="0">
                <a:solidFill>
                  <a:srgbClr val="333399"/>
                </a:solidFill>
                <a:latin typeface="Arial"/>
                <a:cs typeface="Arial"/>
              </a:rPr>
              <a:t>21</a:t>
            </a:r>
            <a:endParaRPr sz="3200">
              <a:latin typeface="Arial"/>
              <a:cs typeface="Arial"/>
            </a:endParaRPr>
          </a:p>
        </p:txBody>
      </p:sp>
      <p:sp>
        <p:nvSpPr>
          <p:cNvPr id="3" name="object 3"/>
          <p:cNvSpPr txBox="1"/>
          <p:nvPr/>
        </p:nvSpPr>
        <p:spPr>
          <a:xfrm>
            <a:off x="2463482" y="3749236"/>
            <a:ext cx="7265034" cy="574040"/>
          </a:xfrm>
          <a:prstGeom prst="rect">
            <a:avLst/>
          </a:prstGeom>
        </p:spPr>
        <p:txBody>
          <a:bodyPr vert="horz" wrap="square" lIns="0" tIns="12700" rIns="0" bIns="0" rtlCol="0">
            <a:spAutoFit/>
          </a:bodyPr>
          <a:lstStyle/>
          <a:p>
            <a:pPr marL="12700">
              <a:spcBef>
                <a:spcPts val="100"/>
              </a:spcBef>
            </a:pPr>
            <a:r>
              <a:rPr sz="3600" b="1" spc="-5" dirty="0">
                <a:solidFill>
                  <a:srgbClr val="333399"/>
                </a:solidFill>
                <a:latin typeface="Arial"/>
                <a:cs typeface="Arial"/>
              </a:rPr>
              <a:t>Concurrency</a:t>
            </a:r>
            <a:r>
              <a:rPr sz="3600" b="1" spc="-15" dirty="0">
                <a:solidFill>
                  <a:srgbClr val="333399"/>
                </a:solidFill>
                <a:latin typeface="Arial"/>
                <a:cs typeface="Arial"/>
              </a:rPr>
              <a:t> </a:t>
            </a:r>
            <a:r>
              <a:rPr sz="3600" b="1" spc="-5" dirty="0">
                <a:solidFill>
                  <a:srgbClr val="333399"/>
                </a:solidFill>
                <a:latin typeface="Arial"/>
                <a:cs typeface="Arial"/>
              </a:rPr>
              <a:t>Control</a:t>
            </a:r>
            <a:r>
              <a:rPr sz="3600" b="1" spc="-10" dirty="0">
                <a:solidFill>
                  <a:srgbClr val="333399"/>
                </a:solidFill>
                <a:latin typeface="Arial"/>
                <a:cs typeface="Arial"/>
              </a:rPr>
              <a:t> </a:t>
            </a:r>
            <a:r>
              <a:rPr sz="3600" b="1" spc="-5" dirty="0">
                <a:solidFill>
                  <a:srgbClr val="333399"/>
                </a:solidFill>
                <a:latin typeface="Arial"/>
                <a:cs typeface="Arial"/>
              </a:rPr>
              <a:t>Techniques</a:t>
            </a:r>
            <a:endParaRPr sz="3600" dirty="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130" y="272922"/>
            <a:ext cx="5948552" cy="689932"/>
          </a:xfrm>
          <a:prstGeom prst="rect">
            <a:avLst/>
          </a:prstGeom>
        </p:spPr>
        <p:txBody>
          <a:bodyPr vert="horz" wrap="square" lIns="0" tIns="12700" rIns="0" bIns="0" rtlCol="0" anchor="ctr">
            <a:spAutoFit/>
          </a:bodyPr>
          <a:lstStyle/>
          <a:p>
            <a:pPr marL="12700">
              <a:lnSpc>
                <a:spcPct val="100000"/>
              </a:lnSpc>
              <a:spcBef>
                <a:spcPts val="100"/>
              </a:spcBef>
            </a:pPr>
            <a:r>
              <a:rPr spc="-5" dirty="0"/>
              <a:t>Introduction</a:t>
            </a:r>
          </a:p>
        </p:txBody>
      </p:sp>
      <p:sp>
        <p:nvSpPr>
          <p:cNvPr id="3" name="object 3"/>
          <p:cNvSpPr txBox="1"/>
          <p:nvPr/>
        </p:nvSpPr>
        <p:spPr>
          <a:xfrm>
            <a:off x="1482688" y="1098273"/>
            <a:ext cx="9699973" cy="5369419"/>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5" dirty="0">
                <a:solidFill>
                  <a:srgbClr val="333399"/>
                </a:solidFill>
                <a:latin typeface="Arial MT"/>
                <a:cs typeface="Arial MT"/>
              </a:rPr>
              <a:t>Concurrency</a:t>
            </a:r>
            <a:r>
              <a:rPr sz="2800" spc="-90" dirty="0">
                <a:solidFill>
                  <a:srgbClr val="333399"/>
                </a:solidFill>
                <a:latin typeface="Arial MT"/>
                <a:cs typeface="Arial MT"/>
              </a:rPr>
              <a:t> </a:t>
            </a:r>
            <a:r>
              <a:rPr sz="2800" spc="15" dirty="0">
                <a:solidFill>
                  <a:srgbClr val="333399"/>
                </a:solidFill>
                <a:latin typeface="Arial MT"/>
                <a:cs typeface="Arial MT"/>
              </a:rPr>
              <a:t>control</a:t>
            </a:r>
            <a:r>
              <a:rPr sz="2800" spc="-105" dirty="0">
                <a:solidFill>
                  <a:srgbClr val="333399"/>
                </a:solidFill>
                <a:latin typeface="Arial MT"/>
                <a:cs typeface="Arial MT"/>
              </a:rPr>
              <a:t> </a:t>
            </a:r>
            <a:r>
              <a:rPr sz="2800" spc="10" dirty="0">
                <a:solidFill>
                  <a:srgbClr val="333399"/>
                </a:solidFill>
                <a:latin typeface="Arial MT"/>
                <a:cs typeface="Arial MT"/>
              </a:rPr>
              <a:t>protocols</a:t>
            </a:r>
            <a:endParaRPr sz="2800" dirty="0">
              <a:latin typeface="Arial MT"/>
              <a:cs typeface="Arial MT"/>
            </a:endParaRPr>
          </a:p>
          <a:p>
            <a:pPr marL="762000" lvl="1" indent="-292100">
              <a:spcBef>
                <a:spcPts val="640"/>
              </a:spcBef>
              <a:spcAft>
                <a:spcPts val="1200"/>
              </a:spcAft>
              <a:buClr>
                <a:srgbClr val="333399"/>
              </a:buClr>
              <a:buSzPct val="53846"/>
              <a:buFont typeface="Wingdings"/>
              <a:buChar char=""/>
              <a:tabLst>
                <a:tab pos="761365" algn="l"/>
                <a:tab pos="762000" algn="l"/>
              </a:tabLst>
            </a:pPr>
            <a:r>
              <a:rPr sz="2600" spc="-30" dirty="0">
                <a:solidFill>
                  <a:srgbClr val="800000"/>
                </a:solidFill>
                <a:latin typeface="Arial MT"/>
                <a:cs typeface="Arial MT"/>
              </a:rPr>
              <a:t>Set</a:t>
            </a:r>
            <a:r>
              <a:rPr sz="2600" spc="40" dirty="0">
                <a:solidFill>
                  <a:srgbClr val="800000"/>
                </a:solidFill>
                <a:latin typeface="Arial MT"/>
                <a:cs typeface="Arial MT"/>
              </a:rPr>
              <a:t> </a:t>
            </a:r>
            <a:r>
              <a:rPr sz="2600" spc="-25" dirty="0">
                <a:solidFill>
                  <a:srgbClr val="800000"/>
                </a:solidFill>
                <a:latin typeface="Arial MT"/>
                <a:cs typeface="Arial MT"/>
              </a:rPr>
              <a:t>of</a:t>
            </a:r>
            <a:r>
              <a:rPr sz="2600" spc="45" dirty="0">
                <a:solidFill>
                  <a:srgbClr val="800000"/>
                </a:solidFill>
                <a:latin typeface="Arial MT"/>
                <a:cs typeface="Arial MT"/>
              </a:rPr>
              <a:t> </a:t>
            </a:r>
            <a:r>
              <a:rPr sz="2600" spc="-10" dirty="0">
                <a:solidFill>
                  <a:srgbClr val="800000"/>
                </a:solidFill>
                <a:latin typeface="Arial MT"/>
                <a:cs typeface="Arial MT"/>
              </a:rPr>
              <a:t>rules</a:t>
            </a:r>
            <a:r>
              <a:rPr sz="2600" spc="65" dirty="0">
                <a:solidFill>
                  <a:srgbClr val="800000"/>
                </a:solidFill>
                <a:latin typeface="Arial MT"/>
                <a:cs typeface="Arial MT"/>
              </a:rPr>
              <a:t> </a:t>
            </a:r>
            <a:r>
              <a:rPr sz="2600" spc="-15" dirty="0">
                <a:solidFill>
                  <a:srgbClr val="800000"/>
                </a:solidFill>
                <a:latin typeface="Arial MT"/>
                <a:cs typeface="Arial MT"/>
              </a:rPr>
              <a:t>to</a:t>
            </a:r>
            <a:r>
              <a:rPr sz="2600" spc="20" dirty="0">
                <a:solidFill>
                  <a:srgbClr val="800000"/>
                </a:solidFill>
                <a:latin typeface="Arial MT"/>
                <a:cs typeface="Arial MT"/>
              </a:rPr>
              <a:t> </a:t>
            </a:r>
            <a:r>
              <a:rPr sz="2600" spc="-35" dirty="0">
                <a:solidFill>
                  <a:srgbClr val="800000"/>
                </a:solidFill>
                <a:latin typeface="Arial MT"/>
                <a:cs typeface="Arial MT"/>
              </a:rPr>
              <a:t>guarantee</a:t>
            </a:r>
            <a:r>
              <a:rPr sz="2600" spc="315" dirty="0">
                <a:solidFill>
                  <a:srgbClr val="800000"/>
                </a:solidFill>
                <a:latin typeface="Arial MT"/>
                <a:cs typeface="Arial MT"/>
              </a:rPr>
              <a:t> </a:t>
            </a:r>
            <a:r>
              <a:rPr sz="2600" spc="-5" dirty="0">
                <a:solidFill>
                  <a:srgbClr val="800000"/>
                </a:solidFill>
                <a:latin typeface="Arial MT"/>
                <a:cs typeface="Arial MT"/>
              </a:rPr>
              <a:t>serializability</a:t>
            </a:r>
            <a:endParaRPr sz="2600" dirty="0">
              <a:latin typeface="Arial MT"/>
              <a:cs typeface="Arial MT"/>
            </a:endParaRPr>
          </a:p>
          <a:p>
            <a:pPr marL="355600" indent="-342900">
              <a:spcBef>
                <a:spcPts val="680"/>
              </a:spcBef>
              <a:buClr>
                <a:srgbClr val="990033"/>
              </a:buClr>
              <a:buSzPct val="60714"/>
              <a:buFont typeface="Wingdings"/>
              <a:buChar char=""/>
              <a:tabLst>
                <a:tab pos="354965" algn="l"/>
                <a:tab pos="355600" algn="l"/>
              </a:tabLst>
            </a:pPr>
            <a:r>
              <a:rPr sz="2800" spc="5" dirty="0">
                <a:solidFill>
                  <a:srgbClr val="333399"/>
                </a:solidFill>
                <a:latin typeface="Arial MT"/>
                <a:cs typeface="Arial MT"/>
              </a:rPr>
              <a:t>Two-phase</a:t>
            </a:r>
            <a:r>
              <a:rPr sz="2800" spc="-35" dirty="0">
                <a:solidFill>
                  <a:srgbClr val="333399"/>
                </a:solidFill>
                <a:latin typeface="Arial MT"/>
                <a:cs typeface="Arial MT"/>
              </a:rPr>
              <a:t> </a:t>
            </a:r>
            <a:r>
              <a:rPr sz="2800" dirty="0">
                <a:solidFill>
                  <a:srgbClr val="333399"/>
                </a:solidFill>
                <a:latin typeface="Arial MT"/>
                <a:cs typeface="Arial MT"/>
              </a:rPr>
              <a:t>locking</a:t>
            </a:r>
            <a:r>
              <a:rPr sz="2800" spc="-40" dirty="0">
                <a:solidFill>
                  <a:srgbClr val="333399"/>
                </a:solidFill>
                <a:latin typeface="Arial MT"/>
                <a:cs typeface="Arial MT"/>
              </a:rPr>
              <a:t> </a:t>
            </a:r>
            <a:r>
              <a:rPr sz="2800" spc="10" dirty="0">
                <a:solidFill>
                  <a:srgbClr val="333399"/>
                </a:solidFill>
                <a:latin typeface="Arial MT"/>
                <a:cs typeface="Arial MT"/>
              </a:rPr>
              <a:t>protocols</a:t>
            </a:r>
            <a:endParaRPr sz="2800" dirty="0">
              <a:latin typeface="Arial MT"/>
              <a:cs typeface="Arial MT"/>
            </a:endParaRPr>
          </a:p>
          <a:p>
            <a:pPr marL="762000" lvl="1" indent="-292100">
              <a:spcBef>
                <a:spcPts val="640"/>
              </a:spcBef>
              <a:spcAft>
                <a:spcPts val="1800"/>
              </a:spcAft>
              <a:buClr>
                <a:srgbClr val="333399"/>
              </a:buClr>
              <a:buSzPct val="53846"/>
              <a:buFont typeface="Wingdings"/>
              <a:buChar char=""/>
              <a:tabLst>
                <a:tab pos="761365" algn="l"/>
                <a:tab pos="762000" algn="l"/>
              </a:tabLst>
            </a:pPr>
            <a:r>
              <a:rPr sz="2600" spc="-25" dirty="0">
                <a:solidFill>
                  <a:srgbClr val="800000"/>
                </a:solidFill>
                <a:latin typeface="Arial MT"/>
                <a:cs typeface="Arial MT"/>
              </a:rPr>
              <a:t>Lock</a:t>
            </a:r>
            <a:r>
              <a:rPr sz="2600" spc="65" dirty="0">
                <a:solidFill>
                  <a:srgbClr val="800000"/>
                </a:solidFill>
                <a:latin typeface="Arial MT"/>
                <a:cs typeface="Arial MT"/>
              </a:rPr>
              <a:t> </a:t>
            </a:r>
            <a:r>
              <a:rPr sz="2600" spc="-35" dirty="0">
                <a:solidFill>
                  <a:srgbClr val="800000"/>
                </a:solidFill>
                <a:latin typeface="Arial MT"/>
                <a:cs typeface="Arial MT"/>
              </a:rPr>
              <a:t>data</a:t>
            </a:r>
            <a:r>
              <a:rPr sz="2600" spc="125" dirty="0">
                <a:solidFill>
                  <a:srgbClr val="800000"/>
                </a:solidFill>
                <a:latin typeface="Arial MT"/>
                <a:cs typeface="Arial MT"/>
              </a:rPr>
              <a:t> </a:t>
            </a:r>
            <a:r>
              <a:rPr sz="2600" spc="-5" dirty="0">
                <a:solidFill>
                  <a:srgbClr val="800000"/>
                </a:solidFill>
                <a:latin typeface="Arial MT"/>
                <a:cs typeface="Arial MT"/>
              </a:rPr>
              <a:t>items</a:t>
            </a:r>
            <a:r>
              <a:rPr sz="2600" spc="65" dirty="0">
                <a:solidFill>
                  <a:srgbClr val="800000"/>
                </a:solidFill>
                <a:latin typeface="Arial MT"/>
                <a:cs typeface="Arial MT"/>
              </a:rPr>
              <a:t> </a:t>
            </a:r>
            <a:r>
              <a:rPr sz="2600" spc="-15" dirty="0">
                <a:solidFill>
                  <a:srgbClr val="800000"/>
                </a:solidFill>
                <a:latin typeface="Arial MT"/>
                <a:cs typeface="Arial MT"/>
              </a:rPr>
              <a:t>to</a:t>
            </a:r>
            <a:r>
              <a:rPr sz="2600" spc="25" dirty="0">
                <a:solidFill>
                  <a:srgbClr val="800000"/>
                </a:solidFill>
                <a:latin typeface="Arial MT"/>
                <a:cs typeface="Arial MT"/>
              </a:rPr>
              <a:t> </a:t>
            </a:r>
            <a:r>
              <a:rPr sz="2600" spc="-25" dirty="0">
                <a:solidFill>
                  <a:srgbClr val="800000"/>
                </a:solidFill>
                <a:latin typeface="Arial MT"/>
                <a:cs typeface="Arial MT"/>
              </a:rPr>
              <a:t>prevent</a:t>
            </a:r>
            <a:r>
              <a:rPr sz="2600" spc="145" dirty="0">
                <a:solidFill>
                  <a:srgbClr val="800000"/>
                </a:solidFill>
                <a:latin typeface="Arial MT"/>
                <a:cs typeface="Arial MT"/>
              </a:rPr>
              <a:t> </a:t>
            </a:r>
            <a:r>
              <a:rPr sz="2600" spc="-20" dirty="0">
                <a:solidFill>
                  <a:srgbClr val="800000"/>
                </a:solidFill>
                <a:latin typeface="Arial MT"/>
                <a:cs typeface="Arial MT"/>
              </a:rPr>
              <a:t>concurrent</a:t>
            </a:r>
            <a:r>
              <a:rPr sz="2600" spc="150" dirty="0">
                <a:solidFill>
                  <a:srgbClr val="800000"/>
                </a:solidFill>
                <a:latin typeface="Arial MT"/>
                <a:cs typeface="Arial MT"/>
              </a:rPr>
              <a:t> </a:t>
            </a:r>
            <a:r>
              <a:rPr sz="2600" spc="-20" dirty="0">
                <a:solidFill>
                  <a:srgbClr val="800000"/>
                </a:solidFill>
                <a:latin typeface="Arial MT"/>
                <a:cs typeface="Arial MT"/>
              </a:rPr>
              <a:t>access</a:t>
            </a:r>
            <a:endParaRPr sz="2600" dirty="0">
              <a:latin typeface="Arial MT"/>
              <a:cs typeface="Arial MT"/>
            </a:endParaRPr>
          </a:p>
          <a:p>
            <a:pPr marL="355600" indent="-342900">
              <a:spcBef>
                <a:spcPts val="680"/>
              </a:spcBef>
              <a:buClr>
                <a:srgbClr val="990033"/>
              </a:buClr>
              <a:buSzPct val="60714"/>
              <a:buFont typeface="Wingdings"/>
              <a:buChar char=""/>
              <a:tabLst>
                <a:tab pos="354965" algn="l"/>
                <a:tab pos="355600" algn="l"/>
              </a:tabLst>
            </a:pPr>
            <a:r>
              <a:rPr sz="2800" spc="-5" dirty="0">
                <a:solidFill>
                  <a:srgbClr val="333399"/>
                </a:solidFill>
                <a:latin typeface="Arial MT"/>
                <a:cs typeface="Arial MT"/>
              </a:rPr>
              <a:t>Timestamp</a:t>
            </a:r>
            <a:endParaRPr sz="2800" dirty="0">
              <a:latin typeface="Arial MT"/>
              <a:cs typeface="Arial MT"/>
            </a:endParaRPr>
          </a:p>
          <a:p>
            <a:pPr marL="762000" lvl="1" indent="-292100">
              <a:spcBef>
                <a:spcPts val="640"/>
              </a:spcBef>
              <a:spcAft>
                <a:spcPts val="1800"/>
              </a:spcAft>
              <a:buClr>
                <a:srgbClr val="333399"/>
              </a:buClr>
              <a:buSzPct val="53846"/>
              <a:buFont typeface="Wingdings"/>
              <a:buChar char=""/>
              <a:tabLst>
                <a:tab pos="761365" algn="l"/>
                <a:tab pos="762000" algn="l"/>
              </a:tabLst>
            </a:pPr>
            <a:r>
              <a:rPr sz="2600" spc="-20" dirty="0">
                <a:solidFill>
                  <a:srgbClr val="800000"/>
                </a:solidFill>
                <a:latin typeface="Arial MT"/>
                <a:cs typeface="Arial MT"/>
              </a:rPr>
              <a:t>Unique</a:t>
            </a:r>
            <a:r>
              <a:rPr sz="2600" spc="114" dirty="0">
                <a:solidFill>
                  <a:srgbClr val="800000"/>
                </a:solidFill>
                <a:latin typeface="Arial MT"/>
                <a:cs typeface="Arial MT"/>
              </a:rPr>
              <a:t> </a:t>
            </a:r>
            <a:r>
              <a:rPr sz="2600" spc="-20" dirty="0">
                <a:solidFill>
                  <a:srgbClr val="800000"/>
                </a:solidFill>
                <a:latin typeface="Arial MT"/>
                <a:cs typeface="Arial MT"/>
              </a:rPr>
              <a:t>identifier</a:t>
            </a:r>
            <a:r>
              <a:rPr sz="2600" spc="100" dirty="0">
                <a:solidFill>
                  <a:srgbClr val="800000"/>
                </a:solidFill>
                <a:latin typeface="Arial MT"/>
                <a:cs typeface="Arial MT"/>
              </a:rPr>
              <a:t> </a:t>
            </a:r>
            <a:r>
              <a:rPr sz="2600" spc="-25" dirty="0">
                <a:solidFill>
                  <a:srgbClr val="800000"/>
                </a:solidFill>
                <a:latin typeface="Arial MT"/>
                <a:cs typeface="Arial MT"/>
              </a:rPr>
              <a:t>for</a:t>
            </a:r>
            <a:r>
              <a:rPr sz="2600" spc="95" dirty="0">
                <a:solidFill>
                  <a:srgbClr val="800000"/>
                </a:solidFill>
                <a:latin typeface="Arial MT"/>
                <a:cs typeface="Arial MT"/>
              </a:rPr>
              <a:t> </a:t>
            </a:r>
            <a:r>
              <a:rPr sz="2600" spc="-25" dirty="0">
                <a:solidFill>
                  <a:srgbClr val="800000"/>
                </a:solidFill>
                <a:latin typeface="Arial MT"/>
                <a:cs typeface="Arial MT"/>
              </a:rPr>
              <a:t>each</a:t>
            </a:r>
            <a:r>
              <a:rPr sz="2600" spc="120" dirty="0">
                <a:solidFill>
                  <a:srgbClr val="800000"/>
                </a:solidFill>
                <a:latin typeface="Arial MT"/>
                <a:cs typeface="Arial MT"/>
              </a:rPr>
              <a:t> </a:t>
            </a:r>
            <a:r>
              <a:rPr sz="2600" spc="-20" dirty="0">
                <a:solidFill>
                  <a:srgbClr val="800000"/>
                </a:solidFill>
                <a:latin typeface="Arial MT"/>
                <a:cs typeface="Arial MT"/>
              </a:rPr>
              <a:t>transaction</a:t>
            </a:r>
            <a:endParaRPr sz="2600" dirty="0">
              <a:latin typeface="Arial MT"/>
              <a:cs typeface="Arial MT"/>
            </a:endParaRPr>
          </a:p>
          <a:p>
            <a:pPr marL="355600" indent="-342900">
              <a:spcBef>
                <a:spcPts val="680"/>
              </a:spcBef>
              <a:buClr>
                <a:srgbClr val="990033"/>
              </a:buClr>
              <a:buSzPct val="60714"/>
              <a:buFont typeface="Wingdings"/>
              <a:buChar char=""/>
              <a:tabLst>
                <a:tab pos="354965" algn="l"/>
                <a:tab pos="355600" algn="l"/>
              </a:tabLst>
            </a:pPr>
            <a:r>
              <a:rPr sz="2800" spc="-5" dirty="0">
                <a:solidFill>
                  <a:srgbClr val="333399"/>
                </a:solidFill>
                <a:latin typeface="Arial MT"/>
                <a:cs typeface="Arial MT"/>
              </a:rPr>
              <a:t>Multiversion</a:t>
            </a:r>
            <a:r>
              <a:rPr sz="2800" spc="55" dirty="0">
                <a:solidFill>
                  <a:srgbClr val="333399"/>
                </a:solidFill>
                <a:latin typeface="Arial MT"/>
                <a:cs typeface="Arial MT"/>
              </a:rPr>
              <a:t> </a:t>
            </a:r>
            <a:r>
              <a:rPr sz="2800" spc="5" dirty="0">
                <a:solidFill>
                  <a:srgbClr val="333399"/>
                </a:solidFill>
                <a:latin typeface="Arial MT"/>
                <a:cs typeface="Arial MT"/>
              </a:rPr>
              <a:t>currency</a:t>
            </a:r>
            <a:r>
              <a:rPr sz="2800" spc="-80" dirty="0">
                <a:solidFill>
                  <a:srgbClr val="333399"/>
                </a:solidFill>
                <a:latin typeface="Arial MT"/>
                <a:cs typeface="Arial MT"/>
              </a:rPr>
              <a:t> </a:t>
            </a:r>
            <a:r>
              <a:rPr sz="2800" spc="15" dirty="0">
                <a:solidFill>
                  <a:srgbClr val="333399"/>
                </a:solidFill>
                <a:latin typeface="Arial MT"/>
                <a:cs typeface="Arial MT"/>
              </a:rPr>
              <a:t>control</a:t>
            </a:r>
            <a:r>
              <a:rPr sz="2800" spc="-100" dirty="0">
                <a:solidFill>
                  <a:srgbClr val="333399"/>
                </a:solidFill>
                <a:latin typeface="Arial MT"/>
                <a:cs typeface="Arial MT"/>
              </a:rPr>
              <a:t> </a:t>
            </a:r>
            <a:r>
              <a:rPr sz="2800" spc="10" dirty="0">
                <a:solidFill>
                  <a:srgbClr val="333399"/>
                </a:solidFill>
                <a:latin typeface="Arial MT"/>
                <a:cs typeface="Arial MT"/>
              </a:rPr>
              <a:t>protocols</a:t>
            </a:r>
            <a:endParaRPr sz="2800" dirty="0">
              <a:latin typeface="Arial MT"/>
              <a:cs typeface="Arial MT"/>
            </a:endParaRPr>
          </a:p>
          <a:p>
            <a:pPr marL="762000" lvl="1" indent="-292100">
              <a:spcBef>
                <a:spcPts val="600"/>
              </a:spcBef>
              <a:spcAft>
                <a:spcPts val="1800"/>
              </a:spcAft>
              <a:buClr>
                <a:srgbClr val="333399"/>
              </a:buClr>
              <a:buSzPct val="53846"/>
              <a:buFont typeface="Wingdings"/>
              <a:buChar char=""/>
              <a:tabLst>
                <a:tab pos="761365" algn="l"/>
                <a:tab pos="762000" algn="l"/>
              </a:tabLst>
            </a:pPr>
            <a:r>
              <a:rPr sz="2600" spc="5" dirty="0">
                <a:solidFill>
                  <a:srgbClr val="800000"/>
                </a:solidFill>
                <a:latin typeface="Arial MT"/>
                <a:cs typeface="Arial MT"/>
              </a:rPr>
              <a:t>Use</a:t>
            </a:r>
            <a:r>
              <a:rPr sz="2600" spc="20" dirty="0">
                <a:solidFill>
                  <a:srgbClr val="800000"/>
                </a:solidFill>
                <a:latin typeface="Arial MT"/>
                <a:cs typeface="Arial MT"/>
              </a:rPr>
              <a:t> </a:t>
            </a:r>
            <a:r>
              <a:rPr sz="2600" spc="-5" dirty="0">
                <a:solidFill>
                  <a:srgbClr val="800000"/>
                </a:solidFill>
                <a:latin typeface="Arial MT"/>
                <a:cs typeface="Arial MT"/>
              </a:rPr>
              <a:t>multiple</a:t>
            </a:r>
            <a:r>
              <a:rPr sz="2600" spc="-75" dirty="0">
                <a:solidFill>
                  <a:srgbClr val="800000"/>
                </a:solidFill>
                <a:latin typeface="Arial MT"/>
                <a:cs typeface="Arial MT"/>
              </a:rPr>
              <a:t> </a:t>
            </a:r>
            <a:r>
              <a:rPr sz="2600" spc="-15" dirty="0">
                <a:solidFill>
                  <a:srgbClr val="800000"/>
                </a:solidFill>
                <a:latin typeface="Arial MT"/>
                <a:cs typeface="Arial MT"/>
              </a:rPr>
              <a:t>versions</a:t>
            </a:r>
            <a:r>
              <a:rPr sz="2600" spc="165" dirty="0">
                <a:solidFill>
                  <a:srgbClr val="800000"/>
                </a:solidFill>
                <a:latin typeface="Arial MT"/>
                <a:cs typeface="Arial MT"/>
              </a:rPr>
              <a:t> </a:t>
            </a:r>
            <a:r>
              <a:rPr sz="2600" spc="-25" dirty="0">
                <a:solidFill>
                  <a:srgbClr val="800000"/>
                </a:solidFill>
                <a:latin typeface="Arial MT"/>
                <a:cs typeface="Arial MT"/>
              </a:rPr>
              <a:t>of</a:t>
            </a:r>
            <a:r>
              <a:rPr sz="2600" spc="50" dirty="0">
                <a:solidFill>
                  <a:srgbClr val="800000"/>
                </a:solidFill>
                <a:latin typeface="Arial MT"/>
                <a:cs typeface="Arial MT"/>
              </a:rPr>
              <a:t> </a:t>
            </a:r>
            <a:r>
              <a:rPr sz="2600" dirty="0">
                <a:solidFill>
                  <a:srgbClr val="800000"/>
                </a:solidFill>
                <a:latin typeface="Arial MT"/>
                <a:cs typeface="Arial MT"/>
              </a:rPr>
              <a:t>a</a:t>
            </a:r>
            <a:r>
              <a:rPr sz="2600" spc="-75" dirty="0">
                <a:solidFill>
                  <a:srgbClr val="800000"/>
                </a:solidFill>
                <a:latin typeface="Arial MT"/>
                <a:cs typeface="Arial MT"/>
              </a:rPr>
              <a:t> </a:t>
            </a:r>
            <a:r>
              <a:rPr sz="2600" spc="-35" dirty="0">
                <a:solidFill>
                  <a:srgbClr val="800000"/>
                </a:solidFill>
                <a:latin typeface="Arial MT"/>
                <a:cs typeface="Arial MT"/>
              </a:rPr>
              <a:t>data</a:t>
            </a:r>
            <a:r>
              <a:rPr sz="2600" spc="120" dirty="0">
                <a:solidFill>
                  <a:srgbClr val="800000"/>
                </a:solidFill>
                <a:latin typeface="Arial MT"/>
                <a:cs typeface="Arial MT"/>
              </a:rPr>
              <a:t> </a:t>
            </a:r>
            <a:r>
              <a:rPr sz="2600" spc="-15" dirty="0">
                <a:solidFill>
                  <a:srgbClr val="800000"/>
                </a:solidFill>
                <a:latin typeface="Arial MT"/>
                <a:cs typeface="Arial MT"/>
              </a:rPr>
              <a:t>item</a:t>
            </a:r>
            <a:endParaRPr sz="2600" dirty="0">
              <a:latin typeface="Arial MT"/>
              <a:cs typeface="Arial MT"/>
            </a:endParaRPr>
          </a:p>
          <a:p>
            <a:pPr marL="355600" indent="-342900">
              <a:spcBef>
                <a:spcPts val="680"/>
              </a:spcBef>
              <a:buClr>
                <a:srgbClr val="990033"/>
              </a:buClr>
              <a:buSzPct val="60714"/>
              <a:buFont typeface="Wingdings"/>
              <a:buChar char=""/>
              <a:tabLst>
                <a:tab pos="354965" algn="l"/>
                <a:tab pos="355600" algn="l"/>
              </a:tabLst>
            </a:pPr>
            <a:r>
              <a:rPr sz="2800" spc="10" dirty="0">
                <a:solidFill>
                  <a:srgbClr val="333399"/>
                </a:solidFill>
                <a:latin typeface="Arial MT"/>
                <a:cs typeface="Arial MT"/>
              </a:rPr>
              <a:t>Validation</a:t>
            </a:r>
            <a:r>
              <a:rPr sz="2800" spc="-145" dirty="0">
                <a:solidFill>
                  <a:srgbClr val="333399"/>
                </a:solidFill>
                <a:latin typeface="Arial MT"/>
                <a:cs typeface="Arial MT"/>
              </a:rPr>
              <a:t> </a:t>
            </a:r>
            <a:r>
              <a:rPr sz="2800" spc="20" dirty="0">
                <a:solidFill>
                  <a:srgbClr val="333399"/>
                </a:solidFill>
                <a:latin typeface="Arial MT"/>
                <a:cs typeface="Arial MT"/>
              </a:rPr>
              <a:t>or</a:t>
            </a:r>
            <a:r>
              <a:rPr sz="2800" spc="-20" dirty="0">
                <a:solidFill>
                  <a:srgbClr val="333399"/>
                </a:solidFill>
                <a:latin typeface="Arial MT"/>
                <a:cs typeface="Arial MT"/>
              </a:rPr>
              <a:t> </a:t>
            </a:r>
            <a:r>
              <a:rPr sz="2800" spc="5" dirty="0">
                <a:solidFill>
                  <a:srgbClr val="333399"/>
                </a:solidFill>
                <a:latin typeface="Arial MT"/>
                <a:cs typeface="Arial MT"/>
              </a:rPr>
              <a:t>certification</a:t>
            </a:r>
            <a:r>
              <a:rPr sz="2800" spc="-145" dirty="0">
                <a:solidFill>
                  <a:srgbClr val="333399"/>
                </a:solidFill>
                <a:latin typeface="Arial MT"/>
                <a:cs typeface="Arial MT"/>
              </a:rPr>
              <a:t> </a:t>
            </a:r>
            <a:r>
              <a:rPr sz="2800" spc="20" dirty="0">
                <a:solidFill>
                  <a:srgbClr val="333399"/>
                </a:solidFill>
                <a:latin typeface="Arial MT"/>
                <a:cs typeface="Arial MT"/>
              </a:rPr>
              <a:t>of</a:t>
            </a:r>
            <a:r>
              <a:rPr sz="2800" spc="35" dirty="0">
                <a:solidFill>
                  <a:srgbClr val="333399"/>
                </a:solidFill>
                <a:latin typeface="Arial MT"/>
                <a:cs typeface="Arial MT"/>
              </a:rPr>
              <a:t> </a:t>
            </a:r>
            <a:r>
              <a:rPr sz="2800" dirty="0">
                <a:solidFill>
                  <a:srgbClr val="333399"/>
                </a:solidFill>
                <a:latin typeface="Arial MT"/>
                <a:cs typeface="Arial MT"/>
              </a:rPr>
              <a:t>a</a:t>
            </a:r>
            <a:r>
              <a:rPr sz="2800" spc="-45" dirty="0">
                <a:solidFill>
                  <a:srgbClr val="333399"/>
                </a:solidFill>
                <a:latin typeface="Arial MT"/>
                <a:cs typeface="Arial MT"/>
              </a:rPr>
              <a:t> </a:t>
            </a:r>
            <a:r>
              <a:rPr sz="2800" spc="10" dirty="0">
                <a:solidFill>
                  <a:srgbClr val="333399"/>
                </a:solidFill>
                <a:latin typeface="Arial MT"/>
                <a:cs typeface="Arial MT"/>
              </a:rPr>
              <a:t>transaction</a:t>
            </a:r>
            <a:endParaRPr sz="28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9049" y="235408"/>
            <a:ext cx="6578139" cy="579646"/>
          </a:xfrm>
          <a:prstGeom prst="rect">
            <a:avLst/>
          </a:prstGeom>
        </p:spPr>
        <p:txBody>
          <a:bodyPr vert="horz" wrap="square" lIns="0" tIns="27940" rIns="0" bIns="0" rtlCol="0" anchor="ctr">
            <a:spAutoFit/>
          </a:bodyPr>
          <a:lstStyle/>
          <a:p>
            <a:pPr marL="12700" marR="5080">
              <a:lnSpc>
                <a:spcPts val="4300"/>
              </a:lnSpc>
              <a:spcBef>
                <a:spcPts val="220"/>
              </a:spcBef>
            </a:pPr>
            <a:r>
              <a:rPr sz="4000" spc="-5" dirty="0">
                <a:latin typeface="Calibri" panose="020F0502020204030204" pitchFamily="34" charset="0"/>
                <a:cs typeface="Calibri" panose="020F0502020204030204" pitchFamily="34" charset="0"/>
              </a:rPr>
              <a:t>Introduction</a:t>
            </a:r>
          </a:p>
        </p:txBody>
      </p:sp>
      <p:sp>
        <p:nvSpPr>
          <p:cNvPr id="3" name="object 3"/>
          <p:cNvSpPr txBox="1"/>
          <p:nvPr/>
        </p:nvSpPr>
        <p:spPr>
          <a:xfrm>
            <a:off x="429049" y="1347020"/>
            <a:ext cx="10678663" cy="1116972"/>
          </a:xfrm>
          <a:prstGeom prst="rect">
            <a:avLst/>
          </a:prstGeom>
          <a:solidFill>
            <a:srgbClr val="F5FDFD"/>
          </a:solidFill>
        </p:spPr>
        <p:txBody>
          <a:bodyPr vert="horz" wrap="square" lIns="0" tIns="100330" rIns="0" bIns="0" rtlCol="0">
            <a:spAutoFit/>
          </a:bodyPr>
          <a:lstStyle/>
          <a:p>
            <a:pPr marL="355600" indent="-342900" algn="just">
              <a:spcAft>
                <a:spcPts val="1200"/>
              </a:spcAft>
              <a:buClr>
                <a:srgbClr val="990033"/>
              </a:buClr>
              <a:buSzPct val="60714"/>
              <a:buFont typeface="Wingdings"/>
              <a:buChar char=""/>
              <a:tabLst>
                <a:tab pos="354965" algn="l"/>
                <a:tab pos="355600" algn="l"/>
              </a:tabLst>
            </a:pPr>
            <a:r>
              <a:rPr sz="2800" b="1" spc="5" dirty="0">
                <a:solidFill>
                  <a:srgbClr val="002060"/>
                </a:solidFill>
                <a:latin typeface="Calibri" panose="020F0502020204030204" pitchFamily="34" charset="0"/>
                <a:cs typeface="Calibri" panose="020F0502020204030204" pitchFamily="34" charset="0"/>
              </a:rPr>
              <a:t>Transaction</a:t>
            </a:r>
            <a:endParaRPr sz="2800" b="1" dirty="0">
              <a:solidFill>
                <a:srgbClr val="002060"/>
              </a:solidFill>
              <a:latin typeface="Calibri" panose="020F0502020204030204" pitchFamily="34" charset="0"/>
              <a:cs typeface="Calibri" panose="020F0502020204030204" pitchFamily="34" charset="0"/>
            </a:endParaRPr>
          </a:p>
          <a:p>
            <a:pPr marL="762000" lvl="1" indent="-292100" algn="just">
              <a:spcAft>
                <a:spcPts val="1200"/>
              </a:spcAft>
              <a:buClr>
                <a:srgbClr val="333399"/>
              </a:buClr>
              <a:buSzPct val="53846"/>
              <a:buFont typeface="Wingdings"/>
              <a:buChar char=""/>
              <a:tabLst>
                <a:tab pos="761365" algn="l"/>
                <a:tab pos="762000" algn="l"/>
              </a:tabLst>
            </a:pPr>
            <a:r>
              <a:rPr lang="en-US" sz="2800" spc="-10" dirty="0">
                <a:solidFill>
                  <a:srgbClr val="002060"/>
                </a:solidFill>
                <a:latin typeface="Calibri" panose="020F0502020204030204" pitchFamily="34" charset="0"/>
                <a:cs typeface="Calibri" panose="020F0502020204030204" pitchFamily="34" charset="0"/>
              </a:rPr>
              <a:t>They are logically linked operations that access a shared database</a:t>
            </a:r>
            <a:endParaRPr sz="2800" dirty="0">
              <a:solidFill>
                <a:srgbClr val="002060"/>
              </a:solidFill>
              <a:latin typeface="Calibri" panose="020F0502020204030204" pitchFamily="34" charset="0"/>
              <a:cs typeface="Calibri" panose="020F0502020204030204" pitchFamily="34" charset="0"/>
            </a:endParaRPr>
          </a:p>
        </p:txBody>
      </p:sp>
      <p:sp>
        <p:nvSpPr>
          <p:cNvPr id="4" name="object 3">
            <a:extLst>
              <a:ext uri="{FF2B5EF4-FFF2-40B4-BE49-F238E27FC236}">
                <a16:creationId xmlns:a16="http://schemas.microsoft.com/office/drawing/2014/main" id="{8D38F52B-782D-4C17-BAAF-DFD66DCEA36A}"/>
              </a:ext>
            </a:extLst>
          </p:cNvPr>
          <p:cNvSpPr txBox="1"/>
          <p:nvPr/>
        </p:nvSpPr>
        <p:spPr>
          <a:xfrm>
            <a:off x="756668" y="3043407"/>
            <a:ext cx="10678663" cy="3579185"/>
          </a:xfrm>
          <a:prstGeom prst="rect">
            <a:avLst/>
          </a:prstGeom>
          <a:solidFill>
            <a:srgbClr val="F5FDFD"/>
          </a:solidFill>
        </p:spPr>
        <p:txBody>
          <a:bodyPr vert="horz" wrap="square" lIns="0" tIns="100330" rIns="0" bIns="0" rtlCol="0">
            <a:spAutoFit/>
          </a:bodyPr>
          <a:lstStyle/>
          <a:p>
            <a:pPr marL="355600" indent="-342900" algn="just">
              <a:spcAft>
                <a:spcPts val="1200"/>
              </a:spcAft>
              <a:buClr>
                <a:srgbClr val="990033"/>
              </a:buClr>
              <a:buSzPct val="60714"/>
              <a:buFont typeface="Wingdings"/>
              <a:buChar char=""/>
              <a:tabLst>
                <a:tab pos="354965" algn="l"/>
                <a:tab pos="355600" algn="l"/>
              </a:tabLst>
            </a:pPr>
            <a:r>
              <a:rPr lang="en-US" sz="2800" b="1" spc="5" dirty="0">
                <a:solidFill>
                  <a:srgbClr val="002060"/>
                </a:solidFill>
                <a:latin typeface="Calibri" panose="020F0502020204030204" pitchFamily="34" charset="0"/>
                <a:cs typeface="Calibri" panose="020F0502020204030204" pitchFamily="34" charset="0"/>
              </a:rPr>
              <a:t>Examples include:</a:t>
            </a:r>
            <a:endParaRPr sz="2800" b="1" dirty="0">
              <a:solidFill>
                <a:srgbClr val="002060"/>
              </a:solidFill>
              <a:latin typeface="Calibri" panose="020F0502020204030204" pitchFamily="34" charset="0"/>
              <a:cs typeface="Calibri" panose="020F0502020204030204" pitchFamily="34" charset="0"/>
            </a:endParaRPr>
          </a:p>
          <a:p>
            <a:pPr marL="762000" lvl="1" indent="-292100" algn="just">
              <a:spcAft>
                <a:spcPts val="1200"/>
              </a:spcAft>
              <a:buClr>
                <a:srgbClr val="333399"/>
              </a:buClr>
              <a:buSzPct val="53846"/>
              <a:buFont typeface="Wingdings"/>
              <a:buChar char=""/>
              <a:tabLst>
                <a:tab pos="761365" algn="l"/>
                <a:tab pos="762000" algn="l"/>
              </a:tabLst>
            </a:pPr>
            <a:r>
              <a:rPr lang="en-US" sz="2800" b="1" spc="-10" dirty="0">
                <a:solidFill>
                  <a:srgbClr val="002060"/>
                </a:solidFill>
                <a:latin typeface="Calibri" panose="020F0502020204030204" pitchFamily="34" charset="0"/>
                <a:cs typeface="Calibri" panose="020F0502020204030204" pitchFamily="34" charset="0"/>
              </a:rPr>
              <a:t>ATM operations: </a:t>
            </a:r>
            <a:r>
              <a:rPr lang="en-US" sz="2800" spc="-10" dirty="0">
                <a:solidFill>
                  <a:srgbClr val="002060"/>
                </a:solidFill>
                <a:latin typeface="Calibri" panose="020F0502020204030204" pitchFamily="34" charset="0"/>
                <a:cs typeface="Calibri" panose="020F0502020204030204" pitchFamily="34" charset="0"/>
              </a:rPr>
              <a:t>Withdraw money, Check balance.</a:t>
            </a:r>
          </a:p>
          <a:p>
            <a:pPr marL="762000" lvl="1" indent="-292100" algn="just">
              <a:spcAft>
                <a:spcPts val="1200"/>
              </a:spcAft>
              <a:buClr>
                <a:srgbClr val="333399"/>
              </a:buClr>
              <a:buSzPct val="53846"/>
              <a:buFont typeface="Wingdings"/>
              <a:buChar char=""/>
              <a:tabLst>
                <a:tab pos="761365" algn="l"/>
                <a:tab pos="762000" algn="l"/>
              </a:tabLst>
            </a:pPr>
            <a:r>
              <a:rPr lang="en-US" sz="2800" b="1" spc="-10" dirty="0">
                <a:solidFill>
                  <a:srgbClr val="002060"/>
                </a:solidFill>
                <a:latin typeface="Calibri" panose="020F0502020204030204" pitchFamily="34" charset="0"/>
                <a:cs typeface="Calibri" panose="020F0502020204030204" pitchFamily="34" charset="0"/>
              </a:rPr>
              <a:t>Airlines operations: </a:t>
            </a:r>
            <a:r>
              <a:rPr lang="en-US" sz="2800" spc="-10" dirty="0">
                <a:solidFill>
                  <a:srgbClr val="002060"/>
                </a:solidFill>
                <a:latin typeface="Calibri" panose="020F0502020204030204" pitchFamily="34" charset="0"/>
                <a:cs typeface="Calibri" panose="020F0502020204030204" pitchFamily="34" charset="0"/>
              </a:rPr>
              <a:t>Buy an airline ticket, flight scheduling, web checking</a:t>
            </a:r>
          </a:p>
          <a:p>
            <a:pPr marL="762000" lvl="1" indent="-292100" algn="just">
              <a:spcAft>
                <a:spcPts val="1200"/>
              </a:spcAft>
              <a:buClr>
                <a:srgbClr val="333399"/>
              </a:buClr>
              <a:buSzPct val="53846"/>
              <a:buFont typeface="Wingdings"/>
              <a:buChar char=""/>
              <a:tabLst>
                <a:tab pos="761365" algn="l"/>
                <a:tab pos="762000" algn="l"/>
              </a:tabLst>
            </a:pPr>
            <a:r>
              <a:rPr lang="en-US" sz="2800" b="1" spc="-10" dirty="0">
                <a:solidFill>
                  <a:srgbClr val="002060"/>
                </a:solidFill>
                <a:latin typeface="Calibri" panose="020F0502020204030204" pitchFamily="34" charset="0"/>
                <a:cs typeface="Calibri" panose="020F0502020204030204" pitchFamily="34" charset="0"/>
              </a:rPr>
              <a:t>Online purchase </a:t>
            </a:r>
            <a:r>
              <a:rPr lang="en-US" sz="2800" spc="-10" dirty="0">
                <a:solidFill>
                  <a:srgbClr val="002060"/>
                </a:solidFill>
                <a:latin typeface="Calibri" panose="020F0502020204030204" pitchFamily="34" charset="0"/>
                <a:cs typeface="Calibri" panose="020F0502020204030204" pitchFamily="34" charset="0"/>
              </a:rPr>
              <a:t>: select an item from catalog -&gt; check availability-&gt; order amount-&gt;provide payment details-&gt;payment-&gt; track order-&gt; issue order-&gt; dispatch-&gt;	Issue cancelation/return</a:t>
            </a:r>
            <a:endParaRPr sz="28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889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870" y="418085"/>
            <a:ext cx="10942821" cy="537968"/>
          </a:xfrm>
          <a:prstGeom prst="rect">
            <a:avLst/>
          </a:prstGeom>
        </p:spPr>
        <p:txBody>
          <a:bodyPr vert="horz" wrap="square" lIns="0" tIns="27940" rIns="0" bIns="0" rtlCol="0" anchor="ctr">
            <a:spAutoFit/>
          </a:bodyPr>
          <a:lstStyle/>
          <a:p>
            <a:pPr marL="12700" marR="5080">
              <a:lnSpc>
                <a:spcPts val="4300"/>
              </a:lnSpc>
              <a:spcBef>
                <a:spcPts val="220"/>
              </a:spcBef>
            </a:pPr>
            <a:r>
              <a:rPr sz="3200" b="1" spc="-5" dirty="0"/>
              <a:t>21.1 Two-Phase Locking Techniques </a:t>
            </a:r>
            <a:r>
              <a:rPr sz="3200" b="1" spc="-990" dirty="0"/>
              <a:t> </a:t>
            </a:r>
            <a:r>
              <a:rPr sz="3200" b="1" spc="-5" dirty="0"/>
              <a:t>for Concurrency Control</a:t>
            </a:r>
          </a:p>
        </p:txBody>
      </p:sp>
      <p:sp>
        <p:nvSpPr>
          <p:cNvPr id="3" name="object 3"/>
          <p:cNvSpPr txBox="1"/>
          <p:nvPr/>
        </p:nvSpPr>
        <p:spPr>
          <a:xfrm>
            <a:off x="734518" y="1532987"/>
            <a:ext cx="11062741" cy="4758995"/>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20" dirty="0">
                <a:solidFill>
                  <a:srgbClr val="333399"/>
                </a:solidFill>
                <a:latin typeface="Arial MT"/>
                <a:cs typeface="Arial MT"/>
              </a:rPr>
              <a:t>Lock</a:t>
            </a:r>
            <a:endParaRPr sz="2800" dirty="0">
              <a:latin typeface="Arial MT"/>
              <a:cs typeface="Arial MT"/>
            </a:endParaRPr>
          </a:p>
          <a:p>
            <a:pPr marL="762000" marR="5080" lvl="1" indent="-292100">
              <a:lnSpc>
                <a:spcPts val="3100"/>
              </a:lnSpc>
              <a:spcBef>
                <a:spcPts val="760"/>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Variable</a:t>
            </a:r>
            <a:r>
              <a:rPr sz="2600" spc="130" dirty="0">
                <a:solidFill>
                  <a:srgbClr val="800000"/>
                </a:solidFill>
                <a:latin typeface="Arial MT"/>
                <a:cs typeface="Arial MT"/>
              </a:rPr>
              <a:t> </a:t>
            </a:r>
            <a:r>
              <a:rPr sz="2600" spc="-25" dirty="0">
                <a:solidFill>
                  <a:srgbClr val="800000"/>
                </a:solidFill>
                <a:latin typeface="Arial MT"/>
                <a:cs typeface="Arial MT"/>
              </a:rPr>
              <a:t>associated</a:t>
            </a:r>
            <a:r>
              <a:rPr sz="2600" spc="229" dirty="0">
                <a:solidFill>
                  <a:srgbClr val="800000"/>
                </a:solidFill>
                <a:latin typeface="Arial MT"/>
                <a:cs typeface="Arial MT"/>
              </a:rPr>
              <a:t> </a:t>
            </a:r>
            <a:r>
              <a:rPr sz="2600" dirty="0">
                <a:solidFill>
                  <a:srgbClr val="800000"/>
                </a:solidFill>
                <a:latin typeface="Arial MT"/>
                <a:cs typeface="Arial MT"/>
              </a:rPr>
              <a:t>with</a:t>
            </a:r>
            <a:r>
              <a:rPr sz="2600" spc="-70" dirty="0">
                <a:solidFill>
                  <a:srgbClr val="800000"/>
                </a:solidFill>
                <a:latin typeface="Arial MT"/>
                <a:cs typeface="Arial MT"/>
              </a:rPr>
              <a:t> </a:t>
            </a:r>
            <a:r>
              <a:rPr sz="2600" dirty="0">
                <a:solidFill>
                  <a:srgbClr val="800000"/>
                </a:solidFill>
                <a:latin typeface="Arial MT"/>
                <a:cs typeface="Arial MT"/>
              </a:rPr>
              <a:t>a</a:t>
            </a:r>
            <a:r>
              <a:rPr sz="2600" spc="30" dirty="0">
                <a:solidFill>
                  <a:srgbClr val="800000"/>
                </a:solidFill>
                <a:latin typeface="Arial MT"/>
                <a:cs typeface="Arial MT"/>
              </a:rPr>
              <a:t> </a:t>
            </a:r>
            <a:r>
              <a:rPr sz="2600" spc="-35" dirty="0">
                <a:solidFill>
                  <a:srgbClr val="800000"/>
                </a:solidFill>
                <a:latin typeface="Arial MT"/>
                <a:cs typeface="Arial MT"/>
              </a:rPr>
              <a:t>data</a:t>
            </a:r>
            <a:r>
              <a:rPr sz="2600" spc="130" dirty="0">
                <a:solidFill>
                  <a:srgbClr val="800000"/>
                </a:solidFill>
                <a:latin typeface="Arial MT"/>
                <a:cs typeface="Arial MT"/>
              </a:rPr>
              <a:t> </a:t>
            </a:r>
            <a:r>
              <a:rPr sz="2600" spc="-15" dirty="0">
                <a:solidFill>
                  <a:srgbClr val="800000"/>
                </a:solidFill>
                <a:latin typeface="Arial MT"/>
                <a:cs typeface="Arial MT"/>
              </a:rPr>
              <a:t>item</a:t>
            </a:r>
            <a:r>
              <a:rPr sz="2600" spc="10" dirty="0">
                <a:solidFill>
                  <a:srgbClr val="800000"/>
                </a:solidFill>
                <a:latin typeface="Arial MT"/>
                <a:cs typeface="Arial MT"/>
              </a:rPr>
              <a:t> </a:t>
            </a:r>
            <a:r>
              <a:rPr sz="2600" spc="-15" dirty="0">
                <a:solidFill>
                  <a:srgbClr val="800000"/>
                </a:solidFill>
                <a:latin typeface="Arial MT"/>
                <a:cs typeface="Arial MT"/>
              </a:rPr>
              <a:t>describing</a:t>
            </a:r>
            <a:r>
              <a:rPr lang="en-US" sz="2600" spc="-15" dirty="0">
                <a:solidFill>
                  <a:srgbClr val="800000"/>
                </a:solidFill>
                <a:latin typeface="Arial MT"/>
                <a:cs typeface="Arial MT"/>
              </a:rPr>
              <a:t> the </a:t>
            </a:r>
            <a:r>
              <a:rPr sz="2600" spc="-25" dirty="0">
                <a:solidFill>
                  <a:srgbClr val="800000"/>
                </a:solidFill>
                <a:latin typeface="Arial MT"/>
                <a:cs typeface="Arial MT"/>
              </a:rPr>
              <a:t>status</a:t>
            </a:r>
            <a:r>
              <a:rPr sz="2600" spc="170" dirty="0">
                <a:solidFill>
                  <a:srgbClr val="800000"/>
                </a:solidFill>
                <a:latin typeface="Arial MT"/>
                <a:cs typeface="Arial MT"/>
              </a:rPr>
              <a:t> </a:t>
            </a:r>
            <a:r>
              <a:rPr sz="2600" spc="-25" dirty="0">
                <a:solidFill>
                  <a:srgbClr val="800000"/>
                </a:solidFill>
                <a:latin typeface="Arial MT"/>
                <a:cs typeface="Arial MT"/>
              </a:rPr>
              <a:t>for</a:t>
            </a:r>
            <a:r>
              <a:rPr sz="2600" spc="10" dirty="0">
                <a:solidFill>
                  <a:srgbClr val="800000"/>
                </a:solidFill>
                <a:latin typeface="Arial MT"/>
                <a:cs typeface="Arial MT"/>
              </a:rPr>
              <a:t> </a:t>
            </a:r>
            <a:r>
              <a:rPr sz="2600" spc="-30" dirty="0">
                <a:solidFill>
                  <a:srgbClr val="800000"/>
                </a:solidFill>
                <a:latin typeface="Arial MT"/>
                <a:cs typeface="Arial MT"/>
              </a:rPr>
              <a:t>operations</a:t>
            </a:r>
            <a:r>
              <a:rPr sz="2600" spc="270" dirty="0">
                <a:solidFill>
                  <a:srgbClr val="800000"/>
                </a:solidFill>
                <a:latin typeface="Arial MT"/>
                <a:cs typeface="Arial MT"/>
              </a:rPr>
              <a:t> </a:t>
            </a:r>
            <a:r>
              <a:rPr sz="2600" spc="-35" dirty="0">
                <a:solidFill>
                  <a:srgbClr val="800000"/>
                </a:solidFill>
                <a:latin typeface="Arial MT"/>
                <a:cs typeface="Arial MT"/>
              </a:rPr>
              <a:t>that</a:t>
            </a:r>
            <a:r>
              <a:rPr sz="2600" spc="155" dirty="0">
                <a:solidFill>
                  <a:srgbClr val="800000"/>
                </a:solidFill>
                <a:latin typeface="Arial MT"/>
                <a:cs typeface="Arial MT"/>
              </a:rPr>
              <a:t> </a:t>
            </a:r>
            <a:r>
              <a:rPr sz="2600" spc="-20" dirty="0">
                <a:solidFill>
                  <a:srgbClr val="800000"/>
                </a:solidFill>
                <a:latin typeface="Arial MT"/>
                <a:cs typeface="Arial MT"/>
              </a:rPr>
              <a:t>can</a:t>
            </a:r>
            <a:r>
              <a:rPr sz="2600" spc="25" dirty="0">
                <a:solidFill>
                  <a:srgbClr val="800000"/>
                </a:solidFill>
                <a:latin typeface="Arial MT"/>
                <a:cs typeface="Arial MT"/>
              </a:rPr>
              <a:t> </a:t>
            </a:r>
            <a:r>
              <a:rPr sz="2600" spc="-25" dirty="0">
                <a:solidFill>
                  <a:srgbClr val="800000"/>
                </a:solidFill>
                <a:latin typeface="Arial MT"/>
                <a:cs typeface="Arial MT"/>
              </a:rPr>
              <a:t>be</a:t>
            </a:r>
            <a:r>
              <a:rPr sz="2600" spc="130" dirty="0">
                <a:solidFill>
                  <a:srgbClr val="800000"/>
                </a:solidFill>
                <a:latin typeface="Arial MT"/>
                <a:cs typeface="Arial MT"/>
              </a:rPr>
              <a:t> </a:t>
            </a:r>
            <a:r>
              <a:rPr sz="2600" spc="-25" dirty="0">
                <a:solidFill>
                  <a:srgbClr val="800000"/>
                </a:solidFill>
                <a:latin typeface="Arial MT"/>
                <a:cs typeface="Arial MT"/>
              </a:rPr>
              <a:t>applied</a:t>
            </a:r>
            <a:endParaRPr sz="2600" dirty="0">
              <a:latin typeface="Arial MT"/>
              <a:cs typeface="Arial MT"/>
            </a:endParaRPr>
          </a:p>
          <a:p>
            <a:pPr marL="762000" lvl="1" indent="-292100">
              <a:spcBef>
                <a:spcPts val="580"/>
              </a:spcBef>
              <a:spcAft>
                <a:spcPts val="1800"/>
              </a:spcAft>
              <a:buClr>
                <a:srgbClr val="333399"/>
              </a:buClr>
              <a:buSzPct val="53846"/>
              <a:buFont typeface="Wingdings"/>
              <a:buChar char=""/>
              <a:tabLst>
                <a:tab pos="761365" algn="l"/>
                <a:tab pos="762000" algn="l"/>
              </a:tabLst>
            </a:pPr>
            <a:r>
              <a:rPr sz="2600" spc="-25" dirty="0">
                <a:solidFill>
                  <a:srgbClr val="800000"/>
                </a:solidFill>
                <a:latin typeface="Arial MT"/>
                <a:cs typeface="Arial MT"/>
              </a:rPr>
              <a:t>One</a:t>
            </a:r>
            <a:r>
              <a:rPr sz="2600" spc="114" dirty="0">
                <a:solidFill>
                  <a:srgbClr val="800000"/>
                </a:solidFill>
                <a:latin typeface="Arial MT"/>
                <a:cs typeface="Arial MT"/>
              </a:rPr>
              <a:t> </a:t>
            </a:r>
            <a:r>
              <a:rPr sz="2600" spc="-10" dirty="0">
                <a:solidFill>
                  <a:srgbClr val="800000"/>
                </a:solidFill>
                <a:latin typeface="Arial MT"/>
                <a:cs typeface="Arial MT"/>
              </a:rPr>
              <a:t>lock</a:t>
            </a:r>
            <a:r>
              <a:rPr sz="2600" spc="-30" dirty="0">
                <a:solidFill>
                  <a:srgbClr val="800000"/>
                </a:solidFill>
                <a:latin typeface="Arial MT"/>
                <a:cs typeface="Arial MT"/>
              </a:rPr>
              <a:t> </a:t>
            </a:r>
            <a:r>
              <a:rPr sz="2600" spc="-25" dirty="0">
                <a:solidFill>
                  <a:srgbClr val="800000"/>
                </a:solidFill>
                <a:latin typeface="Arial MT"/>
                <a:cs typeface="Arial MT"/>
              </a:rPr>
              <a:t>for</a:t>
            </a:r>
            <a:r>
              <a:rPr sz="2600" spc="95" dirty="0">
                <a:solidFill>
                  <a:srgbClr val="800000"/>
                </a:solidFill>
                <a:latin typeface="Arial MT"/>
                <a:cs typeface="Arial MT"/>
              </a:rPr>
              <a:t> </a:t>
            </a:r>
            <a:r>
              <a:rPr sz="2600" spc="-25" dirty="0">
                <a:solidFill>
                  <a:srgbClr val="800000"/>
                </a:solidFill>
                <a:latin typeface="Arial MT"/>
                <a:cs typeface="Arial MT"/>
              </a:rPr>
              <a:t>each</a:t>
            </a:r>
            <a:r>
              <a:rPr sz="2600" spc="25" dirty="0">
                <a:solidFill>
                  <a:srgbClr val="800000"/>
                </a:solidFill>
                <a:latin typeface="Arial MT"/>
                <a:cs typeface="Arial MT"/>
              </a:rPr>
              <a:t> </a:t>
            </a:r>
            <a:r>
              <a:rPr sz="2600" spc="-15" dirty="0">
                <a:solidFill>
                  <a:srgbClr val="800000"/>
                </a:solidFill>
                <a:latin typeface="Arial MT"/>
                <a:cs typeface="Arial MT"/>
              </a:rPr>
              <a:t>item</a:t>
            </a:r>
            <a:r>
              <a:rPr sz="2600" spc="95" dirty="0">
                <a:solidFill>
                  <a:srgbClr val="800000"/>
                </a:solidFill>
                <a:latin typeface="Arial MT"/>
                <a:cs typeface="Arial MT"/>
              </a:rPr>
              <a:t> </a:t>
            </a:r>
            <a:r>
              <a:rPr sz="2600" spc="10" dirty="0">
                <a:solidFill>
                  <a:srgbClr val="800000"/>
                </a:solidFill>
                <a:latin typeface="Arial MT"/>
                <a:cs typeface="Arial MT"/>
              </a:rPr>
              <a:t>in</a:t>
            </a:r>
            <a:r>
              <a:rPr sz="2600" spc="-75" dirty="0">
                <a:solidFill>
                  <a:srgbClr val="800000"/>
                </a:solidFill>
                <a:latin typeface="Arial MT"/>
                <a:cs typeface="Arial MT"/>
              </a:rPr>
              <a:t> </a:t>
            </a:r>
            <a:r>
              <a:rPr sz="2600" spc="-25" dirty="0">
                <a:solidFill>
                  <a:srgbClr val="800000"/>
                </a:solidFill>
                <a:latin typeface="Arial MT"/>
                <a:cs typeface="Arial MT"/>
              </a:rPr>
              <a:t>the</a:t>
            </a:r>
            <a:r>
              <a:rPr sz="2600" spc="120" dirty="0">
                <a:solidFill>
                  <a:srgbClr val="800000"/>
                </a:solidFill>
                <a:latin typeface="Arial MT"/>
                <a:cs typeface="Arial MT"/>
              </a:rPr>
              <a:t> </a:t>
            </a:r>
            <a:r>
              <a:rPr sz="2600" spc="-35" dirty="0">
                <a:solidFill>
                  <a:srgbClr val="800000"/>
                </a:solidFill>
                <a:latin typeface="Arial MT"/>
                <a:cs typeface="Arial MT"/>
              </a:rPr>
              <a:t>database</a:t>
            </a:r>
            <a:endParaRPr sz="2600" dirty="0">
              <a:latin typeface="Arial MT"/>
              <a:cs typeface="Arial MT"/>
            </a:endParaRPr>
          </a:p>
          <a:p>
            <a:pPr marL="355600" indent="-342900">
              <a:spcBef>
                <a:spcPts val="680"/>
              </a:spcBef>
              <a:buClr>
                <a:srgbClr val="990033"/>
              </a:buClr>
              <a:buSzPct val="60714"/>
              <a:buFont typeface="Wingdings"/>
              <a:buChar char=""/>
              <a:tabLst>
                <a:tab pos="354965" algn="l"/>
                <a:tab pos="355600" algn="l"/>
              </a:tabLst>
            </a:pPr>
            <a:r>
              <a:rPr sz="2800" spc="5" dirty="0">
                <a:solidFill>
                  <a:srgbClr val="333399"/>
                </a:solidFill>
                <a:latin typeface="Arial MT"/>
                <a:cs typeface="Arial MT"/>
              </a:rPr>
              <a:t>Binary</a:t>
            </a:r>
            <a:r>
              <a:rPr sz="2800" spc="-110" dirty="0">
                <a:solidFill>
                  <a:srgbClr val="333399"/>
                </a:solidFill>
                <a:latin typeface="Arial MT"/>
                <a:cs typeface="Arial MT"/>
              </a:rPr>
              <a:t> </a:t>
            </a:r>
            <a:r>
              <a:rPr sz="2800" dirty="0">
                <a:solidFill>
                  <a:srgbClr val="333399"/>
                </a:solidFill>
                <a:latin typeface="Arial MT"/>
                <a:cs typeface="Arial MT"/>
              </a:rPr>
              <a:t>locks</a:t>
            </a:r>
            <a:endParaRPr sz="2800" dirty="0">
              <a:latin typeface="Arial MT"/>
              <a:cs typeface="Arial MT"/>
            </a:endParaRPr>
          </a:p>
          <a:p>
            <a:pPr marL="762000" lvl="1" indent="-292100">
              <a:spcBef>
                <a:spcPts val="640"/>
              </a:spcBef>
              <a:buClr>
                <a:srgbClr val="333399"/>
              </a:buClr>
              <a:buSzPct val="53846"/>
              <a:buFont typeface="Wingdings"/>
              <a:buChar char=""/>
              <a:tabLst>
                <a:tab pos="761365" algn="l"/>
                <a:tab pos="762000" algn="l"/>
              </a:tabLst>
            </a:pPr>
            <a:r>
              <a:rPr sz="2600" spc="10" dirty="0">
                <a:solidFill>
                  <a:srgbClr val="800000"/>
                </a:solidFill>
                <a:latin typeface="Arial MT"/>
                <a:cs typeface="Arial MT"/>
              </a:rPr>
              <a:t>Two</a:t>
            </a:r>
            <a:r>
              <a:rPr sz="2600" spc="-95" dirty="0">
                <a:solidFill>
                  <a:srgbClr val="800000"/>
                </a:solidFill>
                <a:latin typeface="Arial MT"/>
                <a:cs typeface="Arial MT"/>
              </a:rPr>
              <a:t> </a:t>
            </a:r>
            <a:r>
              <a:rPr sz="2600" spc="-25" dirty="0">
                <a:solidFill>
                  <a:srgbClr val="800000"/>
                </a:solidFill>
                <a:latin typeface="Arial MT"/>
                <a:cs typeface="Arial MT"/>
              </a:rPr>
              <a:t>states</a:t>
            </a:r>
            <a:r>
              <a:rPr sz="2600" spc="145" dirty="0">
                <a:solidFill>
                  <a:srgbClr val="800000"/>
                </a:solidFill>
                <a:latin typeface="Arial MT"/>
                <a:cs typeface="Arial MT"/>
              </a:rPr>
              <a:t> </a:t>
            </a:r>
            <a:r>
              <a:rPr sz="2600" spc="-15" dirty="0">
                <a:solidFill>
                  <a:srgbClr val="800000"/>
                </a:solidFill>
                <a:latin typeface="Arial MT"/>
                <a:cs typeface="Arial MT"/>
              </a:rPr>
              <a:t>(values)</a:t>
            </a:r>
            <a:endParaRPr sz="2600" dirty="0">
              <a:latin typeface="Arial MT"/>
              <a:cs typeface="Arial MT"/>
            </a:endParaRPr>
          </a:p>
          <a:p>
            <a:pPr marL="1155700" lvl="2" indent="-228600">
              <a:spcBef>
                <a:spcPts val="580"/>
              </a:spcBef>
              <a:buClr>
                <a:srgbClr val="990033"/>
              </a:buClr>
              <a:buSzPct val="50000"/>
              <a:buFont typeface="Wingdings"/>
              <a:buChar char=""/>
              <a:tabLst>
                <a:tab pos="1155700" algn="l"/>
              </a:tabLst>
            </a:pPr>
            <a:r>
              <a:rPr sz="2400" spc="-20" dirty="0">
                <a:solidFill>
                  <a:srgbClr val="333399"/>
                </a:solidFill>
                <a:latin typeface="Arial MT"/>
                <a:cs typeface="Arial MT"/>
              </a:rPr>
              <a:t>Locked</a:t>
            </a:r>
            <a:r>
              <a:rPr sz="2400" spc="55" dirty="0">
                <a:solidFill>
                  <a:srgbClr val="333399"/>
                </a:solidFill>
                <a:latin typeface="Arial MT"/>
                <a:cs typeface="Arial MT"/>
              </a:rPr>
              <a:t> </a:t>
            </a:r>
            <a:r>
              <a:rPr sz="2400" spc="-15" dirty="0">
                <a:solidFill>
                  <a:srgbClr val="333399"/>
                </a:solidFill>
                <a:latin typeface="Arial MT"/>
                <a:cs typeface="Arial MT"/>
              </a:rPr>
              <a:t>(1)</a:t>
            </a:r>
            <a:endParaRPr sz="2400" dirty="0">
              <a:latin typeface="Arial MT"/>
              <a:cs typeface="Arial MT"/>
            </a:endParaRPr>
          </a:p>
          <a:p>
            <a:pPr marL="1612900" lvl="3" indent="-229235">
              <a:spcBef>
                <a:spcPts val="420"/>
              </a:spcBef>
              <a:buClr>
                <a:srgbClr val="333399"/>
              </a:buClr>
              <a:buSzPct val="55000"/>
              <a:buFont typeface="Wingdings"/>
              <a:buChar char=""/>
              <a:tabLst>
                <a:tab pos="1612900" algn="l"/>
              </a:tabLst>
            </a:pPr>
            <a:r>
              <a:rPr sz="2000" spc="15" dirty="0">
                <a:solidFill>
                  <a:srgbClr val="800000"/>
                </a:solidFill>
                <a:latin typeface="Arial MT"/>
                <a:cs typeface="Arial MT"/>
              </a:rPr>
              <a:t>Item</a:t>
            </a:r>
            <a:r>
              <a:rPr sz="2000" spc="-140" dirty="0">
                <a:solidFill>
                  <a:srgbClr val="800000"/>
                </a:solidFill>
                <a:latin typeface="Arial MT"/>
                <a:cs typeface="Arial MT"/>
              </a:rPr>
              <a:t> </a:t>
            </a:r>
            <a:r>
              <a:rPr sz="2000" spc="-10" dirty="0">
                <a:solidFill>
                  <a:srgbClr val="800000"/>
                </a:solidFill>
                <a:latin typeface="Arial MT"/>
                <a:cs typeface="Arial MT"/>
              </a:rPr>
              <a:t>cannot</a:t>
            </a:r>
            <a:r>
              <a:rPr sz="2000" spc="70" dirty="0">
                <a:solidFill>
                  <a:srgbClr val="800000"/>
                </a:solidFill>
                <a:latin typeface="Arial MT"/>
                <a:cs typeface="Arial MT"/>
              </a:rPr>
              <a:t> </a:t>
            </a:r>
            <a:r>
              <a:rPr sz="2000" spc="-10" dirty="0">
                <a:solidFill>
                  <a:srgbClr val="800000"/>
                </a:solidFill>
                <a:latin typeface="Arial MT"/>
                <a:cs typeface="Arial MT"/>
              </a:rPr>
              <a:t>be</a:t>
            </a:r>
            <a:r>
              <a:rPr sz="2000" spc="20" dirty="0">
                <a:solidFill>
                  <a:srgbClr val="800000"/>
                </a:solidFill>
                <a:latin typeface="Arial MT"/>
                <a:cs typeface="Arial MT"/>
              </a:rPr>
              <a:t> </a:t>
            </a:r>
            <a:r>
              <a:rPr sz="2000" spc="-10" dirty="0">
                <a:solidFill>
                  <a:srgbClr val="800000"/>
                </a:solidFill>
                <a:latin typeface="Arial MT"/>
                <a:cs typeface="Arial MT"/>
              </a:rPr>
              <a:t>accessed</a:t>
            </a:r>
            <a:endParaRPr sz="2000" dirty="0">
              <a:latin typeface="Arial MT"/>
              <a:cs typeface="Arial MT"/>
            </a:endParaRPr>
          </a:p>
          <a:p>
            <a:pPr marL="1155700" lvl="2" indent="-228600">
              <a:spcBef>
                <a:spcPts val="600"/>
              </a:spcBef>
              <a:buClr>
                <a:srgbClr val="990033"/>
              </a:buClr>
              <a:buSzPct val="50000"/>
              <a:buFont typeface="Wingdings"/>
              <a:buChar char=""/>
              <a:tabLst>
                <a:tab pos="1155700" algn="l"/>
              </a:tabLst>
            </a:pPr>
            <a:r>
              <a:rPr sz="2400" spc="-25" dirty="0">
                <a:solidFill>
                  <a:srgbClr val="333399"/>
                </a:solidFill>
                <a:latin typeface="Arial MT"/>
                <a:cs typeface="Arial MT"/>
              </a:rPr>
              <a:t>Unlocked</a:t>
            </a:r>
            <a:r>
              <a:rPr sz="2400" spc="160" dirty="0">
                <a:solidFill>
                  <a:srgbClr val="333399"/>
                </a:solidFill>
                <a:latin typeface="Arial MT"/>
                <a:cs typeface="Arial MT"/>
              </a:rPr>
              <a:t> </a:t>
            </a:r>
            <a:r>
              <a:rPr sz="2400" spc="-15" dirty="0">
                <a:solidFill>
                  <a:srgbClr val="333399"/>
                </a:solidFill>
                <a:latin typeface="Arial MT"/>
                <a:cs typeface="Arial MT"/>
              </a:rPr>
              <a:t>(0)</a:t>
            </a:r>
            <a:endParaRPr sz="2400" dirty="0">
              <a:latin typeface="Arial MT"/>
              <a:cs typeface="Arial MT"/>
            </a:endParaRPr>
          </a:p>
          <a:p>
            <a:pPr marL="1612900" lvl="3" indent="-229235">
              <a:spcBef>
                <a:spcPts val="520"/>
              </a:spcBef>
              <a:buClr>
                <a:srgbClr val="333399"/>
              </a:buClr>
              <a:buSzPct val="55000"/>
              <a:buFont typeface="Wingdings"/>
              <a:buChar char=""/>
              <a:tabLst>
                <a:tab pos="1612900" algn="l"/>
              </a:tabLst>
            </a:pPr>
            <a:r>
              <a:rPr sz="2000" spc="15" dirty="0">
                <a:solidFill>
                  <a:srgbClr val="800000"/>
                </a:solidFill>
                <a:latin typeface="Arial MT"/>
                <a:cs typeface="Arial MT"/>
              </a:rPr>
              <a:t>Item</a:t>
            </a:r>
            <a:r>
              <a:rPr sz="2000" spc="-130" dirty="0">
                <a:solidFill>
                  <a:srgbClr val="800000"/>
                </a:solidFill>
                <a:latin typeface="Arial MT"/>
                <a:cs typeface="Arial MT"/>
              </a:rPr>
              <a:t> </a:t>
            </a:r>
            <a:r>
              <a:rPr sz="2000" spc="-5" dirty="0">
                <a:solidFill>
                  <a:srgbClr val="800000"/>
                </a:solidFill>
                <a:latin typeface="Arial MT"/>
                <a:cs typeface="Arial MT"/>
              </a:rPr>
              <a:t>can</a:t>
            </a:r>
            <a:r>
              <a:rPr sz="2000" spc="30" dirty="0">
                <a:solidFill>
                  <a:srgbClr val="800000"/>
                </a:solidFill>
                <a:latin typeface="Arial MT"/>
                <a:cs typeface="Arial MT"/>
              </a:rPr>
              <a:t> </a:t>
            </a:r>
            <a:r>
              <a:rPr sz="2000" spc="-10" dirty="0">
                <a:solidFill>
                  <a:srgbClr val="800000"/>
                </a:solidFill>
                <a:latin typeface="Arial MT"/>
                <a:cs typeface="Arial MT"/>
              </a:rPr>
              <a:t>be</a:t>
            </a:r>
            <a:r>
              <a:rPr sz="2000" spc="30" dirty="0">
                <a:solidFill>
                  <a:srgbClr val="800000"/>
                </a:solidFill>
                <a:latin typeface="Arial MT"/>
                <a:cs typeface="Arial MT"/>
              </a:rPr>
              <a:t> </a:t>
            </a:r>
            <a:r>
              <a:rPr sz="2000" spc="-10" dirty="0">
                <a:solidFill>
                  <a:srgbClr val="800000"/>
                </a:solidFill>
                <a:latin typeface="Arial MT"/>
                <a:cs typeface="Arial MT"/>
              </a:rPr>
              <a:t>accessed</a:t>
            </a:r>
            <a:r>
              <a:rPr sz="2000" spc="25" dirty="0">
                <a:solidFill>
                  <a:srgbClr val="800000"/>
                </a:solidFill>
                <a:latin typeface="Arial MT"/>
                <a:cs typeface="Arial MT"/>
              </a:rPr>
              <a:t> </a:t>
            </a:r>
            <a:r>
              <a:rPr sz="2000" spc="-20" dirty="0">
                <a:solidFill>
                  <a:srgbClr val="800000"/>
                </a:solidFill>
                <a:latin typeface="Arial MT"/>
                <a:cs typeface="Arial MT"/>
              </a:rPr>
              <a:t>when</a:t>
            </a:r>
            <a:r>
              <a:rPr sz="2000" spc="30" dirty="0">
                <a:solidFill>
                  <a:srgbClr val="800000"/>
                </a:solidFill>
                <a:latin typeface="Arial MT"/>
                <a:cs typeface="Arial MT"/>
              </a:rPr>
              <a:t> </a:t>
            </a:r>
            <a:r>
              <a:rPr sz="2000" spc="-5" dirty="0">
                <a:solidFill>
                  <a:srgbClr val="800000"/>
                </a:solidFill>
                <a:latin typeface="Arial MT"/>
                <a:cs typeface="Arial MT"/>
              </a:rPr>
              <a:t>requested</a:t>
            </a:r>
            <a:endParaRPr sz="2000" dirty="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842" y="176823"/>
            <a:ext cx="11242623" cy="1131079"/>
          </a:xfrm>
          <a:prstGeom prst="rect">
            <a:avLst/>
          </a:prstGeom>
        </p:spPr>
        <p:txBody>
          <a:bodyPr vert="horz" wrap="square" lIns="0" tIns="27940" rIns="0" bIns="0" rtlCol="0" anchor="ctr">
            <a:spAutoFit/>
          </a:bodyPr>
          <a:lstStyle/>
          <a:p>
            <a:pPr marL="12700" marR="5080">
              <a:lnSpc>
                <a:spcPts val="4300"/>
              </a:lnSpc>
              <a:spcBef>
                <a:spcPts val="220"/>
              </a:spcBef>
            </a:pPr>
            <a:r>
              <a:rPr sz="3600" spc="-5" dirty="0"/>
              <a:t>Two-Phase Locking Techniques </a:t>
            </a:r>
            <a:r>
              <a:rPr sz="3600" dirty="0"/>
              <a:t> </a:t>
            </a:r>
            <a:r>
              <a:rPr sz="3600" spc="-5" dirty="0"/>
              <a:t>for</a:t>
            </a:r>
            <a:r>
              <a:rPr sz="3600" spc="-10" dirty="0"/>
              <a:t> </a:t>
            </a:r>
            <a:r>
              <a:rPr sz="3600" spc="-5" dirty="0"/>
              <a:t>Concurrency</a:t>
            </a:r>
            <a:r>
              <a:rPr sz="3600" spc="-15" dirty="0"/>
              <a:t> </a:t>
            </a:r>
            <a:r>
              <a:rPr sz="3600" spc="-5" dirty="0"/>
              <a:t>Control</a:t>
            </a:r>
            <a:r>
              <a:rPr sz="3600" spc="-10" dirty="0"/>
              <a:t> </a:t>
            </a:r>
            <a:r>
              <a:rPr sz="3600" spc="-5" dirty="0"/>
              <a:t>(cont’d.)</a:t>
            </a:r>
          </a:p>
        </p:txBody>
      </p:sp>
      <p:sp>
        <p:nvSpPr>
          <p:cNvPr id="3" name="object 3"/>
          <p:cNvSpPr txBox="1"/>
          <p:nvPr/>
        </p:nvSpPr>
        <p:spPr>
          <a:xfrm>
            <a:off x="629587" y="1394663"/>
            <a:ext cx="10852878" cy="415883"/>
          </a:xfrm>
          <a:prstGeom prst="rect">
            <a:avLst/>
          </a:prstGeom>
        </p:spPr>
        <p:txBody>
          <a:bodyPr vert="horz" wrap="square" lIns="0" tIns="7620" rIns="0" bIns="0" rtlCol="0">
            <a:spAutoFit/>
          </a:bodyPr>
          <a:lstStyle/>
          <a:p>
            <a:pPr marL="355600" marR="5080" indent="-342900">
              <a:lnSpc>
                <a:spcPct val="101200"/>
              </a:lnSpc>
              <a:spcBef>
                <a:spcPts val="60"/>
              </a:spcBef>
              <a:buClr>
                <a:srgbClr val="990033"/>
              </a:buClr>
              <a:buSzPct val="60714"/>
              <a:buFont typeface="Wingdings"/>
              <a:buChar char=""/>
              <a:tabLst>
                <a:tab pos="354965" algn="l"/>
                <a:tab pos="355600" algn="l"/>
              </a:tabLst>
            </a:pPr>
            <a:r>
              <a:rPr sz="2800" spc="5" dirty="0">
                <a:solidFill>
                  <a:srgbClr val="333399"/>
                </a:solidFill>
                <a:latin typeface="Arial MT"/>
                <a:cs typeface="Arial MT"/>
              </a:rPr>
              <a:t>Transaction</a:t>
            </a:r>
            <a:r>
              <a:rPr sz="2800" spc="-140" dirty="0">
                <a:solidFill>
                  <a:srgbClr val="333399"/>
                </a:solidFill>
                <a:latin typeface="Arial MT"/>
                <a:cs typeface="Arial MT"/>
              </a:rPr>
              <a:t> </a:t>
            </a:r>
            <a:r>
              <a:rPr sz="2800" spc="15" dirty="0">
                <a:solidFill>
                  <a:srgbClr val="333399"/>
                </a:solidFill>
                <a:latin typeface="Arial MT"/>
                <a:cs typeface="Arial MT"/>
              </a:rPr>
              <a:t>requests</a:t>
            </a:r>
            <a:r>
              <a:rPr sz="2800" spc="-75" dirty="0">
                <a:solidFill>
                  <a:srgbClr val="333399"/>
                </a:solidFill>
                <a:latin typeface="Arial MT"/>
                <a:cs typeface="Arial MT"/>
              </a:rPr>
              <a:t> </a:t>
            </a:r>
            <a:r>
              <a:rPr sz="2800" spc="10" dirty="0">
                <a:solidFill>
                  <a:srgbClr val="333399"/>
                </a:solidFill>
                <a:latin typeface="Arial MT"/>
                <a:cs typeface="Arial MT"/>
              </a:rPr>
              <a:t>access</a:t>
            </a:r>
            <a:r>
              <a:rPr sz="2800" spc="-75" dirty="0">
                <a:solidFill>
                  <a:srgbClr val="333399"/>
                </a:solidFill>
                <a:latin typeface="Arial MT"/>
                <a:cs typeface="Arial MT"/>
              </a:rPr>
              <a:t> </a:t>
            </a:r>
            <a:r>
              <a:rPr sz="2800" spc="20" dirty="0">
                <a:solidFill>
                  <a:srgbClr val="333399"/>
                </a:solidFill>
                <a:latin typeface="Arial MT"/>
                <a:cs typeface="Arial MT"/>
              </a:rPr>
              <a:t>by</a:t>
            </a:r>
            <a:r>
              <a:rPr sz="2800" spc="-75" dirty="0">
                <a:solidFill>
                  <a:srgbClr val="333399"/>
                </a:solidFill>
                <a:latin typeface="Arial MT"/>
                <a:cs typeface="Arial MT"/>
              </a:rPr>
              <a:t> </a:t>
            </a:r>
            <a:r>
              <a:rPr sz="2800" dirty="0">
                <a:solidFill>
                  <a:srgbClr val="333399"/>
                </a:solidFill>
                <a:latin typeface="Arial MT"/>
                <a:cs typeface="Arial MT"/>
              </a:rPr>
              <a:t>issuing</a:t>
            </a:r>
            <a:r>
              <a:rPr sz="2800" spc="-35" dirty="0">
                <a:solidFill>
                  <a:srgbClr val="333399"/>
                </a:solidFill>
                <a:latin typeface="Arial MT"/>
                <a:cs typeface="Arial MT"/>
              </a:rPr>
              <a:t> </a:t>
            </a:r>
            <a:r>
              <a:rPr sz="2800" dirty="0">
                <a:solidFill>
                  <a:srgbClr val="333399"/>
                </a:solidFill>
                <a:latin typeface="Arial MT"/>
                <a:cs typeface="Arial MT"/>
              </a:rPr>
              <a:t>a </a:t>
            </a:r>
            <a:r>
              <a:rPr sz="2800" spc="-760" dirty="0">
                <a:solidFill>
                  <a:srgbClr val="333399"/>
                </a:solidFill>
                <a:latin typeface="Arial MT"/>
                <a:cs typeface="Arial MT"/>
              </a:rPr>
              <a:t> </a:t>
            </a:r>
            <a:r>
              <a:rPr sz="2800" dirty="0">
                <a:solidFill>
                  <a:srgbClr val="333399"/>
                </a:solidFill>
                <a:latin typeface="Arial MT"/>
                <a:cs typeface="Arial MT"/>
              </a:rPr>
              <a:t>lock_item(X)</a:t>
            </a:r>
            <a:r>
              <a:rPr sz="2800" spc="-20" dirty="0">
                <a:solidFill>
                  <a:srgbClr val="333399"/>
                </a:solidFill>
                <a:latin typeface="Arial MT"/>
                <a:cs typeface="Arial MT"/>
              </a:rPr>
              <a:t> </a:t>
            </a:r>
            <a:r>
              <a:rPr sz="2800" spc="15" dirty="0">
                <a:solidFill>
                  <a:srgbClr val="333399"/>
                </a:solidFill>
                <a:latin typeface="Arial MT"/>
                <a:cs typeface="Arial MT"/>
              </a:rPr>
              <a:t>operation</a:t>
            </a:r>
            <a:endParaRPr sz="2800" dirty="0">
              <a:latin typeface="Arial MT"/>
              <a:cs typeface="Arial MT"/>
            </a:endParaRPr>
          </a:p>
        </p:txBody>
      </p:sp>
      <p:pic>
        <p:nvPicPr>
          <p:cNvPr id="4" name="object 4"/>
          <p:cNvPicPr/>
          <p:nvPr/>
        </p:nvPicPr>
        <p:blipFill>
          <a:blip r:embed="rId2" cstate="print"/>
          <a:stretch>
            <a:fillRect/>
          </a:stretch>
        </p:blipFill>
        <p:spPr>
          <a:xfrm>
            <a:off x="3312828" y="2173573"/>
            <a:ext cx="7180288" cy="3762531"/>
          </a:xfrm>
          <a:prstGeom prst="rect">
            <a:avLst/>
          </a:prstGeom>
        </p:spPr>
      </p:pic>
      <p:sp>
        <p:nvSpPr>
          <p:cNvPr id="5" name="object 5"/>
          <p:cNvSpPr txBox="1"/>
          <p:nvPr/>
        </p:nvSpPr>
        <p:spPr>
          <a:xfrm>
            <a:off x="1753847" y="6422132"/>
            <a:ext cx="8214612" cy="259045"/>
          </a:xfrm>
          <a:prstGeom prst="rect">
            <a:avLst/>
          </a:prstGeom>
        </p:spPr>
        <p:txBody>
          <a:bodyPr vert="horz" wrap="square" lIns="0" tIns="12700" rIns="0" bIns="0" rtlCol="0">
            <a:spAutoFit/>
          </a:bodyPr>
          <a:lstStyle/>
          <a:p>
            <a:pPr marL="12700" algn="ctr">
              <a:spcBef>
                <a:spcPts val="100"/>
              </a:spcBef>
            </a:pPr>
            <a:r>
              <a:rPr sz="1600" spc="20" dirty="0">
                <a:latin typeface="Calibri" panose="020F0502020204030204" pitchFamily="34" charset="0"/>
                <a:cs typeface="Calibri" panose="020F0502020204030204" pitchFamily="34" charset="0"/>
              </a:rPr>
              <a:t>F</a:t>
            </a:r>
            <a:r>
              <a:rPr sz="1600" spc="40" dirty="0">
                <a:latin typeface="Calibri" panose="020F0502020204030204" pitchFamily="34" charset="0"/>
                <a:cs typeface="Calibri" panose="020F0502020204030204" pitchFamily="34" charset="0"/>
              </a:rPr>
              <a:t>i</a:t>
            </a:r>
            <a:r>
              <a:rPr sz="1600" spc="10" dirty="0">
                <a:latin typeface="Calibri" panose="020F0502020204030204" pitchFamily="34" charset="0"/>
                <a:cs typeface="Calibri" panose="020F0502020204030204" pitchFamily="34" charset="0"/>
              </a:rPr>
              <a:t>gu</a:t>
            </a:r>
            <a:r>
              <a:rPr sz="1600" spc="-35" dirty="0">
                <a:latin typeface="Calibri" panose="020F0502020204030204" pitchFamily="34" charset="0"/>
                <a:cs typeface="Calibri" panose="020F0502020204030204" pitchFamily="34" charset="0"/>
              </a:rPr>
              <a:t>r</a:t>
            </a:r>
            <a:r>
              <a:rPr sz="1600" dirty="0">
                <a:latin typeface="Calibri" panose="020F0502020204030204" pitchFamily="34" charset="0"/>
                <a:cs typeface="Calibri" panose="020F0502020204030204" pitchFamily="34" charset="0"/>
              </a:rPr>
              <a:t>e</a:t>
            </a:r>
            <a:r>
              <a:rPr sz="1600" spc="-35" dirty="0">
                <a:latin typeface="Calibri" panose="020F0502020204030204" pitchFamily="34" charset="0"/>
                <a:cs typeface="Calibri" panose="020F0502020204030204" pitchFamily="34" charset="0"/>
              </a:rPr>
              <a:t> </a:t>
            </a:r>
            <a:r>
              <a:rPr sz="1600" spc="10" dirty="0">
                <a:latin typeface="Calibri" panose="020F0502020204030204" pitchFamily="34" charset="0"/>
                <a:cs typeface="Calibri" panose="020F0502020204030204" pitchFamily="34" charset="0"/>
              </a:rPr>
              <a:t>21</a:t>
            </a:r>
            <a:r>
              <a:rPr sz="1600" spc="-45" dirty="0">
                <a:latin typeface="Calibri" panose="020F0502020204030204" pitchFamily="34" charset="0"/>
                <a:cs typeface="Calibri" panose="020F0502020204030204" pitchFamily="34" charset="0"/>
              </a:rPr>
              <a:t>.</a:t>
            </a:r>
            <a:r>
              <a:rPr sz="1600" dirty="0">
                <a:latin typeface="Calibri" panose="020F0502020204030204" pitchFamily="34" charset="0"/>
                <a:cs typeface="Calibri" panose="020F0502020204030204" pitchFamily="34" charset="0"/>
              </a:rPr>
              <a:t>1</a:t>
            </a:r>
            <a:r>
              <a:rPr lang="en-US" sz="1600" dirty="0">
                <a:latin typeface="Calibri" panose="020F0502020204030204" pitchFamily="34" charset="0"/>
                <a:cs typeface="Calibri" panose="020F0502020204030204" pitchFamily="34" charset="0"/>
              </a:rPr>
              <a:t>   </a:t>
            </a:r>
            <a:r>
              <a:rPr sz="1600" spc="-35" dirty="0">
                <a:latin typeface="Calibri" panose="020F0502020204030204" pitchFamily="34" charset="0"/>
                <a:cs typeface="Calibri" panose="020F0502020204030204" pitchFamily="34" charset="0"/>
              </a:rPr>
              <a:t> </a:t>
            </a:r>
            <a:r>
              <a:rPr sz="1600" spc="10" dirty="0">
                <a:latin typeface="Calibri" panose="020F0502020204030204" pitchFamily="34" charset="0"/>
                <a:cs typeface="Calibri" panose="020F0502020204030204" pitchFamily="34" charset="0"/>
              </a:rPr>
              <a:t>Lo</a:t>
            </a:r>
            <a:r>
              <a:rPr sz="1600" dirty="0">
                <a:latin typeface="Calibri" panose="020F0502020204030204" pitchFamily="34" charset="0"/>
                <a:cs typeface="Calibri" panose="020F0502020204030204" pitchFamily="34" charset="0"/>
              </a:rPr>
              <a:t>ck</a:t>
            </a:r>
            <a:r>
              <a:rPr sz="1600" spc="55" dirty="0">
                <a:latin typeface="Calibri" panose="020F0502020204030204" pitchFamily="34" charset="0"/>
                <a:cs typeface="Calibri" panose="020F0502020204030204" pitchFamily="34" charset="0"/>
              </a:rPr>
              <a:t> </a:t>
            </a:r>
            <a:r>
              <a:rPr sz="1600" spc="10" dirty="0">
                <a:latin typeface="Calibri" panose="020F0502020204030204" pitchFamily="34" charset="0"/>
                <a:cs typeface="Calibri" panose="020F0502020204030204" pitchFamily="34" charset="0"/>
              </a:rPr>
              <a:t>an</a:t>
            </a:r>
            <a:r>
              <a:rPr sz="1600" dirty="0">
                <a:latin typeface="Calibri" panose="020F0502020204030204" pitchFamily="34" charset="0"/>
                <a:cs typeface="Calibri" panose="020F0502020204030204" pitchFamily="34" charset="0"/>
              </a:rPr>
              <a:t>d</a:t>
            </a:r>
            <a:r>
              <a:rPr sz="1600" spc="-35" dirty="0">
                <a:latin typeface="Calibri" panose="020F0502020204030204" pitchFamily="34" charset="0"/>
                <a:cs typeface="Calibri" panose="020F0502020204030204" pitchFamily="34" charset="0"/>
              </a:rPr>
              <a:t> </a:t>
            </a:r>
            <a:r>
              <a:rPr sz="1600" spc="10" dirty="0">
                <a:latin typeface="Calibri" panose="020F0502020204030204" pitchFamily="34" charset="0"/>
                <a:cs typeface="Calibri" panose="020F0502020204030204" pitchFamily="34" charset="0"/>
              </a:rPr>
              <a:t>un</a:t>
            </a:r>
            <a:r>
              <a:rPr sz="1600" spc="40" dirty="0">
                <a:latin typeface="Calibri" panose="020F0502020204030204" pitchFamily="34" charset="0"/>
                <a:cs typeface="Calibri" panose="020F0502020204030204" pitchFamily="34" charset="0"/>
              </a:rPr>
              <a:t>l</a:t>
            </a:r>
            <a:r>
              <a:rPr sz="1600" spc="10" dirty="0">
                <a:latin typeface="Calibri" panose="020F0502020204030204" pitchFamily="34" charset="0"/>
                <a:cs typeface="Calibri" panose="020F0502020204030204" pitchFamily="34" charset="0"/>
              </a:rPr>
              <a:t>o</a:t>
            </a:r>
            <a:r>
              <a:rPr sz="1600" dirty="0">
                <a:latin typeface="Calibri" panose="020F0502020204030204" pitchFamily="34" charset="0"/>
                <a:cs typeface="Calibri" panose="020F0502020204030204" pitchFamily="34" charset="0"/>
              </a:rPr>
              <a:t>ck</a:t>
            </a:r>
            <a:r>
              <a:rPr sz="1600" spc="-145" dirty="0">
                <a:latin typeface="Calibri" panose="020F0502020204030204" pitchFamily="34" charset="0"/>
                <a:cs typeface="Calibri" panose="020F0502020204030204" pitchFamily="34" charset="0"/>
              </a:rPr>
              <a:t> </a:t>
            </a:r>
            <a:r>
              <a:rPr sz="1600" spc="10" dirty="0">
                <a:latin typeface="Calibri" panose="020F0502020204030204" pitchFamily="34" charset="0"/>
                <a:cs typeface="Calibri" panose="020F0502020204030204" pitchFamily="34" charset="0"/>
              </a:rPr>
              <a:t>ope</a:t>
            </a:r>
            <a:r>
              <a:rPr sz="1600" spc="-35" dirty="0">
                <a:latin typeface="Calibri" panose="020F0502020204030204" pitchFamily="34" charset="0"/>
                <a:cs typeface="Calibri" panose="020F0502020204030204" pitchFamily="34" charset="0"/>
              </a:rPr>
              <a:t>r</a:t>
            </a:r>
            <a:r>
              <a:rPr sz="1600" spc="10" dirty="0">
                <a:latin typeface="Calibri" panose="020F0502020204030204" pitchFamily="34" charset="0"/>
                <a:cs typeface="Calibri" panose="020F0502020204030204" pitchFamily="34" charset="0"/>
              </a:rPr>
              <a:t>a</a:t>
            </a:r>
            <a:r>
              <a:rPr sz="1600" spc="-45" dirty="0">
                <a:latin typeface="Calibri" panose="020F0502020204030204" pitchFamily="34" charset="0"/>
                <a:cs typeface="Calibri" panose="020F0502020204030204" pitchFamily="34" charset="0"/>
              </a:rPr>
              <a:t>t</a:t>
            </a:r>
            <a:r>
              <a:rPr sz="1600" spc="40" dirty="0">
                <a:latin typeface="Calibri" panose="020F0502020204030204" pitchFamily="34" charset="0"/>
                <a:cs typeface="Calibri" panose="020F0502020204030204" pitchFamily="34" charset="0"/>
              </a:rPr>
              <a:t>i</a:t>
            </a:r>
            <a:r>
              <a:rPr sz="1600" spc="10" dirty="0">
                <a:latin typeface="Calibri" panose="020F0502020204030204" pitchFamily="34" charset="0"/>
                <a:cs typeface="Calibri" panose="020F0502020204030204" pitchFamily="34" charset="0"/>
              </a:rPr>
              <a:t>on</a:t>
            </a:r>
            <a:r>
              <a:rPr sz="1600" dirty="0">
                <a:latin typeface="Calibri" panose="020F0502020204030204" pitchFamily="34" charset="0"/>
                <a:cs typeface="Calibri" panose="020F0502020204030204" pitchFamily="34" charset="0"/>
              </a:rPr>
              <a:t>s</a:t>
            </a:r>
            <a:r>
              <a:rPr sz="1600" spc="55" dirty="0">
                <a:latin typeface="Calibri" panose="020F0502020204030204" pitchFamily="34" charset="0"/>
                <a:cs typeface="Calibri" panose="020F0502020204030204" pitchFamily="34" charset="0"/>
              </a:rPr>
              <a:t> </a:t>
            </a:r>
            <a:r>
              <a:rPr sz="1600" spc="-45" dirty="0">
                <a:latin typeface="Calibri" panose="020F0502020204030204" pitchFamily="34" charset="0"/>
                <a:cs typeface="Calibri" panose="020F0502020204030204" pitchFamily="34" charset="0"/>
              </a:rPr>
              <a:t>f</a:t>
            </a:r>
            <a:r>
              <a:rPr sz="1600" spc="10" dirty="0">
                <a:latin typeface="Calibri" panose="020F0502020204030204" pitchFamily="34" charset="0"/>
                <a:cs typeface="Calibri" panose="020F0502020204030204" pitchFamily="34" charset="0"/>
              </a:rPr>
              <a:t>o</a:t>
            </a:r>
            <a:r>
              <a:rPr sz="1600" dirty="0">
                <a:latin typeface="Calibri" panose="020F0502020204030204" pitchFamily="34" charset="0"/>
                <a:cs typeface="Calibri" panose="020F0502020204030204" pitchFamily="34" charset="0"/>
              </a:rPr>
              <a:t>r</a:t>
            </a:r>
            <a:r>
              <a:rPr sz="1600" spc="20" dirty="0">
                <a:latin typeface="Calibri" panose="020F0502020204030204" pitchFamily="34" charset="0"/>
                <a:cs typeface="Calibri" panose="020F0502020204030204" pitchFamily="34" charset="0"/>
              </a:rPr>
              <a:t> </a:t>
            </a:r>
            <a:r>
              <a:rPr sz="1600" spc="10" dirty="0">
                <a:latin typeface="Calibri" panose="020F0502020204030204" pitchFamily="34" charset="0"/>
                <a:cs typeface="Calibri" panose="020F0502020204030204" pitchFamily="34" charset="0"/>
              </a:rPr>
              <a:t>b</a:t>
            </a:r>
            <a:r>
              <a:rPr sz="1600" spc="40" dirty="0">
                <a:latin typeface="Calibri" panose="020F0502020204030204" pitchFamily="34" charset="0"/>
                <a:cs typeface="Calibri" panose="020F0502020204030204" pitchFamily="34" charset="0"/>
              </a:rPr>
              <a:t>i</a:t>
            </a:r>
            <a:r>
              <a:rPr sz="1600" spc="10" dirty="0">
                <a:latin typeface="Calibri" panose="020F0502020204030204" pitchFamily="34" charset="0"/>
                <a:cs typeface="Calibri" panose="020F0502020204030204" pitchFamily="34" charset="0"/>
              </a:rPr>
              <a:t>na</a:t>
            </a:r>
            <a:r>
              <a:rPr sz="1600" spc="-35" dirty="0">
                <a:latin typeface="Calibri" panose="020F0502020204030204" pitchFamily="34" charset="0"/>
                <a:cs typeface="Calibri" panose="020F0502020204030204" pitchFamily="34" charset="0"/>
              </a:rPr>
              <a:t>r</a:t>
            </a:r>
            <a:r>
              <a:rPr sz="1600" dirty="0">
                <a:latin typeface="Calibri" panose="020F0502020204030204" pitchFamily="34" charset="0"/>
                <a:cs typeface="Calibri" panose="020F0502020204030204" pitchFamily="34" charset="0"/>
              </a:rPr>
              <a:t>y</a:t>
            </a:r>
            <a:r>
              <a:rPr sz="1600" spc="-45" dirty="0">
                <a:latin typeface="Calibri" panose="020F0502020204030204" pitchFamily="34" charset="0"/>
                <a:cs typeface="Calibri" panose="020F0502020204030204" pitchFamily="34" charset="0"/>
              </a:rPr>
              <a:t> </a:t>
            </a:r>
            <a:r>
              <a:rPr sz="1600" spc="40" dirty="0">
                <a:latin typeface="Calibri" panose="020F0502020204030204" pitchFamily="34" charset="0"/>
                <a:cs typeface="Calibri" panose="020F0502020204030204" pitchFamily="34" charset="0"/>
              </a:rPr>
              <a:t>l</a:t>
            </a:r>
            <a:r>
              <a:rPr sz="1600" spc="10" dirty="0">
                <a:latin typeface="Calibri" panose="020F0502020204030204" pitchFamily="34" charset="0"/>
                <a:cs typeface="Calibri" panose="020F0502020204030204" pitchFamily="34" charset="0"/>
              </a:rPr>
              <a:t>o</a:t>
            </a:r>
            <a:r>
              <a:rPr sz="1600" dirty="0">
                <a:latin typeface="Calibri" panose="020F0502020204030204" pitchFamily="34" charset="0"/>
                <a:cs typeface="Calibri" panose="020F0502020204030204" pitchFamily="34" charset="0"/>
              </a:rPr>
              <a:t>cks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49508" y="1526540"/>
            <a:ext cx="11107711" cy="3277820"/>
          </a:xfrm>
          <a:prstGeom prst="rect">
            <a:avLst/>
          </a:prstGeom>
        </p:spPr>
        <p:txBody>
          <a:bodyPr vert="horz" wrap="square" lIns="0" tIns="106680" rIns="0" bIns="0" rtlCol="0">
            <a:spAutoFit/>
          </a:bodyPr>
          <a:lstStyle/>
          <a:p>
            <a:pPr marL="355600" indent="-342900">
              <a:spcBef>
                <a:spcPts val="840"/>
              </a:spcBef>
              <a:buClr>
                <a:srgbClr val="990033"/>
              </a:buClr>
              <a:buSzPct val="60714"/>
              <a:buFont typeface="Wingdings"/>
              <a:buChar char=""/>
              <a:tabLst>
                <a:tab pos="354965" algn="l"/>
                <a:tab pos="355600" algn="l"/>
              </a:tabLst>
            </a:pPr>
            <a:r>
              <a:rPr sz="2800" spc="20" dirty="0">
                <a:solidFill>
                  <a:srgbClr val="333399"/>
                </a:solidFill>
                <a:latin typeface="Arial MT"/>
                <a:cs typeface="Arial MT"/>
              </a:rPr>
              <a:t>Lock</a:t>
            </a:r>
            <a:r>
              <a:rPr sz="2800" spc="-95" dirty="0">
                <a:solidFill>
                  <a:srgbClr val="333399"/>
                </a:solidFill>
                <a:latin typeface="Arial MT"/>
                <a:cs typeface="Arial MT"/>
              </a:rPr>
              <a:t> </a:t>
            </a:r>
            <a:r>
              <a:rPr sz="2800" spc="15" dirty="0">
                <a:solidFill>
                  <a:srgbClr val="333399"/>
                </a:solidFill>
                <a:latin typeface="Arial MT"/>
                <a:cs typeface="Arial MT"/>
              </a:rPr>
              <a:t>table</a:t>
            </a:r>
            <a:r>
              <a:rPr sz="2800" spc="-50" dirty="0">
                <a:solidFill>
                  <a:srgbClr val="333399"/>
                </a:solidFill>
                <a:latin typeface="Arial MT"/>
                <a:cs typeface="Arial MT"/>
              </a:rPr>
              <a:t> </a:t>
            </a:r>
            <a:r>
              <a:rPr sz="2800" spc="10" dirty="0">
                <a:solidFill>
                  <a:srgbClr val="333399"/>
                </a:solidFill>
                <a:latin typeface="Arial MT"/>
                <a:cs typeface="Arial MT"/>
              </a:rPr>
              <a:t>specifies</a:t>
            </a:r>
            <a:r>
              <a:rPr sz="2800" spc="-95" dirty="0">
                <a:solidFill>
                  <a:srgbClr val="333399"/>
                </a:solidFill>
                <a:latin typeface="Arial MT"/>
                <a:cs typeface="Arial MT"/>
              </a:rPr>
              <a:t> </a:t>
            </a:r>
            <a:r>
              <a:rPr sz="2800" dirty="0">
                <a:solidFill>
                  <a:srgbClr val="333399"/>
                </a:solidFill>
                <a:latin typeface="Arial MT"/>
                <a:cs typeface="Arial MT"/>
              </a:rPr>
              <a:t>items</a:t>
            </a:r>
            <a:r>
              <a:rPr sz="2800" spc="-90" dirty="0">
                <a:solidFill>
                  <a:srgbClr val="333399"/>
                </a:solidFill>
                <a:latin typeface="Arial MT"/>
                <a:cs typeface="Arial MT"/>
              </a:rPr>
              <a:t> </a:t>
            </a:r>
            <a:r>
              <a:rPr sz="2800" spc="25" dirty="0">
                <a:solidFill>
                  <a:srgbClr val="333399"/>
                </a:solidFill>
                <a:latin typeface="Arial MT"/>
                <a:cs typeface="Arial MT"/>
              </a:rPr>
              <a:t>that</a:t>
            </a:r>
            <a:r>
              <a:rPr sz="2800" spc="-70" dirty="0">
                <a:solidFill>
                  <a:srgbClr val="333399"/>
                </a:solidFill>
                <a:latin typeface="Arial MT"/>
                <a:cs typeface="Arial MT"/>
              </a:rPr>
              <a:t> </a:t>
            </a:r>
            <a:r>
              <a:rPr sz="2800" spc="20" dirty="0">
                <a:solidFill>
                  <a:srgbClr val="333399"/>
                </a:solidFill>
                <a:latin typeface="Arial MT"/>
                <a:cs typeface="Arial MT"/>
              </a:rPr>
              <a:t>have</a:t>
            </a:r>
            <a:r>
              <a:rPr sz="2800" spc="-145" dirty="0">
                <a:solidFill>
                  <a:srgbClr val="333399"/>
                </a:solidFill>
                <a:latin typeface="Arial MT"/>
                <a:cs typeface="Arial MT"/>
              </a:rPr>
              <a:t> </a:t>
            </a:r>
            <a:r>
              <a:rPr sz="2800" dirty="0">
                <a:solidFill>
                  <a:srgbClr val="333399"/>
                </a:solidFill>
                <a:latin typeface="Arial MT"/>
                <a:cs typeface="Arial MT"/>
              </a:rPr>
              <a:t>locks</a:t>
            </a:r>
            <a:endParaRPr sz="2800" dirty="0">
              <a:latin typeface="Arial MT"/>
              <a:cs typeface="Arial MT"/>
            </a:endParaRPr>
          </a:p>
          <a:p>
            <a:pPr marL="355600" indent="-342900">
              <a:spcBef>
                <a:spcPts val="740"/>
              </a:spcBef>
              <a:buClr>
                <a:srgbClr val="990033"/>
              </a:buClr>
              <a:buSzPct val="60714"/>
              <a:buFont typeface="Wingdings"/>
              <a:buChar char=""/>
              <a:tabLst>
                <a:tab pos="354965" algn="l"/>
                <a:tab pos="355600" algn="l"/>
              </a:tabLst>
            </a:pPr>
            <a:r>
              <a:rPr sz="2800" spc="20" dirty="0">
                <a:solidFill>
                  <a:srgbClr val="333399"/>
                </a:solidFill>
                <a:latin typeface="Arial MT"/>
                <a:cs typeface="Arial MT"/>
              </a:rPr>
              <a:t>Lock</a:t>
            </a:r>
            <a:r>
              <a:rPr sz="2800" spc="-105" dirty="0">
                <a:solidFill>
                  <a:srgbClr val="333399"/>
                </a:solidFill>
                <a:latin typeface="Arial MT"/>
                <a:cs typeface="Arial MT"/>
              </a:rPr>
              <a:t> </a:t>
            </a:r>
            <a:r>
              <a:rPr sz="2800" spc="20" dirty="0">
                <a:solidFill>
                  <a:srgbClr val="333399"/>
                </a:solidFill>
                <a:latin typeface="Arial MT"/>
                <a:cs typeface="Arial MT"/>
              </a:rPr>
              <a:t>manager</a:t>
            </a:r>
            <a:r>
              <a:rPr sz="2800" spc="-135" dirty="0">
                <a:solidFill>
                  <a:srgbClr val="333399"/>
                </a:solidFill>
                <a:latin typeface="Arial MT"/>
                <a:cs typeface="Arial MT"/>
              </a:rPr>
              <a:t> </a:t>
            </a:r>
            <a:r>
              <a:rPr sz="2800" spc="15" dirty="0">
                <a:solidFill>
                  <a:srgbClr val="333399"/>
                </a:solidFill>
                <a:latin typeface="Arial MT"/>
                <a:cs typeface="Arial MT"/>
              </a:rPr>
              <a:t>subsystem</a:t>
            </a:r>
            <a:endParaRPr sz="2800" dirty="0">
              <a:latin typeface="Arial MT"/>
              <a:cs typeface="Arial MT"/>
            </a:endParaRPr>
          </a:p>
          <a:p>
            <a:pPr marL="762000" lvl="1" indent="-292100">
              <a:spcBef>
                <a:spcPts val="540"/>
              </a:spcBef>
              <a:buClr>
                <a:srgbClr val="333399"/>
              </a:buClr>
              <a:buSzPct val="53846"/>
              <a:buFont typeface="Wingdings"/>
              <a:buChar char=""/>
              <a:tabLst>
                <a:tab pos="761365" algn="l"/>
                <a:tab pos="762000" algn="l"/>
              </a:tabLst>
            </a:pPr>
            <a:r>
              <a:rPr sz="2600" spc="-40" dirty="0">
                <a:solidFill>
                  <a:srgbClr val="800000"/>
                </a:solidFill>
                <a:latin typeface="Arial MT"/>
                <a:cs typeface="Arial MT"/>
              </a:rPr>
              <a:t>Keeps</a:t>
            </a:r>
            <a:r>
              <a:rPr sz="2600" spc="175" dirty="0">
                <a:solidFill>
                  <a:srgbClr val="800000"/>
                </a:solidFill>
                <a:latin typeface="Arial MT"/>
                <a:cs typeface="Arial MT"/>
              </a:rPr>
              <a:t> </a:t>
            </a:r>
            <a:r>
              <a:rPr sz="2600" spc="-10" dirty="0">
                <a:solidFill>
                  <a:srgbClr val="800000"/>
                </a:solidFill>
                <a:latin typeface="Arial MT"/>
                <a:cs typeface="Arial MT"/>
              </a:rPr>
              <a:t>track</a:t>
            </a:r>
            <a:r>
              <a:rPr sz="2600" spc="75" dirty="0">
                <a:solidFill>
                  <a:srgbClr val="800000"/>
                </a:solidFill>
                <a:latin typeface="Arial MT"/>
                <a:cs typeface="Arial MT"/>
              </a:rPr>
              <a:t> </a:t>
            </a:r>
            <a:r>
              <a:rPr sz="2600" spc="-25" dirty="0">
                <a:solidFill>
                  <a:srgbClr val="800000"/>
                </a:solidFill>
                <a:latin typeface="Arial MT"/>
                <a:cs typeface="Arial MT"/>
              </a:rPr>
              <a:t>of</a:t>
            </a:r>
            <a:r>
              <a:rPr sz="2600" spc="55" dirty="0">
                <a:solidFill>
                  <a:srgbClr val="800000"/>
                </a:solidFill>
                <a:latin typeface="Arial MT"/>
                <a:cs typeface="Arial MT"/>
              </a:rPr>
              <a:t> </a:t>
            </a:r>
            <a:r>
              <a:rPr sz="2600" spc="-35" dirty="0">
                <a:solidFill>
                  <a:srgbClr val="800000"/>
                </a:solidFill>
                <a:latin typeface="Arial MT"/>
                <a:cs typeface="Arial MT"/>
              </a:rPr>
              <a:t>and</a:t>
            </a:r>
            <a:r>
              <a:rPr sz="2600" spc="130" dirty="0">
                <a:solidFill>
                  <a:srgbClr val="800000"/>
                </a:solidFill>
                <a:latin typeface="Arial MT"/>
                <a:cs typeface="Arial MT"/>
              </a:rPr>
              <a:t> </a:t>
            </a:r>
            <a:r>
              <a:rPr sz="2600" spc="-20" dirty="0">
                <a:solidFill>
                  <a:srgbClr val="800000"/>
                </a:solidFill>
                <a:latin typeface="Arial MT"/>
                <a:cs typeface="Arial MT"/>
              </a:rPr>
              <a:t>controls</a:t>
            </a:r>
            <a:r>
              <a:rPr sz="2600" spc="75" dirty="0">
                <a:solidFill>
                  <a:srgbClr val="800000"/>
                </a:solidFill>
                <a:latin typeface="Arial MT"/>
                <a:cs typeface="Arial MT"/>
              </a:rPr>
              <a:t> </a:t>
            </a:r>
            <a:r>
              <a:rPr sz="2600" spc="-20" dirty="0">
                <a:solidFill>
                  <a:srgbClr val="800000"/>
                </a:solidFill>
                <a:latin typeface="Arial MT"/>
                <a:cs typeface="Arial MT"/>
              </a:rPr>
              <a:t>access</a:t>
            </a:r>
            <a:r>
              <a:rPr sz="2600" spc="75" dirty="0">
                <a:solidFill>
                  <a:srgbClr val="800000"/>
                </a:solidFill>
                <a:latin typeface="Arial MT"/>
                <a:cs typeface="Arial MT"/>
              </a:rPr>
              <a:t> </a:t>
            </a:r>
            <a:r>
              <a:rPr sz="2600" spc="-15" dirty="0">
                <a:solidFill>
                  <a:srgbClr val="800000"/>
                </a:solidFill>
                <a:latin typeface="Arial MT"/>
                <a:cs typeface="Arial MT"/>
              </a:rPr>
              <a:t>to</a:t>
            </a:r>
            <a:r>
              <a:rPr sz="2600" spc="30" dirty="0">
                <a:solidFill>
                  <a:srgbClr val="800000"/>
                </a:solidFill>
                <a:latin typeface="Arial MT"/>
                <a:cs typeface="Arial MT"/>
              </a:rPr>
              <a:t> </a:t>
            </a:r>
            <a:r>
              <a:rPr sz="2600" spc="-10" dirty="0">
                <a:solidFill>
                  <a:srgbClr val="800000"/>
                </a:solidFill>
                <a:latin typeface="Arial MT"/>
                <a:cs typeface="Arial MT"/>
              </a:rPr>
              <a:t>locks</a:t>
            </a:r>
            <a:endParaRPr sz="2600" dirty="0">
              <a:latin typeface="Arial MT"/>
              <a:cs typeface="Arial MT"/>
            </a:endParaRPr>
          </a:p>
          <a:p>
            <a:pPr marL="762000" lvl="1" indent="-292100">
              <a:spcBef>
                <a:spcPts val="680"/>
              </a:spcBef>
              <a:spcAft>
                <a:spcPts val="1800"/>
              </a:spcAft>
              <a:buClr>
                <a:srgbClr val="333399"/>
              </a:buClr>
              <a:buSzPct val="53846"/>
              <a:buFont typeface="Wingdings"/>
              <a:buChar char=""/>
              <a:tabLst>
                <a:tab pos="761365" algn="l"/>
                <a:tab pos="762000" algn="l"/>
              </a:tabLst>
            </a:pPr>
            <a:r>
              <a:rPr sz="2600" spc="-15" dirty="0">
                <a:solidFill>
                  <a:srgbClr val="800000"/>
                </a:solidFill>
                <a:latin typeface="Arial MT"/>
                <a:cs typeface="Arial MT"/>
              </a:rPr>
              <a:t>Rules</a:t>
            </a:r>
            <a:r>
              <a:rPr sz="2600" spc="70" dirty="0">
                <a:solidFill>
                  <a:srgbClr val="800000"/>
                </a:solidFill>
                <a:latin typeface="Arial MT"/>
                <a:cs typeface="Arial MT"/>
              </a:rPr>
              <a:t> </a:t>
            </a:r>
            <a:r>
              <a:rPr sz="2600" spc="-25" dirty="0">
                <a:solidFill>
                  <a:srgbClr val="800000"/>
                </a:solidFill>
                <a:latin typeface="Arial MT"/>
                <a:cs typeface="Arial MT"/>
              </a:rPr>
              <a:t>enforced</a:t>
            </a:r>
            <a:r>
              <a:rPr sz="2600" spc="125" dirty="0">
                <a:solidFill>
                  <a:srgbClr val="800000"/>
                </a:solidFill>
                <a:latin typeface="Arial MT"/>
                <a:cs typeface="Arial MT"/>
              </a:rPr>
              <a:t> </a:t>
            </a:r>
            <a:r>
              <a:rPr sz="2600" spc="-25" dirty="0">
                <a:solidFill>
                  <a:srgbClr val="800000"/>
                </a:solidFill>
                <a:latin typeface="Arial MT"/>
                <a:cs typeface="Arial MT"/>
              </a:rPr>
              <a:t>by</a:t>
            </a:r>
            <a:r>
              <a:rPr sz="2600" spc="70" dirty="0">
                <a:solidFill>
                  <a:srgbClr val="800000"/>
                </a:solidFill>
                <a:latin typeface="Arial MT"/>
                <a:cs typeface="Arial MT"/>
              </a:rPr>
              <a:t> </a:t>
            </a:r>
            <a:r>
              <a:rPr sz="2600" spc="-10" dirty="0">
                <a:solidFill>
                  <a:srgbClr val="800000"/>
                </a:solidFill>
                <a:latin typeface="Arial MT"/>
                <a:cs typeface="Arial MT"/>
              </a:rPr>
              <a:t>lock</a:t>
            </a:r>
            <a:r>
              <a:rPr sz="2600" spc="70" dirty="0">
                <a:solidFill>
                  <a:srgbClr val="800000"/>
                </a:solidFill>
                <a:latin typeface="Arial MT"/>
                <a:cs typeface="Arial MT"/>
              </a:rPr>
              <a:t> </a:t>
            </a:r>
            <a:r>
              <a:rPr sz="2600" spc="-35" dirty="0">
                <a:solidFill>
                  <a:srgbClr val="800000"/>
                </a:solidFill>
                <a:latin typeface="Arial MT"/>
                <a:cs typeface="Arial MT"/>
              </a:rPr>
              <a:t>manager</a:t>
            </a:r>
            <a:r>
              <a:rPr sz="2600" spc="204" dirty="0">
                <a:solidFill>
                  <a:srgbClr val="800000"/>
                </a:solidFill>
                <a:latin typeface="Arial MT"/>
                <a:cs typeface="Arial MT"/>
              </a:rPr>
              <a:t> </a:t>
            </a:r>
            <a:r>
              <a:rPr sz="2600" spc="-20" dirty="0">
                <a:solidFill>
                  <a:srgbClr val="800000"/>
                </a:solidFill>
                <a:latin typeface="Arial MT"/>
                <a:cs typeface="Arial MT"/>
              </a:rPr>
              <a:t>module</a:t>
            </a:r>
            <a:endParaRPr sz="2600" dirty="0">
              <a:latin typeface="Arial MT"/>
              <a:cs typeface="Arial MT"/>
            </a:endParaRPr>
          </a:p>
          <a:p>
            <a:pPr marL="355600" marR="5080" indent="-342900">
              <a:lnSpc>
                <a:spcPts val="3300"/>
              </a:lnSpc>
              <a:spcBef>
                <a:spcPts val="840"/>
              </a:spcBef>
              <a:buClr>
                <a:srgbClr val="990033"/>
              </a:buClr>
              <a:buSzPct val="60714"/>
              <a:buFont typeface="Wingdings"/>
              <a:buChar char=""/>
              <a:tabLst>
                <a:tab pos="354965" algn="l"/>
                <a:tab pos="355600" algn="l"/>
              </a:tabLst>
            </a:pPr>
            <a:r>
              <a:rPr sz="2800" spc="15" dirty="0">
                <a:solidFill>
                  <a:srgbClr val="333399"/>
                </a:solidFill>
                <a:latin typeface="Arial MT"/>
                <a:cs typeface="Arial MT"/>
              </a:rPr>
              <a:t>At</a:t>
            </a:r>
            <a:r>
              <a:rPr sz="2800" spc="-65" dirty="0">
                <a:solidFill>
                  <a:srgbClr val="333399"/>
                </a:solidFill>
                <a:latin typeface="Arial MT"/>
                <a:cs typeface="Arial MT"/>
              </a:rPr>
              <a:t> </a:t>
            </a:r>
            <a:r>
              <a:rPr sz="2800" dirty="0">
                <a:solidFill>
                  <a:srgbClr val="333399"/>
                </a:solidFill>
                <a:latin typeface="Arial MT"/>
                <a:cs typeface="Arial MT"/>
              </a:rPr>
              <a:t>most</a:t>
            </a:r>
            <a:r>
              <a:rPr sz="2800" spc="40" dirty="0">
                <a:solidFill>
                  <a:srgbClr val="333399"/>
                </a:solidFill>
                <a:latin typeface="Arial MT"/>
                <a:cs typeface="Arial MT"/>
              </a:rPr>
              <a:t> </a:t>
            </a:r>
            <a:r>
              <a:rPr sz="2800" spc="25" dirty="0">
                <a:solidFill>
                  <a:srgbClr val="333399"/>
                </a:solidFill>
                <a:latin typeface="Arial MT"/>
                <a:cs typeface="Arial MT"/>
              </a:rPr>
              <a:t>one</a:t>
            </a:r>
            <a:r>
              <a:rPr sz="2800" spc="-145" dirty="0">
                <a:solidFill>
                  <a:srgbClr val="333399"/>
                </a:solidFill>
                <a:latin typeface="Arial MT"/>
                <a:cs typeface="Arial MT"/>
              </a:rPr>
              <a:t> </a:t>
            </a:r>
            <a:r>
              <a:rPr sz="2800" spc="10" dirty="0">
                <a:solidFill>
                  <a:srgbClr val="333399"/>
                </a:solidFill>
                <a:latin typeface="Arial MT"/>
                <a:cs typeface="Arial MT"/>
              </a:rPr>
              <a:t>transaction</a:t>
            </a:r>
            <a:r>
              <a:rPr sz="2800" spc="-140" dirty="0">
                <a:solidFill>
                  <a:srgbClr val="333399"/>
                </a:solidFill>
                <a:latin typeface="Arial MT"/>
                <a:cs typeface="Arial MT"/>
              </a:rPr>
              <a:t> </a:t>
            </a:r>
            <a:r>
              <a:rPr sz="2800" spc="10" dirty="0">
                <a:solidFill>
                  <a:srgbClr val="333399"/>
                </a:solidFill>
                <a:latin typeface="Arial MT"/>
                <a:cs typeface="Arial MT"/>
              </a:rPr>
              <a:t>can</a:t>
            </a:r>
            <a:r>
              <a:rPr sz="2800" spc="-45" dirty="0">
                <a:solidFill>
                  <a:srgbClr val="333399"/>
                </a:solidFill>
                <a:latin typeface="Arial MT"/>
                <a:cs typeface="Arial MT"/>
              </a:rPr>
              <a:t> </a:t>
            </a:r>
            <a:r>
              <a:rPr sz="2800" spc="10" dirty="0">
                <a:solidFill>
                  <a:srgbClr val="333399"/>
                </a:solidFill>
                <a:latin typeface="Arial MT"/>
                <a:cs typeface="Arial MT"/>
              </a:rPr>
              <a:t>hold</a:t>
            </a:r>
            <a:r>
              <a:rPr sz="2800" spc="-40" dirty="0">
                <a:solidFill>
                  <a:srgbClr val="333399"/>
                </a:solidFill>
                <a:latin typeface="Arial MT"/>
                <a:cs typeface="Arial MT"/>
              </a:rPr>
              <a:t> </a:t>
            </a:r>
            <a:r>
              <a:rPr sz="2800" spc="20" dirty="0">
                <a:solidFill>
                  <a:srgbClr val="333399"/>
                </a:solidFill>
                <a:latin typeface="Arial MT"/>
                <a:cs typeface="Arial MT"/>
              </a:rPr>
              <a:t>the</a:t>
            </a:r>
            <a:r>
              <a:rPr sz="2800" spc="-45" dirty="0">
                <a:solidFill>
                  <a:srgbClr val="333399"/>
                </a:solidFill>
                <a:latin typeface="Arial MT"/>
                <a:cs typeface="Arial MT"/>
              </a:rPr>
              <a:t> </a:t>
            </a:r>
            <a:r>
              <a:rPr sz="2800" dirty="0">
                <a:solidFill>
                  <a:srgbClr val="333399"/>
                </a:solidFill>
                <a:latin typeface="Arial MT"/>
                <a:cs typeface="Arial MT"/>
              </a:rPr>
              <a:t>lock</a:t>
            </a:r>
            <a:r>
              <a:rPr sz="2800" spc="20" dirty="0">
                <a:solidFill>
                  <a:srgbClr val="333399"/>
                </a:solidFill>
                <a:latin typeface="Arial MT"/>
                <a:cs typeface="Arial MT"/>
              </a:rPr>
              <a:t> on</a:t>
            </a:r>
            <a:r>
              <a:rPr sz="2800" spc="-40" dirty="0">
                <a:solidFill>
                  <a:srgbClr val="333399"/>
                </a:solidFill>
                <a:latin typeface="Arial MT"/>
                <a:cs typeface="Arial MT"/>
              </a:rPr>
              <a:t> </a:t>
            </a:r>
            <a:r>
              <a:rPr sz="2800" spc="20" dirty="0">
                <a:solidFill>
                  <a:srgbClr val="333399"/>
                </a:solidFill>
                <a:latin typeface="Arial MT"/>
                <a:cs typeface="Arial MT"/>
              </a:rPr>
              <a:t>an </a:t>
            </a:r>
            <a:r>
              <a:rPr sz="2800" spc="-765" dirty="0">
                <a:solidFill>
                  <a:srgbClr val="333399"/>
                </a:solidFill>
                <a:latin typeface="Arial MT"/>
                <a:cs typeface="Arial MT"/>
              </a:rPr>
              <a:t> </a:t>
            </a:r>
            <a:r>
              <a:rPr sz="2800" spc="5" dirty="0">
                <a:solidFill>
                  <a:srgbClr val="333399"/>
                </a:solidFill>
                <a:latin typeface="Arial MT"/>
                <a:cs typeface="Arial MT"/>
              </a:rPr>
              <a:t>item</a:t>
            </a:r>
            <a:r>
              <a:rPr sz="2800" spc="-20" dirty="0">
                <a:solidFill>
                  <a:srgbClr val="333399"/>
                </a:solidFill>
                <a:latin typeface="Arial MT"/>
                <a:cs typeface="Arial MT"/>
              </a:rPr>
              <a:t> </a:t>
            </a:r>
            <a:r>
              <a:rPr sz="2800" spc="20" dirty="0">
                <a:solidFill>
                  <a:srgbClr val="333399"/>
                </a:solidFill>
                <a:latin typeface="Arial MT"/>
                <a:cs typeface="Arial MT"/>
              </a:rPr>
              <a:t>at</a:t>
            </a:r>
            <a:r>
              <a:rPr sz="2800" spc="-60" dirty="0">
                <a:solidFill>
                  <a:srgbClr val="333399"/>
                </a:solidFill>
                <a:latin typeface="Arial MT"/>
                <a:cs typeface="Arial MT"/>
              </a:rPr>
              <a:t> </a:t>
            </a:r>
            <a:r>
              <a:rPr sz="2800" dirty="0">
                <a:solidFill>
                  <a:srgbClr val="333399"/>
                </a:solidFill>
                <a:latin typeface="Arial MT"/>
                <a:cs typeface="Arial MT"/>
              </a:rPr>
              <a:t>a</a:t>
            </a:r>
            <a:r>
              <a:rPr sz="2800" spc="-40" dirty="0">
                <a:solidFill>
                  <a:srgbClr val="333399"/>
                </a:solidFill>
                <a:latin typeface="Arial MT"/>
                <a:cs typeface="Arial MT"/>
              </a:rPr>
              <a:t> </a:t>
            </a:r>
            <a:r>
              <a:rPr sz="2800" spc="10" dirty="0">
                <a:solidFill>
                  <a:srgbClr val="333399"/>
                </a:solidFill>
                <a:latin typeface="Arial MT"/>
                <a:cs typeface="Arial MT"/>
              </a:rPr>
              <a:t>given</a:t>
            </a:r>
            <a:r>
              <a:rPr sz="2800" spc="-45" dirty="0">
                <a:solidFill>
                  <a:srgbClr val="333399"/>
                </a:solidFill>
                <a:latin typeface="Arial MT"/>
                <a:cs typeface="Arial MT"/>
              </a:rPr>
              <a:t> </a:t>
            </a:r>
            <a:r>
              <a:rPr sz="2800" spc="-10" dirty="0">
                <a:solidFill>
                  <a:srgbClr val="333399"/>
                </a:solidFill>
                <a:latin typeface="Arial MT"/>
                <a:cs typeface="Arial MT"/>
              </a:rPr>
              <a:t>time</a:t>
            </a:r>
            <a:endParaRPr sz="2800" dirty="0">
              <a:latin typeface="Arial MT"/>
              <a:cs typeface="Arial MT"/>
            </a:endParaRPr>
          </a:p>
          <a:p>
            <a:pPr marL="355600" indent="-342900">
              <a:spcBef>
                <a:spcPts val="640"/>
              </a:spcBef>
              <a:buClr>
                <a:srgbClr val="990033"/>
              </a:buClr>
              <a:buSzPct val="60714"/>
              <a:buFont typeface="Wingdings"/>
              <a:buChar char=""/>
              <a:tabLst>
                <a:tab pos="354965" algn="l"/>
                <a:tab pos="355600" algn="l"/>
              </a:tabLst>
            </a:pPr>
            <a:r>
              <a:rPr sz="2800" spc="5" dirty="0">
                <a:solidFill>
                  <a:schemeClr val="accent3">
                    <a:lumMod val="50000"/>
                  </a:schemeClr>
                </a:solidFill>
                <a:latin typeface="Arial MT"/>
                <a:cs typeface="Arial MT"/>
              </a:rPr>
              <a:t>Binary</a:t>
            </a:r>
            <a:r>
              <a:rPr sz="2800" spc="-85" dirty="0">
                <a:solidFill>
                  <a:schemeClr val="accent3">
                    <a:lumMod val="50000"/>
                  </a:schemeClr>
                </a:solidFill>
                <a:latin typeface="Arial MT"/>
                <a:cs typeface="Arial MT"/>
              </a:rPr>
              <a:t> </a:t>
            </a:r>
            <a:r>
              <a:rPr sz="2800" dirty="0">
                <a:solidFill>
                  <a:schemeClr val="accent3">
                    <a:lumMod val="50000"/>
                  </a:schemeClr>
                </a:solidFill>
                <a:latin typeface="Arial MT"/>
                <a:cs typeface="Arial MT"/>
              </a:rPr>
              <a:t>locking</a:t>
            </a:r>
            <a:r>
              <a:rPr sz="2800" spc="-40" dirty="0">
                <a:solidFill>
                  <a:schemeClr val="accent3">
                    <a:lumMod val="50000"/>
                  </a:schemeClr>
                </a:solidFill>
                <a:latin typeface="Arial MT"/>
                <a:cs typeface="Arial MT"/>
              </a:rPr>
              <a:t> </a:t>
            </a:r>
            <a:r>
              <a:rPr sz="2800" spc="20" dirty="0">
                <a:solidFill>
                  <a:schemeClr val="accent3">
                    <a:lumMod val="50000"/>
                  </a:schemeClr>
                </a:solidFill>
                <a:latin typeface="Arial MT"/>
                <a:cs typeface="Arial MT"/>
              </a:rPr>
              <a:t>too</a:t>
            </a:r>
            <a:r>
              <a:rPr sz="2800" spc="-45" dirty="0">
                <a:solidFill>
                  <a:schemeClr val="accent3">
                    <a:lumMod val="50000"/>
                  </a:schemeClr>
                </a:solidFill>
                <a:latin typeface="Arial MT"/>
                <a:cs typeface="Arial MT"/>
              </a:rPr>
              <a:t> </a:t>
            </a:r>
            <a:r>
              <a:rPr sz="2800" spc="-5" dirty="0">
                <a:solidFill>
                  <a:schemeClr val="accent3">
                    <a:lumMod val="50000"/>
                  </a:schemeClr>
                </a:solidFill>
                <a:latin typeface="Arial MT"/>
                <a:cs typeface="Arial MT"/>
              </a:rPr>
              <a:t>restrictive</a:t>
            </a:r>
            <a:r>
              <a:rPr sz="2800" spc="65" dirty="0">
                <a:solidFill>
                  <a:schemeClr val="accent3">
                    <a:lumMod val="50000"/>
                  </a:schemeClr>
                </a:solidFill>
                <a:latin typeface="Arial MT"/>
                <a:cs typeface="Arial MT"/>
              </a:rPr>
              <a:t> </a:t>
            </a:r>
            <a:r>
              <a:rPr sz="2800" spc="20" dirty="0">
                <a:solidFill>
                  <a:schemeClr val="accent3">
                    <a:lumMod val="50000"/>
                  </a:schemeClr>
                </a:solidFill>
                <a:latin typeface="Arial MT"/>
                <a:cs typeface="Arial MT"/>
              </a:rPr>
              <a:t>for</a:t>
            </a:r>
            <a:r>
              <a:rPr sz="2800" spc="-120" dirty="0">
                <a:solidFill>
                  <a:schemeClr val="accent3">
                    <a:lumMod val="50000"/>
                  </a:schemeClr>
                </a:solidFill>
                <a:latin typeface="Arial MT"/>
                <a:cs typeface="Arial MT"/>
              </a:rPr>
              <a:t> </a:t>
            </a:r>
            <a:r>
              <a:rPr sz="2800" spc="25" dirty="0">
                <a:solidFill>
                  <a:schemeClr val="accent3">
                    <a:lumMod val="50000"/>
                  </a:schemeClr>
                </a:solidFill>
                <a:latin typeface="Arial MT"/>
                <a:cs typeface="Arial MT"/>
              </a:rPr>
              <a:t>database</a:t>
            </a:r>
            <a:r>
              <a:rPr sz="2800" spc="-135" dirty="0">
                <a:solidFill>
                  <a:schemeClr val="accent3">
                    <a:lumMod val="50000"/>
                  </a:schemeClr>
                </a:solidFill>
                <a:latin typeface="Arial MT"/>
                <a:cs typeface="Arial MT"/>
              </a:rPr>
              <a:t> </a:t>
            </a:r>
            <a:r>
              <a:rPr sz="2800" dirty="0">
                <a:solidFill>
                  <a:schemeClr val="accent3">
                    <a:lumMod val="50000"/>
                  </a:schemeClr>
                </a:solidFill>
                <a:latin typeface="Arial MT"/>
                <a:cs typeface="Arial MT"/>
              </a:rPr>
              <a:t>items</a:t>
            </a:r>
          </a:p>
        </p:txBody>
      </p:sp>
      <p:sp>
        <p:nvSpPr>
          <p:cNvPr id="6" name="object 2">
            <a:extLst>
              <a:ext uri="{FF2B5EF4-FFF2-40B4-BE49-F238E27FC236}">
                <a16:creationId xmlns:a16="http://schemas.microsoft.com/office/drawing/2014/main" id="{1A807BB0-3615-4F6C-B0FF-BBFD265F6B89}"/>
              </a:ext>
            </a:extLst>
          </p:cNvPr>
          <p:cNvSpPr txBox="1">
            <a:spLocks/>
          </p:cNvSpPr>
          <p:nvPr/>
        </p:nvSpPr>
        <p:spPr>
          <a:xfrm>
            <a:off x="239842" y="176823"/>
            <a:ext cx="11242623" cy="1131079"/>
          </a:xfrm>
          <a:prstGeom prst="rect">
            <a:avLst/>
          </a:prstGeom>
        </p:spPr>
        <p:txBody>
          <a:bodyPr vert="horz" wrap="square" lIns="0" tIns="27940" rIns="0" bIns="0" rtlCol="0" anchor="ctr">
            <a:sp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pPr marL="12700" marR="5080">
              <a:lnSpc>
                <a:spcPts val="4300"/>
              </a:lnSpc>
              <a:spcBef>
                <a:spcPts val="220"/>
              </a:spcBef>
            </a:pPr>
            <a:r>
              <a:rPr lang="en-US" sz="3600" spc="-5"/>
              <a:t>Two-Phase Locking Techniques </a:t>
            </a:r>
            <a:r>
              <a:rPr lang="en-US" sz="3600"/>
              <a:t> </a:t>
            </a:r>
            <a:r>
              <a:rPr lang="en-US" sz="3600" spc="-5"/>
              <a:t>for</a:t>
            </a:r>
            <a:r>
              <a:rPr lang="en-US" sz="3600" spc="-10"/>
              <a:t> </a:t>
            </a:r>
            <a:r>
              <a:rPr lang="en-US" sz="3600" spc="-5"/>
              <a:t>Concurrency</a:t>
            </a:r>
            <a:r>
              <a:rPr lang="en-US" sz="3600" spc="-15"/>
              <a:t> </a:t>
            </a:r>
            <a:r>
              <a:rPr lang="en-US" sz="3600" spc="-5"/>
              <a:t>Control</a:t>
            </a:r>
            <a:r>
              <a:rPr lang="en-US" sz="3600" spc="-10"/>
              <a:t> </a:t>
            </a:r>
            <a:r>
              <a:rPr lang="en-US" sz="3600" spc="-5"/>
              <a:t>(cont’d.)</a:t>
            </a:r>
            <a:endParaRPr lang="en-US" sz="3600" spc="-5"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42456" y="1532987"/>
            <a:ext cx="9250265" cy="4222951"/>
          </a:xfrm>
          <a:prstGeom prst="rect">
            <a:avLst/>
          </a:prstGeom>
        </p:spPr>
        <p:txBody>
          <a:bodyPr vert="horz" wrap="square" lIns="0" tIns="100330" rIns="0" bIns="0" rtlCol="0">
            <a:spAutoFit/>
          </a:bodyPr>
          <a:lstStyle/>
          <a:p>
            <a:pPr marL="355600" indent="-342900">
              <a:spcAft>
                <a:spcPts val="1800"/>
              </a:spcAft>
              <a:buClr>
                <a:srgbClr val="990033"/>
              </a:buClr>
              <a:buSzPct val="60714"/>
              <a:buFont typeface="Wingdings"/>
              <a:buChar char=""/>
              <a:tabLst>
                <a:tab pos="354965" algn="l"/>
                <a:tab pos="355600" algn="l"/>
              </a:tabLst>
            </a:pPr>
            <a:r>
              <a:rPr sz="2800" spc="40" dirty="0">
                <a:solidFill>
                  <a:schemeClr val="accent5">
                    <a:lumMod val="50000"/>
                  </a:schemeClr>
                </a:solidFill>
                <a:latin typeface="Arial MT"/>
                <a:cs typeface="Arial MT"/>
              </a:rPr>
              <a:t>Shared</a:t>
            </a:r>
            <a:r>
              <a:rPr sz="2800" spc="20" dirty="0">
                <a:solidFill>
                  <a:schemeClr val="accent4">
                    <a:lumMod val="50000"/>
                  </a:schemeClr>
                </a:solidFill>
                <a:latin typeface="Arial MT"/>
                <a:cs typeface="Arial MT"/>
              </a:rPr>
              <a:t>/</a:t>
            </a:r>
            <a:r>
              <a:rPr sz="2800" spc="40" dirty="0">
                <a:solidFill>
                  <a:srgbClr val="7030A0"/>
                </a:solidFill>
                <a:latin typeface="Arial MT"/>
                <a:cs typeface="Arial MT"/>
              </a:rPr>
              <a:t>e</a:t>
            </a:r>
            <a:r>
              <a:rPr sz="2800" dirty="0">
                <a:solidFill>
                  <a:srgbClr val="7030A0"/>
                </a:solidFill>
                <a:latin typeface="Arial MT"/>
                <a:cs typeface="Arial MT"/>
              </a:rPr>
              <a:t>xc</a:t>
            </a:r>
            <a:r>
              <a:rPr sz="2800" spc="-25" dirty="0">
                <a:solidFill>
                  <a:srgbClr val="7030A0"/>
                </a:solidFill>
                <a:latin typeface="Arial MT"/>
                <a:cs typeface="Arial MT"/>
              </a:rPr>
              <a:t>l</a:t>
            </a:r>
            <a:r>
              <a:rPr sz="2800" spc="40" dirty="0">
                <a:solidFill>
                  <a:srgbClr val="7030A0"/>
                </a:solidFill>
                <a:latin typeface="Arial MT"/>
                <a:cs typeface="Arial MT"/>
              </a:rPr>
              <a:t>u</a:t>
            </a:r>
            <a:r>
              <a:rPr sz="2800" dirty="0">
                <a:solidFill>
                  <a:srgbClr val="7030A0"/>
                </a:solidFill>
                <a:latin typeface="Arial MT"/>
                <a:cs typeface="Arial MT"/>
              </a:rPr>
              <a:t>s</a:t>
            </a:r>
            <a:r>
              <a:rPr sz="2800" spc="-25" dirty="0">
                <a:solidFill>
                  <a:srgbClr val="7030A0"/>
                </a:solidFill>
                <a:latin typeface="Arial MT"/>
                <a:cs typeface="Arial MT"/>
              </a:rPr>
              <a:t>i</a:t>
            </a:r>
            <a:r>
              <a:rPr sz="2800" dirty="0">
                <a:solidFill>
                  <a:srgbClr val="7030A0"/>
                </a:solidFill>
                <a:latin typeface="Arial MT"/>
                <a:cs typeface="Arial MT"/>
              </a:rPr>
              <a:t>ve</a:t>
            </a:r>
            <a:r>
              <a:rPr sz="2800" spc="-235" dirty="0">
                <a:solidFill>
                  <a:schemeClr val="accent4">
                    <a:lumMod val="50000"/>
                  </a:schemeClr>
                </a:solidFill>
                <a:latin typeface="Arial MT"/>
                <a:cs typeface="Arial MT"/>
              </a:rPr>
              <a:t> </a:t>
            </a:r>
            <a:r>
              <a:rPr sz="2800" spc="40" dirty="0">
                <a:solidFill>
                  <a:srgbClr val="333399"/>
                </a:solidFill>
                <a:latin typeface="Arial MT"/>
                <a:cs typeface="Arial MT"/>
              </a:rPr>
              <a:t>o</a:t>
            </a:r>
            <a:r>
              <a:rPr sz="2800" dirty="0">
                <a:solidFill>
                  <a:srgbClr val="333399"/>
                </a:solidFill>
                <a:latin typeface="Arial MT"/>
                <a:cs typeface="Arial MT"/>
              </a:rPr>
              <a:t>r</a:t>
            </a:r>
            <a:r>
              <a:rPr sz="2800" spc="-15" dirty="0">
                <a:solidFill>
                  <a:srgbClr val="333399"/>
                </a:solidFill>
                <a:latin typeface="Arial MT"/>
                <a:cs typeface="Arial MT"/>
              </a:rPr>
              <a:t> </a:t>
            </a:r>
            <a:r>
              <a:rPr sz="2800" spc="-35" dirty="0">
                <a:solidFill>
                  <a:schemeClr val="accent5">
                    <a:lumMod val="50000"/>
                  </a:schemeClr>
                </a:solidFill>
                <a:latin typeface="Arial MT"/>
                <a:cs typeface="Arial MT"/>
              </a:rPr>
              <a:t>r</a:t>
            </a:r>
            <a:r>
              <a:rPr sz="2800" spc="40" dirty="0">
                <a:solidFill>
                  <a:schemeClr val="accent5">
                    <a:lumMod val="50000"/>
                  </a:schemeClr>
                </a:solidFill>
                <a:latin typeface="Arial MT"/>
                <a:cs typeface="Arial MT"/>
              </a:rPr>
              <a:t>ead</a:t>
            </a:r>
            <a:r>
              <a:rPr sz="2800" spc="20" dirty="0">
                <a:solidFill>
                  <a:srgbClr val="7030A0"/>
                </a:solidFill>
                <a:latin typeface="Arial MT"/>
                <a:cs typeface="Arial MT"/>
              </a:rPr>
              <a:t>/</a:t>
            </a:r>
            <a:r>
              <a:rPr sz="2800" spc="-25" dirty="0">
                <a:solidFill>
                  <a:srgbClr val="7030A0"/>
                </a:solidFill>
                <a:latin typeface="Arial MT"/>
                <a:cs typeface="Arial MT"/>
              </a:rPr>
              <a:t>w</a:t>
            </a:r>
            <a:r>
              <a:rPr sz="2800" spc="-35" dirty="0">
                <a:solidFill>
                  <a:srgbClr val="7030A0"/>
                </a:solidFill>
                <a:latin typeface="Arial MT"/>
                <a:cs typeface="Arial MT"/>
              </a:rPr>
              <a:t>r</a:t>
            </a:r>
            <a:r>
              <a:rPr sz="2800" spc="-25" dirty="0">
                <a:solidFill>
                  <a:srgbClr val="7030A0"/>
                </a:solidFill>
                <a:latin typeface="Arial MT"/>
                <a:cs typeface="Arial MT"/>
              </a:rPr>
              <a:t>i</a:t>
            </a:r>
            <a:r>
              <a:rPr sz="2800" spc="20" dirty="0">
                <a:solidFill>
                  <a:srgbClr val="7030A0"/>
                </a:solidFill>
                <a:latin typeface="Arial MT"/>
                <a:cs typeface="Arial MT"/>
              </a:rPr>
              <a:t>t</a:t>
            </a:r>
            <a:r>
              <a:rPr sz="2800" dirty="0">
                <a:solidFill>
                  <a:srgbClr val="7030A0"/>
                </a:solidFill>
                <a:latin typeface="Arial MT"/>
                <a:cs typeface="Arial MT"/>
              </a:rPr>
              <a:t>e</a:t>
            </a:r>
            <a:r>
              <a:rPr sz="2800" spc="-40" dirty="0">
                <a:solidFill>
                  <a:srgbClr val="7030A0"/>
                </a:solidFill>
                <a:latin typeface="Arial MT"/>
                <a:cs typeface="Arial MT"/>
              </a:rPr>
              <a:t> </a:t>
            </a:r>
            <a:r>
              <a:rPr sz="2800" spc="-25" dirty="0">
                <a:solidFill>
                  <a:srgbClr val="7030A0"/>
                </a:solidFill>
                <a:latin typeface="Arial MT"/>
                <a:cs typeface="Arial MT"/>
              </a:rPr>
              <a:t>l</a:t>
            </a:r>
            <a:r>
              <a:rPr sz="2800" spc="40" dirty="0">
                <a:solidFill>
                  <a:srgbClr val="7030A0"/>
                </a:solidFill>
                <a:latin typeface="Arial MT"/>
                <a:cs typeface="Arial MT"/>
              </a:rPr>
              <a:t>o</a:t>
            </a:r>
            <a:r>
              <a:rPr sz="2800" dirty="0">
                <a:solidFill>
                  <a:srgbClr val="7030A0"/>
                </a:solidFill>
                <a:latin typeface="Arial MT"/>
                <a:cs typeface="Arial MT"/>
              </a:rPr>
              <a:t>cks</a:t>
            </a:r>
          </a:p>
          <a:p>
            <a:pPr marL="762000" marR="5080" lvl="1" indent="-292100">
              <a:lnSpc>
                <a:spcPts val="3100"/>
              </a:lnSpc>
              <a:spcAft>
                <a:spcPts val="1800"/>
              </a:spcAft>
              <a:buClr>
                <a:srgbClr val="333399"/>
              </a:buClr>
              <a:buSzPct val="53846"/>
              <a:buFont typeface="Wingdings"/>
              <a:buChar char=""/>
              <a:tabLst>
                <a:tab pos="761365" algn="l"/>
                <a:tab pos="762000" algn="l"/>
              </a:tabLst>
            </a:pPr>
            <a:r>
              <a:rPr sz="2600" spc="-20" dirty="0">
                <a:solidFill>
                  <a:srgbClr val="800000"/>
                </a:solidFill>
                <a:latin typeface="Arial MT"/>
                <a:cs typeface="Arial MT"/>
              </a:rPr>
              <a:t>Read</a:t>
            </a:r>
            <a:r>
              <a:rPr sz="2600" spc="120" dirty="0">
                <a:solidFill>
                  <a:srgbClr val="800000"/>
                </a:solidFill>
                <a:latin typeface="Arial MT"/>
                <a:cs typeface="Arial MT"/>
              </a:rPr>
              <a:t> </a:t>
            </a:r>
            <a:r>
              <a:rPr sz="2600" spc="-30" dirty="0">
                <a:solidFill>
                  <a:srgbClr val="800000"/>
                </a:solidFill>
                <a:latin typeface="Arial MT"/>
                <a:cs typeface="Arial MT"/>
              </a:rPr>
              <a:t>operations</a:t>
            </a:r>
            <a:r>
              <a:rPr sz="2600" spc="165" dirty="0">
                <a:solidFill>
                  <a:srgbClr val="800000"/>
                </a:solidFill>
                <a:latin typeface="Arial MT"/>
                <a:cs typeface="Arial MT"/>
              </a:rPr>
              <a:t> </a:t>
            </a:r>
            <a:r>
              <a:rPr sz="2600" spc="-25" dirty="0">
                <a:solidFill>
                  <a:srgbClr val="800000"/>
                </a:solidFill>
                <a:latin typeface="Arial MT"/>
                <a:cs typeface="Arial MT"/>
              </a:rPr>
              <a:t>on</a:t>
            </a:r>
            <a:r>
              <a:rPr sz="2600" spc="120" dirty="0">
                <a:solidFill>
                  <a:srgbClr val="800000"/>
                </a:solidFill>
                <a:latin typeface="Arial MT"/>
                <a:cs typeface="Arial MT"/>
              </a:rPr>
              <a:t> </a:t>
            </a:r>
            <a:r>
              <a:rPr sz="2600" spc="-25" dirty="0">
                <a:solidFill>
                  <a:srgbClr val="800000"/>
                </a:solidFill>
                <a:latin typeface="Arial MT"/>
                <a:cs typeface="Arial MT"/>
              </a:rPr>
              <a:t>the</a:t>
            </a:r>
            <a:r>
              <a:rPr sz="2600" spc="25" dirty="0">
                <a:solidFill>
                  <a:srgbClr val="800000"/>
                </a:solidFill>
                <a:latin typeface="Arial MT"/>
                <a:cs typeface="Arial MT"/>
              </a:rPr>
              <a:t> </a:t>
            </a:r>
            <a:r>
              <a:rPr sz="2600" spc="-5" dirty="0">
                <a:solidFill>
                  <a:srgbClr val="800000"/>
                </a:solidFill>
                <a:latin typeface="Arial MT"/>
                <a:cs typeface="Arial MT"/>
              </a:rPr>
              <a:t>same</a:t>
            </a:r>
            <a:r>
              <a:rPr sz="2600" spc="25" dirty="0">
                <a:solidFill>
                  <a:srgbClr val="800000"/>
                </a:solidFill>
                <a:latin typeface="Arial MT"/>
                <a:cs typeface="Arial MT"/>
              </a:rPr>
              <a:t> </a:t>
            </a:r>
            <a:r>
              <a:rPr sz="2600" spc="-15" dirty="0">
                <a:solidFill>
                  <a:srgbClr val="800000"/>
                </a:solidFill>
                <a:latin typeface="Arial MT"/>
                <a:cs typeface="Arial MT"/>
              </a:rPr>
              <a:t>item</a:t>
            </a:r>
            <a:r>
              <a:rPr sz="2600" dirty="0">
                <a:solidFill>
                  <a:srgbClr val="800000"/>
                </a:solidFill>
                <a:latin typeface="Arial MT"/>
                <a:cs typeface="Arial MT"/>
              </a:rPr>
              <a:t> </a:t>
            </a:r>
            <a:r>
              <a:rPr sz="2600" spc="-10" dirty="0">
                <a:solidFill>
                  <a:srgbClr val="800000"/>
                </a:solidFill>
                <a:latin typeface="Arial MT"/>
                <a:cs typeface="Arial MT"/>
              </a:rPr>
              <a:t>are</a:t>
            </a:r>
            <a:r>
              <a:rPr sz="2600" spc="25" dirty="0">
                <a:solidFill>
                  <a:srgbClr val="800000"/>
                </a:solidFill>
                <a:latin typeface="Arial MT"/>
                <a:cs typeface="Arial MT"/>
              </a:rPr>
              <a:t> </a:t>
            </a:r>
            <a:r>
              <a:rPr sz="2600" spc="-35" dirty="0">
                <a:solidFill>
                  <a:srgbClr val="800000"/>
                </a:solidFill>
                <a:latin typeface="Arial MT"/>
                <a:cs typeface="Arial MT"/>
              </a:rPr>
              <a:t>not </a:t>
            </a:r>
            <a:r>
              <a:rPr sz="2600" spc="-710" dirty="0">
                <a:solidFill>
                  <a:srgbClr val="800000"/>
                </a:solidFill>
                <a:latin typeface="Arial MT"/>
                <a:cs typeface="Arial MT"/>
              </a:rPr>
              <a:t> </a:t>
            </a:r>
            <a:r>
              <a:rPr sz="2600" spc="-15" dirty="0">
                <a:solidFill>
                  <a:srgbClr val="800000"/>
                </a:solidFill>
                <a:latin typeface="Arial MT"/>
                <a:cs typeface="Arial MT"/>
              </a:rPr>
              <a:t>conflicting</a:t>
            </a:r>
            <a:endParaRPr sz="2600" dirty="0">
              <a:latin typeface="Arial MT"/>
              <a:cs typeface="Arial MT"/>
            </a:endParaRPr>
          </a:p>
          <a:p>
            <a:pPr marL="762000" lvl="1" indent="-292100">
              <a:spcAft>
                <a:spcPts val="1800"/>
              </a:spcAft>
              <a:buClr>
                <a:srgbClr val="333399"/>
              </a:buClr>
              <a:buSzPct val="53846"/>
              <a:buFont typeface="Wingdings"/>
              <a:buChar char=""/>
              <a:tabLst>
                <a:tab pos="761365" algn="l"/>
                <a:tab pos="762000" algn="l"/>
              </a:tabLst>
            </a:pPr>
            <a:r>
              <a:rPr sz="2600" spc="-5" dirty="0">
                <a:solidFill>
                  <a:srgbClr val="800000"/>
                </a:solidFill>
                <a:latin typeface="Arial MT"/>
                <a:cs typeface="Arial MT"/>
              </a:rPr>
              <a:t>Must</a:t>
            </a:r>
            <a:r>
              <a:rPr sz="2600" spc="40" dirty="0">
                <a:solidFill>
                  <a:srgbClr val="800000"/>
                </a:solidFill>
                <a:latin typeface="Arial MT"/>
                <a:cs typeface="Arial MT"/>
              </a:rPr>
              <a:t> </a:t>
            </a:r>
            <a:r>
              <a:rPr sz="2600" spc="-25" dirty="0">
                <a:solidFill>
                  <a:srgbClr val="800000"/>
                </a:solidFill>
                <a:latin typeface="Arial MT"/>
                <a:cs typeface="Arial MT"/>
              </a:rPr>
              <a:t>have</a:t>
            </a:r>
            <a:r>
              <a:rPr sz="2600" spc="25" dirty="0">
                <a:solidFill>
                  <a:srgbClr val="800000"/>
                </a:solidFill>
                <a:latin typeface="Arial MT"/>
                <a:cs typeface="Arial MT"/>
              </a:rPr>
              <a:t> </a:t>
            </a:r>
            <a:r>
              <a:rPr lang="en-US" sz="2600" spc="25" dirty="0">
                <a:solidFill>
                  <a:srgbClr val="800000"/>
                </a:solidFill>
                <a:latin typeface="Arial MT"/>
                <a:cs typeface="Arial MT"/>
              </a:rPr>
              <a:t>an </a:t>
            </a:r>
            <a:r>
              <a:rPr sz="2600" spc="-10" dirty="0">
                <a:solidFill>
                  <a:srgbClr val="800000"/>
                </a:solidFill>
                <a:latin typeface="Arial MT"/>
                <a:cs typeface="Arial MT"/>
              </a:rPr>
              <a:t>exclusive</a:t>
            </a:r>
            <a:r>
              <a:rPr sz="2600" spc="125" dirty="0">
                <a:solidFill>
                  <a:srgbClr val="800000"/>
                </a:solidFill>
                <a:latin typeface="Arial MT"/>
                <a:cs typeface="Arial MT"/>
              </a:rPr>
              <a:t> </a:t>
            </a:r>
            <a:r>
              <a:rPr sz="2600" spc="-10" dirty="0">
                <a:solidFill>
                  <a:srgbClr val="800000"/>
                </a:solidFill>
                <a:latin typeface="Arial MT"/>
                <a:cs typeface="Arial MT"/>
              </a:rPr>
              <a:t>lock</a:t>
            </a:r>
            <a:r>
              <a:rPr sz="2600" spc="-30" dirty="0">
                <a:solidFill>
                  <a:srgbClr val="800000"/>
                </a:solidFill>
                <a:latin typeface="Arial MT"/>
                <a:cs typeface="Arial MT"/>
              </a:rPr>
              <a:t> </a:t>
            </a:r>
            <a:r>
              <a:rPr sz="2600" spc="-15" dirty="0">
                <a:solidFill>
                  <a:srgbClr val="800000"/>
                </a:solidFill>
                <a:latin typeface="Arial MT"/>
                <a:cs typeface="Arial MT"/>
              </a:rPr>
              <a:t>to</a:t>
            </a:r>
            <a:r>
              <a:rPr sz="2600" spc="25" dirty="0">
                <a:solidFill>
                  <a:srgbClr val="800000"/>
                </a:solidFill>
                <a:latin typeface="Arial MT"/>
                <a:cs typeface="Arial MT"/>
              </a:rPr>
              <a:t> </a:t>
            </a:r>
            <a:r>
              <a:rPr sz="2600" spc="5" dirty="0">
                <a:solidFill>
                  <a:srgbClr val="800000"/>
                </a:solidFill>
                <a:latin typeface="Arial MT"/>
                <a:cs typeface="Arial MT"/>
              </a:rPr>
              <a:t>write</a:t>
            </a:r>
            <a:endParaRPr sz="2600" dirty="0">
              <a:latin typeface="Arial MT"/>
              <a:cs typeface="Arial MT"/>
            </a:endParaRPr>
          </a:p>
          <a:p>
            <a:pPr marL="762000" lvl="1" indent="-292100">
              <a:spcAft>
                <a:spcPts val="1800"/>
              </a:spcAft>
              <a:buClr>
                <a:srgbClr val="333399"/>
              </a:buClr>
              <a:buSzPct val="53846"/>
              <a:buFont typeface="Wingdings"/>
              <a:buChar char=""/>
              <a:tabLst>
                <a:tab pos="761365" algn="l"/>
                <a:tab pos="762000" algn="l"/>
              </a:tabLst>
            </a:pPr>
            <a:r>
              <a:rPr sz="2600" spc="-15" dirty="0">
                <a:solidFill>
                  <a:srgbClr val="800000"/>
                </a:solidFill>
                <a:latin typeface="Arial MT"/>
                <a:cs typeface="Arial MT"/>
              </a:rPr>
              <a:t>Three</a:t>
            </a:r>
            <a:r>
              <a:rPr sz="2600" spc="10" dirty="0">
                <a:solidFill>
                  <a:srgbClr val="800000"/>
                </a:solidFill>
                <a:latin typeface="Arial MT"/>
                <a:cs typeface="Arial MT"/>
              </a:rPr>
              <a:t> </a:t>
            </a:r>
            <a:r>
              <a:rPr sz="2600" spc="-10" dirty="0">
                <a:solidFill>
                  <a:srgbClr val="800000"/>
                </a:solidFill>
                <a:latin typeface="Arial MT"/>
                <a:cs typeface="Arial MT"/>
              </a:rPr>
              <a:t>locking</a:t>
            </a:r>
            <a:r>
              <a:rPr sz="2600" spc="114" dirty="0">
                <a:solidFill>
                  <a:srgbClr val="800000"/>
                </a:solidFill>
                <a:latin typeface="Arial MT"/>
                <a:cs typeface="Arial MT"/>
              </a:rPr>
              <a:t> </a:t>
            </a:r>
            <a:r>
              <a:rPr sz="2600" spc="-30" dirty="0">
                <a:solidFill>
                  <a:srgbClr val="800000"/>
                </a:solidFill>
                <a:latin typeface="Arial MT"/>
                <a:cs typeface="Arial MT"/>
              </a:rPr>
              <a:t>operations</a:t>
            </a:r>
            <a:endParaRPr sz="2600" dirty="0">
              <a:latin typeface="Arial MT"/>
              <a:cs typeface="Arial MT"/>
            </a:endParaRPr>
          </a:p>
          <a:p>
            <a:pPr marL="1155700" lvl="2" indent="-228600">
              <a:spcAft>
                <a:spcPts val="1800"/>
              </a:spcAft>
              <a:buClr>
                <a:srgbClr val="990033"/>
              </a:buClr>
              <a:buSzPct val="50000"/>
              <a:buFont typeface="Wingdings"/>
              <a:buChar char=""/>
              <a:tabLst>
                <a:tab pos="1155700" algn="l"/>
              </a:tabLst>
            </a:pPr>
            <a:r>
              <a:rPr sz="2400" spc="-20" dirty="0">
                <a:solidFill>
                  <a:srgbClr val="333399"/>
                </a:solidFill>
                <a:latin typeface="Arial MT"/>
                <a:cs typeface="Arial MT"/>
              </a:rPr>
              <a:t>read_lock(X)</a:t>
            </a:r>
            <a:endParaRPr sz="2400" dirty="0">
              <a:latin typeface="Arial MT"/>
              <a:cs typeface="Arial MT"/>
            </a:endParaRPr>
          </a:p>
          <a:p>
            <a:pPr marL="1155700" lvl="2" indent="-228600">
              <a:spcAft>
                <a:spcPts val="1800"/>
              </a:spcAft>
              <a:buClr>
                <a:srgbClr val="990033"/>
              </a:buClr>
              <a:buSzPct val="50000"/>
              <a:buFont typeface="Wingdings"/>
              <a:buChar char=""/>
              <a:tabLst>
                <a:tab pos="1155700" algn="l"/>
              </a:tabLst>
            </a:pPr>
            <a:r>
              <a:rPr sz="2400" spc="-15" dirty="0">
                <a:solidFill>
                  <a:srgbClr val="333399"/>
                </a:solidFill>
                <a:latin typeface="Arial MT"/>
                <a:cs typeface="Arial MT"/>
              </a:rPr>
              <a:t>write_lock(X)</a:t>
            </a:r>
            <a:endParaRPr sz="2400" dirty="0">
              <a:latin typeface="Arial MT"/>
              <a:cs typeface="Arial MT"/>
            </a:endParaRPr>
          </a:p>
          <a:p>
            <a:pPr marL="1155700" lvl="2" indent="-228600">
              <a:spcAft>
                <a:spcPts val="1800"/>
              </a:spcAft>
              <a:buClr>
                <a:srgbClr val="990033"/>
              </a:buClr>
              <a:buSzPct val="50000"/>
              <a:buFont typeface="Wingdings"/>
              <a:buChar char=""/>
              <a:tabLst>
                <a:tab pos="1155700" algn="l"/>
              </a:tabLst>
            </a:pPr>
            <a:r>
              <a:rPr sz="2400" spc="-20" dirty="0">
                <a:solidFill>
                  <a:srgbClr val="333399"/>
                </a:solidFill>
                <a:latin typeface="Arial MT"/>
                <a:cs typeface="Arial MT"/>
              </a:rPr>
              <a:t>unlock(X)</a:t>
            </a:r>
            <a:endParaRPr sz="2400" dirty="0">
              <a:latin typeface="Arial MT"/>
              <a:cs typeface="Arial MT"/>
            </a:endParaRPr>
          </a:p>
        </p:txBody>
      </p:sp>
      <p:sp>
        <p:nvSpPr>
          <p:cNvPr id="6" name="object 2">
            <a:extLst>
              <a:ext uri="{FF2B5EF4-FFF2-40B4-BE49-F238E27FC236}">
                <a16:creationId xmlns:a16="http://schemas.microsoft.com/office/drawing/2014/main" id="{8C10B135-8F42-4D98-9C6A-364FD67E4C6B}"/>
              </a:ext>
            </a:extLst>
          </p:cNvPr>
          <p:cNvSpPr txBox="1">
            <a:spLocks noGrp="1"/>
          </p:cNvSpPr>
          <p:nvPr>
            <p:ph type="title"/>
          </p:nvPr>
        </p:nvSpPr>
        <p:spPr>
          <a:xfrm>
            <a:off x="239842" y="176823"/>
            <a:ext cx="11242623" cy="1131079"/>
          </a:xfrm>
          <a:prstGeom prst="rect">
            <a:avLst/>
          </a:prstGeom>
        </p:spPr>
        <p:txBody>
          <a:bodyPr vert="horz" wrap="square" lIns="0" tIns="27940" rIns="0" bIns="0" rtlCol="0" anchor="ctr">
            <a:spAutoFit/>
          </a:bodyPr>
          <a:lstStyle/>
          <a:p>
            <a:pPr marL="12700" marR="5080">
              <a:lnSpc>
                <a:spcPts val="4300"/>
              </a:lnSpc>
              <a:spcBef>
                <a:spcPts val="220"/>
              </a:spcBef>
            </a:pPr>
            <a:r>
              <a:rPr sz="3600" spc="-5" dirty="0"/>
              <a:t>Two-Phase Locking Techniques </a:t>
            </a:r>
            <a:r>
              <a:rPr sz="3600" dirty="0"/>
              <a:t> </a:t>
            </a:r>
            <a:r>
              <a:rPr sz="3600" spc="-5" dirty="0"/>
              <a:t>for</a:t>
            </a:r>
            <a:r>
              <a:rPr sz="3600" spc="-10" dirty="0"/>
              <a:t> </a:t>
            </a:r>
            <a:r>
              <a:rPr sz="3600" spc="-5" dirty="0"/>
              <a:t>Concurrency</a:t>
            </a:r>
            <a:r>
              <a:rPr sz="3600" spc="-15" dirty="0"/>
              <a:t> </a:t>
            </a:r>
            <a:r>
              <a:rPr sz="3600" spc="-5" dirty="0"/>
              <a:t>Control</a:t>
            </a:r>
            <a:r>
              <a:rPr sz="3600" spc="-10" dirty="0"/>
              <a:t> </a:t>
            </a:r>
            <a:r>
              <a:rPr sz="3600" spc="-5" dirty="0"/>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3869" y="41424"/>
            <a:ext cx="10521188" cy="266740"/>
          </a:xfrm>
          <a:prstGeom prst="rect">
            <a:avLst/>
          </a:prstGeom>
        </p:spPr>
        <p:txBody>
          <a:bodyPr vert="horz" wrap="square" lIns="0" tIns="22860" rIns="0" bIns="0" rtlCol="0">
            <a:spAutoFit/>
          </a:bodyPr>
          <a:lstStyle/>
          <a:p>
            <a:pPr marL="12700" marR="5080" algn="just">
              <a:lnSpc>
                <a:spcPts val="1900"/>
              </a:lnSpc>
              <a:spcBef>
                <a:spcPts val="180"/>
              </a:spcBef>
            </a:pPr>
            <a:r>
              <a:rPr sz="1600" spc="5" dirty="0">
                <a:latin typeface="Arial MT"/>
                <a:cs typeface="Arial MT"/>
              </a:rPr>
              <a:t>Figure</a:t>
            </a:r>
            <a:r>
              <a:rPr sz="1600" spc="-55" dirty="0">
                <a:latin typeface="Arial MT"/>
                <a:cs typeface="Arial MT"/>
              </a:rPr>
              <a:t> </a:t>
            </a:r>
            <a:r>
              <a:rPr sz="1600" spc="-10" dirty="0">
                <a:latin typeface="Arial MT"/>
                <a:cs typeface="Arial MT"/>
              </a:rPr>
              <a:t>21.2</a:t>
            </a:r>
            <a:r>
              <a:rPr sz="1600" spc="-55" dirty="0">
                <a:latin typeface="Arial MT"/>
                <a:cs typeface="Arial MT"/>
              </a:rPr>
              <a:t> </a:t>
            </a:r>
            <a:r>
              <a:rPr sz="1600" spc="10" dirty="0">
                <a:latin typeface="Arial MT"/>
                <a:cs typeface="Arial MT"/>
              </a:rPr>
              <a:t>Locking</a:t>
            </a:r>
            <a:r>
              <a:rPr sz="1600" spc="-55" dirty="0">
                <a:latin typeface="Arial MT"/>
                <a:cs typeface="Arial MT"/>
              </a:rPr>
              <a:t> </a:t>
            </a:r>
            <a:r>
              <a:rPr sz="1600" spc="5" dirty="0">
                <a:latin typeface="Arial MT"/>
                <a:cs typeface="Arial MT"/>
              </a:rPr>
              <a:t>and </a:t>
            </a:r>
            <a:r>
              <a:rPr sz="1600" spc="-430" dirty="0">
                <a:latin typeface="Arial MT"/>
                <a:cs typeface="Arial MT"/>
              </a:rPr>
              <a:t> </a:t>
            </a:r>
            <a:r>
              <a:rPr sz="1600" spc="10" dirty="0">
                <a:latin typeface="Arial MT"/>
                <a:cs typeface="Arial MT"/>
              </a:rPr>
              <a:t>un</a:t>
            </a:r>
            <a:r>
              <a:rPr sz="1600" spc="40" dirty="0">
                <a:latin typeface="Arial MT"/>
                <a:cs typeface="Arial MT"/>
              </a:rPr>
              <a:t>l</a:t>
            </a:r>
            <a:r>
              <a:rPr sz="1600" spc="10" dirty="0">
                <a:latin typeface="Arial MT"/>
                <a:cs typeface="Arial MT"/>
              </a:rPr>
              <a:t>o</a:t>
            </a:r>
            <a:r>
              <a:rPr sz="1600" dirty="0">
                <a:latin typeface="Arial MT"/>
                <a:cs typeface="Arial MT"/>
              </a:rPr>
              <a:t>ck</a:t>
            </a:r>
            <a:r>
              <a:rPr sz="1600" spc="40" dirty="0">
                <a:latin typeface="Arial MT"/>
                <a:cs typeface="Arial MT"/>
              </a:rPr>
              <a:t>i</a:t>
            </a:r>
            <a:r>
              <a:rPr sz="1600" spc="10" dirty="0">
                <a:latin typeface="Arial MT"/>
                <a:cs typeface="Arial MT"/>
              </a:rPr>
              <a:t>n</a:t>
            </a:r>
            <a:r>
              <a:rPr sz="1600" dirty="0">
                <a:latin typeface="Arial MT"/>
                <a:cs typeface="Arial MT"/>
              </a:rPr>
              <a:t>g</a:t>
            </a:r>
            <a:r>
              <a:rPr sz="1600" spc="-135" dirty="0">
                <a:latin typeface="Arial MT"/>
                <a:cs typeface="Arial MT"/>
              </a:rPr>
              <a:t> </a:t>
            </a:r>
            <a:r>
              <a:rPr sz="1600" spc="10" dirty="0">
                <a:latin typeface="Arial MT"/>
                <a:cs typeface="Arial MT"/>
              </a:rPr>
              <a:t>ope</a:t>
            </a:r>
            <a:r>
              <a:rPr sz="1600" spc="-35" dirty="0">
                <a:latin typeface="Arial MT"/>
                <a:cs typeface="Arial MT"/>
              </a:rPr>
              <a:t>r</a:t>
            </a:r>
            <a:r>
              <a:rPr sz="1600" spc="10" dirty="0">
                <a:latin typeface="Arial MT"/>
                <a:cs typeface="Arial MT"/>
              </a:rPr>
              <a:t>a</a:t>
            </a:r>
            <a:r>
              <a:rPr sz="1600" spc="-45" dirty="0">
                <a:latin typeface="Arial MT"/>
                <a:cs typeface="Arial MT"/>
              </a:rPr>
              <a:t>t</a:t>
            </a:r>
            <a:r>
              <a:rPr sz="1600" spc="40" dirty="0">
                <a:latin typeface="Arial MT"/>
                <a:cs typeface="Arial MT"/>
              </a:rPr>
              <a:t>i</a:t>
            </a:r>
            <a:r>
              <a:rPr sz="1600" spc="10" dirty="0">
                <a:latin typeface="Arial MT"/>
                <a:cs typeface="Arial MT"/>
              </a:rPr>
              <a:t>on</a:t>
            </a:r>
            <a:r>
              <a:rPr sz="1600" dirty="0">
                <a:latin typeface="Arial MT"/>
                <a:cs typeface="Arial MT"/>
              </a:rPr>
              <a:t>s</a:t>
            </a:r>
            <a:r>
              <a:rPr sz="1600" spc="-45" dirty="0">
                <a:latin typeface="Arial MT"/>
                <a:cs typeface="Arial MT"/>
              </a:rPr>
              <a:t> f</a:t>
            </a:r>
            <a:r>
              <a:rPr sz="1600" spc="10" dirty="0">
                <a:latin typeface="Arial MT"/>
                <a:cs typeface="Arial MT"/>
              </a:rPr>
              <a:t>o</a:t>
            </a:r>
            <a:r>
              <a:rPr sz="1600" dirty="0">
                <a:latin typeface="Arial MT"/>
                <a:cs typeface="Arial MT"/>
              </a:rPr>
              <a:t>r  </a:t>
            </a:r>
            <a:r>
              <a:rPr sz="1600" spc="-10" dirty="0">
                <a:latin typeface="Arial MT"/>
                <a:cs typeface="Arial MT"/>
              </a:rPr>
              <a:t>two-mode (read/write, </a:t>
            </a:r>
            <a:r>
              <a:rPr sz="1600" spc="5" dirty="0">
                <a:latin typeface="Arial MT"/>
                <a:cs typeface="Arial MT"/>
              </a:rPr>
              <a:t>or </a:t>
            </a:r>
            <a:r>
              <a:rPr sz="1600" spc="-430" dirty="0">
                <a:latin typeface="Arial MT"/>
                <a:cs typeface="Arial MT"/>
              </a:rPr>
              <a:t> </a:t>
            </a:r>
            <a:r>
              <a:rPr sz="1600" dirty="0">
                <a:latin typeface="Arial MT"/>
                <a:cs typeface="Arial MT"/>
              </a:rPr>
              <a:t>shared/exclusive)</a:t>
            </a:r>
            <a:r>
              <a:rPr sz="1600" spc="-90" dirty="0">
                <a:latin typeface="Arial MT"/>
                <a:cs typeface="Arial MT"/>
              </a:rPr>
              <a:t> </a:t>
            </a:r>
            <a:r>
              <a:rPr sz="1600" spc="10" dirty="0">
                <a:latin typeface="Arial MT"/>
                <a:cs typeface="Arial MT"/>
              </a:rPr>
              <a:t>locks</a:t>
            </a:r>
            <a:endParaRPr sz="1600" dirty="0">
              <a:latin typeface="Arial MT"/>
              <a:cs typeface="Arial MT"/>
            </a:endParaRPr>
          </a:p>
        </p:txBody>
      </p:sp>
      <p:pic>
        <p:nvPicPr>
          <p:cNvPr id="7" name="Picture 6">
            <a:extLst>
              <a:ext uri="{FF2B5EF4-FFF2-40B4-BE49-F238E27FC236}">
                <a16:creationId xmlns:a16="http://schemas.microsoft.com/office/drawing/2014/main" id="{3D7BF179-1AA5-4A07-8CDD-2AE9459ED9D2}"/>
              </a:ext>
            </a:extLst>
          </p:cNvPr>
          <p:cNvPicPr>
            <a:picLocks noChangeAspect="1"/>
          </p:cNvPicPr>
          <p:nvPr/>
        </p:nvPicPr>
        <p:blipFill>
          <a:blip r:embed="rId2"/>
          <a:stretch>
            <a:fillRect/>
          </a:stretch>
        </p:blipFill>
        <p:spPr>
          <a:xfrm>
            <a:off x="115516" y="659564"/>
            <a:ext cx="5798828" cy="3147935"/>
          </a:xfrm>
          <a:prstGeom prst="rect">
            <a:avLst/>
          </a:prstGeom>
          <a:ln>
            <a:solidFill>
              <a:schemeClr val="tx1">
                <a:lumMod val="95000"/>
                <a:lumOff val="5000"/>
              </a:schemeClr>
            </a:solidFill>
          </a:ln>
        </p:spPr>
      </p:pic>
      <p:pic>
        <p:nvPicPr>
          <p:cNvPr id="9" name="Picture 8">
            <a:extLst>
              <a:ext uri="{FF2B5EF4-FFF2-40B4-BE49-F238E27FC236}">
                <a16:creationId xmlns:a16="http://schemas.microsoft.com/office/drawing/2014/main" id="{BCBE3FD1-155D-4A7D-BCCE-51941952650B}"/>
              </a:ext>
            </a:extLst>
          </p:cNvPr>
          <p:cNvPicPr>
            <a:picLocks noChangeAspect="1"/>
          </p:cNvPicPr>
          <p:nvPr/>
        </p:nvPicPr>
        <p:blipFill>
          <a:blip r:embed="rId3"/>
          <a:stretch>
            <a:fillRect/>
          </a:stretch>
        </p:blipFill>
        <p:spPr>
          <a:xfrm>
            <a:off x="115516" y="4175001"/>
            <a:ext cx="6411653" cy="2349424"/>
          </a:xfrm>
          <a:prstGeom prst="rect">
            <a:avLst/>
          </a:prstGeom>
          <a:ln>
            <a:solidFill>
              <a:schemeClr val="tx1">
                <a:lumMod val="95000"/>
                <a:lumOff val="5000"/>
              </a:schemeClr>
            </a:solidFill>
          </a:ln>
        </p:spPr>
      </p:pic>
      <p:pic>
        <p:nvPicPr>
          <p:cNvPr id="13" name="Picture 12">
            <a:extLst>
              <a:ext uri="{FF2B5EF4-FFF2-40B4-BE49-F238E27FC236}">
                <a16:creationId xmlns:a16="http://schemas.microsoft.com/office/drawing/2014/main" id="{D0951895-D29E-4A5D-9B65-2810B852E772}"/>
              </a:ext>
            </a:extLst>
          </p:cNvPr>
          <p:cNvPicPr>
            <a:picLocks noChangeAspect="1"/>
          </p:cNvPicPr>
          <p:nvPr/>
        </p:nvPicPr>
        <p:blipFill>
          <a:blip r:embed="rId4"/>
          <a:stretch>
            <a:fillRect/>
          </a:stretch>
        </p:blipFill>
        <p:spPr>
          <a:xfrm>
            <a:off x="5914343" y="1701851"/>
            <a:ext cx="6048973" cy="3147935"/>
          </a:xfrm>
          <a:prstGeom prst="rect">
            <a:avLst/>
          </a:prstGeom>
          <a:ln>
            <a:solidFill>
              <a:schemeClr val="tx1">
                <a:lumMod val="95000"/>
                <a:lumOff val="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66195" y="1877764"/>
            <a:ext cx="10306407" cy="3984424"/>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20" dirty="0">
                <a:solidFill>
                  <a:srgbClr val="333399"/>
                </a:solidFill>
                <a:latin typeface="Arial MT"/>
                <a:cs typeface="Arial MT"/>
              </a:rPr>
              <a:t>Lock</a:t>
            </a:r>
            <a:r>
              <a:rPr sz="2800" spc="-125" dirty="0">
                <a:solidFill>
                  <a:srgbClr val="333399"/>
                </a:solidFill>
                <a:latin typeface="Arial MT"/>
                <a:cs typeface="Arial MT"/>
              </a:rPr>
              <a:t> </a:t>
            </a:r>
            <a:r>
              <a:rPr sz="2800" spc="10" dirty="0">
                <a:solidFill>
                  <a:srgbClr val="333399"/>
                </a:solidFill>
                <a:latin typeface="Arial MT"/>
                <a:cs typeface="Arial MT"/>
              </a:rPr>
              <a:t>conversion</a:t>
            </a:r>
            <a:endParaRPr sz="2800" dirty="0">
              <a:latin typeface="Arial MT"/>
              <a:cs typeface="Arial MT"/>
            </a:endParaRPr>
          </a:p>
          <a:p>
            <a:pPr marL="762000" marR="5080" lvl="1" indent="-292100">
              <a:lnSpc>
                <a:spcPts val="3100"/>
              </a:lnSpc>
              <a:spcBef>
                <a:spcPts val="760"/>
              </a:spcBef>
              <a:spcAft>
                <a:spcPts val="1800"/>
              </a:spcAft>
              <a:buClr>
                <a:srgbClr val="333399"/>
              </a:buClr>
              <a:buSzPct val="53846"/>
              <a:buFont typeface="Wingdings"/>
              <a:buChar char=""/>
              <a:tabLst>
                <a:tab pos="761365" algn="l"/>
                <a:tab pos="762000" algn="l"/>
              </a:tabLst>
            </a:pPr>
            <a:r>
              <a:rPr sz="2600" spc="-15" dirty="0">
                <a:solidFill>
                  <a:srgbClr val="800000"/>
                </a:solidFill>
                <a:latin typeface="Arial MT"/>
                <a:cs typeface="Arial MT"/>
              </a:rPr>
              <a:t>Transaction</a:t>
            </a:r>
            <a:r>
              <a:rPr sz="2600" spc="125" dirty="0">
                <a:solidFill>
                  <a:srgbClr val="800000"/>
                </a:solidFill>
                <a:latin typeface="Arial MT"/>
                <a:cs typeface="Arial MT"/>
              </a:rPr>
              <a:t> </a:t>
            </a:r>
            <a:r>
              <a:rPr sz="2600" spc="-35" dirty="0">
                <a:solidFill>
                  <a:srgbClr val="800000"/>
                </a:solidFill>
                <a:latin typeface="Arial MT"/>
                <a:cs typeface="Arial MT"/>
              </a:rPr>
              <a:t>that</a:t>
            </a:r>
            <a:r>
              <a:rPr sz="2600" spc="155" dirty="0">
                <a:solidFill>
                  <a:srgbClr val="800000"/>
                </a:solidFill>
                <a:latin typeface="Arial MT"/>
                <a:cs typeface="Arial MT"/>
              </a:rPr>
              <a:t> </a:t>
            </a:r>
            <a:r>
              <a:rPr sz="2600" spc="-25" dirty="0">
                <a:solidFill>
                  <a:srgbClr val="800000"/>
                </a:solidFill>
                <a:latin typeface="Arial MT"/>
                <a:cs typeface="Arial MT"/>
              </a:rPr>
              <a:t>already</a:t>
            </a:r>
            <a:r>
              <a:rPr sz="2600" spc="175" dirty="0">
                <a:solidFill>
                  <a:srgbClr val="800000"/>
                </a:solidFill>
                <a:latin typeface="Arial MT"/>
                <a:cs typeface="Arial MT"/>
              </a:rPr>
              <a:t> </a:t>
            </a:r>
            <a:r>
              <a:rPr sz="2600" spc="-30" dirty="0">
                <a:solidFill>
                  <a:srgbClr val="800000"/>
                </a:solidFill>
                <a:latin typeface="Arial MT"/>
                <a:cs typeface="Arial MT"/>
              </a:rPr>
              <a:t>holds</a:t>
            </a:r>
            <a:r>
              <a:rPr sz="2600" spc="70" dirty="0">
                <a:solidFill>
                  <a:srgbClr val="800000"/>
                </a:solidFill>
                <a:latin typeface="Arial MT"/>
                <a:cs typeface="Arial MT"/>
              </a:rPr>
              <a:t> </a:t>
            </a:r>
            <a:r>
              <a:rPr sz="2600" dirty="0">
                <a:solidFill>
                  <a:srgbClr val="800000"/>
                </a:solidFill>
                <a:latin typeface="Arial MT"/>
                <a:cs typeface="Arial MT"/>
              </a:rPr>
              <a:t>a</a:t>
            </a:r>
            <a:r>
              <a:rPr sz="2600" spc="30" dirty="0">
                <a:solidFill>
                  <a:srgbClr val="800000"/>
                </a:solidFill>
                <a:latin typeface="Arial MT"/>
                <a:cs typeface="Arial MT"/>
              </a:rPr>
              <a:t> </a:t>
            </a:r>
            <a:r>
              <a:rPr sz="2600" spc="-10" dirty="0">
                <a:solidFill>
                  <a:srgbClr val="800000"/>
                </a:solidFill>
                <a:latin typeface="Arial MT"/>
                <a:cs typeface="Arial MT"/>
              </a:rPr>
              <a:t>lock</a:t>
            </a:r>
            <a:r>
              <a:rPr sz="2600" spc="-25" dirty="0">
                <a:solidFill>
                  <a:srgbClr val="800000"/>
                </a:solidFill>
                <a:latin typeface="Arial MT"/>
                <a:cs typeface="Arial MT"/>
              </a:rPr>
              <a:t> </a:t>
            </a:r>
            <a:r>
              <a:rPr sz="2600" spc="-15" dirty="0">
                <a:solidFill>
                  <a:srgbClr val="800000"/>
                </a:solidFill>
                <a:latin typeface="Arial MT"/>
                <a:cs typeface="Arial MT"/>
              </a:rPr>
              <a:t>allowed</a:t>
            </a:r>
            <a:r>
              <a:rPr sz="2600" spc="130" dirty="0">
                <a:solidFill>
                  <a:srgbClr val="800000"/>
                </a:solidFill>
                <a:latin typeface="Arial MT"/>
                <a:cs typeface="Arial MT"/>
              </a:rPr>
              <a:t> </a:t>
            </a:r>
            <a:r>
              <a:rPr sz="2600" spc="-15" dirty="0">
                <a:solidFill>
                  <a:srgbClr val="800000"/>
                </a:solidFill>
                <a:latin typeface="Arial MT"/>
                <a:cs typeface="Arial MT"/>
              </a:rPr>
              <a:t>to </a:t>
            </a:r>
            <a:r>
              <a:rPr sz="2600" spc="-710" dirty="0">
                <a:solidFill>
                  <a:srgbClr val="800000"/>
                </a:solidFill>
                <a:latin typeface="Arial MT"/>
                <a:cs typeface="Arial MT"/>
              </a:rPr>
              <a:t> </a:t>
            </a:r>
            <a:r>
              <a:rPr sz="2600" spc="-20" dirty="0">
                <a:solidFill>
                  <a:srgbClr val="800000"/>
                </a:solidFill>
                <a:latin typeface="Arial MT"/>
                <a:cs typeface="Arial MT"/>
              </a:rPr>
              <a:t>convert</a:t>
            </a:r>
            <a:r>
              <a:rPr sz="2600" spc="150" dirty="0">
                <a:solidFill>
                  <a:srgbClr val="800000"/>
                </a:solidFill>
                <a:latin typeface="Arial MT"/>
                <a:cs typeface="Arial MT"/>
              </a:rPr>
              <a:t> </a:t>
            </a:r>
            <a:r>
              <a:rPr sz="2600" spc="-25" dirty="0">
                <a:solidFill>
                  <a:srgbClr val="800000"/>
                </a:solidFill>
                <a:latin typeface="Arial MT"/>
                <a:cs typeface="Arial MT"/>
              </a:rPr>
              <a:t>the</a:t>
            </a:r>
            <a:r>
              <a:rPr sz="2600" spc="25" dirty="0">
                <a:solidFill>
                  <a:srgbClr val="800000"/>
                </a:solidFill>
                <a:latin typeface="Arial MT"/>
                <a:cs typeface="Arial MT"/>
              </a:rPr>
              <a:t> </a:t>
            </a:r>
            <a:r>
              <a:rPr sz="2600" spc="-10" dirty="0">
                <a:solidFill>
                  <a:srgbClr val="800000"/>
                </a:solidFill>
                <a:latin typeface="Arial MT"/>
                <a:cs typeface="Arial MT"/>
              </a:rPr>
              <a:t>lock</a:t>
            </a:r>
            <a:r>
              <a:rPr sz="2600" spc="75" dirty="0">
                <a:solidFill>
                  <a:srgbClr val="800000"/>
                </a:solidFill>
                <a:latin typeface="Arial MT"/>
                <a:cs typeface="Arial MT"/>
              </a:rPr>
              <a:t> </a:t>
            </a:r>
            <a:r>
              <a:rPr sz="2600" spc="-15" dirty="0">
                <a:solidFill>
                  <a:srgbClr val="800000"/>
                </a:solidFill>
                <a:latin typeface="Arial MT"/>
                <a:cs typeface="Arial MT"/>
              </a:rPr>
              <a:t>from</a:t>
            </a:r>
            <a:r>
              <a:rPr sz="2600" spc="10" dirty="0">
                <a:solidFill>
                  <a:srgbClr val="800000"/>
                </a:solidFill>
                <a:latin typeface="Arial MT"/>
                <a:cs typeface="Arial MT"/>
              </a:rPr>
              <a:t> </a:t>
            </a:r>
            <a:r>
              <a:rPr sz="2600" spc="-35" dirty="0">
                <a:solidFill>
                  <a:srgbClr val="800000"/>
                </a:solidFill>
                <a:latin typeface="Arial MT"/>
                <a:cs typeface="Arial MT"/>
              </a:rPr>
              <a:t>one</a:t>
            </a:r>
            <a:r>
              <a:rPr sz="2600" spc="125" dirty="0">
                <a:solidFill>
                  <a:srgbClr val="800000"/>
                </a:solidFill>
                <a:latin typeface="Arial MT"/>
                <a:cs typeface="Arial MT"/>
              </a:rPr>
              <a:t> </a:t>
            </a:r>
            <a:r>
              <a:rPr sz="2600" spc="-20" dirty="0">
                <a:solidFill>
                  <a:srgbClr val="800000"/>
                </a:solidFill>
                <a:latin typeface="Arial MT"/>
                <a:cs typeface="Arial MT"/>
              </a:rPr>
              <a:t>state</a:t>
            </a:r>
            <a:r>
              <a:rPr sz="2600" spc="30" dirty="0">
                <a:solidFill>
                  <a:srgbClr val="800000"/>
                </a:solidFill>
                <a:latin typeface="Arial MT"/>
                <a:cs typeface="Arial MT"/>
              </a:rPr>
              <a:t> </a:t>
            </a:r>
            <a:r>
              <a:rPr sz="2600" spc="-15" dirty="0">
                <a:solidFill>
                  <a:srgbClr val="800000"/>
                </a:solidFill>
                <a:latin typeface="Arial MT"/>
                <a:cs typeface="Arial MT"/>
              </a:rPr>
              <a:t>to</a:t>
            </a:r>
            <a:r>
              <a:rPr sz="2600" spc="25" dirty="0">
                <a:solidFill>
                  <a:srgbClr val="800000"/>
                </a:solidFill>
                <a:latin typeface="Arial MT"/>
                <a:cs typeface="Arial MT"/>
              </a:rPr>
              <a:t> </a:t>
            </a:r>
            <a:r>
              <a:rPr sz="2600" spc="-40" dirty="0">
                <a:solidFill>
                  <a:srgbClr val="800000"/>
                </a:solidFill>
                <a:latin typeface="Arial MT"/>
                <a:cs typeface="Arial MT"/>
              </a:rPr>
              <a:t>another</a:t>
            </a:r>
            <a:endParaRPr sz="2600" dirty="0">
              <a:latin typeface="Arial MT"/>
              <a:cs typeface="Arial MT"/>
            </a:endParaRPr>
          </a:p>
          <a:p>
            <a:pPr marL="355600" indent="-342900">
              <a:spcBef>
                <a:spcPts val="580"/>
              </a:spcBef>
              <a:buClr>
                <a:srgbClr val="990033"/>
              </a:buClr>
              <a:buSzPct val="60714"/>
              <a:buFont typeface="Wingdings"/>
              <a:buChar char=""/>
              <a:tabLst>
                <a:tab pos="354965" algn="l"/>
                <a:tab pos="355600" algn="l"/>
              </a:tabLst>
            </a:pPr>
            <a:r>
              <a:rPr sz="2800" spc="10" dirty="0">
                <a:solidFill>
                  <a:srgbClr val="333399"/>
                </a:solidFill>
                <a:latin typeface="Arial MT"/>
                <a:cs typeface="Arial MT"/>
              </a:rPr>
              <a:t>Upgrading</a:t>
            </a:r>
            <a:endParaRPr sz="2800" dirty="0">
              <a:latin typeface="Arial MT"/>
              <a:cs typeface="Arial MT"/>
            </a:endParaRPr>
          </a:p>
          <a:p>
            <a:pPr marL="762000" marR="340995" lvl="1" indent="-292100">
              <a:lnSpc>
                <a:spcPts val="3100"/>
              </a:lnSpc>
              <a:spcBef>
                <a:spcPts val="760"/>
              </a:spcBef>
              <a:spcAft>
                <a:spcPts val="2400"/>
              </a:spcAft>
              <a:buClr>
                <a:srgbClr val="333399"/>
              </a:buClr>
              <a:buSzPct val="53846"/>
              <a:buFont typeface="Wingdings"/>
              <a:buChar char=""/>
              <a:tabLst>
                <a:tab pos="761365" algn="l"/>
                <a:tab pos="762000" algn="l"/>
              </a:tabLst>
            </a:pPr>
            <a:r>
              <a:rPr sz="2600" spc="-15" dirty="0">
                <a:solidFill>
                  <a:srgbClr val="800000"/>
                </a:solidFill>
                <a:latin typeface="Arial MT"/>
                <a:cs typeface="Arial MT"/>
              </a:rPr>
              <a:t>Issue </a:t>
            </a:r>
            <a:r>
              <a:rPr sz="2600" dirty="0">
                <a:solidFill>
                  <a:srgbClr val="800000"/>
                </a:solidFill>
                <a:latin typeface="Arial MT"/>
                <a:cs typeface="Arial MT"/>
              </a:rPr>
              <a:t>a </a:t>
            </a:r>
            <a:r>
              <a:rPr sz="2600" spc="-25" dirty="0">
                <a:solidFill>
                  <a:srgbClr val="800000"/>
                </a:solidFill>
                <a:latin typeface="Arial MT"/>
                <a:cs typeface="Arial MT"/>
              </a:rPr>
              <a:t>read_lock operation</a:t>
            </a:r>
            <a:r>
              <a:rPr sz="2600" spc="-20" dirty="0">
                <a:solidFill>
                  <a:srgbClr val="800000"/>
                </a:solidFill>
                <a:latin typeface="Arial MT"/>
                <a:cs typeface="Arial MT"/>
              </a:rPr>
              <a:t> </a:t>
            </a:r>
            <a:r>
              <a:rPr sz="2600" spc="-35" dirty="0">
                <a:solidFill>
                  <a:srgbClr val="800000"/>
                </a:solidFill>
                <a:latin typeface="Arial MT"/>
                <a:cs typeface="Arial MT"/>
              </a:rPr>
              <a:t>then </a:t>
            </a:r>
            <a:r>
              <a:rPr sz="2600" dirty="0">
                <a:solidFill>
                  <a:srgbClr val="800000"/>
                </a:solidFill>
                <a:latin typeface="Arial MT"/>
                <a:cs typeface="Arial MT"/>
              </a:rPr>
              <a:t>a </a:t>
            </a:r>
            <a:r>
              <a:rPr sz="2600" spc="-10" dirty="0">
                <a:solidFill>
                  <a:srgbClr val="800000"/>
                </a:solidFill>
                <a:latin typeface="Arial MT"/>
                <a:cs typeface="Arial MT"/>
              </a:rPr>
              <a:t>write_lock </a:t>
            </a:r>
            <a:r>
              <a:rPr sz="2600" spc="-710" dirty="0">
                <a:solidFill>
                  <a:srgbClr val="800000"/>
                </a:solidFill>
                <a:latin typeface="Arial MT"/>
                <a:cs typeface="Arial MT"/>
              </a:rPr>
              <a:t> </a:t>
            </a:r>
            <a:r>
              <a:rPr sz="2600" spc="-35" dirty="0">
                <a:solidFill>
                  <a:srgbClr val="800000"/>
                </a:solidFill>
                <a:latin typeface="Arial MT"/>
                <a:cs typeface="Arial MT"/>
              </a:rPr>
              <a:t>operation</a:t>
            </a:r>
            <a:endParaRPr sz="2600" dirty="0">
              <a:latin typeface="Arial MT"/>
              <a:cs typeface="Arial MT"/>
            </a:endParaRPr>
          </a:p>
          <a:p>
            <a:pPr marL="355600" indent="-342900">
              <a:spcBef>
                <a:spcPts val="580"/>
              </a:spcBef>
              <a:buClr>
                <a:srgbClr val="990033"/>
              </a:buClr>
              <a:buSzPct val="60714"/>
              <a:buFont typeface="Wingdings"/>
              <a:buChar char=""/>
              <a:tabLst>
                <a:tab pos="354965" algn="l"/>
                <a:tab pos="355600" algn="l"/>
              </a:tabLst>
            </a:pPr>
            <a:r>
              <a:rPr sz="2800" spc="10" dirty="0">
                <a:solidFill>
                  <a:srgbClr val="333399"/>
                </a:solidFill>
                <a:latin typeface="Arial MT"/>
                <a:cs typeface="Arial MT"/>
              </a:rPr>
              <a:t>Downgrading</a:t>
            </a:r>
            <a:endParaRPr sz="2800" dirty="0">
              <a:latin typeface="Arial MT"/>
              <a:cs typeface="Arial MT"/>
            </a:endParaRPr>
          </a:p>
          <a:p>
            <a:pPr marL="762000" marR="328295" lvl="1" indent="-292100">
              <a:lnSpc>
                <a:spcPts val="3100"/>
              </a:lnSpc>
              <a:spcBef>
                <a:spcPts val="760"/>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Issue</a:t>
            </a:r>
            <a:r>
              <a:rPr sz="2600" spc="114" dirty="0">
                <a:solidFill>
                  <a:srgbClr val="800000"/>
                </a:solidFill>
                <a:latin typeface="Arial MT"/>
                <a:cs typeface="Arial MT"/>
              </a:rPr>
              <a:t> </a:t>
            </a:r>
            <a:r>
              <a:rPr sz="2600" dirty="0">
                <a:solidFill>
                  <a:srgbClr val="800000"/>
                </a:solidFill>
                <a:latin typeface="Arial MT"/>
                <a:cs typeface="Arial MT"/>
              </a:rPr>
              <a:t>a</a:t>
            </a:r>
            <a:r>
              <a:rPr sz="2600" spc="-75" dirty="0">
                <a:solidFill>
                  <a:srgbClr val="800000"/>
                </a:solidFill>
                <a:latin typeface="Arial MT"/>
                <a:cs typeface="Arial MT"/>
              </a:rPr>
              <a:t> </a:t>
            </a:r>
            <a:r>
              <a:rPr sz="2600" spc="-25" dirty="0">
                <a:solidFill>
                  <a:srgbClr val="800000"/>
                </a:solidFill>
                <a:latin typeface="Arial MT"/>
                <a:cs typeface="Arial MT"/>
              </a:rPr>
              <a:t>read_lock</a:t>
            </a:r>
            <a:r>
              <a:rPr sz="2600" spc="165" dirty="0">
                <a:solidFill>
                  <a:srgbClr val="800000"/>
                </a:solidFill>
                <a:latin typeface="Arial MT"/>
                <a:cs typeface="Arial MT"/>
              </a:rPr>
              <a:t> </a:t>
            </a:r>
            <a:r>
              <a:rPr sz="2600" spc="-25" dirty="0">
                <a:solidFill>
                  <a:srgbClr val="800000"/>
                </a:solidFill>
                <a:latin typeface="Arial MT"/>
                <a:cs typeface="Arial MT"/>
              </a:rPr>
              <a:t>operation</a:t>
            </a:r>
            <a:r>
              <a:rPr sz="2600" spc="220" dirty="0">
                <a:solidFill>
                  <a:srgbClr val="800000"/>
                </a:solidFill>
                <a:latin typeface="Arial MT"/>
                <a:cs typeface="Arial MT"/>
              </a:rPr>
              <a:t> </a:t>
            </a:r>
            <a:r>
              <a:rPr sz="2600" spc="-30" dirty="0">
                <a:solidFill>
                  <a:srgbClr val="800000"/>
                </a:solidFill>
                <a:latin typeface="Arial MT"/>
                <a:cs typeface="Arial MT"/>
              </a:rPr>
              <a:t>after</a:t>
            </a:r>
            <a:r>
              <a:rPr sz="2600" spc="195" dirty="0">
                <a:solidFill>
                  <a:srgbClr val="800000"/>
                </a:solidFill>
                <a:latin typeface="Arial MT"/>
                <a:cs typeface="Arial MT"/>
              </a:rPr>
              <a:t> </a:t>
            </a:r>
            <a:r>
              <a:rPr sz="2600" dirty="0">
                <a:solidFill>
                  <a:srgbClr val="800000"/>
                </a:solidFill>
                <a:latin typeface="Arial MT"/>
                <a:cs typeface="Arial MT"/>
              </a:rPr>
              <a:t>a</a:t>
            </a:r>
            <a:r>
              <a:rPr sz="2600" spc="-75" dirty="0">
                <a:solidFill>
                  <a:srgbClr val="800000"/>
                </a:solidFill>
                <a:latin typeface="Arial MT"/>
                <a:cs typeface="Arial MT"/>
              </a:rPr>
              <a:t> </a:t>
            </a:r>
            <a:r>
              <a:rPr sz="2600" spc="-10" dirty="0">
                <a:solidFill>
                  <a:srgbClr val="800000"/>
                </a:solidFill>
                <a:latin typeface="Arial MT"/>
                <a:cs typeface="Arial MT"/>
              </a:rPr>
              <a:t>write_lock </a:t>
            </a:r>
            <a:r>
              <a:rPr sz="2600" spc="-710" dirty="0">
                <a:solidFill>
                  <a:srgbClr val="800000"/>
                </a:solidFill>
                <a:latin typeface="Arial MT"/>
                <a:cs typeface="Arial MT"/>
              </a:rPr>
              <a:t> </a:t>
            </a:r>
            <a:r>
              <a:rPr sz="2600" spc="-35" dirty="0">
                <a:solidFill>
                  <a:srgbClr val="800000"/>
                </a:solidFill>
                <a:latin typeface="Arial MT"/>
                <a:cs typeface="Arial MT"/>
              </a:rPr>
              <a:t>operation</a:t>
            </a:r>
            <a:endParaRPr sz="2600" dirty="0">
              <a:latin typeface="Arial MT"/>
              <a:cs typeface="Arial MT"/>
            </a:endParaRPr>
          </a:p>
        </p:txBody>
      </p:sp>
      <p:sp>
        <p:nvSpPr>
          <p:cNvPr id="6" name="object 2">
            <a:extLst>
              <a:ext uri="{FF2B5EF4-FFF2-40B4-BE49-F238E27FC236}">
                <a16:creationId xmlns:a16="http://schemas.microsoft.com/office/drawing/2014/main" id="{71AA68A4-B941-44B1-AC62-02A3F26EF225}"/>
              </a:ext>
            </a:extLst>
          </p:cNvPr>
          <p:cNvSpPr txBox="1">
            <a:spLocks noGrp="1"/>
          </p:cNvSpPr>
          <p:nvPr>
            <p:ph type="title"/>
          </p:nvPr>
        </p:nvSpPr>
        <p:spPr>
          <a:xfrm>
            <a:off x="239842" y="176823"/>
            <a:ext cx="11242623" cy="1131079"/>
          </a:xfrm>
          <a:prstGeom prst="rect">
            <a:avLst/>
          </a:prstGeom>
        </p:spPr>
        <p:txBody>
          <a:bodyPr vert="horz" wrap="square" lIns="0" tIns="27940" rIns="0" bIns="0" rtlCol="0" anchor="ctr">
            <a:spAutoFit/>
          </a:bodyPr>
          <a:lstStyle/>
          <a:p>
            <a:pPr marL="12700" marR="5080">
              <a:lnSpc>
                <a:spcPts val="4300"/>
              </a:lnSpc>
              <a:spcBef>
                <a:spcPts val="220"/>
              </a:spcBef>
            </a:pPr>
            <a:r>
              <a:rPr sz="3600" spc="-5" dirty="0"/>
              <a:t>Two-Phase Locking Techniques </a:t>
            </a:r>
            <a:r>
              <a:rPr sz="3600" dirty="0"/>
              <a:t> </a:t>
            </a:r>
            <a:r>
              <a:rPr sz="3600" spc="-5" dirty="0"/>
              <a:t>for</a:t>
            </a:r>
            <a:r>
              <a:rPr sz="3600" spc="-10" dirty="0"/>
              <a:t> </a:t>
            </a:r>
            <a:r>
              <a:rPr sz="3600" spc="-5" dirty="0"/>
              <a:t>Concurrency</a:t>
            </a:r>
            <a:r>
              <a:rPr sz="3600" spc="-15" dirty="0"/>
              <a:t> </a:t>
            </a:r>
            <a:r>
              <a:rPr sz="3600" spc="-5" dirty="0"/>
              <a:t>Control</a:t>
            </a:r>
            <a:r>
              <a:rPr sz="3600" spc="-10" dirty="0"/>
              <a:t> </a:t>
            </a:r>
            <a:r>
              <a:rPr sz="3600" spc="-5" dirty="0"/>
              <a:t>(cont’d.)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485" y="180145"/>
            <a:ext cx="12691820" cy="579646"/>
          </a:xfrm>
          <a:prstGeom prst="rect">
            <a:avLst/>
          </a:prstGeom>
        </p:spPr>
        <p:txBody>
          <a:bodyPr vert="horz" wrap="square" lIns="0" tIns="27940" rIns="0" bIns="0" rtlCol="0" anchor="ctr">
            <a:spAutoFit/>
          </a:bodyPr>
          <a:lstStyle/>
          <a:p>
            <a:pPr marL="12700" marR="5080">
              <a:lnSpc>
                <a:spcPts val="4300"/>
              </a:lnSpc>
              <a:spcBef>
                <a:spcPts val="220"/>
              </a:spcBef>
            </a:pPr>
            <a:r>
              <a:rPr sz="3600" spc="-5" dirty="0"/>
              <a:t>Guaranteeing Serializability by Two- </a:t>
            </a:r>
            <a:r>
              <a:rPr sz="3600" spc="-990" dirty="0"/>
              <a:t> </a:t>
            </a:r>
            <a:r>
              <a:rPr sz="3600" spc="-5" dirty="0"/>
              <a:t>Phase</a:t>
            </a:r>
            <a:r>
              <a:rPr sz="3600" spc="-10" dirty="0"/>
              <a:t> </a:t>
            </a:r>
            <a:r>
              <a:rPr sz="3600" spc="-5" dirty="0"/>
              <a:t>Locking</a:t>
            </a:r>
          </a:p>
        </p:txBody>
      </p:sp>
      <p:sp>
        <p:nvSpPr>
          <p:cNvPr id="3" name="object 3"/>
          <p:cNvSpPr txBox="1"/>
          <p:nvPr/>
        </p:nvSpPr>
        <p:spPr>
          <a:xfrm>
            <a:off x="175647" y="1161027"/>
            <a:ext cx="12408977" cy="4094711"/>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5" dirty="0">
                <a:solidFill>
                  <a:srgbClr val="333399"/>
                </a:solidFill>
                <a:latin typeface="Arial MT"/>
                <a:cs typeface="Arial MT"/>
              </a:rPr>
              <a:t>Two-phase</a:t>
            </a:r>
            <a:r>
              <a:rPr sz="2800" spc="-40" dirty="0">
                <a:solidFill>
                  <a:srgbClr val="333399"/>
                </a:solidFill>
                <a:latin typeface="Arial MT"/>
                <a:cs typeface="Arial MT"/>
              </a:rPr>
              <a:t> </a:t>
            </a:r>
            <a:r>
              <a:rPr sz="2800" dirty="0">
                <a:solidFill>
                  <a:srgbClr val="333399"/>
                </a:solidFill>
                <a:latin typeface="Arial MT"/>
                <a:cs typeface="Arial MT"/>
              </a:rPr>
              <a:t>locking</a:t>
            </a:r>
            <a:r>
              <a:rPr sz="2800" spc="-40" dirty="0">
                <a:solidFill>
                  <a:srgbClr val="333399"/>
                </a:solidFill>
                <a:latin typeface="Arial MT"/>
                <a:cs typeface="Arial MT"/>
              </a:rPr>
              <a:t> </a:t>
            </a:r>
            <a:r>
              <a:rPr sz="2800" spc="15" dirty="0">
                <a:solidFill>
                  <a:srgbClr val="333399"/>
                </a:solidFill>
                <a:latin typeface="Arial MT"/>
                <a:cs typeface="Arial MT"/>
              </a:rPr>
              <a:t>protocol</a:t>
            </a:r>
            <a:endParaRPr sz="2800" dirty="0">
              <a:latin typeface="Arial MT"/>
              <a:cs typeface="Arial MT"/>
            </a:endParaRPr>
          </a:p>
          <a:p>
            <a:pPr marL="762000" marR="806450" lvl="1" indent="-292100">
              <a:lnSpc>
                <a:spcPts val="3100"/>
              </a:lnSpc>
              <a:spcBef>
                <a:spcPts val="760"/>
              </a:spcBef>
              <a:spcAft>
                <a:spcPts val="1800"/>
              </a:spcAft>
              <a:buClr>
                <a:srgbClr val="333399"/>
              </a:buClr>
              <a:buSzPct val="53846"/>
              <a:buFont typeface="Wingdings"/>
              <a:buChar char=""/>
              <a:tabLst>
                <a:tab pos="761365" algn="l"/>
                <a:tab pos="762000" algn="l"/>
              </a:tabLst>
            </a:pPr>
            <a:r>
              <a:rPr sz="2600" spc="-5" dirty="0">
                <a:solidFill>
                  <a:srgbClr val="800000"/>
                </a:solidFill>
                <a:latin typeface="Arial MT"/>
                <a:cs typeface="Arial MT"/>
              </a:rPr>
              <a:t>All</a:t>
            </a:r>
            <a:r>
              <a:rPr sz="2600" spc="-10" dirty="0">
                <a:solidFill>
                  <a:srgbClr val="800000"/>
                </a:solidFill>
                <a:latin typeface="Arial MT"/>
                <a:cs typeface="Arial MT"/>
              </a:rPr>
              <a:t> locking</a:t>
            </a:r>
            <a:r>
              <a:rPr sz="2600" spc="25" dirty="0">
                <a:solidFill>
                  <a:srgbClr val="800000"/>
                </a:solidFill>
                <a:latin typeface="Arial MT"/>
                <a:cs typeface="Arial MT"/>
              </a:rPr>
              <a:t> </a:t>
            </a:r>
            <a:r>
              <a:rPr sz="2600" spc="-30" dirty="0">
                <a:solidFill>
                  <a:srgbClr val="800000"/>
                </a:solidFill>
                <a:latin typeface="Arial MT"/>
                <a:cs typeface="Arial MT"/>
              </a:rPr>
              <a:t>operations</a:t>
            </a:r>
            <a:r>
              <a:rPr sz="2600" spc="270" dirty="0">
                <a:solidFill>
                  <a:srgbClr val="800000"/>
                </a:solidFill>
                <a:latin typeface="Arial MT"/>
                <a:cs typeface="Arial MT"/>
              </a:rPr>
              <a:t> </a:t>
            </a:r>
            <a:r>
              <a:rPr sz="2600" spc="-25" dirty="0">
                <a:solidFill>
                  <a:srgbClr val="800000"/>
                </a:solidFill>
                <a:latin typeface="Arial MT"/>
                <a:cs typeface="Arial MT"/>
              </a:rPr>
              <a:t>precede</a:t>
            </a:r>
            <a:r>
              <a:rPr sz="2600" spc="220" dirty="0">
                <a:solidFill>
                  <a:srgbClr val="800000"/>
                </a:solidFill>
                <a:latin typeface="Arial MT"/>
                <a:cs typeface="Arial MT"/>
              </a:rPr>
              <a:t> </a:t>
            </a:r>
            <a:r>
              <a:rPr sz="2600" spc="-25" dirty="0">
                <a:solidFill>
                  <a:srgbClr val="800000"/>
                </a:solidFill>
                <a:latin typeface="Arial MT"/>
                <a:cs typeface="Arial MT"/>
              </a:rPr>
              <a:t>the</a:t>
            </a:r>
            <a:r>
              <a:rPr sz="2600" spc="25" dirty="0">
                <a:solidFill>
                  <a:srgbClr val="800000"/>
                </a:solidFill>
                <a:latin typeface="Arial MT"/>
                <a:cs typeface="Arial MT"/>
              </a:rPr>
              <a:t> </a:t>
            </a:r>
            <a:r>
              <a:rPr sz="2600" spc="5" dirty="0">
                <a:solidFill>
                  <a:srgbClr val="800000"/>
                </a:solidFill>
                <a:latin typeface="Arial MT"/>
                <a:cs typeface="Arial MT"/>
              </a:rPr>
              <a:t>first</a:t>
            </a:r>
            <a:r>
              <a:rPr sz="2600" spc="-55" dirty="0">
                <a:solidFill>
                  <a:srgbClr val="800000"/>
                </a:solidFill>
                <a:latin typeface="Arial MT"/>
                <a:cs typeface="Arial MT"/>
              </a:rPr>
              <a:t> </a:t>
            </a:r>
            <a:r>
              <a:rPr sz="2600" spc="-25" dirty="0">
                <a:solidFill>
                  <a:srgbClr val="800000"/>
                </a:solidFill>
                <a:latin typeface="Arial MT"/>
                <a:cs typeface="Arial MT"/>
              </a:rPr>
              <a:t>unlock </a:t>
            </a:r>
            <a:r>
              <a:rPr sz="2600" spc="-710" dirty="0">
                <a:solidFill>
                  <a:srgbClr val="800000"/>
                </a:solidFill>
                <a:latin typeface="Arial MT"/>
                <a:cs typeface="Arial MT"/>
              </a:rPr>
              <a:t> </a:t>
            </a:r>
            <a:r>
              <a:rPr sz="2600" spc="-25" dirty="0">
                <a:solidFill>
                  <a:srgbClr val="800000"/>
                </a:solidFill>
                <a:latin typeface="Arial MT"/>
                <a:cs typeface="Arial MT"/>
              </a:rPr>
              <a:t>operation</a:t>
            </a:r>
            <a:r>
              <a:rPr sz="2600" spc="225" dirty="0">
                <a:solidFill>
                  <a:srgbClr val="800000"/>
                </a:solidFill>
                <a:latin typeface="Arial MT"/>
                <a:cs typeface="Arial MT"/>
              </a:rPr>
              <a:t> </a:t>
            </a:r>
            <a:r>
              <a:rPr sz="2600" spc="10" dirty="0">
                <a:solidFill>
                  <a:srgbClr val="800000"/>
                </a:solidFill>
                <a:latin typeface="Arial MT"/>
                <a:cs typeface="Arial MT"/>
              </a:rPr>
              <a:t>in</a:t>
            </a:r>
            <a:r>
              <a:rPr sz="2600" spc="-75" dirty="0">
                <a:solidFill>
                  <a:srgbClr val="800000"/>
                </a:solidFill>
                <a:latin typeface="Arial MT"/>
                <a:cs typeface="Arial MT"/>
              </a:rPr>
              <a:t> </a:t>
            </a:r>
            <a:r>
              <a:rPr sz="2600" spc="-25" dirty="0">
                <a:solidFill>
                  <a:srgbClr val="800000"/>
                </a:solidFill>
                <a:latin typeface="Arial MT"/>
                <a:cs typeface="Arial MT"/>
              </a:rPr>
              <a:t>the</a:t>
            </a:r>
            <a:r>
              <a:rPr sz="2600" spc="130" dirty="0">
                <a:solidFill>
                  <a:srgbClr val="800000"/>
                </a:solidFill>
                <a:latin typeface="Arial MT"/>
                <a:cs typeface="Arial MT"/>
              </a:rPr>
              <a:t> </a:t>
            </a:r>
            <a:r>
              <a:rPr sz="2600" spc="-20" dirty="0">
                <a:solidFill>
                  <a:srgbClr val="800000"/>
                </a:solidFill>
                <a:latin typeface="Arial MT"/>
                <a:cs typeface="Arial MT"/>
              </a:rPr>
              <a:t>transaction</a:t>
            </a:r>
            <a:endParaRPr sz="2600" dirty="0">
              <a:latin typeface="Arial MT"/>
              <a:cs typeface="Arial MT"/>
            </a:endParaRPr>
          </a:p>
          <a:p>
            <a:pPr marL="762000" lvl="1" indent="-292100">
              <a:spcBef>
                <a:spcPts val="580"/>
              </a:spcBef>
              <a:buClr>
                <a:srgbClr val="333399"/>
              </a:buClr>
              <a:buSzPct val="53846"/>
              <a:buFont typeface="Wingdings"/>
              <a:buChar char=""/>
              <a:tabLst>
                <a:tab pos="761365" algn="l"/>
                <a:tab pos="762000" algn="l"/>
              </a:tabLst>
            </a:pPr>
            <a:r>
              <a:rPr sz="2600" spc="-35" dirty="0">
                <a:solidFill>
                  <a:srgbClr val="800000"/>
                </a:solidFill>
                <a:latin typeface="Arial MT"/>
                <a:cs typeface="Arial MT"/>
              </a:rPr>
              <a:t>Phases</a:t>
            </a:r>
            <a:endParaRPr sz="2600" dirty="0">
              <a:latin typeface="Arial MT"/>
              <a:cs typeface="Arial MT"/>
            </a:endParaRPr>
          </a:p>
          <a:p>
            <a:pPr marL="1155700" lvl="2" indent="-228600">
              <a:spcBef>
                <a:spcPts val="580"/>
              </a:spcBef>
              <a:buClr>
                <a:srgbClr val="990033"/>
              </a:buClr>
              <a:buSzPct val="50000"/>
              <a:buFont typeface="Wingdings"/>
              <a:buChar char=""/>
              <a:tabLst>
                <a:tab pos="1155700" algn="l"/>
              </a:tabLst>
            </a:pPr>
            <a:r>
              <a:rPr sz="2400" spc="-25" dirty="0">
                <a:solidFill>
                  <a:srgbClr val="333399"/>
                </a:solidFill>
                <a:latin typeface="Arial MT"/>
                <a:cs typeface="Arial MT"/>
              </a:rPr>
              <a:t>Expanding</a:t>
            </a:r>
            <a:r>
              <a:rPr sz="2400" spc="175" dirty="0">
                <a:solidFill>
                  <a:srgbClr val="333399"/>
                </a:solidFill>
                <a:latin typeface="Arial MT"/>
                <a:cs typeface="Arial MT"/>
              </a:rPr>
              <a:t> </a:t>
            </a:r>
            <a:r>
              <a:rPr sz="2400" spc="-25" dirty="0">
                <a:solidFill>
                  <a:srgbClr val="333399"/>
                </a:solidFill>
                <a:latin typeface="Arial MT"/>
                <a:cs typeface="Arial MT"/>
              </a:rPr>
              <a:t>(growing)</a:t>
            </a:r>
            <a:r>
              <a:rPr sz="2400" spc="210" dirty="0">
                <a:solidFill>
                  <a:srgbClr val="333399"/>
                </a:solidFill>
                <a:latin typeface="Arial MT"/>
                <a:cs typeface="Arial MT"/>
              </a:rPr>
              <a:t> </a:t>
            </a:r>
            <a:r>
              <a:rPr sz="2400" spc="-25" dirty="0">
                <a:solidFill>
                  <a:srgbClr val="333399"/>
                </a:solidFill>
                <a:latin typeface="Arial MT"/>
                <a:cs typeface="Arial MT"/>
              </a:rPr>
              <a:t>phase</a:t>
            </a:r>
            <a:endParaRPr sz="2400" dirty="0">
              <a:latin typeface="Arial MT"/>
              <a:cs typeface="Arial MT"/>
            </a:endParaRPr>
          </a:p>
          <a:p>
            <a:pPr marL="1612900" lvl="3" indent="-229235">
              <a:spcBef>
                <a:spcPts val="420"/>
              </a:spcBef>
              <a:buClr>
                <a:srgbClr val="333399"/>
              </a:buClr>
              <a:buSzPct val="55000"/>
              <a:buFont typeface="Wingdings"/>
              <a:buChar char=""/>
              <a:tabLst>
                <a:tab pos="1612900" algn="l"/>
              </a:tabLst>
            </a:pPr>
            <a:r>
              <a:rPr sz="2000" spc="-20" dirty="0">
                <a:solidFill>
                  <a:srgbClr val="800000"/>
                </a:solidFill>
                <a:latin typeface="Arial MT"/>
                <a:cs typeface="Arial MT"/>
              </a:rPr>
              <a:t>New</a:t>
            </a:r>
            <a:r>
              <a:rPr sz="2000" spc="90" dirty="0">
                <a:solidFill>
                  <a:srgbClr val="800000"/>
                </a:solidFill>
                <a:latin typeface="Arial MT"/>
                <a:cs typeface="Arial MT"/>
              </a:rPr>
              <a:t> </a:t>
            </a:r>
            <a:r>
              <a:rPr sz="2000" spc="-15" dirty="0">
                <a:solidFill>
                  <a:srgbClr val="800000"/>
                </a:solidFill>
                <a:latin typeface="Arial MT"/>
                <a:cs typeface="Arial MT"/>
              </a:rPr>
              <a:t>locks</a:t>
            </a:r>
            <a:r>
              <a:rPr sz="2000" spc="35" dirty="0">
                <a:solidFill>
                  <a:srgbClr val="800000"/>
                </a:solidFill>
                <a:latin typeface="Arial MT"/>
                <a:cs typeface="Arial MT"/>
              </a:rPr>
              <a:t> </a:t>
            </a:r>
            <a:r>
              <a:rPr sz="2000" spc="-5" dirty="0">
                <a:solidFill>
                  <a:srgbClr val="800000"/>
                </a:solidFill>
                <a:latin typeface="Arial MT"/>
                <a:cs typeface="Arial MT"/>
              </a:rPr>
              <a:t>can</a:t>
            </a:r>
            <a:r>
              <a:rPr sz="2000" spc="25" dirty="0">
                <a:solidFill>
                  <a:srgbClr val="800000"/>
                </a:solidFill>
                <a:latin typeface="Arial MT"/>
                <a:cs typeface="Arial MT"/>
              </a:rPr>
              <a:t> </a:t>
            </a:r>
            <a:r>
              <a:rPr sz="2000" spc="-10" dirty="0">
                <a:solidFill>
                  <a:srgbClr val="800000"/>
                </a:solidFill>
                <a:latin typeface="Arial MT"/>
                <a:cs typeface="Arial MT"/>
              </a:rPr>
              <a:t>be</a:t>
            </a:r>
            <a:r>
              <a:rPr sz="2000" spc="-70" dirty="0">
                <a:solidFill>
                  <a:srgbClr val="800000"/>
                </a:solidFill>
                <a:latin typeface="Arial MT"/>
                <a:cs typeface="Arial MT"/>
              </a:rPr>
              <a:t> </a:t>
            </a:r>
            <a:r>
              <a:rPr sz="2000" spc="-10" dirty="0">
                <a:solidFill>
                  <a:srgbClr val="800000"/>
                </a:solidFill>
                <a:latin typeface="Arial MT"/>
                <a:cs typeface="Arial MT"/>
              </a:rPr>
              <a:t>acquired</a:t>
            </a:r>
            <a:r>
              <a:rPr sz="2000" spc="120" dirty="0">
                <a:solidFill>
                  <a:srgbClr val="800000"/>
                </a:solidFill>
                <a:latin typeface="Arial MT"/>
                <a:cs typeface="Arial MT"/>
              </a:rPr>
              <a:t> </a:t>
            </a:r>
            <a:r>
              <a:rPr sz="2000" spc="-10" dirty="0">
                <a:solidFill>
                  <a:srgbClr val="800000"/>
                </a:solidFill>
                <a:latin typeface="Arial MT"/>
                <a:cs typeface="Arial MT"/>
              </a:rPr>
              <a:t>but</a:t>
            </a:r>
            <a:r>
              <a:rPr sz="2000" spc="-20" dirty="0">
                <a:solidFill>
                  <a:srgbClr val="800000"/>
                </a:solidFill>
                <a:latin typeface="Arial MT"/>
                <a:cs typeface="Arial MT"/>
              </a:rPr>
              <a:t> </a:t>
            </a:r>
            <a:r>
              <a:rPr sz="2000" spc="-15" dirty="0">
                <a:solidFill>
                  <a:srgbClr val="800000"/>
                </a:solidFill>
                <a:latin typeface="Arial MT"/>
                <a:cs typeface="Arial MT"/>
              </a:rPr>
              <a:t>none</a:t>
            </a:r>
            <a:r>
              <a:rPr sz="2000" spc="25" dirty="0">
                <a:solidFill>
                  <a:srgbClr val="800000"/>
                </a:solidFill>
                <a:latin typeface="Arial MT"/>
                <a:cs typeface="Arial MT"/>
              </a:rPr>
              <a:t> </a:t>
            </a:r>
            <a:r>
              <a:rPr sz="2000" spc="-5" dirty="0">
                <a:solidFill>
                  <a:srgbClr val="800000"/>
                </a:solidFill>
                <a:latin typeface="Arial MT"/>
                <a:cs typeface="Arial MT"/>
              </a:rPr>
              <a:t>can</a:t>
            </a:r>
            <a:r>
              <a:rPr sz="2000" spc="25" dirty="0">
                <a:solidFill>
                  <a:srgbClr val="800000"/>
                </a:solidFill>
                <a:latin typeface="Arial MT"/>
                <a:cs typeface="Arial MT"/>
              </a:rPr>
              <a:t> </a:t>
            </a:r>
            <a:r>
              <a:rPr sz="2000" spc="-10" dirty="0">
                <a:solidFill>
                  <a:srgbClr val="800000"/>
                </a:solidFill>
                <a:latin typeface="Arial MT"/>
                <a:cs typeface="Arial MT"/>
              </a:rPr>
              <a:t>be</a:t>
            </a:r>
            <a:r>
              <a:rPr sz="2000" spc="-70" dirty="0">
                <a:solidFill>
                  <a:srgbClr val="800000"/>
                </a:solidFill>
                <a:latin typeface="Arial MT"/>
                <a:cs typeface="Arial MT"/>
              </a:rPr>
              <a:t> </a:t>
            </a:r>
            <a:r>
              <a:rPr sz="2000" spc="-10" dirty="0">
                <a:solidFill>
                  <a:srgbClr val="800000"/>
                </a:solidFill>
                <a:latin typeface="Arial MT"/>
                <a:cs typeface="Arial MT"/>
              </a:rPr>
              <a:t>released</a:t>
            </a:r>
            <a:endParaRPr sz="2000" dirty="0">
              <a:latin typeface="Arial MT"/>
              <a:cs typeface="Arial MT"/>
            </a:endParaRPr>
          </a:p>
          <a:p>
            <a:pPr marL="1612900" lvl="3" indent="-229235">
              <a:spcBef>
                <a:spcPts val="500"/>
              </a:spcBef>
              <a:buClr>
                <a:srgbClr val="333399"/>
              </a:buClr>
              <a:buSzPct val="55000"/>
              <a:buFont typeface="Wingdings"/>
              <a:buChar char=""/>
              <a:tabLst>
                <a:tab pos="1612900" algn="l"/>
              </a:tabLst>
            </a:pPr>
            <a:r>
              <a:rPr sz="2000" spc="-10" dirty="0">
                <a:solidFill>
                  <a:srgbClr val="800000"/>
                </a:solidFill>
                <a:latin typeface="Arial MT"/>
                <a:cs typeface="Arial MT"/>
              </a:rPr>
              <a:t>Lock</a:t>
            </a:r>
            <a:r>
              <a:rPr sz="2000" spc="35" dirty="0">
                <a:solidFill>
                  <a:srgbClr val="800000"/>
                </a:solidFill>
                <a:latin typeface="Arial MT"/>
                <a:cs typeface="Arial MT"/>
              </a:rPr>
              <a:t> </a:t>
            </a:r>
            <a:r>
              <a:rPr sz="2000" spc="-10" dirty="0">
                <a:solidFill>
                  <a:srgbClr val="800000"/>
                </a:solidFill>
                <a:latin typeface="Arial MT"/>
                <a:cs typeface="Arial MT"/>
              </a:rPr>
              <a:t>conversion</a:t>
            </a:r>
            <a:r>
              <a:rPr sz="2000" spc="30" dirty="0">
                <a:solidFill>
                  <a:srgbClr val="800000"/>
                </a:solidFill>
                <a:latin typeface="Arial MT"/>
                <a:cs typeface="Arial MT"/>
              </a:rPr>
              <a:t> </a:t>
            </a:r>
            <a:r>
              <a:rPr sz="2000" spc="-10" dirty="0">
                <a:solidFill>
                  <a:srgbClr val="800000"/>
                </a:solidFill>
                <a:latin typeface="Arial MT"/>
                <a:cs typeface="Arial MT"/>
              </a:rPr>
              <a:t>upgrades</a:t>
            </a:r>
            <a:r>
              <a:rPr sz="2000" spc="40" dirty="0">
                <a:solidFill>
                  <a:srgbClr val="800000"/>
                </a:solidFill>
                <a:latin typeface="Arial MT"/>
                <a:cs typeface="Arial MT"/>
              </a:rPr>
              <a:t> </a:t>
            </a:r>
            <a:r>
              <a:rPr sz="2000" dirty="0">
                <a:solidFill>
                  <a:srgbClr val="800000"/>
                </a:solidFill>
                <a:latin typeface="Arial MT"/>
                <a:cs typeface="Arial MT"/>
              </a:rPr>
              <a:t>must</a:t>
            </a:r>
            <a:r>
              <a:rPr sz="2000" spc="-15" dirty="0">
                <a:solidFill>
                  <a:srgbClr val="800000"/>
                </a:solidFill>
                <a:latin typeface="Arial MT"/>
                <a:cs typeface="Arial MT"/>
              </a:rPr>
              <a:t> </a:t>
            </a:r>
            <a:r>
              <a:rPr sz="2000" spc="-10" dirty="0">
                <a:solidFill>
                  <a:srgbClr val="800000"/>
                </a:solidFill>
                <a:latin typeface="Arial MT"/>
                <a:cs typeface="Arial MT"/>
              </a:rPr>
              <a:t>be</a:t>
            </a:r>
            <a:r>
              <a:rPr sz="2000" spc="-70" dirty="0">
                <a:solidFill>
                  <a:srgbClr val="800000"/>
                </a:solidFill>
                <a:latin typeface="Arial MT"/>
                <a:cs typeface="Arial MT"/>
              </a:rPr>
              <a:t> </a:t>
            </a:r>
            <a:r>
              <a:rPr sz="2000" spc="-15" dirty="0">
                <a:solidFill>
                  <a:srgbClr val="800000"/>
                </a:solidFill>
                <a:latin typeface="Arial MT"/>
                <a:cs typeface="Arial MT"/>
              </a:rPr>
              <a:t>done</a:t>
            </a:r>
            <a:r>
              <a:rPr sz="2000" spc="30" dirty="0">
                <a:solidFill>
                  <a:srgbClr val="800000"/>
                </a:solidFill>
                <a:latin typeface="Arial MT"/>
                <a:cs typeface="Arial MT"/>
              </a:rPr>
              <a:t> </a:t>
            </a:r>
            <a:r>
              <a:rPr sz="2000" spc="-10" dirty="0">
                <a:solidFill>
                  <a:srgbClr val="800000"/>
                </a:solidFill>
                <a:latin typeface="Arial MT"/>
                <a:cs typeface="Arial MT"/>
              </a:rPr>
              <a:t>during</a:t>
            </a:r>
            <a:r>
              <a:rPr sz="2000" spc="130" dirty="0">
                <a:solidFill>
                  <a:srgbClr val="800000"/>
                </a:solidFill>
                <a:latin typeface="Arial MT"/>
                <a:cs typeface="Arial MT"/>
              </a:rPr>
              <a:t> </a:t>
            </a:r>
            <a:r>
              <a:rPr sz="2000" spc="-5" dirty="0">
                <a:solidFill>
                  <a:srgbClr val="800000"/>
                </a:solidFill>
                <a:latin typeface="Arial MT"/>
                <a:cs typeface="Arial MT"/>
              </a:rPr>
              <a:t>this</a:t>
            </a:r>
            <a:r>
              <a:rPr sz="2000" spc="-60" dirty="0">
                <a:solidFill>
                  <a:srgbClr val="800000"/>
                </a:solidFill>
                <a:latin typeface="Arial MT"/>
                <a:cs typeface="Arial MT"/>
              </a:rPr>
              <a:t> </a:t>
            </a:r>
            <a:r>
              <a:rPr sz="2000" spc="-10" dirty="0">
                <a:solidFill>
                  <a:srgbClr val="800000"/>
                </a:solidFill>
                <a:latin typeface="Arial MT"/>
                <a:cs typeface="Arial MT"/>
              </a:rPr>
              <a:t>phase</a:t>
            </a:r>
            <a:endParaRPr sz="2000" dirty="0">
              <a:latin typeface="Arial MT"/>
              <a:cs typeface="Arial MT"/>
            </a:endParaRPr>
          </a:p>
          <a:p>
            <a:pPr marL="1155700" lvl="2" indent="-228600">
              <a:spcBef>
                <a:spcPts val="600"/>
              </a:spcBef>
              <a:buClr>
                <a:srgbClr val="990033"/>
              </a:buClr>
              <a:buSzPct val="50000"/>
              <a:buFont typeface="Wingdings"/>
              <a:buChar char=""/>
              <a:tabLst>
                <a:tab pos="1155700" algn="l"/>
              </a:tabLst>
            </a:pPr>
            <a:r>
              <a:rPr sz="2400" spc="-20" dirty="0">
                <a:solidFill>
                  <a:srgbClr val="333399"/>
                </a:solidFill>
                <a:latin typeface="Arial MT"/>
                <a:cs typeface="Arial MT"/>
              </a:rPr>
              <a:t>Shrinking</a:t>
            </a:r>
            <a:r>
              <a:rPr sz="2400" spc="150" dirty="0">
                <a:solidFill>
                  <a:srgbClr val="333399"/>
                </a:solidFill>
                <a:latin typeface="Arial MT"/>
                <a:cs typeface="Arial MT"/>
              </a:rPr>
              <a:t> </a:t>
            </a:r>
            <a:r>
              <a:rPr sz="2400" spc="-25" dirty="0">
                <a:solidFill>
                  <a:srgbClr val="333399"/>
                </a:solidFill>
                <a:latin typeface="Arial MT"/>
                <a:cs typeface="Arial MT"/>
              </a:rPr>
              <a:t>phase</a:t>
            </a:r>
            <a:endParaRPr sz="2400" dirty="0">
              <a:latin typeface="Arial MT"/>
              <a:cs typeface="Arial MT"/>
            </a:endParaRPr>
          </a:p>
          <a:p>
            <a:pPr marL="1612900" lvl="3" indent="-229235">
              <a:spcBef>
                <a:spcPts val="520"/>
              </a:spcBef>
              <a:buClr>
                <a:srgbClr val="333399"/>
              </a:buClr>
              <a:buSzPct val="55000"/>
              <a:buFont typeface="Wingdings"/>
              <a:buChar char=""/>
              <a:tabLst>
                <a:tab pos="1612900" algn="l"/>
              </a:tabLst>
            </a:pPr>
            <a:r>
              <a:rPr sz="2000" spc="-15" dirty="0">
                <a:solidFill>
                  <a:srgbClr val="800000"/>
                </a:solidFill>
                <a:latin typeface="Arial MT"/>
                <a:cs typeface="Arial MT"/>
              </a:rPr>
              <a:t>Existing</a:t>
            </a:r>
            <a:r>
              <a:rPr sz="2000" spc="125" dirty="0">
                <a:solidFill>
                  <a:srgbClr val="800000"/>
                </a:solidFill>
                <a:latin typeface="Arial MT"/>
                <a:cs typeface="Arial MT"/>
              </a:rPr>
              <a:t> </a:t>
            </a:r>
            <a:r>
              <a:rPr sz="2000" spc="-15" dirty="0">
                <a:solidFill>
                  <a:srgbClr val="800000"/>
                </a:solidFill>
                <a:latin typeface="Arial MT"/>
                <a:cs typeface="Arial MT"/>
              </a:rPr>
              <a:t>locks</a:t>
            </a:r>
            <a:r>
              <a:rPr sz="2000" spc="35" dirty="0">
                <a:solidFill>
                  <a:srgbClr val="800000"/>
                </a:solidFill>
                <a:latin typeface="Arial MT"/>
                <a:cs typeface="Arial MT"/>
              </a:rPr>
              <a:t> </a:t>
            </a:r>
            <a:r>
              <a:rPr sz="2000" spc="-5" dirty="0">
                <a:solidFill>
                  <a:srgbClr val="800000"/>
                </a:solidFill>
                <a:latin typeface="Arial MT"/>
                <a:cs typeface="Arial MT"/>
              </a:rPr>
              <a:t>can</a:t>
            </a:r>
            <a:r>
              <a:rPr sz="2000" spc="30" dirty="0">
                <a:solidFill>
                  <a:srgbClr val="800000"/>
                </a:solidFill>
                <a:latin typeface="Arial MT"/>
                <a:cs typeface="Arial MT"/>
              </a:rPr>
              <a:t> </a:t>
            </a:r>
            <a:r>
              <a:rPr sz="2000" spc="-10" dirty="0">
                <a:solidFill>
                  <a:srgbClr val="800000"/>
                </a:solidFill>
                <a:latin typeface="Arial MT"/>
                <a:cs typeface="Arial MT"/>
              </a:rPr>
              <a:t>be</a:t>
            </a:r>
            <a:r>
              <a:rPr sz="2000" spc="-75" dirty="0">
                <a:solidFill>
                  <a:srgbClr val="800000"/>
                </a:solidFill>
                <a:latin typeface="Arial MT"/>
                <a:cs typeface="Arial MT"/>
              </a:rPr>
              <a:t> </a:t>
            </a:r>
            <a:r>
              <a:rPr sz="2000" spc="-10" dirty="0">
                <a:solidFill>
                  <a:srgbClr val="800000"/>
                </a:solidFill>
                <a:latin typeface="Arial MT"/>
                <a:cs typeface="Arial MT"/>
              </a:rPr>
              <a:t>released</a:t>
            </a:r>
            <a:r>
              <a:rPr sz="2000" spc="125" dirty="0">
                <a:solidFill>
                  <a:srgbClr val="800000"/>
                </a:solidFill>
                <a:latin typeface="Arial MT"/>
                <a:cs typeface="Arial MT"/>
              </a:rPr>
              <a:t> </a:t>
            </a:r>
            <a:r>
              <a:rPr sz="2000" spc="-10" dirty="0">
                <a:solidFill>
                  <a:srgbClr val="800000"/>
                </a:solidFill>
                <a:latin typeface="Arial MT"/>
                <a:cs typeface="Arial MT"/>
              </a:rPr>
              <a:t>but</a:t>
            </a:r>
            <a:r>
              <a:rPr sz="2000" spc="-15" dirty="0">
                <a:solidFill>
                  <a:srgbClr val="800000"/>
                </a:solidFill>
                <a:latin typeface="Arial MT"/>
                <a:cs typeface="Arial MT"/>
              </a:rPr>
              <a:t> none</a:t>
            </a:r>
            <a:r>
              <a:rPr sz="2000" spc="25" dirty="0">
                <a:solidFill>
                  <a:srgbClr val="800000"/>
                </a:solidFill>
                <a:latin typeface="Arial MT"/>
                <a:cs typeface="Arial MT"/>
              </a:rPr>
              <a:t> </a:t>
            </a:r>
            <a:r>
              <a:rPr sz="2000" spc="-5" dirty="0">
                <a:solidFill>
                  <a:srgbClr val="800000"/>
                </a:solidFill>
                <a:latin typeface="Arial MT"/>
                <a:cs typeface="Arial MT"/>
              </a:rPr>
              <a:t>can</a:t>
            </a:r>
            <a:r>
              <a:rPr sz="2000" spc="30" dirty="0">
                <a:solidFill>
                  <a:srgbClr val="800000"/>
                </a:solidFill>
                <a:latin typeface="Arial MT"/>
                <a:cs typeface="Arial MT"/>
              </a:rPr>
              <a:t> </a:t>
            </a:r>
            <a:r>
              <a:rPr sz="2000" spc="-10" dirty="0">
                <a:solidFill>
                  <a:srgbClr val="800000"/>
                </a:solidFill>
                <a:latin typeface="Arial MT"/>
                <a:cs typeface="Arial MT"/>
              </a:rPr>
              <a:t>be</a:t>
            </a:r>
            <a:r>
              <a:rPr sz="2000" spc="-75" dirty="0">
                <a:solidFill>
                  <a:srgbClr val="800000"/>
                </a:solidFill>
                <a:latin typeface="Arial MT"/>
                <a:cs typeface="Arial MT"/>
              </a:rPr>
              <a:t> </a:t>
            </a:r>
            <a:r>
              <a:rPr sz="2000" spc="-10" dirty="0">
                <a:solidFill>
                  <a:srgbClr val="800000"/>
                </a:solidFill>
                <a:latin typeface="Arial MT"/>
                <a:cs typeface="Arial MT"/>
              </a:rPr>
              <a:t>acquired</a:t>
            </a:r>
            <a:endParaRPr sz="2000" dirty="0">
              <a:latin typeface="Arial MT"/>
              <a:cs typeface="Arial MT"/>
            </a:endParaRPr>
          </a:p>
          <a:p>
            <a:pPr marL="1612900" lvl="3" indent="-229235">
              <a:spcBef>
                <a:spcPts val="400"/>
              </a:spcBef>
              <a:buClr>
                <a:srgbClr val="333399"/>
              </a:buClr>
              <a:buSzPct val="55000"/>
              <a:buFont typeface="Wingdings"/>
              <a:buChar char=""/>
              <a:tabLst>
                <a:tab pos="1612900" algn="l"/>
              </a:tabLst>
            </a:pPr>
            <a:r>
              <a:rPr sz="2000" spc="-15" dirty="0">
                <a:solidFill>
                  <a:srgbClr val="800000"/>
                </a:solidFill>
                <a:latin typeface="Arial MT"/>
                <a:cs typeface="Arial MT"/>
              </a:rPr>
              <a:t>Downgrades</a:t>
            </a:r>
            <a:r>
              <a:rPr sz="2000" spc="130" dirty="0">
                <a:solidFill>
                  <a:srgbClr val="800000"/>
                </a:solidFill>
                <a:latin typeface="Arial MT"/>
                <a:cs typeface="Arial MT"/>
              </a:rPr>
              <a:t> </a:t>
            </a:r>
            <a:r>
              <a:rPr sz="2000" dirty="0">
                <a:solidFill>
                  <a:srgbClr val="800000"/>
                </a:solidFill>
                <a:latin typeface="Arial MT"/>
                <a:cs typeface="Arial MT"/>
              </a:rPr>
              <a:t>must</a:t>
            </a:r>
            <a:r>
              <a:rPr sz="2000" spc="-25" dirty="0">
                <a:solidFill>
                  <a:srgbClr val="800000"/>
                </a:solidFill>
                <a:latin typeface="Arial MT"/>
                <a:cs typeface="Arial MT"/>
              </a:rPr>
              <a:t> </a:t>
            </a:r>
            <a:r>
              <a:rPr sz="2000" spc="-10" dirty="0">
                <a:solidFill>
                  <a:srgbClr val="800000"/>
                </a:solidFill>
                <a:latin typeface="Arial MT"/>
                <a:cs typeface="Arial MT"/>
              </a:rPr>
              <a:t>be</a:t>
            </a:r>
            <a:r>
              <a:rPr sz="2000" spc="-75" dirty="0">
                <a:solidFill>
                  <a:srgbClr val="800000"/>
                </a:solidFill>
                <a:latin typeface="Arial MT"/>
                <a:cs typeface="Arial MT"/>
              </a:rPr>
              <a:t> </a:t>
            </a:r>
            <a:r>
              <a:rPr sz="2000" spc="-15" dirty="0">
                <a:solidFill>
                  <a:srgbClr val="800000"/>
                </a:solidFill>
                <a:latin typeface="Arial MT"/>
                <a:cs typeface="Arial MT"/>
              </a:rPr>
              <a:t>done</a:t>
            </a:r>
            <a:r>
              <a:rPr sz="2000" spc="20" dirty="0">
                <a:solidFill>
                  <a:srgbClr val="800000"/>
                </a:solidFill>
                <a:latin typeface="Arial MT"/>
                <a:cs typeface="Arial MT"/>
              </a:rPr>
              <a:t> </a:t>
            </a:r>
            <a:r>
              <a:rPr sz="2000" spc="-10" dirty="0">
                <a:solidFill>
                  <a:srgbClr val="800000"/>
                </a:solidFill>
                <a:latin typeface="Arial MT"/>
                <a:cs typeface="Arial MT"/>
              </a:rPr>
              <a:t>during</a:t>
            </a:r>
            <a:r>
              <a:rPr sz="2000" spc="120" dirty="0">
                <a:solidFill>
                  <a:srgbClr val="800000"/>
                </a:solidFill>
                <a:latin typeface="Arial MT"/>
                <a:cs typeface="Arial MT"/>
              </a:rPr>
              <a:t> </a:t>
            </a:r>
            <a:r>
              <a:rPr sz="2000" spc="-5" dirty="0">
                <a:solidFill>
                  <a:srgbClr val="800000"/>
                </a:solidFill>
                <a:latin typeface="Arial MT"/>
                <a:cs typeface="Arial MT"/>
              </a:rPr>
              <a:t>this</a:t>
            </a:r>
            <a:r>
              <a:rPr sz="2000" spc="-70" dirty="0">
                <a:solidFill>
                  <a:srgbClr val="800000"/>
                </a:solidFill>
                <a:latin typeface="Arial MT"/>
                <a:cs typeface="Arial MT"/>
              </a:rPr>
              <a:t> </a:t>
            </a:r>
            <a:r>
              <a:rPr sz="2000" spc="-10" dirty="0">
                <a:solidFill>
                  <a:srgbClr val="800000"/>
                </a:solidFill>
                <a:latin typeface="Arial MT"/>
                <a:cs typeface="Arial MT"/>
              </a:rPr>
              <a:t>phase</a:t>
            </a:r>
            <a:endParaRPr sz="2000" dirty="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822" y="123669"/>
            <a:ext cx="5167643" cy="6610662"/>
          </a:xfrm>
          <a:prstGeom prst="rect">
            <a:avLst/>
          </a:prstGeom>
        </p:spPr>
      </p:pic>
      <p:pic>
        <p:nvPicPr>
          <p:cNvPr id="3" name="object 3"/>
          <p:cNvPicPr/>
          <p:nvPr/>
        </p:nvPicPr>
        <p:blipFill>
          <a:blip r:embed="rId3" cstate="print"/>
          <a:stretch>
            <a:fillRect/>
          </a:stretch>
        </p:blipFill>
        <p:spPr>
          <a:xfrm>
            <a:off x="5966309" y="381609"/>
            <a:ext cx="4352955" cy="2237922"/>
          </a:xfrm>
          <a:prstGeom prst="rect">
            <a:avLst/>
          </a:prstGeom>
        </p:spPr>
      </p:pic>
      <p:sp>
        <p:nvSpPr>
          <p:cNvPr id="4" name="object 4"/>
          <p:cNvSpPr txBox="1"/>
          <p:nvPr/>
        </p:nvSpPr>
        <p:spPr>
          <a:xfrm>
            <a:off x="7087444" y="5859650"/>
            <a:ext cx="4976734" cy="998350"/>
          </a:xfrm>
          <a:prstGeom prst="rect">
            <a:avLst/>
          </a:prstGeom>
        </p:spPr>
        <p:txBody>
          <a:bodyPr vert="horz" wrap="square" lIns="0" tIns="13335" rIns="0" bIns="0" rtlCol="0">
            <a:spAutoFit/>
          </a:bodyPr>
          <a:lstStyle/>
          <a:p>
            <a:pPr marL="12700" marR="5080">
              <a:lnSpc>
                <a:spcPct val="99700"/>
              </a:lnSpc>
              <a:spcBef>
                <a:spcPts val="105"/>
              </a:spcBef>
            </a:pPr>
            <a:r>
              <a:rPr sz="1600" spc="5" dirty="0">
                <a:latin typeface="Arial MT"/>
                <a:cs typeface="Arial MT"/>
              </a:rPr>
              <a:t>Figure</a:t>
            </a:r>
            <a:r>
              <a:rPr sz="1600" spc="-40" dirty="0">
                <a:latin typeface="Arial MT"/>
                <a:cs typeface="Arial MT"/>
              </a:rPr>
              <a:t> </a:t>
            </a:r>
            <a:r>
              <a:rPr sz="1600" spc="-10" dirty="0">
                <a:latin typeface="Arial MT"/>
                <a:cs typeface="Arial MT"/>
              </a:rPr>
              <a:t>21.3</a:t>
            </a:r>
            <a:r>
              <a:rPr sz="1600" spc="-35" dirty="0">
                <a:latin typeface="Arial MT"/>
                <a:cs typeface="Arial MT"/>
              </a:rPr>
              <a:t> </a:t>
            </a:r>
            <a:r>
              <a:rPr sz="1600" spc="-10" dirty="0">
                <a:latin typeface="Arial MT"/>
                <a:cs typeface="Arial MT"/>
              </a:rPr>
              <a:t>Transactions</a:t>
            </a:r>
            <a:r>
              <a:rPr sz="1600" spc="-45" dirty="0">
                <a:latin typeface="Arial MT"/>
                <a:cs typeface="Arial MT"/>
              </a:rPr>
              <a:t> </a:t>
            </a:r>
            <a:r>
              <a:rPr sz="1600" spc="-10" dirty="0">
                <a:latin typeface="Arial MT"/>
                <a:cs typeface="Arial MT"/>
              </a:rPr>
              <a:t>that </a:t>
            </a:r>
            <a:r>
              <a:rPr sz="1600" spc="-430" dirty="0">
                <a:latin typeface="Arial MT"/>
                <a:cs typeface="Arial MT"/>
              </a:rPr>
              <a:t> </a:t>
            </a:r>
            <a:r>
              <a:rPr sz="1600" spc="5" dirty="0">
                <a:latin typeface="Arial MT"/>
                <a:cs typeface="Arial MT"/>
              </a:rPr>
              <a:t>do not obey </a:t>
            </a:r>
            <a:r>
              <a:rPr sz="1600" dirty="0">
                <a:latin typeface="Arial MT"/>
                <a:cs typeface="Arial MT"/>
              </a:rPr>
              <a:t>two-phase </a:t>
            </a:r>
            <a:r>
              <a:rPr sz="1600" spc="5" dirty="0">
                <a:latin typeface="Arial MT"/>
                <a:cs typeface="Arial MT"/>
              </a:rPr>
              <a:t> </a:t>
            </a:r>
            <a:r>
              <a:rPr sz="1600" spc="40" dirty="0">
                <a:latin typeface="Arial MT"/>
                <a:cs typeface="Arial MT"/>
              </a:rPr>
              <a:t>l</a:t>
            </a:r>
            <a:r>
              <a:rPr sz="1600" spc="10" dirty="0">
                <a:latin typeface="Arial MT"/>
                <a:cs typeface="Arial MT"/>
              </a:rPr>
              <a:t>o</a:t>
            </a:r>
            <a:r>
              <a:rPr sz="1600" dirty="0">
                <a:latin typeface="Arial MT"/>
                <a:cs typeface="Arial MT"/>
              </a:rPr>
              <a:t>ck</a:t>
            </a:r>
            <a:r>
              <a:rPr sz="1600" spc="40" dirty="0">
                <a:latin typeface="Arial MT"/>
                <a:cs typeface="Arial MT"/>
              </a:rPr>
              <a:t>i</a:t>
            </a:r>
            <a:r>
              <a:rPr sz="1600" spc="10" dirty="0">
                <a:latin typeface="Arial MT"/>
                <a:cs typeface="Arial MT"/>
              </a:rPr>
              <a:t>n</a:t>
            </a:r>
            <a:r>
              <a:rPr sz="1600" dirty="0">
                <a:latin typeface="Arial MT"/>
                <a:cs typeface="Arial MT"/>
              </a:rPr>
              <a:t>g</a:t>
            </a:r>
            <a:r>
              <a:rPr sz="1600" spc="-135" dirty="0">
                <a:latin typeface="Arial MT"/>
                <a:cs typeface="Arial MT"/>
              </a:rPr>
              <a:t> </a:t>
            </a:r>
            <a:r>
              <a:rPr sz="1600" spc="-35" dirty="0">
                <a:latin typeface="Arial MT"/>
                <a:cs typeface="Arial MT"/>
              </a:rPr>
              <a:t>(</a:t>
            </a:r>
            <a:r>
              <a:rPr sz="1600" spc="10" dirty="0">
                <a:latin typeface="Arial MT"/>
                <a:cs typeface="Arial MT"/>
              </a:rPr>
              <a:t>a</a:t>
            </a:r>
            <a:r>
              <a:rPr sz="1600" dirty="0">
                <a:latin typeface="Arial MT"/>
                <a:cs typeface="Arial MT"/>
              </a:rPr>
              <a:t>)</a:t>
            </a:r>
            <a:r>
              <a:rPr sz="1600" spc="20" dirty="0">
                <a:latin typeface="Arial MT"/>
                <a:cs typeface="Arial MT"/>
              </a:rPr>
              <a:t> </a:t>
            </a:r>
            <a:r>
              <a:rPr sz="1600" spc="-80" dirty="0">
                <a:latin typeface="Arial MT"/>
                <a:cs typeface="Arial MT"/>
              </a:rPr>
              <a:t>T</a:t>
            </a:r>
            <a:r>
              <a:rPr sz="1600" spc="40" dirty="0">
                <a:latin typeface="Arial MT"/>
                <a:cs typeface="Arial MT"/>
              </a:rPr>
              <a:t>w</a:t>
            </a:r>
            <a:r>
              <a:rPr sz="1600" dirty="0">
                <a:latin typeface="Arial MT"/>
                <a:cs typeface="Arial MT"/>
              </a:rPr>
              <a:t>o</a:t>
            </a:r>
            <a:r>
              <a:rPr sz="1600" spc="-35" dirty="0">
                <a:latin typeface="Arial MT"/>
                <a:cs typeface="Arial MT"/>
              </a:rPr>
              <a:t> </a:t>
            </a:r>
            <a:r>
              <a:rPr sz="1600" spc="-45" dirty="0">
                <a:latin typeface="Arial MT"/>
                <a:cs typeface="Arial MT"/>
              </a:rPr>
              <a:t>t</a:t>
            </a:r>
            <a:r>
              <a:rPr sz="1600" spc="-35" dirty="0">
                <a:latin typeface="Arial MT"/>
                <a:cs typeface="Arial MT"/>
              </a:rPr>
              <a:t>r</a:t>
            </a:r>
            <a:r>
              <a:rPr sz="1600" spc="10" dirty="0">
                <a:latin typeface="Arial MT"/>
                <a:cs typeface="Arial MT"/>
              </a:rPr>
              <a:t>an</a:t>
            </a:r>
            <a:r>
              <a:rPr sz="1600" dirty="0">
                <a:latin typeface="Arial MT"/>
                <a:cs typeface="Arial MT"/>
              </a:rPr>
              <a:t>s</a:t>
            </a:r>
            <a:r>
              <a:rPr sz="1600" spc="10" dirty="0">
                <a:latin typeface="Arial MT"/>
                <a:cs typeface="Arial MT"/>
              </a:rPr>
              <a:t>a</a:t>
            </a:r>
            <a:r>
              <a:rPr sz="1600" dirty="0">
                <a:latin typeface="Arial MT"/>
                <a:cs typeface="Arial MT"/>
              </a:rPr>
              <a:t>c</a:t>
            </a:r>
            <a:r>
              <a:rPr sz="1600" spc="-45" dirty="0">
                <a:latin typeface="Arial MT"/>
                <a:cs typeface="Arial MT"/>
              </a:rPr>
              <a:t>t</a:t>
            </a:r>
            <a:r>
              <a:rPr sz="1600" spc="40" dirty="0">
                <a:latin typeface="Arial MT"/>
                <a:cs typeface="Arial MT"/>
              </a:rPr>
              <a:t>i</a:t>
            </a:r>
            <a:r>
              <a:rPr sz="1600" spc="10" dirty="0">
                <a:latin typeface="Arial MT"/>
                <a:cs typeface="Arial MT"/>
              </a:rPr>
              <a:t>on</a:t>
            </a:r>
            <a:r>
              <a:rPr sz="1600" dirty="0">
                <a:latin typeface="Arial MT"/>
                <a:cs typeface="Arial MT"/>
              </a:rPr>
              <a:t>s  </a:t>
            </a:r>
            <a:r>
              <a:rPr sz="1600" i="1" spc="20" dirty="0">
                <a:latin typeface="Arial"/>
                <a:cs typeface="Arial"/>
              </a:rPr>
              <a:t>T</a:t>
            </a:r>
            <a:r>
              <a:rPr sz="1600" dirty="0">
                <a:latin typeface="Arial MT"/>
                <a:cs typeface="Arial MT"/>
              </a:rPr>
              <a:t>1</a:t>
            </a:r>
            <a:r>
              <a:rPr sz="1600" spc="-40" dirty="0">
                <a:latin typeface="Arial MT"/>
                <a:cs typeface="Arial MT"/>
              </a:rPr>
              <a:t> </a:t>
            </a:r>
            <a:r>
              <a:rPr sz="1600" spc="5" dirty="0">
                <a:latin typeface="Arial MT"/>
                <a:cs typeface="Arial MT"/>
              </a:rPr>
              <a:t>an</a:t>
            </a:r>
            <a:r>
              <a:rPr sz="1600" dirty="0">
                <a:latin typeface="Arial MT"/>
                <a:cs typeface="Arial MT"/>
              </a:rPr>
              <a:t>d</a:t>
            </a:r>
            <a:r>
              <a:rPr sz="1600" spc="-35" dirty="0">
                <a:latin typeface="Arial MT"/>
                <a:cs typeface="Arial MT"/>
              </a:rPr>
              <a:t> </a:t>
            </a:r>
            <a:r>
              <a:rPr sz="1600" i="1" spc="20" dirty="0">
                <a:latin typeface="Arial"/>
                <a:cs typeface="Arial"/>
              </a:rPr>
              <a:t>T</a:t>
            </a:r>
            <a:r>
              <a:rPr sz="1600" dirty="0">
                <a:latin typeface="Arial MT"/>
                <a:cs typeface="Arial MT"/>
              </a:rPr>
              <a:t>2</a:t>
            </a:r>
            <a:r>
              <a:rPr sz="1600" spc="-35" dirty="0">
                <a:latin typeface="Arial MT"/>
                <a:cs typeface="Arial MT"/>
              </a:rPr>
              <a:t> (</a:t>
            </a:r>
            <a:r>
              <a:rPr sz="1600" spc="10" dirty="0">
                <a:latin typeface="Arial MT"/>
                <a:cs typeface="Arial MT"/>
              </a:rPr>
              <a:t>b</a:t>
            </a:r>
            <a:r>
              <a:rPr sz="1600" dirty="0">
                <a:latin typeface="Arial MT"/>
                <a:cs typeface="Arial MT"/>
              </a:rPr>
              <a:t>)</a:t>
            </a:r>
            <a:r>
              <a:rPr sz="1600" spc="120" dirty="0">
                <a:latin typeface="Arial MT"/>
                <a:cs typeface="Arial MT"/>
              </a:rPr>
              <a:t> </a:t>
            </a:r>
            <a:r>
              <a:rPr sz="1600" spc="40" dirty="0">
                <a:latin typeface="Arial MT"/>
                <a:cs typeface="Arial MT"/>
              </a:rPr>
              <a:t>R</a:t>
            </a:r>
            <a:r>
              <a:rPr sz="1600" spc="10" dirty="0">
                <a:latin typeface="Arial MT"/>
                <a:cs typeface="Arial MT"/>
              </a:rPr>
              <a:t>e</a:t>
            </a:r>
            <a:r>
              <a:rPr sz="1600" dirty="0">
                <a:latin typeface="Arial MT"/>
                <a:cs typeface="Arial MT"/>
              </a:rPr>
              <a:t>s</a:t>
            </a:r>
            <a:r>
              <a:rPr sz="1600" spc="10" dirty="0">
                <a:latin typeface="Arial MT"/>
                <a:cs typeface="Arial MT"/>
              </a:rPr>
              <a:t>u</a:t>
            </a:r>
            <a:r>
              <a:rPr sz="1600" spc="40" dirty="0">
                <a:latin typeface="Arial MT"/>
                <a:cs typeface="Arial MT"/>
              </a:rPr>
              <a:t>l</a:t>
            </a:r>
            <a:r>
              <a:rPr sz="1600" spc="-45" dirty="0">
                <a:latin typeface="Arial MT"/>
                <a:cs typeface="Arial MT"/>
              </a:rPr>
              <a:t>t</a:t>
            </a:r>
            <a:r>
              <a:rPr sz="1600" dirty="0">
                <a:latin typeface="Arial MT"/>
                <a:cs typeface="Arial MT"/>
              </a:rPr>
              <a:t>s</a:t>
            </a:r>
            <a:r>
              <a:rPr sz="1600" spc="-145" dirty="0">
                <a:latin typeface="Arial MT"/>
                <a:cs typeface="Arial MT"/>
              </a:rPr>
              <a:t> </a:t>
            </a:r>
            <a:r>
              <a:rPr sz="1600" spc="10" dirty="0">
                <a:latin typeface="Arial MT"/>
                <a:cs typeface="Arial MT"/>
              </a:rPr>
              <a:t>o</a:t>
            </a:r>
            <a:r>
              <a:rPr sz="1600" dirty="0">
                <a:latin typeface="Arial MT"/>
                <a:cs typeface="Arial MT"/>
              </a:rPr>
              <a:t>f  </a:t>
            </a:r>
            <a:r>
              <a:rPr sz="1600" spc="10" dirty="0">
                <a:latin typeface="Arial MT"/>
                <a:cs typeface="Arial MT"/>
              </a:rPr>
              <a:t>po</a:t>
            </a:r>
            <a:r>
              <a:rPr sz="1600" dirty="0">
                <a:latin typeface="Arial MT"/>
                <a:cs typeface="Arial MT"/>
              </a:rPr>
              <a:t>ss</a:t>
            </a:r>
            <a:r>
              <a:rPr sz="1600" spc="40" dirty="0">
                <a:latin typeface="Arial MT"/>
                <a:cs typeface="Arial MT"/>
              </a:rPr>
              <a:t>i</a:t>
            </a:r>
            <a:r>
              <a:rPr sz="1600" spc="10" dirty="0">
                <a:latin typeface="Arial MT"/>
                <a:cs typeface="Arial MT"/>
              </a:rPr>
              <a:t>b</a:t>
            </a:r>
            <a:r>
              <a:rPr sz="1600" spc="40" dirty="0">
                <a:latin typeface="Arial MT"/>
                <a:cs typeface="Arial MT"/>
              </a:rPr>
              <a:t>l</a:t>
            </a:r>
            <a:r>
              <a:rPr sz="1600" dirty="0">
                <a:latin typeface="Arial MT"/>
                <a:cs typeface="Arial MT"/>
              </a:rPr>
              <a:t>e</a:t>
            </a:r>
            <a:r>
              <a:rPr sz="1600" spc="-135" dirty="0">
                <a:latin typeface="Arial MT"/>
                <a:cs typeface="Arial MT"/>
              </a:rPr>
              <a:t> </a:t>
            </a:r>
            <a:r>
              <a:rPr sz="1600" dirty="0">
                <a:latin typeface="Arial MT"/>
                <a:cs typeface="Arial MT"/>
              </a:rPr>
              <a:t>s</a:t>
            </a:r>
            <a:r>
              <a:rPr sz="1600" spc="10" dirty="0">
                <a:latin typeface="Arial MT"/>
                <a:cs typeface="Arial MT"/>
              </a:rPr>
              <a:t>e</a:t>
            </a:r>
            <a:r>
              <a:rPr sz="1600" spc="-35" dirty="0">
                <a:latin typeface="Arial MT"/>
                <a:cs typeface="Arial MT"/>
              </a:rPr>
              <a:t>r</a:t>
            </a:r>
            <a:r>
              <a:rPr sz="1600" spc="40" dirty="0">
                <a:latin typeface="Arial MT"/>
                <a:cs typeface="Arial MT"/>
              </a:rPr>
              <a:t>i</a:t>
            </a:r>
            <a:r>
              <a:rPr sz="1600" spc="10" dirty="0">
                <a:latin typeface="Arial MT"/>
                <a:cs typeface="Arial MT"/>
              </a:rPr>
              <a:t>a</a:t>
            </a:r>
            <a:r>
              <a:rPr sz="1600" dirty="0">
                <a:latin typeface="Arial MT"/>
                <a:cs typeface="Arial MT"/>
              </a:rPr>
              <a:t>l sc</a:t>
            </a:r>
            <a:r>
              <a:rPr sz="1600" spc="10" dirty="0">
                <a:latin typeface="Arial MT"/>
                <a:cs typeface="Arial MT"/>
              </a:rPr>
              <a:t>hedu</a:t>
            </a:r>
            <a:r>
              <a:rPr sz="1600" spc="40" dirty="0">
                <a:latin typeface="Arial MT"/>
                <a:cs typeface="Arial MT"/>
              </a:rPr>
              <a:t>l</a:t>
            </a:r>
            <a:r>
              <a:rPr sz="1600" spc="10" dirty="0">
                <a:latin typeface="Arial MT"/>
                <a:cs typeface="Arial MT"/>
              </a:rPr>
              <a:t>e</a:t>
            </a:r>
            <a:r>
              <a:rPr sz="1600" dirty="0">
                <a:latin typeface="Arial MT"/>
                <a:cs typeface="Arial MT"/>
              </a:rPr>
              <a:t>s</a:t>
            </a:r>
            <a:r>
              <a:rPr sz="1600" spc="-145" dirty="0">
                <a:latin typeface="Arial MT"/>
                <a:cs typeface="Arial MT"/>
              </a:rPr>
              <a:t> </a:t>
            </a:r>
            <a:r>
              <a:rPr sz="1600" spc="10" dirty="0">
                <a:latin typeface="Arial MT"/>
                <a:cs typeface="Arial MT"/>
              </a:rPr>
              <a:t>o</a:t>
            </a:r>
            <a:r>
              <a:rPr sz="1600" dirty="0">
                <a:latin typeface="Arial MT"/>
                <a:cs typeface="Arial MT"/>
              </a:rPr>
              <a:t>f  </a:t>
            </a:r>
            <a:r>
              <a:rPr sz="1600" i="1" spc="10" dirty="0">
                <a:latin typeface="Arial"/>
                <a:cs typeface="Arial"/>
              </a:rPr>
              <a:t>T</a:t>
            </a:r>
            <a:r>
              <a:rPr sz="1600" spc="10" dirty="0">
                <a:latin typeface="Arial MT"/>
                <a:cs typeface="Arial MT"/>
              </a:rPr>
              <a:t>1 </a:t>
            </a:r>
            <a:r>
              <a:rPr sz="1600" dirty="0">
                <a:latin typeface="Arial MT"/>
                <a:cs typeface="Arial MT"/>
              </a:rPr>
              <a:t>and </a:t>
            </a:r>
            <a:r>
              <a:rPr sz="1600" i="1" spc="10" dirty="0">
                <a:latin typeface="Arial"/>
                <a:cs typeface="Arial"/>
              </a:rPr>
              <a:t>T</a:t>
            </a:r>
            <a:r>
              <a:rPr sz="1600" spc="10" dirty="0">
                <a:latin typeface="Arial MT"/>
                <a:cs typeface="Arial MT"/>
              </a:rPr>
              <a:t>2 </a:t>
            </a:r>
            <a:r>
              <a:rPr sz="1600" spc="-15" dirty="0">
                <a:latin typeface="Arial MT"/>
                <a:cs typeface="Arial MT"/>
              </a:rPr>
              <a:t>(c) </a:t>
            </a:r>
            <a:r>
              <a:rPr sz="1600" dirty="0">
                <a:latin typeface="Arial MT"/>
                <a:cs typeface="Arial MT"/>
              </a:rPr>
              <a:t>A </a:t>
            </a:r>
            <a:r>
              <a:rPr sz="1600" spc="5" dirty="0">
                <a:latin typeface="Arial MT"/>
                <a:cs typeface="Arial MT"/>
              </a:rPr>
              <a:t> </a:t>
            </a:r>
            <a:r>
              <a:rPr sz="1600" spc="10" dirty="0">
                <a:latin typeface="Arial MT"/>
                <a:cs typeface="Arial MT"/>
              </a:rPr>
              <a:t>non</a:t>
            </a:r>
            <a:r>
              <a:rPr sz="1600" dirty="0">
                <a:latin typeface="Arial MT"/>
                <a:cs typeface="Arial MT"/>
              </a:rPr>
              <a:t>s</a:t>
            </a:r>
            <a:r>
              <a:rPr sz="1600" spc="10" dirty="0">
                <a:latin typeface="Arial MT"/>
                <a:cs typeface="Arial MT"/>
              </a:rPr>
              <a:t>e</a:t>
            </a:r>
            <a:r>
              <a:rPr sz="1600" spc="-35" dirty="0">
                <a:latin typeface="Arial MT"/>
                <a:cs typeface="Arial MT"/>
              </a:rPr>
              <a:t>r</a:t>
            </a:r>
            <a:r>
              <a:rPr sz="1600" spc="40" dirty="0">
                <a:latin typeface="Arial MT"/>
                <a:cs typeface="Arial MT"/>
              </a:rPr>
              <a:t>i</a:t>
            </a:r>
            <a:r>
              <a:rPr sz="1600" spc="10" dirty="0">
                <a:latin typeface="Arial MT"/>
                <a:cs typeface="Arial MT"/>
              </a:rPr>
              <a:t>a</a:t>
            </a:r>
            <a:r>
              <a:rPr sz="1600" spc="40" dirty="0">
                <a:latin typeface="Arial MT"/>
                <a:cs typeface="Arial MT"/>
              </a:rPr>
              <a:t>li</a:t>
            </a:r>
            <a:r>
              <a:rPr sz="1600" dirty="0">
                <a:latin typeface="Arial MT"/>
                <a:cs typeface="Arial MT"/>
              </a:rPr>
              <a:t>z</a:t>
            </a:r>
            <a:r>
              <a:rPr sz="1600" spc="10" dirty="0">
                <a:latin typeface="Arial MT"/>
                <a:cs typeface="Arial MT"/>
              </a:rPr>
              <a:t>ab</a:t>
            </a:r>
            <a:r>
              <a:rPr sz="1600" spc="40" dirty="0">
                <a:latin typeface="Arial MT"/>
                <a:cs typeface="Arial MT"/>
              </a:rPr>
              <a:t>l</a:t>
            </a:r>
            <a:r>
              <a:rPr sz="1600" dirty="0">
                <a:latin typeface="Arial MT"/>
                <a:cs typeface="Arial MT"/>
              </a:rPr>
              <a:t>e</a:t>
            </a:r>
            <a:r>
              <a:rPr sz="1600" spc="-135" dirty="0">
                <a:latin typeface="Arial MT"/>
                <a:cs typeface="Arial MT"/>
              </a:rPr>
              <a:t> </a:t>
            </a:r>
            <a:r>
              <a:rPr sz="1600" dirty="0">
                <a:latin typeface="Arial MT"/>
                <a:cs typeface="Arial MT"/>
              </a:rPr>
              <a:t>sc</a:t>
            </a:r>
            <a:r>
              <a:rPr sz="1600" spc="10" dirty="0">
                <a:latin typeface="Arial MT"/>
                <a:cs typeface="Arial MT"/>
              </a:rPr>
              <a:t>hedu</a:t>
            </a:r>
            <a:r>
              <a:rPr sz="1600" spc="40" dirty="0">
                <a:latin typeface="Arial MT"/>
                <a:cs typeface="Arial MT"/>
              </a:rPr>
              <a:t>l</a:t>
            </a:r>
            <a:r>
              <a:rPr sz="1600" dirty="0">
                <a:latin typeface="Arial MT"/>
                <a:cs typeface="Arial MT"/>
              </a:rPr>
              <a:t>e</a:t>
            </a:r>
            <a:r>
              <a:rPr sz="1600" spc="-140" dirty="0">
                <a:latin typeface="Arial MT"/>
                <a:cs typeface="Arial MT"/>
              </a:rPr>
              <a:t> </a:t>
            </a:r>
            <a:r>
              <a:rPr sz="1600" i="1" dirty="0">
                <a:latin typeface="Arial"/>
                <a:cs typeface="Arial"/>
              </a:rPr>
              <a:t>S  </a:t>
            </a:r>
            <a:r>
              <a:rPr sz="1600" spc="-10" dirty="0">
                <a:latin typeface="Arial MT"/>
                <a:cs typeface="Arial MT"/>
              </a:rPr>
              <a:t>that</a:t>
            </a:r>
            <a:r>
              <a:rPr sz="1600" spc="5" dirty="0">
                <a:latin typeface="Arial MT"/>
                <a:cs typeface="Arial MT"/>
              </a:rPr>
              <a:t> uses</a:t>
            </a:r>
            <a:r>
              <a:rPr sz="1600" spc="50" dirty="0">
                <a:latin typeface="Arial MT"/>
                <a:cs typeface="Arial MT"/>
              </a:rPr>
              <a:t> </a:t>
            </a:r>
            <a:r>
              <a:rPr sz="1600" spc="10" dirty="0">
                <a:latin typeface="Arial MT"/>
                <a:cs typeface="Arial MT"/>
              </a:rPr>
              <a:t>locks</a:t>
            </a:r>
            <a:endParaRPr sz="1600" dirty="0">
              <a:latin typeface="Arial MT"/>
              <a:cs typeface="Arial MT"/>
            </a:endParaRPr>
          </a:p>
        </p:txBody>
      </p:sp>
      <p:sp>
        <p:nvSpPr>
          <p:cNvPr id="6" name="TextBox 5">
            <a:extLst>
              <a:ext uri="{FF2B5EF4-FFF2-40B4-BE49-F238E27FC236}">
                <a16:creationId xmlns:a16="http://schemas.microsoft.com/office/drawing/2014/main" id="{AECB4F6E-F794-4A21-8014-6C46B58E938A}"/>
              </a:ext>
            </a:extLst>
          </p:cNvPr>
          <p:cNvSpPr txBox="1"/>
          <p:nvPr/>
        </p:nvSpPr>
        <p:spPr>
          <a:xfrm>
            <a:off x="6645235" y="3226319"/>
            <a:ext cx="4192653" cy="1384995"/>
          </a:xfrm>
          <a:prstGeom prst="rect">
            <a:avLst/>
          </a:prstGeom>
          <a:noFill/>
          <a:ln>
            <a:solidFill>
              <a:schemeClr val="tx1">
                <a:lumMod val="95000"/>
                <a:lumOff val="5000"/>
              </a:schemeClr>
            </a:solidFill>
          </a:ln>
        </p:spPr>
        <p:txBody>
          <a:bodyPr wrap="square">
            <a:spAutoFit/>
          </a:bodyPr>
          <a:lstStyle/>
          <a:p>
            <a:pPr algn="l"/>
            <a:r>
              <a:rPr lang="en-IN" sz="2800" b="0" i="0" u="none" strike="noStrike" baseline="0" dirty="0">
                <a:latin typeface="Calibri" panose="020F0502020204030204" pitchFamily="34" charset="0"/>
                <a:cs typeface="Calibri" panose="020F0502020204030204" pitchFamily="34" charset="0"/>
              </a:rPr>
              <a:t>Result of schedule </a:t>
            </a:r>
            <a:r>
              <a:rPr lang="en-IN" sz="2800" b="0" i="1" u="none" strike="noStrike" baseline="0" dirty="0">
                <a:latin typeface="Calibri" panose="020F0502020204030204" pitchFamily="34" charset="0"/>
                <a:cs typeface="Calibri" panose="020F0502020204030204" pitchFamily="34" charset="0"/>
              </a:rPr>
              <a:t>S</a:t>
            </a:r>
            <a:r>
              <a:rPr lang="en-IN" sz="2800" b="0" i="0" u="none" strike="noStrike" baseline="0" dirty="0">
                <a:latin typeface="Calibri" panose="020F0502020204030204" pitchFamily="34" charset="0"/>
                <a:cs typeface="Calibri" panose="020F0502020204030204" pitchFamily="34" charset="0"/>
              </a:rPr>
              <a:t>:</a:t>
            </a:r>
          </a:p>
          <a:p>
            <a:pPr algn="l"/>
            <a:r>
              <a:rPr lang="en-IN" sz="2800" b="0" i="1" u="none" strike="noStrike" baseline="0" dirty="0">
                <a:latin typeface="Calibri" panose="020F0502020204030204" pitchFamily="34" charset="0"/>
                <a:cs typeface="Calibri" panose="020F0502020204030204" pitchFamily="34" charset="0"/>
              </a:rPr>
              <a:t>X</a:t>
            </a:r>
            <a:r>
              <a:rPr lang="en-IN" sz="2800" b="0" i="0" u="none" strike="noStrike" baseline="0" dirty="0">
                <a:latin typeface="Calibri" panose="020F0502020204030204" pitchFamily="34" charset="0"/>
                <a:cs typeface="Calibri" panose="020F0502020204030204" pitchFamily="34" charset="0"/>
              </a:rPr>
              <a:t>=50, </a:t>
            </a:r>
            <a:r>
              <a:rPr lang="en-IN" sz="2800" b="0" i="1" u="none" strike="noStrike" baseline="0" dirty="0">
                <a:latin typeface="Calibri" panose="020F0502020204030204" pitchFamily="34" charset="0"/>
                <a:cs typeface="Calibri" panose="020F0502020204030204" pitchFamily="34" charset="0"/>
              </a:rPr>
              <a:t>Y</a:t>
            </a:r>
            <a:r>
              <a:rPr lang="en-IN" sz="2800" b="0" i="0" u="none" strike="noStrike" baseline="0" dirty="0">
                <a:latin typeface="Calibri" panose="020F0502020204030204" pitchFamily="34" charset="0"/>
                <a:cs typeface="Calibri" panose="020F0502020204030204" pitchFamily="34" charset="0"/>
              </a:rPr>
              <a:t>=50</a:t>
            </a:r>
          </a:p>
          <a:p>
            <a:pPr algn="l"/>
            <a:r>
              <a:rPr lang="en-IN" sz="2800" b="0" i="0" u="none" strike="noStrike" baseline="0" dirty="0">
                <a:latin typeface="Calibri" panose="020F0502020204030204" pitchFamily="34" charset="0"/>
                <a:cs typeface="Calibri" panose="020F0502020204030204" pitchFamily="34" charset="0"/>
              </a:rPr>
              <a:t>(</a:t>
            </a:r>
            <a:r>
              <a:rPr lang="en-IN" sz="2800" b="0" i="0" u="none" strike="noStrike" baseline="0" dirty="0" err="1">
                <a:latin typeface="Calibri" panose="020F0502020204030204" pitchFamily="34" charset="0"/>
                <a:cs typeface="Calibri" panose="020F0502020204030204" pitchFamily="34" charset="0"/>
              </a:rPr>
              <a:t>nonserializable</a:t>
            </a:r>
            <a:r>
              <a:rPr lang="en-IN" sz="2800" b="0" i="0" u="none" strike="noStrike" baseline="0" dirty="0">
                <a:latin typeface="Calibri" panose="020F0502020204030204" pitchFamily="34" charset="0"/>
                <a:cs typeface="Calibri" panose="020F0502020204030204" pitchFamily="34" charset="0"/>
              </a:rPr>
              <a:t>)</a:t>
            </a:r>
            <a:endParaRPr lang="en-IN" sz="28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15561"/>
            <a:ext cx="12552336" cy="590739"/>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Guaranteeing Serializability by Two- </a:t>
            </a:r>
            <a:r>
              <a:rPr sz="3600" u="sng" spc="-99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Phase</a:t>
            </a:r>
            <a:r>
              <a:rPr sz="3600" u="sng" spc="-1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Locking</a:t>
            </a:r>
          </a:p>
        </p:txBody>
      </p:sp>
      <p:sp>
        <p:nvSpPr>
          <p:cNvPr id="3" name="object 3"/>
          <p:cNvSpPr txBox="1"/>
          <p:nvPr/>
        </p:nvSpPr>
        <p:spPr>
          <a:xfrm>
            <a:off x="511444" y="1620523"/>
            <a:ext cx="11391254" cy="2322431"/>
          </a:xfrm>
          <a:prstGeom prst="rect">
            <a:avLst/>
          </a:prstGeom>
        </p:spPr>
        <p:txBody>
          <a:bodyPr vert="horz" wrap="square" lIns="0" tIns="13970" rIns="0" bIns="0" rtlCol="0">
            <a:spAutoFit/>
          </a:bodyPr>
          <a:lstStyle/>
          <a:p>
            <a:pPr marL="355600" marR="5080" indent="-342900" algn="just">
              <a:spcAft>
                <a:spcPts val="1200"/>
              </a:spcAft>
              <a:buClr>
                <a:srgbClr val="990033"/>
              </a:buClr>
              <a:buSzPct val="60714"/>
              <a:buFont typeface="Wingdings"/>
              <a:buChar char=""/>
              <a:tabLst>
                <a:tab pos="354965" algn="l"/>
                <a:tab pos="355600" algn="l"/>
              </a:tabLst>
            </a:pPr>
            <a:r>
              <a:rPr sz="2600" spc="10" dirty="0">
                <a:solidFill>
                  <a:srgbClr val="333399"/>
                </a:solidFill>
                <a:latin typeface="Calibri" panose="020F0502020204030204" pitchFamily="34" charset="0"/>
                <a:cs typeface="Calibri" panose="020F0502020204030204" pitchFamily="34" charset="0"/>
              </a:rPr>
              <a:t>If</a:t>
            </a:r>
            <a:r>
              <a:rPr sz="2600" spc="-60"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every</a:t>
            </a:r>
            <a:r>
              <a:rPr sz="2600" spc="20"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transaction</a:t>
            </a:r>
            <a:r>
              <a:rPr sz="2600" spc="-140" dirty="0">
                <a:solidFill>
                  <a:srgbClr val="333399"/>
                </a:solidFill>
                <a:latin typeface="Calibri" panose="020F0502020204030204" pitchFamily="34" charset="0"/>
                <a:cs typeface="Calibri" panose="020F0502020204030204" pitchFamily="34" charset="0"/>
              </a:rPr>
              <a:t> </a:t>
            </a:r>
            <a:r>
              <a:rPr sz="2600" spc="-15" dirty="0">
                <a:solidFill>
                  <a:srgbClr val="333399"/>
                </a:solidFill>
                <a:latin typeface="Calibri" panose="020F0502020204030204" pitchFamily="34" charset="0"/>
                <a:cs typeface="Calibri" panose="020F0502020204030204" pitchFamily="34" charset="0"/>
              </a:rPr>
              <a:t>in</a:t>
            </a:r>
            <a:r>
              <a:rPr sz="2600" spc="-40"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a</a:t>
            </a:r>
            <a:r>
              <a:rPr sz="2600" spc="65" dirty="0">
                <a:solidFill>
                  <a:srgbClr val="333399"/>
                </a:solidFill>
                <a:latin typeface="Calibri" panose="020F0502020204030204" pitchFamily="34" charset="0"/>
                <a:cs typeface="Calibri" panose="020F0502020204030204" pitchFamily="34" charset="0"/>
              </a:rPr>
              <a:t> </a:t>
            </a:r>
            <a:r>
              <a:rPr sz="2600" spc="15" dirty="0">
                <a:solidFill>
                  <a:srgbClr val="333399"/>
                </a:solidFill>
                <a:latin typeface="Calibri" panose="020F0502020204030204" pitchFamily="34" charset="0"/>
                <a:cs typeface="Calibri" panose="020F0502020204030204" pitchFamily="34" charset="0"/>
              </a:rPr>
              <a:t>schedule</a:t>
            </a:r>
            <a:r>
              <a:rPr sz="2600" spc="-140"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follows</a:t>
            </a:r>
            <a:r>
              <a:rPr sz="2600" spc="-80"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the</a:t>
            </a:r>
            <a:r>
              <a:rPr sz="2600" spc="-40" dirty="0">
                <a:solidFill>
                  <a:srgbClr val="333399"/>
                </a:solidFill>
                <a:latin typeface="Calibri" panose="020F0502020204030204" pitchFamily="34" charset="0"/>
                <a:cs typeface="Calibri" panose="020F0502020204030204" pitchFamily="34" charset="0"/>
              </a:rPr>
              <a:t> </a:t>
            </a:r>
            <a:r>
              <a:rPr sz="2600" spc="5" dirty="0">
                <a:solidFill>
                  <a:srgbClr val="333399"/>
                </a:solidFill>
                <a:latin typeface="Calibri" panose="020F0502020204030204" pitchFamily="34" charset="0"/>
                <a:cs typeface="Calibri" panose="020F0502020204030204" pitchFamily="34" charset="0"/>
              </a:rPr>
              <a:t>two- </a:t>
            </a:r>
            <a:r>
              <a:rPr sz="2600" spc="-760"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phase </a:t>
            </a:r>
            <a:r>
              <a:rPr sz="2600" dirty="0">
                <a:solidFill>
                  <a:srgbClr val="333399"/>
                </a:solidFill>
                <a:latin typeface="Calibri" panose="020F0502020204030204" pitchFamily="34" charset="0"/>
                <a:cs typeface="Calibri" panose="020F0502020204030204" pitchFamily="34" charset="0"/>
              </a:rPr>
              <a:t>locking </a:t>
            </a:r>
            <a:r>
              <a:rPr sz="2600" spc="10" dirty="0">
                <a:solidFill>
                  <a:srgbClr val="333399"/>
                </a:solidFill>
                <a:latin typeface="Calibri" panose="020F0502020204030204" pitchFamily="34" charset="0"/>
                <a:cs typeface="Calibri" panose="020F0502020204030204" pitchFamily="34" charset="0"/>
              </a:rPr>
              <a:t>protocol, </a:t>
            </a:r>
            <a:r>
              <a:rPr sz="2600" spc="15" dirty="0">
                <a:solidFill>
                  <a:srgbClr val="333399"/>
                </a:solidFill>
                <a:latin typeface="Calibri" panose="020F0502020204030204" pitchFamily="34" charset="0"/>
                <a:cs typeface="Calibri" panose="020F0502020204030204" pitchFamily="34" charset="0"/>
              </a:rPr>
              <a:t>schedule </a:t>
            </a:r>
            <a:r>
              <a:rPr sz="2600" spc="25" dirty="0">
                <a:solidFill>
                  <a:srgbClr val="333399"/>
                </a:solidFill>
                <a:latin typeface="Calibri" panose="020F0502020204030204" pitchFamily="34" charset="0"/>
                <a:cs typeface="Calibri" panose="020F0502020204030204" pitchFamily="34" charset="0"/>
              </a:rPr>
              <a:t>guaranteed </a:t>
            </a:r>
            <a:r>
              <a:rPr sz="2600" spc="10" dirty="0">
                <a:solidFill>
                  <a:srgbClr val="333399"/>
                </a:solidFill>
                <a:latin typeface="Calibri" panose="020F0502020204030204" pitchFamily="34" charset="0"/>
                <a:cs typeface="Calibri" panose="020F0502020204030204" pitchFamily="34" charset="0"/>
              </a:rPr>
              <a:t>to </a:t>
            </a:r>
            <a:r>
              <a:rPr sz="2600" spc="1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be</a:t>
            </a:r>
            <a:r>
              <a:rPr sz="2600" spc="-45"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serializable</a:t>
            </a:r>
            <a:endParaRPr sz="2600" dirty="0">
              <a:latin typeface="Calibri" panose="020F0502020204030204" pitchFamily="34" charset="0"/>
              <a:cs typeface="Calibri" panose="020F0502020204030204" pitchFamily="34" charset="0"/>
            </a:endParaRPr>
          </a:p>
          <a:p>
            <a:pPr marL="927100" marR="1016000" lvl="1" indent="-457200" algn="just">
              <a:spcAft>
                <a:spcPts val="1200"/>
              </a:spcAft>
              <a:buClr>
                <a:srgbClr val="990033"/>
              </a:buClr>
              <a:buSzPct val="60714"/>
              <a:buFont typeface="Wingdings" panose="05000000000000000000" pitchFamily="2" charset="2"/>
              <a:buChar char="Ø"/>
              <a:tabLst>
                <a:tab pos="354965" algn="l"/>
                <a:tab pos="355600" algn="l"/>
              </a:tabLst>
            </a:pPr>
            <a:r>
              <a:rPr sz="2600" spc="5" dirty="0">
                <a:solidFill>
                  <a:schemeClr val="tx1">
                    <a:lumMod val="95000"/>
                    <a:lumOff val="5000"/>
                  </a:schemeClr>
                </a:solidFill>
                <a:latin typeface="Calibri" panose="020F0502020204030204" pitchFamily="34" charset="0"/>
                <a:cs typeface="Calibri" panose="020F0502020204030204" pitchFamily="34" charset="0"/>
              </a:rPr>
              <a:t>Two-phase</a:t>
            </a:r>
            <a:r>
              <a:rPr sz="2600" spc="-40" dirty="0">
                <a:solidFill>
                  <a:schemeClr val="tx1">
                    <a:lumMod val="95000"/>
                    <a:lumOff val="5000"/>
                  </a:schemeClr>
                </a:solidFill>
                <a:latin typeface="Calibri" panose="020F0502020204030204" pitchFamily="34" charset="0"/>
                <a:cs typeface="Calibri" panose="020F0502020204030204" pitchFamily="34" charset="0"/>
              </a:rPr>
              <a:t> </a:t>
            </a:r>
            <a:r>
              <a:rPr sz="2600" dirty="0">
                <a:solidFill>
                  <a:schemeClr val="tx1">
                    <a:lumMod val="95000"/>
                    <a:lumOff val="5000"/>
                  </a:schemeClr>
                </a:solidFill>
                <a:latin typeface="Calibri" panose="020F0502020204030204" pitchFamily="34" charset="0"/>
                <a:cs typeface="Calibri" panose="020F0502020204030204" pitchFamily="34" charset="0"/>
              </a:rPr>
              <a:t>locking</a:t>
            </a:r>
            <a:r>
              <a:rPr sz="2600" spc="-40" dirty="0">
                <a:solidFill>
                  <a:schemeClr val="tx1">
                    <a:lumMod val="95000"/>
                    <a:lumOff val="5000"/>
                  </a:schemeClr>
                </a:solidFill>
                <a:latin typeface="Calibri" panose="020F0502020204030204" pitchFamily="34" charset="0"/>
                <a:cs typeface="Calibri" panose="020F0502020204030204" pitchFamily="34" charset="0"/>
              </a:rPr>
              <a:t> </a:t>
            </a:r>
            <a:r>
              <a:rPr sz="2600" dirty="0">
                <a:solidFill>
                  <a:schemeClr val="tx1">
                    <a:lumMod val="95000"/>
                    <a:lumOff val="5000"/>
                  </a:schemeClr>
                </a:solidFill>
                <a:latin typeface="Calibri" panose="020F0502020204030204" pitchFamily="34" charset="0"/>
                <a:cs typeface="Calibri" panose="020F0502020204030204" pitchFamily="34" charset="0"/>
              </a:rPr>
              <a:t>may</a:t>
            </a:r>
            <a:r>
              <a:rPr sz="2600" spc="20" dirty="0">
                <a:solidFill>
                  <a:schemeClr val="tx1">
                    <a:lumMod val="95000"/>
                    <a:lumOff val="5000"/>
                  </a:schemeClr>
                </a:solidFill>
                <a:latin typeface="Calibri" panose="020F0502020204030204" pitchFamily="34" charset="0"/>
                <a:cs typeface="Calibri" panose="020F0502020204030204" pitchFamily="34" charset="0"/>
              </a:rPr>
              <a:t> </a:t>
            </a:r>
            <a:r>
              <a:rPr sz="2600" spc="-25" dirty="0">
                <a:solidFill>
                  <a:schemeClr val="tx1">
                    <a:lumMod val="95000"/>
                    <a:lumOff val="5000"/>
                  </a:schemeClr>
                </a:solidFill>
                <a:latin typeface="Calibri" panose="020F0502020204030204" pitchFamily="34" charset="0"/>
                <a:cs typeface="Calibri" panose="020F0502020204030204" pitchFamily="34" charset="0"/>
              </a:rPr>
              <a:t>limit</a:t>
            </a:r>
            <a:r>
              <a:rPr sz="2600" spc="40" dirty="0">
                <a:solidFill>
                  <a:schemeClr val="tx1">
                    <a:lumMod val="95000"/>
                    <a:lumOff val="5000"/>
                  </a:schemeClr>
                </a:solidFill>
                <a:latin typeface="Calibri" panose="020F0502020204030204" pitchFamily="34" charset="0"/>
                <a:cs typeface="Calibri" panose="020F0502020204030204" pitchFamily="34" charset="0"/>
              </a:rPr>
              <a:t> </a:t>
            </a:r>
            <a:r>
              <a:rPr sz="2600" spc="20" dirty="0">
                <a:solidFill>
                  <a:schemeClr val="tx1">
                    <a:lumMod val="95000"/>
                    <a:lumOff val="5000"/>
                  </a:schemeClr>
                </a:solidFill>
                <a:latin typeface="Calibri" panose="020F0502020204030204" pitchFamily="34" charset="0"/>
                <a:cs typeface="Calibri" panose="020F0502020204030204" pitchFamily="34" charset="0"/>
              </a:rPr>
              <a:t>the</a:t>
            </a:r>
            <a:r>
              <a:rPr sz="2600" spc="-40" dirty="0">
                <a:solidFill>
                  <a:schemeClr val="tx1">
                    <a:lumMod val="95000"/>
                    <a:lumOff val="5000"/>
                  </a:schemeClr>
                </a:solidFill>
                <a:latin typeface="Calibri" panose="020F0502020204030204" pitchFamily="34" charset="0"/>
                <a:cs typeface="Calibri" panose="020F0502020204030204" pitchFamily="34" charset="0"/>
              </a:rPr>
              <a:t> </a:t>
            </a:r>
            <a:r>
              <a:rPr sz="2600" spc="20" dirty="0">
                <a:solidFill>
                  <a:schemeClr val="tx1">
                    <a:lumMod val="95000"/>
                    <a:lumOff val="5000"/>
                  </a:schemeClr>
                </a:solidFill>
                <a:latin typeface="Calibri" panose="020F0502020204030204" pitchFamily="34" charset="0"/>
                <a:cs typeface="Calibri" panose="020F0502020204030204" pitchFamily="34" charset="0"/>
              </a:rPr>
              <a:t>amount</a:t>
            </a:r>
            <a:r>
              <a:rPr sz="2600" spc="-160" dirty="0">
                <a:solidFill>
                  <a:schemeClr val="tx1">
                    <a:lumMod val="95000"/>
                    <a:lumOff val="5000"/>
                  </a:schemeClr>
                </a:solidFill>
                <a:latin typeface="Calibri" panose="020F0502020204030204" pitchFamily="34" charset="0"/>
                <a:cs typeface="Calibri" panose="020F0502020204030204" pitchFamily="34" charset="0"/>
              </a:rPr>
              <a:t> </a:t>
            </a:r>
            <a:r>
              <a:rPr sz="2600" spc="20" dirty="0">
                <a:solidFill>
                  <a:schemeClr val="tx1">
                    <a:lumMod val="95000"/>
                    <a:lumOff val="5000"/>
                  </a:schemeClr>
                </a:solidFill>
                <a:latin typeface="Calibri" panose="020F0502020204030204" pitchFamily="34" charset="0"/>
                <a:cs typeface="Calibri" panose="020F0502020204030204" pitchFamily="34" charset="0"/>
              </a:rPr>
              <a:t>of </a:t>
            </a:r>
            <a:r>
              <a:rPr sz="2600" spc="-765" dirty="0">
                <a:solidFill>
                  <a:schemeClr val="tx1">
                    <a:lumMod val="95000"/>
                    <a:lumOff val="5000"/>
                  </a:schemeClr>
                </a:solidFill>
                <a:latin typeface="Calibri" panose="020F0502020204030204" pitchFamily="34" charset="0"/>
                <a:cs typeface="Calibri" panose="020F0502020204030204" pitchFamily="34" charset="0"/>
              </a:rPr>
              <a:t> </a:t>
            </a:r>
            <a:r>
              <a:rPr sz="2600" spc="10" dirty="0">
                <a:solidFill>
                  <a:schemeClr val="tx1">
                    <a:lumMod val="95000"/>
                    <a:lumOff val="5000"/>
                  </a:schemeClr>
                </a:solidFill>
                <a:latin typeface="Calibri" panose="020F0502020204030204" pitchFamily="34" charset="0"/>
                <a:cs typeface="Calibri" panose="020F0502020204030204" pitchFamily="34" charset="0"/>
              </a:rPr>
              <a:t>concurrency</a:t>
            </a:r>
            <a:r>
              <a:rPr sz="2600" spc="-85" dirty="0">
                <a:solidFill>
                  <a:schemeClr val="tx1">
                    <a:lumMod val="95000"/>
                    <a:lumOff val="5000"/>
                  </a:schemeClr>
                </a:solidFill>
                <a:latin typeface="Calibri" panose="020F0502020204030204" pitchFamily="34" charset="0"/>
                <a:cs typeface="Calibri" panose="020F0502020204030204" pitchFamily="34" charset="0"/>
              </a:rPr>
              <a:t> </a:t>
            </a:r>
            <a:r>
              <a:rPr sz="2600" spc="25" dirty="0">
                <a:solidFill>
                  <a:schemeClr val="tx1">
                    <a:lumMod val="95000"/>
                    <a:lumOff val="5000"/>
                  </a:schemeClr>
                </a:solidFill>
                <a:latin typeface="Calibri" panose="020F0502020204030204" pitchFamily="34" charset="0"/>
                <a:cs typeface="Calibri" panose="020F0502020204030204" pitchFamily="34" charset="0"/>
              </a:rPr>
              <a:t>that</a:t>
            </a:r>
            <a:r>
              <a:rPr sz="2600" spc="-165" dirty="0">
                <a:solidFill>
                  <a:schemeClr val="tx1">
                    <a:lumMod val="95000"/>
                    <a:lumOff val="5000"/>
                  </a:schemeClr>
                </a:solidFill>
                <a:latin typeface="Calibri" panose="020F0502020204030204" pitchFamily="34" charset="0"/>
                <a:cs typeface="Calibri" panose="020F0502020204030204" pitchFamily="34" charset="0"/>
              </a:rPr>
              <a:t> </a:t>
            </a:r>
            <a:r>
              <a:rPr sz="2600" spc="10" dirty="0">
                <a:solidFill>
                  <a:schemeClr val="tx1">
                    <a:lumMod val="95000"/>
                    <a:lumOff val="5000"/>
                  </a:schemeClr>
                </a:solidFill>
                <a:latin typeface="Calibri" panose="020F0502020204030204" pitchFamily="34" charset="0"/>
                <a:cs typeface="Calibri" panose="020F0502020204030204" pitchFamily="34" charset="0"/>
              </a:rPr>
              <a:t>can</a:t>
            </a:r>
            <a:r>
              <a:rPr sz="2600" spc="-45" dirty="0">
                <a:solidFill>
                  <a:schemeClr val="tx1">
                    <a:lumMod val="95000"/>
                    <a:lumOff val="5000"/>
                  </a:schemeClr>
                </a:solidFill>
                <a:latin typeface="Calibri" panose="020F0502020204030204" pitchFamily="34" charset="0"/>
                <a:cs typeface="Calibri" panose="020F0502020204030204" pitchFamily="34" charset="0"/>
              </a:rPr>
              <a:t> </a:t>
            </a:r>
            <a:r>
              <a:rPr sz="2600" spc="15" dirty="0">
                <a:solidFill>
                  <a:schemeClr val="tx1">
                    <a:lumMod val="95000"/>
                    <a:lumOff val="5000"/>
                  </a:schemeClr>
                </a:solidFill>
                <a:latin typeface="Calibri" panose="020F0502020204030204" pitchFamily="34" charset="0"/>
                <a:cs typeface="Calibri" panose="020F0502020204030204" pitchFamily="34" charset="0"/>
              </a:rPr>
              <a:t>occur</a:t>
            </a:r>
            <a:r>
              <a:rPr sz="2600" spc="-20" dirty="0">
                <a:solidFill>
                  <a:schemeClr val="tx1">
                    <a:lumMod val="95000"/>
                    <a:lumOff val="5000"/>
                  </a:schemeClr>
                </a:solidFill>
                <a:latin typeface="Calibri" panose="020F0502020204030204" pitchFamily="34" charset="0"/>
                <a:cs typeface="Calibri" panose="020F0502020204030204" pitchFamily="34" charset="0"/>
              </a:rPr>
              <a:t> </a:t>
            </a:r>
            <a:r>
              <a:rPr sz="2600" spc="-15" dirty="0">
                <a:solidFill>
                  <a:schemeClr val="tx1">
                    <a:lumMod val="95000"/>
                    <a:lumOff val="5000"/>
                  </a:schemeClr>
                </a:solidFill>
                <a:latin typeface="Calibri" panose="020F0502020204030204" pitchFamily="34" charset="0"/>
                <a:cs typeface="Calibri" panose="020F0502020204030204" pitchFamily="34" charset="0"/>
              </a:rPr>
              <a:t>in</a:t>
            </a:r>
            <a:r>
              <a:rPr sz="2600" spc="-45" dirty="0">
                <a:solidFill>
                  <a:schemeClr val="tx1">
                    <a:lumMod val="95000"/>
                    <a:lumOff val="5000"/>
                  </a:schemeClr>
                </a:solidFill>
                <a:latin typeface="Calibri" panose="020F0502020204030204" pitchFamily="34" charset="0"/>
                <a:cs typeface="Calibri" panose="020F0502020204030204" pitchFamily="34" charset="0"/>
              </a:rPr>
              <a:t> </a:t>
            </a:r>
            <a:r>
              <a:rPr sz="2600" dirty="0">
                <a:solidFill>
                  <a:schemeClr val="tx1">
                    <a:lumMod val="95000"/>
                    <a:lumOff val="5000"/>
                  </a:schemeClr>
                </a:solidFill>
                <a:latin typeface="Calibri" panose="020F0502020204030204" pitchFamily="34" charset="0"/>
                <a:cs typeface="Calibri" panose="020F0502020204030204" pitchFamily="34" charset="0"/>
              </a:rPr>
              <a:t>a</a:t>
            </a:r>
            <a:r>
              <a:rPr sz="2600" spc="50" dirty="0">
                <a:solidFill>
                  <a:schemeClr val="tx1">
                    <a:lumMod val="95000"/>
                    <a:lumOff val="5000"/>
                  </a:schemeClr>
                </a:solidFill>
                <a:latin typeface="Calibri" panose="020F0502020204030204" pitchFamily="34" charset="0"/>
                <a:cs typeface="Calibri" panose="020F0502020204030204" pitchFamily="34" charset="0"/>
              </a:rPr>
              <a:t> </a:t>
            </a:r>
            <a:r>
              <a:rPr sz="2600" spc="15" dirty="0">
                <a:solidFill>
                  <a:schemeClr val="tx1">
                    <a:lumMod val="95000"/>
                    <a:lumOff val="5000"/>
                  </a:schemeClr>
                </a:solidFill>
                <a:latin typeface="Calibri" panose="020F0502020204030204" pitchFamily="34" charset="0"/>
                <a:cs typeface="Calibri" panose="020F0502020204030204" pitchFamily="34" charset="0"/>
              </a:rPr>
              <a:t>schedule</a:t>
            </a:r>
            <a:endParaRPr sz="2600" dirty="0">
              <a:solidFill>
                <a:schemeClr val="tx1">
                  <a:lumMod val="95000"/>
                  <a:lumOff val="5000"/>
                </a:schemeClr>
              </a:solidFill>
              <a:latin typeface="Calibri" panose="020F0502020204030204" pitchFamily="34" charset="0"/>
              <a:cs typeface="Calibri" panose="020F0502020204030204" pitchFamily="34" charset="0"/>
            </a:endParaRPr>
          </a:p>
          <a:p>
            <a:pPr marL="355600" marR="21590" indent="-342900" algn="just">
              <a:spcAft>
                <a:spcPts val="1200"/>
              </a:spcAft>
              <a:buClr>
                <a:srgbClr val="990033"/>
              </a:buClr>
              <a:buSzPct val="60714"/>
              <a:buFont typeface="Wingdings"/>
              <a:buChar char=""/>
              <a:tabLst>
                <a:tab pos="354965" algn="l"/>
                <a:tab pos="355600" algn="l"/>
              </a:tabLst>
            </a:pPr>
            <a:r>
              <a:rPr sz="2600" spc="5" dirty="0">
                <a:solidFill>
                  <a:srgbClr val="333399"/>
                </a:solidFill>
                <a:latin typeface="Calibri" panose="020F0502020204030204" pitchFamily="34" charset="0"/>
                <a:cs typeface="Calibri" panose="020F0502020204030204" pitchFamily="34" charset="0"/>
              </a:rPr>
              <a:t>Some</a:t>
            </a:r>
            <a:r>
              <a:rPr sz="2600" spc="-40"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serializable</a:t>
            </a:r>
            <a:r>
              <a:rPr sz="2600" spc="-35" dirty="0">
                <a:solidFill>
                  <a:srgbClr val="333399"/>
                </a:solidFill>
                <a:latin typeface="Calibri" panose="020F0502020204030204" pitchFamily="34" charset="0"/>
                <a:cs typeface="Calibri" panose="020F0502020204030204" pitchFamily="34" charset="0"/>
              </a:rPr>
              <a:t> </a:t>
            </a:r>
            <a:r>
              <a:rPr sz="2600" spc="15" dirty="0">
                <a:solidFill>
                  <a:srgbClr val="333399"/>
                </a:solidFill>
                <a:latin typeface="Calibri" panose="020F0502020204030204" pitchFamily="34" charset="0"/>
                <a:cs typeface="Calibri" panose="020F0502020204030204" pitchFamily="34" charset="0"/>
              </a:rPr>
              <a:t>schedules</a:t>
            </a:r>
            <a:r>
              <a:rPr sz="2600" spc="-180"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will</a:t>
            </a:r>
            <a:r>
              <a:rPr sz="2600" spc="105"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be</a:t>
            </a:r>
            <a:r>
              <a:rPr sz="2600" spc="-35"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prohibited</a:t>
            </a:r>
            <a:r>
              <a:rPr sz="2600" spc="-140"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by </a:t>
            </a:r>
            <a:r>
              <a:rPr sz="2600" spc="-760"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two-phase</a:t>
            </a:r>
            <a:r>
              <a:rPr sz="2600" spc="-140" dirty="0">
                <a:solidFill>
                  <a:srgbClr val="333399"/>
                </a:solidFill>
                <a:latin typeface="Calibri" panose="020F0502020204030204" pitchFamily="34" charset="0"/>
                <a:cs typeface="Calibri" panose="020F0502020204030204" pitchFamily="34" charset="0"/>
              </a:rPr>
              <a:t> </a:t>
            </a:r>
            <a:r>
              <a:rPr sz="2600" dirty="0">
                <a:solidFill>
                  <a:srgbClr val="333399"/>
                </a:solidFill>
                <a:latin typeface="Calibri" panose="020F0502020204030204" pitchFamily="34" charset="0"/>
                <a:cs typeface="Calibri" panose="020F0502020204030204" pitchFamily="34" charset="0"/>
              </a:rPr>
              <a:t>locking</a:t>
            </a:r>
            <a:r>
              <a:rPr sz="2600" spc="-40" dirty="0">
                <a:solidFill>
                  <a:srgbClr val="333399"/>
                </a:solidFill>
                <a:latin typeface="Calibri" panose="020F0502020204030204" pitchFamily="34" charset="0"/>
                <a:cs typeface="Calibri" panose="020F0502020204030204" pitchFamily="34" charset="0"/>
              </a:rPr>
              <a:t> </a:t>
            </a:r>
            <a:r>
              <a:rPr sz="2600" spc="15" dirty="0">
                <a:solidFill>
                  <a:srgbClr val="333399"/>
                </a:solidFill>
                <a:latin typeface="Calibri" panose="020F0502020204030204" pitchFamily="34" charset="0"/>
                <a:cs typeface="Calibri" panose="020F0502020204030204" pitchFamily="34" charset="0"/>
              </a:rPr>
              <a:t>protocol</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086" y="285172"/>
            <a:ext cx="8024495" cy="566822"/>
          </a:xfrm>
          <a:prstGeom prst="rect">
            <a:avLst/>
          </a:prstGeom>
        </p:spPr>
        <p:txBody>
          <a:bodyPr vert="horz" wrap="square" lIns="0" tIns="12700" rIns="0" bIns="0" rtlCol="0" anchor="ctr">
            <a:spAutoFit/>
          </a:bodyPr>
          <a:lstStyle/>
          <a:p>
            <a:pPr marL="12700">
              <a:lnSpc>
                <a:spcPct val="100000"/>
              </a:lnSpc>
              <a:spcBef>
                <a:spcPts val="100"/>
              </a:spcBef>
            </a:pPr>
            <a:r>
              <a:rPr sz="3600" u="sng" spc="-5" dirty="0">
                <a:latin typeface="Calibri" panose="020F0502020204030204" pitchFamily="34" charset="0"/>
                <a:cs typeface="Calibri" panose="020F0502020204030204" pitchFamily="34" charset="0"/>
              </a:rPr>
              <a:t>Variations of Two-Phase Locking</a:t>
            </a:r>
          </a:p>
        </p:txBody>
      </p:sp>
      <p:sp>
        <p:nvSpPr>
          <p:cNvPr id="3" name="object 3"/>
          <p:cNvSpPr txBox="1"/>
          <p:nvPr/>
        </p:nvSpPr>
        <p:spPr>
          <a:xfrm>
            <a:off x="1191527" y="1424498"/>
            <a:ext cx="9471307" cy="4756430"/>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Basic</a:t>
            </a:r>
            <a:r>
              <a:rPr sz="2800" spc="-11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2PL</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Technique</a:t>
            </a:r>
            <a:r>
              <a:rPr sz="2600" spc="21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described</a:t>
            </a:r>
            <a:r>
              <a:rPr sz="2600" spc="1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on</a:t>
            </a:r>
            <a:r>
              <a:rPr sz="2600" spc="2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previous</a:t>
            </a:r>
            <a:r>
              <a:rPr sz="2600" spc="16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slides</a:t>
            </a:r>
            <a:endParaRPr sz="2600" dirty="0">
              <a:latin typeface="Calibri" panose="020F0502020204030204" pitchFamily="34" charset="0"/>
              <a:cs typeface="Calibri" panose="020F0502020204030204" pitchFamily="34" charset="0"/>
            </a:endParaRPr>
          </a:p>
          <a:p>
            <a:pPr marL="355600" indent="-342900">
              <a:spcBef>
                <a:spcPts val="68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Conservative</a:t>
            </a:r>
            <a:r>
              <a:rPr sz="2800" spc="-5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(static)</a:t>
            </a:r>
            <a:r>
              <a:rPr sz="2800" spc="-12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2PL</a:t>
            </a:r>
            <a:endParaRPr sz="2800" dirty="0">
              <a:latin typeface="Calibri" panose="020F0502020204030204" pitchFamily="34" charset="0"/>
              <a:cs typeface="Calibri" panose="020F0502020204030204" pitchFamily="34" charset="0"/>
            </a:endParaRPr>
          </a:p>
          <a:p>
            <a:pPr marL="762000" marR="786765" lvl="1" indent="-292100" algn="just">
              <a:lnSpc>
                <a:spcPts val="3100"/>
              </a:lnSpc>
              <a:spcBef>
                <a:spcPts val="76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Requires</a:t>
            </a:r>
            <a:r>
              <a:rPr sz="2600" spc="7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r>
              <a:rPr sz="2600" spc="2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lock</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all</a:t>
            </a:r>
            <a:r>
              <a:rPr sz="2600" spc="9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2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items</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it </a:t>
            </a:r>
            <a:r>
              <a:rPr sz="2600" spc="-71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accesses</a:t>
            </a:r>
            <a:r>
              <a:rPr sz="2600" spc="16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before</a:t>
            </a:r>
            <a:r>
              <a:rPr sz="2600" spc="1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r>
              <a:rPr sz="2600" spc="22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begins</a:t>
            </a:r>
            <a:endParaRPr sz="2600" dirty="0">
              <a:latin typeface="Calibri" panose="020F0502020204030204" pitchFamily="34" charset="0"/>
              <a:cs typeface="Calibri" panose="020F0502020204030204" pitchFamily="34" charset="0"/>
            </a:endParaRPr>
          </a:p>
          <a:p>
            <a:pPr marL="1155700" lvl="2" indent="-228600">
              <a:spcBef>
                <a:spcPts val="480"/>
              </a:spcBef>
              <a:buClr>
                <a:srgbClr val="990033"/>
              </a:buClr>
              <a:buSzPct val="50000"/>
              <a:buFont typeface="Wingdings"/>
              <a:buChar char=""/>
              <a:tabLst>
                <a:tab pos="1155700" algn="l"/>
              </a:tabLst>
            </a:pPr>
            <a:r>
              <a:rPr sz="2400" spc="-20" dirty="0">
                <a:solidFill>
                  <a:srgbClr val="333399"/>
                </a:solidFill>
                <a:latin typeface="Calibri" panose="020F0502020204030204" pitchFamily="34" charset="0"/>
                <a:cs typeface="Calibri" panose="020F0502020204030204" pitchFamily="34" charset="0"/>
              </a:rPr>
              <a:t>Predeclare</a:t>
            </a:r>
            <a:r>
              <a:rPr sz="2400" spc="18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read-set</a:t>
            </a:r>
            <a:r>
              <a:rPr sz="2400" spc="155" dirty="0">
                <a:solidFill>
                  <a:srgbClr val="333399"/>
                </a:solidFill>
                <a:latin typeface="Calibri" panose="020F0502020204030204" pitchFamily="34" charset="0"/>
                <a:cs typeface="Calibri" panose="020F0502020204030204" pitchFamily="34" charset="0"/>
              </a:rPr>
              <a:t> </a:t>
            </a:r>
            <a:r>
              <a:rPr sz="2400" spc="-25" dirty="0">
                <a:solidFill>
                  <a:srgbClr val="333399"/>
                </a:solidFill>
                <a:latin typeface="Calibri" panose="020F0502020204030204" pitchFamily="34" charset="0"/>
                <a:cs typeface="Calibri" panose="020F0502020204030204" pitchFamily="34" charset="0"/>
              </a:rPr>
              <a:t>and</a:t>
            </a:r>
            <a:r>
              <a:rPr sz="2400" spc="-10"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write-set</a:t>
            </a:r>
            <a:endParaRPr sz="2400" dirty="0">
              <a:latin typeface="Calibri" panose="020F0502020204030204" pitchFamily="34" charset="0"/>
              <a:cs typeface="Calibri" panose="020F0502020204030204" pitchFamily="34" charset="0"/>
            </a:endParaRPr>
          </a:p>
          <a:p>
            <a:pPr marL="762000" lvl="1" indent="-292100">
              <a:spcBef>
                <a:spcPts val="62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Deadlock-free</a:t>
            </a:r>
            <a:r>
              <a:rPr sz="2600" spc="9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protocol</a:t>
            </a:r>
            <a:endParaRPr sz="2600" dirty="0">
              <a:latin typeface="Calibri" panose="020F0502020204030204" pitchFamily="34" charset="0"/>
              <a:cs typeface="Calibri" panose="020F0502020204030204" pitchFamily="34" charset="0"/>
            </a:endParaRPr>
          </a:p>
          <a:p>
            <a:pPr marL="355600" indent="-342900">
              <a:spcBef>
                <a:spcPts val="68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Strict</a:t>
            </a:r>
            <a:r>
              <a:rPr sz="2800" spc="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2PL</a:t>
            </a:r>
            <a:endParaRPr sz="2800" dirty="0">
              <a:latin typeface="Calibri" panose="020F0502020204030204" pitchFamily="34" charset="0"/>
              <a:cs typeface="Calibri" panose="020F0502020204030204" pitchFamily="34" charset="0"/>
            </a:endParaRPr>
          </a:p>
          <a:p>
            <a:pPr marL="762000" marR="5080" lvl="1" indent="-292100">
              <a:lnSpc>
                <a:spcPts val="3100"/>
              </a:lnSpc>
              <a:spcBef>
                <a:spcPts val="76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Transaction</a:t>
            </a:r>
            <a:r>
              <a:rPr sz="2600" spc="125"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does</a:t>
            </a:r>
            <a:r>
              <a:rPr sz="2600" spc="17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not</a:t>
            </a:r>
            <a:r>
              <a:rPr sz="2600" spc="15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release</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exclusive</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locks</a:t>
            </a:r>
            <a:r>
              <a:rPr sz="2600" spc="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until </a:t>
            </a:r>
            <a:r>
              <a:rPr sz="2600" spc="-71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after</a:t>
            </a:r>
            <a:r>
              <a:rPr sz="2600" spc="10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it</a:t>
            </a:r>
            <a:r>
              <a:rPr sz="2600" spc="5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commits</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or</a:t>
            </a:r>
            <a:r>
              <a:rPr sz="2600" spc="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aborts</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68456"/>
            <a:ext cx="10463135" cy="579646"/>
          </a:xfrm>
          <a:prstGeom prst="rect">
            <a:avLst/>
          </a:prstGeom>
        </p:spPr>
        <p:txBody>
          <a:bodyPr vert="horz" wrap="square" lIns="0" tIns="27940" rIns="0" bIns="0" rtlCol="0" anchor="ctr">
            <a:spAutoFit/>
          </a:bodyPr>
          <a:lstStyle/>
          <a:p>
            <a:pPr marL="12700" marR="5080">
              <a:lnSpc>
                <a:spcPts val="4300"/>
              </a:lnSpc>
              <a:spcBef>
                <a:spcPts val="220"/>
              </a:spcBef>
            </a:pPr>
            <a:r>
              <a:rPr sz="4000" spc="-5" dirty="0">
                <a:latin typeface="Calibri" panose="020F0502020204030204" pitchFamily="34" charset="0"/>
                <a:cs typeface="Calibri" panose="020F0502020204030204" pitchFamily="34" charset="0"/>
              </a:rPr>
              <a:t>20.1 Introduction to Transaction </a:t>
            </a:r>
            <a:r>
              <a:rPr sz="4000" spc="-990"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Processing</a:t>
            </a:r>
          </a:p>
        </p:txBody>
      </p:sp>
      <p:sp>
        <p:nvSpPr>
          <p:cNvPr id="3" name="object 3"/>
          <p:cNvSpPr txBox="1"/>
          <p:nvPr/>
        </p:nvSpPr>
        <p:spPr>
          <a:xfrm>
            <a:off x="673221" y="1685562"/>
            <a:ext cx="9789914" cy="3225242"/>
          </a:xfrm>
          <a:prstGeom prst="rect">
            <a:avLst/>
          </a:prstGeom>
          <a:solidFill>
            <a:srgbClr val="FDFDFD"/>
          </a:solidFill>
          <a:ln>
            <a:solidFill>
              <a:srgbClr val="002060"/>
            </a:solidFill>
          </a:ln>
        </p:spPr>
        <p:txBody>
          <a:bodyPr vert="horz" wrap="square" lIns="0" tIns="100330" rIns="0" bIns="0" rtlCol="0">
            <a:spAutoFit/>
          </a:bodyPr>
          <a:lstStyle/>
          <a:p>
            <a:pPr marL="355600" indent="-342900">
              <a:spcAft>
                <a:spcPts val="1200"/>
              </a:spcAft>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Single-user</a:t>
            </a:r>
            <a:r>
              <a:rPr sz="2800" spc="-14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DBMS</a:t>
            </a:r>
            <a:endParaRPr sz="2800" dirty="0">
              <a:latin typeface="Calibri" panose="020F0502020204030204" pitchFamily="34" charset="0"/>
              <a:cs typeface="Calibri" panose="020F0502020204030204" pitchFamily="34" charset="0"/>
            </a:endParaRPr>
          </a:p>
          <a:p>
            <a:pPr marL="762000" lvl="1" indent="-292100">
              <a:spcAft>
                <a:spcPts val="600"/>
              </a:spcAft>
              <a:buClr>
                <a:srgbClr val="333399"/>
              </a:buClr>
              <a:buSzPct val="53846"/>
              <a:buFont typeface="Wingdings"/>
              <a:buChar char=""/>
              <a:tabLst>
                <a:tab pos="761365" algn="l"/>
                <a:tab pos="762000" algn="l"/>
              </a:tabLst>
            </a:pPr>
            <a:r>
              <a:rPr sz="2800" spc="-20" dirty="0">
                <a:solidFill>
                  <a:srgbClr val="800000"/>
                </a:solidFill>
                <a:latin typeface="Calibri" panose="020F0502020204030204" pitchFamily="34" charset="0"/>
                <a:cs typeface="Calibri" panose="020F0502020204030204" pitchFamily="34" charset="0"/>
              </a:rPr>
              <a:t>At</a:t>
            </a:r>
            <a:r>
              <a:rPr sz="2800" spc="50" dirty="0">
                <a:solidFill>
                  <a:srgbClr val="800000"/>
                </a:solidFill>
                <a:latin typeface="Calibri" panose="020F0502020204030204" pitchFamily="34" charset="0"/>
                <a:cs typeface="Calibri" panose="020F0502020204030204" pitchFamily="34" charset="0"/>
              </a:rPr>
              <a:t> </a:t>
            </a:r>
            <a:r>
              <a:rPr sz="2800" spc="-5" dirty="0">
                <a:solidFill>
                  <a:srgbClr val="800000"/>
                </a:solidFill>
                <a:latin typeface="Calibri" panose="020F0502020204030204" pitchFamily="34" charset="0"/>
                <a:cs typeface="Calibri" panose="020F0502020204030204" pitchFamily="34" charset="0"/>
              </a:rPr>
              <a:t>most</a:t>
            </a:r>
            <a:r>
              <a:rPr sz="2800" spc="45"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one</a:t>
            </a:r>
            <a:r>
              <a:rPr sz="2800" spc="2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user</a:t>
            </a:r>
            <a:r>
              <a:rPr sz="2800" spc="10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at</a:t>
            </a:r>
            <a:r>
              <a:rPr sz="2800" spc="50" dirty="0">
                <a:solidFill>
                  <a:srgbClr val="800000"/>
                </a:solidFill>
                <a:latin typeface="Calibri" panose="020F0502020204030204" pitchFamily="34" charset="0"/>
                <a:cs typeface="Calibri" panose="020F0502020204030204" pitchFamily="34" charset="0"/>
              </a:rPr>
              <a:t> </a:t>
            </a:r>
            <a:r>
              <a:rPr sz="2800" dirty="0">
                <a:solidFill>
                  <a:srgbClr val="800000"/>
                </a:solidFill>
                <a:latin typeface="Calibri" panose="020F0502020204030204" pitchFamily="34" charset="0"/>
                <a:cs typeface="Calibri" panose="020F0502020204030204" pitchFamily="34" charset="0"/>
              </a:rPr>
              <a:t>a</a:t>
            </a:r>
            <a:r>
              <a:rPr sz="2800" spc="25" dirty="0">
                <a:solidFill>
                  <a:srgbClr val="800000"/>
                </a:solidFill>
                <a:latin typeface="Calibri" panose="020F0502020204030204" pitchFamily="34" charset="0"/>
                <a:cs typeface="Calibri" panose="020F0502020204030204" pitchFamily="34" charset="0"/>
              </a:rPr>
              <a:t> </a:t>
            </a:r>
            <a:r>
              <a:rPr sz="2800" spc="5" dirty="0">
                <a:solidFill>
                  <a:srgbClr val="800000"/>
                </a:solidFill>
                <a:latin typeface="Calibri" panose="020F0502020204030204" pitchFamily="34" charset="0"/>
                <a:cs typeface="Calibri" panose="020F0502020204030204" pitchFamily="34" charset="0"/>
              </a:rPr>
              <a:t>time</a:t>
            </a:r>
            <a:r>
              <a:rPr sz="2800" spc="-75"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can</a:t>
            </a:r>
            <a:r>
              <a:rPr sz="2800" spc="125"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use</a:t>
            </a:r>
            <a:r>
              <a:rPr sz="2800" spc="2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the</a:t>
            </a:r>
            <a:r>
              <a:rPr sz="2800" spc="25"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system</a:t>
            </a:r>
            <a:endParaRPr sz="2800" dirty="0">
              <a:latin typeface="Calibri" panose="020F0502020204030204" pitchFamily="34" charset="0"/>
              <a:cs typeface="Calibri" panose="020F0502020204030204" pitchFamily="34" charset="0"/>
            </a:endParaRPr>
          </a:p>
          <a:p>
            <a:pPr marL="762000" lvl="1" indent="-292100">
              <a:spcAft>
                <a:spcPts val="600"/>
              </a:spcAft>
              <a:buClr>
                <a:srgbClr val="333399"/>
              </a:buClr>
              <a:buSzPct val="53846"/>
              <a:buFont typeface="Wingdings"/>
              <a:buChar char=""/>
              <a:tabLst>
                <a:tab pos="761365" algn="l"/>
                <a:tab pos="762000" algn="l"/>
              </a:tabLst>
            </a:pPr>
            <a:r>
              <a:rPr sz="2800" spc="-20" dirty="0">
                <a:solidFill>
                  <a:srgbClr val="800000"/>
                </a:solidFill>
                <a:latin typeface="Calibri" panose="020F0502020204030204" pitchFamily="34" charset="0"/>
                <a:cs typeface="Calibri" panose="020F0502020204030204" pitchFamily="34" charset="0"/>
              </a:rPr>
              <a:t>Example:</a:t>
            </a:r>
            <a:r>
              <a:rPr sz="2800" spc="13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home</a:t>
            </a:r>
            <a:r>
              <a:rPr sz="2800" spc="15"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computer</a:t>
            </a:r>
            <a:endParaRPr sz="2800" dirty="0">
              <a:latin typeface="Calibri" panose="020F0502020204030204" pitchFamily="34" charset="0"/>
              <a:cs typeface="Calibri" panose="020F0502020204030204" pitchFamily="34" charset="0"/>
            </a:endParaRPr>
          </a:p>
          <a:p>
            <a:pPr marL="355600" indent="-342900">
              <a:spcAft>
                <a:spcPts val="1200"/>
              </a:spcAft>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Multiuser</a:t>
            </a:r>
            <a:r>
              <a:rPr sz="2800" spc="-5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DBMS</a:t>
            </a:r>
            <a:endParaRPr sz="2800" dirty="0">
              <a:latin typeface="Calibri" panose="020F0502020204030204" pitchFamily="34" charset="0"/>
              <a:cs typeface="Calibri" panose="020F0502020204030204" pitchFamily="34" charset="0"/>
            </a:endParaRPr>
          </a:p>
          <a:p>
            <a:pPr marL="762000" marR="17145" lvl="1" indent="-292100">
              <a:spcAft>
                <a:spcPts val="600"/>
              </a:spcAft>
              <a:buClr>
                <a:srgbClr val="333399"/>
              </a:buClr>
              <a:buSzPct val="53846"/>
              <a:buFont typeface="Wingdings"/>
              <a:buChar char=""/>
              <a:tabLst>
                <a:tab pos="761365" algn="l"/>
                <a:tab pos="762000" algn="l"/>
              </a:tabLst>
            </a:pPr>
            <a:r>
              <a:rPr sz="2800" spc="-20" dirty="0">
                <a:solidFill>
                  <a:srgbClr val="800000"/>
                </a:solidFill>
                <a:latin typeface="Calibri" panose="020F0502020204030204" pitchFamily="34" charset="0"/>
                <a:cs typeface="Calibri" panose="020F0502020204030204" pitchFamily="34" charset="0"/>
              </a:rPr>
              <a:t>Many</a:t>
            </a:r>
            <a:r>
              <a:rPr sz="2800" spc="65"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users</a:t>
            </a:r>
            <a:r>
              <a:rPr sz="2800" spc="7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can</a:t>
            </a:r>
            <a:r>
              <a:rPr sz="2800" spc="25"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access</a:t>
            </a:r>
            <a:r>
              <a:rPr sz="2800" spc="7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the</a:t>
            </a:r>
            <a:r>
              <a:rPr sz="2800" spc="125"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system</a:t>
            </a:r>
            <a:r>
              <a:rPr sz="2800" spc="5" dirty="0">
                <a:solidFill>
                  <a:srgbClr val="800000"/>
                </a:solidFill>
                <a:latin typeface="Calibri" panose="020F0502020204030204" pitchFamily="34" charset="0"/>
                <a:cs typeface="Calibri" panose="020F0502020204030204" pitchFamily="34" charset="0"/>
              </a:rPr>
              <a:t> </a:t>
            </a:r>
            <a:r>
              <a:rPr sz="2800" spc="-30" dirty="0">
                <a:solidFill>
                  <a:srgbClr val="800000"/>
                </a:solidFill>
                <a:latin typeface="Calibri" panose="020F0502020204030204" pitchFamily="34" charset="0"/>
                <a:cs typeface="Calibri" panose="020F0502020204030204" pitchFamily="34" charset="0"/>
              </a:rPr>
              <a:t>(database) </a:t>
            </a:r>
            <a:r>
              <a:rPr sz="2800" spc="-71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concurrently</a:t>
            </a:r>
            <a:endParaRPr sz="2800" dirty="0">
              <a:latin typeface="Calibri" panose="020F0502020204030204" pitchFamily="34" charset="0"/>
              <a:cs typeface="Calibri" panose="020F0502020204030204" pitchFamily="34" charset="0"/>
            </a:endParaRPr>
          </a:p>
          <a:p>
            <a:pPr marL="762000" lvl="1" indent="-292100">
              <a:spcAft>
                <a:spcPts val="600"/>
              </a:spcAft>
              <a:buClr>
                <a:srgbClr val="333399"/>
              </a:buClr>
              <a:buSzPct val="53846"/>
              <a:buFont typeface="Wingdings"/>
              <a:buChar char=""/>
              <a:tabLst>
                <a:tab pos="761365" algn="l"/>
                <a:tab pos="762000" algn="l"/>
              </a:tabLst>
            </a:pPr>
            <a:r>
              <a:rPr sz="2800" spc="-20" dirty="0">
                <a:solidFill>
                  <a:srgbClr val="800000"/>
                </a:solidFill>
                <a:latin typeface="Calibri" panose="020F0502020204030204" pitchFamily="34" charset="0"/>
                <a:cs typeface="Calibri" panose="020F0502020204030204" pitchFamily="34" charset="0"/>
              </a:rPr>
              <a:t>Example:</a:t>
            </a:r>
            <a:r>
              <a:rPr sz="2800" spc="155" dirty="0">
                <a:solidFill>
                  <a:srgbClr val="800000"/>
                </a:solidFill>
                <a:latin typeface="Calibri" panose="020F0502020204030204" pitchFamily="34" charset="0"/>
                <a:cs typeface="Calibri" panose="020F0502020204030204" pitchFamily="34" charset="0"/>
              </a:rPr>
              <a:t> </a:t>
            </a:r>
            <a:r>
              <a:rPr sz="2800" spc="-5" dirty="0">
                <a:solidFill>
                  <a:srgbClr val="800000"/>
                </a:solidFill>
                <a:latin typeface="Calibri" panose="020F0502020204030204" pitchFamily="34" charset="0"/>
                <a:cs typeface="Calibri" panose="020F0502020204030204" pitchFamily="34" charset="0"/>
              </a:rPr>
              <a:t>airline</a:t>
            </a:r>
            <a:r>
              <a:rPr sz="2800" spc="-7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reservations</a:t>
            </a:r>
            <a:r>
              <a:rPr sz="2800" spc="180"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system</a:t>
            </a:r>
            <a:endParaRPr sz="2800" dirty="0">
              <a:latin typeface="Calibri" panose="020F0502020204030204" pitchFamily="34" charset="0"/>
              <a:cs typeface="Calibri" panose="020F050202020403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45397" y="1532987"/>
            <a:ext cx="10647335" cy="2464970"/>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Rigorous</a:t>
            </a:r>
            <a:r>
              <a:rPr sz="2800" spc="-10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2PL</a:t>
            </a:r>
            <a:endParaRPr sz="2800" dirty="0">
              <a:latin typeface="Calibri" panose="020F0502020204030204" pitchFamily="34" charset="0"/>
              <a:cs typeface="Calibri" panose="020F0502020204030204" pitchFamily="34" charset="0"/>
            </a:endParaRPr>
          </a:p>
          <a:p>
            <a:pPr marL="762000" marR="5080" lvl="1" indent="-292100">
              <a:lnSpc>
                <a:spcPts val="3100"/>
              </a:lnSpc>
              <a:spcBef>
                <a:spcPts val="76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Transaction</a:t>
            </a:r>
            <a:r>
              <a:rPr sz="2600" spc="125"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does</a:t>
            </a:r>
            <a:r>
              <a:rPr sz="2600" spc="17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not</a:t>
            </a:r>
            <a:r>
              <a:rPr sz="2600" spc="15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release</a:t>
            </a:r>
            <a:r>
              <a:rPr sz="2600" spc="2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any</a:t>
            </a:r>
            <a:r>
              <a:rPr sz="2600" spc="7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locks</a:t>
            </a:r>
            <a:r>
              <a:rPr sz="2600" spc="7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until</a:t>
            </a:r>
            <a:r>
              <a:rPr sz="2600" spc="10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after</a:t>
            </a:r>
            <a:r>
              <a:rPr sz="2600" spc="10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it </a:t>
            </a:r>
            <a:r>
              <a:rPr sz="2600" spc="-71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commits</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or</a:t>
            </a:r>
            <a:r>
              <a:rPr sz="2600" spc="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aborts</a:t>
            </a:r>
            <a:endParaRPr sz="2600" dirty="0">
              <a:latin typeface="Calibri" panose="020F0502020204030204" pitchFamily="34" charset="0"/>
              <a:cs typeface="Calibri" panose="020F0502020204030204" pitchFamily="34" charset="0"/>
            </a:endParaRPr>
          </a:p>
          <a:p>
            <a:pPr marL="355600" marR="422909" indent="-342900" algn="just">
              <a:lnSpc>
                <a:spcPct val="101200"/>
              </a:lnSpc>
              <a:spcBef>
                <a:spcPts val="535"/>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Concurrency</a:t>
            </a:r>
            <a:r>
              <a:rPr sz="2800" spc="-9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control</a:t>
            </a:r>
            <a:r>
              <a:rPr sz="2800" spc="-11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subsystem</a:t>
            </a:r>
            <a:r>
              <a:rPr sz="2800" spc="-12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responsible</a:t>
            </a:r>
            <a:r>
              <a:rPr sz="2800" spc="-15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for </a:t>
            </a:r>
            <a:r>
              <a:rPr sz="2800" spc="-76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generating</a:t>
            </a:r>
            <a:r>
              <a:rPr lang="en-US" sz="2800" spc="-145" dirty="0">
                <a:solidFill>
                  <a:srgbClr val="333399"/>
                </a:solidFill>
                <a:latin typeface="Calibri" panose="020F0502020204030204" pitchFamily="34" charset="0"/>
                <a:cs typeface="Calibri" panose="020F0502020204030204" pitchFamily="34" charset="0"/>
              </a:rPr>
              <a:t> </a:t>
            </a:r>
            <a:r>
              <a:rPr sz="2800" spc="15" dirty="0" err="1">
                <a:solidFill>
                  <a:srgbClr val="333399"/>
                </a:solidFill>
                <a:latin typeface="Calibri" panose="020F0502020204030204" pitchFamily="34" charset="0"/>
                <a:cs typeface="Calibri" panose="020F0502020204030204" pitchFamily="34" charset="0"/>
              </a:rPr>
              <a:t>read_lock</a:t>
            </a:r>
            <a:r>
              <a:rPr sz="2800" spc="-185"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and</a:t>
            </a:r>
            <a:r>
              <a:rPr sz="2800" spc="-4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write_lock</a:t>
            </a:r>
            <a:r>
              <a:rPr sz="2800" spc="-8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requests</a:t>
            </a:r>
            <a:endParaRPr sz="2800" dirty="0">
              <a:latin typeface="Calibri" panose="020F0502020204030204" pitchFamily="34" charset="0"/>
              <a:cs typeface="Calibri" panose="020F0502020204030204" pitchFamily="34" charset="0"/>
            </a:endParaRPr>
          </a:p>
          <a:p>
            <a:pPr marL="355600" marR="1194435" indent="-342900">
              <a:lnSpc>
                <a:spcPct val="101200"/>
              </a:lnSpc>
              <a:spcBef>
                <a:spcPts val="600"/>
              </a:spcBef>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Locking</a:t>
            </a:r>
            <a:r>
              <a:rPr sz="2800" spc="-4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generally</a:t>
            </a:r>
            <a:r>
              <a:rPr sz="2800" spc="-18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considered</a:t>
            </a:r>
            <a:r>
              <a:rPr sz="2800" spc="-14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to</a:t>
            </a:r>
            <a:r>
              <a:rPr sz="2800" spc="6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have</a:t>
            </a:r>
            <a:r>
              <a:rPr sz="2800" spc="-13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high </a:t>
            </a:r>
            <a:r>
              <a:rPr sz="2800" spc="-76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overhead</a:t>
            </a:r>
            <a:endParaRPr sz="2800" dirty="0">
              <a:latin typeface="Calibri" panose="020F0502020204030204" pitchFamily="34" charset="0"/>
              <a:cs typeface="Calibri" panose="020F0502020204030204" pitchFamily="34" charset="0"/>
            </a:endParaRPr>
          </a:p>
        </p:txBody>
      </p:sp>
      <p:sp>
        <p:nvSpPr>
          <p:cNvPr id="4" name="object 2">
            <a:extLst>
              <a:ext uri="{FF2B5EF4-FFF2-40B4-BE49-F238E27FC236}">
                <a16:creationId xmlns:a16="http://schemas.microsoft.com/office/drawing/2014/main" id="{552EC7B2-D492-4E5D-A221-7B33AD661A64}"/>
              </a:ext>
            </a:extLst>
          </p:cNvPr>
          <p:cNvSpPr txBox="1">
            <a:spLocks/>
          </p:cNvSpPr>
          <p:nvPr/>
        </p:nvSpPr>
        <p:spPr>
          <a:xfrm>
            <a:off x="528577" y="176683"/>
            <a:ext cx="802449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pPr marL="12700">
              <a:lnSpc>
                <a:spcPct val="100000"/>
              </a:lnSpc>
              <a:spcBef>
                <a:spcPts val="100"/>
              </a:spcBef>
            </a:pPr>
            <a:r>
              <a:rPr lang="en-IN" sz="3600" u="sng" spc="-5" dirty="0">
                <a:latin typeface="Calibri" panose="020F0502020204030204" pitchFamily="34" charset="0"/>
                <a:cs typeface="Calibri" panose="020F0502020204030204" pitchFamily="34" charset="0"/>
              </a:rPr>
              <a:t>Variations of Two-Phase Locking 9cont’d)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41" y="384411"/>
            <a:ext cx="7620634" cy="566822"/>
          </a:xfrm>
          <a:prstGeom prst="rect">
            <a:avLst/>
          </a:prstGeom>
        </p:spPr>
        <p:txBody>
          <a:bodyPr vert="horz" wrap="square" lIns="0" tIns="12700" rIns="0" bIns="0" rtlCol="0" anchor="ctr">
            <a:spAutoFit/>
          </a:bodyPr>
          <a:lstStyle/>
          <a:p>
            <a:pPr marL="12700">
              <a:lnSpc>
                <a:spcPct val="100000"/>
              </a:lnSpc>
              <a:spcBef>
                <a:spcPts val="100"/>
              </a:spcBef>
            </a:pPr>
            <a:r>
              <a:rPr sz="3600" u="sng" spc="-5" dirty="0">
                <a:latin typeface="Calibri" panose="020F0502020204030204" pitchFamily="34" charset="0"/>
                <a:cs typeface="Calibri" panose="020F0502020204030204" pitchFamily="34" charset="0"/>
              </a:rPr>
              <a:t>Dealing</a:t>
            </a:r>
            <a:r>
              <a:rPr sz="3600" u="sng" spc="-1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with</a:t>
            </a:r>
            <a:r>
              <a:rPr sz="3600" u="sng" spc="-1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Deadlock</a:t>
            </a:r>
            <a:r>
              <a:rPr sz="3600" u="sng" spc="-1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and</a:t>
            </a:r>
            <a:r>
              <a:rPr sz="3600" u="sng" spc="-1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Starvation</a:t>
            </a:r>
          </a:p>
        </p:txBody>
      </p:sp>
      <p:sp>
        <p:nvSpPr>
          <p:cNvPr id="3" name="object 3"/>
          <p:cNvSpPr txBox="1"/>
          <p:nvPr/>
        </p:nvSpPr>
        <p:spPr>
          <a:xfrm>
            <a:off x="748171" y="1256516"/>
            <a:ext cx="11019108" cy="2304477"/>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10" dirty="0">
                <a:solidFill>
                  <a:srgbClr val="333399"/>
                </a:solidFill>
                <a:latin typeface="Arial MT"/>
                <a:cs typeface="Arial MT"/>
              </a:rPr>
              <a:t>Deadlock</a:t>
            </a:r>
            <a:endParaRPr sz="2800" dirty="0">
              <a:latin typeface="Arial MT"/>
              <a:cs typeface="Arial MT"/>
            </a:endParaRPr>
          </a:p>
          <a:p>
            <a:pPr marL="762000" marR="5080" lvl="1" indent="-292100">
              <a:lnSpc>
                <a:spcPts val="3100"/>
              </a:lnSpc>
              <a:spcBef>
                <a:spcPts val="760"/>
              </a:spcBef>
              <a:buClr>
                <a:srgbClr val="333399"/>
              </a:buClr>
              <a:buSzPct val="53846"/>
              <a:buFont typeface="Wingdings"/>
              <a:buChar char=""/>
              <a:tabLst>
                <a:tab pos="761365" algn="l"/>
                <a:tab pos="762000" algn="l"/>
              </a:tabLst>
            </a:pPr>
            <a:r>
              <a:rPr sz="2600" spc="-10" dirty="0">
                <a:solidFill>
                  <a:srgbClr val="800000"/>
                </a:solidFill>
                <a:latin typeface="Arial MT"/>
                <a:cs typeface="Arial MT"/>
              </a:rPr>
              <a:t>Occurs</a:t>
            </a:r>
            <a:r>
              <a:rPr sz="2600" spc="65" dirty="0">
                <a:solidFill>
                  <a:srgbClr val="800000"/>
                </a:solidFill>
                <a:latin typeface="Arial MT"/>
                <a:cs typeface="Arial MT"/>
              </a:rPr>
              <a:t> </a:t>
            </a:r>
            <a:r>
              <a:rPr sz="2600" spc="-20" dirty="0">
                <a:solidFill>
                  <a:srgbClr val="800000"/>
                </a:solidFill>
                <a:latin typeface="Arial MT"/>
                <a:cs typeface="Arial MT"/>
              </a:rPr>
              <a:t>when</a:t>
            </a:r>
            <a:r>
              <a:rPr sz="2600" spc="25" dirty="0">
                <a:solidFill>
                  <a:srgbClr val="800000"/>
                </a:solidFill>
                <a:latin typeface="Arial MT"/>
                <a:cs typeface="Arial MT"/>
              </a:rPr>
              <a:t> </a:t>
            </a:r>
            <a:r>
              <a:rPr sz="2600" spc="-25" dirty="0">
                <a:solidFill>
                  <a:srgbClr val="800000"/>
                </a:solidFill>
                <a:latin typeface="Arial MT"/>
                <a:cs typeface="Arial MT"/>
              </a:rPr>
              <a:t>each</a:t>
            </a:r>
            <a:r>
              <a:rPr sz="2600" spc="125" dirty="0">
                <a:solidFill>
                  <a:srgbClr val="800000"/>
                </a:solidFill>
                <a:latin typeface="Arial MT"/>
                <a:cs typeface="Arial MT"/>
              </a:rPr>
              <a:t> </a:t>
            </a:r>
            <a:r>
              <a:rPr sz="2600" spc="-20" dirty="0">
                <a:solidFill>
                  <a:srgbClr val="800000"/>
                </a:solidFill>
                <a:latin typeface="Arial MT"/>
                <a:cs typeface="Arial MT"/>
              </a:rPr>
              <a:t>transaction</a:t>
            </a:r>
            <a:r>
              <a:rPr sz="2600" spc="225" dirty="0">
                <a:solidFill>
                  <a:srgbClr val="800000"/>
                </a:solidFill>
                <a:latin typeface="Arial MT"/>
                <a:cs typeface="Arial MT"/>
              </a:rPr>
              <a:t> </a:t>
            </a:r>
            <a:r>
              <a:rPr sz="2600" dirty="0">
                <a:solidFill>
                  <a:srgbClr val="800000"/>
                </a:solidFill>
                <a:latin typeface="Arial MT"/>
                <a:cs typeface="Arial MT"/>
              </a:rPr>
              <a:t>T</a:t>
            </a:r>
            <a:r>
              <a:rPr sz="2600" spc="-20" dirty="0">
                <a:solidFill>
                  <a:srgbClr val="800000"/>
                </a:solidFill>
                <a:latin typeface="Arial MT"/>
                <a:cs typeface="Arial MT"/>
              </a:rPr>
              <a:t> </a:t>
            </a:r>
            <a:r>
              <a:rPr sz="2600" spc="10" dirty="0">
                <a:solidFill>
                  <a:srgbClr val="800000"/>
                </a:solidFill>
                <a:latin typeface="Arial MT"/>
                <a:cs typeface="Arial MT"/>
              </a:rPr>
              <a:t>in</a:t>
            </a:r>
            <a:r>
              <a:rPr sz="2600" spc="-75" dirty="0">
                <a:solidFill>
                  <a:srgbClr val="800000"/>
                </a:solidFill>
                <a:latin typeface="Arial MT"/>
                <a:cs typeface="Arial MT"/>
              </a:rPr>
              <a:t> </a:t>
            </a:r>
            <a:r>
              <a:rPr sz="2600" dirty="0">
                <a:solidFill>
                  <a:srgbClr val="800000"/>
                </a:solidFill>
                <a:latin typeface="Arial MT"/>
                <a:cs typeface="Arial MT"/>
              </a:rPr>
              <a:t>a</a:t>
            </a:r>
            <a:r>
              <a:rPr sz="2600" spc="25" dirty="0">
                <a:solidFill>
                  <a:srgbClr val="800000"/>
                </a:solidFill>
                <a:latin typeface="Arial MT"/>
                <a:cs typeface="Arial MT"/>
              </a:rPr>
              <a:t> </a:t>
            </a:r>
            <a:r>
              <a:rPr sz="2600" spc="-20" dirty="0">
                <a:solidFill>
                  <a:srgbClr val="800000"/>
                </a:solidFill>
                <a:latin typeface="Arial MT"/>
                <a:cs typeface="Arial MT"/>
              </a:rPr>
              <a:t>set</a:t>
            </a:r>
            <a:r>
              <a:rPr sz="2600" spc="50" dirty="0">
                <a:solidFill>
                  <a:srgbClr val="800000"/>
                </a:solidFill>
                <a:latin typeface="Arial MT"/>
                <a:cs typeface="Arial MT"/>
              </a:rPr>
              <a:t> </a:t>
            </a:r>
            <a:r>
              <a:rPr sz="2600" spc="10" dirty="0">
                <a:solidFill>
                  <a:srgbClr val="800000"/>
                </a:solidFill>
                <a:latin typeface="Arial MT"/>
                <a:cs typeface="Arial MT"/>
              </a:rPr>
              <a:t>is</a:t>
            </a:r>
            <a:r>
              <a:rPr sz="2600" spc="-30" dirty="0">
                <a:solidFill>
                  <a:srgbClr val="800000"/>
                </a:solidFill>
                <a:latin typeface="Arial MT"/>
                <a:cs typeface="Arial MT"/>
              </a:rPr>
              <a:t> </a:t>
            </a:r>
            <a:r>
              <a:rPr sz="2600" spc="-10" dirty="0">
                <a:solidFill>
                  <a:srgbClr val="800000"/>
                </a:solidFill>
                <a:latin typeface="Arial MT"/>
                <a:cs typeface="Arial MT"/>
              </a:rPr>
              <a:t>waiting </a:t>
            </a:r>
            <a:r>
              <a:rPr sz="2600" spc="-710" dirty="0">
                <a:solidFill>
                  <a:srgbClr val="800000"/>
                </a:solidFill>
                <a:latin typeface="Arial MT"/>
                <a:cs typeface="Arial MT"/>
              </a:rPr>
              <a:t> </a:t>
            </a:r>
            <a:r>
              <a:rPr sz="2600" spc="-25" dirty="0">
                <a:solidFill>
                  <a:srgbClr val="800000"/>
                </a:solidFill>
                <a:latin typeface="Arial MT"/>
                <a:cs typeface="Arial MT"/>
              </a:rPr>
              <a:t>for</a:t>
            </a:r>
            <a:r>
              <a:rPr sz="2600" spc="100" dirty="0">
                <a:solidFill>
                  <a:srgbClr val="800000"/>
                </a:solidFill>
                <a:latin typeface="Arial MT"/>
                <a:cs typeface="Arial MT"/>
              </a:rPr>
              <a:t> </a:t>
            </a:r>
            <a:r>
              <a:rPr sz="2600" spc="-5" dirty="0">
                <a:solidFill>
                  <a:srgbClr val="800000"/>
                </a:solidFill>
                <a:latin typeface="Arial MT"/>
                <a:cs typeface="Arial MT"/>
              </a:rPr>
              <a:t>some</a:t>
            </a:r>
            <a:r>
              <a:rPr sz="2600" spc="20" dirty="0">
                <a:solidFill>
                  <a:srgbClr val="800000"/>
                </a:solidFill>
                <a:latin typeface="Arial MT"/>
                <a:cs typeface="Arial MT"/>
              </a:rPr>
              <a:t> </a:t>
            </a:r>
            <a:r>
              <a:rPr sz="2600" spc="-15" dirty="0">
                <a:solidFill>
                  <a:srgbClr val="800000"/>
                </a:solidFill>
                <a:latin typeface="Arial MT"/>
                <a:cs typeface="Arial MT"/>
              </a:rPr>
              <a:t>item</a:t>
            </a:r>
            <a:r>
              <a:rPr sz="2600" spc="5" dirty="0">
                <a:solidFill>
                  <a:srgbClr val="800000"/>
                </a:solidFill>
                <a:latin typeface="Arial MT"/>
                <a:cs typeface="Arial MT"/>
              </a:rPr>
              <a:t> </a:t>
            </a:r>
            <a:r>
              <a:rPr sz="2600" spc="-15" dirty="0">
                <a:solidFill>
                  <a:srgbClr val="800000"/>
                </a:solidFill>
                <a:latin typeface="Arial MT"/>
                <a:cs typeface="Arial MT"/>
              </a:rPr>
              <a:t>locked</a:t>
            </a:r>
            <a:r>
              <a:rPr sz="2600" spc="25" dirty="0">
                <a:solidFill>
                  <a:srgbClr val="800000"/>
                </a:solidFill>
                <a:latin typeface="Arial MT"/>
                <a:cs typeface="Arial MT"/>
              </a:rPr>
              <a:t> </a:t>
            </a:r>
            <a:r>
              <a:rPr sz="2600" spc="-25" dirty="0">
                <a:solidFill>
                  <a:srgbClr val="800000"/>
                </a:solidFill>
                <a:latin typeface="Arial MT"/>
                <a:cs typeface="Arial MT"/>
              </a:rPr>
              <a:t>by</a:t>
            </a:r>
            <a:r>
              <a:rPr sz="2600" spc="65" dirty="0">
                <a:solidFill>
                  <a:srgbClr val="800000"/>
                </a:solidFill>
                <a:latin typeface="Arial MT"/>
                <a:cs typeface="Arial MT"/>
              </a:rPr>
              <a:t> </a:t>
            </a:r>
            <a:r>
              <a:rPr sz="2600" spc="-5" dirty="0">
                <a:solidFill>
                  <a:srgbClr val="800000"/>
                </a:solidFill>
                <a:latin typeface="Arial MT"/>
                <a:cs typeface="Arial MT"/>
              </a:rPr>
              <a:t>some</a:t>
            </a:r>
            <a:r>
              <a:rPr sz="2600" spc="25" dirty="0">
                <a:solidFill>
                  <a:srgbClr val="800000"/>
                </a:solidFill>
                <a:latin typeface="Arial MT"/>
                <a:cs typeface="Arial MT"/>
              </a:rPr>
              <a:t> </a:t>
            </a:r>
            <a:r>
              <a:rPr sz="2600" spc="-35" dirty="0">
                <a:solidFill>
                  <a:srgbClr val="800000"/>
                </a:solidFill>
                <a:latin typeface="Arial MT"/>
                <a:cs typeface="Arial MT"/>
              </a:rPr>
              <a:t>other</a:t>
            </a:r>
            <a:r>
              <a:rPr sz="2600" spc="200" dirty="0">
                <a:solidFill>
                  <a:srgbClr val="800000"/>
                </a:solidFill>
                <a:latin typeface="Arial MT"/>
                <a:cs typeface="Arial MT"/>
              </a:rPr>
              <a:t> </a:t>
            </a:r>
            <a:r>
              <a:rPr sz="2600" spc="-20" dirty="0">
                <a:solidFill>
                  <a:srgbClr val="800000"/>
                </a:solidFill>
                <a:latin typeface="Arial MT"/>
                <a:cs typeface="Arial MT"/>
              </a:rPr>
              <a:t>transaction</a:t>
            </a:r>
            <a:r>
              <a:rPr sz="2600" spc="114" dirty="0">
                <a:solidFill>
                  <a:srgbClr val="800000"/>
                </a:solidFill>
                <a:latin typeface="Arial MT"/>
                <a:cs typeface="Arial MT"/>
              </a:rPr>
              <a:t> </a:t>
            </a:r>
            <a:r>
              <a:rPr sz="2600" i="1" spc="10" dirty="0">
                <a:solidFill>
                  <a:srgbClr val="800000"/>
                </a:solidFill>
                <a:latin typeface="Arial"/>
                <a:cs typeface="Arial"/>
              </a:rPr>
              <a:t>T’</a:t>
            </a:r>
            <a:r>
              <a:rPr lang="en-US" sz="2600" i="1" spc="10" dirty="0">
                <a:solidFill>
                  <a:srgbClr val="800000"/>
                </a:solidFill>
                <a:latin typeface="Arial"/>
                <a:cs typeface="Arial"/>
              </a:rPr>
              <a:t> and T’ is waiting in a </a:t>
            </a:r>
            <a:r>
              <a:rPr lang="en-US" sz="2600" b="1" i="1" spc="10" dirty="0">
                <a:solidFill>
                  <a:srgbClr val="800000"/>
                </a:solidFill>
                <a:latin typeface="Arial"/>
                <a:cs typeface="Arial"/>
              </a:rPr>
              <a:t>cycle for T to release the lock</a:t>
            </a:r>
            <a:endParaRPr sz="2600" b="1" dirty="0">
              <a:latin typeface="Arial"/>
              <a:cs typeface="Arial"/>
            </a:endParaRPr>
          </a:p>
          <a:p>
            <a:pPr marL="762000" lvl="1" indent="-292100">
              <a:spcBef>
                <a:spcPts val="580"/>
              </a:spcBef>
              <a:buClr>
                <a:srgbClr val="333399"/>
              </a:buClr>
              <a:buSzPct val="53846"/>
              <a:buFont typeface="Wingdings"/>
              <a:buChar char=""/>
              <a:tabLst>
                <a:tab pos="761365" algn="l"/>
                <a:tab pos="762000" algn="l"/>
              </a:tabLst>
            </a:pPr>
            <a:r>
              <a:rPr sz="2600" spc="-30" dirty="0">
                <a:solidFill>
                  <a:srgbClr val="800000"/>
                </a:solidFill>
                <a:latin typeface="Arial MT"/>
                <a:cs typeface="Arial MT"/>
              </a:rPr>
              <a:t>Both</a:t>
            </a:r>
            <a:r>
              <a:rPr sz="2600" spc="120" dirty="0">
                <a:solidFill>
                  <a:srgbClr val="800000"/>
                </a:solidFill>
                <a:latin typeface="Arial MT"/>
                <a:cs typeface="Arial MT"/>
              </a:rPr>
              <a:t> </a:t>
            </a:r>
            <a:r>
              <a:rPr sz="2600" spc="-25" dirty="0">
                <a:solidFill>
                  <a:srgbClr val="800000"/>
                </a:solidFill>
                <a:latin typeface="Arial MT"/>
                <a:cs typeface="Arial MT"/>
              </a:rPr>
              <a:t>transactions</a:t>
            </a:r>
            <a:r>
              <a:rPr sz="2600" spc="270" dirty="0">
                <a:solidFill>
                  <a:srgbClr val="800000"/>
                </a:solidFill>
                <a:latin typeface="Arial MT"/>
                <a:cs typeface="Arial MT"/>
              </a:rPr>
              <a:t> </a:t>
            </a:r>
            <a:r>
              <a:rPr sz="2600" spc="-15" dirty="0">
                <a:solidFill>
                  <a:srgbClr val="800000"/>
                </a:solidFill>
                <a:latin typeface="Arial MT"/>
                <a:cs typeface="Arial MT"/>
              </a:rPr>
              <a:t>stuck</a:t>
            </a:r>
            <a:r>
              <a:rPr sz="2600" spc="70" dirty="0">
                <a:solidFill>
                  <a:srgbClr val="800000"/>
                </a:solidFill>
                <a:latin typeface="Arial MT"/>
                <a:cs typeface="Arial MT"/>
              </a:rPr>
              <a:t> </a:t>
            </a:r>
            <a:r>
              <a:rPr sz="2600" spc="10" dirty="0">
                <a:solidFill>
                  <a:srgbClr val="800000"/>
                </a:solidFill>
                <a:latin typeface="Arial MT"/>
                <a:cs typeface="Arial MT"/>
              </a:rPr>
              <a:t>in</a:t>
            </a:r>
            <a:r>
              <a:rPr sz="2600" spc="-75" dirty="0">
                <a:solidFill>
                  <a:srgbClr val="800000"/>
                </a:solidFill>
                <a:latin typeface="Arial MT"/>
                <a:cs typeface="Arial MT"/>
              </a:rPr>
              <a:t> </a:t>
            </a:r>
            <a:r>
              <a:rPr sz="2600" dirty="0">
                <a:solidFill>
                  <a:srgbClr val="800000"/>
                </a:solidFill>
                <a:latin typeface="Arial MT"/>
                <a:cs typeface="Arial MT"/>
              </a:rPr>
              <a:t>a</a:t>
            </a:r>
            <a:r>
              <a:rPr sz="2600" spc="30" dirty="0">
                <a:solidFill>
                  <a:srgbClr val="800000"/>
                </a:solidFill>
                <a:latin typeface="Arial MT"/>
                <a:cs typeface="Arial MT"/>
              </a:rPr>
              <a:t> </a:t>
            </a:r>
            <a:r>
              <a:rPr sz="2600" spc="-10" dirty="0">
                <a:solidFill>
                  <a:srgbClr val="800000"/>
                </a:solidFill>
                <a:latin typeface="Arial MT"/>
                <a:cs typeface="Arial MT"/>
              </a:rPr>
              <a:t>waiting</a:t>
            </a:r>
            <a:r>
              <a:rPr sz="2600" spc="25" dirty="0">
                <a:solidFill>
                  <a:srgbClr val="800000"/>
                </a:solidFill>
                <a:latin typeface="Arial MT"/>
                <a:cs typeface="Arial MT"/>
              </a:rPr>
              <a:t> </a:t>
            </a:r>
            <a:r>
              <a:rPr sz="2600" spc="-40" dirty="0">
                <a:solidFill>
                  <a:srgbClr val="800000"/>
                </a:solidFill>
                <a:latin typeface="Arial MT"/>
                <a:cs typeface="Arial MT"/>
              </a:rPr>
              <a:t>queue</a:t>
            </a:r>
            <a:endParaRPr sz="2600" dirty="0">
              <a:latin typeface="Arial MT"/>
              <a:cs typeface="Arial MT"/>
            </a:endParaRPr>
          </a:p>
        </p:txBody>
      </p:sp>
      <p:pic>
        <p:nvPicPr>
          <p:cNvPr id="4" name="object 4"/>
          <p:cNvPicPr/>
          <p:nvPr/>
        </p:nvPicPr>
        <p:blipFill>
          <a:blip r:embed="rId2" cstate="print"/>
          <a:stretch>
            <a:fillRect/>
          </a:stretch>
        </p:blipFill>
        <p:spPr>
          <a:xfrm>
            <a:off x="2666922" y="3470359"/>
            <a:ext cx="7242464" cy="2146115"/>
          </a:xfrm>
          <a:prstGeom prst="rect">
            <a:avLst/>
          </a:prstGeom>
        </p:spPr>
      </p:pic>
      <p:sp>
        <p:nvSpPr>
          <p:cNvPr id="5" name="object 5"/>
          <p:cNvSpPr txBox="1"/>
          <p:nvPr/>
        </p:nvSpPr>
        <p:spPr>
          <a:xfrm>
            <a:off x="2022686" y="5963049"/>
            <a:ext cx="7886700" cy="510540"/>
          </a:xfrm>
          <a:prstGeom prst="rect">
            <a:avLst/>
          </a:prstGeom>
        </p:spPr>
        <p:txBody>
          <a:bodyPr vert="horz" wrap="square" lIns="0" tIns="22860" rIns="0" bIns="0" rtlCol="0">
            <a:spAutoFit/>
          </a:bodyPr>
          <a:lstStyle/>
          <a:p>
            <a:pPr marL="12700" marR="5080">
              <a:lnSpc>
                <a:spcPts val="1900"/>
              </a:lnSpc>
              <a:spcBef>
                <a:spcPts val="180"/>
              </a:spcBef>
            </a:pPr>
            <a:r>
              <a:rPr sz="1600" spc="5" dirty="0">
                <a:latin typeface="Arial MT"/>
                <a:cs typeface="Arial MT"/>
              </a:rPr>
              <a:t>Figure</a:t>
            </a:r>
            <a:r>
              <a:rPr sz="1600" spc="-35" dirty="0">
                <a:latin typeface="Arial MT"/>
                <a:cs typeface="Arial MT"/>
              </a:rPr>
              <a:t> </a:t>
            </a:r>
            <a:r>
              <a:rPr sz="1600" spc="-10" dirty="0">
                <a:latin typeface="Arial MT"/>
                <a:cs typeface="Arial MT"/>
              </a:rPr>
              <a:t>21.5</a:t>
            </a:r>
            <a:r>
              <a:rPr sz="1600" spc="-30" dirty="0">
                <a:latin typeface="Arial MT"/>
                <a:cs typeface="Arial MT"/>
              </a:rPr>
              <a:t> </a:t>
            </a:r>
            <a:r>
              <a:rPr sz="1600" spc="-5" dirty="0">
                <a:latin typeface="Arial MT"/>
                <a:cs typeface="Arial MT"/>
              </a:rPr>
              <a:t>Illustrating</a:t>
            </a:r>
            <a:r>
              <a:rPr sz="1600" spc="70" dirty="0">
                <a:latin typeface="Arial MT"/>
                <a:cs typeface="Arial MT"/>
              </a:rPr>
              <a:t> </a:t>
            </a:r>
            <a:r>
              <a:rPr sz="1600" spc="-15" dirty="0">
                <a:latin typeface="Arial MT"/>
                <a:cs typeface="Arial MT"/>
              </a:rPr>
              <a:t>the</a:t>
            </a:r>
            <a:r>
              <a:rPr sz="1600" spc="70" dirty="0">
                <a:latin typeface="Arial MT"/>
                <a:cs typeface="Arial MT"/>
              </a:rPr>
              <a:t> </a:t>
            </a:r>
            <a:r>
              <a:rPr sz="1600" spc="10" dirty="0">
                <a:latin typeface="Arial MT"/>
                <a:cs typeface="Arial MT"/>
              </a:rPr>
              <a:t>deadlock</a:t>
            </a:r>
            <a:r>
              <a:rPr sz="1600" spc="-140" dirty="0">
                <a:latin typeface="Arial MT"/>
                <a:cs typeface="Arial MT"/>
              </a:rPr>
              <a:t> </a:t>
            </a:r>
            <a:r>
              <a:rPr sz="1600" spc="5" dirty="0">
                <a:latin typeface="Arial MT"/>
                <a:cs typeface="Arial MT"/>
              </a:rPr>
              <a:t>problem</a:t>
            </a:r>
            <a:r>
              <a:rPr sz="1600" spc="-75" dirty="0">
                <a:latin typeface="Arial MT"/>
                <a:cs typeface="Arial MT"/>
              </a:rPr>
              <a:t> </a:t>
            </a:r>
            <a:r>
              <a:rPr sz="1600" spc="-10" dirty="0">
                <a:latin typeface="Arial MT"/>
                <a:cs typeface="Arial MT"/>
              </a:rPr>
              <a:t>(a)</a:t>
            </a:r>
            <a:r>
              <a:rPr sz="1600" spc="-80" dirty="0">
                <a:latin typeface="Arial MT"/>
                <a:cs typeface="Arial MT"/>
              </a:rPr>
              <a:t> </a:t>
            </a:r>
            <a:r>
              <a:rPr sz="1600" dirty="0">
                <a:latin typeface="Arial MT"/>
                <a:cs typeface="Arial MT"/>
              </a:rPr>
              <a:t>A</a:t>
            </a:r>
            <a:r>
              <a:rPr sz="1600" spc="-10" dirty="0">
                <a:latin typeface="Arial MT"/>
                <a:cs typeface="Arial MT"/>
              </a:rPr>
              <a:t> </a:t>
            </a:r>
            <a:r>
              <a:rPr sz="1600" spc="-5" dirty="0">
                <a:latin typeface="Arial MT"/>
                <a:cs typeface="Arial MT"/>
              </a:rPr>
              <a:t>partial</a:t>
            </a:r>
            <a:r>
              <a:rPr sz="1600" spc="5" dirty="0">
                <a:latin typeface="Arial MT"/>
                <a:cs typeface="Arial MT"/>
              </a:rPr>
              <a:t> </a:t>
            </a:r>
            <a:r>
              <a:rPr sz="1600" spc="10" dirty="0">
                <a:latin typeface="Arial MT"/>
                <a:cs typeface="Arial MT"/>
              </a:rPr>
              <a:t>schedule</a:t>
            </a:r>
            <a:r>
              <a:rPr sz="1600" spc="-130" dirty="0">
                <a:latin typeface="Arial MT"/>
                <a:cs typeface="Arial MT"/>
              </a:rPr>
              <a:t> </a:t>
            </a:r>
            <a:r>
              <a:rPr sz="1600" spc="5" dirty="0">
                <a:latin typeface="Arial MT"/>
                <a:cs typeface="Arial MT"/>
              </a:rPr>
              <a:t>of</a:t>
            </a:r>
            <a:r>
              <a:rPr sz="1600" spc="15" dirty="0">
                <a:latin typeface="Arial MT"/>
                <a:cs typeface="Arial MT"/>
              </a:rPr>
              <a:t> </a:t>
            </a:r>
            <a:r>
              <a:rPr sz="1600" i="1" spc="-425" dirty="0">
                <a:latin typeface="Arial"/>
                <a:cs typeface="Arial"/>
              </a:rPr>
              <a:t>T</a:t>
            </a:r>
            <a:r>
              <a:rPr sz="1600" spc="-425" dirty="0">
                <a:latin typeface="Arial MT"/>
                <a:cs typeface="Arial MT"/>
              </a:rPr>
              <a:t>1′</a:t>
            </a:r>
            <a:r>
              <a:rPr sz="1600" spc="-415" dirty="0">
                <a:latin typeface="Arial MT"/>
                <a:cs typeface="Arial MT"/>
              </a:rPr>
              <a:t> </a:t>
            </a:r>
            <a:r>
              <a:rPr sz="1600" dirty="0">
                <a:latin typeface="Arial MT"/>
                <a:cs typeface="Arial MT"/>
              </a:rPr>
              <a:t>and</a:t>
            </a:r>
            <a:r>
              <a:rPr sz="1600" spc="-30" dirty="0">
                <a:latin typeface="Arial MT"/>
                <a:cs typeface="Arial MT"/>
              </a:rPr>
              <a:t> </a:t>
            </a:r>
            <a:r>
              <a:rPr sz="1600" i="1" spc="-425" dirty="0">
                <a:latin typeface="Arial"/>
                <a:cs typeface="Arial"/>
              </a:rPr>
              <a:t>T</a:t>
            </a:r>
            <a:r>
              <a:rPr sz="1600" spc="-425" dirty="0">
                <a:latin typeface="Arial MT"/>
                <a:cs typeface="Arial MT"/>
              </a:rPr>
              <a:t>2′</a:t>
            </a:r>
            <a:r>
              <a:rPr sz="1600" spc="-415" dirty="0">
                <a:latin typeface="Arial MT"/>
                <a:cs typeface="Arial MT"/>
              </a:rPr>
              <a:t> </a:t>
            </a:r>
            <a:r>
              <a:rPr sz="1600" spc="-10" dirty="0">
                <a:latin typeface="Arial MT"/>
                <a:cs typeface="Arial MT"/>
              </a:rPr>
              <a:t>that</a:t>
            </a:r>
            <a:r>
              <a:rPr sz="1600" spc="114" dirty="0">
                <a:latin typeface="Arial MT"/>
                <a:cs typeface="Arial MT"/>
              </a:rPr>
              <a:t> </a:t>
            </a:r>
            <a:r>
              <a:rPr sz="1600" spc="20" dirty="0">
                <a:latin typeface="Arial MT"/>
                <a:cs typeface="Arial MT"/>
              </a:rPr>
              <a:t>is </a:t>
            </a:r>
            <a:r>
              <a:rPr sz="1600" spc="-430" dirty="0">
                <a:latin typeface="Arial MT"/>
                <a:cs typeface="Arial MT"/>
              </a:rPr>
              <a:t> </a:t>
            </a:r>
            <a:r>
              <a:rPr sz="1600" spc="20" dirty="0">
                <a:latin typeface="Arial MT"/>
                <a:cs typeface="Arial MT"/>
              </a:rPr>
              <a:t>in</a:t>
            </a:r>
            <a:r>
              <a:rPr sz="1600" spc="-35" dirty="0">
                <a:latin typeface="Arial MT"/>
                <a:cs typeface="Arial MT"/>
              </a:rPr>
              <a:t> </a:t>
            </a:r>
            <a:r>
              <a:rPr sz="1600" dirty="0">
                <a:latin typeface="Arial MT"/>
                <a:cs typeface="Arial MT"/>
              </a:rPr>
              <a:t>a</a:t>
            </a:r>
            <a:r>
              <a:rPr sz="1600" spc="-35" dirty="0">
                <a:latin typeface="Arial MT"/>
                <a:cs typeface="Arial MT"/>
              </a:rPr>
              <a:t> </a:t>
            </a:r>
            <a:r>
              <a:rPr sz="1600" spc="-20" dirty="0">
                <a:latin typeface="Arial MT"/>
                <a:cs typeface="Arial MT"/>
              </a:rPr>
              <a:t>state</a:t>
            </a:r>
            <a:r>
              <a:rPr sz="1600" spc="165" dirty="0">
                <a:latin typeface="Arial MT"/>
                <a:cs typeface="Arial MT"/>
              </a:rPr>
              <a:t> </a:t>
            </a:r>
            <a:r>
              <a:rPr sz="1600" spc="5" dirty="0">
                <a:latin typeface="Arial MT"/>
                <a:cs typeface="Arial MT"/>
              </a:rPr>
              <a:t>of</a:t>
            </a:r>
            <a:r>
              <a:rPr sz="1600" spc="-90" dirty="0">
                <a:latin typeface="Arial MT"/>
                <a:cs typeface="Arial MT"/>
              </a:rPr>
              <a:t> </a:t>
            </a:r>
            <a:r>
              <a:rPr sz="1600" spc="10" dirty="0">
                <a:latin typeface="Arial MT"/>
                <a:cs typeface="Arial MT"/>
              </a:rPr>
              <a:t>deadlock</a:t>
            </a:r>
            <a:r>
              <a:rPr sz="1600" spc="-45" dirty="0">
                <a:latin typeface="Arial MT"/>
                <a:cs typeface="Arial MT"/>
              </a:rPr>
              <a:t> </a:t>
            </a:r>
            <a:r>
              <a:rPr sz="1600" spc="-10" dirty="0">
                <a:latin typeface="Arial MT"/>
                <a:cs typeface="Arial MT"/>
              </a:rPr>
              <a:t>(b)</a:t>
            </a:r>
            <a:r>
              <a:rPr sz="1600" spc="-80" dirty="0">
                <a:latin typeface="Arial MT"/>
                <a:cs typeface="Arial MT"/>
              </a:rPr>
              <a:t> </a:t>
            </a:r>
            <a:r>
              <a:rPr sz="1600" dirty="0">
                <a:latin typeface="Arial MT"/>
                <a:cs typeface="Arial MT"/>
              </a:rPr>
              <a:t>A</a:t>
            </a:r>
            <a:r>
              <a:rPr sz="1600" spc="-114" dirty="0">
                <a:latin typeface="Arial MT"/>
                <a:cs typeface="Arial MT"/>
              </a:rPr>
              <a:t> </a:t>
            </a:r>
            <a:r>
              <a:rPr sz="1600" spc="-5" dirty="0">
                <a:latin typeface="Arial MT"/>
                <a:cs typeface="Arial MT"/>
              </a:rPr>
              <a:t>wait-for</a:t>
            </a:r>
            <a:r>
              <a:rPr sz="1600" spc="20" dirty="0">
                <a:latin typeface="Arial MT"/>
                <a:cs typeface="Arial MT"/>
              </a:rPr>
              <a:t> </a:t>
            </a:r>
            <a:r>
              <a:rPr sz="1600" spc="-5" dirty="0">
                <a:latin typeface="Arial MT"/>
                <a:cs typeface="Arial MT"/>
              </a:rPr>
              <a:t>graph</a:t>
            </a:r>
            <a:r>
              <a:rPr sz="1600" spc="65" dirty="0">
                <a:latin typeface="Arial MT"/>
                <a:cs typeface="Arial MT"/>
              </a:rPr>
              <a:t> </a:t>
            </a:r>
            <a:r>
              <a:rPr sz="1600" spc="-15" dirty="0">
                <a:latin typeface="Arial MT"/>
                <a:cs typeface="Arial MT"/>
              </a:rPr>
              <a:t>for</a:t>
            </a:r>
            <a:r>
              <a:rPr sz="1600" spc="20" dirty="0">
                <a:latin typeface="Arial MT"/>
                <a:cs typeface="Arial MT"/>
              </a:rPr>
              <a:t> </a:t>
            </a:r>
            <a:r>
              <a:rPr sz="1600" spc="-15" dirty="0">
                <a:latin typeface="Arial MT"/>
                <a:cs typeface="Arial MT"/>
              </a:rPr>
              <a:t>the</a:t>
            </a:r>
            <a:r>
              <a:rPr sz="1600" spc="70" dirty="0">
                <a:latin typeface="Arial MT"/>
                <a:cs typeface="Arial MT"/>
              </a:rPr>
              <a:t> </a:t>
            </a:r>
            <a:r>
              <a:rPr sz="1600" spc="-5" dirty="0">
                <a:latin typeface="Arial MT"/>
                <a:cs typeface="Arial MT"/>
              </a:rPr>
              <a:t>partial</a:t>
            </a:r>
            <a:r>
              <a:rPr sz="1600" dirty="0">
                <a:latin typeface="Arial MT"/>
                <a:cs typeface="Arial MT"/>
              </a:rPr>
              <a:t> </a:t>
            </a:r>
            <a:r>
              <a:rPr sz="1600" spc="10" dirty="0">
                <a:latin typeface="Arial MT"/>
                <a:cs typeface="Arial MT"/>
              </a:rPr>
              <a:t>schedule</a:t>
            </a:r>
            <a:r>
              <a:rPr sz="1600" spc="-135" dirty="0">
                <a:latin typeface="Arial MT"/>
                <a:cs typeface="Arial MT"/>
              </a:rPr>
              <a:t> </a:t>
            </a:r>
            <a:r>
              <a:rPr sz="1600" spc="20" dirty="0">
                <a:latin typeface="Arial MT"/>
                <a:cs typeface="Arial MT"/>
              </a:rPr>
              <a:t>in</a:t>
            </a:r>
            <a:r>
              <a:rPr sz="1600" spc="-35" dirty="0">
                <a:latin typeface="Arial MT"/>
                <a:cs typeface="Arial MT"/>
              </a:rPr>
              <a:t> </a:t>
            </a:r>
            <a:r>
              <a:rPr sz="1600" spc="-10" dirty="0">
                <a:latin typeface="Arial MT"/>
                <a:cs typeface="Arial MT"/>
              </a:rPr>
              <a:t>(a)</a:t>
            </a:r>
            <a:endParaRPr sz="1600">
              <a:latin typeface="Arial MT"/>
              <a:cs typeface="Arial M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92873"/>
            <a:ext cx="10515600" cy="590739"/>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Dealing with Deadlock and Starvation </a:t>
            </a:r>
            <a:r>
              <a:rPr sz="3600" u="sng" spc="-99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(cont’d.)</a:t>
            </a:r>
          </a:p>
        </p:txBody>
      </p:sp>
      <p:sp>
        <p:nvSpPr>
          <p:cNvPr id="3" name="object 3"/>
          <p:cNvSpPr txBox="1"/>
          <p:nvPr/>
        </p:nvSpPr>
        <p:spPr>
          <a:xfrm>
            <a:off x="344774" y="1532987"/>
            <a:ext cx="10170826" cy="3911199"/>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10" dirty="0">
                <a:solidFill>
                  <a:srgbClr val="333399"/>
                </a:solidFill>
                <a:latin typeface="Arial MT"/>
                <a:cs typeface="Arial MT"/>
              </a:rPr>
              <a:t>Deadlock</a:t>
            </a:r>
            <a:r>
              <a:rPr sz="2800" spc="-90" dirty="0">
                <a:solidFill>
                  <a:srgbClr val="333399"/>
                </a:solidFill>
                <a:latin typeface="Arial MT"/>
                <a:cs typeface="Arial MT"/>
              </a:rPr>
              <a:t> </a:t>
            </a:r>
            <a:r>
              <a:rPr sz="2800" spc="15" dirty="0">
                <a:solidFill>
                  <a:srgbClr val="333399"/>
                </a:solidFill>
                <a:latin typeface="Arial MT"/>
                <a:cs typeface="Arial MT"/>
              </a:rPr>
              <a:t>prevention</a:t>
            </a:r>
            <a:r>
              <a:rPr sz="2800" spc="-150" dirty="0">
                <a:solidFill>
                  <a:srgbClr val="333399"/>
                </a:solidFill>
                <a:latin typeface="Arial MT"/>
                <a:cs typeface="Arial MT"/>
              </a:rPr>
              <a:t> </a:t>
            </a:r>
            <a:r>
              <a:rPr sz="2800" spc="10" dirty="0">
                <a:solidFill>
                  <a:srgbClr val="333399"/>
                </a:solidFill>
                <a:latin typeface="Arial MT"/>
                <a:cs typeface="Arial MT"/>
              </a:rPr>
              <a:t>protocols</a:t>
            </a:r>
            <a:endParaRPr sz="2800" dirty="0">
              <a:latin typeface="Arial MT"/>
              <a:cs typeface="Arial MT"/>
            </a:endParaRPr>
          </a:p>
          <a:p>
            <a:pPr marL="762000" marR="976630" lvl="1" indent="-292100">
              <a:lnSpc>
                <a:spcPts val="3100"/>
              </a:lnSpc>
              <a:spcBef>
                <a:spcPts val="760"/>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Every</a:t>
            </a:r>
            <a:r>
              <a:rPr sz="2600" spc="65" dirty="0">
                <a:solidFill>
                  <a:srgbClr val="800000"/>
                </a:solidFill>
                <a:latin typeface="Arial MT"/>
                <a:cs typeface="Arial MT"/>
              </a:rPr>
              <a:t> </a:t>
            </a:r>
            <a:r>
              <a:rPr sz="2600" spc="-20" dirty="0">
                <a:solidFill>
                  <a:srgbClr val="800000"/>
                </a:solidFill>
                <a:latin typeface="Arial MT"/>
                <a:cs typeface="Arial MT"/>
              </a:rPr>
              <a:t>transaction</a:t>
            </a:r>
            <a:r>
              <a:rPr sz="2600" spc="125" dirty="0">
                <a:solidFill>
                  <a:srgbClr val="800000"/>
                </a:solidFill>
                <a:latin typeface="Arial MT"/>
                <a:cs typeface="Arial MT"/>
              </a:rPr>
              <a:t> </a:t>
            </a:r>
            <a:r>
              <a:rPr sz="2600" spc="-10" dirty="0">
                <a:solidFill>
                  <a:srgbClr val="800000"/>
                </a:solidFill>
                <a:latin typeface="Arial MT"/>
                <a:cs typeface="Arial MT"/>
              </a:rPr>
              <a:t>locks</a:t>
            </a:r>
            <a:r>
              <a:rPr sz="2600" spc="70" dirty="0">
                <a:solidFill>
                  <a:srgbClr val="800000"/>
                </a:solidFill>
                <a:latin typeface="Arial MT"/>
                <a:cs typeface="Arial MT"/>
              </a:rPr>
              <a:t> </a:t>
            </a:r>
            <a:r>
              <a:rPr sz="2600" spc="-10" dirty="0">
                <a:solidFill>
                  <a:srgbClr val="800000"/>
                </a:solidFill>
                <a:latin typeface="Arial MT"/>
                <a:cs typeface="Arial MT"/>
              </a:rPr>
              <a:t>all</a:t>
            </a:r>
            <a:r>
              <a:rPr sz="2600" spc="-5" dirty="0">
                <a:solidFill>
                  <a:srgbClr val="800000"/>
                </a:solidFill>
                <a:latin typeface="Arial MT"/>
                <a:cs typeface="Arial MT"/>
              </a:rPr>
              <a:t> items</a:t>
            </a:r>
            <a:r>
              <a:rPr sz="2600" spc="70" dirty="0">
                <a:solidFill>
                  <a:srgbClr val="800000"/>
                </a:solidFill>
                <a:latin typeface="Arial MT"/>
                <a:cs typeface="Arial MT"/>
              </a:rPr>
              <a:t> </a:t>
            </a:r>
            <a:r>
              <a:rPr sz="2600" spc="10" dirty="0">
                <a:solidFill>
                  <a:srgbClr val="800000"/>
                </a:solidFill>
                <a:latin typeface="Arial MT"/>
                <a:cs typeface="Arial MT"/>
              </a:rPr>
              <a:t>it</a:t>
            </a:r>
            <a:r>
              <a:rPr sz="2600" spc="-50" dirty="0">
                <a:solidFill>
                  <a:srgbClr val="800000"/>
                </a:solidFill>
                <a:latin typeface="Arial MT"/>
                <a:cs typeface="Arial MT"/>
              </a:rPr>
              <a:t> </a:t>
            </a:r>
            <a:r>
              <a:rPr sz="2600" spc="-40" dirty="0">
                <a:solidFill>
                  <a:srgbClr val="800000"/>
                </a:solidFill>
                <a:latin typeface="Arial MT"/>
                <a:cs typeface="Arial MT"/>
              </a:rPr>
              <a:t>needs</a:t>
            </a:r>
            <a:r>
              <a:rPr sz="2600" spc="170" dirty="0">
                <a:solidFill>
                  <a:srgbClr val="800000"/>
                </a:solidFill>
                <a:latin typeface="Arial MT"/>
                <a:cs typeface="Arial MT"/>
              </a:rPr>
              <a:t> </a:t>
            </a:r>
            <a:r>
              <a:rPr sz="2600" spc="10" dirty="0">
                <a:solidFill>
                  <a:srgbClr val="800000"/>
                </a:solidFill>
                <a:latin typeface="Arial MT"/>
                <a:cs typeface="Arial MT"/>
              </a:rPr>
              <a:t>in </a:t>
            </a:r>
            <a:r>
              <a:rPr sz="2600" spc="-710" dirty="0">
                <a:solidFill>
                  <a:srgbClr val="800000"/>
                </a:solidFill>
                <a:latin typeface="Arial MT"/>
                <a:cs typeface="Arial MT"/>
              </a:rPr>
              <a:t> </a:t>
            </a:r>
            <a:r>
              <a:rPr sz="2600" spc="-30" dirty="0">
                <a:solidFill>
                  <a:srgbClr val="800000"/>
                </a:solidFill>
                <a:latin typeface="Arial MT"/>
                <a:cs typeface="Arial MT"/>
              </a:rPr>
              <a:t>advance</a:t>
            </a:r>
            <a:endParaRPr sz="2600" dirty="0">
              <a:latin typeface="Arial MT"/>
              <a:cs typeface="Arial MT"/>
            </a:endParaRPr>
          </a:p>
          <a:p>
            <a:pPr marL="762000" lvl="1" indent="-292100">
              <a:spcBef>
                <a:spcPts val="580"/>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Ordering</a:t>
            </a:r>
            <a:r>
              <a:rPr sz="2600" spc="114" dirty="0">
                <a:solidFill>
                  <a:srgbClr val="800000"/>
                </a:solidFill>
                <a:latin typeface="Arial MT"/>
                <a:cs typeface="Arial MT"/>
              </a:rPr>
              <a:t> </a:t>
            </a:r>
            <a:r>
              <a:rPr sz="2600" spc="-10" dirty="0">
                <a:solidFill>
                  <a:srgbClr val="800000"/>
                </a:solidFill>
                <a:latin typeface="Arial MT"/>
                <a:cs typeface="Arial MT"/>
              </a:rPr>
              <a:t>all </a:t>
            </a:r>
            <a:r>
              <a:rPr sz="2600" spc="-5" dirty="0">
                <a:solidFill>
                  <a:srgbClr val="800000"/>
                </a:solidFill>
                <a:latin typeface="Arial MT"/>
                <a:cs typeface="Arial MT"/>
              </a:rPr>
              <a:t>items</a:t>
            </a:r>
            <a:r>
              <a:rPr sz="2600" spc="-35" dirty="0">
                <a:solidFill>
                  <a:srgbClr val="800000"/>
                </a:solidFill>
                <a:latin typeface="Arial MT"/>
                <a:cs typeface="Arial MT"/>
              </a:rPr>
              <a:t> </a:t>
            </a:r>
            <a:r>
              <a:rPr sz="2600" spc="10" dirty="0">
                <a:solidFill>
                  <a:srgbClr val="800000"/>
                </a:solidFill>
                <a:latin typeface="Arial MT"/>
                <a:cs typeface="Arial MT"/>
              </a:rPr>
              <a:t>in</a:t>
            </a:r>
            <a:r>
              <a:rPr sz="2600" spc="15" dirty="0">
                <a:solidFill>
                  <a:srgbClr val="800000"/>
                </a:solidFill>
                <a:latin typeface="Arial MT"/>
                <a:cs typeface="Arial MT"/>
              </a:rPr>
              <a:t> </a:t>
            </a:r>
            <a:r>
              <a:rPr sz="2600" spc="-25" dirty="0">
                <a:solidFill>
                  <a:srgbClr val="800000"/>
                </a:solidFill>
                <a:latin typeface="Arial MT"/>
                <a:cs typeface="Arial MT"/>
              </a:rPr>
              <a:t>the</a:t>
            </a:r>
            <a:r>
              <a:rPr sz="2600" spc="20" dirty="0">
                <a:solidFill>
                  <a:srgbClr val="800000"/>
                </a:solidFill>
                <a:latin typeface="Arial MT"/>
                <a:cs typeface="Arial MT"/>
              </a:rPr>
              <a:t> </a:t>
            </a:r>
            <a:r>
              <a:rPr sz="2600" spc="-35" dirty="0">
                <a:solidFill>
                  <a:srgbClr val="800000"/>
                </a:solidFill>
                <a:latin typeface="Arial MT"/>
                <a:cs typeface="Arial MT"/>
              </a:rPr>
              <a:t>database</a:t>
            </a:r>
            <a:endParaRPr sz="2600" dirty="0">
              <a:latin typeface="Arial MT"/>
              <a:cs typeface="Arial MT"/>
            </a:endParaRPr>
          </a:p>
          <a:p>
            <a:pPr marL="1155065" marR="5080" lvl="2" indent="-228600">
              <a:lnSpc>
                <a:spcPct val="100699"/>
              </a:lnSpc>
              <a:spcBef>
                <a:spcPts val="560"/>
              </a:spcBef>
              <a:buClr>
                <a:srgbClr val="990033"/>
              </a:buClr>
              <a:buSzPct val="50000"/>
              <a:buFont typeface="Wingdings"/>
              <a:buChar char=""/>
              <a:tabLst>
                <a:tab pos="1155700" algn="l"/>
              </a:tabLst>
            </a:pPr>
            <a:r>
              <a:rPr sz="2400" spc="-15" dirty="0">
                <a:solidFill>
                  <a:srgbClr val="333399"/>
                </a:solidFill>
                <a:latin typeface="Arial MT"/>
                <a:cs typeface="Arial MT"/>
              </a:rPr>
              <a:t>Transaction</a:t>
            </a:r>
            <a:r>
              <a:rPr sz="2400" spc="90" dirty="0">
                <a:solidFill>
                  <a:srgbClr val="333399"/>
                </a:solidFill>
                <a:latin typeface="Arial MT"/>
                <a:cs typeface="Arial MT"/>
              </a:rPr>
              <a:t> </a:t>
            </a:r>
            <a:r>
              <a:rPr sz="2400" spc="-10" dirty="0">
                <a:solidFill>
                  <a:srgbClr val="333399"/>
                </a:solidFill>
                <a:latin typeface="Arial MT"/>
                <a:cs typeface="Arial MT"/>
              </a:rPr>
              <a:t>that</a:t>
            </a:r>
            <a:r>
              <a:rPr sz="2400" spc="65" dirty="0">
                <a:solidFill>
                  <a:srgbClr val="333399"/>
                </a:solidFill>
                <a:latin typeface="Arial MT"/>
                <a:cs typeface="Arial MT"/>
              </a:rPr>
              <a:t> </a:t>
            </a:r>
            <a:r>
              <a:rPr sz="2400" spc="-30" dirty="0">
                <a:solidFill>
                  <a:srgbClr val="333399"/>
                </a:solidFill>
                <a:latin typeface="Arial MT"/>
                <a:cs typeface="Arial MT"/>
              </a:rPr>
              <a:t>needs</a:t>
            </a:r>
            <a:r>
              <a:rPr sz="2400" spc="130" dirty="0">
                <a:solidFill>
                  <a:srgbClr val="333399"/>
                </a:solidFill>
                <a:latin typeface="Arial MT"/>
                <a:cs typeface="Arial MT"/>
              </a:rPr>
              <a:t> </a:t>
            </a:r>
            <a:r>
              <a:rPr sz="2400" spc="-15" dirty="0">
                <a:solidFill>
                  <a:srgbClr val="333399"/>
                </a:solidFill>
                <a:latin typeface="Arial MT"/>
                <a:cs typeface="Arial MT"/>
              </a:rPr>
              <a:t>several</a:t>
            </a:r>
            <a:r>
              <a:rPr sz="2400" spc="95" dirty="0">
                <a:solidFill>
                  <a:srgbClr val="333399"/>
                </a:solidFill>
                <a:latin typeface="Arial MT"/>
                <a:cs typeface="Arial MT"/>
              </a:rPr>
              <a:t> </a:t>
            </a:r>
            <a:r>
              <a:rPr sz="2400" spc="-10" dirty="0">
                <a:solidFill>
                  <a:srgbClr val="333399"/>
                </a:solidFill>
                <a:latin typeface="Arial MT"/>
                <a:cs typeface="Arial MT"/>
              </a:rPr>
              <a:t>items</a:t>
            </a:r>
            <a:r>
              <a:rPr sz="2400" spc="30" dirty="0">
                <a:solidFill>
                  <a:srgbClr val="333399"/>
                </a:solidFill>
                <a:latin typeface="Arial MT"/>
                <a:cs typeface="Arial MT"/>
              </a:rPr>
              <a:t> </a:t>
            </a:r>
            <a:r>
              <a:rPr sz="2400" spc="-30" dirty="0">
                <a:solidFill>
                  <a:srgbClr val="333399"/>
                </a:solidFill>
                <a:latin typeface="Arial MT"/>
                <a:cs typeface="Arial MT"/>
              </a:rPr>
              <a:t>will</a:t>
            </a:r>
            <a:r>
              <a:rPr sz="2400" spc="95" dirty="0">
                <a:solidFill>
                  <a:srgbClr val="333399"/>
                </a:solidFill>
                <a:latin typeface="Arial MT"/>
                <a:cs typeface="Arial MT"/>
              </a:rPr>
              <a:t> </a:t>
            </a:r>
            <a:r>
              <a:rPr sz="2400" spc="-20" dirty="0">
                <a:solidFill>
                  <a:srgbClr val="333399"/>
                </a:solidFill>
                <a:latin typeface="Arial MT"/>
                <a:cs typeface="Arial MT"/>
              </a:rPr>
              <a:t>lock</a:t>
            </a:r>
            <a:r>
              <a:rPr sz="2400" spc="130" dirty="0">
                <a:solidFill>
                  <a:srgbClr val="333399"/>
                </a:solidFill>
                <a:latin typeface="Arial MT"/>
                <a:cs typeface="Arial MT"/>
              </a:rPr>
              <a:t> </a:t>
            </a:r>
            <a:r>
              <a:rPr sz="2400" spc="-10" dirty="0">
                <a:solidFill>
                  <a:srgbClr val="333399"/>
                </a:solidFill>
                <a:latin typeface="Arial MT"/>
                <a:cs typeface="Arial MT"/>
              </a:rPr>
              <a:t>them </a:t>
            </a:r>
            <a:r>
              <a:rPr sz="2400" spc="-655" dirty="0">
                <a:solidFill>
                  <a:srgbClr val="333399"/>
                </a:solidFill>
                <a:latin typeface="Arial MT"/>
                <a:cs typeface="Arial MT"/>
              </a:rPr>
              <a:t> </a:t>
            </a:r>
            <a:r>
              <a:rPr sz="2400" spc="-20" dirty="0">
                <a:solidFill>
                  <a:srgbClr val="333399"/>
                </a:solidFill>
                <a:latin typeface="Arial MT"/>
                <a:cs typeface="Arial MT"/>
              </a:rPr>
              <a:t>in</a:t>
            </a:r>
            <a:r>
              <a:rPr sz="2400" spc="-10" dirty="0">
                <a:solidFill>
                  <a:srgbClr val="333399"/>
                </a:solidFill>
                <a:latin typeface="Arial MT"/>
                <a:cs typeface="Arial MT"/>
              </a:rPr>
              <a:t> </a:t>
            </a:r>
            <a:r>
              <a:rPr sz="2400" spc="-15" dirty="0">
                <a:solidFill>
                  <a:srgbClr val="333399"/>
                </a:solidFill>
                <a:latin typeface="Arial MT"/>
                <a:cs typeface="Arial MT"/>
              </a:rPr>
              <a:t>that</a:t>
            </a:r>
            <a:r>
              <a:rPr sz="2400" spc="60" dirty="0">
                <a:solidFill>
                  <a:srgbClr val="333399"/>
                </a:solidFill>
                <a:latin typeface="Arial MT"/>
                <a:cs typeface="Arial MT"/>
              </a:rPr>
              <a:t> </a:t>
            </a:r>
            <a:r>
              <a:rPr sz="2400" spc="-25" dirty="0">
                <a:solidFill>
                  <a:srgbClr val="333399"/>
                </a:solidFill>
                <a:latin typeface="Arial MT"/>
                <a:cs typeface="Arial MT"/>
              </a:rPr>
              <a:t>order</a:t>
            </a:r>
            <a:endParaRPr sz="2400" dirty="0">
              <a:latin typeface="Arial MT"/>
              <a:cs typeface="Arial MT"/>
            </a:endParaRPr>
          </a:p>
          <a:p>
            <a:pPr marL="762000" lvl="1" indent="-292100">
              <a:spcBef>
                <a:spcPts val="620"/>
              </a:spcBef>
              <a:buClr>
                <a:srgbClr val="333399"/>
              </a:buClr>
              <a:buSzPct val="53846"/>
              <a:buFont typeface="Wingdings"/>
              <a:buChar char=""/>
              <a:tabLst>
                <a:tab pos="761365" algn="l"/>
                <a:tab pos="762000" algn="l"/>
              </a:tabLst>
            </a:pPr>
            <a:r>
              <a:rPr sz="2600" spc="-30" dirty="0">
                <a:solidFill>
                  <a:srgbClr val="800000"/>
                </a:solidFill>
                <a:highlight>
                  <a:srgbClr val="FFFF00"/>
                </a:highlight>
                <a:latin typeface="Arial MT"/>
                <a:cs typeface="Arial MT"/>
              </a:rPr>
              <a:t>Both</a:t>
            </a:r>
            <a:r>
              <a:rPr sz="2600" spc="120" dirty="0">
                <a:solidFill>
                  <a:srgbClr val="800000"/>
                </a:solidFill>
                <a:highlight>
                  <a:srgbClr val="FFFF00"/>
                </a:highlight>
                <a:latin typeface="Arial MT"/>
                <a:cs typeface="Arial MT"/>
              </a:rPr>
              <a:t> </a:t>
            </a:r>
            <a:r>
              <a:rPr sz="2600" spc="-35" dirty="0">
                <a:solidFill>
                  <a:srgbClr val="800000"/>
                </a:solidFill>
                <a:highlight>
                  <a:srgbClr val="FFFF00"/>
                </a:highlight>
                <a:latin typeface="Arial MT"/>
                <a:cs typeface="Arial MT"/>
              </a:rPr>
              <a:t>approaches</a:t>
            </a:r>
            <a:r>
              <a:rPr sz="2600" spc="265" dirty="0">
                <a:solidFill>
                  <a:srgbClr val="800000"/>
                </a:solidFill>
                <a:highlight>
                  <a:srgbClr val="FFFF00"/>
                </a:highlight>
                <a:latin typeface="Arial MT"/>
                <a:cs typeface="Arial MT"/>
              </a:rPr>
              <a:t> </a:t>
            </a:r>
            <a:r>
              <a:rPr sz="2600" spc="-10" dirty="0">
                <a:solidFill>
                  <a:srgbClr val="800000"/>
                </a:solidFill>
                <a:highlight>
                  <a:srgbClr val="FFFF00"/>
                </a:highlight>
                <a:latin typeface="Arial MT"/>
                <a:cs typeface="Arial MT"/>
              </a:rPr>
              <a:t>impractical</a:t>
            </a:r>
            <a:endParaRPr sz="2600" dirty="0">
              <a:highlight>
                <a:srgbClr val="FFFF00"/>
              </a:highlight>
              <a:latin typeface="Arial MT"/>
              <a:cs typeface="Arial MT"/>
            </a:endParaRPr>
          </a:p>
          <a:p>
            <a:pPr marL="355600" indent="-342900">
              <a:spcBef>
                <a:spcPts val="580"/>
              </a:spcBef>
              <a:buClr>
                <a:srgbClr val="990033"/>
              </a:buClr>
              <a:buSzPct val="60714"/>
              <a:buFont typeface="Wingdings"/>
              <a:buChar char=""/>
              <a:tabLst>
                <a:tab pos="354965" algn="l"/>
                <a:tab pos="355600" algn="l"/>
              </a:tabLst>
            </a:pPr>
            <a:r>
              <a:rPr sz="2800" spc="10" dirty="0">
                <a:solidFill>
                  <a:srgbClr val="333399"/>
                </a:solidFill>
                <a:latin typeface="Arial MT"/>
                <a:cs typeface="Arial MT"/>
              </a:rPr>
              <a:t>Protocols</a:t>
            </a:r>
            <a:r>
              <a:rPr sz="2800" spc="-90" dirty="0">
                <a:solidFill>
                  <a:srgbClr val="333399"/>
                </a:solidFill>
                <a:latin typeface="Arial MT"/>
                <a:cs typeface="Arial MT"/>
              </a:rPr>
              <a:t> </a:t>
            </a:r>
            <a:r>
              <a:rPr sz="2800" spc="20" dirty="0">
                <a:solidFill>
                  <a:srgbClr val="333399"/>
                </a:solidFill>
                <a:latin typeface="Arial MT"/>
                <a:cs typeface="Arial MT"/>
              </a:rPr>
              <a:t>based</a:t>
            </a:r>
            <a:r>
              <a:rPr sz="2800" spc="-145" dirty="0">
                <a:solidFill>
                  <a:srgbClr val="333399"/>
                </a:solidFill>
                <a:latin typeface="Arial MT"/>
                <a:cs typeface="Arial MT"/>
              </a:rPr>
              <a:t> </a:t>
            </a:r>
            <a:r>
              <a:rPr sz="2800" spc="20" dirty="0">
                <a:solidFill>
                  <a:srgbClr val="333399"/>
                </a:solidFill>
                <a:latin typeface="Arial MT"/>
                <a:cs typeface="Arial MT"/>
              </a:rPr>
              <a:t>on</a:t>
            </a:r>
            <a:r>
              <a:rPr sz="2800" spc="-45" dirty="0">
                <a:solidFill>
                  <a:srgbClr val="333399"/>
                </a:solidFill>
                <a:latin typeface="Arial MT"/>
                <a:cs typeface="Arial MT"/>
              </a:rPr>
              <a:t> </a:t>
            </a:r>
            <a:r>
              <a:rPr sz="2800" dirty="0">
                <a:solidFill>
                  <a:srgbClr val="333399"/>
                </a:solidFill>
                <a:latin typeface="Arial MT"/>
                <a:cs typeface="Arial MT"/>
              </a:rPr>
              <a:t>a</a:t>
            </a:r>
            <a:r>
              <a:rPr sz="2800" spc="-50" dirty="0">
                <a:solidFill>
                  <a:srgbClr val="333399"/>
                </a:solidFill>
                <a:latin typeface="Arial MT"/>
                <a:cs typeface="Arial MT"/>
              </a:rPr>
              <a:t> </a:t>
            </a:r>
            <a:r>
              <a:rPr sz="2800" dirty="0">
                <a:solidFill>
                  <a:srgbClr val="333399"/>
                </a:solidFill>
                <a:latin typeface="Arial MT"/>
                <a:cs typeface="Arial MT"/>
              </a:rPr>
              <a:t>timestamp</a:t>
            </a:r>
            <a:endParaRPr sz="2800" dirty="0">
              <a:latin typeface="Arial MT"/>
              <a:cs typeface="Arial MT"/>
            </a:endParaRPr>
          </a:p>
          <a:p>
            <a:pPr marL="762000" lvl="1" indent="-292100">
              <a:spcBef>
                <a:spcPts val="640"/>
              </a:spcBef>
              <a:buClr>
                <a:srgbClr val="333399"/>
              </a:buClr>
              <a:buSzPct val="53846"/>
              <a:buFont typeface="Wingdings"/>
              <a:buChar char=""/>
              <a:tabLst>
                <a:tab pos="761365" algn="l"/>
                <a:tab pos="762000" algn="l"/>
              </a:tabLst>
            </a:pPr>
            <a:r>
              <a:rPr sz="2600" spc="-5" dirty="0">
                <a:solidFill>
                  <a:srgbClr val="800000"/>
                </a:solidFill>
                <a:latin typeface="Arial MT"/>
                <a:cs typeface="Arial MT"/>
              </a:rPr>
              <a:t>Wait-die</a:t>
            </a:r>
            <a:endParaRPr sz="2600" dirty="0">
              <a:latin typeface="Arial MT"/>
              <a:cs typeface="Arial MT"/>
            </a:endParaRPr>
          </a:p>
          <a:p>
            <a:pPr marL="762000" lvl="1" indent="-292100">
              <a:spcBef>
                <a:spcPts val="680"/>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Wound-wait</a:t>
            </a:r>
            <a:endParaRPr sz="2600" dirty="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870" y="469067"/>
            <a:ext cx="10515600" cy="590739"/>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Dealing with Deadlock and Starvation </a:t>
            </a:r>
            <a:r>
              <a:rPr sz="3600" u="sng" spc="-99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(cont’d.)</a:t>
            </a:r>
          </a:p>
        </p:txBody>
      </p:sp>
      <p:sp>
        <p:nvSpPr>
          <p:cNvPr id="3" name="object 3"/>
          <p:cNvSpPr txBox="1"/>
          <p:nvPr/>
        </p:nvSpPr>
        <p:spPr>
          <a:xfrm>
            <a:off x="1019331" y="1532987"/>
            <a:ext cx="10697388" cy="4643579"/>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15" dirty="0">
                <a:solidFill>
                  <a:srgbClr val="333399"/>
                </a:solidFill>
                <a:latin typeface="Calibri" panose="020F0502020204030204" pitchFamily="34" charset="0"/>
                <a:cs typeface="Calibri" panose="020F0502020204030204" pitchFamily="34" charset="0"/>
              </a:rPr>
              <a:t>No</a:t>
            </a:r>
            <a:r>
              <a:rPr sz="2800" spc="3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waiting</a:t>
            </a:r>
            <a:r>
              <a:rPr sz="2800" spc="-5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algorithm</a:t>
            </a:r>
            <a:endParaRPr sz="2800" dirty="0">
              <a:latin typeface="Calibri" panose="020F0502020204030204" pitchFamily="34" charset="0"/>
              <a:cs typeface="Calibri" panose="020F0502020204030204" pitchFamily="34" charset="0"/>
            </a:endParaRPr>
          </a:p>
          <a:p>
            <a:pPr marL="762000" marR="42545" lvl="1" indent="-292100">
              <a:lnSpc>
                <a:spcPts val="3100"/>
              </a:lnSpc>
              <a:spcBef>
                <a:spcPts val="76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If</a:t>
            </a:r>
            <a:r>
              <a:rPr sz="2600" spc="5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r>
              <a:rPr lang="en-US" sz="2600" spc="-20" dirty="0">
                <a:solidFill>
                  <a:srgbClr val="800000"/>
                </a:solidFill>
                <a:latin typeface="Calibri" panose="020F0502020204030204" pitchFamily="34" charset="0"/>
                <a:cs typeface="Calibri" panose="020F0502020204030204" pitchFamily="34" charset="0"/>
              </a:rPr>
              <a:t> is</a:t>
            </a:r>
            <a:r>
              <a:rPr sz="2600" spc="12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unable</a:t>
            </a:r>
            <a:r>
              <a:rPr sz="2600" spc="229"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obtain</a:t>
            </a:r>
            <a:r>
              <a:rPr sz="2600" spc="13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lock,</a:t>
            </a:r>
            <a:r>
              <a:rPr sz="2600" spc="5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immediately </a:t>
            </a:r>
            <a:r>
              <a:rPr sz="2600" spc="-71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aborted</a:t>
            </a:r>
            <a:r>
              <a:rPr sz="2600" spc="22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and</a:t>
            </a:r>
            <a:r>
              <a:rPr sz="2600" spc="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restarted</a:t>
            </a:r>
            <a:r>
              <a:rPr sz="2600" spc="1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later</a:t>
            </a:r>
            <a:endParaRPr sz="2600" dirty="0">
              <a:latin typeface="Calibri" panose="020F0502020204030204" pitchFamily="34" charset="0"/>
              <a:cs typeface="Calibri" panose="020F0502020204030204" pitchFamily="34" charset="0"/>
            </a:endParaRPr>
          </a:p>
          <a:p>
            <a:pPr marL="355600" indent="-342900">
              <a:spcBef>
                <a:spcPts val="580"/>
              </a:spcBef>
              <a:buClr>
                <a:srgbClr val="990033"/>
              </a:buClr>
              <a:buSzPct val="60714"/>
              <a:buFont typeface="Wingdings"/>
              <a:buChar char=""/>
              <a:tabLst>
                <a:tab pos="354965" algn="l"/>
                <a:tab pos="355600" algn="l"/>
              </a:tabLst>
            </a:pPr>
            <a:r>
              <a:rPr sz="2800" spc="15" dirty="0">
                <a:solidFill>
                  <a:srgbClr val="333399"/>
                </a:solidFill>
                <a:latin typeface="Calibri" panose="020F0502020204030204" pitchFamily="34" charset="0"/>
                <a:cs typeface="Calibri" panose="020F0502020204030204" pitchFamily="34" charset="0"/>
              </a:rPr>
              <a:t>Cautious</a:t>
            </a:r>
            <a:r>
              <a:rPr sz="2800" spc="-10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waiting</a:t>
            </a:r>
            <a:r>
              <a:rPr sz="2800" spc="-6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algorithm</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Deadlock-free</a:t>
            </a:r>
            <a:endParaRPr lang="en-US" sz="2600" spc="-15" dirty="0">
              <a:solidFill>
                <a:srgbClr val="800000"/>
              </a:solidFill>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lang="en-US" sz="2200" dirty="0">
                <a:highlight>
                  <a:srgbClr val="FFFAEF"/>
                </a:highlight>
                <a:latin typeface="Calibri" panose="020F0502020204030204" pitchFamily="34" charset="0"/>
                <a:cs typeface="Calibri" panose="020F0502020204030204" pitchFamily="34" charset="0"/>
              </a:rPr>
              <a:t>If </a:t>
            </a:r>
            <a:r>
              <a:rPr lang="en-US" sz="2200" dirty="0" err="1">
                <a:highlight>
                  <a:srgbClr val="FFFAEF"/>
                </a:highlight>
                <a:latin typeface="Calibri" panose="020F0502020204030204" pitchFamily="34" charset="0"/>
                <a:cs typeface="Calibri" panose="020F0502020204030204" pitchFamily="34" charset="0"/>
              </a:rPr>
              <a:t>Tj</a:t>
            </a:r>
            <a:r>
              <a:rPr lang="en-US" sz="2200" dirty="0">
                <a:highlight>
                  <a:srgbClr val="FFFAEF"/>
                </a:highlight>
                <a:latin typeface="Calibri" panose="020F0502020204030204" pitchFamily="34" charset="0"/>
                <a:cs typeface="Calibri" panose="020F0502020204030204" pitchFamily="34" charset="0"/>
              </a:rPr>
              <a:t> is not blocked (not waiting for some other locked item), then </a:t>
            </a:r>
            <a:r>
              <a:rPr lang="en-US" sz="2200" dirty="0" err="1">
                <a:highlight>
                  <a:srgbClr val="FFFAEF"/>
                </a:highlight>
                <a:latin typeface="Calibri" panose="020F0502020204030204" pitchFamily="34" charset="0"/>
                <a:cs typeface="Calibri" panose="020F0502020204030204" pitchFamily="34" charset="0"/>
              </a:rPr>
              <a:t>Ti</a:t>
            </a:r>
            <a:r>
              <a:rPr lang="en-US" sz="2200" dirty="0">
                <a:highlight>
                  <a:srgbClr val="FFFAEF"/>
                </a:highlight>
                <a:latin typeface="Calibri" panose="020F0502020204030204" pitchFamily="34" charset="0"/>
                <a:cs typeface="Calibri" panose="020F0502020204030204" pitchFamily="34" charset="0"/>
              </a:rPr>
              <a:t> is blocked and allowed to wait; otherwise abort </a:t>
            </a:r>
            <a:r>
              <a:rPr lang="en-US" sz="2200" dirty="0" err="1">
                <a:highlight>
                  <a:srgbClr val="FFFAEF"/>
                </a:highlight>
                <a:latin typeface="Calibri" panose="020F0502020204030204" pitchFamily="34" charset="0"/>
                <a:cs typeface="Calibri" panose="020F0502020204030204" pitchFamily="34" charset="0"/>
              </a:rPr>
              <a:t>Ti</a:t>
            </a:r>
            <a:r>
              <a:rPr lang="en-US" sz="2200" dirty="0">
                <a:highlight>
                  <a:srgbClr val="FFFAEF"/>
                </a:highlight>
                <a:latin typeface="Calibri" panose="020F0502020204030204" pitchFamily="34" charset="0"/>
                <a:cs typeface="Calibri" panose="020F0502020204030204" pitchFamily="34" charset="0"/>
              </a:rPr>
              <a:t>.</a:t>
            </a:r>
          </a:p>
          <a:p>
            <a:pPr marL="355600" indent="-342900">
              <a:spcBef>
                <a:spcPts val="680"/>
              </a:spcBef>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Deadlock</a:t>
            </a:r>
            <a:r>
              <a:rPr sz="2800" spc="-9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detection</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System</a:t>
            </a:r>
            <a:r>
              <a:rPr sz="2600" spc="10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checks</a:t>
            </a:r>
            <a:r>
              <a:rPr sz="2600" spc="7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see</a:t>
            </a:r>
            <a:r>
              <a:rPr sz="2600" spc="1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if</a:t>
            </a:r>
            <a:r>
              <a:rPr sz="2600" spc="-5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state</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deadlock</a:t>
            </a:r>
            <a:r>
              <a:rPr sz="2600" spc="27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exists</a:t>
            </a:r>
            <a:endParaRPr sz="2600"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Wait-for</a:t>
            </a:r>
            <a:r>
              <a:rPr sz="2600" spc="-25" dirty="0">
                <a:solidFill>
                  <a:srgbClr val="800000"/>
                </a:solidFill>
                <a:latin typeface="Calibri" panose="020F0502020204030204" pitchFamily="34" charset="0"/>
                <a:cs typeface="Calibri" panose="020F0502020204030204" pitchFamily="34" charset="0"/>
              </a:rPr>
              <a:t> graph</a:t>
            </a:r>
            <a:endParaRPr sz="2600" dirty="0">
              <a:latin typeface="Calibri" panose="020F0502020204030204" pitchFamily="34" charset="0"/>
              <a:cs typeface="Calibri" panose="020F0502020204030204" pitchFamily="34" charset="0"/>
            </a:endParaRPr>
          </a:p>
        </p:txBody>
      </p:sp>
      <p:pic>
        <p:nvPicPr>
          <p:cNvPr id="4" name="object 4">
            <a:extLst>
              <a:ext uri="{FF2B5EF4-FFF2-40B4-BE49-F238E27FC236}">
                <a16:creationId xmlns:a16="http://schemas.microsoft.com/office/drawing/2014/main" id="{6F506DEE-C566-4D60-8A5D-2B02A9A5DEE6}"/>
              </a:ext>
            </a:extLst>
          </p:cNvPr>
          <p:cNvPicPr/>
          <p:nvPr/>
        </p:nvPicPr>
        <p:blipFill>
          <a:blip r:embed="rId2" cstate="print"/>
          <a:stretch>
            <a:fillRect/>
          </a:stretch>
        </p:blipFill>
        <p:spPr>
          <a:xfrm>
            <a:off x="4180929" y="6003889"/>
            <a:ext cx="7242464" cy="21461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8898" y="430601"/>
            <a:ext cx="10515600" cy="590739"/>
          </a:xfrm>
          <a:prstGeom prst="rect">
            <a:avLst/>
          </a:prstGeom>
        </p:spPr>
        <p:txBody>
          <a:bodyPr vert="horz" wrap="square" lIns="0" tIns="27940" rIns="0" bIns="0" rtlCol="0" anchor="ctr">
            <a:spAutoFit/>
          </a:bodyPr>
          <a:lstStyle/>
          <a:p>
            <a:pPr marL="12700" marR="5080">
              <a:lnSpc>
                <a:spcPts val="4300"/>
              </a:lnSpc>
              <a:spcBef>
                <a:spcPts val="220"/>
              </a:spcBef>
            </a:pPr>
            <a:r>
              <a:rPr spc="-5" dirty="0">
                <a:latin typeface="Calibri" panose="020F0502020204030204" pitchFamily="34" charset="0"/>
                <a:cs typeface="Calibri" panose="020F0502020204030204" pitchFamily="34" charset="0"/>
              </a:rPr>
              <a:t>Dealing with Deadlock and Starvation </a:t>
            </a:r>
            <a:r>
              <a:rPr spc="-99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(cont’d.)</a:t>
            </a:r>
          </a:p>
        </p:txBody>
      </p:sp>
      <p:sp>
        <p:nvSpPr>
          <p:cNvPr id="3" name="object 3"/>
          <p:cNvSpPr txBox="1"/>
          <p:nvPr/>
        </p:nvSpPr>
        <p:spPr>
          <a:xfrm>
            <a:off x="838200" y="1467565"/>
            <a:ext cx="10515599" cy="4240905"/>
          </a:xfrm>
          <a:prstGeom prst="rect">
            <a:avLst/>
          </a:prstGeom>
        </p:spPr>
        <p:txBody>
          <a:bodyPr vert="horz" wrap="square" lIns="0" tIns="100330" rIns="0" bIns="0" rtlCol="0">
            <a:spAutoFit/>
          </a:bodyPr>
          <a:lstStyle/>
          <a:p>
            <a:pPr marL="355600" indent="-342900">
              <a:spcAft>
                <a:spcPts val="600"/>
              </a:spcAft>
              <a:buClr>
                <a:srgbClr val="990033"/>
              </a:buClr>
              <a:buSzPct val="60714"/>
              <a:buFont typeface="Wingdings"/>
              <a:buChar char=""/>
              <a:tabLst>
                <a:tab pos="354965" algn="l"/>
                <a:tab pos="355600" algn="l"/>
              </a:tabLst>
            </a:pPr>
            <a:r>
              <a:rPr sz="2800" dirty="0">
                <a:solidFill>
                  <a:srgbClr val="333399"/>
                </a:solidFill>
                <a:latin typeface="Calibri" panose="020F0502020204030204" pitchFamily="34" charset="0"/>
                <a:cs typeface="Calibri" panose="020F0502020204030204" pitchFamily="34" charset="0"/>
              </a:rPr>
              <a:t>Victim</a:t>
            </a:r>
            <a:r>
              <a:rPr sz="2800" spc="-114"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selection</a:t>
            </a:r>
            <a:endParaRPr sz="2800" dirty="0">
              <a:latin typeface="Calibri" panose="020F0502020204030204" pitchFamily="34" charset="0"/>
              <a:cs typeface="Calibri" panose="020F0502020204030204" pitchFamily="34" charset="0"/>
            </a:endParaRPr>
          </a:p>
          <a:p>
            <a:pPr marL="762000" marR="319405" lvl="1" indent="-292100">
              <a:spcAft>
                <a:spcPts val="1800"/>
              </a:spcAft>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Deciding</a:t>
            </a:r>
            <a:r>
              <a:rPr sz="2600" spc="12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which</a:t>
            </a:r>
            <a:r>
              <a:rPr sz="2600" spc="-7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r>
              <a:rPr sz="2600" spc="2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abort</a:t>
            </a:r>
            <a:r>
              <a:rPr sz="2600" spc="15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in</a:t>
            </a:r>
            <a:r>
              <a:rPr sz="2600" spc="-7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case</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 </a:t>
            </a:r>
            <a:r>
              <a:rPr sz="2600" spc="-71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deadlock</a:t>
            </a:r>
            <a:endParaRPr sz="2600" dirty="0">
              <a:latin typeface="Calibri" panose="020F0502020204030204" pitchFamily="34" charset="0"/>
              <a:cs typeface="Calibri" panose="020F0502020204030204" pitchFamily="34" charset="0"/>
            </a:endParaRPr>
          </a:p>
          <a:p>
            <a:pPr marL="355600" indent="-342900">
              <a:spcAft>
                <a:spcPts val="600"/>
              </a:spcAft>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Timeouts</a:t>
            </a:r>
            <a:endParaRPr sz="2800" dirty="0">
              <a:latin typeface="Calibri" panose="020F0502020204030204" pitchFamily="34" charset="0"/>
              <a:cs typeface="Calibri" panose="020F0502020204030204" pitchFamily="34" charset="0"/>
            </a:endParaRPr>
          </a:p>
          <a:p>
            <a:pPr marL="762000" marR="52705" lvl="1" indent="-292100">
              <a:spcAft>
                <a:spcPts val="2400"/>
              </a:spcAft>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If</a:t>
            </a:r>
            <a:r>
              <a:rPr sz="2600" spc="5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system</a:t>
            </a:r>
            <a:r>
              <a:rPr sz="2600" spc="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waits</a:t>
            </a:r>
            <a:r>
              <a:rPr sz="2600" spc="7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longer</a:t>
            </a:r>
            <a:r>
              <a:rPr sz="2600" spc="204"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than</a:t>
            </a:r>
            <a:r>
              <a:rPr sz="2600" spc="12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7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predefined</a:t>
            </a:r>
            <a:r>
              <a:rPr sz="2600" spc="32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time,</a:t>
            </a:r>
            <a:r>
              <a:rPr sz="2600" spc="-4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it </a:t>
            </a:r>
            <a:r>
              <a:rPr sz="2600" spc="-7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aborts</a:t>
            </a:r>
            <a:r>
              <a:rPr sz="2600" spc="17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endParaRPr sz="2600" dirty="0">
              <a:latin typeface="Calibri" panose="020F0502020204030204" pitchFamily="34" charset="0"/>
              <a:cs typeface="Calibri" panose="020F0502020204030204" pitchFamily="34" charset="0"/>
            </a:endParaRPr>
          </a:p>
          <a:p>
            <a:pPr marL="355600" indent="-342900">
              <a:spcAft>
                <a:spcPts val="600"/>
              </a:spcAft>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Starvation</a:t>
            </a:r>
            <a:endParaRPr sz="2800" dirty="0">
              <a:latin typeface="Calibri" panose="020F0502020204030204" pitchFamily="34" charset="0"/>
              <a:cs typeface="Calibri" panose="020F0502020204030204" pitchFamily="34" charset="0"/>
            </a:endParaRPr>
          </a:p>
          <a:p>
            <a:pPr marL="762000" marR="5080" lvl="1" indent="-292100">
              <a:spcAft>
                <a:spcPts val="600"/>
              </a:spcAft>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Occurs</a:t>
            </a:r>
            <a:r>
              <a:rPr sz="2600" spc="7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if</a:t>
            </a:r>
            <a:r>
              <a:rPr sz="2600" spc="-5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r>
              <a:rPr sz="2600" spc="12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cannot</a:t>
            </a:r>
            <a:r>
              <a:rPr sz="2600" spc="25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proceed</a:t>
            </a:r>
            <a:r>
              <a:rPr sz="2600" spc="1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for</a:t>
            </a:r>
            <a:r>
              <a:rPr sz="2600" spc="10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an </a:t>
            </a:r>
            <a:r>
              <a:rPr sz="2600" spc="-20" dirty="0">
                <a:solidFill>
                  <a:srgbClr val="800000"/>
                </a:solidFill>
                <a:latin typeface="Calibri" panose="020F0502020204030204" pitchFamily="34" charset="0"/>
                <a:cs typeface="Calibri" panose="020F0502020204030204" pitchFamily="34" charset="0"/>
              </a:rPr>
              <a:t> indefinite</a:t>
            </a:r>
            <a:r>
              <a:rPr sz="2600" spc="2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period</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time</a:t>
            </a:r>
            <a:r>
              <a:rPr sz="2600" spc="3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while</a:t>
            </a:r>
            <a:r>
              <a:rPr sz="2600" spc="-7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other</a:t>
            </a:r>
            <a:r>
              <a:rPr sz="2600" spc="2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transactions </a:t>
            </a:r>
            <a:r>
              <a:rPr sz="2600" spc="-71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continue</a:t>
            </a:r>
            <a:r>
              <a:rPr sz="2600" spc="2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normally</a:t>
            </a:r>
            <a:endParaRPr sz="2600" dirty="0">
              <a:latin typeface="Calibri" panose="020F0502020204030204" pitchFamily="34" charset="0"/>
              <a:cs typeface="Calibri" panose="020F0502020204030204" pitchFamily="34" charset="0"/>
            </a:endParaRPr>
          </a:p>
          <a:p>
            <a:pPr marL="762000" lvl="1" indent="-292100">
              <a:spcAft>
                <a:spcPts val="600"/>
              </a:spcAft>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Solution:</a:t>
            </a:r>
            <a:r>
              <a:rPr sz="2600" spc="240" dirty="0">
                <a:solidFill>
                  <a:srgbClr val="800000"/>
                </a:solidFill>
                <a:latin typeface="Calibri" panose="020F0502020204030204" pitchFamily="34" charset="0"/>
                <a:cs typeface="Calibri" panose="020F0502020204030204" pitchFamily="34" charset="0"/>
              </a:rPr>
              <a:t> </a:t>
            </a:r>
            <a:r>
              <a:rPr sz="2600" b="1" spc="-5" dirty="0">
                <a:solidFill>
                  <a:srgbClr val="800000"/>
                </a:solidFill>
                <a:latin typeface="Calibri" panose="020F0502020204030204" pitchFamily="34" charset="0"/>
                <a:cs typeface="Calibri" panose="020F0502020204030204" pitchFamily="34" charset="0"/>
              </a:rPr>
              <a:t>first-come-first-served</a:t>
            </a:r>
            <a:r>
              <a:rPr sz="2600" b="1" spc="-75" dirty="0">
                <a:solidFill>
                  <a:srgbClr val="800000"/>
                </a:solidFill>
                <a:latin typeface="Calibri" panose="020F0502020204030204" pitchFamily="34" charset="0"/>
                <a:cs typeface="Calibri" panose="020F0502020204030204" pitchFamily="34" charset="0"/>
              </a:rPr>
              <a:t> </a:t>
            </a:r>
            <a:r>
              <a:rPr sz="2600" b="1" spc="-40" dirty="0">
                <a:solidFill>
                  <a:srgbClr val="800000"/>
                </a:solidFill>
                <a:latin typeface="Calibri" panose="020F0502020204030204" pitchFamily="34" charset="0"/>
                <a:cs typeface="Calibri" panose="020F0502020204030204" pitchFamily="34" charset="0"/>
              </a:rPr>
              <a:t>queue</a:t>
            </a:r>
            <a:endParaRPr sz="2600" b="1" dirty="0">
              <a:latin typeface="Calibri" panose="020F0502020204030204" pitchFamily="34" charset="0"/>
              <a:cs typeface="Calibri" panose="020F050202020403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911" y="473446"/>
            <a:ext cx="10867869"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21.2 Concurrency Control Based </a:t>
            </a:r>
            <a:r>
              <a:rPr sz="3600" u="sng" spc="-99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on</a:t>
            </a:r>
            <a:r>
              <a:rPr sz="3600" u="sng" spc="-1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Timestamp</a:t>
            </a:r>
            <a:r>
              <a:rPr sz="3600" u="sng" spc="-1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Ordering</a:t>
            </a:r>
          </a:p>
        </p:txBody>
      </p:sp>
      <p:sp>
        <p:nvSpPr>
          <p:cNvPr id="3" name="object 3"/>
          <p:cNvSpPr txBox="1"/>
          <p:nvPr/>
        </p:nvSpPr>
        <p:spPr>
          <a:xfrm>
            <a:off x="778151" y="1723597"/>
            <a:ext cx="10569403" cy="3763851"/>
          </a:xfrm>
          <a:prstGeom prst="rect">
            <a:avLst/>
          </a:prstGeom>
        </p:spPr>
        <p:txBody>
          <a:bodyPr vert="horz" wrap="square" lIns="0" tIns="100330" rIns="0" bIns="0" rtlCol="0">
            <a:spAutoFit/>
          </a:bodyPr>
          <a:lstStyle/>
          <a:p>
            <a:pPr marL="355600" indent="-342900">
              <a:spcAft>
                <a:spcPts val="1200"/>
              </a:spcAft>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Timestamp</a:t>
            </a:r>
            <a:endParaRPr sz="2800" dirty="0">
              <a:latin typeface="Calibri" panose="020F0502020204030204" pitchFamily="34" charset="0"/>
              <a:cs typeface="Calibri" panose="020F0502020204030204" pitchFamily="34" charset="0"/>
            </a:endParaRPr>
          </a:p>
          <a:p>
            <a:pPr marL="762000" marR="5080" lvl="1" indent="-292100">
              <a:spcAft>
                <a:spcPts val="1200"/>
              </a:spcAft>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Unique</a:t>
            </a:r>
            <a:r>
              <a:rPr sz="2600" spc="12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identifier</a:t>
            </a:r>
            <a:r>
              <a:rPr sz="2600" spc="10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assigned</a:t>
            </a:r>
            <a:r>
              <a:rPr sz="2600" spc="2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by</a:t>
            </a:r>
            <a:r>
              <a:rPr sz="2600" spc="7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2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DBMS</a:t>
            </a:r>
            <a:r>
              <a:rPr sz="2600" spc="3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identify </a:t>
            </a:r>
            <a:r>
              <a:rPr sz="2600" spc="-71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endParaRPr sz="2600" dirty="0">
              <a:latin typeface="Calibri" panose="020F0502020204030204" pitchFamily="34" charset="0"/>
              <a:cs typeface="Calibri" panose="020F0502020204030204" pitchFamily="34" charset="0"/>
            </a:endParaRPr>
          </a:p>
          <a:p>
            <a:pPr marL="762000" lvl="1" indent="-292100">
              <a:spcAft>
                <a:spcPts val="1200"/>
              </a:spcAft>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Assigned</a:t>
            </a:r>
            <a:r>
              <a:rPr sz="2600" spc="12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in</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order</a:t>
            </a:r>
            <a:r>
              <a:rPr sz="2600" spc="10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submitted</a:t>
            </a:r>
            <a:endParaRPr sz="2600" dirty="0">
              <a:latin typeface="Calibri" panose="020F0502020204030204" pitchFamily="34" charset="0"/>
              <a:cs typeface="Calibri" panose="020F0502020204030204" pitchFamily="34" charset="0"/>
            </a:endParaRPr>
          </a:p>
          <a:p>
            <a:pPr marL="762000" lvl="1" indent="-292100">
              <a:spcAft>
                <a:spcPts val="1200"/>
              </a:spcAft>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Transaction</a:t>
            </a:r>
            <a:r>
              <a:rPr sz="2600" spc="9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start</a:t>
            </a:r>
            <a:r>
              <a:rPr sz="2600" spc="3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time</a:t>
            </a:r>
            <a:endParaRPr sz="2600" dirty="0">
              <a:latin typeface="Calibri" panose="020F0502020204030204" pitchFamily="34" charset="0"/>
              <a:cs typeface="Calibri" panose="020F0502020204030204" pitchFamily="34" charset="0"/>
            </a:endParaRPr>
          </a:p>
          <a:p>
            <a:pPr marL="355600" marR="1166495" indent="-342900">
              <a:spcAft>
                <a:spcPts val="1200"/>
              </a:spcAft>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Concurrency</a:t>
            </a:r>
            <a:r>
              <a:rPr sz="2800" spc="-8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control</a:t>
            </a:r>
            <a:r>
              <a:rPr sz="2800" spc="-10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techniques</a:t>
            </a:r>
            <a:r>
              <a:rPr sz="2800" spc="-28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based</a:t>
            </a:r>
            <a:r>
              <a:rPr sz="2800" spc="-4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on </a:t>
            </a:r>
            <a:r>
              <a:rPr sz="2800" spc="-76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timestamps</a:t>
            </a:r>
            <a:r>
              <a:rPr sz="2800" spc="-8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do</a:t>
            </a:r>
            <a:r>
              <a:rPr sz="2800" spc="-40"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not</a:t>
            </a:r>
            <a:r>
              <a:rPr sz="2800" spc="-6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use</a:t>
            </a:r>
            <a:r>
              <a:rPr sz="2800" spc="-3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locks</a:t>
            </a:r>
            <a:endParaRPr sz="2800" dirty="0">
              <a:latin typeface="Calibri" panose="020F0502020204030204" pitchFamily="34" charset="0"/>
              <a:cs typeface="Calibri" panose="020F0502020204030204" pitchFamily="34" charset="0"/>
            </a:endParaRPr>
          </a:p>
          <a:p>
            <a:pPr marL="762000" lvl="1" indent="-292100">
              <a:spcAft>
                <a:spcPts val="1200"/>
              </a:spcAft>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Deadlocks</a:t>
            </a:r>
            <a:r>
              <a:rPr sz="2600" spc="15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cannot</a:t>
            </a:r>
            <a:r>
              <a:rPr sz="2600" spc="1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occur</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094" y="205425"/>
            <a:ext cx="10900588" cy="1115690"/>
          </a:xfrm>
          <a:prstGeom prst="rect">
            <a:avLst/>
          </a:prstGeom>
        </p:spPr>
        <p:txBody>
          <a:bodyPr vert="horz" wrap="square" lIns="0" tIns="12700" rIns="0" bIns="0" rtlCol="0" anchor="ctr">
            <a:spAutoFit/>
          </a:bodyPr>
          <a:lstStyle/>
          <a:p>
            <a:pPr marL="12700">
              <a:lnSpc>
                <a:spcPts val="4310"/>
              </a:lnSpc>
              <a:spcBef>
                <a:spcPts val="100"/>
              </a:spcBef>
            </a:pPr>
            <a:r>
              <a:rPr sz="3600" u="sng" spc="-5" dirty="0">
                <a:latin typeface="Calibri" panose="020F0502020204030204" pitchFamily="34" charset="0"/>
                <a:cs typeface="Calibri" panose="020F0502020204030204" pitchFamily="34" charset="0"/>
              </a:rPr>
              <a:t>Concurrency</a:t>
            </a:r>
            <a:r>
              <a:rPr sz="3600" u="sng" spc="-2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Control</a:t>
            </a:r>
            <a:r>
              <a:rPr sz="3600" u="sng" spc="-1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Based</a:t>
            </a:r>
            <a:r>
              <a:rPr lang="en-US" sz="3600" u="sng" spc="-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on</a:t>
            </a:r>
            <a:r>
              <a:rPr sz="3600" u="sng" spc="-1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Timestamp</a:t>
            </a:r>
            <a:r>
              <a:rPr sz="3600" u="sng" spc="-1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Ordering</a:t>
            </a:r>
            <a:r>
              <a:rPr sz="3600" u="sng" spc="-1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(cont’d.)</a:t>
            </a:r>
          </a:p>
        </p:txBody>
      </p:sp>
      <p:sp>
        <p:nvSpPr>
          <p:cNvPr id="3" name="object 3"/>
          <p:cNvSpPr txBox="1"/>
          <p:nvPr/>
        </p:nvSpPr>
        <p:spPr>
          <a:xfrm>
            <a:off x="252095" y="1727862"/>
            <a:ext cx="11939905" cy="3302186"/>
          </a:xfrm>
          <a:prstGeom prst="rect">
            <a:avLst/>
          </a:prstGeom>
        </p:spPr>
        <p:txBody>
          <a:bodyPr vert="horz" wrap="square" lIns="0" tIns="100330" rIns="0" bIns="0" rtlCol="0">
            <a:spAutoFit/>
          </a:bodyPr>
          <a:lstStyle/>
          <a:p>
            <a:pPr marL="355600" indent="-342900">
              <a:spcAft>
                <a:spcPts val="1200"/>
              </a:spcAft>
              <a:buClr>
                <a:srgbClr val="990033"/>
              </a:buClr>
              <a:buSzPct val="60714"/>
              <a:buFont typeface="Wingdings"/>
              <a:buChar char=""/>
              <a:tabLst>
                <a:tab pos="354965" algn="l"/>
                <a:tab pos="355600" algn="l"/>
              </a:tabLst>
            </a:pPr>
            <a:r>
              <a:rPr sz="2800" spc="15" dirty="0">
                <a:solidFill>
                  <a:srgbClr val="333399"/>
                </a:solidFill>
                <a:latin typeface="Calibri" panose="020F0502020204030204" pitchFamily="34" charset="0"/>
                <a:cs typeface="Calibri" panose="020F0502020204030204" pitchFamily="34" charset="0"/>
              </a:rPr>
              <a:t>Generating</a:t>
            </a:r>
            <a:r>
              <a:rPr sz="2800" spc="-16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timestamps</a:t>
            </a:r>
            <a:endParaRPr sz="2800" dirty="0">
              <a:latin typeface="Calibri" panose="020F0502020204030204" pitchFamily="34" charset="0"/>
              <a:cs typeface="Calibri" panose="020F0502020204030204" pitchFamily="34" charset="0"/>
            </a:endParaRPr>
          </a:p>
          <a:p>
            <a:pPr marL="762000" marR="1164590" lvl="1" indent="-292100" defTabSz="977900">
              <a:spcAft>
                <a:spcPts val="1200"/>
              </a:spcAft>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Counter</a:t>
            </a:r>
            <a:r>
              <a:rPr sz="2600" spc="20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incremented</a:t>
            </a:r>
            <a:r>
              <a:rPr sz="2600" spc="1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each</a:t>
            </a:r>
            <a:r>
              <a:rPr sz="2600" spc="12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time</a:t>
            </a:r>
            <a:r>
              <a:rPr sz="2600" spc="2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its</a:t>
            </a:r>
            <a:r>
              <a:rPr sz="2600" spc="-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value</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 </a:t>
            </a:r>
            <a:r>
              <a:rPr sz="2600" spc="-7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assigned</a:t>
            </a:r>
            <a:r>
              <a:rPr sz="2600" spc="2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lang="en-US" sz="260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endParaRPr lang="en-US" sz="2600" dirty="0">
              <a:latin typeface="Calibri" panose="020F0502020204030204" pitchFamily="34" charset="0"/>
              <a:cs typeface="Calibri" panose="020F0502020204030204" pitchFamily="34" charset="0"/>
            </a:endParaRPr>
          </a:p>
          <a:p>
            <a:pPr marL="762000" lvl="1" indent="-292100">
              <a:spcAft>
                <a:spcPts val="1200"/>
              </a:spcAft>
              <a:buClr>
                <a:srgbClr val="333399"/>
              </a:buClr>
              <a:buSzPct val="53846"/>
              <a:buFont typeface="Wingdings"/>
              <a:buChar char=""/>
              <a:tabLst>
                <a:tab pos="761365" algn="l"/>
                <a:tab pos="762000" algn="l"/>
              </a:tabLst>
            </a:pPr>
            <a:r>
              <a:rPr lang="en-US" sz="2600" spc="-10" dirty="0">
                <a:solidFill>
                  <a:srgbClr val="800000"/>
                </a:solidFill>
                <a:latin typeface="Calibri" panose="020F0502020204030204" pitchFamily="34" charset="0"/>
                <a:cs typeface="Calibri" panose="020F0502020204030204" pitchFamily="34" charset="0"/>
              </a:rPr>
              <a:t>Current</a:t>
            </a:r>
            <a:r>
              <a:rPr lang="en-US" sz="2600" spc="45" dirty="0">
                <a:solidFill>
                  <a:srgbClr val="800000"/>
                </a:solidFill>
                <a:latin typeface="Calibri" panose="020F0502020204030204" pitchFamily="34" charset="0"/>
                <a:cs typeface="Calibri" panose="020F0502020204030204" pitchFamily="34" charset="0"/>
              </a:rPr>
              <a:t> </a:t>
            </a:r>
            <a:r>
              <a:rPr lang="en-US" sz="2600" spc="-20" dirty="0">
                <a:solidFill>
                  <a:srgbClr val="800000"/>
                </a:solidFill>
                <a:latin typeface="Calibri" panose="020F0502020204030204" pitchFamily="34" charset="0"/>
                <a:cs typeface="Calibri" panose="020F0502020204030204" pitchFamily="34" charset="0"/>
              </a:rPr>
              <a:t>date/time</a:t>
            </a:r>
            <a:r>
              <a:rPr lang="en-US" sz="2600" spc="125" dirty="0">
                <a:solidFill>
                  <a:srgbClr val="800000"/>
                </a:solidFill>
                <a:latin typeface="Calibri" panose="020F0502020204030204" pitchFamily="34" charset="0"/>
                <a:cs typeface="Calibri" panose="020F0502020204030204" pitchFamily="34" charset="0"/>
              </a:rPr>
              <a:t> </a:t>
            </a:r>
            <a:r>
              <a:rPr lang="en-US" sz="2600" spc="-20" dirty="0">
                <a:solidFill>
                  <a:srgbClr val="800000"/>
                </a:solidFill>
                <a:latin typeface="Calibri" panose="020F0502020204030204" pitchFamily="34" charset="0"/>
                <a:cs typeface="Calibri" panose="020F0502020204030204" pitchFamily="34" charset="0"/>
              </a:rPr>
              <a:t>value</a:t>
            </a:r>
            <a:r>
              <a:rPr lang="en-US" sz="2600" spc="125" dirty="0">
                <a:solidFill>
                  <a:srgbClr val="800000"/>
                </a:solidFill>
                <a:latin typeface="Calibri" panose="020F0502020204030204" pitchFamily="34" charset="0"/>
                <a:cs typeface="Calibri" panose="020F0502020204030204" pitchFamily="34" charset="0"/>
              </a:rPr>
              <a:t> </a:t>
            </a:r>
            <a:r>
              <a:rPr lang="en-US" sz="2600" spc="-25" dirty="0">
                <a:solidFill>
                  <a:srgbClr val="800000"/>
                </a:solidFill>
                <a:latin typeface="Calibri" panose="020F0502020204030204" pitchFamily="34" charset="0"/>
                <a:cs typeface="Calibri" panose="020F0502020204030204" pitchFamily="34" charset="0"/>
              </a:rPr>
              <a:t>of</a:t>
            </a:r>
            <a:r>
              <a:rPr lang="en-US" sz="2600" spc="50" dirty="0">
                <a:solidFill>
                  <a:srgbClr val="800000"/>
                </a:solidFill>
                <a:latin typeface="Calibri" panose="020F0502020204030204" pitchFamily="34" charset="0"/>
                <a:cs typeface="Calibri" panose="020F0502020204030204" pitchFamily="34" charset="0"/>
              </a:rPr>
              <a:t> </a:t>
            </a:r>
            <a:r>
              <a:rPr lang="en-US" sz="2600" spc="-25" dirty="0">
                <a:solidFill>
                  <a:srgbClr val="800000"/>
                </a:solidFill>
                <a:latin typeface="Calibri" panose="020F0502020204030204" pitchFamily="34" charset="0"/>
                <a:cs typeface="Calibri" panose="020F0502020204030204" pitchFamily="34" charset="0"/>
              </a:rPr>
              <a:t>the</a:t>
            </a:r>
            <a:r>
              <a:rPr lang="en-US" sz="2600" spc="25" dirty="0">
                <a:solidFill>
                  <a:srgbClr val="800000"/>
                </a:solidFill>
                <a:latin typeface="Calibri" panose="020F0502020204030204" pitchFamily="34" charset="0"/>
                <a:cs typeface="Calibri" panose="020F0502020204030204" pitchFamily="34" charset="0"/>
              </a:rPr>
              <a:t> </a:t>
            </a:r>
            <a:r>
              <a:rPr lang="en-US" sz="2600" spc="-15" dirty="0">
                <a:solidFill>
                  <a:srgbClr val="800000"/>
                </a:solidFill>
                <a:latin typeface="Calibri" panose="020F0502020204030204" pitchFamily="34" charset="0"/>
                <a:cs typeface="Calibri" panose="020F0502020204030204" pitchFamily="34" charset="0"/>
              </a:rPr>
              <a:t>system</a:t>
            </a:r>
            <a:r>
              <a:rPr lang="en-US" sz="2600" spc="105" dirty="0">
                <a:solidFill>
                  <a:srgbClr val="800000"/>
                </a:solidFill>
                <a:latin typeface="Calibri" panose="020F0502020204030204" pitchFamily="34" charset="0"/>
                <a:cs typeface="Calibri" panose="020F0502020204030204" pitchFamily="34" charset="0"/>
              </a:rPr>
              <a:t> </a:t>
            </a:r>
            <a:r>
              <a:rPr lang="en-US" sz="2600" spc="-10" dirty="0">
                <a:solidFill>
                  <a:srgbClr val="800000"/>
                </a:solidFill>
                <a:latin typeface="Calibri" panose="020F0502020204030204" pitchFamily="34" charset="0"/>
                <a:cs typeface="Calibri" panose="020F0502020204030204" pitchFamily="34" charset="0"/>
              </a:rPr>
              <a:t>clock</a:t>
            </a:r>
            <a:endParaRPr lang="en-US" sz="2600" dirty="0">
              <a:latin typeface="Calibri" panose="020F0502020204030204" pitchFamily="34" charset="0"/>
              <a:cs typeface="Calibri" panose="020F0502020204030204" pitchFamily="34" charset="0"/>
            </a:endParaRPr>
          </a:p>
          <a:p>
            <a:pPr marL="1155065" marR="5080" lvl="2" indent="-228600">
              <a:spcAft>
                <a:spcPts val="1200"/>
              </a:spcAft>
              <a:buClr>
                <a:srgbClr val="990033"/>
              </a:buClr>
              <a:buSzPct val="50000"/>
              <a:buFont typeface="Wingdings"/>
              <a:buChar char=""/>
              <a:tabLst>
                <a:tab pos="1155700" algn="l"/>
              </a:tabLst>
            </a:pPr>
            <a:r>
              <a:rPr sz="2400" spc="-15" dirty="0">
                <a:solidFill>
                  <a:srgbClr val="333399"/>
                </a:solidFill>
                <a:latin typeface="Calibri" panose="020F0502020204030204" pitchFamily="34" charset="0"/>
                <a:cs typeface="Calibri" panose="020F0502020204030204" pitchFamily="34" charset="0"/>
              </a:rPr>
              <a:t>Ensure </a:t>
            </a:r>
            <a:r>
              <a:rPr sz="2400" u="sng" spc="-20" dirty="0">
                <a:solidFill>
                  <a:srgbClr val="333399"/>
                </a:solidFill>
                <a:latin typeface="Calibri" panose="020F0502020204030204" pitchFamily="34" charset="0"/>
                <a:cs typeface="Calibri" panose="020F0502020204030204" pitchFamily="34" charset="0"/>
              </a:rPr>
              <a:t>no </a:t>
            </a:r>
            <a:r>
              <a:rPr sz="2400" u="sng" spc="-5" dirty="0">
                <a:solidFill>
                  <a:srgbClr val="333399"/>
                </a:solidFill>
                <a:latin typeface="Calibri" panose="020F0502020204030204" pitchFamily="34" charset="0"/>
                <a:cs typeface="Calibri" panose="020F0502020204030204" pitchFamily="34" charset="0"/>
              </a:rPr>
              <a:t>two </a:t>
            </a:r>
            <a:r>
              <a:rPr sz="2400" u="sng" spc="-10" dirty="0">
                <a:solidFill>
                  <a:srgbClr val="333399"/>
                </a:solidFill>
                <a:latin typeface="Calibri" panose="020F0502020204030204" pitchFamily="34" charset="0"/>
                <a:cs typeface="Calibri" panose="020F0502020204030204" pitchFamily="34" charset="0"/>
              </a:rPr>
              <a:t>timestamps </a:t>
            </a:r>
            <a:r>
              <a:rPr sz="2400" u="sng" spc="-15" dirty="0">
                <a:solidFill>
                  <a:srgbClr val="333399"/>
                </a:solidFill>
                <a:latin typeface="Calibri" panose="020F0502020204030204" pitchFamily="34" charset="0"/>
                <a:cs typeface="Calibri" panose="020F0502020204030204" pitchFamily="34" charset="0"/>
              </a:rPr>
              <a:t>are </a:t>
            </a:r>
            <a:r>
              <a:rPr sz="2400" u="sng" spc="-20" dirty="0">
                <a:solidFill>
                  <a:srgbClr val="333399"/>
                </a:solidFill>
                <a:latin typeface="Calibri" panose="020F0502020204030204" pitchFamily="34" charset="0"/>
                <a:cs typeface="Calibri" panose="020F0502020204030204" pitchFamily="34" charset="0"/>
              </a:rPr>
              <a:t>generated</a:t>
            </a:r>
            <a:r>
              <a:rPr sz="2400" u="sng" spc="-15" dirty="0">
                <a:solidFill>
                  <a:srgbClr val="333399"/>
                </a:solidFill>
                <a:latin typeface="Calibri" panose="020F0502020204030204" pitchFamily="34" charset="0"/>
                <a:cs typeface="Calibri" panose="020F0502020204030204" pitchFamily="34" charset="0"/>
              </a:rPr>
              <a:t> </a:t>
            </a:r>
            <a:r>
              <a:rPr sz="2400" u="sng" spc="-25" dirty="0">
                <a:solidFill>
                  <a:srgbClr val="333399"/>
                </a:solidFill>
                <a:latin typeface="Calibri" panose="020F0502020204030204" pitchFamily="34" charset="0"/>
                <a:cs typeface="Calibri" panose="020F0502020204030204" pitchFamily="34" charset="0"/>
              </a:rPr>
              <a:t>during </a:t>
            </a:r>
            <a:r>
              <a:rPr sz="2400" u="sng" spc="-5" dirty="0">
                <a:solidFill>
                  <a:srgbClr val="333399"/>
                </a:solidFill>
                <a:latin typeface="Calibri" panose="020F0502020204030204" pitchFamily="34" charset="0"/>
                <a:cs typeface="Calibri" panose="020F0502020204030204" pitchFamily="34" charset="0"/>
              </a:rPr>
              <a:t>the </a:t>
            </a:r>
            <a:r>
              <a:rPr sz="2400" u="sng" spc="-655" dirty="0">
                <a:solidFill>
                  <a:srgbClr val="333399"/>
                </a:solidFill>
                <a:latin typeface="Calibri" panose="020F0502020204030204" pitchFamily="34" charset="0"/>
                <a:cs typeface="Calibri" panose="020F0502020204030204" pitchFamily="34" charset="0"/>
              </a:rPr>
              <a:t> </a:t>
            </a:r>
            <a:r>
              <a:rPr sz="2400" u="sng" spc="-10" dirty="0">
                <a:solidFill>
                  <a:srgbClr val="333399"/>
                </a:solidFill>
                <a:latin typeface="Calibri" panose="020F0502020204030204" pitchFamily="34" charset="0"/>
                <a:cs typeface="Calibri" panose="020F0502020204030204" pitchFamily="34" charset="0"/>
              </a:rPr>
              <a:t>same </a:t>
            </a:r>
            <a:r>
              <a:rPr sz="2400" u="sng" spc="-5" dirty="0">
                <a:solidFill>
                  <a:srgbClr val="333399"/>
                </a:solidFill>
                <a:latin typeface="Calibri" panose="020F0502020204030204" pitchFamily="34" charset="0"/>
                <a:cs typeface="Calibri" panose="020F0502020204030204" pitchFamily="34" charset="0"/>
              </a:rPr>
              <a:t>tick</a:t>
            </a:r>
            <a:r>
              <a:rPr sz="2400" u="sng" spc="3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of</a:t>
            </a:r>
            <a:r>
              <a:rPr sz="2400" spc="65" dirty="0">
                <a:solidFill>
                  <a:srgbClr val="333399"/>
                </a:solidFill>
                <a:latin typeface="Calibri" panose="020F0502020204030204" pitchFamily="34" charset="0"/>
                <a:cs typeface="Calibri" panose="020F0502020204030204" pitchFamily="34" charset="0"/>
              </a:rPr>
              <a:t> </a:t>
            </a:r>
            <a:r>
              <a:rPr sz="2400" spc="-5" dirty="0">
                <a:solidFill>
                  <a:srgbClr val="333399"/>
                </a:solidFill>
                <a:latin typeface="Calibri" panose="020F0502020204030204" pitchFamily="34" charset="0"/>
                <a:cs typeface="Calibri" panose="020F0502020204030204" pitchFamily="34" charset="0"/>
              </a:rPr>
              <a:t>the </a:t>
            </a:r>
            <a:r>
              <a:rPr sz="2400" spc="-15" dirty="0">
                <a:solidFill>
                  <a:srgbClr val="333399"/>
                </a:solidFill>
                <a:latin typeface="Calibri" panose="020F0502020204030204" pitchFamily="34" charset="0"/>
                <a:cs typeface="Calibri" panose="020F0502020204030204" pitchFamily="34" charset="0"/>
              </a:rPr>
              <a:t>clock</a:t>
            </a:r>
            <a:endParaRPr sz="2400" dirty="0">
              <a:latin typeface="Calibri" panose="020F0502020204030204" pitchFamily="34" charset="0"/>
              <a:cs typeface="Calibri" panose="020F0502020204030204" pitchFamily="34" charset="0"/>
            </a:endParaRPr>
          </a:p>
          <a:p>
            <a:pPr marL="355600" indent="-342900">
              <a:spcAft>
                <a:spcPts val="1200"/>
              </a:spcAft>
              <a:buClr>
                <a:srgbClr val="990033"/>
              </a:buClr>
              <a:buSzPct val="60714"/>
              <a:buFont typeface="Wingdings"/>
              <a:buChar char=""/>
              <a:tabLst>
                <a:tab pos="354965" algn="l"/>
                <a:tab pos="355600" algn="l"/>
              </a:tabLst>
            </a:pPr>
            <a:r>
              <a:rPr sz="2800" spc="20" dirty="0">
                <a:solidFill>
                  <a:srgbClr val="333399"/>
                </a:solidFill>
                <a:latin typeface="Calibri" panose="020F0502020204030204" pitchFamily="34" charset="0"/>
                <a:cs typeface="Calibri" panose="020F0502020204030204" pitchFamily="34" charset="0"/>
              </a:rPr>
              <a:t>General</a:t>
            </a:r>
            <a:r>
              <a:rPr sz="2800" spc="-14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approach</a:t>
            </a:r>
            <a:endParaRPr sz="2800" dirty="0">
              <a:latin typeface="Calibri" panose="020F0502020204030204" pitchFamily="34" charset="0"/>
              <a:cs typeface="Calibri" panose="020F0502020204030204" pitchFamily="34" charset="0"/>
            </a:endParaRPr>
          </a:p>
          <a:p>
            <a:pPr marL="762000" marR="72390" lvl="1" indent="-292100">
              <a:spcAft>
                <a:spcPts val="1200"/>
              </a:spcAft>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Enforce</a:t>
            </a:r>
            <a:r>
              <a:rPr sz="2600" spc="13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equivalent</a:t>
            </a:r>
            <a:r>
              <a:rPr sz="2600" spc="26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serial</a:t>
            </a:r>
            <a:r>
              <a:rPr sz="260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order</a:t>
            </a:r>
            <a:r>
              <a:rPr sz="2600" spc="1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on</a:t>
            </a:r>
            <a:r>
              <a:rPr sz="2600" spc="13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transactions </a:t>
            </a:r>
            <a:r>
              <a:rPr sz="2600" spc="-70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based</a:t>
            </a:r>
            <a:r>
              <a:rPr sz="2600" spc="1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on</a:t>
            </a:r>
            <a:r>
              <a:rPr sz="2600" spc="1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their</a:t>
            </a:r>
            <a:r>
              <a:rPr sz="2600" spc="1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timestamps</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094" y="481141"/>
            <a:ext cx="11410254" cy="564257"/>
          </a:xfrm>
          <a:prstGeom prst="rect">
            <a:avLst/>
          </a:prstGeom>
        </p:spPr>
        <p:txBody>
          <a:bodyPr vert="horz" wrap="square" lIns="0" tIns="12700" rIns="0" bIns="0" rtlCol="0" anchor="ctr">
            <a:spAutoFit/>
          </a:bodyPr>
          <a:lstStyle/>
          <a:p>
            <a:pPr marL="12700">
              <a:lnSpc>
                <a:spcPts val="4310"/>
              </a:lnSpc>
              <a:spcBef>
                <a:spcPts val="100"/>
              </a:spcBef>
            </a:pPr>
            <a:r>
              <a:rPr lang="en-US" sz="3600" u="sng" spc="-5" dirty="0">
                <a:latin typeface="Calibri" panose="020F0502020204030204" pitchFamily="34" charset="0"/>
                <a:cs typeface="Calibri" panose="020F0502020204030204" pitchFamily="34" charset="0"/>
              </a:rPr>
              <a:t>The Timestamp Ordering Algorithm for Concurrency Control</a:t>
            </a:r>
            <a:endParaRPr sz="3600" u="sng" spc="-5" dirty="0">
              <a:latin typeface="Calibri" panose="020F0502020204030204" pitchFamily="34" charset="0"/>
              <a:cs typeface="Calibri" panose="020F0502020204030204" pitchFamily="34" charset="0"/>
            </a:endParaRPr>
          </a:p>
        </p:txBody>
      </p:sp>
      <p:sp>
        <p:nvSpPr>
          <p:cNvPr id="3" name="object 3"/>
          <p:cNvSpPr txBox="1"/>
          <p:nvPr/>
        </p:nvSpPr>
        <p:spPr>
          <a:xfrm>
            <a:off x="839449" y="1777907"/>
            <a:ext cx="9908499" cy="1886414"/>
          </a:xfrm>
          <a:prstGeom prst="rect">
            <a:avLst/>
          </a:prstGeom>
        </p:spPr>
        <p:txBody>
          <a:bodyPr vert="horz" wrap="square" lIns="0" tIns="100330" rIns="0" bIns="0" rtlCol="0">
            <a:spAutoFit/>
          </a:bodyPr>
          <a:lstStyle/>
          <a:p>
            <a:pPr marL="12700" algn="just">
              <a:spcAft>
                <a:spcPts val="1200"/>
              </a:spcAft>
              <a:buClr>
                <a:srgbClr val="990033"/>
              </a:buClr>
              <a:buSzPct val="60714"/>
              <a:tabLst>
                <a:tab pos="354965" algn="l"/>
                <a:tab pos="355600" algn="l"/>
              </a:tabLst>
            </a:pPr>
            <a:r>
              <a:rPr lang="en-IN" sz="2800" spc="15" dirty="0">
                <a:solidFill>
                  <a:srgbClr val="333399"/>
                </a:solidFill>
                <a:highlight>
                  <a:srgbClr val="FFFAEF"/>
                </a:highlight>
                <a:latin typeface="Calibri" panose="020F0502020204030204" pitchFamily="34" charset="0"/>
                <a:cs typeface="Calibri" panose="020F0502020204030204" pitchFamily="34" charset="0"/>
              </a:rPr>
              <a:t>Timestamp ordering (TO).</a:t>
            </a:r>
          </a:p>
          <a:p>
            <a:pPr marL="355600" indent="-342900" algn="just">
              <a:spcAft>
                <a:spcPts val="1200"/>
              </a:spcAft>
              <a:buClr>
                <a:srgbClr val="990033"/>
              </a:buClr>
              <a:buSzPct val="60714"/>
              <a:buFont typeface="Wingdings"/>
              <a:buChar char=""/>
              <a:tabLst>
                <a:tab pos="354965" algn="l"/>
                <a:tab pos="355600" algn="l"/>
              </a:tabLst>
            </a:pPr>
            <a:r>
              <a:rPr lang="en-US" sz="2600" spc="-30" dirty="0">
                <a:solidFill>
                  <a:srgbClr val="800000"/>
                </a:solidFill>
                <a:latin typeface="Calibri" panose="020F0502020204030204" pitchFamily="34" charset="0"/>
                <a:cs typeface="Calibri" panose="020F0502020204030204" pitchFamily="34" charset="0"/>
              </a:rPr>
              <a:t>A schedule in which the transactions participate is then serializable, and the only equivalent serial schedule permitted has the transactions in order of their timestamp values</a:t>
            </a:r>
          </a:p>
        </p:txBody>
      </p:sp>
    </p:spTree>
    <p:extLst>
      <p:ext uri="{BB962C8B-B14F-4D97-AF65-F5344CB8AC3E}">
        <p14:creationId xmlns:p14="http://schemas.microsoft.com/office/powerpoint/2010/main" val="33948916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21226" y="1904946"/>
            <a:ext cx="10349547" cy="4440959"/>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Timestamp</a:t>
            </a:r>
            <a:r>
              <a:rPr sz="2800" spc="4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ordering</a:t>
            </a:r>
            <a:r>
              <a:rPr sz="2800" spc="-14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(TO)</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5" dirty="0">
                <a:solidFill>
                  <a:srgbClr val="800000"/>
                </a:solidFill>
                <a:latin typeface="Calibri" panose="020F0502020204030204" pitchFamily="34" charset="0"/>
                <a:cs typeface="Calibri" panose="020F0502020204030204" pitchFamily="34" charset="0"/>
              </a:rPr>
              <a:t>Allows</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interleaving</a:t>
            </a:r>
            <a:r>
              <a:rPr sz="2600" spc="229"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r>
              <a:rPr sz="2600" spc="13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operations</a:t>
            </a:r>
            <a:endParaRPr sz="2600" dirty="0">
              <a:latin typeface="Calibri" panose="020F0502020204030204" pitchFamily="34" charset="0"/>
              <a:cs typeface="Calibri" panose="020F0502020204030204" pitchFamily="34" charset="0"/>
            </a:endParaRPr>
          </a:p>
          <a:p>
            <a:pPr marL="762000" marR="5080" lvl="1" indent="-292100">
              <a:spcBef>
                <a:spcPts val="800"/>
              </a:spcBef>
              <a:spcAft>
                <a:spcPts val="1800"/>
              </a:spcAft>
              <a:buClr>
                <a:srgbClr val="333399"/>
              </a:buClr>
              <a:buSzPct val="53846"/>
              <a:buFont typeface="Wingdings"/>
              <a:buChar char=""/>
              <a:tabLst>
                <a:tab pos="761365" algn="l"/>
                <a:tab pos="762000" algn="l"/>
              </a:tabLst>
            </a:pPr>
            <a:r>
              <a:rPr sz="2600" spc="-5" dirty="0">
                <a:solidFill>
                  <a:srgbClr val="800000"/>
                </a:solidFill>
                <a:latin typeface="Calibri" panose="020F0502020204030204" pitchFamily="34" charset="0"/>
                <a:cs typeface="Calibri" panose="020F0502020204030204" pitchFamily="34" charset="0"/>
              </a:rPr>
              <a:t>Must</a:t>
            </a:r>
            <a:r>
              <a:rPr sz="2600" spc="4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ensure</a:t>
            </a:r>
            <a:r>
              <a:rPr sz="2600" spc="114"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timestamp</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order</a:t>
            </a:r>
            <a:r>
              <a:rPr sz="2600" spc="10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a:t>
            </a:r>
            <a:r>
              <a:rPr sz="2600" spc="-3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followed</a:t>
            </a:r>
            <a:r>
              <a:rPr sz="2600" spc="1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for</a:t>
            </a:r>
            <a:r>
              <a:rPr sz="260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each </a:t>
            </a:r>
            <a:r>
              <a:rPr sz="2600" spc="-71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pair</a:t>
            </a:r>
            <a:r>
              <a:rPr sz="2600" spc="10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conflicting</a:t>
            </a:r>
            <a:r>
              <a:rPr sz="2600" spc="13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operations</a:t>
            </a:r>
            <a:endParaRPr sz="2600" dirty="0">
              <a:latin typeface="Calibri" panose="020F0502020204030204" pitchFamily="34" charset="0"/>
              <a:cs typeface="Calibri" panose="020F0502020204030204" pitchFamily="34" charset="0"/>
            </a:endParaRPr>
          </a:p>
          <a:p>
            <a:pPr marL="355600" marR="549910" indent="-342900">
              <a:lnSpc>
                <a:spcPts val="3300"/>
              </a:lnSpc>
              <a:spcBef>
                <a:spcPts val="740"/>
              </a:spcBef>
              <a:buClr>
                <a:srgbClr val="990033"/>
              </a:buClr>
              <a:buSzPct val="60714"/>
              <a:buFont typeface="Wingdings"/>
              <a:buChar char=""/>
              <a:tabLst>
                <a:tab pos="354965" algn="l"/>
                <a:tab pos="355600" algn="l"/>
              </a:tabLst>
            </a:pPr>
            <a:r>
              <a:rPr sz="2800" spc="30" dirty="0">
                <a:solidFill>
                  <a:srgbClr val="333399"/>
                </a:solidFill>
                <a:latin typeface="Calibri" panose="020F0502020204030204" pitchFamily="34" charset="0"/>
                <a:cs typeface="Calibri" panose="020F0502020204030204" pitchFamily="34" charset="0"/>
              </a:rPr>
              <a:t>E</a:t>
            </a:r>
            <a:r>
              <a:rPr sz="2800" spc="40" dirty="0">
                <a:solidFill>
                  <a:srgbClr val="333399"/>
                </a:solidFill>
                <a:latin typeface="Calibri" panose="020F0502020204030204" pitchFamily="34" charset="0"/>
                <a:cs typeface="Calibri" panose="020F0502020204030204" pitchFamily="34" charset="0"/>
              </a:rPr>
              <a:t>a</a:t>
            </a:r>
            <a:r>
              <a:rPr sz="2800" dirty="0">
                <a:solidFill>
                  <a:srgbClr val="333399"/>
                </a:solidFill>
                <a:latin typeface="Calibri" panose="020F0502020204030204" pitchFamily="34" charset="0"/>
                <a:cs typeface="Calibri" panose="020F0502020204030204" pitchFamily="34" charset="0"/>
              </a:rPr>
              <a:t>ch</a:t>
            </a:r>
            <a:r>
              <a:rPr sz="2800" spc="-35"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da</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aba</a:t>
            </a:r>
            <a:r>
              <a:rPr sz="2800" dirty="0">
                <a:solidFill>
                  <a:srgbClr val="333399"/>
                </a:solidFill>
                <a:latin typeface="Calibri" panose="020F0502020204030204" pitchFamily="34" charset="0"/>
                <a:cs typeface="Calibri" panose="020F0502020204030204" pitchFamily="34" charset="0"/>
              </a:rPr>
              <a:t>se</a:t>
            </a:r>
            <a:r>
              <a:rPr sz="2800" spc="-235"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i</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e</a:t>
            </a:r>
            <a:r>
              <a:rPr sz="2800" dirty="0">
                <a:solidFill>
                  <a:srgbClr val="333399"/>
                </a:solidFill>
                <a:latin typeface="Calibri" panose="020F0502020204030204" pitchFamily="34" charset="0"/>
                <a:cs typeface="Calibri" panose="020F0502020204030204" pitchFamily="34" charset="0"/>
              </a:rPr>
              <a:t>m</a:t>
            </a:r>
            <a:r>
              <a:rPr sz="2800" spc="-15"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a</a:t>
            </a:r>
            <a:r>
              <a:rPr sz="2800" dirty="0">
                <a:solidFill>
                  <a:srgbClr val="333399"/>
                </a:solidFill>
                <a:latin typeface="Calibri" panose="020F0502020204030204" pitchFamily="34" charset="0"/>
                <a:cs typeface="Calibri" panose="020F0502020204030204" pitchFamily="34" charset="0"/>
              </a:rPr>
              <a:t>ss</a:t>
            </a:r>
            <a:r>
              <a:rPr sz="2800" spc="-25" dirty="0">
                <a:solidFill>
                  <a:srgbClr val="333399"/>
                </a:solidFill>
                <a:latin typeface="Calibri" panose="020F0502020204030204" pitchFamily="34" charset="0"/>
                <a:cs typeface="Calibri" panose="020F0502020204030204" pitchFamily="34" charset="0"/>
              </a:rPr>
              <a:t>i</a:t>
            </a:r>
            <a:r>
              <a:rPr sz="2800" spc="40" dirty="0">
                <a:solidFill>
                  <a:srgbClr val="333399"/>
                </a:solidFill>
                <a:latin typeface="Calibri" panose="020F0502020204030204" pitchFamily="34" charset="0"/>
                <a:cs typeface="Calibri" panose="020F0502020204030204" pitchFamily="34" charset="0"/>
              </a:rPr>
              <a:t>gne</a:t>
            </a:r>
            <a:r>
              <a:rPr sz="2800" dirty="0">
                <a:solidFill>
                  <a:srgbClr val="333399"/>
                </a:solidFill>
                <a:latin typeface="Calibri" panose="020F0502020204030204" pitchFamily="34" charset="0"/>
                <a:cs typeface="Calibri" panose="020F0502020204030204" pitchFamily="34" charset="0"/>
              </a:rPr>
              <a:t>d</a:t>
            </a:r>
            <a:r>
              <a:rPr sz="2800" spc="-14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t</a:t>
            </a:r>
            <a:r>
              <a:rPr sz="2800" spc="-25" dirty="0">
                <a:solidFill>
                  <a:srgbClr val="333399"/>
                </a:solidFill>
                <a:latin typeface="Calibri" panose="020F0502020204030204" pitchFamily="34" charset="0"/>
                <a:cs typeface="Calibri" panose="020F0502020204030204" pitchFamily="34" charset="0"/>
              </a:rPr>
              <a:t>w</a:t>
            </a:r>
            <a:r>
              <a:rPr sz="2800" dirty="0">
                <a:solidFill>
                  <a:srgbClr val="333399"/>
                </a:solidFill>
                <a:latin typeface="Calibri" panose="020F0502020204030204" pitchFamily="34" charset="0"/>
                <a:cs typeface="Calibri" panose="020F0502020204030204" pitchFamily="34" charset="0"/>
              </a:rPr>
              <a:t>o</a:t>
            </a:r>
            <a:r>
              <a:rPr sz="2800" spc="-4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t</a:t>
            </a:r>
            <a:r>
              <a:rPr sz="2800" spc="-25" dirty="0">
                <a:solidFill>
                  <a:srgbClr val="333399"/>
                </a:solidFill>
                <a:latin typeface="Calibri" panose="020F0502020204030204" pitchFamily="34" charset="0"/>
                <a:cs typeface="Calibri" panose="020F0502020204030204" pitchFamily="34" charset="0"/>
              </a:rPr>
              <a:t>i</a:t>
            </a:r>
            <a:r>
              <a:rPr sz="2800" spc="-35" dirty="0">
                <a:solidFill>
                  <a:srgbClr val="333399"/>
                </a:solidFill>
                <a:latin typeface="Calibri" panose="020F0502020204030204" pitchFamily="34" charset="0"/>
                <a:cs typeface="Calibri" panose="020F0502020204030204" pitchFamily="34" charset="0"/>
              </a:rPr>
              <a:t>m</a:t>
            </a:r>
            <a:r>
              <a:rPr sz="2800" spc="40" dirty="0">
                <a:solidFill>
                  <a:srgbClr val="333399"/>
                </a:solidFill>
                <a:latin typeface="Calibri" panose="020F0502020204030204" pitchFamily="34" charset="0"/>
                <a:cs typeface="Calibri" panose="020F0502020204030204" pitchFamily="34" charset="0"/>
              </a:rPr>
              <a:t>e</a:t>
            </a:r>
            <a:r>
              <a:rPr sz="2800" dirty="0">
                <a:solidFill>
                  <a:srgbClr val="333399"/>
                </a:solidFill>
                <a:latin typeface="Calibri" panose="020F0502020204030204" pitchFamily="34" charset="0"/>
                <a:cs typeface="Calibri" panose="020F0502020204030204" pitchFamily="34" charset="0"/>
              </a:rPr>
              <a:t>s</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a</a:t>
            </a:r>
            <a:r>
              <a:rPr sz="2800" spc="-35" dirty="0">
                <a:solidFill>
                  <a:srgbClr val="333399"/>
                </a:solidFill>
                <a:latin typeface="Calibri" panose="020F0502020204030204" pitchFamily="34" charset="0"/>
                <a:cs typeface="Calibri" panose="020F0502020204030204" pitchFamily="34" charset="0"/>
              </a:rPr>
              <a:t>m</a:t>
            </a:r>
            <a:r>
              <a:rPr sz="2800" dirty="0">
                <a:solidFill>
                  <a:srgbClr val="333399"/>
                </a:solidFill>
                <a:latin typeface="Calibri" panose="020F0502020204030204" pitchFamily="34" charset="0"/>
                <a:cs typeface="Calibri" panose="020F0502020204030204" pitchFamily="34" charset="0"/>
              </a:rPr>
              <a:t>p  </a:t>
            </a:r>
            <a:r>
              <a:rPr sz="2800" spc="15" dirty="0">
                <a:solidFill>
                  <a:srgbClr val="333399"/>
                </a:solidFill>
                <a:latin typeface="Calibri" panose="020F0502020204030204" pitchFamily="34" charset="0"/>
                <a:cs typeface="Calibri" panose="020F0502020204030204" pitchFamily="34" charset="0"/>
              </a:rPr>
              <a:t>values</a:t>
            </a:r>
            <a:endParaRPr sz="2800" dirty="0">
              <a:latin typeface="Calibri" panose="020F0502020204030204" pitchFamily="34" charset="0"/>
              <a:cs typeface="Calibri" panose="020F0502020204030204" pitchFamily="34" charset="0"/>
            </a:endParaRPr>
          </a:p>
          <a:p>
            <a:pPr marL="762000" lvl="1" indent="-292100">
              <a:spcBef>
                <a:spcPts val="540"/>
              </a:spcBef>
              <a:buClr>
                <a:srgbClr val="333399"/>
              </a:buClr>
              <a:buSzPct val="53846"/>
              <a:buFont typeface="Wingdings"/>
              <a:buChar char=""/>
              <a:tabLst>
                <a:tab pos="761365" algn="l"/>
                <a:tab pos="762000" algn="l"/>
              </a:tabLst>
            </a:pPr>
            <a:r>
              <a:rPr lang="en-IN" sz="2600" spc="-20" dirty="0" err="1">
                <a:solidFill>
                  <a:srgbClr val="800000"/>
                </a:solidFill>
                <a:latin typeface="Calibri" panose="020F0502020204030204" pitchFamily="34" charset="0"/>
                <a:cs typeface="Calibri" panose="020F0502020204030204" pitchFamily="34" charset="0"/>
              </a:rPr>
              <a:t>read_TS</a:t>
            </a:r>
            <a:r>
              <a:rPr lang="en-IN" sz="2600" spc="-20" dirty="0">
                <a:solidFill>
                  <a:srgbClr val="800000"/>
                </a:solidFill>
                <a:latin typeface="Calibri" panose="020F0502020204030204" pitchFamily="34" charset="0"/>
                <a:cs typeface="Calibri" panose="020F0502020204030204" pitchFamily="34" charset="0"/>
              </a:rPr>
              <a:t>(X): </a:t>
            </a:r>
          </a:p>
          <a:p>
            <a:pPr marL="469900" lvl="1">
              <a:spcBef>
                <a:spcPts val="540"/>
              </a:spcBef>
              <a:buClr>
                <a:srgbClr val="333399"/>
              </a:buClr>
              <a:buSzPct val="53846"/>
              <a:tabLst>
                <a:tab pos="761365" algn="l"/>
                <a:tab pos="762000" algn="l"/>
              </a:tabLst>
            </a:pPr>
            <a:r>
              <a:rPr lang="en-US" sz="2200" dirty="0" err="1">
                <a:latin typeface="Calibri" panose="020F0502020204030204" pitchFamily="34" charset="0"/>
                <a:cs typeface="Calibri" panose="020F0502020204030204" pitchFamily="34" charset="0"/>
              </a:rPr>
              <a:t>read_TS</a:t>
            </a:r>
            <a:r>
              <a:rPr lang="en-US" sz="2200" dirty="0">
                <a:latin typeface="Calibri" panose="020F0502020204030204" pitchFamily="34" charset="0"/>
                <a:cs typeface="Calibri" panose="020F0502020204030204" pitchFamily="34" charset="0"/>
              </a:rPr>
              <a:t>(X) = TS(T), where T is the youngest transaction that has read X successfully.</a:t>
            </a:r>
            <a:endParaRPr lang="en-IN" sz="2200" dirty="0">
              <a:latin typeface="Calibri" panose="020F0502020204030204" pitchFamily="34" charset="0"/>
              <a:cs typeface="Calibri" panose="020F0502020204030204" pitchFamily="34" charset="0"/>
            </a:endParaRPr>
          </a:p>
          <a:p>
            <a:pPr marL="762000" lvl="1" indent="-292100">
              <a:spcBef>
                <a:spcPts val="680"/>
              </a:spcBef>
              <a:buClr>
                <a:srgbClr val="333399"/>
              </a:buClr>
              <a:buSzPct val="53846"/>
              <a:buFont typeface="Wingdings"/>
              <a:buChar char=""/>
              <a:tabLst>
                <a:tab pos="761365" algn="l"/>
                <a:tab pos="762000" algn="l"/>
              </a:tabLst>
            </a:pPr>
            <a:r>
              <a:rPr sz="2600" spc="-10" dirty="0" err="1">
                <a:solidFill>
                  <a:srgbClr val="800000"/>
                </a:solidFill>
                <a:latin typeface="Calibri" panose="020F0502020204030204" pitchFamily="34" charset="0"/>
                <a:cs typeface="Calibri" panose="020F0502020204030204" pitchFamily="34" charset="0"/>
              </a:rPr>
              <a:t>write_TS</a:t>
            </a:r>
            <a:r>
              <a:rPr sz="2600" spc="-10" dirty="0">
                <a:solidFill>
                  <a:srgbClr val="800000"/>
                </a:solidFill>
                <a:latin typeface="Calibri" panose="020F0502020204030204" pitchFamily="34" charset="0"/>
                <a:cs typeface="Calibri" panose="020F0502020204030204" pitchFamily="34" charset="0"/>
              </a:rPr>
              <a:t>(X)</a:t>
            </a:r>
            <a:endParaRPr lang="en-US" sz="2600" spc="-10" dirty="0">
              <a:solidFill>
                <a:srgbClr val="800000"/>
              </a:solidFill>
              <a:latin typeface="Calibri" panose="020F0502020204030204" pitchFamily="34" charset="0"/>
              <a:cs typeface="Calibri" panose="020F0502020204030204" pitchFamily="34" charset="0"/>
            </a:endParaRPr>
          </a:p>
          <a:p>
            <a:pPr marL="469900" lvl="1">
              <a:spcBef>
                <a:spcPts val="680"/>
              </a:spcBef>
              <a:buClr>
                <a:srgbClr val="333399"/>
              </a:buClr>
              <a:buSzPct val="53846"/>
              <a:tabLst>
                <a:tab pos="761365" algn="l"/>
                <a:tab pos="762000" algn="l"/>
              </a:tabLst>
            </a:pPr>
            <a:r>
              <a:rPr lang="en-US" sz="2200" dirty="0" err="1">
                <a:latin typeface="Calibri" panose="020F0502020204030204" pitchFamily="34" charset="0"/>
                <a:cs typeface="Calibri" panose="020F0502020204030204" pitchFamily="34" charset="0"/>
              </a:rPr>
              <a:t>write_TS</a:t>
            </a:r>
            <a:r>
              <a:rPr lang="en-US" sz="2200" dirty="0">
                <a:latin typeface="Calibri" panose="020F0502020204030204" pitchFamily="34" charset="0"/>
                <a:cs typeface="Calibri" panose="020F0502020204030204" pitchFamily="34" charset="0"/>
              </a:rPr>
              <a:t>(X) = TS(T), where T is the youngest transaction that has written X successfully.</a:t>
            </a:r>
            <a:endParaRPr sz="2200" dirty="0">
              <a:latin typeface="Calibri" panose="020F0502020204030204" pitchFamily="34" charset="0"/>
              <a:cs typeface="Calibri" panose="020F0502020204030204" pitchFamily="34" charset="0"/>
            </a:endParaRPr>
          </a:p>
        </p:txBody>
      </p:sp>
      <p:sp>
        <p:nvSpPr>
          <p:cNvPr id="6" name="object 2">
            <a:extLst>
              <a:ext uri="{FF2B5EF4-FFF2-40B4-BE49-F238E27FC236}">
                <a16:creationId xmlns:a16="http://schemas.microsoft.com/office/drawing/2014/main" id="{778BF15A-903A-4A0D-B03A-FE4C113EB38E}"/>
              </a:ext>
            </a:extLst>
          </p:cNvPr>
          <p:cNvSpPr txBox="1">
            <a:spLocks/>
          </p:cNvSpPr>
          <p:nvPr/>
        </p:nvSpPr>
        <p:spPr>
          <a:xfrm>
            <a:off x="252094" y="205425"/>
            <a:ext cx="10900588" cy="111569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pPr marL="12700">
              <a:lnSpc>
                <a:spcPts val="4310"/>
              </a:lnSpc>
              <a:spcBef>
                <a:spcPts val="100"/>
              </a:spcBef>
            </a:pPr>
            <a:r>
              <a:rPr lang="en-US" sz="3600" u="sng" spc="-5">
                <a:latin typeface="Calibri" panose="020F0502020204030204" pitchFamily="34" charset="0"/>
                <a:cs typeface="Calibri" panose="020F0502020204030204" pitchFamily="34" charset="0"/>
              </a:rPr>
              <a:t>Concurrency</a:t>
            </a:r>
            <a:r>
              <a:rPr lang="en-US" sz="3600" u="sng" spc="-20">
                <a:latin typeface="Calibri" panose="020F0502020204030204" pitchFamily="34" charset="0"/>
                <a:cs typeface="Calibri" panose="020F0502020204030204" pitchFamily="34" charset="0"/>
              </a:rPr>
              <a:t> </a:t>
            </a:r>
            <a:r>
              <a:rPr lang="en-US" sz="3600" u="sng" spc="-5">
                <a:latin typeface="Calibri" panose="020F0502020204030204" pitchFamily="34" charset="0"/>
                <a:cs typeface="Calibri" panose="020F0502020204030204" pitchFamily="34" charset="0"/>
              </a:rPr>
              <a:t>Control</a:t>
            </a:r>
            <a:r>
              <a:rPr lang="en-US" sz="3600" u="sng" spc="-15">
                <a:latin typeface="Calibri" panose="020F0502020204030204" pitchFamily="34" charset="0"/>
                <a:cs typeface="Calibri" panose="020F0502020204030204" pitchFamily="34" charset="0"/>
              </a:rPr>
              <a:t> </a:t>
            </a:r>
            <a:r>
              <a:rPr lang="en-US" sz="3600" u="sng" spc="-5">
                <a:latin typeface="Calibri" panose="020F0502020204030204" pitchFamily="34" charset="0"/>
                <a:cs typeface="Calibri" panose="020F0502020204030204" pitchFamily="34" charset="0"/>
              </a:rPr>
              <a:t>Based on</a:t>
            </a:r>
            <a:r>
              <a:rPr lang="en-US" sz="3600" u="sng" spc="-15">
                <a:latin typeface="Calibri" panose="020F0502020204030204" pitchFamily="34" charset="0"/>
                <a:cs typeface="Calibri" panose="020F0502020204030204" pitchFamily="34" charset="0"/>
              </a:rPr>
              <a:t> </a:t>
            </a:r>
            <a:r>
              <a:rPr lang="en-US" sz="3600" u="sng" spc="-5">
                <a:latin typeface="Calibri" panose="020F0502020204030204" pitchFamily="34" charset="0"/>
                <a:cs typeface="Calibri" panose="020F0502020204030204" pitchFamily="34" charset="0"/>
              </a:rPr>
              <a:t>Timestamp</a:t>
            </a:r>
            <a:r>
              <a:rPr lang="en-US" sz="3600" u="sng" spc="-15">
                <a:latin typeface="Calibri" panose="020F0502020204030204" pitchFamily="34" charset="0"/>
                <a:cs typeface="Calibri" panose="020F0502020204030204" pitchFamily="34" charset="0"/>
              </a:rPr>
              <a:t> </a:t>
            </a:r>
            <a:r>
              <a:rPr lang="en-US" sz="3600" u="sng" spc="-5">
                <a:latin typeface="Calibri" panose="020F0502020204030204" pitchFamily="34" charset="0"/>
                <a:cs typeface="Calibri" panose="020F0502020204030204" pitchFamily="34" charset="0"/>
              </a:rPr>
              <a:t>Ordering</a:t>
            </a:r>
            <a:r>
              <a:rPr lang="en-US" sz="3600" u="sng" spc="-10">
                <a:latin typeface="Calibri" panose="020F0502020204030204" pitchFamily="34" charset="0"/>
                <a:cs typeface="Calibri" panose="020F0502020204030204" pitchFamily="34" charset="0"/>
              </a:rPr>
              <a:t> </a:t>
            </a:r>
            <a:r>
              <a:rPr lang="en-US" sz="3600" u="sng" spc="-5">
                <a:latin typeface="Calibri" panose="020F0502020204030204" pitchFamily="34" charset="0"/>
                <a:cs typeface="Calibri" panose="020F0502020204030204" pitchFamily="34" charset="0"/>
              </a:rPr>
              <a:t>(cont’d.)</a:t>
            </a:r>
            <a:endParaRPr lang="en-US" sz="3600" u="sng" spc="-5" dirty="0">
              <a:latin typeface="Calibri" panose="020F0502020204030204" pitchFamily="34" charset="0"/>
              <a:cs typeface="Calibri" panose="020F050202020403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59048" y="1873953"/>
            <a:ext cx="10103693" cy="3502241"/>
          </a:xfrm>
          <a:prstGeom prst="rect">
            <a:avLst/>
          </a:prstGeom>
        </p:spPr>
        <p:txBody>
          <a:bodyPr vert="horz" wrap="square" lIns="0" tIns="100330" rIns="0" bIns="0" rtlCol="0">
            <a:spAutoFit/>
          </a:bodyPr>
          <a:lstStyle/>
          <a:p>
            <a:pPr marL="355600" indent="-342900">
              <a:spcAft>
                <a:spcPts val="600"/>
              </a:spcAft>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Basic</a:t>
            </a:r>
            <a:r>
              <a:rPr sz="2800" spc="-10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TO</a:t>
            </a:r>
            <a:r>
              <a:rPr sz="2800" spc="1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algorithm</a:t>
            </a:r>
            <a:endParaRPr sz="2800" dirty="0">
              <a:latin typeface="Calibri" panose="020F0502020204030204" pitchFamily="34" charset="0"/>
              <a:cs typeface="Calibri" panose="020F0502020204030204" pitchFamily="34" charset="0"/>
            </a:endParaRPr>
          </a:p>
          <a:p>
            <a:pPr marL="762000" marR="5080" lvl="1" indent="-292100">
              <a:spcAft>
                <a:spcPts val="600"/>
              </a:spcAft>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If</a:t>
            </a:r>
            <a:r>
              <a:rPr sz="2600" spc="5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conflicting</a:t>
            </a:r>
            <a:r>
              <a:rPr sz="2600" spc="13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operations</a:t>
            </a:r>
            <a:r>
              <a:rPr sz="2600" spc="27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detected,</a:t>
            </a:r>
            <a:r>
              <a:rPr sz="2600" spc="254"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later</a:t>
            </a:r>
            <a:r>
              <a:rPr sz="2600" spc="1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operation </a:t>
            </a:r>
            <a:r>
              <a:rPr sz="2600" spc="-71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rejected</a:t>
            </a:r>
            <a:r>
              <a:rPr sz="2600" spc="1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by</a:t>
            </a:r>
            <a:r>
              <a:rPr lang="en-US" sz="2600" spc="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aborting</a:t>
            </a:r>
            <a:r>
              <a:rPr sz="2600" spc="1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r>
              <a:rPr sz="2600" spc="229"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that</a:t>
            </a:r>
            <a:r>
              <a:rPr sz="2600" spc="5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issued</a:t>
            </a:r>
            <a:r>
              <a:rPr sz="2600" spc="1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it</a:t>
            </a:r>
            <a:endParaRPr sz="2600" dirty="0">
              <a:latin typeface="Calibri" panose="020F0502020204030204" pitchFamily="34" charset="0"/>
              <a:cs typeface="Calibri" panose="020F0502020204030204" pitchFamily="34" charset="0"/>
            </a:endParaRPr>
          </a:p>
          <a:p>
            <a:pPr marL="762000" marR="299720" lvl="1" indent="-292100">
              <a:spcAft>
                <a:spcPts val="600"/>
              </a:spcAft>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Schedules</a:t>
            </a:r>
            <a:r>
              <a:rPr sz="2600" spc="26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produced</a:t>
            </a:r>
            <a:r>
              <a:rPr sz="2600" spc="22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guaranteed</a:t>
            </a:r>
            <a:r>
              <a:rPr sz="2600" spc="3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a:t>
            </a:r>
            <a:r>
              <a:rPr sz="2600" spc="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conflict </a:t>
            </a:r>
            <a:r>
              <a:rPr sz="2600" spc="-71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serializable</a:t>
            </a:r>
            <a:endParaRPr sz="2600" dirty="0">
              <a:latin typeface="Calibri" panose="020F0502020204030204" pitchFamily="34" charset="0"/>
              <a:cs typeface="Calibri" panose="020F0502020204030204" pitchFamily="34" charset="0"/>
            </a:endParaRPr>
          </a:p>
          <a:p>
            <a:pPr marL="762000" lvl="1" indent="-292100">
              <a:spcAft>
                <a:spcPts val="1800"/>
              </a:spcAft>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Starvation</a:t>
            </a:r>
            <a:r>
              <a:rPr sz="2600" spc="20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may</a:t>
            </a:r>
            <a:r>
              <a:rPr sz="2600" spc="-4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occur</a:t>
            </a:r>
            <a:endParaRPr sz="2600" dirty="0">
              <a:latin typeface="Calibri" panose="020F0502020204030204" pitchFamily="34" charset="0"/>
              <a:cs typeface="Calibri" panose="020F0502020204030204" pitchFamily="34" charset="0"/>
            </a:endParaRPr>
          </a:p>
          <a:p>
            <a:pPr marL="355600" indent="-342900">
              <a:spcAft>
                <a:spcPts val="600"/>
              </a:spcAft>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Strict</a:t>
            </a:r>
            <a:r>
              <a:rPr sz="2800" spc="1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TO</a:t>
            </a:r>
            <a:r>
              <a:rPr sz="2800" spc="-8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algorithm</a:t>
            </a:r>
            <a:endParaRPr sz="2800" dirty="0">
              <a:latin typeface="Calibri" panose="020F0502020204030204" pitchFamily="34" charset="0"/>
              <a:cs typeface="Calibri" panose="020F0502020204030204" pitchFamily="34" charset="0"/>
            </a:endParaRPr>
          </a:p>
          <a:p>
            <a:pPr marL="762000" marR="375920" lvl="1" indent="-292100">
              <a:spcAft>
                <a:spcPts val="600"/>
              </a:spcAft>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Ensures</a:t>
            </a:r>
            <a:r>
              <a:rPr sz="2600" spc="18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schedules</a:t>
            </a:r>
            <a:r>
              <a:rPr sz="2600" spc="18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are</a:t>
            </a:r>
            <a:r>
              <a:rPr sz="2600" spc="4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both</a:t>
            </a:r>
            <a:r>
              <a:rPr sz="2600" spc="13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strict</a:t>
            </a:r>
            <a:r>
              <a:rPr sz="2600" spc="-4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and</a:t>
            </a:r>
            <a:r>
              <a:rPr sz="2600" spc="13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conflict </a:t>
            </a:r>
            <a:r>
              <a:rPr sz="2600" spc="-70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serializable</a:t>
            </a:r>
            <a:endParaRPr sz="2600" dirty="0">
              <a:latin typeface="Calibri" panose="020F0502020204030204" pitchFamily="34" charset="0"/>
              <a:cs typeface="Calibri" panose="020F0502020204030204" pitchFamily="34" charset="0"/>
            </a:endParaRPr>
          </a:p>
        </p:txBody>
      </p:sp>
      <p:sp>
        <p:nvSpPr>
          <p:cNvPr id="6" name="object 2">
            <a:extLst>
              <a:ext uri="{FF2B5EF4-FFF2-40B4-BE49-F238E27FC236}">
                <a16:creationId xmlns:a16="http://schemas.microsoft.com/office/drawing/2014/main" id="{0D6FEB6B-0BCF-478B-B6D3-BD7FE66C1127}"/>
              </a:ext>
            </a:extLst>
          </p:cNvPr>
          <p:cNvSpPr txBox="1">
            <a:spLocks noGrp="1"/>
          </p:cNvSpPr>
          <p:nvPr>
            <p:ph type="title"/>
          </p:nvPr>
        </p:nvSpPr>
        <p:spPr>
          <a:xfrm>
            <a:off x="252094" y="205425"/>
            <a:ext cx="10900588" cy="1115690"/>
          </a:xfrm>
          <a:prstGeom prst="rect">
            <a:avLst/>
          </a:prstGeom>
        </p:spPr>
        <p:txBody>
          <a:bodyPr vert="horz" wrap="square" lIns="0" tIns="12700" rIns="0" bIns="0" rtlCol="0" anchor="ctr">
            <a:spAutoFit/>
          </a:bodyPr>
          <a:lstStyle/>
          <a:p>
            <a:pPr marL="12700">
              <a:lnSpc>
                <a:spcPts val="4310"/>
              </a:lnSpc>
              <a:spcBef>
                <a:spcPts val="100"/>
              </a:spcBef>
            </a:pPr>
            <a:r>
              <a:rPr sz="3600" u="sng" spc="-5" dirty="0">
                <a:latin typeface="Calibri" panose="020F0502020204030204" pitchFamily="34" charset="0"/>
                <a:cs typeface="Calibri" panose="020F0502020204030204" pitchFamily="34" charset="0"/>
              </a:rPr>
              <a:t>Concurrency</a:t>
            </a:r>
            <a:r>
              <a:rPr sz="3600" u="sng" spc="-2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Control</a:t>
            </a:r>
            <a:r>
              <a:rPr sz="3600" u="sng" spc="-1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Based</a:t>
            </a:r>
            <a:r>
              <a:rPr lang="en-US" sz="3600" u="sng" spc="-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on</a:t>
            </a:r>
            <a:r>
              <a:rPr sz="3600" u="sng" spc="-1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Timestamp</a:t>
            </a:r>
            <a:r>
              <a:rPr sz="3600" u="sng" spc="-1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Ordering</a:t>
            </a:r>
            <a:r>
              <a:rPr sz="3600" u="sng" spc="-1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754" y="322297"/>
            <a:ext cx="9863527" cy="579646"/>
          </a:xfrm>
          <a:prstGeom prst="rect">
            <a:avLst/>
          </a:prstGeom>
        </p:spPr>
        <p:txBody>
          <a:bodyPr vert="horz" wrap="square" lIns="0" tIns="27940" rIns="0" bIns="0" rtlCol="0" anchor="ctr">
            <a:spAutoFit/>
          </a:bodyPr>
          <a:lstStyle/>
          <a:p>
            <a:pPr marL="12700" marR="5080">
              <a:lnSpc>
                <a:spcPts val="4300"/>
              </a:lnSpc>
              <a:spcBef>
                <a:spcPts val="220"/>
              </a:spcBef>
            </a:pPr>
            <a:r>
              <a:rPr sz="4000" spc="-5" dirty="0">
                <a:latin typeface="Calibri" panose="020F0502020204030204" pitchFamily="34" charset="0"/>
                <a:cs typeface="Calibri" panose="020F0502020204030204" pitchFamily="34" charset="0"/>
              </a:rPr>
              <a:t>Introduction to Transaction </a:t>
            </a:r>
            <a:r>
              <a:rPr sz="4000" spc="-990"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Processing</a:t>
            </a:r>
            <a:r>
              <a:rPr sz="4000" spc="-10"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(cont’d.)</a:t>
            </a:r>
          </a:p>
        </p:txBody>
      </p:sp>
      <p:sp>
        <p:nvSpPr>
          <p:cNvPr id="4" name="object 3">
            <a:extLst>
              <a:ext uri="{FF2B5EF4-FFF2-40B4-BE49-F238E27FC236}">
                <a16:creationId xmlns:a16="http://schemas.microsoft.com/office/drawing/2014/main" id="{B15EC8D1-1A11-4312-93B0-E2CFD566693D}"/>
              </a:ext>
            </a:extLst>
          </p:cNvPr>
          <p:cNvSpPr txBox="1"/>
          <p:nvPr/>
        </p:nvSpPr>
        <p:spPr>
          <a:xfrm>
            <a:off x="374754" y="901943"/>
            <a:ext cx="11708654" cy="2132635"/>
          </a:xfrm>
          <a:prstGeom prst="rect">
            <a:avLst/>
          </a:prstGeom>
          <a:solidFill>
            <a:srgbClr val="F5FDFD"/>
          </a:solidFill>
        </p:spPr>
        <p:txBody>
          <a:bodyPr vert="horz" wrap="square" lIns="0" tIns="100330" rIns="0" bIns="0" rtlCol="0">
            <a:spAutoFit/>
          </a:bodyPr>
          <a:lstStyle/>
          <a:p>
            <a:pPr marL="355600" indent="-342900">
              <a:spcAft>
                <a:spcPts val="1200"/>
              </a:spcAft>
              <a:buClr>
                <a:srgbClr val="990033"/>
              </a:buClr>
              <a:buSzPct val="60714"/>
              <a:buFont typeface="Wingdings"/>
              <a:buChar char=""/>
              <a:tabLst>
                <a:tab pos="354965" algn="l"/>
                <a:tab pos="355600" algn="l"/>
              </a:tabLst>
            </a:pPr>
            <a:r>
              <a:rPr sz="2800" dirty="0">
                <a:solidFill>
                  <a:srgbClr val="333399"/>
                </a:solidFill>
                <a:latin typeface="Calibri" panose="020F0502020204030204" pitchFamily="34" charset="0"/>
                <a:cs typeface="Calibri" panose="020F0502020204030204" pitchFamily="34" charset="0"/>
              </a:rPr>
              <a:t>Multiprogramming</a:t>
            </a:r>
            <a:endParaRPr sz="2800" dirty="0">
              <a:latin typeface="Calibri" panose="020F0502020204030204" pitchFamily="34" charset="0"/>
              <a:cs typeface="Calibri" panose="020F0502020204030204" pitchFamily="34" charset="0"/>
            </a:endParaRPr>
          </a:p>
          <a:p>
            <a:pPr marL="762000" marR="659765" lvl="1" indent="-292100">
              <a:spcAft>
                <a:spcPts val="600"/>
              </a:spcAft>
              <a:buClr>
                <a:srgbClr val="333399"/>
              </a:buClr>
              <a:buSzPct val="53846"/>
              <a:buFont typeface="Wingdings"/>
              <a:buChar char=""/>
              <a:tabLst>
                <a:tab pos="761365" algn="l"/>
                <a:tab pos="762000" algn="l"/>
              </a:tabLst>
            </a:pPr>
            <a:r>
              <a:rPr sz="2800" spc="-5" dirty="0">
                <a:solidFill>
                  <a:srgbClr val="800000"/>
                </a:solidFill>
                <a:latin typeface="Calibri" panose="020F0502020204030204" pitchFamily="34" charset="0"/>
                <a:cs typeface="Calibri" panose="020F0502020204030204" pitchFamily="34" charset="0"/>
              </a:rPr>
              <a:t>Allows</a:t>
            </a:r>
            <a:r>
              <a:rPr sz="2800" spc="-40" dirty="0">
                <a:solidFill>
                  <a:srgbClr val="800000"/>
                </a:solidFill>
                <a:latin typeface="Calibri" panose="020F0502020204030204" pitchFamily="34" charset="0"/>
                <a:cs typeface="Calibri" panose="020F0502020204030204" pitchFamily="34" charset="0"/>
              </a:rPr>
              <a:t> </a:t>
            </a:r>
            <a:r>
              <a:rPr lang="en-US" sz="2800" spc="-40" dirty="0">
                <a:solidFill>
                  <a:srgbClr val="800000"/>
                </a:solidFill>
                <a:latin typeface="Calibri" panose="020F0502020204030204" pitchFamily="34" charset="0"/>
                <a:cs typeface="Calibri" panose="020F0502020204030204" pitchFamily="34" charset="0"/>
              </a:rPr>
              <a:t>the </a:t>
            </a:r>
            <a:r>
              <a:rPr sz="2800" spc="-25" dirty="0">
                <a:solidFill>
                  <a:srgbClr val="800000"/>
                </a:solidFill>
                <a:latin typeface="Calibri" panose="020F0502020204030204" pitchFamily="34" charset="0"/>
                <a:cs typeface="Calibri" panose="020F0502020204030204" pitchFamily="34" charset="0"/>
              </a:rPr>
              <a:t>operating</a:t>
            </a:r>
            <a:r>
              <a:rPr sz="2800" spc="215"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system</a:t>
            </a:r>
            <a:r>
              <a:rPr sz="2800" spc="95"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to</a:t>
            </a:r>
            <a:r>
              <a:rPr sz="2800" spc="20" dirty="0">
                <a:solidFill>
                  <a:srgbClr val="800000"/>
                </a:solidFill>
                <a:latin typeface="Calibri" panose="020F0502020204030204" pitchFamily="34" charset="0"/>
                <a:cs typeface="Calibri" panose="020F0502020204030204" pitchFamily="34" charset="0"/>
              </a:rPr>
              <a:t> </a:t>
            </a:r>
            <a:r>
              <a:rPr sz="2800" spc="-25" dirty="0">
                <a:solidFill>
                  <a:srgbClr val="800000"/>
                </a:solidFill>
                <a:latin typeface="Calibri" panose="020F0502020204030204" pitchFamily="34" charset="0"/>
                <a:cs typeface="Calibri" panose="020F0502020204030204" pitchFamily="34" charset="0"/>
              </a:rPr>
              <a:t>execute</a:t>
            </a:r>
            <a:r>
              <a:rPr sz="2800" spc="114" dirty="0">
                <a:solidFill>
                  <a:srgbClr val="800000"/>
                </a:solidFill>
                <a:latin typeface="Calibri" panose="020F0502020204030204" pitchFamily="34" charset="0"/>
                <a:cs typeface="Calibri" panose="020F0502020204030204" pitchFamily="34" charset="0"/>
              </a:rPr>
              <a:t> </a:t>
            </a:r>
            <a:r>
              <a:rPr sz="2800" spc="-5" dirty="0">
                <a:solidFill>
                  <a:srgbClr val="800000"/>
                </a:solidFill>
                <a:latin typeface="Calibri" panose="020F0502020204030204" pitchFamily="34" charset="0"/>
                <a:cs typeface="Calibri" panose="020F0502020204030204" pitchFamily="34" charset="0"/>
              </a:rPr>
              <a:t>multiple </a:t>
            </a:r>
            <a:r>
              <a:rPr sz="2800" spc="-71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processes</a:t>
            </a:r>
            <a:r>
              <a:rPr lang="en-US" sz="2800" spc="-2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concurrently</a:t>
            </a:r>
            <a:endParaRPr sz="2800" dirty="0">
              <a:latin typeface="Calibri" panose="020F0502020204030204" pitchFamily="34" charset="0"/>
              <a:cs typeface="Calibri" panose="020F0502020204030204" pitchFamily="34" charset="0"/>
            </a:endParaRPr>
          </a:p>
          <a:p>
            <a:pPr marL="762000" marR="5080" lvl="1" indent="-292100">
              <a:spcAft>
                <a:spcPts val="600"/>
              </a:spcAft>
              <a:buClr>
                <a:srgbClr val="333399"/>
              </a:buClr>
              <a:buSzPct val="53846"/>
              <a:buFont typeface="Wingdings"/>
              <a:buChar char=""/>
              <a:tabLst>
                <a:tab pos="761365" algn="l"/>
                <a:tab pos="762000" algn="l"/>
              </a:tabLst>
            </a:pPr>
            <a:r>
              <a:rPr sz="2800" spc="-30" dirty="0">
                <a:solidFill>
                  <a:srgbClr val="800000"/>
                </a:solidFill>
                <a:latin typeface="Calibri" panose="020F0502020204030204" pitchFamily="34" charset="0"/>
                <a:cs typeface="Calibri" panose="020F0502020204030204" pitchFamily="34" charset="0"/>
              </a:rPr>
              <a:t>Executes</a:t>
            </a:r>
            <a:r>
              <a:rPr sz="2800" spc="170"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commands</a:t>
            </a:r>
            <a:r>
              <a:rPr sz="2800" spc="175"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from</a:t>
            </a:r>
            <a:r>
              <a:rPr sz="2800" spc="10"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one</a:t>
            </a:r>
            <a:r>
              <a:rPr sz="2800" spc="125"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process,</a:t>
            </a:r>
            <a:r>
              <a:rPr sz="2800" spc="150"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then</a:t>
            </a:r>
            <a:r>
              <a:rPr lang="en-US" sz="2800" spc="-35"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suspends</a:t>
            </a:r>
            <a:r>
              <a:rPr sz="2800" spc="275"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that</a:t>
            </a:r>
            <a:r>
              <a:rPr sz="2800" spc="155"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process</a:t>
            </a:r>
            <a:r>
              <a:rPr sz="2800" spc="75" dirty="0">
                <a:solidFill>
                  <a:srgbClr val="800000"/>
                </a:solidFill>
                <a:latin typeface="Calibri" panose="020F0502020204030204" pitchFamily="34" charset="0"/>
                <a:cs typeface="Calibri" panose="020F0502020204030204" pitchFamily="34" charset="0"/>
              </a:rPr>
              <a:t> </a:t>
            </a:r>
            <a:r>
              <a:rPr sz="2800" spc="-35" dirty="0">
                <a:solidFill>
                  <a:srgbClr val="800000"/>
                </a:solidFill>
                <a:latin typeface="Calibri" panose="020F0502020204030204" pitchFamily="34" charset="0"/>
                <a:cs typeface="Calibri" panose="020F0502020204030204" pitchFamily="34" charset="0"/>
              </a:rPr>
              <a:t>and</a:t>
            </a:r>
            <a:r>
              <a:rPr sz="2800" spc="130" dirty="0">
                <a:solidFill>
                  <a:srgbClr val="800000"/>
                </a:solidFill>
                <a:latin typeface="Calibri" panose="020F0502020204030204" pitchFamily="34" charset="0"/>
                <a:cs typeface="Calibri" panose="020F0502020204030204" pitchFamily="34" charset="0"/>
              </a:rPr>
              <a:t> </a:t>
            </a:r>
            <a:r>
              <a:rPr sz="2800" spc="-30" dirty="0">
                <a:solidFill>
                  <a:srgbClr val="800000"/>
                </a:solidFill>
                <a:latin typeface="Calibri" panose="020F0502020204030204" pitchFamily="34" charset="0"/>
                <a:cs typeface="Calibri" panose="020F0502020204030204" pitchFamily="34" charset="0"/>
              </a:rPr>
              <a:t>executes</a:t>
            </a:r>
            <a:r>
              <a:rPr sz="2800" spc="175"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commands</a:t>
            </a:r>
            <a:r>
              <a:rPr lang="en-US" sz="2800" spc="-20"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from</a:t>
            </a:r>
            <a:r>
              <a:rPr sz="2800" spc="5" dirty="0">
                <a:solidFill>
                  <a:srgbClr val="800000"/>
                </a:solidFill>
                <a:latin typeface="Calibri" panose="020F0502020204030204" pitchFamily="34" charset="0"/>
                <a:cs typeface="Calibri" panose="020F0502020204030204" pitchFamily="34" charset="0"/>
              </a:rPr>
              <a:t> </a:t>
            </a:r>
            <a:r>
              <a:rPr sz="2800" spc="-40" dirty="0">
                <a:solidFill>
                  <a:srgbClr val="800000"/>
                </a:solidFill>
                <a:latin typeface="Calibri" panose="020F0502020204030204" pitchFamily="34" charset="0"/>
                <a:cs typeface="Calibri" panose="020F0502020204030204" pitchFamily="34" charset="0"/>
              </a:rPr>
              <a:t>another</a:t>
            </a:r>
            <a:r>
              <a:rPr sz="2800" spc="310" dirty="0">
                <a:solidFill>
                  <a:srgbClr val="800000"/>
                </a:solidFill>
                <a:latin typeface="Calibri" panose="020F0502020204030204" pitchFamily="34" charset="0"/>
                <a:cs typeface="Calibri" panose="020F0502020204030204" pitchFamily="34" charset="0"/>
              </a:rPr>
              <a:t> </a:t>
            </a:r>
            <a:r>
              <a:rPr sz="2800" spc="-15" dirty="0">
                <a:solidFill>
                  <a:srgbClr val="800000"/>
                </a:solidFill>
                <a:latin typeface="Calibri" panose="020F0502020204030204" pitchFamily="34" charset="0"/>
                <a:cs typeface="Calibri" panose="020F0502020204030204" pitchFamily="34" charset="0"/>
              </a:rPr>
              <a:t>process,</a:t>
            </a:r>
            <a:r>
              <a:rPr sz="2800" spc="145" dirty="0">
                <a:solidFill>
                  <a:srgbClr val="800000"/>
                </a:solidFill>
                <a:latin typeface="Calibri" panose="020F0502020204030204" pitchFamily="34" charset="0"/>
                <a:cs typeface="Calibri" panose="020F0502020204030204" pitchFamily="34" charset="0"/>
              </a:rPr>
              <a:t> </a:t>
            </a:r>
            <a:r>
              <a:rPr sz="2800" spc="-20" dirty="0">
                <a:solidFill>
                  <a:srgbClr val="800000"/>
                </a:solidFill>
                <a:latin typeface="Calibri" panose="020F0502020204030204" pitchFamily="34" charset="0"/>
                <a:cs typeface="Calibri" panose="020F0502020204030204" pitchFamily="34" charset="0"/>
              </a:rPr>
              <a:t>etc.</a:t>
            </a:r>
            <a:endParaRPr sz="28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FA01B60-A486-4D94-9FFD-50DE16AA246E}"/>
              </a:ext>
            </a:extLst>
          </p:cNvPr>
          <p:cNvGrpSpPr/>
          <p:nvPr/>
        </p:nvGrpSpPr>
        <p:grpSpPr>
          <a:xfrm>
            <a:off x="0" y="3058160"/>
            <a:ext cx="12191999" cy="3395359"/>
            <a:chOff x="0" y="3058160"/>
            <a:chExt cx="12191999" cy="3395359"/>
          </a:xfrm>
        </p:grpSpPr>
        <p:sp>
          <p:nvSpPr>
            <p:cNvPr id="5" name="object 3">
              <a:extLst>
                <a:ext uri="{FF2B5EF4-FFF2-40B4-BE49-F238E27FC236}">
                  <a16:creationId xmlns:a16="http://schemas.microsoft.com/office/drawing/2014/main" id="{86D8694F-F523-41C6-B3EA-E49C8A67AD28}"/>
                </a:ext>
              </a:extLst>
            </p:cNvPr>
            <p:cNvSpPr txBox="1"/>
            <p:nvPr/>
          </p:nvSpPr>
          <p:spPr>
            <a:xfrm>
              <a:off x="0" y="3395272"/>
              <a:ext cx="4737896" cy="1369606"/>
            </a:xfrm>
            <a:prstGeom prst="rect">
              <a:avLst/>
            </a:prstGeom>
          </p:spPr>
          <p:txBody>
            <a:bodyPr vert="horz" wrap="square" lIns="0" tIns="106680" rIns="0" bIns="0" rtlCol="0">
              <a:spAutoFit/>
            </a:bodyPr>
            <a:lstStyle/>
            <a:p>
              <a:pPr marL="355600" indent="-342900">
                <a:spcBef>
                  <a:spcPts val="840"/>
                </a:spcBef>
                <a:buClr>
                  <a:srgbClr val="990033"/>
                </a:buClr>
                <a:buSzPct val="60714"/>
                <a:buFont typeface="Wingdings"/>
                <a:buChar char=""/>
                <a:tabLst>
                  <a:tab pos="354965" algn="l"/>
                  <a:tab pos="355600" algn="l"/>
                </a:tabLst>
              </a:pPr>
              <a:r>
                <a:rPr sz="2400" b="1" spc="15" dirty="0">
                  <a:solidFill>
                    <a:srgbClr val="333399"/>
                  </a:solidFill>
                  <a:latin typeface="Calibri" panose="020F0502020204030204" pitchFamily="34" charset="0"/>
                  <a:cs typeface="Calibri" panose="020F0502020204030204" pitchFamily="34" charset="0"/>
                </a:rPr>
                <a:t>Interleaved</a:t>
              </a:r>
              <a:r>
                <a:rPr sz="2400" b="1" spc="-175" dirty="0">
                  <a:solidFill>
                    <a:srgbClr val="333399"/>
                  </a:solidFill>
                  <a:latin typeface="Calibri" panose="020F0502020204030204" pitchFamily="34" charset="0"/>
                  <a:cs typeface="Calibri" panose="020F0502020204030204" pitchFamily="34" charset="0"/>
                </a:rPr>
                <a:t> </a:t>
              </a:r>
              <a:r>
                <a:rPr sz="2400" b="1" spc="10" dirty="0">
                  <a:solidFill>
                    <a:srgbClr val="333399"/>
                  </a:solidFill>
                  <a:latin typeface="Calibri" panose="020F0502020204030204" pitchFamily="34" charset="0"/>
                  <a:cs typeface="Calibri" panose="020F0502020204030204" pitchFamily="34" charset="0"/>
                </a:rPr>
                <a:t>processing</a:t>
              </a:r>
              <a:endParaRPr sz="2400" b="1" dirty="0">
                <a:latin typeface="Calibri" panose="020F0502020204030204" pitchFamily="34" charset="0"/>
                <a:cs typeface="Calibri" panose="020F0502020204030204" pitchFamily="34" charset="0"/>
              </a:endParaRPr>
            </a:p>
            <a:p>
              <a:pPr marL="355600" indent="-342900">
                <a:spcBef>
                  <a:spcPts val="740"/>
                </a:spcBef>
                <a:buClr>
                  <a:srgbClr val="990033"/>
                </a:buClr>
                <a:buSzPct val="60714"/>
                <a:buFont typeface="Wingdings"/>
                <a:buChar char=""/>
                <a:tabLst>
                  <a:tab pos="354965" algn="l"/>
                  <a:tab pos="355600" algn="l"/>
                </a:tabLst>
              </a:pPr>
              <a:r>
                <a:rPr sz="2400" b="1" spc="5" dirty="0">
                  <a:solidFill>
                    <a:srgbClr val="333399"/>
                  </a:solidFill>
                  <a:latin typeface="Calibri" panose="020F0502020204030204" pitchFamily="34" charset="0"/>
                  <a:cs typeface="Calibri" panose="020F0502020204030204" pitchFamily="34" charset="0"/>
                </a:rPr>
                <a:t>Parallel</a:t>
              </a:r>
              <a:r>
                <a:rPr sz="2400" b="1" spc="-135" dirty="0">
                  <a:solidFill>
                    <a:srgbClr val="333399"/>
                  </a:solidFill>
                  <a:latin typeface="Calibri" panose="020F0502020204030204" pitchFamily="34" charset="0"/>
                  <a:cs typeface="Calibri" panose="020F0502020204030204" pitchFamily="34" charset="0"/>
                </a:rPr>
                <a:t> </a:t>
              </a:r>
              <a:r>
                <a:rPr sz="2400" b="1" spc="10" dirty="0">
                  <a:solidFill>
                    <a:srgbClr val="333399"/>
                  </a:solidFill>
                  <a:latin typeface="Calibri" panose="020F0502020204030204" pitchFamily="34" charset="0"/>
                  <a:cs typeface="Calibri" panose="020F0502020204030204" pitchFamily="34" charset="0"/>
                </a:rPr>
                <a:t>processing</a:t>
              </a:r>
              <a:endParaRPr sz="2400" b="1" dirty="0">
                <a:latin typeface="Calibri" panose="020F0502020204030204" pitchFamily="34" charset="0"/>
                <a:cs typeface="Calibri" panose="020F0502020204030204" pitchFamily="34" charset="0"/>
              </a:endParaRPr>
            </a:p>
            <a:p>
              <a:pPr marL="449263" lvl="1" indent="-179388">
                <a:spcBef>
                  <a:spcPts val="540"/>
                </a:spcBef>
                <a:buClr>
                  <a:srgbClr val="333399"/>
                </a:buClr>
                <a:buSzPct val="53846"/>
                <a:buFont typeface="Wingdings"/>
                <a:buChar char=""/>
                <a:tabLst>
                  <a:tab pos="449263" algn="l"/>
                  <a:tab pos="539750" algn="l"/>
                </a:tabLst>
              </a:pPr>
              <a:r>
                <a:rPr sz="2400" spc="-20" dirty="0">
                  <a:solidFill>
                    <a:srgbClr val="800000"/>
                  </a:solidFill>
                  <a:latin typeface="Calibri" panose="020F0502020204030204" pitchFamily="34" charset="0"/>
                  <a:cs typeface="Calibri" panose="020F0502020204030204" pitchFamily="34" charset="0"/>
                </a:rPr>
                <a:t>Processes</a:t>
              </a:r>
              <a:r>
                <a:rPr sz="2400" spc="165" dirty="0">
                  <a:solidFill>
                    <a:srgbClr val="800000"/>
                  </a:solidFill>
                  <a:latin typeface="Calibri" panose="020F0502020204030204" pitchFamily="34" charset="0"/>
                  <a:cs typeface="Calibri" panose="020F0502020204030204" pitchFamily="34" charset="0"/>
                </a:rPr>
                <a:t> </a:t>
              </a:r>
              <a:r>
                <a:rPr sz="2400" dirty="0">
                  <a:solidFill>
                    <a:srgbClr val="800000"/>
                  </a:solidFill>
                  <a:latin typeface="Calibri" panose="020F0502020204030204" pitchFamily="34" charset="0"/>
                  <a:cs typeface="Calibri" panose="020F0502020204030204" pitchFamily="34" charset="0"/>
                </a:rPr>
                <a:t>C</a:t>
              </a:r>
              <a:r>
                <a:rPr sz="2400" spc="-5" dirty="0">
                  <a:solidFill>
                    <a:srgbClr val="800000"/>
                  </a:solidFill>
                  <a:latin typeface="Calibri" panose="020F0502020204030204" pitchFamily="34" charset="0"/>
                  <a:cs typeface="Calibri" panose="020F0502020204030204" pitchFamily="34" charset="0"/>
                </a:rPr>
                <a:t> </a:t>
              </a:r>
              <a:r>
                <a:rPr sz="2400" spc="-35" dirty="0">
                  <a:solidFill>
                    <a:srgbClr val="800000"/>
                  </a:solidFill>
                  <a:latin typeface="Calibri" panose="020F0502020204030204" pitchFamily="34" charset="0"/>
                  <a:cs typeface="Calibri" panose="020F0502020204030204" pitchFamily="34" charset="0"/>
                </a:rPr>
                <a:t>and</a:t>
              </a:r>
              <a:r>
                <a:rPr sz="2400" spc="125" dirty="0">
                  <a:solidFill>
                    <a:srgbClr val="800000"/>
                  </a:solidFill>
                  <a:latin typeface="Calibri" panose="020F0502020204030204" pitchFamily="34" charset="0"/>
                  <a:cs typeface="Calibri" panose="020F0502020204030204" pitchFamily="34" charset="0"/>
                </a:rPr>
                <a:t> </a:t>
              </a:r>
              <a:r>
                <a:rPr sz="2400" dirty="0">
                  <a:solidFill>
                    <a:srgbClr val="800000"/>
                  </a:solidFill>
                  <a:latin typeface="Calibri" panose="020F0502020204030204" pitchFamily="34" charset="0"/>
                  <a:cs typeface="Calibri" panose="020F0502020204030204" pitchFamily="34" charset="0"/>
                </a:rPr>
                <a:t>D</a:t>
              </a:r>
              <a:r>
                <a:rPr sz="2400" spc="-5" dirty="0">
                  <a:solidFill>
                    <a:srgbClr val="800000"/>
                  </a:solidFill>
                  <a:latin typeface="Calibri" panose="020F0502020204030204" pitchFamily="34" charset="0"/>
                  <a:cs typeface="Calibri" panose="020F0502020204030204" pitchFamily="34" charset="0"/>
                </a:rPr>
                <a:t> </a:t>
              </a:r>
              <a:r>
                <a:rPr sz="2400" spc="10" dirty="0">
                  <a:solidFill>
                    <a:srgbClr val="800000"/>
                  </a:solidFill>
                  <a:latin typeface="Calibri" panose="020F0502020204030204" pitchFamily="34" charset="0"/>
                  <a:cs typeface="Calibri" panose="020F0502020204030204" pitchFamily="34" charset="0"/>
                </a:rPr>
                <a:t>in</a:t>
              </a:r>
              <a:r>
                <a:rPr lang="en-US" sz="2400" spc="10" dirty="0">
                  <a:solidFill>
                    <a:srgbClr val="800000"/>
                  </a:solidFill>
                  <a:latin typeface="Calibri" panose="020F0502020204030204" pitchFamily="34" charset="0"/>
                  <a:cs typeface="Calibri" panose="020F0502020204030204" pitchFamily="34" charset="0"/>
                </a:rPr>
                <a:t> the </a:t>
              </a:r>
              <a:r>
                <a:rPr sz="2400" spc="-75" dirty="0">
                  <a:solidFill>
                    <a:srgbClr val="800000"/>
                  </a:solidFill>
                  <a:latin typeface="Calibri" panose="020F0502020204030204" pitchFamily="34" charset="0"/>
                  <a:cs typeface="Calibri" panose="020F0502020204030204" pitchFamily="34" charset="0"/>
                </a:rPr>
                <a:t> </a:t>
              </a:r>
              <a:r>
                <a:rPr sz="2400" spc="-15" dirty="0">
                  <a:solidFill>
                    <a:srgbClr val="800000"/>
                  </a:solidFill>
                  <a:latin typeface="Calibri" panose="020F0502020204030204" pitchFamily="34" charset="0"/>
                  <a:cs typeface="Calibri" panose="020F0502020204030204" pitchFamily="34" charset="0"/>
                </a:rPr>
                <a:t>figure</a:t>
              </a:r>
              <a:endParaRPr sz="2400" dirty="0">
                <a:latin typeface="Calibri" panose="020F0502020204030204" pitchFamily="34" charset="0"/>
                <a:cs typeface="Calibri" panose="020F0502020204030204" pitchFamily="34" charset="0"/>
              </a:endParaRPr>
            </a:p>
          </p:txBody>
        </p:sp>
        <p:pic>
          <p:nvPicPr>
            <p:cNvPr id="6" name="object 4">
              <a:extLst>
                <a:ext uri="{FF2B5EF4-FFF2-40B4-BE49-F238E27FC236}">
                  <a16:creationId xmlns:a16="http://schemas.microsoft.com/office/drawing/2014/main" id="{B401D92E-E7FE-437E-819D-115F017C036F}"/>
                </a:ext>
              </a:extLst>
            </p:cNvPr>
            <p:cNvPicPr/>
            <p:nvPr/>
          </p:nvPicPr>
          <p:blipFill>
            <a:blip r:embed="rId2" cstate="print"/>
            <a:stretch>
              <a:fillRect/>
            </a:stretch>
          </p:blipFill>
          <p:spPr>
            <a:xfrm>
              <a:off x="4347148" y="3058160"/>
              <a:ext cx="7844851" cy="3121823"/>
            </a:xfrm>
            <a:prstGeom prst="rect">
              <a:avLst/>
            </a:prstGeom>
          </p:spPr>
        </p:pic>
        <p:sp>
          <p:nvSpPr>
            <p:cNvPr id="7" name="object 5">
              <a:extLst>
                <a:ext uri="{FF2B5EF4-FFF2-40B4-BE49-F238E27FC236}">
                  <a16:creationId xmlns:a16="http://schemas.microsoft.com/office/drawing/2014/main" id="{DF8CAF9A-AC0D-48F0-A1FF-F430BFDDF235}"/>
                </a:ext>
              </a:extLst>
            </p:cNvPr>
            <p:cNvSpPr txBox="1"/>
            <p:nvPr/>
          </p:nvSpPr>
          <p:spPr>
            <a:xfrm>
              <a:off x="4062334" y="6179983"/>
              <a:ext cx="8021074" cy="273536"/>
            </a:xfrm>
            <a:prstGeom prst="rect">
              <a:avLst/>
            </a:prstGeom>
          </p:spPr>
          <p:txBody>
            <a:bodyPr vert="horz" wrap="square" lIns="0" tIns="22860" rIns="0" bIns="0" rtlCol="0">
              <a:spAutoFit/>
            </a:bodyPr>
            <a:lstStyle/>
            <a:p>
              <a:pPr marL="12700" marR="5080">
                <a:lnSpc>
                  <a:spcPts val="1900"/>
                </a:lnSpc>
                <a:spcBef>
                  <a:spcPts val="180"/>
                </a:spcBef>
              </a:pPr>
              <a:r>
                <a:rPr sz="2000" spc="-5" dirty="0">
                  <a:latin typeface="Calibri" panose="020F0502020204030204" pitchFamily="34" charset="0"/>
                  <a:cs typeface="Calibri" panose="020F0502020204030204" pitchFamily="34" charset="0"/>
                </a:rPr>
                <a:t>Interleaved</a:t>
              </a:r>
              <a:r>
                <a:rPr sz="2000" spc="6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processing</a:t>
              </a:r>
              <a:r>
                <a:rPr sz="2000" spc="-35"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versus</a:t>
              </a:r>
              <a:r>
                <a:rPr sz="2000" spc="-45"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parallel </a:t>
              </a:r>
              <a:r>
                <a:rPr sz="2000" spc="-430"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processing</a:t>
              </a:r>
              <a:r>
                <a:rPr sz="2000" spc="-35"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of</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concurrent</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transactions</a:t>
              </a:r>
              <a:endParaRPr sz="2000" dirty="0">
                <a:latin typeface="Calibri" panose="020F0502020204030204" pitchFamily="34" charset="0"/>
                <a:cs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52094" y="1632668"/>
            <a:ext cx="11497531" cy="1986441"/>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Thomas’s</a:t>
            </a:r>
            <a:r>
              <a:rPr sz="2800" spc="-10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write</a:t>
            </a:r>
            <a:r>
              <a:rPr sz="2800" spc="3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rule</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Modification</a:t>
            </a:r>
            <a:r>
              <a:rPr sz="2600" spc="1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basic</a:t>
            </a:r>
            <a:r>
              <a:rPr sz="2600" spc="6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TO</a:t>
            </a:r>
            <a:r>
              <a:rPr sz="2600" spc="5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algorithm</a:t>
            </a:r>
            <a:endParaRPr sz="2600" dirty="0">
              <a:latin typeface="Calibri" panose="020F0502020204030204" pitchFamily="34" charset="0"/>
              <a:cs typeface="Calibri" panose="020F0502020204030204" pitchFamily="34" charset="0"/>
            </a:endParaRPr>
          </a:p>
          <a:p>
            <a:pPr marL="762000" lvl="1" indent="-292100">
              <a:spcBef>
                <a:spcPts val="68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Does</a:t>
            </a:r>
            <a:r>
              <a:rPr sz="2600" spc="6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not</a:t>
            </a:r>
            <a:r>
              <a:rPr sz="2600" spc="15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enforce</a:t>
            </a:r>
            <a:r>
              <a:rPr sz="2600" spc="1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conflict</a:t>
            </a:r>
            <a:r>
              <a:rPr sz="2600" spc="4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serializability</a:t>
            </a:r>
            <a:endParaRPr sz="2600" dirty="0">
              <a:latin typeface="Calibri" panose="020F0502020204030204" pitchFamily="34" charset="0"/>
              <a:cs typeface="Calibri" panose="020F0502020204030204" pitchFamily="34" charset="0"/>
            </a:endParaRPr>
          </a:p>
          <a:p>
            <a:pPr marL="762000" marR="5080" lvl="1" indent="-292100">
              <a:lnSpc>
                <a:spcPts val="3100"/>
              </a:lnSpc>
              <a:spcBef>
                <a:spcPts val="70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Rejects</a:t>
            </a:r>
            <a:r>
              <a:rPr sz="2600" spc="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fewer</a:t>
            </a:r>
            <a:r>
              <a:rPr sz="2600" spc="114"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write</a:t>
            </a:r>
            <a:r>
              <a:rPr sz="2600" spc="-7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operations</a:t>
            </a:r>
            <a:r>
              <a:rPr sz="2600" spc="28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by</a:t>
            </a:r>
            <a:r>
              <a:rPr sz="2600" spc="7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modifying </a:t>
            </a:r>
            <a:r>
              <a:rPr sz="2600" spc="-70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checks</a:t>
            </a:r>
            <a:r>
              <a:rPr sz="2600" spc="7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for</a:t>
            </a:r>
            <a:r>
              <a:rPr sz="2600" spc="11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write_item(X)</a:t>
            </a:r>
            <a:r>
              <a:rPr sz="2600" spc="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operation</a:t>
            </a:r>
            <a:endParaRPr sz="2600" dirty="0">
              <a:latin typeface="Calibri" panose="020F0502020204030204" pitchFamily="34" charset="0"/>
              <a:cs typeface="Calibri" panose="020F0502020204030204" pitchFamily="34" charset="0"/>
            </a:endParaRPr>
          </a:p>
        </p:txBody>
      </p:sp>
      <p:sp>
        <p:nvSpPr>
          <p:cNvPr id="6" name="object 2">
            <a:extLst>
              <a:ext uri="{FF2B5EF4-FFF2-40B4-BE49-F238E27FC236}">
                <a16:creationId xmlns:a16="http://schemas.microsoft.com/office/drawing/2014/main" id="{F92B4420-E2FD-4620-82B0-03B9B12E0101}"/>
              </a:ext>
            </a:extLst>
          </p:cNvPr>
          <p:cNvSpPr txBox="1">
            <a:spLocks noGrp="1"/>
          </p:cNvSpPr>
          <p:nvPr>
            <p:ph type="title"/>
          </p:nvPr>
        </p:nvSpPr>
        <p:spPr>
          <a:xfrm>
            <a:off x="252094" y="205425"/>
            <a:ext cx="10900588" cy="1115690"/>
          </a:xfrm>
          <a:prstGeom prst="rect">
            <a:avLst/>
          </a:prstGeom>
        </p:spPr>
        <p:txBody>
          <a:bodyPr vert="horz" wrap="square" lIns="0" tIns="12700" rIns="0" bIns="0" rtlCol="0" anchor="ctr">
            <a:spAutoFit/>
          </a:bodyPr>
          <a:lstStyle/>
          <a:p>
            <a:pPr marL="12700">
              <a:lnSpc>
                <a:spcPts val="4310"/>
              </a:lnSpc>
              <a:spcBef>
                <a:spcPts val="100"/>
              </a:spcBef>
            </a:pPr>
            <a:r>
              <a:rPr sz="3600" u="sng" spc="-5" dirty="0">
                <a:latin typeface="Calibri" panose="020F0502020204030204" pitchFamily="34" charset="0"/>
                <a:cs typeface="Calibri" panose="020F0502020204030204" pitchFamily="34" charset="0"/>
              </a:rPr>
              <a:t>Concurrency</a:t>
            </a:r>
            <a:r>
              <a:rPr sz="3600" u="sng" spc="-2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Control</a:t>
            </a:r>
            <a:r>
              <a:rPr sz="3600" u="sng" spc="-1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Based</a:t>
            </a:r>
            <a:r>
              <a:rPr lang="en-US" sz="3600" u="sng" spc="-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on</a:t>
            </a:r>
            <a:r>
              <a:rPr sz="3600" u="sng" spc="-1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Timestamp</a:t>
            </a:r>
            <a:r>
              <a:rPr sz="3600" u="sng" spc="-1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Ordering</a:t>
            </a:r>
            <a:r>
              <a:rPr sz="3600" u="sng" spc="-1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52094" y="1632668"/>
            <a:ext cx="11497531" cy="2861040"/>
          </a:xfrm>
          <a:prstGeom prst="rect">
            <a:avLst/>
          </a:prstGeom>
        </p:spPr>
        <p:txBody>
          <a:bodyPr vert="horz" wrap="square" lIns="0" tIns="100330" rIns="0" bIns="0" rtlCol="0">
            <a:spAutoFit/>
          </a:bodyPr>
          <a:lstStyle/>
          <a:p>
            <a:pPr marL="355600" indent="-342900" algn="just">
              <a:spcBef>
                <a:spcPts val="79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Thomas’s</a:t>
            </a:r>
            <a:r>
              <a:rPr sz="2800" spc="-10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write</a:t>
            </a:r>
            <a:r>
              <a:rPr sz="2800" spc="3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rule</a:t>
            </a:r>
            <a:endParaRPr sz="2800" dirty="0">
              <a:latin typeface="Calibri" panose="020F0502020204030204" pitchFamily="34" charset="0"/>
              <a:cs typeface="Calibri" panose="020F0502020204030204" pitchFamily="34" charset="0"/>
            </a:endParaRPr>
          </a:p>
          <a:p>
            <a:pPr marL="984250" lvl="1" indent="-514350" algn="just">
              <a:spcBef>
                <a:spcPts val="640"/>
              </a:spcBef>
              <a:buClr>
                <a:srgbClr val="333399"/>
              </a:buClr>
              <a:buSzPct val="110000"/>
              <a:buFont typeface="+mj-lt"/>
              <a:buAutoNum type="arabicPeriod"/>
              <a:tabLst>
                <a:tab pos="761365" algn="l"/>
                <a:tab pos="762000" algn="l"/>
              </a:tabLst>
            </a:pPr>
            <a:r>
              <a:rPr lang="en-US" sz="2600" spc="-15" dirty="0">
                <a:solidFill>
                  <a:srgbClr val="800000"/>
                </a:solidFill>
                <a:latin typeface="Calibri" panose="020F0502020204030204" pitchFamily="34" charset="0"/>
                <a:cs typeface="Calibri" panose="020F0502020204030204" pitchFamily="34" charset="0"/>
              </a:rPr>
              <a:t>If </a:t>
            </a:r>
            <a:r>
              <a:rPr lang="en-US" sz="2600" spc="-15" dirty="0" err="1">
                <a:solidFill>
                  <a:srgbClr val="800000"/>
                </a:solidFill>
                <a:latin typeface="Calibri" panose="020F0502020204030204" pitchFamily="34" charset="0"/>
                <a:cs typeface="Calibri" panose="020F0502020204030204" pitchFamily="34" charset="0"/>
              </a:rPr>
              <a:t>read_TS</a:t>
            </a:r>
            <a:r>
              <a:rPr lang="en-US" sz="2600" spc="-15" dirty="0">
                <a:solidFill>
                  <a:srgbClr val="800000"/>
                </a:solidFill>
                <a:latin typeface="Calibri" panose="020F0502020204030204" pitchFamily="34" charset="0"/>
                <a:cs typeface="Calibri" panose="020F0502020204030204" pitchFamily="34" charset="0"/>
              </a:rPr>
              <a:t>(X) &gt; TS(T), then abort and roll back T and reject the operation.</a:t>
            </a:r>
          </a:p>
          <a:p>
            <a:pPr marL="984250" lvl="1" indent="-514350" algn="just">
              <a:spcBef>
                <a:spcPts val="640"/>
              </a:spcBef>
              <a:buClr>
                <a:srgbClr val="333399"/>
              </a:buClr>
              <a:buSzPct val="110000"/>
              <a:buFont typeface="+mj-lt"/>
              <a:buAutoNum type="arabicPeriod"/>
              <a:tabLst>
                <a:tab pos="761365" algn="l"/>
                <a:tab pos="762000" algn="l"/>
              </a:tabLst>
            </a:pPr>
            <a:r>
              <a:rPr lang="en-US" sz="2600" spc="-20" dirty="0">
                <a:solidFill>
                  <a:srgbClr val="800000"/>
                </a:solidFill>
                <a:latin typeface="Calibri" panose="020F0502020204030204" pitchFamily="34" charset="0"/>
                <a:cs typeface="Calibri" panose="020F0502020204030204" pitchFamily="34" charset="0"/>
              </a:rPr>
              <a:t>If </a:t>
            </a:r>
            <a:r>
              <a:rPr lang="en-US" sz="2600" spc="-20" dirty="0" err="1">
                <a:solidFill>
                  <a:srgbClr val="800000"/>
                </a:solidFill>
                <a:latin typeface="Calibri" panose="020F0502020204030204" pitchFamily="34" charset="0"/>
                <a:cs typeface="Calibri" panose="020F0502020204030204" pitchFamily="34" charset="0"/>
              </a:rPr>
              <a:t>write_TS</a:t>
            </a:r>
            <a:r>
              <a:rPr lang="en-US" sz="2600" spc="-20" dirty="0">
                <a:solidFill>
                  <a:srgbClr val="800000"/>
                </a:solidFill>
                <a:latin typeface="Calibri" panose="020F0502020204030204" pitchFamily="34" charset="0"/>
                <a:cs typeface="Calibri" panose="020F0502020204030204" pitchFamily="34" charset="0"/>
              </a:rPr>
              <a:t>(X) &gt; TS(T), then do not execute the write operation but continue processing</a:t>
            </a:r>
            <a:endParaRPr sz="2600" dirty="0">
              <a:latin typeface="Calibri" panose="020F0502020204030204" pitchFamily="34" charset="0"/>
              <a:cs typeface="Calibri" panose="020F0502020204030204" pitchFamily="34" charset="0"/>
            </a:endParaRPr>
          </a:p>
          <a:p>
            <a:pPr marL="984250" marR="5080" lvl="1" indent="-514350" algn="just">
              <a:lnSpc>
                <a:spcPts val="3100"/>
              </a:lnSpc>
              <a:spcBef>
                <a:spcPts val="700"/>
              </a:spcBef>
              <a:buClr>
                <a:srgbClr val="333399"/>
              </a:buClr>
              <a:buSzPct val="110000"/>
              <a:buFont typeface="+mj-lt"/>
              <a:buAutoNum type="arabicPeriod"/>
              <a:tabLst>
                <a:tab pos="761365" algn="l"/>
                <a:tab pos="762000" algn="l"/>
              </a:tabLst>
            </a:pPr>
            <a:r>
              <a:rPr lang="en-US" sz="2600" spc="-15" dirty="0">
                <a:solidFill>
                  <a:srgbClr val="800000"/>
                </a:solidFill>
                <a:latin typeface="Calibri" panose="020F0502020204030204" pitchFamily="34" charset="0"/>
                <a:cs typeface="Calibri" panose="020F0502020204030204" pitchFamily="34" charset="0"/>
              </a:rPr>
              <a:t>If neither the condition in part (1) nor the condition in part (2) occurs, then execute the </a:t>
            </a:r>
            <a:r>
              <a:rPr lang="en-US" sz="2600" spc="-15" dirty="0" err="1">
                <a:solidFill>
                  <a:srgbClr val="800000"/>
                </a:solidFill>
                <a:latin typeface="Calibri" panose="020F0502020204030204" pitchFamily="34" charset="0"/>
                <a:cs typeface="Calibri" panose="020F0502020204030204" pitchFamily="34" charset="0"/>
              </a:rPr>
              <a:t>write_item</a:t>
            </a:r>
            <a:r>
              <a:rPr lang="en-US" sz="2600" spc="-15" dirty="0">
                <a:solidFill>
                  <a:srgbClr val="800000"/>
                </a:solidFill>
                <a:latin typeface="Calibri" panose="020F0502020204030204" pitchFamily="34" charset="0"/>
                <a:cs typeface="Calibri" panose="020F0502020204030204" pitchFamily="34" charset="0"/>
              </a:rPr>
              <a:t>(X) operation of T and set </a:t>
            </a:r>
            <a:r>
              <a:rPr lang="en-US" sz="2600" spc="-15" dirty="0" err="1">
                <a:solidFill>
                  <a:srgbClr val="800000"/>
                </a:solidFill>
                <a:latin typeface="Calibri" panose="020F0502020204030204" pitchFamily="34" charset="0"/>
                <a:cs typeface="Calibri" panose="020F0502020204030204" pitchFamily="34" charset="0"/>
              </a:rPr>
              <a:t>write_TS</a:t>
            </a:r>
            <a:r>
              <a:rPr lang="en-US" sz="2600" spc="-15" dirty="0">
                <a:solidFill>
                  <a:srgbClr val="800000"/>
                </a:solidFill>
                <a:latin typeface="Calibri" panose="020F0502020204030204" pitchFamily="34" charset="0"/>
                <a:cs typeface="Calibri" panose="020F0502020204030204" pitchFamily="34" charset="0"/>
              </a:rPr>
              <a:t>(X) to TS(T)</a:t>
            </a:r>
            <a:endParaRPr sz="2600" dirty="0">
              <a:latin typeface="Calibri" panose="020F0502020204030204" pitchFamily="34" charset="0"/>
              <a:cs typeface="Calibri" panose="020F0502020204030204" pitchFamily="34" charset="0"/>
            </a:endParaRPr>
          </a:p>
        </p:txBody>
      </p:sp>
      <p:sp>
        <p:nvSpPr>
          <p:cNvPr id="6" name="object 2">
            <a:extLst>
              <a:ext uri="{FF2B5EF4-FFF2-40B4-BE49-F238E27FC236}">
                <a16:creationId xmlns:a16="http://schemas.microsoft.com/office/drawing/2014/main" id="{F92B4420-E2FD-4620-82B0-03B9B12E0101}"/>
              </a:ext>
            </a:extLst>
          </p:cNvPr>
          <p:cNvSpPr txBox="1">
            <a:spLocks noGrp="1"/>
          </p:cNvSpPr>
          <p:nvPr>
            <p:ph type="title"/>
          </p:nvPr>
        </p:nvSpPr>
        <p:spPr>
          <a:xfrm>
            <a:off x="252094" y="205425"/>
            <a:ext cx="10900588" cy="1115690"/>
          </a:xfrm>
          <a:prstGeom prst="rect">
            <a:avLst/>
          </a:prstGeom>
        </p:spPr>
        <p:txBody>
          <a:bodyPr vert="horz" wrap="square" lIns="0" tIns="12700" rIns="0" bIns="0" rtlCol="0" anchor="ctr">
            <a:spAutoFit/>
          </a:bodyPr>
          <a:lstStyle/>
          <a:p>
            <a:pPr marL="12700">
              <a:lnSpc>
                <a:spcPts val="4310"/>
              </a:lnSpc>
              <a:spcBef>
                <a:spcPts val="100"/>
              </a:spcBef>
            </a:pPr>
            <a:r>
              <a:rPr sz="3600" u="sng" spc="-5" dirty="0">
                <a:latin typeface="Calibri" panose="020F0502020204030204" pitchFamily="34" charset="0"/>
                <a:cs typeface="Calibri" panose="020F0502020204030204" pitchFamily="34" charset="0"/>
              </a:rPr>
              <a:t>Concurrency</a:t>
            </a:r>
            <a:r>
              <a:rPr sz="3600" u="sng" spc="-2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Control</a:t>
            </a:r>
            <a:r>
              <a:rPr sz="3600" u="sng" spc="-1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Based</a:t>
            </a:r>
            <a:r>
              <a:rPr lang="en-US" sz="3600" u="sng" spc="-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on</a:t>
            </a:r>
            <a:r>
              <a:rPr sz="3600" u="sng" spc="-1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Timestamp</a:t>
            </a:r>
            <a:r>
              <a:rPr sz="3600" u="sng" spc="-1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Ordering</a:t>
            </a:r>
            <a:r>
              <a:rPr sz="3600" u="sng" spc="-1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(cont’d.)</a:t>
            </a:r>
          </a:p>
        </p:txBody>
      </p:sp>
    </p:spTree>
    <p:extLst>
      <p:ext uri="{BB962C8B-B14F-4D97-AF65-F5344CB8AC3E}">
        <p14:creationId xmlns:p14="http://schemas.microsoft.com/office/powerpoint/2010/main" val="236534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764" y="397246"/>
            <a:ext cx="10238281" cy="579646"/>
          </a:xfrm>
          <a:prstGeom prst="rect">
            <a:avLst/>
          </a:prstGeom>
        </p:spPr>
        <p:txBody>
          <a:bodyPr vert="horz" wrap="square" lIns="0" tIns="27940" rIns="0" bIns="0" rtlCol="0" anchor="ctr">
            <a:spAutoFit/>
          </a:bodyPr>
          <a:lstStyle/>
          <a:p>
            <a:pPr marL="12700" marR="5715">
              <a:lnSpc>
                <a:spcPts val="4300"/>
              </a:lnSpc>
              <a:spcBef>
                <a:spcPts val="220"/>
              </a:spcBef>
            </a:pPr>
            <a:r>
              <a:rPr sz="3600" u="sng" spc="-5" dirty="0">
                <a:latin typeface="Calibri" panose="020F0502020204030204" pitchFamily="34" charset="0"/>
                <a:cs typeface="Calibri" panose="020F0502020204030204" pitchFamily="34" charset="0"/>
              </a:rPr>
              <a:t>21.3 Multiversion Concurrency </a:t>
            </a:r>
            <a:r>
              <a:rPr sz="3600" u="sng" spc="-990"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Control Techniques</a:t>
            </a:r>
          </a:p>
        </p:txBody>
      </p:sp>
      <p:sp>
        <p:nvSpPr>
          <p:cNvPr id="3" name="object 3"/>
          <p:cNvSpPr txBox="1"/>
          <p:nvPr/>
        </p:nvSpPr>
        <p:spPr>
          <a:xfrm>
            <a:off x="568958" y="1346658"/>
            <a:ext cx="10793586" cy="4939814"/>
          </a:xfrm>
          <a:prstGeom prst="rect">
            <a:avLst/>
          </a:prstGeom>
        </p:spPr>
        <p:txBody>
          <a:bodyPr vert="horz" wrap="square" lIns="0" tIns="106680" rIns="0" bIns="0" rtlCol="0">
            <a:spAutoFit/>
          </a:bodyPr>
          <a:lstStyle/>
          <a:p>
            <a:pPr marL="355600" indent="-342900">
              <a:spcAft>
                <a:spcPts val="1200"/>
              </a:spcAft>
              <a:buClr>
                <a:srgbClr val="990033"/>
              </a:buClr>
              <a:buSzPct val="60714"/>
              <a:buFont typeface="Wingdings"/>
              <a:buChar char=""/>
              <a:tabLst>
                <a:tab pos="354965" algn="l"/>
                <a:tab pos="355600" algn="l"/>
              </a:tabLst>
            </a:pPr>
            <a:r>
              <a:rPr sz="2800" spc="15" dirty="0">
                <a:solidFill>
                  <a:srgbClr val="333399"/>
                </a:solidFill>
                <a:latin typeface="Calibri" panose="020F0502020204030204" pitchFamily="34" charset="0"/>
                <a:cs typeface="Calibri" panose="020F0502020204030204" pitchFamily="34" charset="0"/>
              </a:rPr>
              <a:t>Several</a:t>
            </a:r>
            <a:r>
              <a:rPr sz="2800" spc="-10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versions</a:t>
            </a:r>
            <a:r>
              <a:rPr sz="2800" spc="-9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of</a:t>
            </a:r>
            <a:r>
              <a:rPr sz="2800" spc="-6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an</a:t>
            </a:r>
            <a:r>
              <a:rPr sz="2800" spc="-4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item</a:t>
            </a:r>
            <a:r>
              <a:rPr sz="2800" spc="-2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are</a:t>
            </a:r>
            <a:r>
              <a:rPr sz="2800" spc="-4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kept</a:t>
            </a:r>
            <a:r>
              <a:rPr sz="2800" spc="-6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by</a:t>
            </a:r>
            <a:r>
              <a:rPr sz="2800" spc="1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a</a:t>
            </a:r>
            <a:r>
              <a:rPr sz="2800" spc="-4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system</a:t>
            </a:r>
            <a:endParaRPr sz="2800" dirty="0">
              <a:latin typeface="Calibri" panose="020F0502020204030204" pitchFamily="34" charset="0"/>
              <a:cs typeface="Calibri" panose="020F0502020204030204" pitchFamily="34" charset="0"/>
            </a:endParaRPr>
          </a:p>
          <a:p>
            <a:pPr marL="355600" marR="78105" indent="-342900">
              <a:spcAft>
                <a:spcPts val="1200"/>
              </a:spcAft>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Some </a:t>
            </a:r>
            <a:r>
              <a:rPr sz="2800" spc="10" dirty="0">
                <a:solidFill>
                  <a:srgbClr val="333399"/>
                </a:solidFill>
                <a:latin typeface="Calibri" panose="020F0502020204030204" pitchFamily="34" charset="0"/>
                <a:cs typeface="Calibri" panose="020F0502020204030204" pitchFamily="34" charset="0"/>
              </a:rPr>
              <a:t>read </a:t>
            </a:r>
            <a:r>
              <a:rPr sz="2800" spc="20" dirty="0">
                <a:solidFill>
                  <a:srgbClr val="333399"/>
                </a:solidFill>
                <a:latin typeface="Calibri" panose="020F0502020204030204" pitchFamily="34" charset="0"/>
                <a:cs typeface="Calibri" panose="020F0502020204030204" pitchFamily="34" charset="0"/>
              </a:rPr>
              <a:t>operations </a:t>
            </a:r>
            <a:r>
              <a:rPr sz="2800" spc="25" dirty="0">
                <a:solidFill>
                  <a:srgbClr val="333399"/>
                </a:solidFill>
                <a:latin typeface="Calibri" panose="020F0502020204030204" pitchFamily="34" charset="0"/>
                <a:cs typeface="Calibri" panose="020F0502020204030204" pitchFamily="34" charset="0"/>
              </a:rPr>
              <a:t>that </a:t>
            </a:r>
            <a:r>
              <a:rPr sz="2800" spc="5" dirty="0">
                <a:solidFill>
                  <a:srgbClr val="333399"/>
                </a:solidFill>
                <a:latin typeface="Calibri" panose="020F0502020204030204" pitchFamily="34" charset="0"/>
                <a:cs typeface="Calibri" panose="020F0502020204030204" pitchFamily="34" charset="0"/>
              </a:rPr>
              <a:t>would </a:t>
            </a:r>
            <a:r>
              <a:rPr sz="2800" spc="20" dirty="0">
                <a:solidFill>
                  <a:srgbClr val="333399"/>
                </a:solidFill>
                <a:latin typeface="Calibri" panose="020F0502020204030204" pitchFamily="34" charset="0"/>
                <a:cs typeface="Calibri" panose="020F0502020204030204" pitchFamily="34" charset="0"/>
              </a:rPr>
              <a:t>be </a:t>
            </a:r>
            <a:r>
              <a:rPr sz="2800" spc="10" dirty="0">
                <a:solidFill>
                  <a:srgbClr val="333399"/>
                </a:solidFill>
                <a:latin typeface="Calibri" panose="020F0502020204030204" pitchFamily="34" charset="0"/>
                <a:cs typeface="Calibri" panose="020F0502020204030204" pitchFamily="34" charset="0"/>
              </a:rPr>
              <a:t>rejected </a:t>
            </a:r>
            <a:r>
              <a:rPr sz="2800" spc="-15" dirty="0">
                <a:solidFill>
                  <a:srgbClr val="333399"/>
                </a:solidFill>
                <a:latin typeface="Calibri" panose="020F0502020204030204" pitchFamily="34" charset="0"/>
                <a:cs typeface="Calibri" panose="020F0502020204030204" pitchFamily="34" charset="0"/>
              </a:rPr>
              <a:t>in </a:t>
            </a:r>
            <a:r>
              <a:rPr sz="2800" spc="-765"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other</a:t>
            </a:r>
            <a:r>
              <a:rPr sz="2800" spc="-114"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techniques</a:t>
            </a:r>
            <a:r>
              <a:rPr sz="2800" spc="-28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can</a:t>
            </a:r>
            <a:r>
              <a:rPr sz="2800" spc="-4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be</a:t>
            </a:r>
            <a:r>
              <a:rPr sz="2800" spc="-3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accepted</a:t>
            </a:r>
            <a:r>
              <a:rPr sz="2800" spc="-14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by</a:t>
            </a:r>
            <a:r>
              <a:rPr sz="2800" spc="-8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reading</a:t>
            </a:r>
            <a:r>
              <a:rPr sz="2800" spc="-4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an </a:t>
            </a:r>
            <a:r>
              <a:rPr sz="2800" spc="-76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older</a:t>
            </a:r>
            <a:r>
              <a:rPr sz="2800" spc="-12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version</a:t>
            </a:r>
            <a:r>
              <a:rPr sz="2800" spc="6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of</a:t>
            </a:r>
            <a:r>
              <a:rPr sz="2800" spc="-6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the</a:t>
            </a:r>
            <a:r>
              <a:rPr sz="2800" spc="-14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item</a:t>
            </a:r>
            <a:endParaRPr sz="2800" dirty="0">
              <a:latin typeface="Calibri" panose="020F0502020204030204" pitchFamily="34" charset="0"/>
              <a:cs typeface="Calibri" panose="020F0502020204030204" pitchFamily="34" charset="0"/>
            </a:endParaRPr>
          </a:p>
          <a:p>
            <a:pPr marL="291465" marR="3907154" lvl="1" indent="-291465" algn="r">
              <a:spcAft>
                <a:spcPts val="1200"/>
              </a:spcAft>
              <a:buClr>
                <a:srgbClr val="333399"/>
              </a:buClr>
              <a:buSzPct val="53846"/>
              <a:buFont typeface="Wingdings"/>
              <a:buChar char=""/>
              <a:tabLst>
                <a:tab pos="291465" algn="l"/>
                <a:tab pos="292100" algn="l"/>
              </a:tabLst>
            </a:pPr>
            <a:r>
              <a:rPr sz="2600" spc="-20" dirty="0">
                <a:solidFill>
                  <a:srgbClr val="800000"/>
                </a:solidFill>
                <a:latin typeface="Calibri" panose="020F0502020204030204" pitchFamily="34" charset="0"/>
                <a:cs typeface="Calibri" panose="020F0502020204030204" pitchFamily="34" charset="0"/>
              </a:rPr>
              <a:t>Maintains</a:t>
            </a:r>
            <a:r>
              <a:rPr sz="2600" spc="10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serializability</a:t>
            </a:r>
            <a:endParaRPr sz="2600" dirty="0">
              <a:latin typeface="Calibri" panose="020F0502020204030204" pitchFamily="34" charset="0"/>
              <a:cs typeface="Calibri" panose="020F0502020204030204" pitchFamily="34" charset="0"/>
            </a:endParaRPr>
          </a:p>
          <a:p>
            <a:pPr marL="342265" marR="3926204" indent="-342265" algn="r">
              <a:spcAft>
                <a:spcPts val="1200"/>
              </a:spcAft>
              <a:buClr>
                <a:srgbClr val="990033"/>
              </a:buClr>
              <a:buSzPct val="60714"/>
              <a:buFont typeface="Wingdings"/>
              <a:buChar char=""/>
              <a:tabLst>
                <a:tab pos="342265" algn="l"/>
                <a:tab pos="355600" algn="l"/>
              </a:tabLst>
            </a:pPr>
            <a:r>
              <a:rPr sz="2800" spc="-10" dirty="0">
                <a:solidFill>
                  <a:srgbClr val="333399"/>
                </a:solidFill>
                <a:latin typeface="Calibri" panose="020F0502020204030204" pitchFamily="34" charset="0"/>
                <a:cs typeface="Calibri" panose="020F0502020204030204" pitchFamily="34" charset="0"/>
              </a:rPr>
              <a:t>More</a:t>
            </a:r>
            <a:r>
              <a:rPr sz="2800" spc="3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storage</a:t>
            </a:r>
            <a:r>
              <a:rPr sz="2800" spc="-16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is</a:t>
            </a:r>
            <a:r>
              <a:rPr sz="2800" dirty="0">
                <a:solidFill>
                  <a:srgbClr val="333399"/>
                </a:solidFill>
                <a:latin typeface="Calibri" panose="020F0502020204030204" pitchFamily="34" charset="0"/>
                <a:cs typeface="Calibri" panose="020F0502020204030204" pitchFamily="34" charset="0"/>
              </a:rPr>
              <a:t> </a:t>
            </a:r>
            <a:r>
              <a:rPr sz="2800" spc="30" dirty="0">
                <a:solidFill>
                  <a:srgbClr val="333399"/>
                </a:solidFill>
                <a:latin typeface="Calibri" panose="020F0502020204030204" pitchFamily="34" charset="0"/>
                <a:cs typeface="Calibri" panose="020F0502020204030204" pitchFamily="34" charset="0"/>
              </a:rPr>
              <a:t>needed</a:t>
            </a:r>
            <a:endParaRPr sz="2800" dirty="0">
              <a:latin typeface="Calibri" panose="020F0502020204030204" pitchFamily="34" charset="0"/>
              <a:cs typeface="Calibri" panose="020F0502020204030204" pitchFamily="34" charset="0"/>
            </a:endParaRPr>
          </a:p>
          <a:p>
            <a:pPr marL="355600" indent="-342900">
              <a:spcAft>
                <a:spcPts val="1200"/>
              </a:spcAft>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Multiversion</a:t>
            </a:r>
            <a:r>
              <a:rPr sz="2800" spc="5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currency</a:t>
            </a:r>
            <a:r>
              <a:rPr sz="2800" spc="-8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control</a:t>
            </a:r>
            <a:r>
              <a:rPr sz="2800" spc="-10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scheme</a:t>
            </a:r>
            <a:r>
              <a:rPr sz="2800" spc="-4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types</a:t>
            </a:r>
            <a:endParaRPr sz="2800" dirty="0">
              <a:latin typeface="Calibri" panose="020F0502020204030204" pitchFamily="34" charset="0"/>
              <a:cs typeface="Calibri" panose="020F0502020204030204" pitchFamily="34" charset="0"/>
            </a:endParaRPr>
          </a:p>
          <a:p>
            <a:pPr marL="762000" lvl="1" indent="-292100">
              <a:spcAft>
                <a:spcPts val="1200"/>
              </a:spcAft>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Based</a:t>
            </a:r>
            <a:r>
              <a:rPr sz="2600" spc="1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on</a:t>
            </a:r>
            <a:r>
              <a:rPr sz="2600" spc="1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timestamp</a:t>
            </a:r>
            <a:r>
              <a:rPr sz="2600" spc="114"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ordering</a:t>
            </a:r>
            <a:endParaRPr sz="2600" dirty="0">
              <a:latin typeface="Calibri" panose="020F0502020204030204" pitchFamily="34" charset="0"/>
              <a:cs typeface="Calibri" panose="020F0502020204030204" pitchFamily="34" charset="0"/>
            </a:endParaRPr>
          </a:p>
          <a:p>
            <a:pPr marL="762000" lvl="1" indent="-292100">
              <a:spcAft>
                <a:spcPts val="1200"/>
              </a:spcAft>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Based</a:t>
            </a:r>
            <a:r>
              <a:rPr sz="2600" spc="1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on</a:t>
            </a:r>
            <a:r>
              <a:rPr sz="2600" spc="1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two-phase</a:t>
            </a:r>
            <a:r>
              <a:rPr sz="2600" spc="21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locking</a:t>
            </a:r>
            <a:endParaRPr sz="2600" dirty="0">
              <a:latin typeface="Calibri" panose="020F0502020204030204" pitchFamily="34" charset="0"/>
              <a:cs typeface="Calibri" panose="020F0502020204030204" pitchFamily="34" charset="0"/>
            </a:endParaRPr>
          </a:p>
          <a:p>
            <a:pPr marL="762000" lvl="1" indent="-292100">
              <a:spcAft>
                <a:spcPts val="1200"/>
              </a:spcAft>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Validation</a:t>
            </a:r>
            <a:r>
              <a:rPr sz="2600" spc="229"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and</a:t>
            </a:r>
            <a:r>
              <a:rPr sz="2600" spc="3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snapshot</a:t>
            </a:r>
            <a:r>
              <a:rPr sz="2600" spc="254"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isolation</a:t>
            </a:r>
            <a:r>
              <a:rPr sz="2600" spc="13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techniques</a:t>
            </a:r>
            <a:endParaRPr sz="2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657" y="397246"/>
            <a:ext cx="10672996"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Multiversion Concurrency </a:t>
            </a:r>
            <a:r>
              <a:rPr sz="3600" u="sng"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Control</a:t>
            </a:r>
            <a:r>
              <a:rPr sz="3600" u="sng" spc="-2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Techniques</a:t>
            </a:r>
            <a:r>
              <a:rPr sz="3600" u="sng" spc="-2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(cont’d.)</a:t>
            </a:r>
          </a:p>
        </p:txBody>
      </p:sp>
      <p:sp>
        <p:nvSpPr>
          <p:cNvPr id="3" name="object 3"/>
          <p:cNvSpPr txBox="1"/>
          <p:nvPr/>
        </p:nvSpPr>
        <p:spPr>
          <a:xfrm>
            <a:off x="1829753" y="1620520"/>
            <a:ext cx="9997486" cy="1822743"/>
          </a:xfrm>
          <a:prstGeom prst="rect">
            <a:avLst/>
          </a:prstGeom>
        </p:spPr>
        <p:txBody>
          <a:bodyPr vert="horz" wrap="square" lIns="0" tIns="7620" rIns="0" bIns="0" rtlCol="0">
            <a:spAutoFit/>
          </a:bodyPr>
          <a:lstStyle/>
          <a:p>
            <a:pPr marL="368300" marR="867410" indent="-342900">
              <a:lnSpc>
                <a:spcPct val="101200"/>
              </a:lnSpc>
              <a:spcBef>
                <a:spcPts val="60"/>
              </a:spcBef>
              <a:buClr>
                <a:srgbClr val="990033"/>
              </a:buClr>
              <a:buSzPct val="60714"/>
              <a:buFont typeface="Wingdings"/>
              <a:buChar char=""/>
              <a:tabLst>
                <a:tab pos="367665" algn="l"/>
                <a:tab pos="368300" algn="l"/>
              </a:tabLst>
            </a:pPr>
            <a:r>
              <a:rPr sz="2800" spc="-5" dirty="0">
                <a:solidFill>
                  <a:srgbClr val="333399"/>
                </a:solidFill>
                <a:latin typeface="Arial MT"/>
                <a:cs typeface="Arial MT"/>
              </a:rPr>
              <a:t>Multiversion</a:t>
            </a:r>
            <a:r>
              <a:rPr sz="2800" spc="60" dirty="0">
                <a:solidFill>
                  <a:srgbClr val="333399"/>
                </a:solidFill>
                <a:latin typeface="Arial MT"/>
                <a:cs typeface="Arial MT"/>
              </a:rPr>
              <a:t> </a:t>
            </a:r>
            <a:r>
              <a:rPr sz="2800" spc="20" dirty="0">
                <a:solidFill>
                  <a:srgbClr val="333399"/>
                </a:solidFill>
                <a:latin typeface="Arial MT"/>
                <a:cs typeface="Arial MT"/>
              </a:rPr>
              <a:t>technique</a:t>
            </a:r>
            <a:r>
              <a:rPr sz="2800" spc="-235" dirty="0">
                <a:solidFill>
                  <a:srgbClr val="333399"/>
                </a:solidFill>
                <a:latin typeface="Arial MT"/>
                <a:cs typeface="Arial MT"/>
              </a:rPr>
              <a:t> </a:t>
            </a:r>
            <a:r>
              <a:rPr sz="2800" spc="20" dirty="0">
                <a:solidFill>
                  <a:srgbClr val="333399"/>
                </a:solidFill>
                <a:latin typeface="Arial MT"/>
                <a:cs typeface="Arial MT"/>
              </a:rPr>
              <a:t>based</a:t>
            </a:r>
            <a:r>
              <a:rPr sz="2800" spc="-135" dirty="0">
                <a:solidFill>
                  <a:srgbClr val="333399"/>
                </a:solidFill>
                <a:latin typeface="Arial MT"/>
                <a:cs typeface="Arial MT"/>
              </a:rPr>
              <a:t> </a:t>
            </a:r>
            <a:r>
              <a:rPr sz="2800" spc="20" dirty="0">
                <a:solidFill>
                  <a:srgbClr val="333399"/>
                </a:solidFill>
                <a:latin typeface="Arial MT"/>
                <a:cs typeface="Arial MT"/>
              </a:rPr>
              <a:t>on</a:t>
            </a:r>
            <a:r>
              <a:rPr sz="2800" spc="-40" dirty="0">
                <a:solidFill>
                  <a:srgbClr val="333399"/>
                </a:solidFill>
                <a:latin typeface="Arial MT"/>
                <a:cs typeface="Arial MT"/>
              </a:rPr>
              <a:t> </a:t>
            </a:r>
            <a:r>
              <a:rPr sz="2800" dirty="0">
                <a:solidFill>
                  <a:srgbClr val="333399"/>
                </a:solidFill>
                <a:latin typeface="Arial MT"/>
                <a:cs typeface="Arial MT"/>
              </a:rPr>
              <a:t>timestamp </a:t>
            </a:r>
            <a:r>
              <a:rPr sz="2800" spc="-760" dirty="0">
                <a:solidFill>
                  <a:srgbClr val="333399"/>
                </a:solidFill>
                <a:latin typeface="Arial MT"/>
                <a:cs typeface="Arial MT"/>
              </a:rPr>
              <a:t> </a:t>
            </a:r>
            <a:r>
              <a:rPr sz="2800" spc="10" dirty="0">
                <a:solidFill>
                  <a:srgbClr val="333399"/>
                </a:solidFill>
                <a:latin typeface="Arial MT"/>
                <a:cs typeface="Arial MT"/>
              </a:rPr>
              <a:t>ordering</a:t>
            </a:r>
            <a:endParaRPr sz="2800" dirty="0">
              <a:latin typeface="Arial MT"/>
              <a:cs typeface="Arial MT"/>
            </a:endParaRPr>
          </a:p>
          <a:p>
            <a:pPr marL="774700" marR="17780" lvl="1" indent="-292100">
              <a:lnSpc>
                <a:spcPts val="3100"/>
              </a:lnSpc>
              <a:spcBef>
                <a:spcPts val="760"/>
              </a:spcBef>
              <a:buClr>
                <a:srgbClr val="333399"/>
              </a:buClr>
              <a:buSzPct val="53846"/>
              <a:buFont typeface="Wingdings"/>
              <a:buChar char=""/>
              <a:tabLst>
                <a:tab pos="774065" algn="l"/>
                <a:tab pos="774700" algn="l"/>
              </a:tabLst>
            </a:pPr>
            <a:r>
              <a:rPr sz="2600" spc="10" dirty="0">
                <a:solidFill>
                  <a:srgbClr val="800000"/>
                </a:solidFill>
                <a:latin typeface="Arial MT"/>
                <a:cs typeface="Arial MT"/>
              </a:rPr>
              <a:t>Two</a:t>
            </a:r>
            <a:r>
              <a:rPr sz="2600" spc="-70" dirty="0">
                <a:solidFill>
                  <a:srgbClr val="800000"/>
                </a:solidFill>
                <a:latin typeface="Arial MT"/>
                <a:cs typeface="Arial MT"/>
              </a:rPr>
              <a:t> </a:t>
            </a:r>
            <a:r>
              <a:rPr sz="2600" spc="-15" dirty="0">
                <a:solidFill>
                  <a:srgbClr val="800000"/>
                </a:solidFill>
                <a:latin typeface="Arial MT"/>
                <a:cs typeface="Arial MT"/>
              </a:rPr>
              <a:t>timestamps</a:t>
            </a:r>
            <a:r>
              <a:rPr sz="2600" spc="180" dirty="0">
                <a:solidFill>
                  <a:srgbClr val="800000"/>
                </a:solidFill>
                <a:latin typeface="Arial MT"/>
                <a:cs typeface="Arial MT"/>
              </a:rPr>
              <a:t> </a:t>
            </a:r>
            <a:r>
              <a:rPr sz="2600" spc="-25" dirty="0">
                <a:solidFill>
                  <a:srgbClr val="800000"/>
                </a:solidFill>
                <a:latin typeface="Arial MT"/>
                <a:cs typeface="Arial MT"/>
              </a:rPr>
              <a:t>associated</a:t>
            </a:r>
            <a:r>
              <a:rPr sz="2600" spc="130" dirty="0">
                <a:solidFill>
                  <a:srgbClr val="800000"/>
                </a:solidFill>
                <a:latin typeface="Arial MT"/>
                <a:cs typeface="Arial MT"/>
              </a:rPr>
              <a:t> </a:t>
            </a:r>
            <a:r>
              <a:rPr sz="2600" dirty="0">
                <a:solidFill>
                  <a:srgbClr val="800000"/>
                </a:solidFill>
                <a:latin typeface="Arial MT"/>
                <a:cs typeface="Arial MT"/>
              </a:rPr>
              <a:t>with</a:t>
            </a:r>
            <a:r>
              <a:rPr sz="2600" spc="35" dirty="0">
                <a:solidFill>
                  <a:srgbClr val="800000"/>
                </a:solidFill>
                <a:latin typeface="Arial MT"/>
                <a:cs typeface="Arial MT"/>
              </a:rPr>
              <a:t> </a:t>
            </a:r>
            <a:r>
              <a:rPr sz="2600" spc="-25" dirty="0">
                <a:solidFill>
                  <a:srgbClr val="800000"/>
                </a:solidFill>
                <a:latin typeface="Arial MT"/>
                <a:cs typeface="Arial MT"/>
              </a:rPr>
              <a:t>each</a:t>
            </a:r>
            <a:r>
              <a:rPr sz="2600" spc="135" dirty="0">
                <a:solidFill>
                  <a:srgbClr val="800000"/>
                </a:solidFill>
                <a:latin typeface="Arial MT"/>
                <a:cs typeface="Arial MT"/>
              </a:rPr>
              <a:t> </a:t>
            </a:r>
            <a:r>
              <a:rPr sz="2600" spc="-10" dirty="0">
                <a:solidFill>
                  <a:srgbClr val="800000"/>
                </a:solidFill>
                <a:latin typeface="Arial MT"/>
                <a:cs typeface="Arial MT"/>
              </a:rPr>
              <a:t>version</a:t>
            </a:r>
            <a:r>
              <a:rPr sz="2600" spc="30" dirty="0">
                <a:solidFill>
                  <a:srgbClr val="800000"/>
                </a:solidFill>
                <a:latin typeface="Arial MT"/>
                <a:cs typeface="Arial MT"/>
              </a:rPr>
              <a:t> </a:t>
            </a:r>
            <a:r>
              <a:rPr sz="2600" spc="-10" dirty="0">
                <a:solidFill>
                  <a:srgbClr val="800000"/>
                </a:solidFill>
                <a:latin typeface="Arial MT"/>
                <a:cs typeface="Arial MT"/>
              </a:rPr>
              <a:t>are </a:t>
            </a:r>
            <a:r>
              <a:rPr sz="2600" spc="-705" dirty="0">
                <a:solidFill>
                  <a:srgbClr val="800000"/>
                </a:solidFill>
                <a:latin typeface="Arial MT"/>
                <a:cs typeface="Arial MT"/>
              </a:rPr>
              <a:t> </a:t>
            </a:r>
            <a:r>
              <a:rPr sz="2600" spc="-25" dirty="0">
                <a:solidFill>
                  <a:srgbClr val="800000"/>
                </a:solidFill>
                <a:latin typeface="Arial MT"/>
                <a:cs typeface="Arial MT"/>
              </a:rPr>
              <a:t>kept</a:t>
            </a:r>
            <a:endParaRPr sz="2600" dirty="0">
              <a:latin typeface="Arial MT"/>
              <a:cs typeface="Arial MT"/>
            </a:endParaRPr>
          </a:p>
          <a:p>
            <a:pPr marL="1168400" lvl="2" indent="-228600">
              <a:spcBef>
                <a:spcPts val="480"/>
              </a:spcBef>
              <a:buClr>
                <a:srgbClr val="990033"/>
              </a:buClr>
              <a:buSzPct val="50000"/>
              <a:buFont typeface="Wingdings"/>
              <a:buChar char=""/>
              <a:tabLst>
                <a:tab pos="1168400" algn="l"/>
              </a:tabLst>
            </a:pPr>
            <a:r>
              <a:rPr sz="2400" spc="-10" dirty="0">
                <a:solidFill>
                  <a:srgbClr val="333399"/>
                </a:solidFill>
                <a:latin typeface="Arial MT"/>
                <a:cs typeface="Arial MT"/>
              </a:rPr>
              <a:t>read_TS(X</a:t>
            </a:r>
            <a:r>
              <a:rPr sz="2400" spc="-15" baseline="-17361" dirty="0">
                <a:solidFill>
                  <a:srgbClr val="333399"/>
                </a:solidFill>
                <a:latin typeface="Arial MT"/>
                <a:cs typeface="Arial MT"/>
              </a:rPr>
              <a:t>i</a:t>
            </a:r>
            <a:r>
              <a:rPr sz="2400" spc="-10" dirty="0">
                <a:solidFill>
                  <a:srgbClr val="333399"/>
                </a:solidFill>
                <a:latin typeface="Arial MT"/>
                <a:cs typeface="Arial MT"/>
              </a:rPr>
              <a:t>)</a:t>
            </a:r>
            <a:endParaRPr sz="2400" dirty="0">
              <a:latin typeface="Arial MT"/>
              <a:cs typeface="Arial MT"/>
            </a:endParaRPr>
          </a:p>
          <a:p>
            <a:pPr marL="1168400" lvl="2" indent="-228600">
              <a:spcBef>
                <a:spcPts val="620"/>
              </a:spcBef>
              <a:buClr>
                <a:srgbClr val="990033"/>
              </a:buClr>
              <a:buSzPct val="50000"/>
              <a:buFont typeface="Wingdings"/>
              <a:buChar char=""/>
              <a:tabLst>
                <a:tab pos="1168400" algn="l"/>
              </a:tabLst>
            </a:pPr>
            <a:r>
              <a:rPr sz="2400" spc="-5" dirty="0">
                <a:solidFill>
                  <a:srgbClr val="333399"/>
                </a:solidFill>
                <a:latin typeface="Arial MT"/>
                <a:cs typeface="Arial MT"/>
              </a:rPr>
              <a:t>write_TS(X</a:t>
            </a:r>
            <a:r>
              <a:rPr sz="2400" spc="-7" baseline="-17361" dirty="0">
                <a:solidFill>
                  <a:srgbClr val="333399"/>
                </a:solidFill>
                <a:latin typeface="Arial MT"/>
                <a:cs typeface="Arial MT"/>
              </a:rPr>
              <a:t>i</a:t>
            </a:r>
            <a:r>
              <a:rPr sz="2400" spc="-5" dirty="0">
                <a:solidFill>
                  <a:srgbClr val="333399"/>
                </a:solidFill>
                <a:latin typeface="Arial MT"/>
                <a:cs typeface="Arial MT"/>
              </a:rPr>
              <a:t>)</a:t>
            </a:r>
            <a:endParaRPr sz="2400" dirty="0">
              <a:latin typeface="Arial MT"/>
              <a:cs typeface="Arial M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75390" y="1392009"/>
            <a:ext cx="7519034" cy="941069"/>
          </a:xfrm>
          <a:prstGeom prst="rect">
            <a:avLst/>
          </a:prstGeom>
        </p:spPr>
        <p:txBody>
          <a:bodyPr vert="horz" wrap="square" lIns="0" tIns="92075" rIns="0" bIns="0" rtlCol="0">
            <a:spAutoFit/>
          </a:bodyPr>
          <a:lstStyle/>
          <a:p>
            <a:pPr marL="304800" indent="-292100">
              <a:spcBef>
                <a:spcPts val="725"/>
              </a:spcBef>
              <a:buClr>
                <a:srgbClr val="333399"/>
              </a:buClr>
              <a:buSzPct val="53846"/>
              <a:buFont typeface="Wingdings"/>
              <a:buChar char=""/>
              <a:tabLst>
                <a:tab pos="304165" algn="l"/>
                <a:tab pos="304800" algn="l"/>
              </a:tabLst>
            </a:pPr>
            <a:r>
              <a:rPr sz="2600" spc="-5" dirty="0">
                <a:solidFill>
                  <a:srgbClr val="800000"/>
                </a:solidFill>
                <a:latin typeface="Arial MT"/>
                <a:cs typeface="Arial MT"/>
              </a:rPr>
              <a:t>Multiversion</a:t>
            </a:r>
            <a:r>
              <a:rPr sz="2600" spc="25" dirty="0">
                <a:solidFill>
                  <a:srgbClr val="800000"/>
                </a:solidFill>
                <a:latin typeface="Arial MT"/>
                <a:cs typeface="Arial MT"/>
              </a:rPr>
              <a:t> </a:t>
            </a:r>
            <a:r>
              <a:rPr sz="2600" spc="-20" dirty="0">
                <a:solidFill>
                  <a:srgbClr val="800000"/>
                </a:solidFill>
                <a:latin typeface="Arial MT"/>
                <a:cs typeface="Arial MT"/>
              </a:rPr>
              <a:t>two-phase</a:t>
            </a:r>
            <a:r>
              <a:rPr sz="2600" spc="125" dirty="0">
                <a:solidFill>
                  <a:srgbClr val="800000"/>
                </a:solidFill>
                <a:latin typeface="Arial MT"/>
                <a:cs typeface="Arial MT"/>
              </a:rPr>
              <a:t> </a:t>
            </a:r>
            <a:r>
              <a:rPr sz="2600" spc="-10" dirty="0">
                <a:solidFill>
                  <a:srgbClr val="800000"/>
                </a:solidFill>
                <a:latin typeface="Arial MT"/>
                <a:cs typeface="Arial MT"/>
              </a:rPr>
              <a:t>locking</a:t>
            </a:r>
            <a:r>
              <a:rPr sz="2600" spc="125" dirty="0">
                <a:solidFill>
                  <a:srgbClr val="800000"/>
                </a:solidFill>
                <a:latin typeface="Arial MT"/>
                <a:cs typeface="Arial MT"/>
              </a:rPr>
              <a:t> </a:t>
            </a:r>
            <a:r>
              <a:rPr sz="2600" spc="-20" dirty="0">
                <a:solidFill>
                  <a:srgbClr val="800000"/>
                </a:solidFill>
                <a:latin typeface="Arial MT"/>
                <a:cs typeface="Arial MT"/>
              </a:rPr>
              <a:t>using</a:t>
            </a:r>
            <a:r>
              <a:rPr sz="2600" spc="25" dirty="0">
                <a:solidFill>
                  <a:srgbClr val="800000"/>
                </a:solidFill>
                <a:latin typeface="Arial MT"/>
                <a:cs typeface="Arial MT"/>
              </a:rPr>
              <a:t> </a:t>
            </a:r>
            <a:r>
              <a:rPr sz="2600" spc="-10" dirty="0">
                <a:solidFill>
                  <a:srgbClr val="800000"/>
                </a:solidFill>
                <a:latin typeface="Arial MT"/>
                <a:cs typeface="Arial MT"/>
              </a:rPr>
              <a:t>certify</a:t>
            </a:r>
            <a:r>
              <a:rPr sz="2600" spc="75" dirty="0">
                <a:solidFill>
                  <a:srgbClr val="800000"/>
                </a:solidFill>
                <a:latin typeface="Arial MT"/>
                <a:cs typeface="Arial MT"/>
              </a:rPr>
              <a:t> </a:t>
            </a:r>
            <a:r>
              <a:rPr sz="2600" spc="-10" dirty="0">
                <a:solidFill>
                  <a:srgbClr val="800000"/>
                </a:solidFill>
                <a:latin typeface="Arial MT"/>
                <a:cs typeface="Arial MT"/>
              </a:rPr>
              <a:t>locks</a:t>
            </a:r>
            <a:endParaRPr sz="2600" dirty="0">
              <a:latin typeface="Arial MT"/>
              <a:cs typeface="Arial MT"/>
            </a:endParaRPr>
          </a:p>
          <a:p>
            <a:pPr marL="698500" lvl="1" indent="-228600">
              <a:spcBef>
                <a:spcPts val="580"/>
              </a:spcBef>
              <a:buClr>
                <a:srgbClr val="990033"/>
              </a:buClr>
              <a:buSzPct val="50000"/>
              <a:buFont typeface="Wingdings"/>
              <a:buChar char=""/>
              <a:tabLst>
                <a:tab pos="698500" algn="l"/>
              </a:tabLst>
            </a:pPr>
            <a:r>
              <a:rPr sz="2400" spc="-10" dirty="0">
                <a:solidFill>
                  <a:srgbClr val="333399"/>
                </a:solidFill>
                <a:latin typeface="Arial MT"/>
                <a:cs typeface="Arial MT"/>
              </a:rPr>
              <a:t>Three </a:t>
            </a:r>
            <a:r>
              <a:rPr sz="2400" spc="-20" dirty="0">
                <a:solidFill>
                  <a:srgbClr val="333399"/>
                </a:solidFill>
                <a:latin typeface="Arial MT"/>
                <a:cs typeface="Arial MT"/>
              </a:rPr>
              <a:t>locking</a:t>
            </a:r>
            <a:r>
              <a:rPr sz="2400" spc="195" dirty="0">
                <a:solidFill>
                  <a:srgbClr val="333399"/>
                </a:solidFill>
                <a:latin typeface="Arial MT"/>
                <a:cs typeface="Arial MT"/>
              </a:rPr>
              <a:t> </a:t>
            </a:r>
            <a:r>
              <a:rPr sz="2400" spc="-20" dirty="0">
                <a:solidFill>
                  <a:srgbClr val="333399"/>
                </a:solidFill>
                <a:latin typeface="Arial MT"/>
                <a:cs typeface="Arial MT"/>
              </a:rPr>
              <a:t>modes:</a:t>
            </a:r>
            <a:r>
              <a:rPr sz="2400" spc="65" dirty="0">
                <a:solidFill>
                  <a:srgbClr val="333399"/>
                </a:solidFill>
                <a:latin typeface="Arial MT"/>
                <a:cs typeface="Arial MT"/>
              </a:rPr>
              <a:t> </a:t>
            </a:r>
            <a:r>
              <a:rPr sz="2400" spc="-25" dirty="0">
                <a:solidFill>
                  <a:srgbClr val="333399"/>
                </a:solidFill>
                <a:latin typeface="Arial MT"/>
                <a:cs typeface="Arial MT"/>
              </a:rPr>
              <a:t>read,</a:t>
            </a:r>
            <a:r>
              <a:rPr sz="2400" spc="160" dirty="0">
                <a:solidFill>
                  <a:srgbClr val="333399"/>
                </a:solidFill>
                <a:latin typeface="Arial MT"/>
                <a:cs typeface="Arial MT"/>
              </a:rPr>
              <a:t> </a:t>
            </a:r>
            <a:r>
              <a:rPr sz="2400" spc="-15" dirty="0">
                <a:solidFill>
                  <a:srgbClr val="333399"/>
                </a:solidFill>
                <a:latin typeface="Arial MT"/>
                <a:cs typeface="Arial MT"/>
              </a:rPr>
              <a:t>write,</a:t>
            </a:r>
            <a:r>
              <a:rPr sz="2400" spc="65" dirty="0">
                <a:solidFill>
                  <a:srgbClr val="333399"/>
                </a:solidFill>
                <a:latin typeface="Arial MT"/>
                <a:cs typeface="Arial MT"/>
              </a:rPr>
              <a:t> </a:t>
            </a:r>
            <a:r>
              <a:rPr sz="2400" spc="-25" dirty="0">
                <a:solidFill>
                  <a:srgbClr val="333399"/>
                </a:solidFill>
                <a:latin typeface="Arial MT"/>
                <a:cs typeface="Arial MT"/>
              </a:rPr>
              <a:t>and</a:t>
            </a:r>
            <a:r>
              <a:rPr sz="2400" spc="-5" dirty="0">
                <a:solidFill>
                  <a:srgbClr val="333399"/>
                </a:solidFill>
                <a:latin typeface="Arial MT"/>
                <a:cs typeface="Arial MT"/>
              </a:rPr>
              <a:t> certify</a:t>
            </a:r>
            <a:endParaRPr sz="2400" dirty="0">
              <a:latin typeface="Arial MT"/>
              <a:cs typeface="Arial MT"/>
            </a:endParaRPr>
          </a:p>
        </p:txBody>
      </p:sp>
      <p:pic>
        <p:nvPicPr>
          <p:cNvPr id="4" name="object 4"/>
          <p:cNvPicPr/>
          <p:nvPr/>
        </p:nvPicPr>
        <p:blipFill>
          <a:blip r:embed="rId2" cstate="print"/>
          <a:stretch>
            <a:fillRect/>
          </a:stretch>
        </p:blipFill>
        <p:spPr>
          <a:xfrm>
            <a:off x="4028851" y="2638269"/>
            <a:ext cx="4485562" cy="3216357"/>
          </a:xfrm>
          <a:prstGeom prst="rect">
            <a:avLst/>
          </a:prstGeom>
        </p:spPr>
      </p:pic>
      <p:sp>
        <p:nvSpPr>
          <p:cNvPr id="5" name="object 5"/>
          <p:cNvSpPr txBox="1"/>
          <p:nvPr/>
        </p:nvSpPr>
        <p:spPr>
          <a:xfrm>
            <a:off x="2267372" y="6205484"/>
            <a:ext cx="7187565" cy="510540"/>
          </a:xfrm>
          <a:prstGeom prst="rect">
            <a:avLst/>
          </a:prstGeom>
        </p:spPr>
        <p:txBody>
          <a:bodyPr vert="horz" wrap="square" lIns="0" tIns="22860" rIns="0" bIns="0" rtlCol="0">
            <a:spAutoFit/>
          </a:bodyPr>
          <a:lstStyle/>
          <a:p>
            <a:pPr marL="12700" marR="5080">
              <a:lnSpc>
                <a:spcPts val="1900"/>
              </a:lnSpc>
              <a:spcBef>
                <a:spcPts val="180"/>
              </a:spcBef>
            </a:pPr>
            <a:r>
              <a:rPr sz="1600" spc="5" dirty="0">
                <a:latin typeface="Arial MT"/>
                <a:cs typeface="Arial MT"/>
              </a:rPr>
              <a:t>Figure </a:t>
            </a:r>
            <a:r>
              <a:rPr sz="1600" spc="-10" dirty="0">
                <a:latin typeface="Arial MT"/>
                <a:cs typeface="Arial MT"/>
              </a:rPr>
              <a:t>21.6 </a:t>
            </a:r>
            <a:r>
              <a:rPr sz="1600" spc="5" dirty="0">
                <a:latin typeface="Arial MT"/>
                <a:cs typeface="Arial MT"/>
              </a:rPr>
              <a:t>Lock compatibility </a:t>
            </a:r>
            <a:r>
              <a:rPr sz="1600" dirty="0">
                <a:latin typeface="Arial MT"/>
                <a:cs typeface="Arial MT"/>
              </a:rPr>
              <a:t>tables </a:t>
            </a:r>
            <a:r>
              <a:rPr sz="1600" spc="-10" dirty="0">
                <a:latin typeface="Arial MT"/>
                <a:cs typeface="Arial MT"/>
              </a:rPr>
              <a:t>(a) </a:t>
            </a:r>
            <a:r>
              <a:rPr sz="1600" spc="5" dirty="0">
                <a:latin typeface="Arial MT"/>
                <a:cs typeface="Arial MT"/>
              </a:rPr>
              <a:t>Lock compatibility </a:t>
            </a:r>
            <a:r>
              <a:rPr sz="1600" dirty="0">
                <a:latin typeface="Arial MT"/>
                <a:cs typeface="Arial MT"/>
              </a:rPr>
              <a:t>table </a:t>
            </a:r>
            <a:r>
              <a:rPr sz="1600" spc="-15" dirty="0">
                <a:latin typeface="Arial MT"/>
                <a:cs typeface="Arial MT"/>
              </a:rPr>
              <a:t>for </a:t>
            </a:r>
            <a:r>
              <a:rPr sz="1600" spc="-5" dirty="0">
                <a:latin typeface="Arial MT"/>
                <a:cs typeface="Arial MT"/>
              </a:rPr>
              <a:t>read/write </a:t>
            </a:r>
            <a:r>
              <a:rPr sz="1600" dirty="0">
                <a:latin typeface="Arial MT"/>
                <a:cs typeface="Arial MT"/>
              </a:rPr>
              <a:t> </a:t>
            </a:r>
            <a:r>
              <a:rPr sz="1600" spc="10" dirty="0">
                <a:latin typeface="Arial MT"/>
                <a:cs typeface="Arial MT"/>
              </a:rPr>
              <a:t>locking</a:t>
            </a:r>
            <a:r>
              <a:rPr sz="1600" spc="-135" dirty="0">
                <a:latin typeface="Arial MT"/>
                <a:cs typeface="Arial MT"/>
              </a:rPr>
              <a:t> </a:t>
            </a:r>
            <a:r>
              <a:rPr sz="1600" spc="-5" dirty="0">
                <a:latin typeface="Arial MT"/>
                <a:cs typeface="Arial MT"/>
              </a:rPr>
              <a:t>scheme</a:t>
            </a:r>
            <a:r>
              <a:rPr sz="1600" spc="75" dirty="0">
                <a:latin typeface="Arial MT"/>
                <a:cs typeface="Arial MT"/>
              </a:rPr>
              <a:t> </a:t>
            </a:r>
            <a:r>
              <a:rPr sz="1600" spc="-10" dirty="0">
                <a:latin typeface="Arial MT"/>
                <a:cs typeface="Arial MT"/>
              </a:rPr>
              <a:t>(b)</a:t>
            </a:r>
            <a:r>
              <a:rPr sz="1600" spc="25" dirty="0">
                <a:latin typeface="Arial MT"/>
                <a:cs typeface="Arial MT"/>
              </a:rPr>
              <a:t> </a:t>
            </a:r>
            <a:r>
              <a:rPr sz="1600" spc="5" dirty="0">
                <a:latin typeface="Arial MT"/>
                <a:cs typeface="Arial MT"/>
              </a:rPr>
              <a:t>Lock</a:t>
            </a:r>
            <a:r>
              <a:rPr sz="1600" spc="-40" dirty="0">
                <a:latin typeface="Arial MT"/>
                <a:cs typeface="Arial MT"/>
              </a:rPr>
              <a:t> </a:t>
            </a:r>
            <a:r>
              <a:rPr sz="1600" spc="5" dirty="0">
                <a:latin typeface="Arial MT"/>
                <a:cs typeface="Arial MT"/>
              </a:rPr>
              <a:t>compatibility</a:t>
            </a:r>
            <a:r>
              <a:rPr sz="1600" spc="-140" dirty="0">
                <a:latin typeface="Arial MT"/>
                <a:cs typeface="Arial MT"/>
              </a:rPr>
              <a:t> </a:t>
            </a:r>
            <a:r>
              <a:rPr sz="1600" dirty="0">
                <a:latin typeface="Arial MT"/>
                <a:cs typeface="Arial MT"/>
              </a:rPr>
              <a:t>table</a:t>
            </a:r>
            <a:r>
              <a:rPr sz="1600" spc="70" dirty="0">
                <a:latin typeface="Arial MT"/>
                <a:cs typeface="Arial MT"/>
              </a:rPr>
              <a:t> </a:t>
            </a:r>
            <a:r>
              <a:rPr sz="1600" spc="-15" dirty="0">
                <a:latin typeface="Arial MT"/>
                <a:cs typeface="Arial MT"/>
              </a:rPr>
              <a:t>for</a:t>
            </a:r>
            <a:r>
              <a:rPr sz="1600" spc="25" dirty="0">
                <a:latin typeface="Arial MT"/>
                <a:cs typeface="Arial MT"/>
              </a:rPr>
              <a:t> </a:t>
            </a:r>
            <a:r>
              <a:rPr sz="1600" spc="-10" dirty="0">
                <a:latin typeface="Arial MT"/>
                <a:cs typeface="Arial MT"/>
              </a:rPr>
              <a:t>read/write/certify</a:t>
            </a:r>
            <a:r>
              <a:rPr sz="1600" spc="160" dirty="0">
                <a:latin typeface="Arial MT"/>
                <a:cs typeface="Arial MT"/>
              </a:rPr>
              <a:t> </a:t>
            </a:r>
            <a:r>
              <a:rPr sz="1600" spc="10" dirty="0">
                <a:latin typeface="Arial MT"/>
                <a:cs typeface="Arial MT"/>
              </a:rPr>
              <a:t>locking</a:t>
            </a:r>
            <a:r>
              <a:rPr sz="1600" spc="-130" dirty="0">
                <a:latin typeface="Arial MT"/>
                <a:cs typeface="Arial MT"/>
              </a:rPr>
              <a:t> </a:t>
            </a:r>
            <a:r>
              <a:rPr sz="1600" spc="-5" dirty="0">
                <a:latin typeface="Arial MT"/>
                <a:cs typeface="Arial MT"/>
              </a:rPr>
              <a:t>scheme</a:t>
            </a:r>
            <a:endParaRPr sz="1600" dirty="0">
              <a:latin typeface="Arial MT"/>
              <a:cs typeface="Arial MT"/>
            </a:endParaRPr>
          </a:p>
        </p:txBody>
      </p:sp>
      <p:sp>
        <p:nvSpPr>
          <p:cNvPr id="8" name="object 2">
            <a:extLst>
              <a:ext uri="{FF2B5EF4-FFF2-40B4-BE49-F238E27FC236}">
                <a16:creationId xmlns:a16="http://schemas.microsoft.com/office/drawing/2014/main" id="{809C2AE6-DB04-4F8E-9D60-952143810A41}"/>
              </a:ext>
            </a:extLst>
          </p:cNvPr>
          <p:cNvSpPr txBox="1">
            <a:spLocks noGrp="1"/>
          </p:cNvSpPr>
          <p:nvPr>
            <p:ph type="title"/>
          </p:nvPr>
        </p:nvSpPr>
        <p:spPr>
          <a:xfrm>
            <a:off x="524657" y="397246"/>
            <a:ext cx="10672996" cy="579646"/>
          </a:xfrm>
          <a:prstGeom prst="rect">
            <a:avLst/>
          </a:prstGeom>
        </p:spPr>
        <p:txBody>
          <a:bodyPr vert="horz" wrap="square" lIns="0" tIns="27940" rIns="0" bIns="0" rtlCol="0" anchor="ctr">
            <a:spAutoFit/>
          </a:bodyPr>
          <a:lstStyle/>
          <a:p>
            <a:pPr marL="12700" marR="5080">
              <a:lnSpc>
                <a:spcPts val="4300"/>
              </a:lnSpc>
              <a:spcBef>
                <a:spcPts val="220"/>
              </a:spcBef>
            </a:pPr>
            <a:r>
              <a:rPr sz="3600" u="sng" spc="-5" dirty="0">
                <a:latin typeface="Calibri" panose="020F0502020204030204" pitchFamily="34" charset="0"/>
                <a:cs typeface="Calibri" panose="020F0502020204030204" pitchFamily="34" charset="0"/>
              </a:rPr>
              <a:t>Multiversion Concurrency </a:t>
            </a:r>
            <a:r>
              <a:rPr sz="3600" u="sng"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Control</a:t>
            </a:r>
            <a:r>
              <a:rPr sz="3600" u="sng" spc="-2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Techniques</a:t>
            </a:r>
            <a:r>
              <a:rPr sz="3600" u="sng" spc="-25" dirty="0">
                <a:latin typeface="Calibri" panose="020F0502020204030204" pitchFamily="34" charset="0"/>
                <a:cs typeface="Calibri" panose="020F0502020204030204" pitchFamily="34" charset="0"/>
              </a:rPr>
              <a:t> </a:t>
            </a:r>
            <a:r>
              <a:rPr sz="3600" u="sng" spc="-5" dirty="0">
                <a:latin typeface="Calibri" panose="020F0502020204030204" pitchFamily="34" charset="0"/>
                <a:cs typeface="Calibri" panose="020F0502020204030204" pitchFamily="34" charset="0"/>
              </a:rPr>
              <a:t>(cont’d.)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14888" y="2607408"/>
            <a:ext cx="2562225" cy="513080"/>
          </a:xfrm>
          <a:prstGeom prst="rect">
            <a:avLst/>
          </a:prstGeom>
        </p:spPr>
        <p:txBody>
          <a:bodyPr vert="horz" wrap="square" lIns="0" tIns="12700" rIns="0" bIns="0" rtlCol="0">
            <a:spAutoFit/>
          </a:bodyPr>
          <a:lstStyle/>
          <a:p>
            <a:pPr marL="12700">
              <a:spcBef>
                <a:spcPts val="100"/>
              </a:spcBef>
            </a:pPr>
            <a:r>
              <a:rPr sz="3200" b="1" spc="-15" dirty="0">
                <a:solidFill>
                  <a:srgbClr val="333399"/>
                </a:solidFill>
                <a:latin typeface="Arial"/>
                <a:cs typeface="Arial"/>
              </a:rPr>
              <a:t>CHAPTER</a:t>
            </a:r>
            <a:r>
              <a:rPr sz="3200" b="1" spc="20" dirty="0">
                <a:solidFill>
                  <a:srgbClr val="333399"/>
                </a:solidFill>
                <a:latin typeface="Arial"/>
                <a:cs typeface="Arial"/>
              </a:rPr>
              <a:t> </a:t>
            </a:r>
            <a:r>
              <a:rPr sz="3200" b="1" spc="10" dirty="0">
                <a:solidFill>
                  <a:srgbClr val="333399"/>
                </a:solidFill>
                <a:latin typeface="Arial"/>
                <a:cs typeface="Arial"/>
              </a:rPr>
              <a:t>22</a:t>
            </a:r>
            <a:endParaRPr sz="3200" dirty="0">
              <a:latin typeface="Arial"/>
              <a:cs typeface="Arial"/>
            </a:endParaRPr>
          </a:p>
        </p:txBody>
      </p:sp>
      <p:sp>
        <p:nvSpPr>
          <p:cNvPr id="3" name="object 3"/>
          <p:cNvSpPr txBox="1"/>
          <p:nvPr/>
        </p:nvSpPr>
        <p:spPr>
          <a:xfrm>
            <a:off x="2641599" y="3438575"/>
            <a:ext cx="6908800" cy="574040"/>
          </a:xfrm>
          <a:prstGeom prst="rect">
            <a:avLst/>
          </a:prstGeom>
        </p:spPr>
        <p:txBody>
          <a:bodyPr vert="horz" wrap="square" lIns="0" tIns="12700" rIns="0" bIns="0" rtlCol="0">
            <a:spAutoFit/>
          </a:bodyPr>
          <a:lstStyle/>
          <a:p>
            <a:pPr marL="12700">
              <a:spcBef>
                <a:spcPts val="100"/>
              </a:spcBef>
            </a:pPr>
            <a:r>
              <a:rPr sz="3600" b="1" spc="-5" dirty="0">
                <a:solidFill>
                  <a:srgbClr val="333399"/>
                </a:solidFill>
                <a:latin typeface="Arial"/>
                <a:cs typeface="Arial"/>
              </a:rPr>
              <a:t>Database</a:t>
            </a:r>
            <a:r>
              <a:rPr sz="3600" b="1" spc="-20" dirty="0">
                <a:solidFill>
                  <a:srgbClr val="333399"/>
                </a:solidFill>
                <a:latin typeface="Arial"/>
                <a:cs typeface="Arial"/>
              </a:rPr>
              <a:t> </a:t>
            </a:r>
            <a:r>
              <a:rPr sz="3600" b="1" spc="-5" dirty="0">
                <a:solidFill>
                  <a:srgbClr val="333399"/>
                </a:solidFill>
                <a:latin typeface="Arial"/>
                <a:cs typeface="Arial"/>
              </a:rPr>
              <a:t>Recovery</a:t>
            </a:r>
            <a:r>
              <a:rPr sz="3600" b="1" spc="-15" dirty="0">
                <a:solidFill>
                  <a:srgbClr val="333399"/>
                </a:solidFill>
                <a:latin typeface="Arial"/>
                <a:cs typeface="Arial"/>
              </a:rPr>
              <a:t> </a:t>
            </a:r>
            <a:r>
              <a:rPr sz="3600" b="1" spc="-5" dirty="0">
                <a:solidFill>
                  <a:srgbClr val="333399"/>
                </a:solidFill>
                <a:latin typeface="Arial"/>
                <a:cs typeface="Arial"/>
              </a:rPr>
              <a:t>Techniques</a:t>
            </a:r>
            <a:endParaRPr sz="3600" dirty="0">
              <a:latin typeface="Arial"/>
              <a:cs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343" y="617696"/>
            <a:ext cx="7612460" cy="689932"/>
          </a:xfrm>
          <a:prstGeom prst="rect">
            <a:avLst/>
          </a:prstGeom>
        </p:spPr>
        <p:txBody>
          <a:bodyPr vert="horz" wrap="square" lIns="0" tIns="12700" rIns="0" bIns="0" rtlCol="0" anchor="ctr">
            <a:spAutoFit/>
          </a:bodyPr>
          <a:lstStyle/>
          <a:p>
            <a:pPr marL="12700">
              <a:lnSpc>
                <a:spcPct val="100000"/>
              </a:lnSpc>
              <a:spcBef>
                <a:spcPts val="100"/>
              </a:spcBef>
            </a:pPr>
            <a:r>
              <a:rPr spc="-5" dirty="0"/>
              <a:t>Introduction</a:t>
            </a:r>
          </a:p>
        </p:txBody>
      </p:sp>
      <p:sp>
        <p:nvSpPr>
          <p:cNvPr id="3" name="object 3"/>
          <p:cNvSpPr txBox="1"/>
          <p:nvPr/>
        </p:nvSpPr>
        <p:spPr>
          <a:xfrm>
            <a:off x="1842453" y="1526540"/>
            <a:ext cx="7183120" cy="4381500"/>
          </a:xfrm>
          <a:prstGeom prst="rect">
            <a:avLst/>
          </a:prstGeom>
        </p:spPr>
        <p:txBody>
          <a:bodyPr vert="horz" wrap="square" lIns="0" tIns="106680" rIns="0" bIns="0" rtlCol="0">
            <a:spAutoFit/>
          </a:bodyPr>
          <a:lstStyle/>
          <a:p>
            <a:pPr marL="355600" indent="-342900">
              <a:spcBef>
                <a:spcPts val="840"/>
              </a:spcBef>
              <a:buClr>
                <a:srgbClr val="990033"/>
              </a:buClr>
              <a:buSzPct val="60714"/>
              <a:buFont typeface="Wingdings"/>
              <a:buChar char=""/>
              <a:tabLst>
                <a:tab pos="354965" algn="l"/>
                <a:tab pos="355600" algn="l"/>
              </a:tabLst>
            </a:pPr>
            <a:r>
              <a:rPr sz="2800" spc="5" dirty="0">
                <a:solidFill>
                  <a:srgbClr val="333399"/>
                </a:solidFill>
                <a:latin typeface="Arial MT"/>
                <a:cs typeface="Arial MT"/>
              </a:rPr>
              <a:t>Recovery</a:t>
            </a:r>
            <a:r>
              <a:rPr sz="2800" spc="-110" dirty="0">
                <a:solidFill>
                  <a:srgbClr val="333399"/>
                </a:solidFill>
                <a:latin typeface="Arial MT"/>
                <a:cs typeface="Arial MT"/>
              </a:rPr>
              <a:t> </a:t>
            </a:r>
            <a:r>
              <a:rPr sz="2800" spc="5" dirty="0">
                <a:solidFill>
                  <a:srgbClr val="333399"/>
                </a:solidFill>
                <a:latin typeface="Arial MT"/>
                <a:cs typeface="Arial MT"/>
              </a:rPr>
              <a:t>algorithms</a:t>
            </a:r>
            <a:endParaRPr sz="2800">
              <a:latin typeface="Arial MT"/>
              <a:cs typeface="Arial MT"/>
            </a:endParaRPr>
          </a:p>
          <a:p>
            <a:pPr marL="355600" indent="-342900">
              <a:spcBef>
                <a:spcPts val="740"/>
              </a:spcBef>
              <a:buClr>
                <a:srgbClr val="990033"/>
              </a:buClr>
              <a:buSzPct val="60714"/>
              <a:buFont typeface="Wingdings"/>
              <a:buChar char=""/>
              <a:tabLst>
                <a:tab pos="354965" algn="l"/>
                <a:tab pos="355600" algn="l"/>
              </a:tabLst>
            </a:pPr>
            <a:r>
              <a:rPr sz="2800" spc="5" dirty="0">
                <a:solidFill>
                  <a:srgbClr val="333399"/>
                </a:solidFill>
                <a:latin typeface="Arial MT"/>
                <a:cs typeface="Arial MT"/>
              </a:rPr>
              <a:t>Recovery</a:t>
            </a:r>
            <a:r>
              <a:rPr sz="2800" spc="-110" dirty="0">
                <a:solidFill>
                  <a:srgbClr val="333399"/>
                </a:solidFill>
                <a:latin typeface="Arial MT"/>
                <a:cs typeface="Arial MT"/>
              </a:rPr>
              <a:t> </a:t>
            </a:r>
            <a:r>
              <a:rPr sz="2800" spc="20" dirty="0">
                <a:solidFill>
                  <a:srgbClr val="333399"/>
                </a:solidFill>
                <a:latin typeface="Arial MT"/>
                <a:cs typeface="Arial MT"/>
              </a:rPr>
              <a:t>concepts</a:t>
            </a:r>
            <a:endParaRPr sz="2800">
              <a:latin typeface="Arial MT"/>
              <a:cs typeface="Arial MT"/>
            </a:endParaRPr>
          </a:p>
          <a:p>
            <a:pPr marL="762000" lvl="1" indent="-292100">
              <a:spcBef>
                <a:spcPts val="540"/>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Write-ahead</a:t>
            </a:r>
            <a:r>
              <a:rPr sz="2600" spc="90" dirty="0">
                <a:solidFill>
                  <a:srgbClr val="800000"/>
                </a:solidFill>
                <a:latin typeface="Arial MT"/>
                <a:cs typeface="Arial MT"/>
              </a:rPr>
              <a:t> </a:t>
            </a:r>
            <a:r>
              <a:rPr sz="2600" spc="-30" dirty="0">
                <a:solidFill>
                  <a:srgbClr val="800000"/>
                </a:solidFill>
                <a:latin typeface="Arial MT"/>
                <a:cs typeface="Arial MT"/>
              </a:rPr>
              <a:t>logging</a:t>
            </a:r>
            <a:endParaRPr sz="2600">
              <a:latin typeface="Arial MT"/>
              <a:cs typeface="Arial MT"/>
            </a:endParaRPr>
          </a:p>
          <a:p>
            <a:pPr marL="762000" lvl="1" indent="-292100">
              <a:spcBef>
                <a:spcPts val="680"/>
              </a:spcBef>
              <a:buClr>
                <a:srgbClr val="333399"/>
              </a:buClr>
              <a:buSzPct val="53846"/>
              <a:buFont typeface="Wingdings"/>
              <a:buChar char=""/>
              <a:tabLst>
                <a:tab pos="761365" algn="l"/>
                <a:tab pos="762000" algn="l"/>
              </a:tabLst>
            </a:pPr>
            <a:r>
              <a:rPr sz="2600" spc="-20" dirty="0">
                <a:solidFill>
                  <a:srgbClr val="800000"/>
                </a:solidFill>
                <a:latin typeface="Arial MT"/>
                <a:cs typeface="Arial MT"/>
              </a:rPr>
              <a:t>In-place</a:t>
            </a:r>
            <a:r>
              <a:rPr sz="2600" spc="120" dirty="0">
                <a:solidFill>
                  <a:srgbClr val="800000"/>
                </a:solidFill>
                <a:latin typeface="Arial MT"/>
                <a:cs typeface="Arial MT"/>
              </a:rPr>
              <a:t> </a:t>
            </a:r>
            <a:r>
              <a:rPr sz="2600" spc="-15" dirty="0">
                <a:solidFill>
                  <a:srgbClr val="800000"/>
                </a:solidFill>
                <a:latin typeface="Arial MT"/>
                <a:cs typeface="Arial MT"/>
              </a:rPr>
              <a:t>versus</a:t>
            </a:r>
            <a:r>
              <a:rPr sz="2600" spc="70" dirty="0">
                <a:solidFill>
                  <a:srgbClr val="800000"/>
                </a:solidFill>
                <a:latin typeface="Arial MT"/>
                <a:cs typeface="Arial MT"/>
              </a:rPr>
              <a:t> </a:t>
            </a:r>
            <a:r>
              <a:rPr sz="2600" spc="-35" dirty="0">
                <a:solidFill>
                  <a:srgbClr val="800000"/>
                </a:solidFill>
                <a:latin typeface="Arial MT"/>
                <a:cs typeface="Arial MT"/>
              </a:rPr>
              <a:t>shadow</a:t>
            </a:r>
            <a:r>
              <a:rPr sz="2600" spc="190" dirty="0">
                <a:solidFill>
                  <a:srgbClr val="800000"/>
                </a:solidFill>
                <a:latin typeface="Arial MT"/>
                <a:cs typeface="Arial MT"/>
              </a:rPr>
              <a:t> </a:t>
            </a:r>
            <a:r>
              <a:rPr sz="2600" spc="-40" dirty="0">
                <a:solidFill>
                  <a:srgbClr val="800000"/>
                </a:solidFill>
                <a:latin typeface="Arial MT"/>
                <a:cs typeface="Arial MT"/>
              </a:rPr>
              <a:t>updates</a:t>
            </a:r>
            <a:endParaRPr sz="2600">
              <a:latin typeface="Arial MT"/>
              <a:cs typeface="Arial MT"/>
            </a:endParaRPr>
          </a:p>
          <a:p>
            <a:pPr marL="762000" lvl="1" indent="-292100">
              <a:spcBef>
                <a:spcPts val="580"/>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Rollback</a:t>
            </a:r>
            <a:endParaRPr sz="2600">
              <a:latin typeface="Arial MT"/>
              <a:cs typeface="Arial MT"/>
            </a:endParaRPr>
          </a:p>
          <a:p>
            <a:pPr marL="762000" lvl="1" indent="-292100">
              <a:spcBef>
                <a:spcPts val="680"/>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Deferred</a:t>
            </a:r>
            <a:r>
              <a:rPr sz="2600" spc="100" dirty="0">
                <a:solidFill>
                  <a:srgbClr val="800000"/>
                </a:solidFill>
                <a:latin typeface="Arial MT"/>
                <a:cs typeface="Arial MT"/>
              </a:rPr>
              <a:t> </a:t>
            </a:r>
            <a:r>
              <a:rPr sz="2600" spc="-40" dirty="0">
                <a:solidFill>
                  <a:srgbClr val="800000"/>
                </a:solidFill>
                <a:latin typeface="Arial MT"/>
                <a:cs typeface="Arial MT"/>
              </a:rPr>
              <a:t>update</a:t>
            </a:r>
            <a:endParaRPr sz="2600">
              <a:latin typeface="Arial MT"/>
              <a:cs typeface="Arial MT"/>
            </a:endParaRPr>
          </a:p>
          <a:p>
            <a:pPr marL="762000" lvl="1" indent="-292100">
              <a:spcBef>
                <a:spcPts val="580"/>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Immediate</a:t>
            </a:r>
            <a:r>
              <a:rPr sz="2600" spc="95" dirty="0">
                <a:solidFill>
                  <a:srgbClr val="800000"/>
                </a:solidFill>
                <a:latin typeface="Arial MT"/>
                <a:cs typeface="Arial MT"/>
              </a:rPr>
              <a:t> </a:t>
            </a:r>
            <a:r>
              <a:rPr sz="2600" spc="-45" dirty="0">
                <a:solidFill>
                  <a:srgbClr val="800000"/>
                </a:solidFill>
                <a:latin typeface="Arial MT"/>
                <a:cs typeface="Arial MT"/>
              </a:rPr>
              <a:t>update</a:t>
            </a:r>
            <a:endParaRPr sz="2600">
              <a:latin typeface="Arial MT"/>
              <a:cs typeface="Arial MT"/>
            </a:endParaRPr>
          </a:p>
          <a:p>
            <a:pPr marL="355600" marR="5080" indent="-342900">
              <a:lnSpc>
                <a:spcPct val="101200"/>
              </a:lnSpc>
              <a:spcBef>
                <a:spcPts val="640"/>
              </a:spcBef>
              <a:buClr>
                <a:srgbClr val="990033"/>
              </a:buClr>
              <a:buSzPct val="60714"/>
              <a:buFont typeface="Wingdings"/>
              <a:buChar char=""/>
              <a:tabLst>
                <a:tab pos="354965" algn="l"/>
                <a:tab pos="355600" algn="l"/>
              </a:tabLst>
            </a:pPr>
            <a:r>
              <a:rPr sz="2800" spc="-25" dirty="0">
                <a:solidFill>
                  <a:srgbClr val="333399"/>
                </a:solidFill>
                <a:latin typeface="Arial MT"/>
                <a:cs typeface="Arial MT"/>
              </a:rPr>
              <a:t>C</a:t>
            </a:r>
            <a:r>
              <a:rPr sz="2800" spc="40" dirty="0">
                <a:solidFill>
                  <a:srgbClr val="333399"/>
                </a:solidFill>
                <a:latin typeface="Arial MT"/>
                <a:cs typeface="Arial MT"/>
              </a:rPr>
              <a:t>e</a:t>
            </a:r>
            <a:r>
              <a:rPr sz="2800" spc="-35" dirty="0">
                <a:solidFill>
                  <a:srgbClr val="333399"/>
                </a:solidFill>
                <a:latin typeface="Arial MT"/>
                <a:cs typeface="Arial MT"/>
              </a:rPr>
              <a:t>r</a:t>
            </a:r>
            <a:r>
              <a:rPr sz="2800" spc="20" dirty="0">
                <a:solidFill>
                  <a:srgbClr val="333399"/>
                </a:solidFill>
                <a:latin typeface="Arial MT"/>
                <a:cs typeface="Arial MT"/>
              </a:rPr>
              <a:t>t</a:t>
            </a:r>
            <a:r>
              <a:rPr sz="2800" spc="40" dirty="0">
                <a:solidFill>
                  <a:srgbClr val="333399"/>
                </a:solidFill>
                <a:latin typeface="Arial MT"/>
                <a:cs typeface="Arial MT"/>
              </a:rPr>
              <a:t>a</a:t>
            </a:r>
            <a:r>
              <a:rPr sz="2800" spc="-25" dirty="0">
                <a:solidFill>
                  <a:srgbClr val="333399"/>
                </a:solidFill>
                <a:latin typeface="Arial MT"/>
                <a:cs typeface="Arial MT"/>
              </a:rPr>
              <a:t>i</a:t>
            </a:r>
            <a:r>
              <a:rPr sz="2800" dirty="0">
                <a:solidFill>
                  <a:srgbClr val="333399"/>
                </a:solidFill>
                <a:latin typeface="Arial MT"/>
                <a:cs typeface="Arial MT"/>
              </a:rPr>
              <a:t>n</a:t>
            </a:r>
            <a:r>
              <a:rPr sz="2800" spc="-40" dirty="0">
                <a:solidFill>
                  <a:srgbClr val="333399"/>
                </a:solidFill>
                <a:latin typeface="Arial MT"/>
                <a:cs typeface="Arial MT"/>
              </a:rPr>
              <a:t> </a:t>
            </a:r>
            <a:r>
              <a:rPr sz="2800" spc="-35" dirty="0">
                <a:solidFill>
                  <a:srgbClr val="333399"/>
                </a:solidFill>
                <a:latin typeface="Arial MT"/>
                <a:cs typeface="Arial MT"/>
              </a:rPr>
              <a:t>r</a:t>
            </a:r>
            <a:r>
              <a:rPr sz="2800" spc="40" dirty="0">
                <a:solidFill>
                  <a:srgbClr val="333399"/>
                </a:solidFill>
                <a:latin typeface="Arial MT"/>
                <a:cs typeface="Arial MT"/>
              </a:rPr>
              <a:t>e</a:t>
            </a:r>
            <a:r>
              <a:rPr sz="2800" dirty="0">
                <a:solidFill>
                  <a:srgbClr val="333399"/>
                </a:solidFill>
                <a:latin typeface="Arial MT"/>
                <a:cs typeface="Arial MT"/>
              </a:rPr>
              <a:t>c</a:t>
            </a:r>
            <a:r>
              <a:rPr sz="2800" spc="40" dirty="0">
                <a:solidFill>
                  <a:srgbClr val="333399"/>
                </a:solidFill>
                <a:latin typeface="Arial MT"/>
                <a:cs typeface="Arial MT"/>
              </a:rPr>
              <a:t>o</a:t>
            </a:r>
            <a:r>
              <a:rPr sz="2800" dirty="0">
                <a:solidFill>
                  <a:srgbClr val="333399"/>
                </a:solidFill>
                <a:latin typeface="Arial MT"/>
                <a:cs typeface="Arial MT"/>
              </a:rPr>
              <a:t>v</a:t>
            </a:r>
            <a:r>
              <a:rPr sz="2800" spc="40" dirty="0">
                <a:solidFill>
                  <a:srgbClr val="333399"/>
                </a:solidFill>
                <a:latin typeface="Arial MT"/>
                <a:cs typeface="Arial MT"/>
              </a:rPr>
              <a:t>e</a:t>
            </a:r>
            <a:r>
              <a:rPr sz="2800" spc="-35" dirty="0">
                <a:solidFill>
                  <a:srgbClr val="333399"/>
                </a:solidFill>
                <a:latin typeface="Arial MT"/>
                <a:cs typeface="Arial MT"/>
              </a:rPr>
              <a:t>r</a:t>
            </a:r>
            <a:r>
              <a:rPr sz="2800" dirty="0">
                <a:solidFill>
                  <a:srgbClr val="333399"/>
                </a:solidFill>
                <a:latin typeface="Arial MT"/>
                <a:cs typeface="Arial MT"/>
              </a:rPr>
              <a:t>y</a:t>
            </a:r>
            <a:r>
              <a:rPr sz="2800" spc="20" dirty="0">
                <a:solidFill>
                  <a:srgbClr val="333399"/>
                </a:solidFill>
                <a:latin typeface="Arial MT"/>
                <a:cs typeface="Arial MT"/>
              </a:rPr>
              <a:t> t</a:t>
            </a:r>
            <a:r>
              <a:rPr sz="2800" spc="40" dirty="0">
                <a:solidFill>
                  <a:srgbClr val="333399"/>
                </a:solidFill>
                <a:latin typeface="Arial MT"/>
                <a:cs typeface="Arial MT"/>
              </a:rPr>
              <a:t>e</a:t>
            </a:r>
            <a:r>
              <a:rPr sz="2800" dirty="0">
                <a:solidFill>
                  <a:srgbClr val="333399"/>
                </a:solidFill>
                <a:latin typeface="Arial MT"/>
                <a:cs typeface="Arial MT"/>
              </a:rPr>
              <a:t>c</a:t>
            </a:r>
            <a:r>
              <a:rPr sz="2800" spc="40" dirty="0">
                <a:solidFill>
                  <a:srgbClr val="333399"/>
                </a:solidFill>
                <a:latin typeface="Arial MT"/>
                <a:cs typeface="Arial MT"/>
              </a:rPr>
              <a:t>hn</a:t>
            </a:r>
            <a:r>
              <a:rPr sz="2800" spc="-25" dirty="0">
                <a:solidFill>
                  <a:srgbClr val="333399"/>
                </a:solidFill>
                <a:latin typeface="Arial MT"/>
                <a:cs typeface="Arial MT"/>
              </a:rPr>
              <a:t>i</a:t>
            </a:r>
            <a:r>
              <a:rPr sz="2800" spc="40" dirty="0">
                <a:solidFill>
                  <a:srgbClr val="333399"/>
                </a:solidFill>
                <a:latin typeface="Arial MT"/>
                <a:cs typeface="Arial MT"/>
              </a:rPr>
              <a:t>que</a:t>
            </a:r>
            <a:r>
              <a:rPr sz="2800" dirty="0">
                <a:solidFill>
                  <a:srgbClr val="333399"/>
                </a:solidFill>
                <a:latin typeface="Arial MT"/>
                <a:cs typeface="Arial MT"/>
              </a:rPr>
              <a:t>s</a:t>
            </a:r>
            <a:r>
              <a:rPr sz="2800" spc="-280" dirty="0">
                <a:solidFill>
                  <a:srgbClr val="333399"/>
                </a:solidFill>
                <a:latin typeface="Arial MT"/>
                <a:cs typeface="Arial MT"/>
              </a:rPr>
              <a:t> </a:t>
            </a:r>
            <a:r>
              <a:rPr sz="2800" spc="40" dirty="0">
                <a:solidFill>
                  <a:srgbClr val="333399"/>
                </a:solidFill>
                <a:latin typeface="Arial MT"/>
                <a:cs typeface="Arial MT"/>
              </a:rPr>
              <a:t>be</a:t>
            </a:r>
            <a:r>
              <a:rPr sz="2800" dirty="0">
                <a:solidFill>
                  <a:srgbClr val="333399"/>
                </a:solidFill>
                <a:latin typeface="Arial MT"/>
                <a:cs typeface="Arial MT"/>
              </a:rPr>
              <a:t>st</a:t>
            </a:r>
            <a:r>
              <a:rPr sz="2800" spc="-60" dirty="0">
                <a:solidFill>
                  <a:srgbClr val="333399"/>
                </a:solidFill>
                <a:latin typeface="Arial MT"/>
                <a:cs typeface="Arial MT"/>
              </a:rPr>
              <a:t> </a:t>
            </a:r>
            <a:r>
              <a:rPr sz="2800" spc="40" dirty="0">
                <a:solidFill>
                  <a:srgbClr val="333399"/>
                </a:solidFill>
                <a:latin typeface="Arial MT"/>
                <a:cs typeface="Arial MT"/>
              </a:rPr>
              <a:t>u</a:t>
            </a:r>
            <a:r>
              <a:rPr sz="2800" dirty="0">
                <a:solidFill>
                  <a:srgbClr val="333399"/>
                </a:solidFill>
                <a:latin typeface="Arial MT"/>
                <a:cs typeface="Arial MT"/>
              </a:rPr>
              <a:t>s</a:t>
            </a:r>
            <a:r>
              <a:rPr sz="2800" spc="40" dirty="0">
                <a:solidFill>
                  <a:srgbClr val="333399"/>
                </a:solidFill>
                <a:latin typeface="Arial MT"/>
                <a:cs typeface="Arial MT"/>
              </a:rPr>
              <a:t>e</a:t>
            </a:r>
            <a:r>
              <a:rPr sz="2800" dirty="0">
                <a:solidFill>
                  <a:srgbClr val="333399"/>
                </a:solidFill>
                <a:latin typeface="Arial MT"/>
                <a:cs typeface="Arial MT"/>
              </a:rPr>
              <a:t>d</a:t>
            </a:r>
            <a:r>
              <a:rPr sz="2800" spc="-40" dirty="0">
                <a:solidFill>
                  <a:srgbClr val="333399"/>
                </a:solidFill>
                <a:latin typeface="Arial MT"/>
                <a:cs typeface="Arial MT"/>
              </a:rPr>
              <a:t> </a:t>
            </a:r>
            <a:r>
              <a:rPr sz="2800" spc="-25" dirty="0">
                <a:solidFill>
                  <a:srgbClr val="333399"/>
                </a:solidFill>
                <a:latin typeface="Arial MT"/>
                <a:cs typeface="Arial MT"/>
              </a:rPr>
              <a:t>wi</a:t>
            </a:r>
            <a:r>
              <a:rPr sz="2800" spc="20" dirty="0">
                <a:solidFill>
                  <a:srgbClr val="333399"/>
                </a:solidFill>
                <a:latin typeface="Arial MT"/>
                <a:cs typeface="Arial MT"/>
              </a:rPr>
              <a:t>t</a:t>
            </a:r>
            <a:r>
              <a:rPr sz="2800" dirty="0">
                <a:solidFill>
                  <a:srgbClr val="333399"/>
                </a:solidFill>
                <a:latin typeface="Arial MT"/>
                <a:cs typeface="Arial MT"/>
              </a:rPr>
              <a:t>h  </a:t>
            </a:r>
            <a:r>
              <a:rPr sz="2800" spc="5" dirty="0">
                <a:solidFill>
                  <a:srgbClr val="333399"/>
                </a:solidFill>
                <a:latin typeface="Arial MT"/>
                <a:cs typeface="Arial MT"/>
              </a:rPr>
              <a:t>specific</a:t>
            </a:r>
            <a:r>
              <a:rPr sz="2800" spc="-85" dirty="0">
                <a:solidFill>
                  <a:srgbClr val="333399"/>
                </a:solidFill>
                <a:latin typeface="Arial MT"/>
                <a:cs typeface="Arial MT"/>
              </a:rPr>
              <a:t> </a:t>
            </a:r>
            <a:r>
              <a:rPr sz="2800" spc="10" dirty="0">
                <a:solidFill>
                  <a:srgbClr val="333399"/>
                </a:solidFill>
                <a:latin typeface="Arial MT"/>
                <a:cs typeface="Arial MT"/>
              </a:rPr>
              <a:t>concurrency</a:t>
            </a:r>
            <a:r>
              <a:rPr sz="2800" spc="-85" dirty="0">
                <a:solidFill>
                  <a:srgbClr val="333399"/>
                </a:solidFill>
                <a:latin typeface="Arial MT"/>
                <a:cs typeface="Arial MT"/>
              </a:rPr>
              <a:t> </a:t>
            </a:r>
            <a:r>
              <a:rPr sz="2800" spc="15" dirty="0">
                <a:solidFill>
                  <a:srgbClr val="333399"/>
                </a:solidFill>
                <a:latin typeface="Arial MT"/>
                <a:cs typeface="Arial MT"/>
              </a:rPr>
              <a:t>control</a:t>
            </a:r>
            <a:r>
              <a:rPr sz="2800" spc="-105" dirty="0">
                <a:solidFill>
                  <a:srgbClr val="333399"/>
                </a:solidFill>
                <a:latin typeface="Arial MT"/>
                <a:cs typeface="Arial MT"/>
              </a:rPr>
              <a:t> </a:t>
            </a:r>
            <a:r>
              <a:rPr sz="2800" spc="20" dirty="0">
                <a:solidFill>
                  <a:srgbClr val="333399"/>
                </a:solidFill>
                <a:latin typeface="Arial MT"/>
                <a:cs typeface="Arial MT"/>
              </a:rPr>
              <a:t>methods</a:t>
            </a:r>
            <a:endParaRPr sz="2800">
              <a:latin typeface="Arial MT"/>
              <a:cs typeface="Arial M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343" y="617696"/>
            <a:ext cx="7762362" cy="689932"/>
          </a:xfrm>
          <a:prstGeom prst="rect">
            <a:avLst/>
          </a:prstGeom>
        </p:spPr>
        <p:txBody>
          <a:bodyPr vert="horz" wrap="square" lIns="0" tIns="12700" rIns="0" bIns="0" rtlCol="0" anchor="ctr">
            <a:spAutoFit/>
          </a:bodyPr>
          <a:lstStyle/>
          <a:p>
            <a:pPr marL="12700">
              <a:lnSpc>
                <a:spcPct val="100000"/>
              </a:lnSpc>
              <a:spcBef>
                <a:spcPts val="100"/>
              </a:spcBef>
            </a:pPr>
            <a:r>
              <a:rPr spc="-5" dirty="0"/>
              <a:t>22.1</a:t>
            </a:r>
            <a:r>
              <a:rPr spc="-35" dirty="0"/>
              <a:t> </a:t>
            </a:r>
            <a:r>
              <a:rPr spc="-5" dirty="0"/>
              <a:t>Recovery</a:t>
            </a:r>
            <a:r>
              <a:rPr spc="-30" dirty="0"/>
              <a:t> </a:t>
            </a:r>
            <a:r>
              <a:rPr spc="-5" dirty="0"/>
              <a:t>Concepts</a:t>
            </a:r>
          </a:p>
        </p:txBody>
      </p:sp>
      <p:sp>
        <p:nvSpPr>
          <p:cNvPr id="3" name="object 3"/>
          <p:cNvSpPr txBox="1"/>
          <p:nvPr/>
        </p:nvSpPr>
        <p:spPr>
          <a:xfrm>
            <a:off x="599607" y="1620520"/>
            <a:ext cx="11017770" cy="4175760"/>
          </a:xfrm>
          <a:prstGeom prst="rect">
            <a:avLst/>
          </a:prstGeom>
        </p:spPr>
        <p:txBody>
          <a:bodyPr vert="horz" wrap="square" lIns="0" tIns="7620" rIns="0" bIns="0" rtlCol="0">
            <a:spAutoFit/>
          </a:bodyPr>
          <a:lstStyle/>
          <a:p>
            <a:pPr marL="355600" marR="757555" indent="-342900">
              <a:lnSpc>
                <a:spcPct val="101200"/>
              </a:lnSpc>
              <a:spcBef>
                <a:spcPts val="6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Recovery</a:t>
            </a:r>
            <a:r>
              <a:rPr sz="2800" spc="-8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process</a:t>
            </a:r>
            <a:r>
              <a:rPr sz="2800" spc="-8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restores</a:t>
            </a:r>
            <a:r>
              <a:rPr sz="2800" spc="-85"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database</a:t>
            </a:r>
            <a:r>
              <a:rPr sz="2800" spc="-13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to</a:t>
            </a:r>
            <a:r>
              <a:rPr sz="2800" spc="-4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most </a:t>
            </a:r>
            <a:r>
              <a:rPr sz="2800" spc="-76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recent</a:t>
            </a:r>
            <a:r>
              <a:rPr sz="2800" spc="-6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consistent</a:t>
            </a:r>
            <a:r>
              <a:rPr sz="2800" spc="-16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state</a:t>
            </a:r>
            <a:r>
              <a:rPr sz="2800" spc="-14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before</a:t>
            </a:r>
            <a:r>
              <a:rPr sz="2800" spc="-4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time</a:t>
            </a:r>
            <a:r>
              <a:rPr sz="2800" spc="-4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of</a:t>
            </a:r>
            <a:r>
              <a:rPr sz="2800" spc="3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failure</a:t>
            </a:r>
            <a:endParaRPr sz="2800" dirty="0">
              <a:latin typeface="Calibri" panose="020F0502020204030204" pitchFamily="34" charset="0"/>
              <a:cs typeface="Calibri" panose="020F0502020204030204" pitchFamily="34" charset="0"/>
            </a:endParaRPr>
          </a:p>
          <a:p>
            <a:pPr marL="355600" indent="-342900">
              <a:spcBef>
                <a:spcPts val="640"/>
              </a:spcBef>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Information</a:t>
            </a:r>
            <a:r>
              <a:rPr sz="2800" spc="-15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kept</a:t>
            </a:r>
            <a:r>
              <a:rPr sz="2800" spc="-7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in</a:t>
            </a:r>
            <a:r>
              <a:rPr sz="2800" spc="4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system</a:t>
            </a:r>
            <a:r>
              <a:rPr sz="2800" spc="-13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log</a:t>
            </a:r>
            <a:endParaRPr sz="2800" dirty="0">
              <a:latin typeface="Calibri" panose="020F0502020204030204" pitchFamily="34" charset="0"/>
              <a:cs typeface="Calibri" panose="020F0502020204030204" pitchFamily="34" charset="0"/>
            </a:endParaRPr>
          </a:p>
          <a:p>
            <a:pPr marL="355600" indent="-342900">
              <a:spcBef>
                <a:spcPts val="64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Typical</a:t>
            </a:r>
            <a:r>
              <a:rPr sz="2800" spc="-1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recovery</a:t>
            </a:r>
            <a:r>
              <a:rPr sz="2800" spc="-9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strategies</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Restore</a:t>
            </a:r>
            <a:r>
              <a:rPr sz="2600" spc="1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backed-up</a:t>
            </a:r>
            <a:r>
              <a:rPr sz="2600" spc="2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copy</a:t>
            </a:r>
            <a:r>
              <a:rPr sz="2600" spc="16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4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database</a:t>
            </a:r>
            <a:endParaRPr sz="2600" dirty="0">
              <a:latin typeface="Calibri" panose="020F0502020204030204" pitchFamily="34" charset="0"/>
              <a:cs typeface="Calibri" panose="020F0502020204030204" pitchFamily="34" charset="0"/>
            </a:endParaRPr>
          </a:p>
          <a:p>
            <a:pPr marL="1155700" lvl="2" indent="-228600">
              <a:spcBef>
                <a:spcPts val="580"/>
              </a:spcBef>
              <a:buClr>
                <a:srgbClr val="990033"/>
              </a:buClr>
              <a:buSzPct val="50000"/>
              <a:buFont typeface="Wingdings"/>
              <a:buChar char=""/>
              <a:tabLst>
                <a:tab pos="1155700" algn="l"/>
              </a:tabLst>
            </a:pPr>
            <a:r>
              <a:rPr sz="2400" spc="-10" dirty="0">
                <a:solidFill>
                  <a:srgbClr val="333399"/>
                </a:solidFill>
                <a:latin typeface="Calibri" panose="020F0502020204030204" pitchFamily="34" charset="0"/>
                <a:cs typeface="Calibri" panose="020F0502020204030204" pitchFamily="34" charset="0"/>
              </a:rPr>
              <a:t>Best</a:t>
            </a:r>
            <a:r>
              <a:rPr sz="2400" spc="5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in</a:t>
            </a:r>
            <a:r>
              <a:rPr sz="2400" spc="-15" dirty="0">
                <a:solidFill>
                  <a:srgbClr val="333399"/>
                </a:solidFill>
                <a:latin typeface="Calibri" panose="020F0502020204030204" pitchFamily="34" charset="0"/>
                <a:cs typeface="Calibri" panose="020F0502020204030204" pitchFamily="34" charset="0"/>
              </a:rPr>
              <a:t> cases</a:t>
            </a:r>
            <a:r>
              <a:rPr sz="2400" spc="2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of</a:t>
            </a:r>
            <a:r>
              <a:rPr sz="2400" spc="55"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extensive</a:t>
            </a:r>
            <a:r>
              <a:rPr sz="2400" spc="85" dirty="0">
                <a:solidFill>
                  <a:srgbClr val="333399"/>
                </a:solidFill>
                <a:latin typeface="Calibri" panose="020F0502020204030204" pitchFamily="34" charset="0"/>
                <a:cs typeface="Calibri" panose="020F0502020204030204" pitchFamily="34" charset="0"/>
              </a:rPr>
              <a:t> </a:t>
            </a:r>
            <a:r>
              <a:rPr sz="2400" spc="-25" dirty="0">
                <a:solidFill>
                  <a:srgbClr val="333399"/>
                </a:solidFill>
                <a:latin typeface="Calibri" panose="020F0502020204030204" pitchFamily="34" charset="0"/>
                <a:cs typeface="Calibri" panose="020F0502020204030204" pitchFamily="34" charset="0"/>
              </a:rPr>
              <a:t>damage</a:t>
            </a:r>
            <a:endParaRPr sz="2400" dirty="0">
              <a:latin typeface="Calibri" panose="020F0502020204030204" pitchFamily="34" charset="0"/>
              <a:cs typeface="Calibri" panose="020F0502020204030204" pitchFamily="34" charset="0"/>
            </a:endParaRPr>
          </a:p>
          <a:p>
            <a:pPr marL="762000" lvl="1" indent="-292100">
              <a:spcBef>
                <a:spcPts val="620"/>
              </a:spcBef>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Identify</a:t>
            </a:r>
            <a:r>
              <a:rPr sz="2600" spc="17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any</a:t>
            </a:r>
            <a:r>
              <a:rPr sz="2600" spc="180"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changes</a:t>
            </a:r>
            <a:r>
              <a:rPr sz="2600" spc="18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that</a:t>
            </a:r>
            <a:r>
              <a:rPr sz="2600" spc="15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may</a:t>
            </a:r>
            <a:r>
              <a:rPr sz="2600" spc="-20" dirty="0">
                <a:solidFill>
                  <a:srgbClr val="800000"/>
                </a:solidFill>
                <a:latin typeface="Calibri" panose="020F0502020204030204" pitchFamily="34" charset="0"/>
                <a:cs typeface="Calibri" panose="020F0502020204030204" pitchFamily="34" charset="0"/>
              </a:rPr>
              <a:t> cause</a:t>
            </a:r>
            <a:r>
              <a:rPr sz="2600" spc="1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inconsistency</a:t>
            </a:r>
            <a:endParaRPr sz="2600" dirty="0">
              <a:latin typeface="Calibri" panose="020F0502020204030204" pitchFamily="34" charset="0"/>
              <a:cs typeface="Calibri" panose="020F0502020204030204" pitchFamily="34" charset="0"/>
            </a:endParaRPr>
          </a:p>
          <a:p>
            <a:pPr marL="1155700" lvl="2" indent="-228600">
              <a:spcBef>
                <a:spcPts val="580"/>
              </a:spcBef>
              <a:buClr>
                <a:srgbClr val="990033"/>
              </a:buClr>
              <a:buSzPct val="50000"/>
              <a:buFont typeface="Wingdings"/>
              <a:buChar char=""/>
              <a:tabLst>
                <a:tab pos="1155700" algn="l"/>
              </a:tabLst>
            </a:pPr>
            <a:r>
              <a:rPr sz="2400" spc="-10" dirty="0">
                <a:solidFill>
                  <a:srgbClr val="333399"/>
                </a:solidFill>
                <a:latin typeface="Calibri" panose="020F0502020204030204" pitchFamily="34" charset="0"/>
                <a:cs typeface="Calibri" panose="020F0502020204030204" pitchFamily="34" charset="0"/>
              </a:rPr>
              <a:t>Best</a:t>
            </a:r>
            <a:r>
              <a:rPr sz="2400" spc="6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in</a:t>
            </a:r>
            <a:r>
              <a:rPr sz="2400" spc="-5"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cases</a:t>
            </a:r>
            <a:r>
              <a:rPr sz="2400" spc="3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of</a:t>
            </a:r>
            <a:r>
              <a:rPr sz="2400" spc="6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noncatastrophic</a:t>
            </a:r>
            <a:r>
              <a:rPr sz="2400" spc="229"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failure</a:t>
            </a:r>
            <a:endParaRPr sz="2400" dirty="0">
              <a:latin typeface="Calibri" panose="020F0502020204030204" pitchFamily="34" charset="0"/>
              <a:cs typeface="Calibri" panose="020F0502020204030204" pitchFamily="34" charset="0"/>
            </a:endParaRPr>
          </a:p>
          <a:p>
            <a:pPr marL="1155700" lvl="2" indent="-228600">
              <a:spcBef>
                <a:spcPts val="620"/>
              </a:spcBef>
              <a:buClr>
                <a:srgbClr val="990033"/>
              </a:buClr>
              <a:buSzPct val="50000"/>
              <a:buFont typeface="Wingdings"/>
              <a:buChar char=""/>
              <a:tabLst>
                <a:tab pos="1155700" algn="l"/>
              </a:tabLst>
            </a:pPr>
            <a:r>
              <a:rPr sz="2400" spc="-10" dirty="0">
                <a:solidFill>
                  <a:srgbClr val="333399"/>
                </a:solidFill>
                <a:latin typeface="Calibri" panose="020F0502020204030204" pitchFamily="34" charset="0"/>
                <a:cs typeface="Calibri" panose="020F0502020204030204" pitchFamily="34" charset="0"/>
              </a:rPr>
              <a:t>Some</a:t>
            </a:r>
            <a:r>
              <a:rPr sz="2400" spc="-15" dirty="0">
                <a:solidFill>
                  <a:srgbClr val="333399"/>
                </a:solidFill>
                <a:latin typeface="Calibri" panose="020F0502020204030204" pitchFamily="34" charset="0"/>
                <a:cs typeface="Calibri" panose="020F0502020204030204" pitchFamily="34" charset="0"/>
              </a:rPr>
              <a:t> </a:t>
            </a:r>
            <a:r>
              <a:rPr sz="2400" spc="-25" dirty="0">
                <a:solidFill>
                  <a:srgbClr val="333399"/>
                </a:solidFill>
                <a:latin typeface="Calibri" panose="020F0502020204030204" pitchFamily="34" charset="0"/>
                <a:cs typeface="Calibri" panose="020F0502020204030204" pitchFamily="34" charset="0"/>
              </a:rPr>
              <a:t>operations</a:t>
            </a:r>
            <a:r>
              <a:rPr sz="2400" spc="220"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may</a:t>
            </a:r>
            <a:r>
              <a:rPr sz="2400" spc="2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require</a:t>
            </a:r>
            <a:r>
              <a:rPr sz="2400" spc="18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redo</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55428"/>
            <a:ext cx="11844684" cy="566822"/>
          </a:xfrm>
          <a:prstGeom prst="rect">
            <a:avLst/>
          </a:prstGeom>
        </p:spPr>
        <p:txBody>
          <a:bodyPr vert="horz" wrap="square" lIns="0" tIns="12700" rIns="0" bIns="0" rtlCol="0" anchor="ctr">
            <a:spAutoFit/>
          </a:bodyPr>
          <a:lstStyle/>
          <a:p>
            <a:pPr marL="12700">
              <a:lnSpc>
                <a:spcPct val="100000"/>
              </a:lnSpc>
              <a:spcBef>
                <a:spcPts val="100"/>
              </a:spcBef>
            </a:pPr>
            <a:r>
              <a:rPr sz="3600" b="1" u="sng" spc="-5" dirty="0"/>
              <a:t>Recovery</a:t>
            </a:r>
            <a:r>
              <a:rPr sz="3600" b="1" u="sng" spc="-25" dirty="0"/>
              <a:t> </a:t>
            </a:r>
            <a:r>
              <a:rPr sz="3600" b="1" u="sng" spc="-5" dirty="0"/>
              <a:t>Concepts</a:t>
            </a:r>
            <a:r>
              <a:rPr sz="3600" b="1" u="sng" spc="-25" dirty="0"/>
              <a:t> </a:t>
            </a:r>
            <a:r>
              <a:rPr lang="en-US" sz="3600" b="1" u="sng" spc="-25" dirty="0"/>
              <a:t>–</a:t>
            </a:r>
            <a:r>
              <a:rPr lang="en-IN" sz="3600" b="1" u="sng" spc="-5" dirty="0"/>
              <a:t>Categorization of Recovery Algorithms</a:t>
            </a:r>
            <a:endParaRPr sz="3600" b="1" u="sng" spc="-5" dirty="0"/>
          </a:p>
        </p:txBody>
      </p:sp>
      <p:sp>
        <p:nvSpPr>
          <p:cNvPr id="3" name="object 3"/>
          <p:cNvSpPr txBox="1"/>
          <p:nvPr/>
        </p:nvSpPr>
        <p:spPr>
          <a:xfrm>
            <a:off x="914401" y="993344"/>
            <a:ext cx="10628026" cy="5325817"/>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b="1" u="sng" spc="5" dirty="0">
                <a:solidFill>
                  <a:srgbClr val="333399"/>
                </a:solidFill>
                <a:latin typeface="Calibri" panose="020F0502020204030204" pitchFamily="34" charset="0"/>
                <a:cs typeface="Calibri" panose="020F0502020204030204" pitchFamily="34" charset="0"/>
              </a:rPr>
              <a:t>Deferred</a:t>
            </a:r>
            <a:r>
              <a:rPr sz="2800" b="1" u="sng" spc="-60" dirty="0">
                <a:solidFill>
                  <a:srgbClr val="333399"/>
                </a:solidFill>
                <a:latin typeface="Calibri" panose="020F0502020204030204" pitchFamily="34" charset="0"/>
                <a:cs typeface="Calibri" panose="020F0502020204030204" pitchFamily="34" charset="0"/>
              </a:rPr>
              <a:t> </a:t>
            </a:r>
            <a:r>
              <a:rPr sz="2800" b="1" u="sng" spc="30" dirty="0">
                <a:solidFill>
                  <a:srgbClr val="333399"/>
                </a:solidFill>
                <a:latin typeface="Calibri" panose="020F0502020204030204" pitchFamily="34" charset="0"/>
                <a:cs typeface="Calibri" panose="020F0502020204030204" pitchFamily="34" charset="0"/>
              </a:rPr>
              <a:t>update</a:t>
            </a:r>
            <a:r>
              <a:rPr sz="2800" b="1" u="sng" spc="-160" dirty="0">
                <a:solidFill>
                  <a:srgbClr val="333399"/>
                </a:solidFill>
                <a:latin typeface="Calibri" panose="020F0502020204030204" pitchFamily="34" charset="0"/>
                <a:cs typeface="Calibri" panose="020F0502020204030204" pitchFamily="34" charset="0"/>
              </a:rPr>
              <a:t> </a:t>
            </a:r>
            <a:r>
              <a:rPr sz="2800" b="1" u="sng" spc="20" dirty="0">
                <a:solidFill>
                  <a:srgbClr val="333399"/>
                </a:solidFill>
                <a:latin typeface="Calibri" panose="020F0502020204030204" pitchFamily="34" charset="0"/>
                <a:cs typeface="Calibri" panose="020F0502020204030204" pitchFamily="34" charset="0"/>
              </a:rPr>
              <a:t>techniques</a:t>
            </a:r>
            <a:endParaRPr sz="2800" b="1" u="sng" dirty="0">
              <a:latin typeface="Calibri" panose="020F0502020204030204" pitchFamily="34" charset="0"/>
              <a:cs typeface="Calibri" panose="020F0502020204030204" pitchFamily="34" charset="0"/>
            </a:endParaRPr>
          </a:p>
          <a:p>
            <a:pPr marL="762000" marR="177165" lvl="1" indent="-292100">
              <a:lnSpc>
                <a:spcPts val="3100"/>
              </a:lnSpc>
              <a:spcBef>
                <a:spcPts val="760"/>
              </a:spcBef>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Do</a:t>
            </a:r>
            <a:r>
              <a:rPr sz="2600" spc="2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not</a:t>
            </a:r>
            <a:r>
              <a:rPr sz="2600" spc="5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physically</a:t>
            </a:r>
            <a:r>
              <a:rPr sz="2600" spc="70"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update</a:t>
            </a:r>
            <a:r>
              <a:rPr sz="2600" spc="2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12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database</a:t>
            </a:r>
            <a:r>
              <a:rPr sz="2600" spc="2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until</a:t>
            </a:r>
            <a:r>
              <a:rPr sz="2600" spc="9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after </a:t>
            </a:r>
            <a:r>
              <a:rPr sz="2600" spc="-71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r>
              <a:rPr sz="2600" spc="22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commits</a:t>
            </a:r>
            <a:endParaRPr sz="2600"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Undo</a:t>
            </a:r>
            <a:r>
              <a:rPr sz="2600" spc="12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a:t>
            </a:r>
            <a:r>
              <a:rPr sz="2600" spc="-2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not</a:t>
            </a:r>
            <a:r>
              <a:rPr sz="2600" spc="50" dirty="0">
                <a:solidFill>
                  <a:srgbClr val="800000"/>
                </a:solidFill>
                <a:latin typeface="Calibri" panose="020F0502020204030204" pitchFamily="34" charset="0"/>
                <a:cs typeface="Calibri" panose="020F0502020204030204" pitchFamily="34" charset="0"/>
              </a:rPr>
              <a:t> </a:t>
            </a:r>
            <a:r>
              <a:rPr sz="2600" spc="-45" dirty="0">
                <a:solidFill>
                  <a:srgbClr val="800000"/>
                </a:solidFill>
                <a:latin typeface="Calibri" panose="020F0502020204030204" pitchFamily="34" charset="0"/>
                <a:cs typeface="Calibri" panose="020F0502020204030204" pitchFamily="34" charset="0"/>
              </a:rPr>
              <a:t>needed;</a:t>
            </a:r>
            <a:r>
              <a:rPr sz="2600" spc="34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redo</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may</a:t>
            </a:r>
            <a:r>
              <a:rPr sz="2600" spc="-25" dirty="0">
                <a:solidFill>
                  <a:srgbClr val="800000"/>
                </a:solidFill>
                <a:latin typeface="Calibri" panose="020F0502020204030204" pitchFamily="34" charset="0"/>
                <a:cs typeface="Calibri" panose="020F0502020204030204" pitchFamily="34" charset="0"/>
              </a:rPr>
              <a:t> be</a:t>
            </a:r>
            <a:r>
              <a:rPr sz="2600" spc="125" dirty="0">
                <a:solidFill>
                  <a:srgbClr val="800000"/>
                </a:solidFill>
                <a:latin typeface="Calibri" panose="020F0502020204030204" pitchFamily="34" charset="0"/>
                <a:cs typeface="Calibri" panose="020F0502020204030204" pitchFamily="34" charset="0"/>
              </a:rPr>
              <a:t> </a:t>
            </a:r>
            <a:r>
              <a:rPr sz="2600" spc="-45" dirty="0">
                <a:solidFill>
                  <a:srgbClr val="800000"/>
                </a:solidFill>
                <a:latin typeface="Calibri" panose="020F0502020204030204" pitchFamily="34" charset="0"/>
                <a:cs typeface="Calibri" panose="020F0502020204030204" pitchFamily="34" charset="0"/>
              </a:rPr>
              <a:t>needed</a:t>
            </a:r>
            <a:endParaRPr lang="en-US" sz="2600" spc="-45" dirty="0">
              <a:solidFill>
                <a:srgbClr val="800000"/>
              </a:solidFill>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lang="en-US" sz="2600" dirty="0">
                <a:latin typeface="Calibri" panose="020F0502020204030204" pitchFamily="34" charset="0"/>
                <a:cs typeface="Calibri" panose="020F0502020204030204" pitchFamily="34" charset="0"/>
              </a:rPr>
              <a:t>also known as the </a:t>
            </a:r>
            <a:r>
              <a:rPr lang="en-US" sz="2600" b="1" u="sng" dirty="0">
                <a:latin typeface="Calibri" panose="020F0502020204030204" pitchFamily="34" charset="0"/>
                <a:cs typeface="Calibri" panose="020F0502020204030204" pitchFamily="34" charset="0"/>
              </a:rPr>
              <a:t>NO-UNDO/REDO algorithm.</a:t>
            </a:r>
          </a:p>
          <a:p>
            <a:pPr marL="469900" lvl="1">
              <a:spcBef>
                <a:spcPts val="580"/>
              </a:spcBef>
              <a:buClr>
                <a:srgbClr val="333399"/>
              </a:buClr>
              <a:buSzPct val="53846"/>
              <a:tabLst>
                <a:tab pos="761365" algn="l"/>
                <a:tab pos="762000" algn="l"/>
              </a:tabLst>
            </a:pPr>
            <a:endParaRPr sz="2600" b="1" u="sng" dirty="0">
              <a:latin typeface="Calibri" panose="020F0502020204030204" pitchFamily="34" charset="0"/>
              <a:cs typeface="Calibri" panose="020F0502020204030204" pitchFamily="34" charset="0"/>
            </a:endParaRPr>
          </a:p>
          <a:p>
            <a:pPr marL="355600" indent="-342900">
              <a:spcBef>
                <a:spcPts val="680"/>
              </a:spcBef>
              <a:buClr>
                <a:srgbClr val="990033"/>
              </a:buClr>
              <a:buSzPct val="60714"/>
              <a:buFont typeface="Wingdings"/>
              <a:buChar char=""/>
              <a:tabLst>
                <a:tab pos="354965" algn="l"/>
                <a:tab pos="355600" algn="l"/>
              </a:tabLst>
            </a:pPr>
            <a:r>
              <a:rPr sz="2800" b="1" u="sng" spc="20" dirty="0">
                <a:solidFill>
                  <a:srgbClr val="333399"/>
                </a:solidFill>
                <a:latin typeface="Calibri" panose="020F0502020204030204" pitchFamily="34" charset="0"/>
                <a:cs typeface="Calibri" panose="020F0502020204030204" pitchFamily="34" charset="0"/>
              </a:rPr>
              <a:t>I</a:t>
            </a:r>
            <a:r>
              <a:rPr sz="2800" b="1" u="sng" spc="-35" dirty="0">
                <a:solidFill>
                  <a:srgbClr val="333399"/>
                </a:solidFill>
                <a:latin typeface="Calibri" panose="020F0502020204030204" pitchFamily="34" charset="0"/>
                <a:cs typeface="Calibri" panose="020F0502020204030204" pitchFamily="34" charset="0"/>
              </a:rPr>
              <a:t>mm</a:t>
            </a:r>
            <a:r>
              <a:rPr sz="2800" b="1" u="sng" spc="40" dirty="0">
                <a:solidFill>
                  <a:srgbClr val="333399"/>
                </a:solidFill>
                <a:latin typeface="Calibri" panose="020F0502020204030204" pitchFamily="34" charset="0"/>
                <a:cs typeface="Calibri" panose="020F0502020204030204" pitchFamily="34" charset="0"/>
              </a:rPr>
              <a:t>ed</a:t>
            </a:r>
            <a:r>
              <a:rPr sz="2800" b="1" u="sng" spc="-25" dirty="0">
                <a:solidFill>
                  <a:srgbClr val="333399"/>
                </a:solidFill>
                <a:latin typeface="Calibri" panose="020F0502020204030204" pitchFamily="34" charset="0"/>
                <a:cs typeface="Calibri" panose="020F0502020204030204" pitchFamily="34" charset="0"/>
              </a:rPr>
              <a:t>i</a:t>
            </a:r>
            <a:r>
              <a:rPr sz="2800" b="1" u="sng" spc="40" dirty="0">
                <a:solidFill>
                  <a:srgbClr val="333399"/>
                </a:solidFill>
                <a:latin typeface="Calibri" panose="020F0502020204030204" pitchFamily="34" charset="0"/>
                <a:cs typeface="Calibri" panose="020F0502020204030204" pitchFamily="34" charset="0"/>
              </a:rPr>
              <a:t>a</a:t>
            </a:r>
            <a:r>
              <a:rPr sz="2800" b="1" u="sng" spc="20" dirty="0">
                <a:solidFill>
                  <a:srgbClr val="333399"/>
                </a:solidFill>
                <a:latin typeface="Calibri" panose="020F0502020204030204" pitchFamily="34" charset="0"/>
                <a:cs typeface="Calibri" panose="020F0502020204030204" pitchFamily="34" charset="0"/>
              </a:rPr>
              <a:t>t</a:t>
            </a:r>
            <a:r>
              <a:rPr sz="2800" b="1" u="sng" dirty="0">
                <a:solidFill>
                  <a:srgbClr val="333399"/>
                </a:solidFill>
                <a:latin typeface="Calibri" panose="020F0502020204030204" pitchFamily="34" charset="0"/>
                <a:cs typeface="Calibri" panose="020F0502020204030204" pitchFamily="34" charset="0"/>
              </a:rPr>
              <a:t>e</a:t>
            </a:r>
            <a:r>
              <a:rPr sz="2800" b="1" u="sng" spc="-40" dirty="0">
                <a:solidFill>
                  <a:srgbClr val="333399"/>
                </a:solidFill>
                <a:latin typeface="Calibri" panose="020F0502020204030204" pitchFamily="34" charset="0"/>
                <a:cs typeface="Calibri" panose="020F0502020204030204" pitchFamily="34" charset="0"/>
              </a:rPr>
              <a:t> </a:t>
            </a:r>
            <a:r>
              <a:rPr sz="2800" b="1" u="sng" spc="40" dirty="0">
                <a:solidFill>
                  <a:srgbClr val="333399"/>
                </a:solidFill>
                <a:latin typeface="Calibri" panose="020F0502020204030204" pitchFamily="34" charset="0"/>
                <a:cs typeface="Calibri" panose="020F0502020204030204" pitchFamily="34" charset="0"/>
              </a:rPr>
              <a:t>upda</a:t>
            </a:r>
            <a:r>
              <a:rPr sz="2800" b="1" u="sng" spc="20" dirty="0">
                <a:solidFill>
                  <a:srgbClr val="333399"/>
                </a:solidFill>
                <a:latin typeface="Calibri" panose="020F0502020204030204" pitchFamily="34" charset="0"/>
                <a:cs typeface="Calibri" panose="020F0502020204030204" pitchFamily="34" charset="0"/>
              </a:rPr>
              <a:t>t</a:t>
            </a:r>
            <a:r>
              <a:rPr sz="2800" b="1" u="sng" dirty="0">
                <a:solidFill>
                  <a:srgbClr val="333399"/>
                </a:solidFill>
                <a:latin typeface="Calibri" panose="020F0502020204030204" pitchFamily="34" charset="0"/>
                <a:cs typeface="Calibri" panose="020F0502020204030204" pitchFamily="34" charset="0"/>
              </a:rPr>
              <a:t>e</a:t>
            </a:r>
            <a:r>
              <a:rPr sz="2800" b="1" u="sng" spc="-240" dirty="0">
                <a:solidFill>
                  <a:srgbClr val="333399"/>
                </a:solidFill>
                <a:latin typeface="Calibri" panose="020F0502020204030204" pitchFamily="34" charset="0"/>
                <a:cs typeface="Calibri" panose="020F0502020204030204" pitchFamily="34" charset="0"/>
              </a:rPr>
              <a:t> </a:t>
            </a:r>
            <a:r>
              <a:rPr sz="2800" b="1" u="sng" spc="20" dirty="0">
                <a:solidFill>
                  <a:srgbClr val="333399"/>
                </a:solidFill>
                <a:latin typeface="Calibri" panose="020F0502020204030204" pitchFamily="34" charset="0"/>
                <a:cs typeface="Calibri" panose="020F0502020204030204" pitchFamily="34" charset="0"/>
              </a:rPr>
              <a:t>t</a:t>
            </a:r>
            <a:r>
              <a:rPr sz="2800" b="1" u="sng" spc="40" dirty="0">
                <a:solidFill>
                  <a:srgbClr val="333399"/>
                </a:solidFill>
                <a:latin typeface="Calibri" panose="020F0502020204030204" pitchFamily="34" charset="0"/>
                <a:cs typeface="Calibri" panose="020F0502020204030204" pitchFamily="34" charset="0"/>
              </a:rPr>
              <a:t>e</a:t>
            </a:r>
            <a:r>
              <a:rPr sz="2800" b="1" u="sng" dirty="0">
                <a:solidFill>
                  <a:srgbClr val="333399"/>
                </a:solidFill>
                <a:latin typeface="Calibri" panose="020F0502020204030204" pitchFamily="34" charset="0"/>
                <a:cs typeface="Calibri" panose="020F0502020204030204" pitchFamily="34" charset="0"/>
              </a:rPr>
              <a:t>c</a:t>
            </a:r>
            <a:r>
              <a:rPr sz="2800" b="1" u="sng" spc="40" dirty="0">
                <a:solidFill>
                  <a:srgbClr val="333399"/>
                </a:solidFill>
                <a:latin typeface="Calibri" panose="020F0502020204030204" pitchFamily="34" charset="0"/>
                <a:cs typeface="Calibri" panose="020F0502020204030204" pitchFamily="34" charset="0"/>
              </a:rPr>
              <a:t>hn</a:t>
            </a:r>
            <a:r>
              <a:rPr sz="2800" b="1" u="sng" spc="-25" dirty="0">
                <a:solidFill>
                  <a:srgbClr val="333399"/>
                </a:solidFill>
                <a:latin typeface="Calibri" panose="020F0502020204030204" pitchFamily="34" charset="0"/>
                <a:cs typeface="Calibri" panose="020F0502020204030204" pitchFamily="34" charset="0"/>
              </a:rPr>
              <a:t>i</a:t>
            </a:r>
            <a:r>
              <a:rPr sz="2800" b="1" u="sng" spc="40" dirty="0">
                <a:solidFill>
                  <a:srgbClr val="333399"/>
                </a:solidFill>
                <a:latin typeface="Calibri" panose="020F0502020204030204" pitchFamily="34" charset="0"/>
                <a:cs typeface="Calibri" panose="020F0502020204030204" pitchFamily="34" charset="0"/>
              </a:rPr>
              <a:t>que</a:t>
            </a:r>
            <a:r>
              <a:rPr sz="2800" b="1" u="sng" dirty="0">
                <a:solidFill>
                  <a:srgbClr val="333399"/>
                </a:solidFill>
                <a:latin typeface="Calibri" panose="020F0502020204030204" pitchFamily="34" charset="0"/>
                <a:cs typeface="Calibri" panose="020F0502020204030204" pitchFamily="34" charset="0"/>
              </a:rPr>
              <a:t>s</a:t>
            </a:r>
            <a:endParaRPr sz="2800" b="1" u="sng" dirty="0">
              <a:latin typeface="Calibri" panose="020F0502020204030204" pitchFamily="34" charset="0"/>
              <a:cs typeface="Calibri" panose="020F0502020204030204" pitchFamily="34" charset="0"/>
            </a:endParaRPr>
          </a:p>
          <a:p>
            <a:pPr marL="762000" marR="5080" lvl="1" indent="-292100">
              <a:lnSpc>
                <a:spcPts val="3100"/>
              </a:lnSpc>
              <a:spcBef>
                <a:spcPts val="760"/>
              </a:spcBef>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Database</a:t>
            </a:r>
            <a:r>
              <a:rPr sz="2600" spc="2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may</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a:t>
            </a:r>
            <a:r>
              <a:rPr sz="2600" spc="30"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updated</a:t>
            </a:r>
            <a:r>
              <a:rPr sz="2600" spc="3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by</a:t>
            </a:r>
            <a:r>
              <a:rPr sz="2600" spc="7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some</a:t>
            </a:r>
            <a:r>
              <a:rPr sz="2600" spc="2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operations</a:t>
            </a:r>
            <a:r>
              <a:rPr sz="2600" spc="1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 </a:t>
            </a:r>
            <a:r>
              <a:rPr sz="2600" spc="-71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r>
              <a:rPr sz="2600" spc="1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before</a:t>
            </a:r>
            <a:r>
              <a:rPr sz="2600" spc="2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it</a:t>
            </a:r>
            <a:r>
              <a:rPr sz="2600" spc="-4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reaches</a:t>
            </a:r>
            <a:r>
              <a:rPr sz="2600" spc="17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commit</a:t>
            </a:r>
            <a:r>
              <a:rPr sz="2600" spc="-5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point</a:t>
            </a:r>
            <a:endParaRPr sz="2600" dirty="0">
              <a:latin typeface="Calibri" panose="020F0502020204030204" pitchFamily="34" charset="0"/>
              <a:cs typeface="Calibri" panose="020F0502020204030204" pitchFamily="34" charset="0"/>
            </a:endParaRPr>
          </a:p>
          <a:p>
            <a:pPr marL="762000" lvl="1" indent="-292100">
              <a:spcBef>
                <a:spcPts val="480"/>
              </a:spcBef>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Operations</a:t>
            </a:r>
            <a:r>
              <a:rPr sz="2600" spc="254"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also</a:t>
            </a:r>
            <a:r>
              <a:rPr sz="2600" spc="2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recorded</a:t>
            </a:r>
            <a:r>
              <a:rPr sz="2600" spc="114"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in</a:t>
            </a:r>
            <a:r>
              <a:rPr sz="2600" spc="-8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log</a:t>
            </a:r>
            <a:endParaRPr sz="2600" dirty="0">
              <a:latin typeface="Calibri" panose="020F0502020204030204" pitchFamily="34" charset="0"/>
              <a:cs typeface="Calibri" panose="020F0502020204030204" pitchFamily="34" charset="0"/>
            </a:endParaRPr>
          </a:p>
          <a:p>
            <a:pPr marL="762000" lvl="1" indent="-292100">
              <a:spcBef>
                <a:spcPts val="68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Recovery</a:t>
            </a:r>
            <a:r>
              <a:rPr sz="2600" spc="5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still</a:t>
            </a:r>
            <a:r>
              <a:rPr sz="2600" spc="-15" dirty="0">
                <a:solidFill>
                  <a:srgbClr val="800000"/>
                </a:solidFill>
                <a:latin typeface="Calibri" panose="020F0502020204030204" pitchFamily="34" charset="0"/>
                <a:cs typeface="Calibri" panose="020F0502020204030204" pitchFamily="34" charset="0"/>
              </a:rPr>
              <a:t> possible</a:t>
            </a:r>
            <a:endParaRPr lang="en-US" sz="2600" spc="-15" dirty="0">
              <a:solidFill>
                <a:srgbClr val="800000"/>
              </a:solidFill>
              <a:latin typeface="Calibri" panose="020F0502020204030204" pitchFamily="34" charset="0"/>
              <a:cs typeface="Calibri" panose="020F0502020204030204" pitchFamily="34" charset="0"/>
            </a:endParaRPr>
          </a:p>
          <a:p>
            <a:pPr marL="762000" lvl="1" indent="-292100">
              <a:spcBef>
                <a:spcPts val="680"/>
              </a:spcBef>
              <a:buClr>
                <a:srgbClr val="333399"/>
              </a:buClr>
              <a:buSzPct val="53846"/>
              <a:buFont typeface="Wingdings"/>
              <a:buChar char=""/>
              <a:tabLst>
                <a:tab pos="761365" algn="l"/>
                <a:tab pos="762000" algn="l"/>
              </a:tabLst>
            </a:pPr>
            <a:r>
              <a:rPr lang="en-US" sz="2600" dirty="0">
                <a:latin typeface="Calibri" panose="020F0502020204030204" pitchFamily="34" charset="0"/>
                <a:cs typeface="Calibri" panose="020F0502020204030204" pitchFamily="34" charset="0"/>
              </a:rPr>
              <a:t>This technique, is known as the </a:t>
            </a:r>
            <a:r>
              <a:rPr lang="en-US" sz="2600" b="1" u="sng" dirty="0">
                <a:latin typeface="Calibri" panose="020F0502020204030204" pitchFamily="34" charset="0"/>
                <a:cs typeface="Calibri" panose="020F0502020204030204" pitchFamily="34" charset="0"/>
              </a:rPr>
              <a:t>UNDO/REDO algorithm</a:t>
            </a:r>
            <a:endParaRPr sz="2600" b="1" u="sng"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19528" y="1601993"/>
            <a:ext cx="10752944" cy="3654014"/>
          </a:xfrm>
          <a:prstGeom prst="rect">
            <a:avLst/>
          </a:prstGeom>
        </p:spPr>
        <p:txBody>
          <a:bodyPr vert="horz" wrap="square" lIns="0" tIns="7620" rIns="0" bIns="0" rtlCol="0">
            <a:spAutoFit/>
          </a:bodyPr>
          <a:lstStyle/>
          <a:p>
            <a:pPr marL="355600" marR="1159510" indent="-342900">
              <a:lnSpc>
                <a:spcPct val="101200"/>
              </a:lnSpc>
              <a:spcBef>
                <a:spcPts val="60"/>
              </a:spcBef>
              <a:buClr>
                <a:srgbClr val="990033"/>
              </a:buClr>
              <a:buSzPct val="60714"/>
              <a:buFont typeface="Wingdings"/>
              <a:buChar char=""/>
              <a:tabLst>
                <a:tab pos="354965" algn="l"/>
                <a:tab pos="355600" algn="l"/>
              </a:tabLst>
            </a:pPr>
            <a:r>
              <a:rPr sz="2800" spc="-25" dirty="0">
                <a:solidFill>
                  <a:srgbClr val="333399"/>
                </a:solidFill>
                <a:latin typeface="Calibri" panose="020F0502020204030204" pitchFamily="34" charset="0"/>
                <a:cs typeface="Calibri" panose="020F0502020204030204" pitchFamily="34" charset="0"/>
              </a:rPr>
              <a:t>U</a:t>
            </a:r>
            <a:r>
              <a:rPr sz="2800" spc="40" dirty="0">
                <a:solidFill>
                  <a:srgbClr val="333399"/>
                </a:solidFill>
                <a:latin typeface="Calibri" panose="020F0502020204030204" pitchFamily="34" charset="0"/>
                <a:cs typeface="Calibri" panose="020F0502020204030204" pitchFamily="34" charset="0"/>
              </a:rPr>
              <a:t>nd</a:t>
            </a:r>
            <a:r>
              <a:rPr sz="2800" dirty="0">
                <a:solidFill>
                  <a:srgbClr val="333399"/>
                </a:solidFill>
                <a:latin typeface="Calibri" panose="020F0502020204030204" pitchFamily="34" charset="0"/>
                <a:cs typeface="Calibri" panose="020F0502020204030204" pitchFamily="34" charset="0"/>
              </a:rPr>
              <a:t>o</a:t>
            </a:r>
            <a:r>
              <a:rPr sz="2800" spc="-40"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an</a:t>
            </a:r>
            <a:r>
              <a:rPr sz="2800" dirty="0">
                <a:solidFill>
                  <a:srgbClr val="333399"/>
                </a:solidFill>
                <a:latin typeface="Calibri" panose="020F0502020204030204" pitchFamily="34" charset="0"/>
                <a:cs typeface="Calibri" panose="020F0502020204030204" pitchFamily="34" charset="0"/>
              </a:rPr>
              <a:t>d</a:t>
            </a:r>
            <a:r>
              <a:rPr sz="2800" spc="-40" dirty="0">
                <a:solidFill>
                  <a:srgbClr val="333399"/>
                </a:solidFill>
                <a:latin typeface="Calibri" panose="020F0502020204030204" pitchFamily="34" charset="0"/>
                <a:cs typeface="Calibri" panose="020F0502020204030204" pitchFamily="34" charset="0"/>
              </a:rPr>
              <a:t> </a:t>
            </a:r>
            <a:r>
              <a:rPr sz="2800" spc="-35" dirty="0">
                <a:solidFill>
                  <a:srgbClr val="333399"/>
                </a:solidFill>
                <a:latin typeface="Calibri" panose="020F0502020204030204" pitchFamily="34" charset="0"/>
                <a:cs typeface="Calibri" panose="020F0502020204030204" pitchFamily="34" charset="0"/>
              </a:rPr>
              <a:t>r</a:t>
            </a:r>
            <a:r>
              <a:rPr sz="2800" spc="40" dirty="0">
                <a:solidFill>
                  <a:srgbClr val="333399"/>
                </a:solidFill>
                <a:latin typeface="Calibri" panose="020F0502020204030204" pitchFamily="34" charset="0"/>
                <a:cs typeface="Calibri" panose="020F0502020204030204" pitchFamily="34" charset="0"/>
              </a:rPr>
              <a:t>ed</a:t>
            </a:r>
            <a:r>
              <a:rPr sz="2800" dirty="0">
                <a:solidFill>
                  <a:srgbClr val="333399"/>
                </a:solidFill>
                <a:latin typeface="Calibri" panose="020F0502020204030204" pitchFamily="34" charset="0"/>
                <a:cs typeface="Calibri" panose="020F0502020204030204" pitchFamily="34" charset="0"/>
              </a:rPr>
              <a:t>o</a:t>
            </a:r>
            <a:r>
              <a:rPr sz="2800" spc="-40"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ope</a:t>
            </a:r>
            <a:r>
              <a:rPr sz="2800" spc="-35" dirty="0">
                <a:solidFill>
                  <a:srgbClr val="333399"/>
                </a:solidFill>
                <a:latin typeface="Calibri" panose="020F0502020204030204" pitchFamily="34" charset="0"/>
                <a:cs typeface="Calibri" panose="020F0502020204030204" pitchFamily="34" charset="0"/>
              </a:rPr>
              <a:t>r</a:t>
            </a:r>
            <a:r>
              <a:rPr sz="2800" spc="40" dirty="0">
                <a:solidFill>
                  <a:srgbClr val="333399"/>
                </a:solidFill>
                <a:latin typeface="Calibri" panose="020F0502020204030204" pitchFamily="34" charset="0"/>
                <a:cs typeface="Calibri" panose="020F0502020204030204" pitchFamily="34" charset="0"/>
              </a:rPr>
              <a:t>a</a:t>
            </a:r>
            <a:r>
              <a:rPr sz="2800" spc="20" dirty="0">
                <a:solidFill>
                  <a:srgbClr val="333399"/>
                </a:solidFill>
                <a:latin typeface="Calibri" panose="020F0502020204030204" pitchFamily="34" charset="0"/>
                <a:cs typeface="Calibri" panose="020F0502020204030204" pitchFamily="34" charset="0"/>
              </a:rPr>
              <a:t>t</a:t>
            </a:r>
            <a:r>
              <a:rPr sz="2800" spc="-25" dirty="0">
                <a:solidFill>
                  <a:srgbClr val="333399"/>
                </a:solidFill>
                <a:latin typeface="Calibri" panose="020F0502020204030204" pitchFamily="34" charset="0"/>
                <a:cs typeface="Calibri" panose="020F0502020204030204" pitchFamily="34" charset="0"/>
              </a:rPr>
              <a:t>i</a:t>
            </a:r>
            <a:r>
              <a:rPr sz="2800" spc="40" dirty="0">
                <a:solidFill>
                  <a:srgbClr val="333399"/>
                </a:solidFill>
                <a:latin typeface="Calibri" panose="020F0502020204030204" pitchFamily="34" charset="0"/>
                <a:cs typeface="Calibri" panose="020F0502020204030204" pitchFamily="34" charset="0"/>
              </a:rPr>
              <a:t>on</a:t>
            </a:r>
            <a:r>
              <a:rPr sz="2800" dirty="0">
                <a:solidFill>
                  <a:srgbClr val="333399"/>
                </a:solidFill>
                <a:latin typeface="Calibri" panose="020F0502020204030204" pitchFamily="34" charset="0"/>
                <a:cs typeface="Calibri" panose="020F0502020204030204" pitchFamily="34" charset="0"/>
              </a:rPr>
              <a:t>s</a:t>
            </a:r>
            <a:r>
              <a:rPr sz="2800" spc="-280" dirty="0">
                <a:solidFill>
                  <a:srgbClr val="333399"/>
                </a:solidFill>
                <a:latin typeface="Calibri" panose="020F0502020204030204" pitchFamily="34" charset="0"/>
                <a:cs typeface="Calibri" panose="020F0502020204030204" pitchFamily="34" charset="0"/>
              </a:rPr>
              <a:t> </a:t>
            </a:r>
            <a:r>
              <a:rPr sz="2800" spc="-35" dirty="0">
                <a:solidFill>
                  <a:srgbClr val="333399"/>
                </a:solidFill>
                <a:latin typeface="Calibri" panose="020F0502020204030204" pitchFamily="34" charset="0"/>
                <a:cs typeface="Calibri" panose="020F0502020204030204" pitchFamily="34" charset="0"/>
              </a:rPr>
              <a:t>r</a:t>
            </a:r>
            <a:r>
              <a:rPr sz="2800" spc="40" dirty="0">
                <a:solidFill>
                  <a:srgbClr val="333399"/>
                </a:solidFill>
                <a:latin typeface="Calibri" panose="020F0502020204030204" pitchFamily="34" charset="0"/>
                <a:cs typeface="Calibri" panose="020F0502020204030204" pitchFamily="34" charset="0"/>
              </a:rPr>
              <a:t>equ</a:t>
            </a:r>
            <a:r>
              <a:rPr sz="2800" spc="-25" dirty="0">
                <a:solidFill>
                  <a:srgbClr val="333399"/>
                </a:solidFill>
                <a:latin typeface="Calibri" panose="020F0502020204030204" pitchFamily="34" charset="0"/>
                <a:cs typeface="Calibri" panose="020F0502020204030204" pitchFamily="34" charset="0"/>
              </a:rPr>
              <a:t>i</a:t>
            </a:r>
            <a:r>
              <a:rPr sz="2800" spc="-35" dirty="0">
                <a:solidFill>
                  <a:srgbClr val="333399"/>
                </a:solidFill>
                <a:latin typeface="Calibri" panose="020F0502020204030204" pitchFamily="34" charset="0"/>
                <a:cs typeface="Calibri" panose="020F0502020204030204" pitchFamily="34" charset="0"/>
              </a:rPr>
              <a:t>r</a:t>
            </a:r>
            <a:r>
              <a:rPr sz="2800" spc="40" dirty="0">
                <a:solidFill>
                  <a:srgbClr val="333399"/>
                </a:solidFill>
                <a:latin typeface="Calibri" panose="020F0502020204030204" pitchFamily="34" charset="0"/>
                <a:cs typeface="Calibri" panose="020F0502020204030204" pitchFamily="34" charset="0"/>
              </a:rPr>
              <a:t>e</a:t>
            </a:r>
            <a:r>
              <a:rPr sz="2800" dirty="0">
                <a:solidFill>
                  <a:srgbClr val="333399"/>
                </a:solidFill>
                <a:latin typeface="Calibri" panose="020F0502020204030204" pitchFamily="34" charset="0"/>
                <a:cs typeface="Calibri" panose="020F0502020204030204" pitchFamily="34" charset="0"/>
              </a:rPr>
              <a:t>d</a:t>
            </a:r>
            <a:r>
              <a:rPr sz="2800" spc="-4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t</a:t>
            </a:r>
            <a:r>
              <a:rPr sz="2800" dirty="0">
                <a:solidFill>
                  <a:srgbClr val="333399"/>
                </a:solidFill>
                <a:latin typeface="Calibri" panose="020F0502020204030204" pitchFamily="34" charset="0"/>
                <a:cs typeface="Calibri" panose="020F0502020204030204" pitchFamily="34" charset="0"/>
              </a:rPr>
              <a:t>o</a:t>
            </a:r>
            <a:r>
              <a:rPr sz="2800" spc="-40"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b</a:t>
            </a:r>
            <a:r>
              <a:rPr sz="2800" dirty="0">
                <a:solidFill>
                  <a:srgbClr val="333399"/>
                </a:solidFill>
                <a:latin typeface="Calibri" panose="020F0502020204030204" pitchFamily="34" charset="0"/>
                <a:cs typeface="Calibri" panose="020F0502020204030204" pitchFamily="34" charset="0"/>
              </a:rPr>
              <a:t>e  </a:t>
            </a:r>
            <a:r>
              <a:rPr sz="2800" spc="20" dirty="0">
                <a:solidFill>
                  <a:srgbClr val="333399"/>
                </a:solidFill>
                <a:latin typeface="Calibri" panose="020F0502020204030204" pitchFamily="34" charset="0"/>
                <a:cs typeface="Calibri" panose="020F0502020204030204" pitchFamily="34" charset="0"/>
              </a:rPr>
              <a:t>idempotent</a:t>
            </a:r>
            <a:endParaRPr sz="2800" dirty="0">
              <a:latin typeface="Calibri" panose="020F0502020204030204" pitchFamily="34" charset="0"/>
              <a:cs typeface="Calibri" panose="020F0502020204030204" pitchFamily="34" charset="0"/>
            </a:endParaRPr>
          </a:p>
          <a:p>
            <a:pPr marL="762000" lvl="1" indent="-292100">
              <a:spcBef>
                <a:spcPts val="480"/>
              </a:spcBef>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Entire</a:t>
            </a:r>
            <a:r>
              <a:rPr sz="2600" spc="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recovery</a:t>
            </a:r>
            <a:r>
              <a:rPr sz="2600" spc="7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process</a:t>
            </a:r>
            <a:r>
              <a:rPr sz="2600" spc="1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should</a:t>
            </a:r>
            <a:r>
              <a:rPr sz="2600" spc="1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a:t>
            </a:r>
            <a:r>
              <a:rPr sz="2600" spc="3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idempotent</a:t>
            </a:r>
            <a:r>
              <a:rPr lang="en-US" sz="2600" spc="-30" dirty="0">
                <a:solidFill>
                  <a:srgbClr val="800000"/>
                </a:solidFill>
                <a:latin typeface="Calibri" panose="020F0502020204030204" pitchFamily="34" charset="0"/>
                <a:cs typeface="Calibri" panose="020F0502020204030204" pitchFamily="34" charset="0"/>
              </a:rPr>
              <a:t>-</a:t>
            </a:r>
            <a:r>
              <a:rPr lang="en-US" sz="2400" spc="-30" dirty="0">
                <a:solidFill>
                  <a:schemeClr val="tx1">
                    <a:lumMod val="95000"/>
                    <a:lumOff val="5000"/>
                  </a:schemeClr>
                </a:solidFill>
                <a:latin typeface="Calibri" panose="020F0502020204030204" pitchFamily="34" charset="0"/>
                <a:cs typeface="Calibri" panose="020F0502020204030204" pitchFamily="34" charset="0"/>
              </a:rPr>
              <a:t>that is, executing an operation multiple times is equivalent to executing it just once.</a:t>
            </a:r>
          </a:p>
          <a:p>
            <a:pPr marL="469900" lvl="1">
              <a:spcBef>
                <a:spcPts val="480"/>
              </a:spcBef>
              <a:buClr>
                <a:srgbClr val="333399"/>
              </a:buClr>
              <a:buSzPct val="53846"/>
              <a:tabLst>
                <a:tab pos="761365" algn="l"/>
                <a:tab pos="762000" algn="l"/>
              </a:tabLst>
            </a:pPr>
            <a:endParaRPr sz="2600" dirty="0">
              <a:latin typeface="Calibri" panose="020F0502020204030204" pitchFamily="34" charset="0"/>
              <a:cs typeface="Calibri" panose="020F0502020204030204" pitchFamily="34" charset="0"/>
            </a:endParaRPr>
          </a:p>
          <a:p>
            <a:pPr marL="355600" indent="-342900">
              <a:spcBef>
                <a:spcPts val="680"/>
              </a:spcBef>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Caching</a:t>
            </a:r>
            <a:r>
              <a:rPr sz="2800" spc="-4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(buffering)</a:t>
            </a:r>
            <a:r>
              <a:rPr sz="2800" spc="-12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of</a:t>
            </a:r>
            <a:r>
              <a:rPr sz="2800" spc="-6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disk</a:t>
            </a:r>
            <a:r>
              <a:rPr sz="2800" spc="-8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blocks</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dirty="0">
                <a:solidFill>
                  <a:srgbClr val="800000"/>
                </a:solidFill>
                <a:latin typeface="Calibri" panose="020F0502020204030204" pitchFamily="34" charset="0"/>
                <a:cs typeface="Calibri" panose="020F0502020204030204" pitchFamily="34" charset="0"/>
              </a:rPr>
              <a:t>DBMS</a:t>
            </a:r>
            <a:r>
              <a:rPr sz="2600" spc="-6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cache:</a:t>
            </a:r>
            <a:r>
              <a:rPr sz="2600" spc="15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collection</a:t>
            </a:r>
            <a:r>
              <a:rPr sz="2600" spc="1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in-memory</a:t>
            </a:r>
            <a:r>
              <a:rPr sz="2600" spc="-25" dirty="0">
                <a:solidFill>
                  <a:srgbClr val="800000"/>
                </a:solidFill>
                <a:latin typeface="Calibri" panose="020F0502020204030204" pitchFamily="34" charset="0"/>
                <a:cs typeface="Calibri" panose="020F0502020204030204" pitchFamily="34" charset="0"/>
              </a:rPr>
              <a:t> buffers</a:t>
            </a:r>
            <a:endParaRPr lang="en-US" sz="2600" spc="-25" dirty="0">
              <a:solidFill>
                <a:srgbClr val="800000"/>
              </a:solidFill>
              <a:latin typeface="Calibri" panose="020F0502020204030204" pitchFamily="34" charset="0"/>
              <a:cs typeface="Calibri" panose="020F0502020204030204" pitchFamily="34" charset="0"/>
            </a:endParaRPr>
          </a:p>
          <a:p>
            <a:pPr marL="1219200" lvl="2" indent="-292100">
              <a:spcBef>
                <a:spcPts val="640"/>
              </a:spcBef>
              <a:buClr>
                <a:srgbClr val="333399"/>
              </a:buClr>
              <a:buSzPct val="53846"/>
              <a:buFont typeface="Wingdings"/>
              <a:buChar char=""/>
              <a:tabLst>
                <a:tab pos="761365" algn="l"/>
                <a:tab pos="762000" algn="l"/>
              </a:tabLst>
            </a:pPr>
            <a:r>
              <a:rPr lang="en-US" sz="2200" dirty="0">
                <a:highlight>
                  <a:srgbClr val="FFFAEF"/>
                </a:highlight>
                <a:latin typeface="Calibri" panose="020F0502020204030204" pitchFamily="34" charset="0"/>
                <a:cs typeface="Calibri" panose="020F0502020204030204" pitchFamily="34" charset="0"/>
              </a:rPr>
              <a:t>This can be a table of &lt;</a:t>
            </a:r>
            <a:r>
              <a:rPr lang="en-US" sz="2200" dirty="0" err="1">
                <a:highlight>
                  <a:srgbClr val="FFFAEF"/>
                </a:highlight>
                <a:latin typeface="Calibri" panose="020F0502020204030204" pitchFamily="34" charset="0"/>
                <a:cs typeface="Calibri" panose="020F0502020204030204" pitchFamily="34" charset="0"/>
              </a:rPr>
              <a:t>Disk_page_address</a:t>
            </a:r>
            <a:r>
              <a:rPr lang="en-US" sz="2200" dirty="0">
                <a:highlight>
                  <a:srgbClr val="FFFAEF"/>
                </a:highlight>
                <a:latin typeface="Calibri" panose="020F0502020204030204" pitchFamily="34" charset="0"/>
                <a:cs typeface="Calibri" panose="020F0502020204030204" pitchFamily="34" charset="0"/>
              </a:rPr>
              <a:t>, </a:t>
            </a:r>
            <a:r>
              <a:rPr lang="en-US" sz="2200" dirty="0" err="1">
                <a:highlight>
                  <a:srgbClr val="FFFAEF"/>
                </a:highlight>
                <a:latin typeface="Calibri" panose="020F0502020204030204" pitchFamily="34" charset="0"/>
                <a:cs typeface="Calibri" panose="020F0502020204030204" pitchFamily="34" charset="0"/>
              </a:rPr>
              <a:t>Buffer_location</a:t>
            </a:r>
            <a:r>
              <a:rPr lang="en-US" sz="2200" dirty="0">
                <a:highlight>
                  <a:srgbClr val="FFFAEF"/>
                </a:highlight>
                <a:latin typeface="Calibri" panose="020F0502020204030204" pitchFamily="34" charset="0"/>
                <a:cs typeface="Calibri" panose="020F0502020204030204" pitchFamily="34" charset="0"/>
              </a:rPr>
              <a:t>, … &gt; entries</a:t>
            </a:r>
            <a:endParaRPr sz="2200" dirty="0">
              <a:highlight>
                <a:srgbClr val="FFFAEF"/>
              </a:highlight>
              <a:latin typeface="Calibri" panose="020F0502020204030204" pitchFamily="34" charset="0"/>
              <a:cs typeface="Calibri" panose="020F0502020204030204" pitchFamily="34" charset="0"/>
            </a:endParaRPr>
          </a:p>
          <a:p>
            <a:pPr marL="762000" marR="347980" lvl="1" indent="-292100">
              <a:lnSpc>
                <a:spcPts val="3100"/>
              </a:lnSpc>
              <a:spcBef>
                <a:spcPts val="80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Cache</a:t>
            </a:r>
            <a:r>
              <a:rPr sz="2600" spc="1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directory</a:t>
            </a:r>
            <a:r>
              <a:rPr sz="2600" spc="7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keeps</a:t>
            </a:r>
            <a:r>
              <a:rPr sz="2600" spc="7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track</a:t>
            </a:r>
            <a:r>
              <a:rPr sz="2600" spc="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which</a:t>
            </a:r>
            <a:r>
              <a:rPr sz="2600" spc="3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database </a:t>
            </a:r>
            <a:r>
              <a:rPr sz="2600" spc="-71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items</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are</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in</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buffers</a:t>
            </a:r>
            <a:endParaRPr sz="2600" dirty="0">
              <a:latin typeface="Calibri" panose="020F0502020204030204" pitchFamily="34" charset="0"/>
              <a:cs typeface="Calibri" panose="020F0502020204030204" pitchFamily="34" charset="0"/>
            </a:endParaRPr>
          </a:p>
        </p:txBody>
      </p:sp>
      <p:sp>
        <p:nvSpPr>
          <p:cNvPr id="6" name="object 2">
            <a:extLst>
              <a:ext uri="{FF2B5EF4-FFF2-40B4-BE49-F238E27FC236}">
                <a16:creationId xmlns:a16="http://schemas.microsoft.com/office/drawing/2014/main" id="{FB261380-272C-4BF6-8791-9FFDFBA8622F}"/>
              </a:ext>
            </a:extLst>
          </p:cNvPr>
          <p:cNvSpPr txBox="1">
            <a:spLocks noGrp="1"/>
          </p:cNvSpPr>
          <p:nvPr>
            <p:ph type="title"/>
          </p:nvPr>
        </p:nvSpPr>
        <p:spPr>
          <a:xfrm>
            <a:off x="0" y="255428"/>
            <a:ext cx="11844684" cy="566822"/>
          </a:xfrm>
          <a:prstGeom prst="rect">
            <a:avLst/>
          </a:prstGeom>
        </p:spPr>
        <p:txBody>
          <a:bodyPr vert="horz" wrap="square" lIns="0" tIns="12700" rIns="0" bIns="0" rtlCol="0" anchor="ctr">
            <a:spAutoFit/>
          </a:bodyPr>
          <a:lstStyle/>
          <a:p>
            <a:pPr marL="12700">
              <a:lnSpc>
                <a:spcPct val="100000"/>
              </a:lnSpc>
              <a:spcBef>
                <a:spcPts val="100"/>
              </a:spcBef>
            </a:pPr>
            <a:r>
              <a:rPr sz="3600" b="1" u="sng" spc="-5" dirty="0"/>
              <a:t>Recovery</a:t>
            </a:r>
            <a:r>
              <a:rPr sz="3600" b="1" u="sng" spc="-25" dirty="0"/>
              <a:t> </a:t>
            </a:r>
            <a:r>
              <a:rPr sz="3600" b="1" u="sng" spc="-5" dirty="0"/>
              <a:t>Concepts</a:t>
            </a:r>
            <a:r>
              <a:rPr sz="3600" b="1" u="sng" spc="-25" dirty="0"/>
              <a:t> </a:t>
            </a:r>
            <a:r>
              <a:rPr lang="en-US" sz="3600" b="1" u="sng" spc="-25" dirty="0"/>
              <a:t>–</a:t>
            </a:r>
            <a:r>
              <a:rPr lang="en-IN" sz="3600" b="1" u="sng" spc="-5" dirty="0"/>
              <a:t>Categorization of Recovery Algorithms</a:t>
            </a:r>
            <a:endParaRPr sz="3600" b="1" u="sng"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2110" y="253114"/>
            <a:ext cx="4869260" cy="579646"/>
          </a:xfrm>
          <a:prstGeom prst="rect">
            <a:avLst/>
          </a:prstGeom>
        </p:spPr>
        <p:txBody>
          <a:bodyPr vert="horz" wrap="square" lIns="0" tIns="27940" rIns="0" bIns="0" rtlCol="0" anchor="ctr">
            <a:spAutoFit/>
          </a:bodyPr>
          <a:lstStyle/>
          <a:p>
            <a:pPr marL="12700" marR="5080">
              <a:lnSpc>
                <a:spcPts val="4300"/>
              </a:lnSpc>
              <a:spcBef>
                <a:spcPts val="220"/>
              </a:spcBef>
            </a:pPr>
            <a:r>
              <a:rPr sz="4000" spc="-5" dirty="0">
                <a:latin typeface="Calibri" panose="020F0502020204030204" pitchFamily="34" charset="0"/>
                <a:cs typeface="Calibri" panose="020F0502020204030204" pitchFamily="34" charset="0"/>
              </a:rPr>
              <a:t>Transactions</a:t>
            </a:r>
          </a:p>
        </p:txBody>
      </p:sp>
      <p:sp>
        <p:nvSpPr>
          <p:cNvPr id="3" name="object 3"/>
          <p:cNvSpPr txBox="1"/>
          <p:nvPr/>
        </p:nvSpPr>
        <p:spPr>
          <a:xfrm>
            <a:off x="1003003" y="1428056"/>
            <a:ext cx="10209640" cy="3517630"/>
          </a:xfrm>
          <a:prstGeom prst="rect">
            <a:avLst/>
          </a:prstGeom>
        </p:spPr>
        <p:txBody>
          <a:bodyPr vert="horz" wrap="square" lIns="0" tIns="100330" rIns="0" bIns="0" rtlCol="0">
            <a:spAutoFit/>
          </a:bodyPr>
          <a:lstStyle/>
          <a:p>
            <a:pPr marL="355600" indent="-342900">
              <a:spcAft>
                <a:spcPts val="600"/>
              </a:spcAft>
              <a:buClr>
                <a:srgbClr val="990033"/>
              </a:buClr>
              <a:buSzPct val="60714"/>
              <a:buFont typeface="Wingdings"/>
              <a:buChar char=""/>
              <a:tabLst>
                <a:tab pos="354965" algn="l"/>
                <a:tab pos="355600" algn="l"/>
              </a:tabLst>
            </a:pPr>
            <a:r>
              <a:rPr sz="2600" spc="10" dirty="0">
                <a:solidFill>
                  <a:srgbClr val="333399"/>
                </a:solidFill>
                <a:latin typeface="Calibri" panose="020F0502020204030204" pitchFamily="34" charset="0"/>
                <a:cs typeface="Calibri" panose="020F0502020204030204" pitchFamily="34" charset="0"/>
              </a:rPr>
              <a:t>Transaction:</a:t>
            </a:r>
            <a:r>
              <a:rPr sz="2600" spc="-170" dirty="0">
                <a:solidFill>
                  <a:srgbClr val="333399"/>
                </a:solidFill>
                <a:latin typeface="Calibri" panose="020F0502020204030204" pitchFamily="34" charset="0"/>
                <a:cs typeface="Calibri" panose="020F0502020204030204" pitchFamily="34" charset="0"/>
              </a:rPr>
              <a:t> </a:t>
            </a:r>
            <a:r>
              <a:rPr sz="2600" spc="20" dirty="0">
                <a:solidFill>
                  <a:srgbClr val="333399"/>
                </a:solidFill>
                <a:latin typeface="Calibri" panose="020F0502020204030204" pitchFamily="34" charset="0"/>
                <a:cs typeface="Calibri" panose="020F0502020204030204" pitchFamily="34" charset="0"/>
              </a:rPr>
              <a:t>an</a:t>
            </a:r>
            <a:r>
              <a:rPr sz="2600" spc="-50" dirty="0">
                <a:solidFill>
                  <a:srgbClr val="333399"/>
                </a:solidFill>
                <a:latin typeface="Calibri" panose="020F0502020204030204" pitchFamily="34" charset="0"/>
                <a:cs typeface="Calibri" panose="020F0502020204030204" pitchFamily="34" charset="0"/>
              </a:rPr>
              <a:t> </a:t>
            </a:r>
            <a:r>
              <a:rPr sz="2600" spc="15" dirty="0">
                <a:solidFill>
                  <a:srgbClr val="333399"/>
                </a:solidFill>
                <a:latin typeface="Calibri" panose="020F0502020204030204" pitchFamily="34" charset="0"/>
                <a:cs typeface="Calibri" panose="020F0502020204030204" pitchFamily="34" charset="0"/>
              </a:rPr>
              <a:t>executing</a:t>
            </a:r>
            <a:r>
              <a:rPr sz="2600" spc="-145"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program</a:t>
            </a:r>
            <a:endParaRPr sz="2600" dirty="0">
              <a:latin typeface="Calibri" panose="020F0502020204030204" pitchFamily="34" charset="0"/>
              <a:cs typeface="Calibri" panose="020F0502020204030204" pitchFamily="34" charset="0"/>
            </a:endParaRPr>
          </a:p>
          <a:p>
            <a:pPr marL="762000" lvl="1" indent="-292100">
              <a:spcAft>
                <a:spcPts val="1200"/>
              </a:spcAft>
              <a:buClr>
                <a:srgbClr val="333399"/>
              </a:buClr>
              <a:buSzPct val="53846"/>
              <a:buFont typeface="Wingdings"/>
              <a:buChar char=""/>
              <a:tabLst>
                <a:tab pos="761365" algn="l"/>
                <a:tab pos="762000" algn="l"/>
              </a:tabLst>
            </a:pPr>
            <a:r>
              <a:rPr sz="2600" dirty="0">
                <a:solidFill>
                  <a:srgbClr val="800000"/>
                </a:solidFill>
                <a:latin typeface="Calibri" panose="020F0502020204030204" pitchFamily="34" charset="0"/>
                <a:cs typeface="Calibri" panose="020F0502020204030204" pitchFamily="34" charset="0"/>
              </a:rPr>
              <a:t>Forms</a:t>
            </a:r>
            <a:r>
              <a:rPr sz="2600" spc="-3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logical</a:t>
            </a:r>
            <a:r>
              <a:rPr sz="2600" spc="9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unit</a:t>
            </a:r>
            <a:r>
              <a:rPr sz="2600" spc="5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4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database</a:t>
            </a:r>
            <a:r>
              <a:rPr sz="2600" spc="32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processing</a:t>
            </a:r>
            <a:endParaRPr sz="2600" dirty="0">
              <a:latin typeface="Calibri" panose="020F0502020204030204" pitchFamily="34" charset="0"/>
              <a:cs typeface="Calibri" panose="020F0502020204030204" pitchFamily="34" charset="0"/>
            </a:endParaRPr>
          </a:p>
          <a:p>
            <a:pPr marL="355600" indent="-342900">
              <a:spcAft>
                <a:spcPts val="600"/>
              </a:spcAft>
              <a:buClr>
                <a:srgbClr val="990033"/>
              </a:buClr>
              <a:buSzPct val="60714"/>
              <a:buFont typeface="Wingdings"/>
              <a:buChar char=""/>
              <a:tabLst>
                <a:tab pos="354965" algn="l"/>
                <a:tab pos="355600" algn="l"/>
              </a:tabLst>
            </a:pPr>
            <a:r>
              <a:rPr sz="2600" spc="10" dirty="0">
                <a:solidFill>
                  <a:srgbClr val="333399"/>
                </a:solidFill>
                <a:latin typeface="Calibri" panose="020F0502020204030204" pitchFamily="34" charset="0"/>
                <a:cs typeface="Calibri" panose="020F0502020204030204" pitchFamily="34" charset="0"/>
              </a:rPr>
              <a:t>Begin and end transaction statements</a:t>
            </a:r>
          </a:p>
          <a:p>
            <a:pPr marL="762000" lvl="1" indent="-292100">
              <a:spcAft>
                <a:spcPts val="1200"/>
              </a:spcAft>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Specify</a:t>
            </a:r>
            <a:r>
              <a:rPr sz="2600" spc="14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r>
              <a:rPr sz="2600" spc="10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boundaries</a:t>
            </a:r>
            <a:endParaRPr sz="2600" dirty="0">
              <a:latin typeface="Calibri" panose="020F0502020204030204" pitchFamily="34" charset="0"/>
              <a:cs typeface="Calibri" panose="020F0502020204030204" pitchFamily="34" charset="0"/>
            </a:endParaRPr>
          </a:p>
          <a:p>
            <a:pPr marL="355600" indent="-342900" algn="just">
              <a:spcAft>
                <a:spcPts val="1200"/>
              </a:spcAft>
              <a:buClr>
                <a:srgbClr val="990033"/>
              </a:buClr>
              <a:buSzPct val="60714"/>
              <a:buFont typeface="Wingdings"/>
              <a:buChar char=""/>
              <a:tabLst>
                <a:tab pos="354965" algn="l"/>
                <a:tab pos="355600" algn="l"/>
              </a:tabLst>
            </a:pPr>
            <a:r>
              <a:rPr sz="2600" spc="10" dirty="0">
                <a:solidFill>
                  <a:srgbClr val="333399"/>
                </a:solidFill>
                <a:latin typeface="Calibri" panose="020F0502020204030204" pitchFamily="34" charset="0"/>
                <a:cs typeface="Calibri" panose="020F0502020204030204" pitchFamily="34" charset="0"/>
              </a:rPr>
              <a:t>Read-only</a:t>
            </a:r>
            <a:r>
              <a:rPr sz="2600" spc="-100"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transaction</a:t>
            </a:r>
            <a:r>
              <a:rPr lang="en-US" sz="2600" spc="10" dirty="0">
                <a:solidFill>
                  <a:srgbClr val="333399"/>
                </a:solidFill>
                <a:latin typeface="Calibri" panose="020F0502020204030204" pitchFamily="34" charset="0"/>
                <a:cs typeface="Calibri" panose="020F0502020204030204" pitchFamily="34" charset="0"/>
              </a:rPr>
              <a:t> </a:t>
            </a:r>
            <a:r>
              <a:rPr lang="en-US" sz="2600" spc="10" dirty="0">
                <a:solidFill>
                  <a:srgbClr val="333399"/>
                </a:solidFill>
                <a:latin typeface="Calibri" panose="020F0502020204030204" pitchFamily="34" charset="0"/>
                <a:cs typeface="Calibri" panose="020F0502020204030204" pitchFamily="34" charset="0"/>
                <a:sym typeface="Wingdings" panose="05000000000000000000" pitchFamily="2" charset="2"/>
              </a:rPr>
              <a:t> </a:t>
            </a:r>
            <a:r>
              <a:rPr lang="en-US" sz="2400" spc="10" dirty="0">
                <a:solidFill>
                  <a:schemeClr val="accent3">
                    <a:lumMod val="50000"/>
                  </a:schemeClr>
                </a:solidFill>
                <a:latin typeface="Calibri" panose="020F0502020204030204" pitchFamily="34" charset="0"/>
                <a:cs typeface="Calibri" panose="020F0502020204030204" pitchFamily="34" charset="0"/>
                <a:sym typeface="Wingdings" panose="05000000000000000000" pitchFamily="2" charset="2"/>
              </a:rPr>
              <a:t>If the database operations in a transaction do not update the database but only retrieve data</a:t>
            </a:r>
            <a:endParaRPr sz="2400" dirty="0">
              <a:solidFill>
                <a:schemeClr val="accent3">
                  <a:lumMod val="50000"/>
                </a:schemeClr>
              </a:solidFill>
              <a:latin typeface="Calibri" panose="020F0502020204030204" pitchFamily="34" charset="0"/>
              <a:cs typeface="Calibri" panose="020F0502020204030204" pitchFamily="34" charset="0"/>
            </a:endParaRPr>
          </a:p>
          <a:p>
            <a:pPr marL="355600" indent="-342900">
              <a:spcAft>
                <a:spcPts val="1200"/>
              </a:spcAft>
              <a:buClr>
                <a:srgbClr val="990033"/>
              </a:buClr>
              <a:buSzPct val="60714"/>
              <a:buFont typeface="Wingdings"/>
              <a:buChar char=""/>
              <a:tabLst>
                <a:tab pos="354965" algn="l"/>
                <a:tab pos="355600" algn="l"/>
              </a:tabLst>
            </a:pPr>
            <a:r>
              <a:rPr sz="2600" spc="-5" dirty="0">
                <a:solidFill>
                  <a:srgbClr val="333399"/>
                </a:solidFill>
                <a:latin typeface="Calibri" panose="020F0502020204030204" pitchFamily="34" charset="0"/>
                <a:cs typeface="Calibri" panose="020F0502020204030204" pitchFamily="34" charset="0"/>
              </a:rPr>
              <a:t>Read-write</a:t>
            </a:r>
            <a:r>
              <a:rPr sz="2600" spc="45" dirty="0">
                <a:solidFill>
                  <a:srgbClr val="333399"/>
                </a:solidFill>
                <a:latin typeface="Calibri" panose="020F0502020204030204" pitchFamily="34" charset="0"/>
                <a:cs typeface="Calibri" panose="020F0502020204030204" pitchFamily="34" charset="0"/>
              </a:rPr>
              <a:t> </a:t>
            </a:r>
            <a:r>
              <a:rPr sz="2600" spc="10" dirty="0">
                <a:solidFill>
                  <a:srgbClr val="333399"/>
                </a:solidFill>
                <a:latin typeface="Calibri" panose="020F0502020204030204" pitchFamily="34" charset="0"/>
                <a:cs typeface="Calibri" panose="020F0502020204030204" pitchFamily="34" charset="0"/>
              </a:rPr>
              <a:t>transaction</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343" y="617696"/>
            <a:ext cx="9666113" cy="689932"/>
          </a:xfrm>
          <a:prstGeom prst="rect">
            <a:avLst/>
          </a:prstGeom>
        </p:spPr>
        <p:txBody>
          <a:bodyPr vert="horz" wrap="square" lIns="0" tIns="12700" rIns="0" bIns="0" rtlCol="0" anchor="ctr">
            <a:spAutoFit/>
          </a:bodyPr>
          <a:lstStyle/>
          <a:p>
            <a:pPr marL="12700">
              <a:lnSpc>
                <a:spcPct val="100000"/>
              </a:lnSpc>
              <a:spcBef>
                <a:spcPts val="100"/>
              </a:spcBef>
            </a:pPr>
            <a:r>
              <a:rPr spc="-5" dirty="0"/>
              <a:t>Recovery</a:t>
            </a:r>
            <a:r>
              <a:rPr spc="-25" dirty="0"/>
              <a:t> </a:t>
            </a:r>
            <a:r>
              <a:rPr spc="-5" dirty="0"/>
              <a:t>Concepts</a:t>
            </a:r>
            <a:r>
              <a:rPr spc="-25" dirty="0"/>
              <a:t> </a:t>
            </a:r>
            <a:r>
              <a:rPr spc="-5" dirty="0"/>
              <a:t>(cont’d.)</a:t>
            </a:r>
          </a:p>
        </p:txBody>
      </p:sp>
      <p:sp>
        <p:nvSpPr>
          <p:cNvPr id="3" name="object 3"/>
          <p:cNvSpPr txBox="1"/>
          <p:nvPr/>
        </p:nvSpPr>
        <p:spPr>
          <a:xfrm>
            <a:off x="1242846" y="2310068"/>
            <a:ext cx="10014767" cy="3347968"/>
          </a:xfrm>
          <a:prstGeom prst="rect">
            <a:avLst/>
          </a:prstGeom>
        </p:spPr>
        <p:txBody>
          <a:bodyPr vert="horz" wrap="square" lIns="0" tIns="7620" rIns="0" bIns="0" rtlCol="0">
            <a:spAutoFit/>
          </a:bodyPr>
          <a:lstStyle/>
          <a:p>
            <a:pPr marL="355600" marR="68580" indent="-342900">
              <a:lnSpc>
                <a:spcPct val="101200"/>
              </a:lnSpc>
              <a:spcBef>
                <a:spcPts val="60"/>
              </a:spcBef>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Cache</a:t>
            </a:r>
            <a:r>
              <a:rPr sz="2800" spc="-4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buffers</a:t>
            </a:r>
            <a:r>
              <a:rPr sz="2800" spc="-18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replaced</a:t>
            </a:r>
            <a:r>
              <a:rPr sz="2800" spc="-4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(flushed)</a:t>
            </a:r>
            <a:r>
              <a:rPr sz="2800" spc="-114"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to</a:t>
            </a:r>
            <a:r>
              <a:rPr sz="2800" spc="-4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make</a:t>
            </a:r>
            <a:r>
              <a:rPr sz="2800" spc="-3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space </a:t>
            </a:r>
            <a:r>
              <a:rPr sz="2800" spc="-76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for</a:t>
            </a:r>
            <a:r>
              <a:rPr sz="2800" spc="-15"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new</a:t>
            </a:r>
            <a:r>
              <a:rPr sz="2800" spc="-10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items</a:t>
            </a:r>
            <a:endParaRPr sz="2800" dirty="0">
              <a:latin typeface="Calibri" panose="020F0502020204030204" pitchFamily="34" charset="0"/>
              <a:cs typeface="Calibri" panose="020F0502020204030204" pitchFamily="34" charset="0"/>
            </a:endParaRPr>
          </a:p>
          <a:p>
            <a:pPr marL="355600" indent="-342900">
              <a:spcBef>
                <a:spcPts val="640"/>
              </a:spcBef>
              <a:buClr>
                <a:srgbClr val="990033"/>
              </a:buClr>
              <a:buSzPct val="60714"/>
              <a:buFont typeface="Wingdings"/>
              <a:buChar char=""/>
              <a:tabLst>
                <a:tab pos="354965" algn="l"/>
                <a:tab pos="355600" algn="l"/>
              </a:tabLst>
            </a:pPr>
            <a:r>
              <a:rPr sz="2800" spc="-25" dirty="0">
                <a:solidFill>
                  <a:srgbClr val="333399"/>
                </a:solidFill>
                <a:highlight>
                  <a:srgbClr val="C0C0C0"/>
                </a:highlight>
                <a:latin typeface="Calibri" panose="020F0502020204030204" pitchFamily="34" charset="0"/>
                <a:cs typeface="Calibri" panose="020F0502020204030204" pitchFamily="34" charset="0"/>
              </a:rPr>
              <a:t>Di</a:t>
            </a:r>
            <a:r>
              <a:rPr sz="2800" spc="-35" dirty="0">
                <a:solidFill>
                  <a:srgbClr val="333399"/>
                </a:solidFill>
                <a:highlight>
                  <a:srgbClr val="C0C0C0"/>
                </a:highlight>
                <a:latin typeface="Calibri" panose="020F0502020204030204" pitchFamily="34" charset="0"/>
                <a:cs typeface="Calibri" panose="020F0502020204030204" pitchFamily="34" charset="0"/>
              </a:rPr>
              <a:t>r</a:t>
            </a:r>
            <a:r>
              <a:rPr sz="2800" spc="20" dirty="0">
                <a:solidFill>
                  <a:srgbClr val="333399"/>
                </a:solidFill>
                <a:highlight>
                  <a:srgbClr val="C0C0C0"/>
                </a:highlight>
                <a:latin typeface="Calibri" panose="020F0502020204030204" pitchFamily="34" charset="0"/>
                <a:cs typeface="Calibri" panose="020F0502020204030204" pitchFamily="34" charset="0"/>
              </a:rPr>
              <a:t>t</a:t>
            </a:r>
            <a:r>
              <a:rPr sz="2800" dirty="0">
                <a:solidFill>
                  <a:srgbClr val="333399"/>
                </a:solidFill>
                <a:highlight>
                  <a:srgbClr val="C0C0C0"/>
                </a:highlight>
                <a:latin typeface="Calibri" panose="020F0502020204030204" pitchFamily="34" charset="0"/>
                <a:cs typeface="Calibri" panose="020F0502020204030204" pitchFamily="34" charset="0"/>
              </a:rPr>
              <a:t>y</a:t>
            </a:r>
            <a:r>
              <a:rPr sz="2800" spc="20" dirty="0">
                <a:solidFill>
                  <a:srgbClr val="333399"/>
                </a:solidFill>
                <a:highlight>
                  <a:srgbClr val="C0C0C0"/>
                </a:highlight>
                <a:latin typeface="Calibri" panose="020F0502020204030204" pitchFamily="34" charset="0"/>
                <a:cs typeface="Calibri" panose="020F0502020204030204" pitchFamily="34" charset="0"/>
              </a:rPr>
              <a:t> </a:t>
            </a:r>
            <a:r>
              <a:rPr sz="2800" spc="40" dirty="0">
                <a:solidFill>
                  <a:srgbClr val="333399"/>
                </a:solidFill>
                <a:highlight>
                  <a:srgbClr val="C0C0C0"/>
                </a:highlight>
                <a:latin typeface="Calibri" panose="020F0502020204030204" pitchFamily="34" charset="0"/>
                <a:cs typeface="Calibri" panose="020F0502020204030204" pitchFamily="34" charset="0"/>
              </a:rPr>
              <a:t>b</a:t>
            </a:r>
            <a:r>
              <a:rPr sz="2800" spc="-25" dirty="0">
                <a:solidFill>
                  <a:srgbClr val="333399"/>
                </a:solidFill>
                <a:highlight>
                  <a:srgbClr val="C0C0C0"/>
                </a:highlight>
                <a:latin typeface="Calibri" panose="020F0502020204030204" pitchFamily="34" charset="0"/>
                <a:cs typeface="Calibri" panose="020F0502020204030204" pitchFamily="34" charset="0"/>
              </a:rPr>
              <a:t>i</a:t>
            </a:r>
            <a:r>
              <a:rPr sz="2800" dirty="0">
                <a:solidFill>
                  <a:srgbClr val="333399"/>
                </a:solidFill>
                <a:highlight>
                  <a:srgbClr val="C0C0C0"/>
                </a:highlight>
                <a:latin typeface="Calibri" panose="020F0502020204030204" pitchFamily="34" charset="0"/>
                <a:cs typeface="Calibri" panose="020F0502020204030204" pitchFamily="34" charset="0"/>
              </a:rPr>
              <a:t>t</a:t>
            </a:r>
            <a:r>
              <a:rPr sz="2800" spc="40" dirty="0">
                <a:solidFill>
                  <a:srgbClr val="333399"/>
                </a:solidFill>
                <a:highlight>
                  <a:srgbClr val="C0C0C0"/>
                </a:highlight>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a</a:t>
            </a:r>
            <a:r>
              <a:rPr sz="2800" dirty="0">
                <a:solidFill>
                  <a:srgbClr val="333399"/>
                </a:solidFill>
                <a:latin typeface="Calibri" panose="020F0502020204030204" pitchFamily="34" charset="0"/>
                <a:cs typeface="Calibri" panose="020F0502020204030204" pitchFamily="34" charset="0"/>
              </a:rPr>
              <a:t>ss</a:t>
            </a:r>
            <a:r>
              <a:rPr sz="2800" spc="40" dirty="0">
                <a:solidFill>
                  <a:srgbClr val="333399"/>
                </a:solidFill>
                <a:latin typeface="Calibri" panose="020F0502020204030204" pitchFamily="34" charset="0"/>
                <a:cs typeface="Calibri" panose="020F0502020204030204" pitchFamily="34" charset="0"/>
              </a:rPr>
              <a:t>o</a:t>
            </a:r>
            <a:r>
              <a:rPr sz="2800" dirty="0">
                <a:solidFill>
                  <a:srgbClr val="333399"/>
                </a:solidFill>
                <a:latin typeface="Calibri" panose="020F0502020204030204" pitchFamily="34" charset="0"/>
                <a:cs typeface="Calibri" panose="020F0502020204030204" pitchFamily="34" charset="0"/>
              </a:rPr>
              <a:t>c</a:t>
            </a:r>
            <a:r>
              <a:rPr sz="2800" spc="-25" dirty="0">
                <a:solidFill>
                  <a:srgbClr val="333399"/>
                </a:solidFill>
                <a:latin typeface="Calibri" panose="020F0502020204030204" pitchFamily="34" charset="0"/>
                <a:cs typeface="Calibri" panose="020F0502020204030204" pitchFamily="34" charset="0"/>
              </a:rPr>
              <a:t>i</a:t>
            </a:r>
            <a:r>
              <a:rPr sz="2800" spc="40" dirty="0">
                <a:solidFill>
                  <a:srgbClr val="333399"/>
                </a:solidFill>
                <a:latin typeface="Calibri" panose="020F0502020204030204" pitchFamily="34" charset="0"/>
                <a:cs typeface="Calibri" panose="020F0502020204030204" pitchFamily="34" charset="0"/>
              </a:rPr>
              <a:t>a</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e</a:t>
            </a:r>
            <a:r>
              <a:rPr sz="2800" dirty="0">
                <a:solidFill>
                  <a:srgbClr val="333399"/>
                </a:solidFill>
                <a:latin typeface="Calibri" panose="020F0502020204030204" pitchFamily="34" charset="0"/>
                <a:cs typeface="Calibri" panose="020F0502020204030204" pitchFamily="34" charset="0"/>
              </a:rPr>
              <a:t>d</a:t>
            </a:r>
            <a:r>
              <a:rPr sz="2800" spc="-140"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wi</a:t>
            </a:r>
            <a:r>
              <a:rPr sz="2800" spc="20" dirty="0">
                <a:solidFill>
                  <a:srgbClr val="333399"/>
                </a:solidFill>
                <a:latin typeface="Calibri" panose="020F0502020204030204" pitchFamily="34" charset="0"/>
                <a:cs typeface="Calibri" panose="020F0502020204030204" pitchFamily="34" charset="0"/>
              </a:rPr>
              <a:t>t</a:t>
            </a:r>
            <a:r>
              <a:rPr sz="2800" dirty="0">
                <a:solidFill>
                  <a:srgbClr val="333399"/>
                </a:solidFill>
                <a:latin typeface="Calibri" panose="020F0502020204030204" pitchFamily="34" charset="0"/>
                <a:cs typeface="Calibri" panose="020F0502020204030204" pitchFamily="34" charset="0"/>
              </a:rPr>
              <a:t>h</a:t>
            </a:r>
            <a:r>
              <a:rPr sz="2800" spc="-40"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ea</a:t>
            </a:r>
            <a:r>
              <a:rPr sz="2800" dirty="0">
                <a:solidFill>
                  <a:srgbClr val="333399"/>
                </a:solidFill>
                <a:latin typeface="Calibri" panose="020F0502020204030204" pitchFamily="34" charset="0"/>
                <a:cs typeface="Calibri" panose="020F0502020204030204" pitchFamily="34" charset="0"/>
              </a:rPr>
              <a:t>ch</a:t>
            </a:r>
            <a:r>
              <a:rPr sz="2800" spc="-35"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bu</a:t>
            </a:r>
            <a:r>
              <a:rPr sz="2800" spc="20" dirty="0">
                <a:solidFill>
                  <a:srgbClr val="333399"/>
                </a:solidFill>
                <a:latin typeface="Calibri" panose="020F0502020204030204" pitchFamily="34" charset="0"/>
                <a:cs typeface="Calibri" panose="020F0502020204030204" pitchFamily="34" charset="0"/>
              </a:rPr>
              <a:t>ff</a:t>
            </a:r>
            <a:r>
              <a:rPr sz="2800" spc="40" dirty="0">
                <a:solidFill>
                  <a:srgbClr val="333399"/>
                </a:solidFill>
                <a:latin typeface="Calibri" panose="020F0502020204030204" pitchFamily="34" charset="0"/>
                <a:cs typeface="Calibri" panose="020F0502020204030204" pitchFamily="34" charset="0"/>
              </a:rPr>
              <a:t>e</a:t>
            </a:r>
            <a:r>
              <a:rPr sz="2800" dirty="0">
                <a:solidFill>
                  <a:srgbClr val="333399"/>
                </a:solidFill>
                <a:latin typeface="Calibri" panose="020F0502020204030204" pitchFamily="34" charset="0"/>
                <a:cs typeface="Calibri" panose="020F0502020204030204" pitchFamily="34" charset="0"/>
              </a:rPr>
              <a:t>r</a:t>
            </a:r>
            <a:r>
              <a:rPr sz="2800" spc="-215"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i</a:t>
            </a:r>
            <a:r>
              <a:rPr sz="2800" dirty="0">
                <a:solidFill>
                  <a:srgbClr val="333399"/>
                </a:solidFill>
                <a:latin typeface="Calibri" panose="020F0502020204030204" pitchFamily="34" charset="0"/>
                <a:cs typeface="Calibri" panose="020F0502020204030204" pitchFamily="34" charset="0"/>
              </a:rPr>
              <a:t>n</a:t>
            </a:r>
            <a:r>
              <a:rPr sz="2800" spc="6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h</a:t>
            </a:r>
            <a:r>
              <a:rPr sz="2800" dirty="0">
                <a:solidFill>
                  <a:srgbClr val="333399"/>
                </a:solidFill>
                <a:latin typeface="Calibri" panose="020F0502020204030204" pitchFamily="34" charset="0"/>
                <a:cs typeface="Calibri" panose="020F0502020204030204" pitchFamily="34" charset="0"/>
              </a:rPr>
              <a:t>e</a:t>
            </a:r>
            <a:r>
              <a:rPr sz="2800" spc="-4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c</a:t>
            </a:r>
            <a:r>
              <a:rPr sz="2800" spc="40" dirty="0">
                <a:solidFill>
                  <a:srgbClr val="333399"/>
                </a:solidFill>
                <a:latin typeface="Calibri" panose="020F0502020204030204" pitchFamily="34" charset="0"/>
                <a:cs typeface="Calibri" panose="020F0502020204030204" pitchFamily="34" charset="0"/>
              </a:rPr>
              <a:t>a</a:t>
            </a:r>
            <a:r>
              <a:rPr sz="2800" dirty="0">
                <a:solidFill>
                  <a:srgbClr val="333399"/>
                </a:solidFill>
                <a:latin typeface="Calibri" panose="020F0502020204030204" pitchFamily="34" charset="0"/>
                <a:cs typeface="Calibri" panose="020F0502020204030204" pitchFamily="34" charset="0"/>
              </a:rPr>
              <a:t>c</a:t>
            </a:r>
            <a:r>
              <a:rPr sz="2800" spc="40" dirty="0">
                <a:solidFill>
                  <a:srgbClr val="333399"/>
                </a:solidFill>
                <a:latin typeface="Calibri" panose="020F0502020204030204" pitchFamily="34" charset="0"/>
                <a:cs typeface="Calibri" panose="020F0502020204030204" pitchFamily="34" charset="0"/>
              </a:rPr>
              <a:t>h</a:t>
            </a:r>
            <a:r>
              <a:rPr sz="2800" dirty="0">
                <a:solidFill>
                  <a:srgbClr val="333399"/>
                </a:solidFill>
                <a:latin typeface="Calibri" panose="020F0502020204030204" pitchFamily="34" charset="0"/>
                <a:cs typeface="Calibri" panose="020F0502020204030204" pitchFamily="34" charset="0"/>
              </a:rPr>
              <a:t>e</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Indicates</a:t>
            </a:r>
            <a:r>
              <a:rPr sz="2600" spc="270"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whether</a:t>
            </a:r>
            <a:r>
              <a:rPr sz="2600" spc="11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12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buffer</a:t>
            </a:r>
            <a:r>
              <a:rPr sz="2600" spc="21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has</a:t>
            </a:r>
            <a:r>
              <a:rPr sz="2600" spc="70"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been</a:t>
            </a:r>
            <a:r>
              <a:rPr sz="2600" spc="1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modified</a:t>
            </a:r>
            <a:r>
              <a:rPr lang="en-US" sz="2600" spc="-15" dirty="0">
                <a:solidFill>
                  <a:srgbClr val="800000"/>
                </a:solidFill>
                <a:latin typeface="Calibri" panose="020F0502020204030204" pitchFamily="34" charset="0"/>
                <a:cs typeface="Calibri" panose="020F0502020204030204" pitchFamily="34" charset="0"/>
              </a:rPr>
              <a:t> (initial value 0; on modification of the buffer, it is set to 1)</a:t>
            </a:r>
            <a:endParaRPr sz="2600" dirty="0">
              <a:latin typeface="Calibri" panose="020F0502020204030204" pitchFamily="34" charset="0"/>
              <a:cs typeface="Calibri" panose="020F0502020204030204" pitchFamily="34" charset="0"/>
            </a:endParaRPr>
          </a:p>
          <a:p>
            <a:pPr marL="355600" marR="100965" indent="-342900">
              <a:lnSpc>
                <a:spcPct val="101200"/>
              </a:lnSpc>
              <a:spcBef>
                <a:spcPts val="640"/>
              </a:spcBef>
              <a:buClr>
                <a:srgbClr val="990033"/>
              </a:buClr>
              <a:buSzPct val="60714"/>
              <a:buFont typeface="Wingdings"/>
              <a:buChar char=""/>
              <a:tabLst>
                <a:tab pos="354965" algn="l"/>
                <a:tab pos="355600" algn="l"/>
              </a:tabLst>
            </a:pPr>
            <a:r>
              <a:rPr sz="2800" spc="20" dirty="0">
                <a:solidFill>
                  <a:srgbClr val="333399"/>
                </a:solidFill>
                <a:latin typeface="Calibri" panose="020F0502020204030204" pitchFamily="34" charset="0"/>
                <a:cs typeface="Calibri" panose="020F0502020204030204" pitchFamily="34" charset="0"/>
              </a:rPr>
              <a:t>Contents</a:t>
            </a:r>
            <a:r>
              <a:rPr sz="2800" spc="-18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written</a:t>
            </a:r>
            <a:r>
              <a:rPr sz="2800" spc="-4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back</a:t>
            </a:r>
            <a:r>
              <a:rPr sz="2800" spc="-8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to</a:t>
            </a:r>
            <a:r>
              <a:rPr sz="2800" spc="6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disk</a:t>
            </a:r>
            <a:r>
              <a:rPr sz="2800" spc="-8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before</a:t>
            </a:r>
            <a:r>
              <a:rPr sz="2800" spc="-4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flush</a:t>
            </a:r>
            <a:r>
              <a:rPr sz="2800" spc="-35"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if</a:t>
            </a:r>
            <a:r>
              <a:rPr sz="2800" spc="-6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dirty </a:t>
            </a:r>
            <a:r>
              <a:rPr sz="2800" spc="-76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bit</a:t>
            </a:r>
            <a:r>
              <a:rPr sz="2800" spc="-6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equals</a:t>
            </a:r>
            <a:r>
              <a:rPr sz="2800" spc="-80"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one</a:t>
            </a:r>
            <a:endParaRPr sz="2800" dirty="0">
              <a:latin typeface="Calibri" panose="020F0502020204030204" pitchFamily="34" charset="0"/>
              <a:cs typeface="Calibri" panose="020F0502020204030204" pitchFamily="34" charset="0"/>
            </a:endParaRPr>
          </a:p>
          <a:p>
            <a:pPr marL="355600" indent="-342900">
              <a:spcBef>
                <a:spcPts val="640"/>
              </a:spcBef>
              <a:buClr>
                <a:srgbClr val="990033"/>
              </a:buClr>
              <a:buSzPct val="60714"/>
              <a:buFont typeface="Wingdings"/>
              <a:buChar char=""/>
              <a:tabLst>
                <a:tab pos="354965" algn="l"/>
                <a:tab pos="355600" algn="l"/>
              </a:tabLst>
            </a:pPr>
            <a:r>
              <a:rPr sz="2800" spc="10" dirty="0">
                <a:solidFill>
                  <a:srgbClr val="333399"/>
                </a:solidFill>
                <a:highlight>
                  <a:srgbClr val="C0C0C0"/>
                </a:highlight>
                <a:latin typeface="Calibri" panose="020F0502020204030204" pitchFamily="34" charset="0"/>
                <a:cs typeface="Calibri" panose="020F0502020204030204" pitchFamily="34" charset="0"/>
              </a:rPr>
              <a:t>Pin-unpin</a:t>
            </a:r>
            <a:r>
              <a:rPr sz="2800" spc="-175" dirty="0">
                <a:solidFill>
                  <a:srgbClr val="333399"/>
                </a:solidFill>
                <a:highlight>
                  <a:srgbClr val="C0C0C0"/>
                </a:highlight>
                <a:latin typeface="Calibri" panose="020F0502020204030204" pitchFamily="34" charset="0"/>
                <a:cs typeface="Calibri" panose="020F0502020204030204" pitchFamily="34" charset="0"/>
              </a:rPr>
              <a:t> </a:t>
            </a:r>
            <a:r>
              <a:rPr sz="2800" spc="5" dirty="0">
                <a:solidFill>
                  <a:srgbClr val="333399"/>
                </a:solidFill>
                <a:highlight>
                  <a:srgbClr val="C0C0C0"/>
                </a:highlight>
                <a:latin typeface="Calibri" panose="020F0502020204030204" pitchFamily="34" charset="0"/>
                <a:cs typeface="Calibri" panose="020F0502020204030204" pitchFamily="34" charset="0"/>
              </a:rPr>
              <a:t>bit</a:t>
            </a:r>
            <a:endParaRPr sz="2800" dirty="0">
              <a:highlight>
                <a:srgbClr val="C0C0C0"/>
              </a:highlight>
              <a:latin typeface="Calibri" panose="020F0502020204030204" pitchFamily="34" charset="0"/>
              <a:cs typeface="Calibri" panose="020F0502020204030204" pitchFamily="34" charset="0"/>
            </a:endParaRPr>
          </a:p>
          <a:p>
            <a:pPr marL="762000" marR="100965" lvl="1" indent="-292100">
              <a:lnSpc>
                <a:spcPts val="3100"/>
              </a:lnSpc>
              <a:spcBef>
                <a:spcPts val="760"/>
              </a:spcBef>
              <a:buClr>
                <a:srgbClr val="333399"/>
              </a:buClr>
              <a:buSzPct val="53846"/>
              <a:buFont typeface="Wingdings"/>
              <a:buChar char=""/>
              <a:tabLst>
                <a:tab pos="761365" algn="l"/>
                <a:tab pos="762000" algn="l"/>
              </a:tabLst>
            </a:pPr>
            <a:r>
              <a:rPr sz="2600" spc="-35" dirty="0">
                <a:solidFill>
                  <a:srgbClr val="800000"/>
                </a:solidFill>
                <a:latin typeface="Calibri" panose="020F0502020204030204" pitchFamily="34" charset="0"/>
                <a:cs typeface="Calibri" panose="020F0502020204030204" pitchFamily="34" charset="0"/>
              </a:rPr>
              <a:t>Page</a:t>
            </a:r>
            <a:r>
              <a:rPr sz="2600" spc="12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a:t>
            </a:r>
            <a:r>
              <a:rPr sz="2600" spc="-30" dirty="0">
                <a:solidFill>
                  <a:srgbClr val="800000"/>
                </a:solidFill>
                <a:latin typeface="Calibri" panose="020F0502020204030204" pitchFamily="34" charset="0"/>
                <a:cs typeface="Calibri" panose="020F0502020204030204" pitchFamily="34" charset="0"/>
              </a:rPr>
              <a:t> pinned</a:t>
            </a:r>
            <a:r>
              <a:rPr sz="2600" spc="22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if</a:t>
            </a:r>
            <a:r>
              <a:rPr sz="2600" spc="-5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it</a:t>
            </a:r>
            <a:r>
              <a:rPr sz="2600" spc="-5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cannot</a:t>
            </a:r>
            <a:r>
              <a:rPr sz="2600" spc="25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a:t>
            </a:r>
            <a:r>
              <a:rPr sz="2600" spc="2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written</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back</a:t>
            </a:r>
            <a:r>
              <a:rPr sz="2600" spc="7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 </a:t>
            </a:r>
            <a:r>
              <a:rPr sz="2600" spc="-71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yet</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343" y="617696"/>
            <a:ext cx="8122600" cy="689932"/>
          </a:xfrm>
          <a:prstGeom prst="rect">
            <a:avLst/>
          </a:prstGeom>
        </p:spPr>
        <p:txBody>
          <a:bodyPr vert="horz" wrap="square" lIns="0" tIns="12700" rIns="0" bIns="0" rtlCol="0" anchor="ctr">
            <a:spAutoFit/>
          </a:bodyPr>
          <a:lstStyle/>
          <a:p>
            <a:pPr marL="12700">
              <a:lnSpc>
                <a:spcPct val="100000"/>
              </a:lnSpc>
              <a:spcBef>
                <a:spcPts val="100"/>
              </a:spcBef>
            </a:pPr>
            <a:r>
              <a:rPr spc="-5" dirty="0"/>
              <a:t>Recovery</a:t>
            </a:r>
            <a:r>
              <a:rPr spc="-25" dirty="0"/>
              <a:t> </a:t>
            </a:r>
            <a:r>
              <a:rPr spc="-5" dirty="0"/>
              <a:t>Concepts</a:t>
            </a:r>
            <a:r>
              <a:rPr spc="-25" dirty="0"/>
              <a:t> </a:t>
            </a:r>
            <a:r>
              <a:rPr spc="-5" dirty="0"/>
              <a:t>(cont’d.)</a:t>
            </a:r>
          </a:p>
        </p:txBody>
      </p:sp>
      <p:sp>
        <p:nvSpPr>
          <p:cNvPr id="3" name="object 3"/>
          <p:cNvSpPr txBox="1"/>
          <p:nvPr/>
        </p:nvSpPr>
        <p:spPr>
          <a:xfrm>
            <a:off x="1842452" y="1532987"/>
            <a:ext cx="9310229" cy="4641850"/>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Main</a:t>
            </a:r>
            <a:r>
              <a:rPr sz="2800" spc="3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strategies</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In-place</a:t>
            </a:r>
            <a:r>
              <a:rPr sz="2600" spc="11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updating</a:t>
            </a:r>
            <a:endParaRPr sz="2600" dirty="0">
              <a:latin typeface="Calibri" panose="020F0502020204030204" pitchFamily="34" charset="0"/>
              <a:cs typeface="Calibri" panose="020F0502020204030204" pitchFamily="34" charset="0"/>
            </a:endParaRPr>
          </a:p>
          <a:p>
            <a:pPr marL="1155700" lvl="2" indent="-228600">
              <a:spcBef>
                <a:spcPts val="580"/>
              </a:spcBef>
              <a:buClr>
                <a:srgbClr val="990033"/>
              </a:buClr>
              <a:buSzPct val="50000"/>
              <a:buFont typeface="Wingdings"/>
              <a:buChar char=""/>
              <a:tabLst>
                <a:tab pos="1155700" algn="l"/>
              </a:tabLst>
            </a:pPr>
            <a:r>
              <a:rPr sz="2400" spc="-5" dirty="0">
                <a:solidFill>
                  <a:srgbClr val="333399"/>
                </a:solidFill>
                <a:latin typeface="Calibri" panose="020F0502020204030204" pitchFamily="34" charset="0"/>
                <a:cs typeface="Calibri" panose="020F0502020204030204" pitchFamily="34" charset="0"/>
              </a:rPr>
              <a:t>Writes</a:t>
            </a:r>
            <a:r>
              <a:rPr sz="2400" spc="30" dirty="0">
                <a:solidFill>
                  <a:srgbClr val="333399"/>
                </a:solidFill>
                <a:latin typeface="Calibri" panose="020F0502020204030204" pitchFamily="34" charset="0"/>
                <a:cs typeface="Calibri" panose="020F0502020204030204" pitchFamily="34" charset="0"/>
              </a:rPr>
              <a:t> </a:t>
            </a:r>
            <a:r>
              <a:rPr sz="2400" spc="-5" dirty="0">
                <a:solidFill>
                  <a:srgbClr val="333399"/>
                </a:solidFill>
                <a:latin typeface="Calibri" panose="020F0502020204030204" pitchFamily="34" charset="0"/>
                <a:cs typeface="Calibri" panose="020F0502020204030204" pitchFamily="34" charset="0"/>
              </a:rPr>
              <a:t>the </a:t>
            </a:r>
            <a:r>
              <a:rPr sz="2400" spc="-10" dirty="0">
                <a:solidFill>
                  <a:srgbClr val="333399"/>
                </a:solidFill>
                <a:latin typeface="Calibri" panose="020F0502020204030204" pitchFamily="34" charset="0"/>
                <a:cs typeface="Calibri" panose="020F0502020204030204" pitchFamily="34" charset="0"/>
              </a:rPr>
              <a:t>buffer</a:t>
            </a:r>
            <a:r>
              <a:rPr sz="2400" spc="30"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to</a:t>
            </a:r>
            <a:r>
              <a:rPr sz="2400" spc="-100" dirty="0">
                <a:solidFill>
                  <a:srgbClr val="333399"/>
                </a:solidFill>
                <a:latin typeface="Calibri" panose="020F0502020204030204" pitchFamily="34" charset="0"/>
                <a:cs typeface="Calibri" panose="020F0502020204030204" pitchFamily="34" charset="0"/>
              </a:rPr>
              <a:t> </a:t>
            </a:r>
            <a:r>
              <a:rPr sz="2400" spc="-5" dirty="0">
                <a:solidFill>
                  <a:srgbClr val="333399"/>
                </a:solidFill>
                <a:latin typeface="Calibri" panose="020F0502020204030204" pitchFamily="34" charset="0"/>
                <a:cs typeface="Calibri" panose="020F0502020204030204" pitchFamily="34" charset="0"/>
              </a:rPr>
              <a:t>the </a:t>
            </a:r>
            <a:r>
              <a:rPr sz="2400" spc="-10" dirty="0">
                <a:solidFill>
                  <a:srgbClr val="333399"/>
                </a:solidFill>
                <a:latin typeface="Calibri" panose="020F0502020204030204" pitchFamily="34" charset="0"/>
                <a:cs typeface="Calibri" panose="020F0502020204030204" pitchFamily="34" charset="0"/>
              </a:rPr>
              <a:t>same</a:t>
            </a:r>
            <a:r>
              <a:rPr sz="2400" spc="95" dirty="0">
                <a:solidFill>
                  <a:srgbClr val="333399"/>
                </a:solidFill>
                <a:latin typeface="Calibri" panose="020F0502020204030204" pitchFamily="34" charset="0"/>
                <a:cs typeface="Calibri" panose="020F0502020204030204" pitchFamily="34" charset="0"/>
              </a:rPr>
              <a:t> </a:t>
            </a:r>
            <a:r>
              <a:rPr sz="2400" spc="-30" dirty="0">
                <a:solidFill>
                  <a:srgbClr val="333399"/>
                </a:solidFill>
                <a:latin typeface="Calibri" panose="020F0502020204030204" pitchFamily="34" charset="0"/>
                <a:cs typeface="Calibri" panose="020F0502020204030204" pitchFamily="34" charset="0"/>
              </a:rPr>
              <a:t>original</a:t>
            </a:r>
            <a:r>
              <a:rPr sz="2400" spc="20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disk</a:t>
            </a:r>
            <a:r>
              <a:rPr sz="2400" spc="3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location</a:t>
            </a:r>
            <a:endParaRPr sz="2400" dirty="0">
              <a:latin typeface="Calibri" panose="020F0502020204030204" pitchFamily="34" charset="0"/>
              <a:cs typeface="Calibri" panose="020F0502020204030204" pitchFamily="34" charset="0"/>
            </a:endParaRPr>
          </a:p>
          <a:p>
            <a:pPr marL="1155700" lvl="2" indent="-228600">
              <a:spcBef>
                <a:spcPts val="620"/>
              </a:spcBef>
              <a:buClr>
                <a:srgbClr val="990033"/>
              </a:buClr>
              <a:buSzPct val="50000"/>
              <a:buFont typeface="Wingdings"/>
              <a:buChar char=""/>
              <a:tabLst>
                <a:tab pos="1155700" algn="l"/>
              </a:tabLst>
            </a:pPr>
            <a:r>
              <a:rPr sz="2400" spc="-10" dirty="0">
                <a:solidFill>
                  <a:srgbClr val="333399"/>
                </a:solidFill>
                <a:latin typeface="Calibri" panose="020F0502020204030204" pitchFamily="34" charset="0"/>
                <a:cs typeface="Calibri" panose="020F0502020204030204" pitchFamily="34" charset="0"/>
              </a:rPr>
              <a:t>Overwrites</a:t>
            </a:r>
            <a:r>
              <a:rPr sz="2400" spc="20" dirty="0">
                <a:solidFill>
                  <a:srgbClr val="333399"/>
                </a:solidFill>
                <a:latin typeface="Calibri" panose="020F0502020204030204" pitchFamily="34" charset="0"/>
                <a:cs typeface="Calibri" panose="020F0502020204030204" pitchFamily="34" charset="0"/>
              </a:rPr>
              <a:t> </a:t>
            </a:r>
            <a:r>
              <a:rPr sz="2400" spc="-25" dirty="0">
                <a:solidFill>
                  <a:srgbClr val="333399"/>
                </a:solidFill>
                <a:latin typeface="Calibri" panose="020F0502020204030204" pitchFamily="34" charset="0"/>
                <a:cs typeface="Calibri" panose="020F0502020204030204" pitchFamily="34" charset="0"/>
              </a:rPr>
              <a:t>old</a:t>
            </a:r>
            <a:r>
              <a:rPr sz="2400" spc="90" dirty="0">
                <a:solidFill>
                  <a:srgbClr val="333399"/>
                </a:solidFill>
                <a:latin typeface="Calibri" panose="020F0502020204030204" pitchFamily="34" charset="0"/>
                <a:cs typeface="Calibri" panose="020F0502020204030204" pitchFamily="34" charset="0"/>
              </a:rPr>
              <a:t> </a:t>
            </a:r>
            <a:r>
              <a:rPr sz="2400" spc="-25" dirty="0">
                <a:solidFill>
                  <a:srgbClr val="333399"/>
                </a:solidFill>
                <a:latin typeface="Calibri" panose="020F0502020204030204" pitchFamily="34" charset="0"/>
                <a:cs typeface="Calibri" panose="020F0502020204030204" pitchFamily="34" charset="0"/>
              </a:rPr>
              <a:t>values</a:t>
            </a:r>
            <a:r>
              <a:rPr sz="2400" spc="12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of</a:t>
            </a:r>
            <a:r>
              <a:rPr sz="2400" spc="60" dirty="0">
                <a:solidFill>
                  <a:srgbClr val="333399"/>
                </a:solidFill>
                <a:latin typeface="Calibri" panose="020F0502020204030204" pitchFamily="34" charset="0"/>
                <a:cs typeface="Calibri" panose="020F0502020204030204" pitchFamily="34" charset="0"/>
              </a:rPr>
              <a:t> </a:t>
            </a:r>
            <a:r>
              <a:rPr sz="2400" spc="-25" dirty="0">
                <a:solidFill>
                  <a:srgbClr val="333399"/>
                </a:solidFill>
                <a:latin typeface="Calibri" panose="020F0502020204030204" pitchFamily="34" charset="0"/>
                <a:cs typeface="Calibri" panose="020F0502020204030204" pitchFamily="34" charset="0"/>
              </a:rPr>
              <a:t>any</a:t>
            </a:r>
            <a:r>
              <a:rPr sz="2400" spc="25" dirty="0">
                <a:solidFill>
                  <a:srgbClr val="333399"/>
                </a:solidFill>
                <a:latin typeface="Calibri" panose="020F0502020204030204" pitchFamily="34" charset="0"/>
                <a:cs typeface="Calibri" panose="020F0502020204030204" pitchFamily="34" charset="0"/>
              </a:rPr>
              <a:t> </a:t>
            </a:r>
            <a:r>
              <a:rPr sz="2400" spc="-25" dirty="0">
                <a:solidFill>
                  <a:srgbClr val="333399"/>
                </a:solidFill>
                <a:latin typeface="Calibri" panose="020F0502020204030204" pitchFamily="34" charset="0"/>
                <a:cs typeface="Calibri" panose="020F0502020204030204" pitchFamily="34" charset="0"/>
              </a:rPr>
              <a:t>changed</a:t>
            </a:r>
            <a:r>
              <a:rPr sz="2400" spc="190" dirty="0">
                <a:solidFill>
                  <a:srgbClr val="333399"/>
                </a:solidFill>
                <a:latin typeface="Calibri" panose="020F0502020204030204" pitchFamily="34" charset="0"/>
                <a:cs typeface="Calibri" panose="020F0502020204030204" pitchFamily="34" charset="0"/>
              </a:rPr>
              <a:t> </a:t>
            </a:r>
            <a:r>
              <a:rPr sz="2400" spc="-10" dirty="0">
                <a:solidFill>
                  <a:srgbClr val="333399"/>
                </a:solidFill>
                <a:latin typeface="Calibri" panose="020F0502020204030204" pitchFamily="34" charset="0"/>
                <a:cs typeface="Calibri" panose="020F0502020204030204" pitchFamily="34" charset="0"/>
              </a:rPr>
              <a:t>data</a:t>
            </a:r>
            <a:r>
              <a:rPr sz="2400" spc="90" dirty="0">
                <a:solidFill>
                  <a:srgbClr val="333399"/>
                </a:solidFill>
                <a:latin typeface="Calibri" panose="020F0502020204030204" pitchFamily="34" charset="0"/>
                <a:cs typeface="Calibri" panose="020F0502020204030204" pitchFamily="34" charset="0"/>
              </a:rPr>
              <a:t> </a:t>
            </a:r>
            <a:r>
              <a:rPr sz="2400" spc="-10" dirty="0">
                <a:solidFill>
                  <a:srgbClr val="333399"/>
                </a:solidFill>
                <a:latin typeface="Calibri" panose="020F0502020204030204" pitchFamily="34" charset="0"/>
                <a:cs typeface="Calibri" panose="020F0502020204030204" pitchFamily="34" charset="0"/>
              </a:rPr>
              <a:t>items</a:t>
            </a:r>
            <a:endParaRPr sz="2400" dirty="0">
              <a:latin typeface="Calibri" panose="020F0502020204030204" pitchFamily="34" charset="0"/>
              <a:cs typeface="Calibri" panose="020F0502020204030204" pitchFamily="34" charset="0"/>
            </a:endParaRPr>
          </a:p>
          <a:p>
            <a:pPr marL="762000" lvl="1" indent="-292100">
              <a:spcBef>
                <a:spcPts val="620"/>
              </a:spcBef>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Shadowing</a:t>
            </a:r>
            <a:endParaRPr sz="2600" dirty="0">
              <a:latin typeface="Calibri" panose="020F0502020204030204" pitchFamily="34" charset="0"/>
              <a:cs typeface="Calibri" panose="020F0502020204030204" pitchFamily="34" charset="0"/>
            </a:endParaRPr>
          </a:p>
          <a:p>
            <a:pPr marL="1155065" marR="5080" lvl="2" indent="-228600">
              <a:lnSpc>
                <a:spcPct val="100699"/>
              </a:lnSpc>
              <a:spcBef>
                <a:spcPts val="560"/>
              </a:spcBef>
              <a:buClr>
                <a:srgbClr val="990033"/>
              </a:buClr>
              <a:buSzPct val="50000"/>
              <a:buFont typeface="Wingdings"/>
              <a:buChar char=""/>
              <a:tabLst>
                <a:tab pos="1155700" algn="l"/>
              </a:tabLst>
            </a:pPr>
            <a:r>
              <a:rPr sz="2400" spc="-5" dirty="0">
                <a:solidFill>
                  <a:srgbClr val="333399"/>
                </a:solidFill>
                <a:latin typeface="Calibri" panose="020F0502020204030204" pitchFamily="34" charset="0"/>
                <a:cs typeface="Calibri" panose="020F0502020204030204" pitchFamily="34" charset="0"/>
              </a:rPr>
              <a:t>Writes</a:t>
            </a:r>
            <a:r>
              <a:rPr sz="2400" spc="3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an</a:t>
            </a:r>
            <a:r>
              <a:rPr sz="2400" spc="-5" dirty="0">
                <a:solidFill>
                  <a:srgbClr val="333399"/>
                </a:solidFill>
                <a:latin typeface="Calibri" panose="020F0502020204030204" pitchFamily="34" charset="0"/>
                <a:cs typeface="Calibri" panose="020F0502020204030204" pitchFamily="34" charset="0"/>
              </a:rPr>
              <a:t> </a:t>
            </a:r>
            <a:r>
              <a:rPr sz="2400" spc="-25" dirty="0">
                <a:solidFill>
                  <a:srgbClr val="333399"/>
                </a:solidFill>
                <a:latin typeface="Calibri" panose="020F0502020204030204" pitchFamily="34" charset="0"/>
                <a:cs typeface="Calibri" panose="020F0502020204030204" pitchFamily="34" charset="0"/>
              </a:rPr>
              <a:t>updated</a:t>
            </a:r>
            <a:r>
              <a:rPr sz="2400" spc="195" dirty="0">
                <a:solidFill>
                  <a:srgbClr val="333399"/>
                </a:solidFill>
                <a:latin typeface="Calibri" panose="020F0502020204030204" pitchFamily="34" charset="0"/>
                <a:cs typeface="Calibri" panose="020F0502020204030204" pitchFamily="34" charset="0"/>
              </a:rPr>
              <a:t> </a:t>
            </a:r>
            <a:r>
              <a:rPr sz="2400" spc="-10" dirty="0">
                <a:solidFill>
                  <a:srgbClr val="333399"/>
                </a:solidFill>
                <a:latin typeface="Calibri" panose="020F0502020204030204" pitchFamily="34" charset="0"/>
                <a:cs typeface="Calibri" panose="020F0502020204030204" pitchFamily="34" charset="0"/>
              </a:rPr>
              <a:t>buffer</a:t>
            </a:r>
            <a:r>
              <a:rPr sz="2400" spc="3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at</a:t>
            </a:r>
            <a:r>
              <a:rPr sz="2400" spc="-35" dirty="0">
                <a:solidFill>
                  <a:srgbClr val="333399"/>
                </a:solidFill>
                <a:latin typeface="Calibri" panose="020F0502020204030204" pitchFamily="34" charset="0"/>
                <a:cs typeface="Calibri" panose="020F0502020204030204" pitchFamily="34" charset="0"/>
              </a:rPr>
              <a:t> </a:t>
            </a:r>
            <a:r>
              <a:rPr sz="2400" dirty="0">
                <a:solidFill>
                  <a:srgbClr val="333399"/>
                </a:solidFill>
                <a:latin typeface="Calibri" panose="020F0502020204030204" pitchFamily="34" charset="0"/>
                <a:cs typeface="Calibri" panose="020F0502020204030204" pitchFamily="34" charset="0"/>
              </a:rPr>
              <a:t>a</a:t>
            </a:r>
            <a:r>
              <a:rPr sz="2400" spc="-5"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different</a:t>
            </a:r>
            <a:r>
              <a:rPr sz="2400" spc="16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disk</a:t>
            </a:r>
            <a:r>
              <a:rPr sz="2400" spc="3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location, </a:t>
            </a:r>
            <a:r>
              <a:rPr sz="2400" spc="-650" dirty="0">
                <a:solidFill>
                  <a:srgbClr val="333399"/>
                </a:solidFill>
                <a:latin typeface="Calibri" panose="020F0502020204030204" pitchFamily="34" charset="0"/>
                <a:cs typeface="Calibri" panose="020F0502020204030204" pitchFamily="34" charset="0"/>
              </a:rPr>
              <a:t> </a:t>
            </a:r>
            <a:r>
              <a:rPr sz="2400" spc="15" dirty="0">
                <a:solidFill>
                  <a:srgbClr val="333399"/>
                </a:solidFill>
                <a:latin typeface="Calibri" panose="020F0502020204030204" pitchFamily="34" charset="0"/>
                <a:cs typeface="Calibri" panose="020F0502020204030204" pitchFamily="34" charset="0"/>
              </a:rPr>
              <a:t>to</a:t>
            </a:r>
            <a:r>
              <a:rPr sz="2400" spc="-1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maintain</a:t>
            </a:r>
            <a:r>
              <a:rPr sz="2400" spc="9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multiple</a:t>
            </a:r>
            <a:r>
              <a:rPr sz="2400" spc="19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versions</a:t>
            </a:r>
            <a:r>
              <a:rPr sz="2400" spc="13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of</a:t>
            </a:r>
            <a:r>
              <a:rPr sz="2400" spc="-35" dirty="0">
                <a:solidFill>
                  <a:srgbClr val="333399"/>
                </a:solidFill>
                <a:latin typeface="Calibri" panose="020F0502020204030204" pitchFamily="34" charset="0"/>
                <a:cs typeface="Calibri" panose="020F0502020204030204" pitchFamily="34" charset="0"/>
              </a:rPr>
              <a:t> </a:t>
            </a:r>
            <a:r>
              <a:rPr sz="2400" spc="-10" dirty="0">
                <a:solidFill>
                  <a:srgbClr val="333399"/>
                </a:solidFill>
                <a:latin typeface="Calibri" panose="020F0502020204030204" pitchFamily="34" charset="0"/>
                <a:cs typeface="Calibri" panose="020F0502020204030204" pitchFamily="34" charset="0"/>
              </a:rPr>
              <a:t>data</a:t>
            </a:r>
            <a:r>
              <a:rPr sz="2400" spc="90" dirty="0">
                <a:solidFill>
                  <a:srgbClr val="333399"/>
                </a:solidFill>
                <a:latin typeface="Calibri" panose="020F0502020204030204" pitchFamily="34" charset="0"/>
                <a:cs typeface="Calibri" panose="020F0502020204030204" pitchFamily="34" charset="0"/>
              </a:rPr>
              <a:t> </a:t>
            </a:r>
            <a:r>
              <a:rPr sz="2400" spc="-10" dirty="0">
                <a:solidFill>
                  <a:srgbClr val="333399"/>
                </a:solidFill>
                <a:latin typeface="Calibri" panose="020F0502020204030204" pitchFamily="34" charset="0"/>
                <a:cs typeface="Calibri" panose="020F0502020204030204" pitchFamily="34" charset="0"/>
              </a:rPr>
              <a:t>items</a:t>
            </a:r>
            <a:endParaRPr sz="2400" dirty="0">
              <a:latin typeface="Calibri" panose="020F0502020204030204" pitchFamily="34" charset="0"/>
              <a:cs typeface="Calibri" panose="020F0502020204030204" pitchFamily="34" charset="0"/>
            </a:endParaRPr>
          </a:p>
          <a:p>
            <a:pPr marL="1155700" lvl="2" indent="-228600">
              <a:spcBef>
                <a:spcPts val="520"/>
              </a:spcBef>
              <a:buClr>
                <a:srgbClr val="990033"/>
              </a:buClr>
              <a:buSzPct val="50000"/>
              <a:buFont typeface="Wingdings"/>
              <a:buChar char=""/>
              <a:tabLst>
                <a:tab pos="1155700" algn="l"/>
              </a:tabLst>
            </a:pPr>
            <a:r>
              <a:rPr sz="2400" spc="-25" dirty="0">
                <a:solidFill>
                  <a:srgbClr val="333399"/>
                </a:solidFill>
                <a:latin typeface="Calibri" panose="020F0502020204030204" pitchFamily="34" charset="0"/>
                <a:cs typeface="Calibri" panose="020F0502020204030204" pitchFamily="34" charset="0"/>
              </a:rPr>
              <a:t>Not</a:t>
            </a:r>
            <a:r>
              <a:rPr sz="2400" spc="55"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typically</a:t>
            </a:r>
            <a:r>
              <a:rPr sz="2400" spc="12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used</a:t>
            </a:r>
            <a:r>
              <a:rPr sz="2400" spc="90" dirty="0">
                <a:solidFill>
                  <a:srgbClr val="333399"/>
                </a:solidFill>
                <a:latin typeface="Calibri" panose="020F0502020204030204" pitchFamily="34" charset="0"/>
                <a:cs typeface="Calibri" panose="020F0502020204030204" pitchFamily="34" charset="0"/>
              </a:rPr>
              <a:t> </a:t>
            </a:r>
            <a:r>
              <a:rPr sz="2400" spc="-20" dirty="0">
                <a:solidFill>
                  <a:srgbClr val="333399"/>
                </a:solidFill>
                <a:latin typeface="Calibri" panose="020F0502020204030204" pitchFamily="34" charset="0"/>
                <a:cs typeface="Calibri" panose="020F0502020204030204" pitchFamily="34" charset="0"/>
              </a:rPr>
              <a:t>in</a:t>
            </a:r>
            <a:r>
              <a:rPr sz="2400" spc="-15" dirty="0">
                <a:solidFill>
                  <a:srgbClr val="333399"/>
                </a:solidFill>
                <a:latin typeface="Calibri" panose="020F0502020204030204" pitchFamily="34" charset="0"/>
                <a:cs typeface="Calibri" panose="020F0502020204030204" pitchFamily="34" charset="0"/>
              </a:rPr>
              <a:t> </a:t>
            </a:r>
            <a:r>
              <a:rPr sz="2400" spc="-10" dirty="0">
                <a:solidFill>
                  <a:srgbClr val="333399"/>
                </a:solidFill>
                <a:latin typeface="Calibri" panose="020F0502020204030204" pitchFamily="34" charset="0"/>
                <a:cs typeface="Calibri" panose="020F0502020204030204" pitchFamily="34" charset="0"/>
              </a:rPr>
              <a:t>practice</a:t>
            </a:r>
            <a:endParaRPr sz="2400" dirty="0">
              <a:latin typeface="Calibri" panose="020F0502020204030204" pitchFamily="34" charset="0"/>
              <a:cs typeface="Calibri" panose="020F0502020204030204" pitchFamily="34" charset="0"/>
            </a:endParaRPr>
          </a:p>
          <a:p>
            <a:pPr marL="355600" indent="-342900">
              <a:spcBef>
                <a:spcPts val="620"/>
              </a:spcBef>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Before-image</a:t>
            </a:r>
            <a:r>
              <a:rPr lang="en-US" sz="2800" spc="10" dirty="0">
                <a:solidFill>
                  <a:srgbClr val="333399"/>
                </a:solidFill>
                <a:latin typeface="Calibri" panose="020F0502020204030204" pitchFamily="34" charset="0"/>
                <a:cs typeface="Calibri" panose="020F0502020204030204" pitchFamily="34" charset="0"/>
              </a:rPr>
              <a:t> (BFIM)</a:t>
            </a:r>
            <a:r>
              <a:rPr sz="2800" spc="10" dirty="0">
                <a:solidFill>
                  <a:srgbClr val="333399"/>
                </a:solidFill>
                <a:latin typeface="Calibri" panose="020F0502020204030204" pitchFamily="34" charset="0"/>
                <a:cs typeface="Calibri" panose="020F0502020204030204" pitchFamily="34" charset="0"/>
              </a:rPr>
              <a:t>:</a:t>
            </a:r>
            <a:r>
              <a:rPr sz="2800" spc="-17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old</a:t>
            </a:r>
            <a:r>
              <a:rPr sz="2800" spc="-5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value</a:t>
            </a:r>
            <a:r>
              <a:rPr sz="2800" spc="-4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of</a:t>
            </a:r>
            <a:r>
              <a:rPr sz="2800" spc="-70"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data</a:t>
            </a:r>
            <a:r>
              <a:rPr sz="2800" spc="-4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item</a:t>
            </a:r>
            <a:endParaRPr sz="2800" dirty="0">
              <a:latin typeface="Calibri" panose="020F0502020204030204" pitchFamily="34" charset="0"/>
              <a:cs typeface="Calibri" panose="020F0502020204030204" pitchFamily="34" charset="0"/>
            </a:endParaRPr>
          </a:p>
          <a:p>
            <a:pPr marL="355600" indent="-342900">
              <a:spcBef>
                <a:spcPts val="74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After-image</a:t>
            </a:r>
            <a:r>
              <a:rPr lang="en-US" sz="2800" spc="5" dirty="0">
                <a:solidFill>
                  <a:srgbClr val="333399"/>
                </a:solidFill>
                <a:latin typeface="Calibri" panose="020F0502020204030204" pitchFamily="34" charset="0"/>
                <a:cs typeface="Calibri" panose="020F0502020204030204" pitchFamily="34" charset="0"/>
              </a:rPr>
              <a:t> (AFIM)</a:t>
            </a:r>
            <a:r>
              <a:rPr sz="2800" spc="5" dirty="0">
                <a:solidFill>
                  <a:srgbClr val="333399"/>
                </a:solidFill>
                <a:latin typeface="Calibri" panose="020F0502020204030204" pitchFamily="34" charset="0"/>
                <a:cs typeface="Calibri" panose="020F0502020204030204" pitchFamily="34" charset="0"/>
              </a:rPr>
              <a:t>:</a:t>
            </a:r>
            <a:r>
              <a:rPr sz="2800" spc="-70"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new</a:t>
            </a:r>
            <a:r>
              <a:rPr sz="2800" spc="-10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value</a:t>
            </a:r>
            <a:r>
              <a:rPr sz="2800" spc="-4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of</a:t>
            </a:r>
            <a:r>
              <a:rPr sz="2800" spc="-65"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data</a:t>
            </a:r>
            <a:r>
              <a:rPr sz="2800" spc="-14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item</a:t>
            </a:r>
            <a:endParaRPr sz="2800" dirty="0">
              <a:latin typeface="Calibri" panose="020F0502020204030204" pitchFamily="34" charset="0"/>
              <a:cs typeface="Calibri" panose="020F050202020403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744" y="679251"/>
            <a:ext cx="11197653" cy="566822"/>
          </a:xfrm>
          <a:prstGeom prst="rect">
            <a:avLst/>
          </a:prstGeom>
        </p:spPr>
        <p:txBody>
          <a:bodyPr vert="horz" wrap="square" lIns="0" tIns="12700" rIns="0" bIns="0" rtlCol="0" anchor="ctr">
            <a:spAutoFit/>
          </a:bodyPr>
          <a:lstStyle/>
          <a:p>
            <a:pPr marL="12700">
              <a:lnSpc>
                <a:spcPct val="100000"/>
              </a:lnSpc>
              <a:spcBef>
                <a:spcPts val="100"/>
              </a:spcBef>
            </a:pPr>
            <a:r>
              <a:rPr lang="en-US" sz="3600" u="sng" spc="-5" dirty="0">
                <a:latin typeface="Calibri" panose="020F0502020204030204" pitchFamily="34" charset="0"/>
                <a:cs typeface="Calibri" panose="020F0502020204030204" pitchFamily="34" charset="0"/>
              </a:rPr>
              <a:t>Write-Ahead Logging, Steal/No-Steal, and Force/No-Force</a:t>
            </a:r>
            <a:endParaRPr sz="3600" u="sng" spc="-5" dirty="0">
              <a:latin typeface="Calibri" panose="020F0502020204030204" pitchFamily="34" charset="0"/>
              <a:cs typeface="Calibri" panose="020F0502020204030204" pitchFamily="34" charset="0"/>
            </a:endParaRPr>
          </a:p>
        </p:txBody>
      </p:sp>
      <p:sp>
        <p:nvSpPr>
          <p:cNvPr id="3" name="object 3"/>
          <p:cNvSpPr txBox="1"/>
          <p:nvPr/>
        </p:nvSpPr>
        <p:spPr>
          <a:xfrm>
            <a:off x="929390" y="1532987"/>
            <a:ext cx="10792917" cy="3881832"/>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Write-ahead</a:t>
            </a:r>
            <a:r>
              <a:rPr sz="2800" spc="-6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logging</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Ensure</a:t>
            </a:r>
            <a:r>
              <a:rPr sz="2600" spc="1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before-image</a:t>
            </a:r>
            <a:r>
              <a:rPr sz="2600" spc="22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(BFIM)</a:t>
            </a:r>
            <a:r>
              <a:rPr sz="2600" spc="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a:t>
            </a:r>
            <a:r>
              <a:rPr sz="2600" spc="-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recorded</a:t>
            </a:r>
            <a:endParaRPr sz="2600" dirty="0">
              <a:latin typeface="Calibri" panose="020F0502020204030204" pitchFamily="34" charset="0"/>
              <a:cs typeface="Calibri" panose="020F0502020204030204" pitchFamily="34" charset="0"/>
            </a:endParaRPr>
          </a:p>
          <a:p>
            <a:pPr marL="762000" lvl="1" indent="-292100">
              <a:spcBef>
                <a:spcPts val="680"/>
              </a:spcBef>
              <a:buClr>
                <a:srgbClr val="333399"/>
              </a:buClr>
              <a:buSzPct val="53846"/>
              <a:buFont typeface="Wingdings"/>
              <a:buChar char=""/>
              <a:tabLst>
                <a:tab pos="761365" algn="l"/>
                <a:tab pos="762000" algn="l"/>
              </a:tabLst>
            </a:pPr>
            <a:r>
              <a:rPr sz="2600" spc="-25" dirty="0">
                <a:solidFill>
                  <a:srgbClr val="800000"/>
                </a:solidFill>
                <a:latin typeface="Calibri" panose="020F0502020204030204" pitchFamily="34" charset="0"/>
                <a:cs typeface="Calibri" panose="020F0502020204030204" pitchFamily="34" charset="0"/>
              </a:rPr>
              <a:t>Appropriate</a:t>
            </a:r>
            <a:r>
              <a:rPr sz="2600" spc="2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log</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entry</a:t>
            </a:r>
            <a:r>
              <a:rPr sz="2600" spc="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flushed</a:t>
            </a:r>
            <a:r>
              <a:rPr sz="2600" spc="1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r>
              <a:rPr lang="en-US" sz="2600" spc="-10" dirty="0">
                <a:solidFill>
                  <a:srgbClr val="800000"/>
                </a:solidFill>
                <a:latin typeface="Calibri" panose="020F0502020204030204" pitchFamily="34" charset="0"/>
                <a:cs typeface="Calibri" panose="020F0502020204030204" pitchFamily="34" charset="0"/>
              </a:rPr>
              <a:t>, before the BFIM is overwritten with the AFIM in the database on disk.</a:t>
            </a:r>
            <a:endParaRPr sz="2600"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Necessary</a:t>
            </a:r>
            <a:r>
              <a:rPr sz="2600" spc="6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for</a:t>
            </a:r>
            <a:r>
              <a:rPr sz="2600" spc="10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UNDO</a:t>
            </a:r>
            <a:r>
              <a:rPr sz="2600" spc="-5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operation</a:t>
            </a:r>
            <a:r>
              <a:rPr sz="2600" spc="1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if</a:t>
            </a:r>
            <a:r>
              <a:rPr sz="2600" spc="45" dirty="0">
                <a:solidFill>
                  <a:srgbClr val="800000"/>
                </a:solidFill>
                <a:latin typeface="Calibri" panose="020F0502020204030204" pitchFamily="34" charset="0"/>
                <a:cs typeface="Calibri" panose="020F0502020204030204" pitchFamily="34" charset="0"/>
              </a:rPr>
              <a:t> </a:t>
            </a:r>
            <a:r>
              <a:rPr sz="2600" spc="-45" dirty="0">
                <a:solidFill>
                  <a:srgbClr val="800000"/>
                </a:solidFill>
                <a:latin typeface="Calibri" panose="020F0502020204030204" pitchFamily="34" charset="0"/>
                <a:cs typeface="Calibri" panose="020F0502020204030204" pitchFamily="34" charset="0"/>
              </a:rPr>
              <a:t>needed</a:t>
            </a:r>
            <a:endParaRPr lang="en-US" sz="2600" spc="-45" dirty="0">
              <a:solidFill>
                <a:srgbClr val="800000"/>
              </a:solidFill>
              <a:latin typeface="Calibri" panose="020F0502020204030204" pitchFamily="34" charset="0"/>
              <a:cs typeface="Calibri" panose="020F0502020204030204" pitchFamily="34" charset="0"/>
            </a:endParaRPr>
          </a:p>
          <a:p>
            <a:pPr marL="469900" lvl="1">
              <a:spcBef>
                <a:spcPts val="580"/>
              </a:spcBef>
              <a:buClr>
                <a:srgbClr val="333399"/>
              </a:buClr>
              <a:buSzPct val="53846"/>
              <a:tabLst>
                <a:tab pos="761365" algn="l"/>
                <a:tab pos="762000" algn="l"/>
              </a:tabLst>
            </a:pPr>
            <a:endParaRPr sz="2600" dirty="0">
              <a:latin typeface="Calibri" panose="020F0502020204030204" pitchFamily="34" charset="0"/>
              <a:cs typeface="Calibri" panose="020F0502020204030204" pitchFamily="34" charset="0"/>
            </a:endParaRPr>
          </a:p>
          <a:p>
            <a:pPr marL="355600" indent="-342900">
              <a:spcBef>
                <a:spcPts val="68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UNDO-type</a:t>
            </a:r>
            <a:r>
              <a:rPr sz="2800" spc="2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log</a:t>
            </a:r>
            <a:r>
              <a:rPr sz="2800" spc="-7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entries</a:t>
            </a:r>
            <a:r>
              <a:rPr lang="en-US" sz="2800" spc="10" dirty="0">
                <a:solidFill>
                  <a:srgbClr val="333399"/>
                </a:solidFill>
                <a:latin typeface="Calibri" panose="020F0502020204030204" pitchFamily="34" charset="0"/>
                <a:cs typeface="Calibri" panose="020F0502020204030204" pitchFamily="34" charset="0"/>
              </a:rPr>
              <a:t>- </a:t>
            </a:r>
            <a:r>
              <a:rPr lang="en-US" sz="2400" spc="10" dirty="0">
                <a:solidFill>
                  <a:schemeClr val="tx1">
                    <a:lumMod val="95000"/>
                    <a:lumOff val="5000"/>
                  </a:schemeClr>
                </a:solidFill>
                <a:latin typeface="Calibri" panose="020F0502020204030204" pitchFamily="34" charset="0"/>
                <a:cs typeface="Calibri" panose="020F0502020204030204" pitchFamily="34" charset="0"/>
              </a:rPr>
              <a:t>includes the old entry to undo</a:t>
            </a:r>
            <a:endParaRPr sz="2800" dirty="0">
              <a:solidFill>
                <a:schemeClr val="tx1">
                  <a:lumMod val="95000"/>
                  <a:lumOff val="5000"/>
                </a:schemeClr>
              </a:solidFill>
              <a:latin typeface="Calibri" panose="020F0502020204030204" pitchFamily="34" charset="0"/>
              <a:cs typeface="Calibri" panose="020F0502020204030204" pitchFamily="34" charset="0"/>
            </a:endParaRPr>
          </a:p>
          <a:p>
            <a:pPr marL="355600" indent="-342900">
              <a:spcBef>
                <a:spcPts val="640"/>
              </a:spcBef>
              <a:buClr>
                <a:srgbClr val="990033"/>
              </a:buClr>
              <a:buSzPct val="60714"/>
              <a:buFont typeface="Wingdings"/>
              <a:buChar char=""/>
              <a:tabLst>
                <a:tab pos="354965" algn="l"/>
                <a:tab pos="355600" algn="l"/>
              </a:tabLst>
            </a:pPr>
            <a:r>
              <a:rPr sz="2800" dirty="0">
                <a:solidFill>
                  <a:srgbClr val="333399"/>
                </a:solidFill>
                <a:latin typeface="Calibri" panose="020F0502020204030204" pitchFamily="34" charset="0"/>
                <a:cs typeface="Calibri" panose="020F0502020204030204" pitchFamily="34" charset="0"/>
              </a:rPr>
              <a:t>REDO-type</a:t>
            </a:r>
            <a:r>
              <a:rPr sz="2800" spc="-75"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log</a:t>
            </a:r>
            <a:r>
              <a:rPr sz="2800" spc="-70"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entries</a:t>
            </a:r>
            <a:r>
              <a:rPr lang="en-US" sz="2800" spc="10" dirty="0">
                <a:solidFill>
                  <a:srgbClr val="333399"/>
                </a:solidFill>
                <a:latin typeface="Calibri" panose="020F0502020204030204" pitchFamily="34" charset="0"/>
                <a:cs typeface="Calibri" panose="020F0502020204030204" pitchFamily="34" charset="0"/>
              </a:rPr>
              <a:t>- </a:t>
            </a:r>
            <a:r>
              <a:rPr lang="en-US" sz="2400" spc="10" dirty="0">
                <a:solidFill>
                  <a:schemeClr val="tx1">
                    <a:lumMod val="95000"/>
                    <a:lumOff val="5000"/>
                  </a:schemeClr>
                </a:solidFill>
                <a:latin typeface="Calibri" panose="020F0502020204030204" pitchFamily="34" charset="0"/>
                <a:cs typeface="Calibri" panose="020F0502020204030204" pitchFamily="34" charset="0"/>
              </a:rPr>
              <a:t>includes the new entry to redo</a:t>
            </a:r>
            <a:endParaRPr sz="2400" spc="10" dirty="0">
              <a:solidFill>
                <a:schemeClr val="tx1">
                  <a:lumMod val="95000"/>
                  <a:lumOff val="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3139" y="1255487"/>
            <a:ext cx="9789915" cy="4812856"/>
          </a:xfrm>
          <a:prstGeom prst="rect">
            <a:avLst/>
          </a:prstGeom>
        </p:spPr>
        <p:txBody>
          <a:bodyPr vert="horz" wrap="square" lIns="0" tIns="100330" rIns="0" bIns="0" rtlCol="0">
            <a:spAutoFit/>
          </a:bodyPr>
          <a:lstStyle/>
          <a:p>
            <a:pPr marL="355600" indent="-342900" algn="just">
              <a:spcBef>
                <a:spcPts val="790"/>
              </a:spcBef>
              <a:buClr>
                <a:srgbClr val="990033"/>
              </a:buClr>
              <a:buSzPct val="60714"/>
              <a:buFont typeface="Wingdings"/>
              <a:buChar char=""/>
              <a:tabLst>
                <a:tab pos="354965" algn="l"/>
                <a:tab pos="355600" algn="l"/>
              </a:tabLst>
            </a:pPr>
            <a:r>
              <a:rPr sz="2800" spc="30" dirty="0">
                <a:solidFill>
                  <a:srgbClr val="333399"/>
                </a:solidFill>
                <a:latin typeface="Calibri" panose="020F0502020204030204" pitchFamily="34" charset="0"/>
                <a:cs typeface="Calibri" panose="020F0502020204030204" pitchFamily="34" charset="0"/>
              </a:rPr>
              <a:t>S</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ea</a:t>
            </a:r>
            <a:r>
              <a:rPr sz="2800" spc="-25" dirty="0">
                <a:solidFill>
                  <a:srgbClr val="333399"/>
                </a:solidFill>
                <a:latin typeface="Calibri" panose="020F0502020204030204" pitchFamily="34" charset="0"/>
                <a:cs typeface="Calibri" panose="020F0502020204030204" pitchFamily="34" charset="0"/>
              </a:rPr>
              <a:t>l</a:t>
            </a:r>
            <a:r>
              <a:rPr sz="2800" spc="20" dirty="0">
                <a:solidFill>
                  <a:srgbClr val="333399"/>
                </a:solidFill>
                <a:latin typeface="Calibri" panose="020F0502020204030204" pitchFamily="34" charset="0"/>
                <a:cs typeface="Calibri" panose="020F0502020204030204" pitchFamily="34" charset="0"/>
              </a:rPr>
              <a:t>/</a:t>
            </a:r>
            <a:r>
              <a:rPr sz="2800" spc="40" dirty="0">
                <a:solidFill>
                  <a:srgbClr val="333399"/>
                </a:solidFill>
                <a:latin typeface="Calibri" panose="020F0502020204030204" pitchFamily="34" charset="0"/>
                <a:cs typeface="Calibri" panose="020F0502020204030204" pitchFamily="34" charset="0"/>
              </a:rPr>
              <a:t>no</a:t>
            </a:r>
            <a:r>
              <a:rPr sz="2800" spc="-35" dirty="0">
                <a:solidFill>
                  <a:srgbClr val="333399"/>
                </a:solidFill>
                <a:latin typeface="Calibri" panose="020F0502020204030204" pitchFamily="34" charset="0"/>
                <a:cs typeface="Calibri" panose="020F0502020204030204" pitchFamily="34" charset="0"/>
              </a:rPr>
              <a:t>-</a:t>
            </a:r>
            <a:r>
              <a:rPr sz="2800" dirty="0">
                <a:solidFill>
                  <a:srgbClr val="333399"/>
                </a:solidFill>
                <a:latin typeface="Calibri" panose="020F0502020204030204" pitchFamily="34" charset="0"/>
                <a:cs typeface="Calibri" panose="020F0502020204030204" pitchFamily="34" charset="0"/>
              </a:rPr>
              <a:t>s</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ea</a:t>
            </a:r>
            <a:r>
              <a:rPr sz="2800" dirty="0">
                <a:solidFill>
                  <a:srgbClr val="333399"/>
                </a:solidFill>
                <a:latin typeface="Calibri" panose="020F0502020204030204" pitchFamily="34" charset="0"/>
                <a:cs typeface="Calibri" panose="020F0502020204030204" pitchFamily="34" charset="0"/>
              </a:rPr>
              <a:t>l</a:t>
            </a:r>
            <a:r>
              <a:rPr sz="2800" spc="-300"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an</a:t>
            </a:r>
            <a:r>
              <a:rPr sz="2800" dirty="0">
                <a:solidFill>
                  <a:srgbClr val="333399"/>
                </a:solidFill>
                <a:latin typeface="Calibri" panose="020F0502020204030204" pitchFamily="34" charset="0"/>
                <a:cs typeface="Calibri" panose="020F0502020204030204" pitchFamily="34" charset="0"/>
              </a:rPr>
              <a:t>d</a:t>
            </a:r>
            <a:r>
              <a:rPr sz="2800" spc="-4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f</a:t>
            </a:r>
            <a:r>
              <a:rPr sz="2800" spc="40" dirty="0">
                <a:solidFill>
                  <a:srgbClr val="333399"/>
                </a:solidFill>
                <a:latin typeface="Calibri" panose="020F0502020204030204" pitchFamily="34" charset="0"/>
                <a:cs typeface="Calibri" panose="020F0502020204030204" pitchFamily="34" charset="0"/>
              </a:rPr>
              <a:t>o</a:t>
            </a:r>
            <a:r>
              <a:rPr sz="2800" spc="-35" dirty="0">
                <a:solidFill>
                  <a:srgbClr val="333399"/>
                </a:solidFill>
                <a:latin typeface="Calibri" panose="020F0502020204030204" pitchFamily="34" charset="0"/>
                <a:cs typeface="Calibri" panose="020F0502020204030204" pitchFamily="34" charset="0"/>
              </a:rPr>
              <a:t>r</a:t>
            </a:r>
            <a:r>
              <a:rPr sz="2800" dirty="0">
                <a:solidFill>
                  <a:srgbClr val="333399"/>
                </a:solidFill>
                <a:latin typeface="Calibri" panose="020F0502020204030204" pitchFamily="34" charset="0"/>
                <a:cs typeface="Calibri" panose="020F0502020204030204" pitchFamily="34" charset="0"/>
              </a:rPr>
              <a:t>c</a:t>
            </a:r>
            <a:r>
              <a:rPr sz="2800" spc="40" dirty="0">
                <a:solidFill>
                  <a:srgbClr val="333399"/>
                </a:solidFill>
                <a:latin typeface="Calibri" panose="020F0502020204030204" pitchFamily="34" charset="0"/>
                <a:cs typeface="Calibri" panose="020F0502020204030204" pitchFamily="34" charset="0"/>
              </a:rPr>
              <a:t>e</a:t>
            </a:r>
            <a:r>
              <a:rPr sz="2800" spc="20" dirty="0">
                <a:solidFill>
                  <a:srgbClr val="333399"/>
                </a:solidFill>
                <a:latin typeface="Calibri" panose="020F0502020204030204" pitchFamily="34" charset="0"/>
                <a:cs typeface="Calibri" panose="020F0502020204030204" pitchFamily="34" charset="0"/>
              </a:rPr>
              <a:t>/</a:t>
            </a:r>
            <a:r>
              <a:rPr sz="2800" spc="40" dirty="0">
                <a:solidFill>
                  <a:srgbClr val="333399"/>
                </a:solidFill>
                <a:latin typeface="Calibri" panose="020F0502020204030204" pitchFamily="34" charset="0"/>
                <a:cs typeface="Calibri" panose="020F0502020204030204" pitchFamily="34" charset="0"/>
              </a:rPr>
              <a:t>no</a:t>
            </a:r>
            <a:r>
              <a:rPr sz="2800" spc="-35" dirty="0">
                <a:solidFill>
                  <a:srgbClr val="333399"/>
                </a:solidFill>
                <a:latin typeface="Calibri" panose="020F0502020204030204" pitchFamily="34" charset="0"/>
                <a:cs typeface="Calibri" panose="020F0502020204030204" pitchFamily="34" charset="0"/>
              </a:rPr>
              <a:t>-</a:t>
            </a:r>
            <a:r>
              <a:rPr sz="2800" spc="20" dirty="0">
                <a:solidFill>
                  <a:srgbClr val="333399"/>
                </a:solidFill>
                <a:latin typeface="Calibri" panose="020F0502020204030204" pitchFamily="34" charset="0"/>
                <a:cs typeface="Calibri" panose="020F0502020204030204" pitchFamily="34" charset="0"/>
              </a:rPr>
              <a:t>f</a:t>
            </a:r>
            <a:r>
              <a:rPr sz="2800" spc="40" dirty="0">
                <a:solidFill>
                  <a:srgbClr val="333399"/>
                </a:solidFill>
                <a:latin typeface="Calibri" panose="020F0502020204030204" pitchFamily="34" charset="0"/>
                <a:cs typeface="Calibri" panose="020F0502020204030204" pitchFamily="34" charset="0"/>
              </a:rPr>
              <a:t>o</a:t>
            </a:r>
            <a:r>
              <a:rPr sz="2800" spc="-35" dirty="0">
                <a:solidFill>
                  <a:srgbClr val="333399"/>
                </a:solidFill>
                <a:latin typeface="Calibri" panose="020F0502020204030204" pitchFamily="34" charset="0"/>
                <a:cs typeface="Calibri" panose="020F0502020204030204" pitchFamily="34" charset="0"/>
              </a:rPr>
              <a:t>r</a:t>
            </a:r>
            <a:r>
              <a:rPr sz="2800" dirty="0">
                <a:solidFill>
                  <a:srgbClr val="333399"/>
                </a:solidFill>
                <a:latin typeface="Calibri" panose="020F0502020204030204" pitchFamily="34" charset="0"/>
                <a:cs typeface="Calibri" panose="020F0502020204030204" pitchFamily="34" charset="0"/>
              </a:rPr>
              <a:t>ce</a:t>
            </a:r>
            <a:endParaRPr sz="2800" dirty="0">
              <a:latin typeface="Calibri" panose="020F0502020204030204" pitchFamily="34" charset="0"/>
              <a:cs typeface="Calibri" panose="020F0502020204030204" pitchFamily="34" charset="0"/>
            </a:endParaRPr>
          </a:p>
          <a:p>
            <a:pPr marL="762000" marR="464820" lvl="1" indent="-292100" algn="just">
              <a:lnSpc>
                <a:spcPts val="3100"/>
              </a:lnSpc>
              <a:spcBef>
                <a:spcPts val="76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Specify</a:t>
            </a:r>
            <a:r>
              <a:rPr sz="2600" spc="16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rules</a:t>
            </a:r>
            <a:r>
              <a:rPr sz="2600" spc="-3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that</a:t>
            </a:r>
            <a:r>
              <a:rPr sz="2600" spc="14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govern</a:t>
            </a:r>
            <a:r>
              <a:rPr sz="2600" spc="12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when</a:t>
            </a:r>
            <a:r>
              <a:rPr sz="2600" spc="2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25"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page</a:t>
            </a:r>
            <a:r>
              <a:rPr sz="2600" spc="12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from</a:t>
            </a:r>
            <a:r>
              <a:rPr sz="2600" spc="10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 </a:t>
            </a:r>
            <a:r>
              <a:rPr sz="2600" spc="-71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database</a:t>
            </a:r>
            <a:r>
              <a:rPr sz="2600" spc="3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cache</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can</a:t>
            </a:r>
            <a:r>
              <a:rPr sz="2600" spc="1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a:t>
            </a:r>
            <a:r>
              <a:rPr sz="2600" spc="3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written</a:t>
            </a:r>
            <a:r>
              <a:rPr sz="2600" spc="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endParaRPr lang="en-US" sz="2600" spc="-10" dirty="0">
              <a:solidFill>
                <a:srgbClr val="800000"/>
              </a:solidFill>
              <a:latin typeface="Calibri" panose="020F0502020204030204" pitchFamily="34" charset="0"/>
              <a:cs typeface="Calibri" panose="020F0502020204030204" pitchFamily="34" charset="0"/>
            </a:endParaRPr>
          </a:p>
          <a:p>
            <a:pPr marL="762000" marR="464820" lvl="1" indent="-292100" algn="just">
              <a:spcBef>
                <a:spcPts val="760"/>
              </a:spcBef>
              <a:buClr>
                <a:srgbClr val="333399"/>
              </a:buClr>
              <a:buSzPct val="53846"/>
              <a:buFont typeface="Wingdings"/>
              <a:buChar char=""/>
              <a:tabLst>
                <a:tab pos="761365" algn="l"/>
                <a:tab pos="762000" algn="l"/>
              </a:tabLst>
            </a:pPr>
            <a:r>
              <a:rPr lang="en-US" sz="2200" spc="-10" dirty="0">
                <a:solidFill>
                  <a:schemeClr val="tx1">
                    <a:lumMod val="95000"/>
                    <a:lumOff val="5000"/>
                  </a:schemeClr>
                </a:solidFill>
                <a:latin typeface="Calibri" panose="020F0502020204030204" pitchFamily="34" charset="0"/>
                <a:cs typeface="Calibri" panose="020F0502020204030204" pitchFamily="34" charset="0"/>
              </a:rPr>
              <a:t>If a cache buffer page updated by a transaction cannot be written to disk before the transaction commits, the recovery method is called a </a:t>
            </a:r>
            <a:r>
              <a:rPr lang="en-US" sz="2200" b="1" spc="-10" dirty="0">
                <a:solidFill>
                  <a:schemeClr val="tx1">
                    <a:lumMod val="95000"/>
                    <a:lumOff val="5000"/>
                  </a:schemeClr>
                </a:solidFill>
                <a:latin typeface="Calibri" panose="020F0502020204030204" pitchFamily="34" charset="0"/>
                <a:cs typeface="Calibri" panose="020F0502020204030204" pitchFamily="34" charset="0"/>
              </a:rPr>
              <a:t>no-steal approach.</a:t>
            </a:r>
          </a:p>
          <a:p>
            <a:pPr marL="762000" marR="464820" lvl="1" indent="-292100" algn="just">
              <a:spcBef>
                <a:spcPts val="760"/>
              </a:spcBef>
              <a:buClr>
                <a:srgbClr val="333399"/>
              </a:buClr>
              <a:buSzPct val="53846"/>
              <a:buFont typeface="Wingdings"/>
              <a:buChar char=""/>
              <a:tabLst>
                <a:tab pos="761365" algn="l"/>
                <a:tab pos="762000" algn="l"/>
              </a:tabLst>
            </a:pPr>
            <a:r>
              <a:rPr lang="en-US" sz="2200" spc="-10" dirty="0">
                <a:solidFill>
                  <a:schemeClr val="tx1">
                    <a:lumMod val="95000"/>
                    <a:lumOff val="5000"/>
                  </a:schemeClr>
                </a:solidFill>
                <a:latin typeface="Calibri" panose="020F0502020204030204" pitchFamily="34" charset="0"/>
                <a:cs typeface="Calibri" panose="020F0502020204030204" pitchFamily="34" charset="0"/>
              </a:rPr>
              <a:t>if the recovery protocol allows writing an updated buffer before the transaction commits, it is called </a:t>
            </a:r>
            <a:r>
              <a:rPr lang="en-US" sz="2200" b="1" spc="-10" dirty="0">
                <a:solidFill>
                  <a:schemeClr val="tx1">
                    <a:lumMod val="95000"/>
                    <a:lumOff val="5000"/>
                  </a:schemeClr>
                </a:solidFill>
                <a:latin typeface="Calibri" panose="020F0502020204030204" pitchFamily="34" charset="0"/>
                <a:cs typeface="Calibri" panose="020F0502020204030204" pitchFamily="34" charset="0"/>
              </a:rPr>
              <a:t>steal.</a:t>
            </a:r>
          </a:p>
          <a:p>
            <a:pPr marL="762000" marR="464820" lvl="1" indent="-292100" algn="just">
              <a:spcBef>
                <a:spcPts val="760"/>
              </a:spcBef>
              <a:buClr>
                <a:srgbClr val="333399"/>
              </a:buClr>
              <a:buSzPct val="53846"/>
              <a:buFont typeface="Wingdings"/>
              <a:buChar char=""/>
              <a:tabLst>
                <a:tab pos="761365" algn="l"/>
                <a:tab pos="762000" algn="l"/>
              </a:tabLst>
            </a:pPr>
            <a:r>
              <a:rPr lang="en-US" sz="2400" spc="-10" dirty="0">
                <a:solidFill>
                  <a:srgbClr val="002060"/>
                </a:solidFill>
                <a:latin typeface="Calibri" panose="020F0502020204030204" pitchFamily="34" charset="0"/>
                <a:cs typeface="Calibri" panose="020F0502020204030204" pitchFamily="34" charset="0"/>
              </a:rPr>
              <a:t>The </a:t>
            </a:r>
            <a:r>
              <a:rPr lang="en-US" sz="2400" b="1" spc="-10" dirty="0">
                <a:solidFill>
                  <a:srgbClr val="002060"/>
                </a:solidFill>
                <a:latin typeface="Calibri" panose="020F0502020204030204" pitchFamily="34" charset="0"/>
                <a:cs typeface="Calibri" panose="020F0502020204030204" pitchFamily="34" charset="0"/>
              </a:rPr>
              <a:t>no-steal rule </a:t>
            </a:r>
            <a:r>
              <a:rPr lang="en-US" sz="2400" spc="-10" dirty="0">
                <a:solidFill>
                  <a:srgbClr val="002060"/>
                </a:solidFill>
                <a:latin typeface="Calibri" panose="020F0502020204030204" pitchFamily="34" charset="0"/>
                <a:cs typeface="Calibri" panose="020F0502020204030204" pitchFamily="34" charset="0"/>
              </a:rPr>
              <a:t>means that UNDO will never be needed during recovery, since a committed transaction will not have any of its updates on disk before it commits</a:t>
            </a:r>
          </a:p>
          <a:p>
            <a:pPr marL="469900" marR="464820" lvl="1" algn="just">
              <a:spcBef>
                <a:spcPts val="760"/>
              </a:spcBef>
              <a:buClr>
                <a:srgbClr val="333399"/>
              </a:buClr>
              <a:buSzPct val="53846"/>
              <a:tabLst>
                <a:tab pos="761365" algn="l"/>
                <a:tab pos="762000" algn="l"/>
              </a:tabLst>
            </a:pPr>
            <a:endParaRPr sz="1050" dirty="0">
              <a:latin typeface="Calibri" panose="020F0502020204030204" pitchFamily="34" charset="0"/>
              <a:cs typeface="Calibri" panose="020F0502020204030204" pitchFamily="34" charset="0"/>
            </a:endParaRPr>
          </a:p>
        </p:txBody>
      </p:sp>
      <p:sp>
        <p:nvSpPr>
          <p:cNvPr id="6" name="object 2">
            <a:extLst>
              <a:ext uri="{FF2B5EF4-FFF2-40B4-BE49-F238E27FC236}">
                <a16:creationId xmlns:a16="http://schemas.microsoft.com/office/drawing/2014/main" id="{3995878C-BB75-4A03-A721-2642E1F4FFFF}"/>
              </a:ext>
            </a:extLst>
          </p:cNvPr>
          <p:cNvSpPr txBox="1">
            <a:spLocks noGrp="1"/>
          </p:cNvSpPr>
          <p:nvPr>
            <p:ph type="title"/>
          </p:nvPr>
        </p:nvSpPr>
        <p:spPr>
          <a:xfrm>
            <a:off x="389744" y="529350"/>
            <a:ext cx="11197653" cy="566822"/>
          </a:xfrm>
          <a:prstGeom prst="rect">
            <a:avLst/>
          </a:prstGeom>
        </p:spPr>
        <p:txBody>
          <a:bodyPr vert="horz" wrap="square" lIns="0" tIns="12700" rIns="0" bIns="0" rtlCol="0" anchor="ctr">
            <a:spAutoFit/>
          </a:bodyPr>
          <a:lstStyle/>
          <a:p>
            <a:pPr marL="12700">
              <a:lnSpc>
                <a:spcPct val="100000"/>
              </a:lnSpc>
              <a:spcBef>
                <a:spcPts val="100"/>
              </a:spcBef>
            </a:pPr>
            <a:r>
              <a:rPr lang="en-US" sz="3600" u="sng" spc="-5" dirty="0">
                <a:latin typeface="Calibri" panose="020F0502020204030204" pitchFamily="34" charset="0"/>
                <a:cs typeface="Calibri" panose="020F0502020204030204" pitchFamily="34" charset="0"/>
              </a:rPr>
              <a:t>Write-Ahead Logging, Steal/No-Steal, and Force/No-Force</a:t>
            </a:r>
            <a:endParaRPr sz="3600" u="sng" spc="-5"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343" y="617696"/>
            <a:ext cx="9576172" cy="689932"/>
          </a:xfrm>
          <a:prstGeom prst="rect">
            <a:avLst/>
          </a:prstGeom>
        </p:spPr>
        <p:txBody>
          <a:bodyPr vert="horz" wrap="square" lIns="0" tIns="12700" rIns="0" bIns="0" rtlCol="0" anchor="ctr">
            <a:spAutoFit/>
          </a:bodyPr>
          <a:lstStyle/>
          <a:p>
            <a:pPr marL="12700">
              <a:lnSpc>
                <a:spcPct val="100000"/>
              </a:lnSpc>
              <a:spcBef>
                <a:spcPts val="100"/>
              </a:spcBef>
            </a:pPr>
            <a:r>
              <a:rPr spc="-5" dirty="0"/>
              <a:t>Recovery</a:t>
            </a:r>
            <a:r>
              <a:rPr spc="-25" dirty="0"/>
              <a:t> </a:t>
            </a:r>
            <a:r>
              <a:rPr spc="-5" dirty="0"/>
              <a:t>Concepts</a:t>
            </a:r>
            <a:r>
              <a:rPr spc="-25" dirty="0"/>
              <a:t> </a:t>
            </a:r>
            <a:r>
              <a:rPr spc="-5" dirty="0"/>
              <a:t>(cont’d.)</a:t>
            </a:r>
          </a:p>
        </p:txBody>
      </p:sp>
      <p:sp>
        <p:nvSpPr>
          <p:cNvPr id="3" name="object 3"/>
          <p:cNvSpPr txBox="1"/>
          <p:nvPr/>
        </p:nvSpPr>
        <p:spPr>
          <a:xfrm>
            <a:off x="689548" y="1532987"/>
            <a:ext cx="10028419" cy="3861570"/>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Force</a:t>
            </a:r>
            <a:r>
              <a:rPr sz="2800" spc="2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approach</a:t>
            </a:r>
            <a:endParaRPr sz="2800" dirty="0">
              <a:latin typeface="Calibri" panose="020F0502020204030204" pitchFamily="34" charset="0"/>
              <a:cs typeface="Calibri" panose="020F0502020204030204" pitchFamily="34" charset="0"/>
            </a:endParaRPr>
          </a:p>
          <a:p>
            <a:pPr marL="762000" marR="5080" lvl="1" indent="-292100" algn="just">
              <a:lnSpc>
                <a:spcPct val="101000"/>
              </a:lnSpc>
              <a:spcBef>
                <a:spcPts val="605"/>
              </a:spcBef>
              <a:buClr>
                <a:srgbClr val="333399"/>
              </a:buClr>
              <a:buSzPct val="53846"/>
              <a:buFont typeface="Wingdings"/>
              <a:buChar char=""/>
              <a:tabLst>
                <a:tab pos="761365" algn="l"/>
                <a:tab pos="762000" algn="l"/>
              </a:tabLst>
            </a:pPr>
            <a:r>
              <a:rPr sz="2600" spc="-5" dirty="0">
                <a:solidFill>
                  <a:srgbClr val="800000"/>
                </a:solidFill>
                <a:latin typeface="Calibri" panose="020F0502020204030204" pitchFamily="34" charset="0"/>
                <a:cs typeface="Calibri" panose="020F0502020204030204" pitchFamily="34" charset="0"/>
              </a:rPr>
              <a:t>All </a:t>
            </a:r>
            <a:r>
              <a:rPr sz="2600" spc="-40" dirty="0">
                <a:solidFill>
                  <a:srgbClr val="800000"/>
                </a:solidFill>
                <a:latin typeface="Calibri" panose="020F0502020204030204" pitchFamily="34" charset="0"/>
                <a:cs typeface="Calibri" panose="020F0502020204030204" pitchFamily="34" charset="0"/>
              </a:rPr>
              <a:t>pages</a:t>
            </a:r>
            <a:r>
              <a:rPr sz="2600" spc="-35"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updated</a:t>
            </a:r>
            <a:r>
              <a:rPr sz="2600" spc="-3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by </a:t>
            </a:r>
            <a:r>
              <a:rPr sz="2600" dirty="0">
                <a:solidFill>
                  <a:srgbClr val="800000"/>
                </a:solidFill>
                <a:latin typeface="Calibri" panose="020F0502020204030204" pitchFamily="34" charset="0"/>
                <a:cs typeface="Calibri" panose="020F0502020204030204" pitchFamily="34" charset="0"/>
              </a:rPr>
              <a:t>a </a:t>
            </a:r>
            <a:r>
              <a:rPr sz="2600" spc="-20" dirty="0">
                <a:solidFill>
                  <a:srgbClr val="800000"/>
                </a:solidFill>
                <a:latin typeface="Calibri" panose="020F0502020204030204" pitchFamily="34" charset="0"/>
                <a:cs typeface="Calibri" panose="020F0502020204030204" pitchFamily="34" charset="0"/>
              </a:rPr>
              <a:t>transaction</a:t>
            </a:r>
            <a:r>
              <a:rPr sz="2600" spc="-1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are </a:t>
            </a:r>
            <a:r>
              <a:rPr sz="2600" spc="-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immediately</a:t>
            </a:r>
            <a:r>
              <a:rPr sz="2600" spc="65"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written</a:t>
            </a:r>
            <a:r>
              <a:rPr sz="2600" spc="2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r>
              <a:rPr sz="2600" spc="-3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before</a:t>
            </a:r>
            <a:r>
              <a:rPr sz="2600" spc="2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 </a:t>
            </a:r>
            <a:r>
              <a:rPr sz="2600" spc="-710"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commits</a:t>
            </a:r>
            <a:endParaRPr sz="2600"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Otherwise,</a:t>
            </a:r>
            <a:r>
              <a:rPr sz="2600" spc="114"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no-force</a:t>
            </a:r>
            <a:endParaRPr lang="en-US" sz="2600" spc="-15" dirty="0">
              <a:solidFill>
                <a:srgbClr val="800000"/>
              </a:solidFill>
              <a:latin typeface="Calibri" panose="020F0502020204030204" pitchFamily="34" charset="0"/>
              <a:cs typeface="Calibri" panose="020F0502020204030204" pitchFamily="34" charset="0"/>
            </a:endParaRPr>
          </a:p>
          <a:p>
            <a:pPr marL="469900" lvl="1">
              <a:spcBef>
                <a:spcPts val="580"/>
              </a:spcBef>
              <a:buClr>
                <a:srgbClr val="333399"/>
              </a:buClr>
              <a:buSzPct val="53846"/>
              <a:tabLst>
                <a:tab pos="761365" algn="l"/>
                <a:tab pos="762000" algn="l"/>
              </a:tabLst>
            </a:pPr>
            <a:endParaRPr sz="2600" dirty="0">
              <a:latin typeface="Calibri" panose="020F0502020204030204" pitchFamily="34" charset="0"/>
              <a:cs typeface="Calibri" panose="020F0502020204030204" pitchFamily="34" charset="0"/>
            </a:endParaRPr>
          </a:p>
          <a:p>
            <a:pPr marL="355600" marR="426084" indent="-342900">
              <a:lnSpc>
                <a:spcPts val="3300"/>
              </a:lnSpc>
              <a:spcBef>
                <a:spcPts val="840"/>
              </a:spcBef>
              <a:buClr>
                <a:srgbClr val="990033"/>
              </a:buClr>
              <a:buSzPct val="60714"/>
              <a:buFont typeface="Wingdings"/>
              <a:buChar char=""/>
              <a:tabLst>
                <a:tab pos="354965" algn="l"/>
                <a:tab pos="355600" algn="l"/>
              </a:tabLst>
            </a:pPr>
            <a:r>
              <a:rPr sz="2800" spc="-15" dirty="0">
                <a:solidFill>
                  <a:srgbClr val="333399"/>
                </a:solidFill>
                <a:latin typeface="Calibri" panose="020F0502020204030204" pitchFamily="34" charset="0"/>
                <a:cs typeface="Calibri" panose="020F0502020204030204" pitchFamily="34" charset="0"/>
              </a:rPr>
              <a:t>T</a:t>
            </a:r>
            <a:r>
              <a:rPr sz="2800" dirty="0">
                <a:solidFill>
                  <a:srgbClr val="333399"/>
                </a:solidFill>
                <a:latin typeface="Calibri" panose="020F0502020204030204" pitchFamily="34" charset="0"/>
                <a:cs typeface="Calibri" panose="020F0502020204030204" pitchFamily="34" charset="0"/>
              </a:rPr>
              <a:t>y</a:t>
            </a:r>
            <a:r>
              <a:rPr sz="2800" spc="40" dirty="0">
                <a:solidFill>
                  <a:srgbClr val="333399"/>
                </a:solidFill>
                <a:latin typeface="Calibri" panose="020F0502020204030204" pitchFamily="34" charset="0"/>
                <a:cs typeface="Calibri" panose="020F0502020204030204" pitchFamily="34" charset="0"/>
              </a:rPr>
              <a:t>p</a:t>
            </a:r>
            <a:r>
              <a:rPr sz="2800" spc="-25" dirty="0">
                <a:solidFill>
                  <a:srgbClr val="333399"/>
                </a:solidFill>
                <a:latin typeface="Calibri" panose="020F0502020204030204" pitchFamily="34" charset="0"/>
                <a:cs typeface="Calibri" panose="020F0502020204030204" pitchFamily="34" charset="0"/>
              </a:rPr>
              <a:t>i</a:t>
            </a:r>
            <a:r>
              <a:rPr sz="2800" dirty="0">
                <a:solidFill>
                  <a:srgbClr val="333399"/>
                </a:solidFill>
                <a:latin typeface="Calibri" panose="020F0502020204030204" pitchFamily="34" charset="0"/>
                <a:cs typeface="Calibri" panose="020F0502020204030204" pitchFamily="34" charset="0"/>
              </a:rPr>
              <a:t>c</a:t>
            </a:r>
            <a:r>
              <a:rPr sz="2800" spc="40" dirty="0">
                <a:solidFill>
                  <a:srgbClr val="333399"/>
                </a:solidFill>
                <a:latin typeface="Calibri" panose="020F0502020204030204" pitchFamily="34" charset="0"/>
                <a:cs typeface="Calibri" panose="020F0502020204030204" pitchFamily="34" charset="0"/>
              </a:rPr>
              <a:t>a</a:t>
            </a:r>
            <a:r>
              <a:rPr sz="2800" dirty="0">
                <a:solidFill>
                  <a:srgbClr val="333399"/>
                </a:solidFill>
                <a:latin typeface="Calibri" panose="020F0502020204030204" pitchFamily="34" charset="0"/>
                <a:cs typeface="Calibri" panose="020F0502020204030204" pitchFamily="34" charset="0"/>
              </a:rPr>
              <a:t>l </a:t>
            </a:r>
            <a:r>
              <a:rPr sz="2800" spc="40" dirty="0">
                <a:solidFill>
                  <a:srgbClr val="333399"/>
                </a:solidFill>
                <a:latin typeface="Calibri" panose="020F0502020204030204" pitchFamily="34" charset="0"/>
                <a:cs typeface="Calibri" panose="020F0502020204030204" pitchFamily="34" charset="0"/>
              </a:rPr>
              <a:t>da</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aba</a:t>
            </a:r>
            <a:r>
              <a:rPr sz="2800" dirty="0">
                <a:solidFill>
                  <a:srgbClr val="333399"/>
                </a:solidFill>
                <a:latin typeface="Calibri" panose="020F0502020204030204" pitchFamily="34" charset="0"/>
                <a:cs typeface="Calibri" panose="020F0502020204030204" pitchFamily="34" charset="0"/>
              </a:rPr>
              <a:t>se</a:t>
            </a:r>
            <a:r>
              <a:rPr sz="2800" spc="-235"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sys</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e</a:t>
            </a:r>
            <a:r>
              <a:rPr sz="2800" spc="-35" dirty="0">
                <a:solidFill>
                  <a:srgbClr val="333399"/>
                </a:solidFill>
                <a:latin typeface="Calibri" panose="020F0502020204030204" pitchFamily="34" charset="0"/>
                <a:cs typeface="Calibri" panose="020F0502020204030204" pitchFamily="34" charset="0"/>
              </a:rPr>
              <a:t>m</a:t>
            </a:r>
            <a:r>
              <a:rPr sz="2800" dirty="0">
                <a:solidFill>
                  <a:srgbClr val="333399"/>
                </a:solidFill>
                <a:latin typeface="Calibri" panose="020F0502020204030204" pitchFamily="34" charset="0"/>
                <a:cs typeface="Calibri" panose="020F0502020204030204" pitchFamily="34" charset="0"/>
              </a:rPr>
              <a:t>s</a:t>
            </a:r>
            <a:r>
              <a:rPr sz="2800" spc="-80" dirty="0">
                <a:solidFill>
                  <a:srgbClr val="333399"/>
                </a:solidFill>
                <a:latin typeface="Calibri" panose="020F0502020204030204" pitchFamily="34" charset="0"/>
                <a:cs typeface="Calibri" panose="020F0502020204030204" pitchFamily="34" charset="0"/>
              </a:rPr>
              <a:t> </a:t>
            </a:r>
            <a:r>
              <a:rPr sz="2800" spc="40" dirty="0">
                <a:solidFill>
                  <a:srgbClr val="333399"/>
                </a:solidFill>
                <a:latin typeface="Calibri" panose="020F0502020204030204" pitchFamily="34" charset="0"/>
                <a:cs typeface="Calibri" panose="020F0502020204030204" pitchFamily="34" charset="0"/>
              </a:rPr>
              <a:t>e</a:t>
            </a:r>
            <a:r>
              <a:rPr sz="2800" spc="-35" dirty="0">
                <a:solidFill>
                  <a:srgbClr val="333399"/>
                </a:solidFill>
                <a:latin typeface="Calibri" panose="020F0502020204030204" pitchFamily="34" charset="0"/>
                <a:cs typeface="Calibri" panose="020F0502020204030204" pitchFamily="34" charset="0"/>
              </a:rPr>
              <a:t>m</a:t>
            </a:r>
            <a:r>
              <a:rPr sz="2800" spc="40" dirty="0">
                <a:solidFill>
                  <a:srgbClr val="333399"/>
                </a:solidFill>
                <a:latin typeface="Calibri" panose="020F0502020204030204" pitchFamily="34" charset="0"/>
                <a:cs typeface="Calibri" panose="020F0502020204030204" pitchFamily="34" charset="0"/>
              </a:rPr>
              <a:t>p</a:t>
            </a:r>
            <a:r>
              <a:rPr sz="2800" spc="-25" dirty="0">
                <a:solidFill>
                  <a:srgbClr val="333399"/>
                </a:solidFill>
                <a:latin typeface="Calibri" panose="020F0502020204030204" pitchFamily="34" charset="0"/>
                <a:cs typeface="Calibri" panose="020F0502020204030204" pitchFamily="34" charset="0"/>
              </a:rPr>
              <a:t>l</a:t>
            </a:r>
            <a:r>
              <a:rPr sz="2800" spc="40" dirty="0">
                <a:solidFill>
                  <a:srgbClr val="333399"/>
                </a:solidFill>
                <a:latin typeface="Calibri" panose="020F0502020204030204" pitchFamily="34" charset="0"/>
                <a:cs typeface="Calibri" panose="020F0502020204030204" pitchFamily="34" charset="0"/>
              </a:rPr>
              <a:t>o</a:t>
            </a:r>
            <a:r>
              <a:rPr sz="2800" dirty="0">
                <a:solidFill>
                  <a:srgbClr val="333399"/>
                </a:solidFill>
                <a:latin typeface="Calibri" panose="020F0502020204030204" pitchFamily="34" charset="0"/>
                <a:cs typeface="Calibri" panose="020F0502020204030204" pitchFamily="34" charset="0"/>
              </a:rPr>
              <a:t>y</a:t>
            </a:r>
            <a:r>
              <a:rPr sz="2800" spc="2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a</a:t>
            </a:r>
            <a:r>
              <a:rPr sz="2800" spc="-4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s</a:t>
            </a:r>
            <a:r>
              <a:rPr sz="2800" spc="20" dirty="0">
                <a:solidFill>
                  <a:srgbClr val="333399"/>
                </a:solidFill>
                <a:latin typeface="Calibri" panose="020F0502020204030204" pitchFamily="34" charset="0"/>
                <a:cs typeface="Calibri" panose="020F0502020204030204" pitchFamily="34" charset="0"/>
              </a:rPr>
              <a:t>t</a:t>
            </a:r>
            <a:r>
              <a:rPr sz="2800" spc="40" dirty="0">
                <a:solidFill>
                  <a:srgbClr val="333399"/>
                </a:solidFill>
                <a:latin typeface="Calibri" panose="020F0502020204030204" pitchFamily="34" charset="0"/>
                <a:cs typeface="Calibri" panose="020F0502020204030204" pitchFamily="34" charset="0"/>
              </a:rPr>
              <a:t>ea</a:t>
            </a:r>
            <a:r>
              <a:rPr sz="2800" spc="-25" dirty="0">
                <a:solidFill>
                  <a:srgbClr val="333399"/>
                </a:solidFill>
                <a:latin typeface="Calibri" panose="020F0502020204030204" pitchFamily="34" charset="0"/>
                <a:cs typeface="Calibri" panose="020F0502020204030204" pitchFamily="34" charset="0"/>
              </a:rPr>
              <a:t>l</a:t>
            </a:r>
            <a:r>
              <a:rPr sz="2800" spc="20" dirty="0">
                <a:solidFill>
                  <a:srgbClr val="333399"/>
                </a:solidFill>
                <a:latin typeface="Calibri" panose="020F0502020204030204" pitchFamily="34" charset="0"/>
                <a:cs typeface="Calibri" panose="020F0502020204030204" pitchFamily="34" charset="0"/>
              </a:rPr>
              <a:t>/</a:t>
            </a:r>
            <a:r>
              <a:rPr sz="2800" spc="40" dirty="0">
                <a:solidFill>
                  <a:srgbClr val="333399"/>
                </a:solidFill>
                <a:latin typeface="Calibri" panose="020F0502020204030204" pitchFamily="34" charset="0"/>
                <a:cs typeface="Calibri" panose="020F0502020204030204" pitchFamily="34" charset="0"/>
              </a:rPr>
              <a:t>no</a:t>
            </a:r>
            <a:r>
              <a:rPr sz="280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force</a:t>
            </a:r>
            <a:r>
              <a:rPr sz="2800" spc="-4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strategy</a:t>
            </a:r>
            <a:endParaRPr sz="2800" dirty="0">
              <a:latin typeface="Calibri" panose="020F0502020204030204" pitchFamily="34" charset="0"/>
              <a:cs typeface="Calibri" panose="020F0502020204030204" pitchFamily="34" charset="0"/>
            </a:endParaRPr>
          </a:p>
          <a:p>
            <a:pPr marL="762000" lvl="1" indent="-292100">
              <a:spcBef>
                <a:spcPts val="540"/>
              </a:spcBef>
              <a:buClr>
                <a:srgbClr val="333399"/>
              </a:buClr>
              <a:buSzPct val="53846"/>
              <a:buFont typeface="Wingdings"/>
              <a:buChar char=""/>
              <a:tabLst>
                <a:tab pos="761365" algn="l"/>
                <a:tab pos="762000" algn="l"/>
              </a:tabLst>
            </a:pPr>
            <a:r>
              <a:rPr sz="2600" spc="-20" dirty="0">
                <a:solidFill>
                  <a:srgbClr val="800000"/>
                </a:solidFill>
                <a:latin typeface="Calibri" panose="020F0502020204030204" pitchFamily="34" charset="0"/>
                <a:cs typeface="Calibri" panose="020F0502020204030204" pitchFamily="34" charset="0"/>
              </a:rPr>
              <a:t>Avoids</a:t>
            </a:r>
            <a:r>
              <a:rPr sz="2600" spc="60"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need</a:t>
            </a:r>
            <a:r>
              <a:rPr sz="2600" spc="2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for</a:t>
            </a:r>
            <a:r>
              <a:rPr sz="260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very</a:t>
            </a:r>
            <a:r>
              <a:rPr sz="2600" spc="6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large</a:t>
            </a:r>
            <a:r>
              <a:rPr sz="2600" spc="2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buffer</a:t>
            </a:r>
            <a:r>
              <a:rPr sz="2600" spc="20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space</a:t>
            </a:r>
            <a:endParaRPr sz="2600" dirty="0">
              <a:latin typeface="Calibri" panose="020F0502020204030204" pitchFamily="34" charset="0"/>
              <a:cs typeface="Calibri" panose="020F0502020204030204" pitchFamily="34" charset="0"/>
            </a:endParaRPr>
          </a:p>
          <a:p>
            <a:pPr marL="762000" marR="144145" lvl="1" indent="-292100">
              <a:lnSpc>
                <a:spcPts val="3100"/>
              </a:lnSpc>
              <a:spcBef>
                <a:spcPts val="800"/>
              </a:spcBef>
              <a:buClr>
                <a:srgbClr val="333399"/>
              </a:buClr>
              <a:buSzPct val="53846"/>
              <a:buFont typeface="Wingdings"/>
              <a:buChar char=""/>
              <a:tabLst>
                <a:tab pos="761365" algn="l"/>
                <a:tab pos="762000" algn="l"/>
              </a:tabLst>
            </a:pPr>
            <a:r>
              <a:rPr sz="2600" spc="-30" dirty="0">
                <a:solidFill>
                  <a:srgbClr val="800000"/>
                </a:solidFill>
                <a:latin typeface="Calibri" panose="020F0502020204030204" pitchFamily="34" charset="0"/>
                <a:cs typeface="Calibri" panose="020F0502020204030204" pitchFamily="34" charset="0"/>
              </a:rPr>
              <a:t>Reduces</a:t>
            </a:r>
            <a:r>
              <a:rPr sz="2600" spc="17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r>
              <a:rPr sz="2600" spc="7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I/O</a:t>
            </a:r>
            <a:r>
              <a:rPr sz="2600" spc="5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operations</a:t>
            </a:r>
            <a:r>
              <a:rPr sz="2600" spc="18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for</a:t>
            </a:r>
            <a:r>
              <a:rPr sz="2600" spc="11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heavily</a:t>
            </a:r>
            <a:r>
              <a:rPr sz="2600" spc="75"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updated </a:t>
            </a:r>
            <a:r>
              <a:rPr sz="2600" spc="-705" dirty="0">
                <a:solidFill>
                  <a:srgbClr val="800000"/>
                </a:solidFill>
                <a:latin typeface="Calibri" panose="020F0502020204030204" pitchFamily="34" charset="0"/>
                <a:cs typeface="Calibri" panose="020F0502020204030204" pitchFamily="34" charset="0"/>
              </a:rPr>
              <a:t> </a:t>
            </a:r>
            <a:r>
              <a:rPr sz="2600" spc="-50" dirty="0">
                <a:solidFill>
                  <a:srgbClr val="800000"/>
                </a:solidFill>
                <a:latin typeface="Calibri" panose="020F0502020204030204" pitchFamily="34" charset="0"/>
                <a:cs typeface="Calibri" panose="020F0502020204030204" pitchFamily="34" charset="0"/>
              </a:rPr>
              <a:t>pages</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343" y="617696"/>
            <a:ext cx="8796683" cy="689932"/>
          </a:xfrm>
          <a:prstGeom prst="rect">
            <a:avLst/>
          </a:prstGeom>
        </p:spPr>
        <p:txBody>
          <a:bodyPr vert="horz" wrap="square" lIns="0" tIns="12700" rIns="0" bIns="0" rtlCol="0" anchor="ctr">
            <a:spAutoFit/>
          </a:bodyPr>
          <a:lstStyle/>
          <a:p>
            <a:pPr marL="12700">
              <a:lnSpc>
                <a:spcPct val="100000"/>
              </a:lnSpc>
              <a:spcBef>
                <a:spcPts val="100"/>
              </a:spcBef>
            </a:pPr>
            <a:r>
              <a:rPr spc="-5" dirty="0"/>
              <a:t>Recovery</a:t>
            </a:r>
            <a:r>
              <a:rPr spc="-25" dirty="0"/>
              <a:t> </a:t>
            </a:r>
            <a:r>
              <a:rPr spc="-5" dirty="0"/>
              <a:t>Concepts</a:t>
            </a:r>
            <a:r>
              <a:rPr spc="-25" dirty="0"/>
              <a:t> </a:t>
            </a:r>
            <a:r>
              <a:rPr spc="-5" dirty="0"/>
              <a:t>(cont’d.)</a:t>
            </a:r>
          </a:p>
        </p:txBody>
      </p:sp>
      <p:sp>
        <p:nvSpPr>
          <p:cNvPr id="3" name="object 3"/>
          <p:cNvSpPr txBox="1"/>
          <p:nvPr/>
        </p:nvSpPr>
        <p:spPr>
          <a:xfrm>
            <a:off x="568288" y="1899927"/>
            <a:ext cx="11004119" cy="3558282"/>
          </a:xfrm>
          <a:prstGeom prst="rect">
            <a:avLst/>
          </a:prstGeom>
        </p:spPr>
        <p:txBody>
          <a:bodyPr vert="horz" wrap="square" lIns="0" tIns="7620" rIns="0" bIns="0" rtlCol="0">
            <a:spAutoFit/>
          </a:bodyPr>
          <a:lstStyle/>
          <a:p>
            <a:pPr marL="355600" marR="1093470" indent="-342900" algn="just">
              <a:lnSpc>
                <a:spcPct val="101200"/>
              </a:lnSpc>
              <a:spcBef>
                <a:spcPts val="60"/>
              </a:spcBef>
              <a:buClr>
                <a:srgbClr val="990033"/>
              </a:buClr>
              <a:buSzPct val="60714"/>
              <a:buFont typeface="Wingdings"/>
              <a:buChar char=""/>
              <a:tabLst>
                <a:tab pos="354965" algn="l"/>
                <a:tab pos="355600" algn="l"/>
              </a:tabLst>
            </a:pPr>
            <a:r>
              <a:rPr sz="2800" b="1" spc="5" dirty="0">
                <a:solidFill>
                  <a:srgbClr val="333399"/>
                </a:solidFill>
                <a:latin typeface="Calibri" panose="020F0502020204030204" pitchFamily="34" charset="0"/>
                <a:cs typeface="Calibri" panose="020F0502020204030204" pitchFamily="34" charset="0"/>
              </a:rPr>
              <a:t>Write-ahead </a:t>
            </a:r>
            <a:r>
              <a:rPr sz="2800" b="1" spc="15" dirty="0">
                <a:solidFill>
                  <a:srgbClr val="333399"/>
                </a:solidFill>
                <a:latin typeface="Calibri" panose="020F0502020204030204" pitchFamily="34" charset="0"/>
                <a:cs typeface="Calibri" panose="020F0502020204030204" pitchFamily="34" charset="0"/>
              </a:rPr>
              <a:t>logging</a:t>
            </a:r>
            <a:r>
              <a:rPr lang="en-US" sz="2800" b="1" spc="15" dirty="0">
                <a:solidFill>
                  <a:srgbClr val="333399"/>
                </a:solidFill>
                <a:latin typeface="Calibri" panose="020F0502020204030204" pitchFamily="34" charset="0"/>
                <a:cs typeface="Calibri" panose="020F0502020204030204" pitchFamily="34" charset="0"/>
              </a:rPr>
              <a:t> (WAL)</a:t>
            </a:r>
            <a:r>
              <a:rPr sz="2800" spc="15" dirty="0">
                <a:solidFill>
                  <a:srgbClr val="333399"/>
                </a:solidFill>
                <a:latin typeface="Calibri" panose="020F0502020204030204" pitchFamily="34" charset="0"/>
                <a:cs typeface="Calibri" panose="020F0502020204030204" pitchFamily="34" charset="0"/>
              </a:rPr>
              <a:t> protocol </a:t>
            </a:r>
            <a:r>
              <a:rPr sz="2800" spc="20" dirty="0">
                <a:solidFill>
                  <a:srgbClr val="333399"/>
                </a:solidFill>
                <a:latin typeface="Calibri" panose="020F0502020204030204" pitchFamily="34" charset="0"/>
                <a:cs typeface="Calibri" panose="020F0502020204030204" pitchFamily="34" charset="0"/>
              </a:rPr>
              <a:t>for </a:t>
            </a:r>
            <a:r>
              <a:rPr sz="2800" spc="5" dirty="0">
                <a:solidFill>
                  <a:srgbClr val="333399"/>
                </a:solidFill>
                <a:latin typeface="Calibri" panose="020F0502020204030204" pitchFamily="34" charset="0"/>
                <a:cs typeface="Calibri" panose="020F0502020204030204" pitchFamily="34" charset="0"/>
              </a:rPr>
              <a:t>recovery </a:t>
            </a:r>
            <a:r>
              <a:rPr sz="2800" spc="10" dirty="0">
                <a:solidFill>
                  <a:srgbClr val="333399"/>
                </a:solidFill>
                <a:latin typeface="Calibri" panose="020F0502020204030204" pitchFamily="34" charset="0"/>
                <a:cs typeface="Calibri" panose="020F0502020204030204" pitchFamily="34" charset="0"/>
              </a:rPr>
              <a:t> algorithm</a:t>
            </a:r>
            <a:r>
              <a:rPr lang="en-US" sz="2800" spc="1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requiring</a:t>
            </a:r>
            <a:r>
              <a:rPr sz="2800" spc="-45"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both</a:t>
            </a:r>
            <a:r>
              <a:rPr sz="2800" spc="-45"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UNDO</a:t>
            </a:r>
            <a:r>
              <a:rPr sz="2800" spc="30" dirty="0">
                <a:solidFill>
                  <a:srgbClr val="333399"/>
                </a:solidFill>
                <a:latin typeface="Calibri" panose="020F0502020204030204" pitchFamily="34" charset="0"/>
                <a:cs typeface="Calibri" panose="020F0502020204030204" pitchFamily="34" charset="0"/>
              </a:rPr>
              <a:t> </a:t>
            </a:r>
            <a:r>
              <a:rPr sz="2800" spc="25" dirty="0">
                <a:solidFill>
                  <a:srgbClr val="333399"/>
                </a:solidFill>
                <a:latin typeface="Calibri" panose="020F0502020204030204" pitchFamily="34" charset="0"/>
                <a:cs typeface="Calibri" panose="020F0502020204030204" pitchFamily="34" charset="0"/>
              </a:rPr>
              <a:t>and</a:t>
            </a:r>
            <a:r>
              <a:rPr sz="2800" spc="-4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REDO</a:t>
            </a:r>
            <a:endParaRPr sz="2800" dirty="0">
              <a:latin typeface="Calibri" panose="020F0502020204030204" pitchFamily="34" charset="0"/>
              <a:cs typeface="Calibri" panose="020F0502020204030204" pitchFamily="34" charset="0"/>
            </a:endParaRPr>
          </a:p>
          <a:p>
            <a:pPr marL="762000" marR="217804" lvl="1" indent="-292100" algn="just">
              <a:lnSpc>
                <a:spcPts val="3100"/>
              </a:lnSpc>
              <a:spcBef>
                <a:spcPts val="760"/>
              </a:spcBef>
              <a:buClr>
                <a:srgbClr val="333399"/>
              </a:buClr>
              <a:buSzPct val="53846"/>
              <a:buFont typeface="Wingdings"/>
              <a:buChar char=""/>
              <a:tabLst>
                <a:tab pos="761365" algn="l"/>
                <a:tab pos="762000" algn="l"/>
              </a:tabLst>
            </a:pPr>
            <a:r>
              <a:rPr sz="2600" spc="-15" dirty="0">
                <a:solidFill>
                  <a:srgbClr val="800000"/>
                </a:solidFill>
                <a:latin typeface="Calibri" panose="020F0502020204030204" pitchFamily="34" charset="0"/>
                <a:cs typeface="Calibri" panose="020F0502020204030204" pitchFamily="34" charset="0"/>
              </a:rPr>
              <a:t>BFIM</a:t>
            </a:r>
            <a:r>
              <a:rPr sz="260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an</a:t>
            </a:r>
            <a:r>
              <a:rPr sz="2600" spc="1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item</a:t>
            </a:r>
            <a:r>
              <a:rPr sz="2600" spc="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cannot</a:t>
            </a:r>
            <a:r>
              <a:rPr sz="2600" spc="24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overwritten</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by</a:t>
            </a:r>
            <a:r>
              <a:rPr sz="2600" spc="7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its</a:t>
            </a:r>
            <a:r>
              <a:rPr sz="2600" spc="-30" dirty="0">
                <a:solidFill>
                  <a:srgbClr val="800000"/>
                </a:solidFill>
                <a:latin typeface="Calibri" panose="020F0502020204030204" pitchFamily="34" charset="0"/>
                <a:cs typeface="Calibri" panose="020F0502020204030204" pitchFamily="34" charset="0"/>
              </a:rPr>
              <a:t> after </a:t>
            </a:r>
            <a:r>
              <a:rPr sz="2600" spc="-71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image</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until</a:t>
            </a:r>
            <a:r>
              <a:rPr sz="2600" spc="9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all </a:t>
            </a:r>
            <a:r>
              <a:rPr sz="2600" spc="-5" dirty="0">
                <a:solidFill>
                  <a:srgbClr val="800000"/>
                </a:solidFill>
                <a:latin typeface="Calibri" panose="020F0502020204030204" pitchFamily="34" charset="0"/>
                <a:cs typeface="Calibri" panose="020F0502020204030204" pitchFamily="34" charset="0"/>
              </a:rPr>
              <a:t>UNDO-type</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log</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entries</a:t>
            </a:r>
            <a:r>
              <a:rPr sz="2600" spc="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have</a:t>
            </a:r>
            <a:r>
              <a:rPr sz="2600" spc="125"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been </a:t>
            </a:r>
            <a:r>
              <a:rPr sz="2600" spc="-3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force-written</a:t>
            </a:r>
            <a:r>
              <a:rPr sz="2600" spc="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endParaRPr lang="en-US" sz="2600" spc="-10" dirty="0">
              <a:solidFill>
                <a:srgbClr val="800000"/>
              </a:solidFill>
              <a:latin typeface="Calibri" panose="020F0502020204030204" pitchFamily="34" charset="0"/>
              <a:cs typeface="Calibri" panose="020F0502020204030204" pitchFamily="34" charset="0"/>
            </a:endParaRPr>
          </a:p>
          <a:p>
            <a:pPr marL="469900" marR="217804" lvl="1" algn="just">
              <a:lnSpc>
                <a:spcPts val="3100"/>
              </a:lnSpc>
              <a:spcBef>
                <a:spcPts val="760"/>
              </a:spcBef>
              <a:buClr>
                <a:srgbClr val="333399"/>
              </a:buClr>
              <a:buSzPct val="53846"/>
              <a:tabLst>
                <a:tab pos="761365" algn="l"/>
                <a:tab pos="762000" algn="l"/>
              </a:tabLst>
            </a:pPr>
            <a:endParaRPr sz="2600" dirty="0">
              <a:latin typeface="Calibri" panose="020F0502020204030204" pitchFamily="34" charset="0"/>
              <a:cs typeface="Calibri" panose="020F0502020204030204" pitchFamily="34" charset="0"/>
            </a:endParaRPr>
          </a:p>
          <a:p>
            <a:pPr marL="762000" marR="5080" lvl="1" indent="-292100" algn="just">
              <a:lnSpc>
                <a:spcPts val="3100"/>
              </a:lnSpc>
              <a:spcBef>
                <a:spcPts val="700"/>
              </a:spcBef>
              <a:buClr>
                <a:srgbClr val="333399"/>
              </a:buClr>
              <a:buSzPct val="53846"/>
              <a:buFont typeface="Wingdings"/>
              <a:buChar char=""/>
              <a:tabLst>
                <a:tab pos="761365" algn="l"/>
                <a:tab pos="762000" algn="l"/>
              </a:tabLst>
            </a:pPr>
            <a:r>
              <a:rPr sz="2600" spc="5" dirty="0">
                <a:solidFill>
                  <a:srgbClr val="800000"/>
                </a:solidFill>
                <a:latin typeface="Calibri" panose="020F0502020204030204" pitchFamily="34" charset="0"/>
                <a:cs typeface="Calibri" panose="020F0502020204030204" pitchFamily="34" charset="0"/>
              </a:rPr>
              <a:t>Commit </a:t>
            </a:r>
            <a:r>
              <a:rPr sz="2600" spc="-25" dirty="0">
                <a:solidFill>
                  <a:srgbClr val="800000"/>
                </a:solidFill>
                <a:latin typeface="Calibri" panose="020F0502020204030204" pitchFamily="34" charset="0"/>
                <a:cs typeface="Calibri" panose="020F0502020204030204" pitchFamily="34" charset="0"/>
              </a:rPr>
              <a:t>operation</a:t>
            </a:r>
            <a:r>
              <a:rPr sz="2600" spc="-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 </a:t>
            </a:r>
            <a:r>
              <a:rPr sz="2600" dirty="0">
                <a:solidFill>
                  <a:srgbClr val="800000"/>
                </a:solidFill>
                <a:latin typeface="Calibri" panose="020F0502020204030204" pitchFamily="34" charset="0"/>
                <a:cs typeface="Calibri" panose="020F0502020204030204" pitchFamily="34" charset="0"/>
              </a:rPr>
              <a:t>a </a:t>
            </a:r>
            <a:r>
              <a:rPr sz="2600" spc="-20" dirty="0">
                <a:solidFill>
                  <a:srgbClr val="800000"/>
                </a:solidFill>
                <a:latin typeface="Calibri" panose="020F0502020204030204" pitchFamily="34" charset="0"/>
                <a:cs typeface="Calibri" panose="020F0502020204030204" pitchFamily="34" charset="0"/>
              </a:rPr>
              <a:t>transaction</a:t>
            </a:r>
            <a:r>
              <a:rPr sz="2600" spc="-1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cannot</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be </a:t>
            </a:r>
            <a:r>
              <a:rPr sz="2600" spc="-20" dirty="0">
                <a:solidFill>
                  <a:srgbClr val="800000"/>
                </a:solidFill>
                <a:latin typeface="Calibri" panose="020F0502020204030204" pitchFamily="34" charset="0"/>
                <a:cs typeface="Calibri" panose="020F0502020204030204" pitchFamily="34" charset="0"/>
              </a:rPr>
              <a:t> completed</a:t>
            </a:r>
            <a:r>
              <a:rPr sz="2600" spc="1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until</a:t>
            </a:r>
            <a:r>
              <a:rPr sz="2600" spc="10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all</a:t>
            </a:r>
            <a:r>
              <a:rPr sz="2600" spc="9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REDO-type</a:t>
            </a:r>
            <a:r>
              <a:rPr sz="2600" spc="3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and</a:t>
            </a:r>
            <a:r>
              <a:rPr sz="2600" spc="13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UNDO-type</a:t>
            </a:r>
            <a:r>
              <a:rPr sz="2600" spc="-7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log </a:t>
            </a:r>
            <a:r>
              <a:rPr sz="2600" spc="-71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records</a:t>
            </a:r>
            <a:r>
              <a:rPr sz="2600" spc="7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for</a:t>
            </a:r>
            <a:r>
              <a:rPr sz="2600" spc="110"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that</a:t>
            </a:r>
            <a:r>
              <a:rPr sz="2600" spc="5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r>
              <a:rPr sz="2600" spc="229"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have</a:t>
            </a:r>
            <a:r>
              <a:rPr sz="2600" spc="125"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been</a:t>
            </a:r>
            <a:r>
              <a:rPr sz="2600" spc="130" dirty="0">
                <a:solidFill>
                  <a:srgbClr val="800000"/>
                </a:solidFill>
                <a:latin typeface="Calibri" panose="020F0502020204030204" pitchFamily="34" charset="0"/>
                <a:cs typeface="Calibri" panose="020F0502020204030204" pitchFamily="34" charset="0"/>
              </a:rPr>
              <a:t> </a:t>
            </a:r>
            <a:r>
              <a:rPr lang="en-US" sz="2600" spc="-20" dirty="0">
                <a:solidFill>
                  <a:srgbClr val="800000"/>
                </a:solidFill>
                <a:latin typeface="Calibri" panose="020F0502020204030204" pitchFamily="34" charset="0"/>
                <a:cs typeface="Calibri" panose="020F0502020204030204" pitchFamily="34" charset="0"/>
              </a:rPr>
              <a:t>force-written</a:t>
            </a:r>
            <a:r>
              <a:rPr sz="2600" spc="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4439" y="121530"/>
            <a:ext cx="10328223" cy="1131079"/>
          </a:xfrm>
          <a:prstGeom prst="rect">
            <a:avLst/>
          </a:prstGeom>
        </p:spPr>
        <p:txBody>
          <a:bodyPr vert="horz" wrap="square" lIns="0" tIns="27940" rIns="0" bIns="0" rtlCol="0" anchor="ctr">
            <a:spAutoFit/>
          </a:bodyPr>
          <a:lstStyle/>
          <a:p>
            <a:pPr marL="12700" marR="5080">
              <a:lnSpc>
                <a:spcPts val="4300"/>
              </a:lnSpc>
              <a:spcBef>
                <a:spcPts val="220"/>
              </a:spcBef>
            </a:pPr>
            <a:r>
              <a:rPr spc="-5" dirty="0"/>
              <a:t>Checkpoints </a:t>
            </a:r>
            <a:r>
              <a:rPr dirty="0"/>
              <a:t>in </a:t>
            </a:r>
            <a:r>
              <a:rPr spc="-5" dirty="0"/>
              <a:t>the System Log and </a:t>
            </a:r>
            <a:r>
              <a:rPr spc="-990" dirty="0"/>
              <a:t> </a:t>
            </a:r>
            <a:r>
              <a:rPr spc="-5" dirty="0"/>
              <a:t>Fuzzy</a:t>
            </a:r>
            <a:r>
              <a:rPr spc="-10" dirty="0"/>
              <a:t> </a:t>
            </a:r>
            <a:r>
              <a:rPr spc="-5" dirty="0"/>
              <a:t>Checkpointing</a:t>
            </a:r>
            <a:r>
              <a:rPr lang="en-GB" spc="-5" dirty="0"/>
              <a:t> (22.1.4)</a:t>
            </a:r>
            <a:endParaRPr spc="-5" dirty="0"/>
          </a:p>
        </p:txBody>
      </p:sp>
      <p:sp>
        <p:nvSpPr>
          <p:cNvPr id="3" name="object 3"/>
          <p:cNvSpPr txBox="1"/>
          <p:nvPr/>
        </p:nvSpPr>
        <p:spPr>
          <a:xfrm>
            <a:off x="854438" y="1832791"/>
            <a:ext cx="10852879" cy="3463769"/>
          </a:xfrm>
          <a:prstGeom prst="rect">
            <a:avLst/>
          </a:prstGeom>
        </p:spPr>
        <p:txBody>
          <a:bodyPr vert="horz" wrap="square" lIns="0" tIns="100330" rIns="0" bIns="0" rtlCol="0">
            <a:spAutoFit/>
          </a:bodyPr>
          <a:lstStyle/>
          <a:p>
            <a:pPr marL="355600" indent="-342900">
              <a:spcBef>
                <a:spcPts val="79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Taking</a:t>
            </a:r>
            <a:r>
              <a:rPr sz="2800" spc="-60" dirty="0">
                <a:solidFill>
                  <a:srgbClr val="333399"/>
                </a:solidFill>
                <a:latin typeface="Calibri" panose="020F0502020204030204" pitchFamily="34" charset="0"/>
                <a:cs typeface="Calibri" panose="020F0502020204030204" pitchFamily="34" charset="0"/>
              </a:rPr>
              <a:t> </a:t>
            </a:r>
            <a:r>
              <a:rPr sz="2800" dirty="0">
                <a:solidFill>
                  <a:srgbClr val="333399"/>
                </a:solidFill>
                <a:latin typeface="Calibri" panose="020F0502020204030204" pitchFamily="34" charset="0"/>
                <a:cs typeface="Calibri" panose="020F0502020204030204" pitchFamily="34" charset="0"/>
              </a:rPr>
              <a:t>a</a:t>
            </a:r>
            <a:r>
              <a:rPr sz="2800" spc="-6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checkpoint</a:t>
            </a:r>
            <a:endParaRPr sz="2800" dirty="0">
              <a:latin typeface="Calibri" panose="020F0502020204030204" pitchFamily="34" charset="0"/>
              <a:cs typeface="Calibri" panose="020F0502020204030204" pitchFamily="34" charset="0"/>
            </a:endParaRPr>
          </a:p>
          <a:p>
            <a:pPr marL="762000" lvl="1" indent="-292100">
              <a:spcBef>
                <a:spcPts val="640"/>
              </a:spcBef>
              <a:buClr>
                <a:srgbClr val="333399"/>
              </a:buClr>
              <a:buSzPct val="53846"/>
              <a:buFont typeface="Wingdings"/>
              <a:buChar char=""/>
              <a:tabLst>
                <a:tab pos="761365" algn="l"/>
                <a:tab pos="762000" algn="l"/>
              </a:tabLst>
            </a:pPr>
            <a:r>
              <a:rPr sz="2600" spc="-35" dirty="0">
                <a:solidFill>
                  <a:srgbClr val="800000"/>
                </a:solidFill>
                <a:latin typeface="Calibri" panose="020F0502020204030204" pitchFamily="34" charset="0"/>
                <a:cs typeface="Calibri" panose="020F0502020204030204" pitchFamily="34" charset="0"/>
              </a:rPr>
              <a:t>Suspend</a:t>
            </a:r>
            <a:r>
              <a:rPr sz="2600" spc="2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execution</a:t>
            </a:r>
            <a:r>
              <a:rPr sz="2600" spc="229"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of</a:t>
            </a:r>
            <a:r>
              <a:rPr sz="2600" spc="5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all</a:t>
            </a:r>
            <a:r>
              <a:rPr sz="260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transactions</a:t>
            </a:r>
            <a:r>
              <a:rPr sz="2600" spc="27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temporarily</a:t>
            </a:r>
            <a:endParaRPr sz="2600" dirty="0">
              <a:latin typeface="Calibri" panose="020F0502020204030204" pitchFamily="34" charset="0"/>
              <a:cs typeface="Calibri" panose="020F0502020204030204" pitchFamily="34" charset="0"/>
            </a:endParaRPr>
          </a:p>
          <a:p>
            <a:pPr marL="762000" marR="529590" lvl="1" indent="-292100">
              <a:lnSpc>
                <a:spcPts val="3100"/>
              </a:lnSpc>
              <a:spcBef>
                <a:spcPts val="800"/>
              </a:spcBef>
              <a:buClr>
                <a:srgbClr val="333399"/>
              </a:buClr>
              <a:buSzPct val="53846"/>
              <a:buFont typeface="Wingdings"/>
              <a:buChar char=""/>
              <a:tabLst>
                <a:tab pos="761365" algn="l"/>
                <a:tab pos="762000" algn="l"/>
              </a:tabLst>
            </a:pPr>
            <a:r>
              <a:rPr sz="2600" dirty="0">
                <a:solidFill>
                  <a:srgbClr val="800000"/>
                </a:solidFill>
                <a:latin typeface="Calibri" panose="020F0502020204030204" pitchFamily="34" charset="0"/>
                <a:cs typeface="Calibri" panose="020F0502020204030204" pitchFamily="34" charset="0"/>
              </a:rPr>
              <a:t>Force-write</a:t>
            </a:r>
            <a:r>
              <a:rPr sz="2600" spc="-8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all</a:t>
            </a:r>
            <a:r>
              <a:rPr sz="2600" spc="9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main</a:t>
            </a:r>
            <a:r>
              <a:rPr sz="2600" spc="-8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memory</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buffers</a:t>
            </a:r>
            <a:r>
              <a:rPr sz="2600" spc="16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that</a:t>
            </a:r>
            <a:r>
              <a:rPr sz="2600" spc="15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have </a:t>
            </a:r>
            <a:r>
              <a:rPr sz="2600" spc="-710" dirty="0">
                <a:solidFill>
                  <a:srgbClr val="800000"/>
                </a:solidFill>
                <a:latin typeface="Calibri" panose="020F0502020204030204" pitchFamily="34" charset="0"/>
                <a:cs typeface="Calibri" panose="020F0502020204030204" pitchFamily="34" charset="0"/>
              </a:rPr>
              <a:t> </a:t>
            </a:r>
            <a:r>
              <a:rPr sz="2600" spc="-40" dirty="0">
                <a:solidFill>
                  <a:srgbClr val="800000"/>
                </a:solidFill>
                <a:latin typeface="Calibri" panose="020F0502020204030204" pitchFamily="34" charset="0"/>
                <a:cs typeface="Calibri" panose="020F0502020204030204" pitchFamily="34" charset="0"/>
              </a:rPr>
              <a:t>been</a:t>
            </a:r>
            <a:r>
              <a:rPr sz="2600" spc="1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modified</a:t>
            </a:r>
            <a:r>
              <a:rPr sz="2600" spc="1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endParaRPr sz="2600" dirty="0">
              <a:latin typeface="Calibri" panose="020F0502020204030204" pitchFamily="34" charset="0"/>
              <a:cs typeface="Calibri" panose="020F0502020204030204" pitchFamily="34" charset="0"/>
            </a:endParaRPr>
          </a:p>
          <a:p>
            <a:pPr marL="762000" marR="374650" lvl="1" indent="-292100">
              <a:lnSpc>
                <a:spcPts val="3100"/>
              </a:lnSpc>
              <a:spcBef>
                <a:spcPts val="600"/>
              </a:spcBef>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Write</a:t>
            </a:r>
            <a:r>
              <a:rPr sz="2600" spc="-7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checkpoint</a:t>
            </a:r>
            <a:r>
              <a:rPr sz="2600" spc="15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record</a:t>
            </a:r>
            <a:r>
              <a:rPr sz="2600" spc="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3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1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log,</a:t>
            </a:r>
            <a:r>
              <a:rPr sz="2600" spc="55" dirty="0">
                <a:solidFill>
                  <a:srgbClr val="800000"/>
                </a:solidFill>
                <a:latin typeface="Calibri" panose="020F0502020204030204" pitchFamily="34" charset="0"/>
                <a:cs typeface="Calibri" panose="020F0502020204030204" pitchFamily="34" charset="0"/>
              </a:rPr>
              <a:t> </a:t>
            </a:r>
            <a:r>
              <a:rPr sz="2600" spc="-35" dirty="0">
                <a:solidFill>
                  <a:srgbClr val="800000"/>
                </a:solidFill>
                <a:latin typeface="Calibri" panose="020F0502020204030204" pitchFamily="34" charset="0"/>
                <a:cs typeface="Calibri" panose="020F0502020204030204" pitchFamily="34" charset="0"/>
              </a:rPr>
              <a:t>and</a:t>
            </a:r>
            <a:r>
              <a:rPr sz="2600" spc="13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force- </a:t>
            </a:r>
            <a:r>
              <a:rPr sz="2600" spc="-71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write</a:t>
            </a:r>
            <a:r>
              <a:rPr sz="2600" spc="-7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1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log</a:t>
            </a:r>
            <a:r>
              <a:rPr sz="2600" spc="3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disk</a:t>
            </a:r>
            <a:endParaRPr sz="2600" dirty="0">
              <a:latin typeface="Calibri" panose="020F0502020204030204" pitchFamily="34" charset="0"/>
              <a:cs typeface="Calibri" panose="020F0502020204030204" pitchFamily="34" charset="0"/>
            </a:endParaRPr>
          </a:p>
          <a:p>
            <a:pPr marL="762000" lvl="1" indent="-292100">
              <a:spcBef>
                <a:spcPts val="580"/>
              </a:spcBef>
              <a:buClr>
                <a:srgbClr val="333399"/>
              </a:buClr>
              <a:buSzPct val="53846"/>
              <a:buFont typeface="Wingdings"/>
              <a:buChar char=""/>
              <a:tabLst>
                <a:tab pos="761365" algn="l"/>
                <a:tab pos="762000" algn="l"/>
              </a:tabLst>
            </a:pPr>
            <a:r>
              <a:rPr sz="2600" spc="-10" dirty="0">
                <a:solidFill>
                  <a:srgbClr val="800000"/>
                </a:solidFill>
                <a:latin typeface="Calibri" panose="020F0502020204030204" pitchFamily="34" charset="0"/>
                <a:cs typeface="Calibri" panose="020F0502020204030204" pitchFamily="34" charset="0"/>
              </a:rPr>
              <a:t>Resume</a:t>
            </a:r>
            <a:r>
              <a:rPr sz="2600" spc="2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executing</a:t>
            </a:r>
            <a:r>
              <a:rPr sz="2600" spc="2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transactions</a:t>
            </a:r>
            <a:endParaRPr lang="en-US" sz="2600" spc="-25" dirty="0">
              <a:solidFill>
                <a:srgbClr val="800000"/>
              </a:solidFill>
              <a:latin typeface="Calibri" panose="020F0502020204030204" pitchFamily="34" charset="0"/>
              <a:cs typeface="Calibri" panose="020F0502020204030204" pitchFamily="34" charset="0"/>
            </a:endParaRPr>
          </a:p>
          <a:p>
            <a:pPr marL="469900" lvl="1">
              <a:spcBef>
                <a:spcPts val="580"/>
              </a:spcBef>
              <a:buClr>
                <a:srgbClr val="333399"/>
              </a:buClr>
              <a:buSzPct val="53846"/>
              <a:tabLst>
                <a:tab pos="761365" algn="l"/>
                <a:tab pos="762000" algn="l"/>
              </a:tabLst>
            </a:pPr>
            <a:endParaRPr sz="2600" dirty="0">
              <a:latin typeface="Calibri" panose="020F0502020204030204" pitchFamily="34" charset="0"/>
              <a:cs typeface="Calibri" panose="020F0502020204030204" pitchFamily="34" charset="0"/>
            </a:endParaRPr>
          </a:p>
          <a:p>
            <a:pPr marL="355600" marR="5080" indent="-342900">
              <a:lnSpc>
                <a:spcPts val="3300"/>
              </a:lnSpc>
              <a:spcBef>
                <a:spcPts val="840"/>
              </a:spcBef>
              <a:buClr>
                <a:srgbClr val="990033"/>
              </a:buClr>
              <a:buSzPct val="60714"/>
              <a:buFont typeface="Wingdings"/>
              <a:buChar char=""/>
              <a:tabLst>
                <a:tab pos="354965" algn="l"/>
                <a:tab pos="355600" algn="l"/>
              </a:tabLst>
            </a:pPr>
            <a:r>
              <a:rPr sz="2800" spc="-10" dirty="0">
                <a:solidFill>
                  <a:srgbClr val="333399"/>
                </a:solidFill>
                <a:latin typeface="Calibri" panose="020F0502020204030204" pitchFamily="34" charset="0"/>
                <a:cs typeface="Calibri" panose="020F0502020204030204" pitchFamily="34" charset="0"/>
              </a:rPr>
              <a:t>DBMS</a:t>
            </a:r>
            <a:r>
              <a:rPr sz="2800" spc="50" dirty="0">
                <a:solidFill>
                  <a:srgbClr val="333399"/>
                </a:solidFill>
                <a:latin typeface="Calibri" panose="020F0502020204030204" pitchFamily="34" charset="0"/>
                <a:cs typeface="Calibri" panose="020F0502020204030204" pitchFamily="34" charset="0"/>
              </a:rPr>
              <a:t> </a:t>
            </a:r>
            <a:r>
              <a:rPr sz="2800" spc="5" dirty="0">
                <a:solidFill>
                  <a:srgbClr val="333399"/>
                </a:solidFill>
                <a:latin typeface="Calibri" panose="020F0502020204030204" pitchFamily="34" charset="0"/>
                <a:cs typeface="Calibri" panose="020F0502020204030204" pitchFamily="34" charset="0"/>
              </a:rPr>
              <a:t>recovery</a:t>
            </a:r>
            <a:r>
              <a:rPr sz="2800" spc="-8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manager</a:t>
            </a:r>
            <a:r>
              <a:rPr sz="2800" spc="-114"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decides</a:t>
            </a:r>
            <a:r>
              <a:rPr sz="2800" spc="-180" dirty="0">
                <a:solidFill>
                  <a:srgbClr val="333399"/>
                </a:solidFill>
                <a:latin typeface="Calibri" panose="020F0502020204030204" pitchFamily="34" charset="0"/>
                <a:cs typeface="Calibri" panose="020F0502020204030204" pitchFamily="34" charset="0"/>
              </a:rPr>
              <a:t> </a:t>
            </a:r>
            <a:r>
              <a:rPr sz="2800" spc="20" dirty="0">
                <a:solidFill>
                  <a:srgbClr val="333399"/>
                </a:solidFill>
                <a:latin typeface="Calibri" panose="020F0502020204030204" pitchFamily="34" charset="0"/>
                <a:cs typeface="Calibri" panose="020F0502020204030204" pitchFamily="34" charset="0"/>
              </a:rPr>
              <a:t>on</a:t>
            </a:r>
            <a:r>
              <a:rPr sz="2800" spc="-4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checkpoint </a:t>
            </a:r>
            <a:r>
              <a:rPr sz="2800" spc="-765" dirty="0">
                <a:solidFill>
                  <a:srgbClr val="333399"/>
                </a:solidFill>
                <a:latin typeface="Calibri" panose="020F0502020204030204" pitchFamily="34" charset="0"/>
                <a:cs typeface="Calibri" panose="020F0502020204030204" pitchFamily="34" charset="0"/>
              </a:rPr>
              <a:t> </a:t>
            </a:r>
            <a:r>
              <a:rPr sz="2800" spc="10" dirty="0">
                <a:solidFill>
                  <a:srgbClr val="333399"/>
                </a:solidFill>
                <a:latin typeface="Calibri" panose="020F0502020204030204" pitchFamily="34" charset="0"/>
                <a:cs typeface="Calibri" panose="020F0502020204030204" pitchFamily="34" charset="0"/>
              </a:rPr>
              <a:t>interval</a:t>
            </a:r>
            <a:endParaRPr sz="28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783" y="286422"/>
            <a:ext cx="12201993" cy="1131079"/>
          </a:xfrm>
          <a:prstGeom prst="rect">
            <a:avLst/>
          </a:prstGeom>
        </p:spPr>
        <p:txBody>
          <a:bodyPr vert="horz" wrap="square" lIns="0" tIns="27940" rIns="0" bIns="0" rtlCol="0" anchor="ctr">
            <a:spAutoFit/>
          </a:bodyPr>
          <a:lstStyle/>
          <a:p>
            <a:pPr marL="12700" marR="5080">
              <a:lnSpc>
                <a:spcPts val="4300"/>
              </a:lnSpc>
              <a:spcBef>
                <a:spcPts val="220"/>
              </a:spcBef>
            </a:pPr>
            <a:r>
              <a:rPr sz="3600" b="1" u="sng" spc="-5" dirty="0"/>
              <a:t>Checkpoints </a:t>
            </a:r>
            <a:r>
              <a:rPr sz="3600" b="1" u="sng" dirty="0"/>
              <a:t>in </a:t>
            </a:r>
            <a:r>
              <a:rPr sz="3600" b="1" u="sng" spc="-5" dirty="0"/>
              <a:t>the System Log and </a:t>
            </a:r>
            <a:r>
              <a:rPr sz="3600" b="1" u="sng" spc="-990" dirty="0"/>
              <a:t> </a:t>
            </a:r>
            <a:r>
              <a:rPr sz="3600" b="1" u="sng" spc="-5" dirty="0"/>
              <a:t>Fuzzy</a:t>
            </a:r>
            <a:r>
              <a:rPr sz="3600" b="1" u="sng" spc="-10" dirty="0"/>
              <a:t> </a:t>
            </a:r>
            <a:r>
              <a:rPr sz="3600" b="1" u="sng" spc="-5" dirty="0"/>
              <a:t>Checkpointing</a:t>
            </a:r>
            <a:r>
              <a:rPr sz="3600" b="1" u="sng" spc="-10" dirty="0"/>
              <a:t> </a:t>
            </a:r>
            <a:r>
              <a:rPr sz="3600" b="1" u="sng" spc="-5" dirty="0"/>
              <a:t>(cont’d.)</a:t>
            </a:r>
          </a:p>
        </p:txBody>
      </p:sp>
      <p:sp>
        <p:nvSpPr>
          <p:cNvPr id="3" name="object 3"/>
          <p:cNvSpPr txBox="1"/>
          <p:nvPr/>
        </p:nvSpPr>
        <p:spPr>
          <a:xfrm>
            <a:off x="1227856" y="2522337"/>
            <a:ext cx="10614374" cy="2314736"/>
          </a:xfrm>
          <a:prstGeom prst="rect">
            <a:avLst/>
          </a:prstGeom>
        </p:spPr>
        <p:txBody>
          <a:bodyPr vert="horz" wrap="square" lIns="0" tIns="100330" rIns="0" bIns="0" rtlCol="0">
            <a:spAutoFit/>
          </a:bodyPr>
          <a:lstStyle/>
          <a:p>
            <a:pPr marL="355600" indent="-342900" algn="just">
              <a:spcBef>
                <a:spcPts val="790"/>
              </a:spcBef>
              <a:buClr>
                <a:srgbClr val="990033"/>
              </a:buClr>
              <a:buSzPct val="60714"/>
              <a:buFont typeface="Wingdings"/>
              <a:buChar char=""/>
              <a:tabLst>
                <a:tab pos="354965" algn="l"/>
                <a:tab pos="355600" algn="l"/>
              </a:tabLst>
            </a:pPr>
            <a:r>
              <a:rPr sz="2800" spc="5" dirty="0">
                <a:solidFill>
                  <a:srgbClr val="333399"/>
                </a:solidFill>
                <a:latin typeface="Calibri" panose="020F0502020204030204" pitchFamily="34" charset="0"/>
                <a:cs typeface="Calibri" panose="020F0502020204030204" pitchFamily="34" charset="0"/>
              </a:rPr>
              <a:t>Fuzzy</a:t>
            </a:r>
            <a:r>
              <a:rPr sz="2800" spc="-20" dirty="0">
                <a:solidFill>
                  <a:srgbClr val="333399"/>
                </a:solidFill>
                <a:latin typeface="Calibri" panose="020F0502020204030204" pitchFamily="34" charset="0"/>
                <a:cs typeface="Calibri" panose="020F0502020204030204" pitchFamily="34" charset="0"/>
              </a:rPr>
              <a:t> </a:t>
            </a:r>
            <a:r>
              <a:rPr sz="2800" spc="15" dirty="0">
                <a:solidFill>
                  <a:srgbClr val="333399"/>
                </a:solidFill>
                <a:latin typeface="Calibri" panose="020F0502020204030204" pitchFamily="34" charset="0"/>
                <a:cs typeface="Calibri" panose="020F0502020204030204" pitchFamily="34" charset="0"/>
              </a:rPr>
              <a:t>checkpointing</a:t>
            </a:r>
            <a:endParaRPr sz="2800" dirty="0">
              <a:latin typeface="Calibri" panose="020F0502020204030204" pitchFamily="34" charset="0"/>
              <a:cs typeface="Calibri" panose="020F0502020204030204" pitchFamily="34" charset="0"/>
            </a:endParaRPr>
          </a:p>
          <a:p>
            <a:pPr marL="762000" marR="5080" lvl="1" indent="-312738" algn="just">
              <a:lnSpc>
                <a:spcPts val="3100"/>
              </a:lnSpc>
              <a:spcBef>
                <a:spcPts val="760"/>
              </a:spcBef>
              <a:buClr>
                <a:srgbClr val="333399"/>
              </a:buClr>
              <a:buSzPct val="53846"/>
              <a:buFont typeface="Wingdings"/>
              <a:buChar char=""/>
              <a:tabLst>
                <a:tab pos="3429000" algn="l"/>
              </a:tabLst>
            </a:pPr>
            <a:r>
              <a:rPr sz="2600" spc="-20" dirty="0">
                <a:solidFill>
                  <a:srgbClr val="800000"/>
                </a:solidFill>
                <a:latin typeface="Calibri" panose="020F0502020204030204" pitchFamily="34" charset="0"/>
                <a:cs typeface="Calibri" panose="020F0502020204030204" pitchFamily="34" charset="0"/>
              </a:rPr>
              <a:t>System</a:t>
            </a:r>
            <a:r>
              <a:rPr sz="2600" spc="100"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can</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resume</a:t>
            </a:r>
            <a:r>
              <a:rPr sz="2600" spc="25" dirty="0">
                <a:solidFill>
                  <a:srgbClr val="800000"/>
                </a:solidFill>
                <a:latin typeface="Calibri" panose="020F0502020204030204" pitchFamily="34" charset="0"/>
                <a:cs typeface="Calibri" panose="020F0502020204030204" pitchFamily="34" charset="0"/>
              </a:rPr>
              <a:t> </a:t>
            </a:r>
            <a:r>
              <a:rPr sz="2600" spc="-20" dirty="0">
                <a:solidFill>
                  <a:srgbClr val="800000"/>
                </a:solidFill>
                <a:latin typeface="Calibri" panose="020F0502020204030204" pitchFamily="34" charset="0"/>
                <a:cs typeface="Calibri" panose="020F0502020204030204" pitchFamily="34" charset="0"/>
              </a:rPr>
              <a:t>transaction</a:t>
            </a:r>
            <a:r>
              <a:rPr sz="2600" spc="220"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processing</a:t>
            </a:r>
            <a:r>
              <a:rPr sz="2600" spc="125" dirty="0">
                <a:solidFill>
                  <a:srgbClr val="800000"/>
                </a:solidFill>
                <a:latin typeface="Calibri" panose="020F0502020204030204" pitchFamily="34" charset="0"/>
                <a:cs typeface="Calibri" panose="020F0502020204030204" pitchFamily="34" charset="0"/>
              </a:rPr>
              <a:t> </a:t>
            </a:r>
            <a:r>
              <a:rPr sz="2600" spc="-30" dirty="0">
                <a:solidFill>
                  <a:srgbClr val="800000"/>
                </a:solidFill>
                <a:latin typeface="Calibri" panose="020F0502020204030204" pitchFamily="34" charset="0"/>
                <a:cs typeface="Calibri" panose="020F0502020204030204" pitchFamily="34" charset="0"/>
              </a:rPr>
              <a:t>after</a:t>
            </a:r>
            <a:r>
              <a:rPr sz="2600" spc="105" dirty="0">
                <a:solidFill>
                  <a:srgbClr val="800000"/>
                </a:solidFill>
                <a:latin typeface="Calibri" panose="020F0502020204030204" pitchFamily="34" charset="0"/>
                <a:cs typeface="Calibri" panose="020F0502020204030204" pitchFamily="34" charset="0"/>
              </a:rPr>
              <a:t> </a:t>
            </a:r>
            <a:r>
              <a:rPr sz="2600" dirty="0">
                <a:solidFill>
                  <a:srgbClr val="800000"/>
                </a:solidFill>
                <a:latin typeface="Calibri" panose="020F0502020204030204" pitchFamily="34" charset="0"/>
                <a:cs typeface="Calibri" panose="020F0502020204030204" pitchFamily="34" charset="0"/>
              </a:rPr>
              <a:t>a </a:t>
            </a:r>
            <a:r>
              <a:rPr sz="2600" spc="-710" dirty="0">
                <a:solidFill>
                  <a:srgbClr val="800000"/>
                </a:solidFill>
                <a:latin typeface="Calibri" panose="020F0502020204030204" pitchFamily="34" charset="0"/>
                <a:cs typeface="Calibri" panose="020F0502020204030204" pitchFamily="34" charset="0"/>
              </a:rPr>
              <a:t> </a:t>
            </a:r>
            <a:r>
              <a:rPr sz="2600" b="1" spc="-30" dirty="0" err="1">
                <a:solidFill>
                  <a:srgbClr val="800000"/>
                </a:solidFill>
                <a:latin typeface="Calibri" panose="020F0502020204030204" pitchFamily="34" charset="0"/>
                <a:cs typeface="Calibri" panose="020F0502020204030204" pitchFamily="34" charset="0"/>
              </a:rPr>
              <a:t>begin_checkpoint</a:t>
            </a:r>
            <a:r>
              <a:rPr lang="en-US" sz="2600" b="1" spc="-3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record</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a:t>
            </a:r>
            <a:r>
              <a:rPr sz="2600" spc="-3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written</a:t>
            </a:r>
            <a:r>
              <a:rPr sz="2600" spc="25" dirty="0">
                <a:solidFill>
                  <a:srgbClr val="800000"/>
                </a:solidFill>
                <a:latin typeface="Calibri" panose="020F0502020204030204" pitchFamily="34" charset="0"/>
                <a:cs typeface="Calibri" panose="020F0502020204030204" pitchFamily="34" charset="0"/>
              </a:rPr>
              <a:t> </a:t>
            </a:r>
            <a:r>
              <a:rPr sz="2600" spc="-15" dirty="0">
                <a:solidFill>
                  <a:srgbClr val="800000"/>
                </a:solidFill>
                <a:latin typeface="Calibri" panose="020F0502020204030204" pitchFamily="34" charset="0"/>
                <a:cs typeface="Calibri" panose="020F0502020204030204" pitchFamily="34" charset="0"/>
              </a:rPr>
              <a:t>to</a:t>
            </a:r>
            <a:r>
              <a:rPr sz="2600" spc="2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the</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log</a:t>
            </a:r>
            <a:endParaRPr sz="2600" dirty="0">
              <a:latin typeface="Calibri" panose="020F0502020204030204" pitchFamily="34" charset="0"/>
              <a:cs typeface="Calibri" panose="020F0502020204030204" pitchFamily="34" charset="0"/>
            </a:endParaRPr>
          </a:p>
          <a:p>
            <a:pPr marL="809625" marR="965835" lvl="1" indent="-339725" algn="just">
              <a:spcBef>
                <a:spcPts val="700"/>
              </a:spcBef>
              <a:spcAft>
                <a:spcPts val="1200"/>
              </a:spcAft>
              <a:buClr>
                <a:srgbClr val="333399"/>
              </a:buClr>
              <a:buSzPct val="53846"/>
              <a:buFont typeface="Wingdings"/>
              <a:buChar char=""/>
            </a:pPr>
            <a:r>
              <a:rPr sz="2600" spc="-20" dirty="0">
                <a:solidFill>
                  <a:srgbClr val="800000"/>
                </a:solidFill>
                <a:latin typeface="Calibri" panose="020F0502020204030204" pitchFamily="34" charset="0"/>
                <a:cs typeface="Calibri" panose="020F0502020204030204" pitchFamily="34" charset="0"/>
              </a:rPr>
              <a:t>Previous</a:t>
            </a:r>
            <a:r>
              <a:rPr sz="2600" spc="18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checkpoint</a:t>
            </a:r>
            <a:r>
              <a:rPr sz="2600" spc="160"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record</a:t>
            </a:r>
            <a:r>
              <a:rPr sz="2600" spc="40"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maintained</a:t>
            </a:r>
            <a:r>
              <a:rPr sz="2600" spc="235" dirty="0">
                <a:solidFill>
                  <a:srgbClr val="800000"/>
                </a:solidFill>
                <a:latin typeface="Calibri" panose="020F0502020204030204" pitchFamily="34" charset="0"/>
                <a:cs typeface="Calibri" panose="020F0502020204030204" pitchFamily="34" charset="0"/>
              </a:rPr>
              <a:t> </a:t>
            </a:r>
            <a:r>
              <a:rPr sz="2600" spc="-25" dirty="0">
                <a:solidFill>
                  <a:srgbClr val="800000"/>
                </a:solidFill>
                <a:latin typeface="Calibri" panose="020F0502020204030204" pitchFamily="34" charset="0"/>
                <a:cs typeface="Calibri" panose="020F0502020204030204" pitchFamily="34" charset="0"/>
              </a:rPr>
              <a:t>until </a:t>
            </a:r>
            <a:r>
              <a:rPr sz="2600" spc="-705" dirty="0">
                <a:solidFill>
                  <a:srgbClr val="800000"/>
                </a:solidFill>
                <a:latin typeface="Calibri" panose="020F0502020204030204" pitchFamily="34" charset="0"/>
                <a:cs typeface="Calibri" panose="020F0502020204030204" pitchFamily="34" charset="0"/>
              </a:rPr>
              <a:t> </a:t>
            </a:r>
            <a:r>
              <a:rPr sz="2600" b="1" spc="-35" dirty="0" err="1">
                <a:solidFill>
                  <a:srgbClr val="800000"/>
                </a:solidFill>
                <a:latin typeface="Calibri" panose="020F0502020204030204" pitchFamily="34" charset="0"/>
                <a:cs typeface="Calibri" panose="020F0502020204030204" pitchFamily="34" charset="0"/>
              </a:rPr>
              <a:t>end_checkpoint</a:t>
            </a:r>
            <a:r>
              <a:rPr lang="en-US" sz="2600" b="1" spc="-3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record</a:t>
            </a:r>
            <a:r>
              <a:rPr sz="2600" spc="25" dirty="0">
                <a:solidFill>
                  <a:srgbClr val="800000"/>
                </a:solidFill>
                <a:latin typeface="Calibri" panose="020F0502020204030204" pitchFamily="34" charset="0"/>
                <a:cs typeface="Calibri" panose="020F0502020204030204" pitchFamily="34" charset="0"/>
              </a:rPr>
              <a:t> </a:t>
            </a:r>
            <a:r>
              <a:rPr sz="2600" spc="10" dirty="0">
                <a:solidFill>
                  <a:srgbClr val="800000"/>
                </a:solidFill>
                <a:latin typeface="Calibri" panose="020F0502020204030204" pitchFamily="34" charset="0"/>
                <a:cs typeface="Calibri" panose="020F0502020204030204" pitchFamily="34" charset="0"/>
              </a:rPr>
              <a:t>is</a:t>
            </a:r>
            <a:r>
              <a:rPr sz="2600" spc="-30" dirty="0">
                <a:solidFill>
                  <a:srgbClr val="800000"/>
                </a:solidFill>
                <a:latin typeface="Calibri" panose="020F0502020204030204" pitchFamily="34" charset="0"/>
                <a:cs typeface="Calibri" panose="020F0502020204030204" pitchFamily="34" charset="0"/>
              </a:rPr>
              <a:t> </a:t>
            </a:r>
            <a:r>
              <a:rPr sz="2600" spc="-5" dirty="0">
                <a:solidFill>
                  <a:srgbClr val="800000"/>
                </a:solidFill>
                <a:latin typeface="Calibri" panose="020F0502020204030204" pitchFamily="34" charset="0"/>
                <a:cs typeface="Calibri" panose="020F0502020204030204" pitchFamily="34" charset="0"/>
              </a:rPr>
              <a:t>written</a:t>
            </a:r>
            <a:endParaRPr sz="2600" dirty="0">
              <a:latin typeface="Calibri" panose="020F0502020204030204" pitchFamily="34" charset="0"/>
              <a:cs typeface="Calibri" panose="020F050202020403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670" y="388917"/>
            <a:ext cx="10360660" cy="628377"/>
          </a:xfrm>
          <a:prstGeom prst="rect">
            <a:avLst/>
          </a:prstGeom>
        </p:spPr>
        <p:txBody>
          <a:bodyPr vert="horz" wrap="square" lIns="0" tIns="12700" rIns="0" bIns="0" rtlCol="0" anchor="ctr">
            <a:spAutoFit/>
          </a:bodyPr>
          <a:lstStyle/>
          <a:p>
            <a:pPr marL="12700">
              <a:lnSpc>
                <a:spcPct val="100000"/>
              </a:lnSpc>
              <a:spcBef>
                <a:spcPts val="100"/>
              </a:spcBef>
            </a:pPr>
            <a:r>
              <a:rPr sz="4000" spc="-5" dirty="0"/>
              <a:t>Transaction</a:t>
            </a:r>
            <a:r>
              <a:rPr sz="4000" spc="-45" dirty="0"/>
              <a:t> </a:t>
            </a:r>
            <a:r>
              <a:rPr sz="4000" spc="-5" dirty="0"/>
              <a:t>Rollback</a:t>
            </a:r>
            <a:r>
              <a:rPr lang="en-GB" sz="4000" spc="-5" dirty="0"/>
              <a:t> (22.1.5)</a:t>
            </a:r>
            <a:endParaRPr sz="4000" spc="-5" dirty="0"/>
          </a:p>
        </p:txBody>
      </p:sp>
      <p:sp>
        <p:nvSpPr>
          <p:cNvPr id="3" name="object 3"/>
          <p:cNvSpPr txBox="1"/>
          <p:nvPr/>
        </p:nvSpPr>
        <p:spPr>
          <a:xfrm>
            <a:off x="764498" y="1620520"/>
            <a:ext cx="10972800" cy="3774816"/>
          </a:xfrm>
          <a:prstGeom prst="rect">
            <a:avLst/>
          </a:prstGeom>
        </p:spPr>
        <p:txBody>
          <a:bodyPr vert="horz" wrap="square" lIns="0" tIns="7620" rIns="0" bIns="0" rtlCol="0">
            <a:spAutoFit/>
          </a:bodyPr>
          <a:lstStyle/>
          <a:p>
            <a:pPr marL="355600" marR="1172845" indent="-342900">
              <a:lnSpc>
                <a:spcPct val="101200"/>
              </a:lnSpc>
              <a:spcBef>
                <a:spcPts val="60"/>
              </a:spcBef>
              <a:buClr>
                <a:srgbClr val="990033"/>
              </a:buClr>
              <a:buSzPct val="60714"/>
              <a:buFont typeface="Wingdings"/>
              <a:buChar char=""/>
              <a:tabLst>
                <a:tab pos="354965" algn="l"/>
                <a:tab pos="355600" algn="l"/>
              </a:tabLst>
            </a:pPr>
            <a:r>
              <a:rPr sz="2800" b="1" u="sng" spc="5" dirty="0">
                <a:solidFill>
                  <a:srgbClr val="333399"/>
                </a:solidFill>
                <a:latin typeface="Arial MT"/>
                <a:cs typeface="Arial MT"/>
              </a:rPr>
              <a:t>Transaction</a:t>
            </a:r>
            <a:r>
              <a:rPr sz="2800" b="1" u="sng" spc="-140" dirty="0">
                <a:solidFill>
                  <a:srgbClr val="333399"/>
                </a:solidFill>
                <a:latin typeface="Arial MT"/>
                <a:cs typeface="Arial MT"/>
              </a:rPr>
              <a:t> </a:t>
            </a:r>
            <a:r>
              <a:rPr sz="2800" b="1" u="sng" dirty="0">
                <a:solidFill>
                  <a:srgbClr val="333399"/>
                </a:solidFill>
                <a:latin typeface="Arial MT"/>
                <a:cs typeface="Arial MT"/>
              </a:rPr>
              <a:t>failure</a:t>
            </a:r>
            <a:r>
              <a:rPr sz="2800" b="1" u="sng" spc="60" dirty="0">
                <a:solidFill>
                  <a:srgbClr val="333399"/>
                </a:solidFill>
                <a:latin typeface="Arial MT"/>
                <a:cs typeface="Arial MT"/>
              </a:rPr>
              <a:t> </a:t>
            </a:r>
            <a:r>
              <a:rPr sz="2800" b="1" u="sng" spc="20" dirty="0">
                <a:solidFill>
                  <a:srgbClr val="333399"/>
                </a:solidFill>
                <a:latin typeface="Arial MT"/>
                <a:cs typeface="Arial MT"/>
              </a:rPr>
              <a:t>after</a:t>
            </a:r>
            <a:r>
              <a:rPr sz="2800" b="1" u="sng" spc="-114" dirty="0">
                <a:solidFill>
                  <a:srgbClr val="333399"/>
                </a:solidFill>
                <a:latin typeface="Arial MT"/>
                <a:cs typeface="Arial MT"/>
              </a:rPr>
              <a:t> </a:t>
            </a:r>
            <a:r>
              <a:rPr sz="2800" b="1" u="sng" spc="30" dirty="0">
                <a:solidFill>
                  <a:srgbClr val="333399"/>
                </a:solidFill>
                <a:latin typeface="Arial MT"/>
                <a:cs typeface="Arial MT"/>
              </a:rPr>
              <a:t>update</a:t>
            </a:r>
            <a:r>
              <a:rPr sz="2800" b="1" u="sng" spc="-240" dirty="0">
                <a:solidFill>
                  <a:srgbClr val="333399"/>
                </a:solidFill>
                <a:latin typeface="Arial MT"/>
                <a:cs typeface="Arial MT"/>
              </a:rPr>
              <a:t> </a:t>
            </a:r>
            <a:r>
              <a:rPr sz="2800" b="1" u="sng" spc="25" dirty="0">
                <a:solidFill>
                  <a:srgbClr val="333399"/>
                </a:solidFill>
                <a:latin typeface="Arial MT"/>
                <a:cs typeface="Arial MT"/>
              </a:rPr>
              <a:t>but</a:t>
            </a:r>
            <a:r>
              <a:rPr sz="2800" b="1" u="sng" spc="-60" dirty="0">
                <a:solidFill>
                  <a:srgbClr val="333399"/>
                </a:solidFill>
                <a:latin typeface="Arial MT"/>
                <a:cs typeface="Arial MT"/>
              </a:rPr>
              <a:t> </a:t>
            </a:r>
            <a:r>
              <a:rPr sz="2800" b="1" u="sng" spc="15" dirty="0">
                <a:solidFill>
                  <a:srgbClr val="333399"/>
                </a:solidFill>
                <a:latin typeface="Arial MT"/>
                <a:cs typeface="Arial MT"/>
              </a:rPr>
              <a:t>before </a:t>
            </a:r>
            <a:r>
              <a:rPr sz="2800" b="1" u="sng" spc="-760" dirty="0">
                <a:solidFill>
                  <a:srgbClr val="333399"/>
                </a:solidFill>
                <a:latin typeface="Arial MT"/>
                <a:cs typeface="Arial MT"/>
              </a:rPr>
              <a:t> </a:t>
            </a:r>
            <a:r>
              <a:rPr sz="2800" b="1" u="sng" spc="-10" dirty="0">
                <a:solidFill>
                  <a:srgbClr val="333399"/>
                </a:solidFill>
                <a:latin typeface="Arial MT"/>
                <a:cs typeface="Arial MT"/>
              </a:rPr>
              <a:t>commit</a:t>
            </a:r>
            <a:endParaRPr sz="2800" b="1" u="sng" dirty="0">
              <a:latin typeface="Arial MT"/>
              <a:cs typeface="Arial MT"/>
            </a:endParaRPr>
          </a:p>
          <a:p>
            <a:pPr marL="762000" lvl="1" indent="-292100">
              <a:spcBef>
                <a:spcPts val="640"/>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Necessary</a:t>
            </a:r>
            <a:r>
              <a:rPr sz="2600" spc="65" dirty="0">
                <a:solidFill>
                  <a:srgbClr val="800000"/>
                </a:solidFill>
                <a:latin typeface="Arial MT"/>
                <a:cs typeface="Arial MT"/>
              </a:rPr>
              <a:t> </a:t>
            </a:r>
            <a:r>
              <a:rPr sz="2600" spc="-15" dirty="0">
                <a:solidFill>
                  <a:srgbClr val="800000"/>
                </a:solidFill>
                <a:latin typeface="Arial MT"/>
                <a:cs typeface="Arial MT"/>
              </a:rPr>
              <a:t>to</a:t>
            </a:r>
            <a:r>
              <a:rPr sz="2600" spc="25" dirty="0">
                <a:solidFill>
                  <a:srgbClr val="800000"/>
                </a:solidFill>
                <a:latin typeface="Arial MT"/>
                <a:cs typeface="Arial MT"/>
              </a:rPr>
              <a:t> </a:t>
            </a:r>
            <a:r>
              <a:rPr sz="2600" dirty="0">
                <a:solidFill>
                  <a:srgbClr val="800000"/>
                </a:solidFill>
                <a:latin typeface="Arial MT"/>
                <a:cs typeface="Arial MT"/>
              </a:rPr>
              <a:t>roll</a:t>
            </a:r>
            <a:r>
              <a:rPr sz="2600" spc="-5" dirty="0">
                <a:solidFill>
                  <a:srgbClr val="800000"/>
                </a:solidFill>
                <a:latin typeface="Arial MT"/>
                <a:cs typeface="Arial MT"/>
              </a:rPr>
              <a:t> </a:t>
            </a:r>
            <a:r>
              <a:rPr sz="2600" spc="-25" dirty="0">
                <a:solidFill>
                  <a:srgbClr val="800000"/>
                </a:solidFill>
                <a:latin typeface="Arial MT"/>
                <a:cs typeface="Arial MT"/>
              </a:rPr>
              <a:t>back</a:t>
            </a:r>
            <a:r>
              <a:rPr sz="2600" spc="65" dirty="0">
                <a:solidFill>
                  <a:srgbClr val="800000"/>
                </a:solidFill>
                <a:latin typeface="Arial MT"/>
                <a:cs typeface="Arial MT"/>
              </a:rPr>
              <a:t> </a:t>
            </a:r>
            <a:r>
              <a:rPr sz="2600" spc="-25" dirty="0">
                <a:solidFill>
                  <a:srgbClr val="800000"/>
                </a:solidFill>
                <a:latin typeface="Arial MT"/>
                <a:cs typeface="Arial MT"/>
              </a:rPr>
              <a:t>the</a:t>
            </a:r>
            <a:r>
              <a:rPr sz="2600" spc="125" dirty="0">
                <a:solidFill>
                  <a:srgbClr val="800000"/>
                </a:solidFill>
                <a:latin typeface="Arial MT"/>
                <a:cs typeface="Arial MT"/>
              </a:rPr>
              <a:t> </a:t>
            </a:r>
            <a:r>
              <a:rPr sz="2600" spc="-20" dirty="0">
                <a:solidFill>
                  <a:srgbClr val="800000"/>
                </a:solidFill>
                <a:latin typeface="Arial MT"/>
                <a:cs typeface="Arial MT"/>
              </a:rPr>
              <a:t>transaction</a:t>
            </a:r>
            <a:endParaRPr sz="2600" dirty="0">
              <a:latin typeface="Arial MT"/>
              <a:cs typeface="Arial MT"/>
            </a:endParaRPr>
          </a:p>
          <a:p>
            <a:pPr marL="762000" marR="830580" lvl="1" indent="-292100">
              <a:lnSpc>
                <a:spcPts val="3100"/>
              </a:lnSpc>
              <a:spcBef>
                <a:spcPts val="700"/>
              </a:spcBef>
              <a:buClr>
                <a:srgbClr val="333399"/>
              </a:buClr>
              <a:buSzPct val="53846"/>
              <a:buFont typeface="Wingdings"/>
              <a:buChar char=""/>
              <a:tabLst>
                <a:tab pos="761365" algn="l"/>
                <a:tab pos="762000" algn="l"/>
              </a:tabLst>
            </a:pPr>
            <a:r>
              <a:rPr sz="2600" spc="-5" dirty="0">
                <a:solidFill>
                  <a:srgbClr val="800000"/>
                </a:solidFill>
                <a:latin typeface="Arial MT"/>
                <a:cs typeface="Arial MT"/>
              </a:rPr>
              <a:t>Old</a:t>
            </a:r>
            <a:r>
              <a:rPr sz="2600" spc="25" dirty="0">
                <a:solidFill>
                  <a:srgbClr val="800000"/>
                </a:solidFill>
                <a:latin typeface="Arial MT"/>
                <a:cs typeface="Arial MT"/>
              </a:rPr>
              <a:t> </a:t>
            </a:r>
            <a:r>
              <a:rPr sz="2600" spc="-35" dirty="0">
                <a:solidFill>
                  <a:srgbClr val="800000"/>
                </a:solidFill>
                <a:latin typeface="Arial MT"/>
                <a:cs typeface="Arial MT"/>
              </a:rPr>
              <a:t>data</a:t>
            </a:r>
            <a:r>
              <a:rPr sz="2600" spc="130" dirty="0">
                <a:solidFill>
                  <a:srgbClr val="800000"/>
                </a:solidFill>
                <a:latin typeface="Arial MT"/>
                <a:cs typeface="Arial MT"/>
              </a:rPr>
              <a:t> </a:t>
            </a:r>
            <a:r>
              <a:rPr sz="2600" spc="-25" dirty="0">
                <a:solidFill>
                  <a:srgbClr val="800000"/>
                </a:solidFill>
                <a:latin typeface="Arial MT"/>
                <a:cs typeface="Arial MT"/>
              </a:rPr>
              <a:t>values</a:t>
            </a:r>
            <a:r>
              <a:rPr sz="2600" spc="75" dirty="0">
                <a:solidFill>
                  <a:srgbClr val="800000"/>
                </a:solidFill>
                <a:latin typeface="Arial MT"/>
                <a:cs typeface="Arial MT"/>
              </a:rPr>
              <a:t> </a:t>
            </a:r>
            <a:r>
              <a:rPr sz="2600" spc="-15" dirty="0">
                <a:solidFill>
                  <a:srgbClr val="800000"/>
                </a:solidFill>
                <a:latin typeface="Arial MT"/>
                <a:cs typeface="Arial MT"/>
              </a:rPr>
              <a:t>restored</a:t>
            </a:r>
            <a:r>
              <a:rPr sz="2600" spc="130" dirty="0">
                <a:solidFill>
                  <a:srgbClr val="800000"/>
                </a:solidFill>
                <a:latin typeface="Arial MT"/>
                <a:cs typeface="Arial MT"/>
              </a:rPr>
              <a:t> </a:t>
            </a:r>
            <a:r>
              <a:rPr sz="2600" spc="-20" dirty="0">
                <a:solidFill>
                  <a:srgbClr val="800000"/>
                </a:solidFill>
                <a:latin typeface="Arial MT"/>
                <a:cs typeface="Arial MT"/>
              </a:rPr>
              <a:t>using</a:t>
            </a:r>
            <a:r>
              <a:rPr sz="2600" spc="130" dirty="0">
                <a:solidFill>
                  <a:srgbClr val="800000"/>
                </a:solidFill>
                <a:latin typeface="Arial MT"/>
                <a:cs typeface="Arial MT"/>
              </a:rPr>
              <a:t> </a:t>
            </a:r>
            <a:r>
              <a:rPr sz="2600" spc="-30" dirty="0">
                <a:solidFill>
                  <a:srgbClr val="800000"/>
                </a:solidFill>
                <a:latin typeface="Arial MT"/>
                <a:cs typeface="Arial MT"/>
              </a:rPr>
              <a:t>undo-type</a:t>
            </a:r>
            <a:r>
              <a:rPr sz="2600" spc="229" dirty="0">
                <a:solidFill>
                  <a:srgbClr val="800000"/>
                </a:solidFill>
                <a:latin typeface="Arial MT"/>
                <a:cs typeface="Arial MT"/>
              </a:rPr>
              <a:t> </a:t>
            </a:r>
            <a:r>
              <a:rPr sz="2600" spc="-10" dirty="0">
                <a:solidFill>
                  <a:srgbClr val="800000"/>
                </a:solidFill>
                <a:latin typeface="Arial MT"/>
                <a:cs typeface="Arial MT"/>
              </a:rPr>
              <a:t>log </a:t>
            </a:r>
            <a:r>
              <a:rPr sz="2600" spc="-710" dirty="0">
                <a:solidFill>
                  <a:srgbClr val="800000"/>
                </a:solidFill>
                <a:latin typeface="Arial MT"/>
                <a:cs typeface="Arial MT"/>
              </a:rPr>
              <a:t> </a:t>
            </a:r>
            <a:r>
              <a:rPr sz="2600" spc="-25" dirty="0">
                <a:solidFill>
                  <a:srgbClr val="800000"/>
                </a:solidFill>
                <a:latin typeface="Arial MT"/>
                <a:cs typeface="Arial MT"/>
              </a:rPr>
              <a:t>entries</a:t>
            </a:r>
            <a:endParaRPr lang="en-US" sz="2600" spc="-25" dirty="0">
              <a:solidFill>
                <a:srgbClr val="800000"/>
              </a:solidFill>
              <a:latin typeface="Arial MT"/>
              <a:cs typeface="Arial MT"/>
            </a:endParaRPr>
          </a:p>
          <a:p>
            <a:pPr marL="469900" marR="830580" lvl="1">
              <a:lnSpc>
                <a:spcPts val="3100"/>
              </a:lnSpc>
              <a:spcBef>
                <a:spcPts val="700"/>
              </a:spcBef>
              <a:buClr>
                <a:srgbClr val="333399"/>
              </a:buClr>
              <a:buSzPct val="53846"/>
              <a:tabLst>
                <a:tab pos="761365" algn="l"/>
                <a:tab pos="762000" algn="l"/>
              </a:tabLst>
            </a:pPr>
            <a:endParaRPr sz="2600" dirty="0">
              <a:latin typeface="Arial MT"/>
              <a:cs typeface="Arial MT"/>
            </a:endParaRPr>
          </a:p>
          <a:p>
            <a:pPr marL="355600" indent="-342900">
              <a:spcBef>
                <a:spcPts val="580"/>
              </a:spcBef>
              <a:buClr>
                <a:srgbClr val="990033"/>
              </a:buClr>
              <a:buSzPct val="60714"/>
              <a:buFont typeface="Wingdings"/>
              <a:buChar char=""/>
              <a:tabLst>
                <a:tab pos="354965" algn="l"/>
                <a:tab pos="355600" algn="l"/>
              </a:tabLst>
            </a:pPr>
            <a:r>
              <a:rPr sz="2800" b="1" u="sng" spc="10" dirty="0">
                <a:solidFill>
                  <a:srgbClr val="333399"/>
                </a:solidFill>
                <a:latin typeface="Arial MT"/>
                <a:cs typeface="Arial MT"/>
              </a:rPr>
              <a:t>Cascading</a:t>
            </a:r>
            <a:r>
              <a:rPr sz="2800" b="1" u="sng" spc="-160" dirty="0">
                <a:solidFill>
                  <a:srgbClr val="333399"/>
                </a:solidFill>
                <a:latin typeface="Arial MT"/>
                <a:cs typeface="Arial MT"/>
              </a:rPr>
              <a:t> </a:t>
            </a:r>
            <a:r>
              <a:rPr sz="2800" b="1" u="sng" dirty="0">
                <a:solidFill>
                  <a:srgbClr val="333399"/>
                </a:solidFill>
                <a:latin typeface="Arial MT"/>
                <a:cs typeface="Arial MT"/>
              </a:rPr>
              <a:t>rollback</a:t>
            </a:r>
            <a:endParaRPr sz="2800" b="1" u="sng" dirty="0">
              <a:latin typeface="Arial MT"/>
              <a:cs typeface="Arial MT"/>
            </a:endParaRPr>
          </a:p>
          <a:p>
            <a:pPr marL="762000" marR="208279" lvl="1" indent="-292100">
              <a:lnSpc>
                <a:spcPct val="101000"/>
              </a:lnSpc>
              <a:spcBef>
                <a:spcPts val="605"/>
              </a:spcBef>
              <a:buClr>
                <a:srgbClr val="333399"/>
              </a:buClr>
              <a:buSzPct val="53846"/>
              <a:buFont typeface="Wingdings"/>
              <a:buChar char=""/>
              <a:tabLst>
                <a:tab pos="761365" algn="l"/>
                <a:tab pos="762000" algn="l"/>
              </a:tabLst>
            </a:pPr>
            <a:r>
              <a:rPr sz="2600" spc="-15" dirty="0">
                <a:solidFill>
                  <a:srgbClr val="800000"/>
                </a:solidFill>
                <a:latin typeface="Arial MT"/>
                <a:cs typeface="Arial MT"/>
              </a:rPr>
              <a:t>If </a:t>
            </a:r>
            <a:r>
              <a:rPr sz="2600" spc="-20" dirty="0">
                <a:solidFill>
                  <a:srgbClr val="800000"/>
                </a:solidFill>
                <a:latin typeface="Arial MT"/>
                <a:cs typeface="Arial MT"/>
              </a:rPr>
              <a:t>transaction </a:t>
            </a:r>
            <a:r>
              <a:rPr sz="2600" dirty="0">
                <a:solidFill>
                  <a:srgbClr val="800000"/>
                </a:solidFill>
                <a:latin typeface="Arial MT"/>
                <a:cs typeface="Arial MT"/>
              </a:rPr>
              <a:t>T </a:t>
            </a:r>
            <a:r>
              <a:rPr sz="2600" spc="10" dirty="0">
                <a:solidFill>
                  <a:srgbClr val="800000"/>
                </a:solidFill>
                <a:latin typeface="Arial MT"/>
                <a:cs typeface="Arial MT"/>
              </a:rPr>
              <a:t>is </a:t>
            </a:r>
            <a:r>
              <a:rPr sz="2600" spc="-5" dirty="0">
                <a:solidFill>
                  <a:srgbClr val="800000"/>
                </a:solidFill>
                <a:latin typeface="Arial MT"/>
                <a:cs typeface="Arial MT"/>
              </a:rPr>
              <a:t>rolled </a:t>
            </a:r>
            <a:r>
              <a:rPr sz="2600" spc="-20" dirty="0">
                <a:solidFill>
                  <a:srgbClr val="800000"/>
                </a:solidFill>
                <a:latin typeface="Arial MT"/>
                <a:cs typeface="Arial MT"/>
              </a:rPr>
              <a:t>back, </a:t>
            </a:r>
            <a:r>
              <a:rPr sz="2600" spc="-35" dirty="0">
                <a:solidFill>
                  <a:srgbClr val="800000"/>
                </a:solidFill>
                <a:latin typeface="Arial MT"/>
                <a:cs typeface="Arial MT"/>
              </a:rPr>
              <a:t>any </a:t>
            </a:r>
            <a:r>
              <a:rPr sz="2600" spc="-20" dirty="0">
                <a:solidFill>
                  <a:srgbClr val="800000"/>
                </a:solidFill>
                <a:latin typeface="Arial MT"/>
                <a:cs typeface="Arial MT"/>
              </a:rPr>
              <a:t>transaction</a:t>
            </a:r>
            <a:r>
              <a:rPr sz="2600" spc="-15" dirty="0">
                <a:solidFill>
                  <a:srgbClr val="800000"/>
                </a:solidFill>
                <a:latin typeface="Arial MT"/>
                <a:cs typeface="Arial MT"/>
              </a:rPr>
              <a:t> </a:t>
            </a:r>
            <a:r>
              <a:rPr sz="2600" dirty="0">
                <a:solidFill>
                  <a:srgbClr val="800000"/>
                </a:solidFill>
                <a:latin typeface="Arial MT"/>
                <a:cs typeface="Arial MT"/>
              </a:rPr>
              <a:t>S </a:t>
            </a:r>
            <a:r>
              <a:rPr sz="2600" spc="5" dirty="0">
                <a:solidFill>
                  <a:srgbClr val="800000"/>
                </a:solidFill>
                <a:latin typeface="Arial MT"/>
                <a:cs typeface="Arial MT"/>
              </a:rPr>
              <a:t> </a:t>
            </a:r>
            <a:r>
              <a:rPr sz="2600" spc="-35" dirty="0">
                <a:solidFill>
                  <a:srgbClr val="800000"/>
                </a:solidFill>
                <a:latin typeface="Arial MT"/>
                <a:cs typeface="Arial MT"/>
              </a:rPr>
              <a:t>that</a:t>
            </a:r>
            <a:r>
              <a:rPr sz="2600" spc="150" dirty="0">
                <a:solidFill>
                  <a:srgbClr val="800000"/>
                </a:solidFill>
                <a:latin typeface="Arial MT"/>
                <a:cs typeface="Arial MT"/>
              </a:rPr>
              <a:t> </a:t>
            </a:r>
            <a:r>
              <a:rPr sz="2600" spc="-35" dirty="0">
                <a:solidFill>
                  <a:srgbClr val="800000"/>
                </a:solidFill>
                <a:latin typeface="Arial MT"/>
                <a:cs typeface="Arial MT"/>
              </a:rPr>
              <a:t>has</a:t>
            </a:r>
            <a:r>
              <a:rPr sz="2600" spc="70" dirty="0">
                <a:solidFill>
                  <a:srgbClr val="800000"/>
                </a:solidFill>
                <a:latin typeface="Arial MT"/>
                <a:cs typeface="Arial MT"/>
              </a:rPr>
              <a:t> </a:t>
            </a:r>
            <a:r>
              <a:rPr sz="2600" spc="-20" dirty="0">
                <a:solidFill>
                  <a:srgbClr val="800000"/>
                </a:solidFill>
                <a:latin typeface="Arial MT"/>
                <a:cs typeface="Arial MT"/>
              </a:rPr>
              <a:t>read</a:t>
            </a:r>
            <a:r>
              <a:rPr sz="2600" spc="30" dirty="0">
                <a:solidFill>
                  <a:srgbClr val="800000"/>
                </a:solidFill>
                <a:latin typeface="Arial MT"/>
                <a:cs typeface="Arial MT"/>
              </a:rPr>
              <a:t> </a:t>
            </a:r>
            <a:r>
              <a:rPr sz="2600" spc="-20" dirty="0">
                <a:solidFill>
                  <a:srgbClr val="800000"/>
                </a:solidFill>
                <a:latin typeface="Arial MT"/>
                <a:cs typeface="Arial MT"/>
              </a:rPr>
              <a:t>value</a:t>
            </a:r>
            <a:r>
              <a:rPr sz="2600" spc="125" dirty="0">
                <a:solidFill>
                  <a:srgbClr val="800000"/>
                </a:solidFill>
                <a:latin typeface="Arial MT"/>
                <a:cs typeface="Arial MT"/>
              </a:rPr>
              <a:t> </a:t>
            </a:r>
            <a:r>
              <a:rPr sz="2600" spc="-25" dirty="0">
                <a:solidFill>
                  <a:srgbClr val="800000"/>
                </a:solidFill>
                <a:latin typeface="Arial MT"/>
                <a:cs typeface="Arial MT"/>
              </a:rPr>
              <a:t>of</a:t>
            </a:r>
            <a:r>
              <a:rPr sz="2600" spc="50" dirty="0">
                <a:solidFill>
                  <a:srgbClr val="800000"/>
                </a:solidFill>
                <a:latin typeface="Arial MT"/>
                <a:cs typeface="Arial MT"/>
              </a:rPr>
              <a:t> </a:t>
            </a:r>
            <a:r>
              <a:rPr sz="2600" spc="-15" dirty="0">
                <a:solidFill>
                  <a:srgbClr val="800000"/>
                </a:solidFill>
                <a:latin typeface="Arial MT"/>
                <a:cs typeface="Arial MT"/>
              </a:rPr>
              <a:t>item</a:t>
            </a:r>
            <a:r>
              <a:rPr sz="2600" spc="10" dirty="0">
                <a:solidFill>
                  <a:srgbClr val="800000"/>
                </a:solidFill>
                <a:latin typeface="Arial MT"/>
                <a:cs typeface="Arial MT"/>
              </a:rPr>
              <a:t> </a:t>
            </a:r>
            <a:r>
              <a:rPr sz="2600" spc="-5" dirty="0">
                <a:solidFill>
                  <a:srgbClr val="800000"/>
                </a:solidFill>
                <a:latin typeface="Arial MT"/>
                <a:cs typeface="Arial MT"/>
              </a:rPr>
              <a:t>written</a:t>
            </a:r>
            <a:r>
              <a:rPr sz="2600" spc="25" dirty="0">
                <a:solidFill>
                  <a:srgbClr val="800000"/>
                </a:solidFill>
                <a:latin typeface="Arial MT"/>
                <a:cs typeface="Arial MT"/>
              </a:rPr>
              <a:t> </a:t>
            </a:r>
            <a:r>
              <a:rPr sz="2600" spc="-25" dirty="0">
                <a:solidFill>
                  <a:srgbClr val="800000"/>
                </a:solidFill>
                <a:latin typeface="Arial MT"/>
                <a:cs typeface="Arial MT"/>
              </a:rPr>
              <a:t>by</a:t>
            </a:r>
            <a:r>
              <a:rPr sz="2600" spc="75" dirty="0">
                <a:solidFill>
                  <a:srgbClr val="800000"/>
                </a:solidFill>
                <a:latin typeface="Arial MT"/>
                <a:cs typeface="Arial MT"/>
              </a:rPr>
              <a:t> </a:t>
            </a:r>
            <a:r>
              <a:rPr sz="2600" dirty="0">
                <a:solidFill>
                  <a:srgbClr val="800000"/>
                </a:solidFill>
                <a:latin typeface="Arial MT"/>
                <a:cs typeface="Arial MT"/>
              </a:rPr>
              <a:t>T</a:t>
            </a:r>
            <a:r>
              <a:rPr sz="2600" spc="-20" dirty="0">
                <a:solidFill>
                  <a:srgbClr val="800000"/>
                </a:solidFill>
                <a:latin typeface="Arial MT"/>
                <a:cs typeface="Arial MT"/>
              </a:rPr>
              <a:t> </a:t>
            </a:r>
            <a:r>
              <a:rPr sz="2600" spc="-5" dirty="0">
                <a:solidFill>
                  <a:srgbClr val="800000"/>
                </a:solidFill>
                <a:latin typeface="Arial MT"/>
                <a:cs typeface="Arial MT"/>
              </a:rPr>
              <a:t>must</a:t>
            </a:r>
            <a:r>
              <a:rPr sz="2600" spc="50" dirty="0">
                <a:solidFill>
                  <a:srgbClr val="800000"/>
                </a:solidFill>
                <a:latin typeface="Arial MT"/>
                <a:cs typeface="Arial MT"/>
              </a:rPr>
              <a:t> </a:t>
            </a:r>
            <a:r>
              <a:rPr sz="2600" spc="-10" dirty="0">
                <a:solidFill>
                  <a:srgbClr val="800000"/>
                </a:solidFill>
                <a:latin typeface="Arial MT"/>
                <a:cs typeface="Arial MT"/>
              </a:rPr>
              <a:t>also </a:t>
            </a:r>
            <a:r>
              <a:rPr sz="2600" spc="-710" dirty="0">
                <a:solidFill>
                  <a:srgbClr val="800000"/>
                </a:solidFill>
                <a:latin typeface="Arial MT"/>
                <a:cs typeface="Arial MT"/>
              </a:rPr>
              <a:t> </a:t>
            </a:r>
            <a:r>
              <a:rPr sz="2600" spc="-25" dirty="0">
                <a:solidFill>
                  <a:srgbClr val="800000"/>
                </a:solidFill>
                <a:latin typeface="Arial MT"/>
                <a:cs typeface="Arial MT"/>
              </a:rPr>
              <a:t>be</a:t>
            </a:r>
            <a:r>
              <a:rPr sz="2600" spc="25" dirty="0">
                <a:solidFill>
                  <a:srgbClr val="800000"/>
                </a:solidFill>
                <a:latin typeface="Arial MT"/>
                <a:cs typeface="Arial MT"/>
              </a:rPr>
              <a:t> </a:t>
            </a:r>
            <a:r>
              <a:rPr sz="2600" spc="-5" dirty="0">
                <a:solidFill>
                  <a:srgbClr val="800000"/>
                </a:solidFill>
                <a:latin typeface="Arial MT"/>
                <a:cs typeface="Arial MT"/>
              </a:rPr>
              <a:t>rolled</a:t>
            </a:r>
            <a:r>
              <a:rPr sz="2600" spc="30" dirty="0">
                <a:solidFill>
                  <a:srgbClr val="800000"/>
                </a:solidFill>
                <a:latin typeface="Arial MT"/>
                <a:cs typeface="Arial MT"/>
              </a:rPr>
              <a:t> </a:t>
            </a:r>
            <a:r>
              <a:rPr sz="2600" spc="-25" dirty="0">
                <a:solidFill>
                  <a:srgbClr val="800000"/>
                </a:solidFill>
                <a:latin typeface="Arial MT"/>
                <a:cs typeface="Arial MT"/>
              </a:rPr>
              <a:t>back</a:t>
            </a:r>
            <a:endParaRPr sz="2600" dirty="0">
              <a:latin typeface="Arial MT"/>
              <a:cs typeface="Arial MT"/>
            </a:endParaRPr>
          </a:p>
          <a:p>
            <a:pPr marL="762000" marR="5080" lvl="1" indent="-292100">
              <a:lnSpc>
                <a:spcPts val="3100"/>
              </a:lnSpc>
              <a:spcBef>
                <a:spcPts val="700"/>
              </a:spcBef>
              <a:buClr>
                <a:srgbClr val="333399"/>
              </a:buClr>
              <a:buSzPct val="53846"/>
              <a:buFont typeface="Wingdings"/>
              <a:buChar char=""/>
              <a:tabLst>
                <a:tab pos="761365" algn="l"/>
                <a:tab pos="762000" algn="l"/>
              </a:tabLst>
            </a:pPr>
            <a:r>
              <a:rPr sz="2600" spc="-10" dirty="0">
                <a:solidFill>
                  <a:srgbClr val="800000"/>
                </a:solidFill>
                <a:latin typeface="Arial MT"/>
                <a:cs typeface="Arial MT"/>
              </a:rPr>
              <a:t>Almost all </a:t>
            </a:r>
            <a:r>
              <a:rPr sz="2600" spc="-15" dirty="0">
                <a:solidFill>
                  <a:srgbClr val="800000"/>
                </a:solidFill>
                <a:latin typeface="Arial MT"/>
                <a:cs typeface="Arial MT"/>
              </a:rPr>
              <a:t>recovery mechanisms </a:t>
            </a:r>
            <a:r>
              <a:rPr sz="2600" spc="-30" dirty="0">
                <a:solidFill>
                  <a:srgbClr val="800000"/>
                </a:solidFill>
                <a:latin typeface="Arial MT"/>
                <a:cs typeface="Arial MT"/>
              </a:rPr>
              <a:t>designed</a:t>
            </a:r>
            <a:r>
              <a:rPr sz="2600" spc="-25" dirty="0">
                <a:solidFill>
                  <a:srgbClr val="800000"/>
                </a:solidFill>
                <a:latin typeface="Arial MT"/>
                <a:cs typeface="Arial MT"/>
              </a:rPr>
              <a:t> </a:t>
            </a:r>
            <a:r>
              <a:rPr sz="2600" spc="-15" dirty="0">
                <a:solidFill>
                  <a:srgbClr val="800000"/>
                </a:solidFill>
                <a:latin typeface="Arial MT"/>
                <a:cs typeface="Arial MT"/>
              </a:rPr>
              <a:t>to </a:t>
            </a:r>
            <a:r>
              <a:rPr sz="2600" spc="-20" dirty="0">
                <a:solidFill>
                  <a:srgbClr val="800000"/>
                </a:solidFill>
                <a:latin typeface="Arial MT"/>
                <a:cs typeface="Arial MT"/>
              </a:rPr>
              <a:t>avoid </a:t>
            </a:r>
            <a:r>
              <a:rPr sz="2600" spc="-710" dirty="0">
                <a:solidFill>
                  <a:srgbClr val="800000"/>
                </a:solidFill>
                <a:latin typeface="Arial MT"/>
                <a:cs typeface="Arial MT"/>
              </a:rPr>
              <a:t> </a:t>
            </a:r>
            <a:r>
              <a:rPr sz="2600" spc="-15" dirty="0">
                <a:solidFill>
                  <a:srgbClr val="800000"/>
                </a:solidFill>
                <a:latin typeface="Arial MT"/>
                <a:cs typeface="Arial MT"/>
              </a:rPr>
              <a:t>this</a:t>
            </a:r>
            <a:endParaRPr sz="2600" dirty="0">
              <a:latin typeface="Arial MT"/>
              <a:cs typeface="Arial MT"/>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235908" y="265201"/>
            <a:ext cx="5340202" cy="1245213"/>
          </a:xfrm>
          <a:prstGeom prst="rect">
            <a:avLst/>
          </a:prstGeom>
        </p:spPr>
        <p:txBody>
          <a:bodyPr vert="horz" wrap="square" lIns="0" tIns="13970" rIns="0" bIns="0" rtlCol="0">
            <a:spAutoFit/>
          </a:bodyPr>
          <a:lstStyle/>
          <a:p>
            <a:pPr marL="12700" marR="5080">
              <a:lnSpc>
                <a:spcPct val="99500"/>
              </a:lnSpc>
              <a:spcBef>
                <a:spcPts val="110"/>
              </a:spcBef>
            </a:pPr>
            <a:r>
              <a:rPr sz="1600" spc="5" dirty="0">
                <a:latin typeface="Arial MT"/>
                <a:cs typeface="Arial MT"/>
              </a:rPr>
              <a:t>Figure </a:t>
            </a:r>
            <a:r>
              <a:rPr sz="1600" spc="-10" dirty="0">
                <a:latin typeface="Arial MT"/>
                <a:cs typeface="Arial MT"/>
              </a:rPr>
              <a:t>22.1 </a:t>
            </a:r>
            <a:r>
              <a:rPr sz="1600" spc="-5" dirty="0">
                <a:latin typeface="Arial MT"/>
                <a:cs typeface="Arial MT"/>
              </a:rPr>
              <a:t>Illustrating </a:t>
            </a:r>
            <a:r>
              <a:rPr sz="1600" dirty="0">
                <a:latin typeface="Arial MT"/>
                <a:cs typeface="Arial MT"/>
              </a:rPr>
              <a:t> c</a:t>
            </a:r>
            <a:r>
              <a:rPr sz="1600" spc="10" dirty="0">
                <a:latin typeface="Arial MT"/>
                <a:cs typeface="Arial MT"/>
              </a:rPr>
              <a:t>a</a:t>
            </a:r>
            <a:r>
              <a:rPr sz="1600" dirty="0">
                <a:latin typeface="Arial MT"/>
                <a:cs typeface="Arial MT"/>
              </a:rPr>
              <a:t>sc</a:t>
            </a:r>
            <a:r>
              <a:rPr sz="1600" spc="10" dirty="0">
                <a:latin typeface="Arial MT"/>
                <a:cs typeface="Arial MT"/>
              </a:rPr>
              <a:t>ad</a:t>
            </a:r>
            <a:r>
              <a:rPr sz="1600" spc="40" dirty="0">
                <a:latin typeface="Arial MT"/>
                <a:cs typeface="Arial MT"/>
              </a:rPr>
              <a:t>i</a:t>
            </a:r>
            <a:r>
              <a:rPr sz="1600" spc="10" dirty="0">
                <a:latin typeface="Arial MT"/>
                <a:cs typeface="Arial MT"/>
              </a:rPr>
              <a:t>n</a:t>
            </a:r>
            <a:r>
              <a:rPr sz="1600" dirty="0">
                <a:latin typeface="Arial MT"/>
                <a:cs typeface="Arial MT"/>
              </a:rPr>
              <a:t>g</a:t>
            </a:r>
            <a:r>
              <a:rPr sz="1600" spc="-135" dirty="0">
                <a:latin typeface="Arial MT"/>
                <a:cs typeface="Arial MT"/>
              </a:rPr>
              <a:t> </a:t>
            </a:r>
            <a:r>
              <a:rPr sz="1600" spc="-35" dirty="0">
                <a:latin typeface="Arial MT"/>
                <a:cs typeface="Arial MT"/>
              </a:rPr>
              <a:t>r</a:t>
            </a:r>
            <a:r>
              <a:rPr sz="1600" spc="10" dirty="0">
                <a:latin typeface="Arial MT"/>
                <a:cs typeface="Arial MT"/>
              </a:rPr>
              <a:t>o</a:t>
            </a:r>
            <a:r>
              <a:rPr sz="1600" spc="40" dirty="0">
                <a:latin typeface="Arial MT"/>
                <a:cs typeface="Arial MT"/>
              </a:rPr>
              <a:t>ll</a:t>
            </a:r>
            <a:r>
              <a:rPr sz="1600" spc="10" dirty="0">
                <a:latin typeface="Arial MT"/>
                <a:cs typeface="Arial MT"/>
              </a:rPr>
              <a:t>ba</a:t>
            </a:r>
            <a:r>
              <a:rPr sz="1600" dirty="0">
                <a:latin typeface="Arial MT"/>
                <a:cs typeface="Arial MT"/>
              </a:rPr>
              <a:t>ck</a:t>
            </a:r>
            <a:r>
              <a:rPr sz="1600" spc="-45" dirty="0">
                <a:latin typeface="Arial MT"/>
                <a:cs typeface="Arial MT"/>
              </a:rPr>
              <a:t> </a:t>
            </a:r>
            <a:r>
              <a:rPr sz="1600" spc="-35" dirty="0">
                <a:latin typeface="Arial MT"/>
                <a:cs typeface="Arial MT"/>
              </a:rPr>
              <a:t>(</a:t>
            </a:r>
            <a:r>
              <a:rPr sz="1600" dirty="0">
                <a:latin typeface="Arial MT"/>
                <a:cs typeface="Arial MT"/>
              </a:rPr>
              <a:t>a  </a:t>
            </a:r>
            <a:r>
              <a:rPr sz="1600" spc="-5" dirty="0">
                <a:latin typeface="Arial MT"/>
                <a:cs typeface="Arial MT"/>
              </a:rPr>
              <a:t>process</a:t>
            </a:r>
            <a:r>
              <a:rPr sz="1600" spc="40" dirty="0">
                <a:latin typeface="Arial MT"/>
                <a:cs typeface="Arial MT"/>
              </a:rPr>
              <a:t> </a:t>
            </a:r>
            <a:r>
              <a:rPr sz="1600" spc="-10" dirty="0">
                <a:latin typeface="Arial MT"/>
                <a:cs typeface="Arial MT"/>
              </a:rPr>
              <a:t>that</a:t>
            </a:r>
            <a:r>
              <a:rPr sz="1600" dirty="0">
                <a:latin typeface="Arial MT"/>
                <a:cs typeface="Arial MT"/>
              </a:rPr>
              <a:t> </a:t>
            </a:r>
            <a:r>
              <a:rPr sz="1600" spc="5" dirty="0">
                <a:latin typeface="Arial MT"/>
                <a:cs typeface="Arial MT"/>
              </a:rPr>
              <a:t>never</a:t>
            </a:r>
            <a:r>
              <a:rPr sz="1600" spc="-90" dirty="0">
                <a:latin typeface="Arial MT"/>
                <a:cs typeface="Arial MT"/>
              </a:rPr>
              <a:t> </a:t>
            </a:r>
            <a:r>
              <a:rPr sz="1600" spc="-5" dirty="0">
                <a:latin typeface="Arial MT"/>
                <a:cs typeface="Arial MT"/>
              </a:rPr>
              <a:t>occurs </a:t>
            </a:r>
            <a:r>
              <a:rPr sz="1600" spc="-430" dirty="0">
                <a:latin typeface="Arial MT"/>
                <a:cs typeface="Arial MT"/>
              </a:rPr>
              <a:t> </a:t>
            </a:r>
            <a:r>
              <a:rPr sz="1600" spc="20" dirty="0">
                <a:latin typeface="Arial MT"/>
                <a:cs typeface="Arial MT"/>
              </a:rPr>
              <a:t>in </a:t>
            </a:r>
            <a:r>
              <a:rPr sz="1600" spc="-10" dirty="0">
                <a:latin typeface="Arial MT"/>
                <a:cs typeface="Arial MT"/>
              </a:rPr>
              <a:t>strict </a:t>
            </a:r>
            <a:r>
              <a:rPr sz="1600" spc="5" dirty="0">
                <a:latin typeface="Arial MT"/>
                <a:cs typeface="Arial MT"/>
              </a:rPr>
              <a:t>or cascadeless </a:t>
            </a:r>
            <a:r>
              <a:rPr sz="1600" spc="10" dirty="0">
                <a:latin typeface="Arial MT"/>
                <a:cs typeface="Arial MT"/>
              </a:rPr>
              <a:t> </a:t>
            </a:r>
            <a:r>
              <a:rPr sz="1600" spc="5" dirty="0">
                <a:latin typeface="Arial MT"/>
                <a:cs typeface="Arial MT"/>
              </a:rPr>
              <a:t>schedules) </a:t>
            </a:r>
            <a:r>
              <a:rPr sz="1600" spc="-10" dirty="0">
                <a:latin typeface="Arial MT"/>
                <a:cs typeface="Arial MT"/>
              </a:rPr>
              <a:t>(a) </a:t>
            </a:r>
            <a:r>
              <a:rPr sz="1600" spc="10" dirty="0">
                <a:latin typeface="Arial MT"/>
                <a:cs typeface="Arial MT"/>
              </a:rPr>
              <a:t>The </a:t>
            </a:r>
            <a:r>
              <a:rPr sz="1600" spc="-5" dirty="0">
                <a:latin typeface="Arial MT"/>
                <a:cs typeface="Arial MT"/>
              </a:rPr>
              <a:t>read </a:t>
            </a:r>
            <a:r>
              <a:rPr sz="1600" dirty="0">
                <a:latin typeface="Arial MT"/>
                <a:cs typeface="Arial MT"/>
              </a:rPr>
              <a:t> </a:t>
            </a:r>
            <a:r>
              <a:rPr sz="1600" spc="5" dirty="0">
                <a:latin typeface="Arial MT"/>
                <a:cs typeface="Arial MT"/>
              </a:rPr>
              <a:t>and </a:t>
            </a:r>
            <a:r>
              <a:rPr sz="1600" dirty="0">
                <a:latin typeface="Arial MT"/>
                <a:cs typeface="Arial MT"/>
              </a:rPr>
              <a:t>write operations </a:t>
            </a:r>
            <a:r>
              <a:rPr sz="1600" spc="5" dirty="0">
                <a:latin typeface="Arial MT"/>
                <a:cs typeface="Arial MT"/>
              </a:rPr>
              <a:t>of </a:t>
            </a:r>
            <a:r>
              <a:rPr sz="1600" spc="10" dirty="0">
                <a:latin typeface="Arial MT"/>
                <a:cs typeface="Arial MT"/>
              </a:rPr>
              <a:t> </a:t>
            </a:r>
            <a:r>
              <a:rPr sz="1600" spc="-15" dirty="0">
                <a:latin typeface="Arial MT"/>
                <a:cs typeface="Arial MT"/>
              </a:rPr>
              <a:t>three</a:t>
            </a:r>
            <a:r>
              <a:rPr sz="1600" spc="50" dirty="0">
                <a:latin typeface="Arial MT"/>
                <a:cs typeface="Arial MT"/>
              </a:rPr>
              <a:t> </a:t>
            </a:r>
            <a:r>
              <a:rPr sz="1600" spc="-5" dirty="0">
                <a:latin typeface="Arial MT"/>
                <a:cs typeface="Arial MT"/>
              </a:rPr>
              <a:t>transactions</a:t>
            </a:r>
            <a:r>
              <a:rPr sz="1600" spc="50" dirty="0">
                <a:latin typeface="Arial MT"/>
                <a:cs typeface="Arial MT"/>
              </a:rPr>
              <a:t> </a:t>
            </a:r>
            <a:r>
              <a:rPr sz="1600" spc="-10" dirty="0">
                <a:latin typeface="Arial MT"/>
                <a:cs typeface="Arial MT"/>
              </a:rPr>
              <a:t>(b) </a:t>
            </a:r>
            <a:r>
              <a:rPr sz="1600" spc="-5" dirty="0">
                <a:latin typeface="Arial MT"/>
                <a:cs typeface="Arial MT"/>
              </a:rPr>
              <a:t> System </a:t>
            </a:r>
            <a:r>
              <a:rPr sz="1600" spc="15" dirty="0">
                <a:latin typeface="Arial MT"/>
                <a:cs typeface="Arial MT"/>
              </a:rPr>
              <a:t>log </a:t>
            </a:r>
            <a:r>
              <a:rPr sz="1600" spc="5" dirty="0">
                <a:latin typeface="Arial MT"/>
                <a:cs typeface="Arial MT"/>
              </a:rPr>
              <a:t>at </a:t>
            </a:r>
            <a:r>
              <a:rPr sz="1600" spc="15" dirty="0">
                <a:latin typeface="Arial MT"/>
                <a:cs typeface="Arial MT"/>
              </a:rPr>
              <a:t>point </a:t>
            </a:r>
            <a:r>
              <a:rPr sz="1600" spc="10" dirty="0">
                <a:latin typeface="Arial MT"/>
                <a:cs typeface="Arial MT"/>
              </a:rPr>
              <a:t>of </a:t>
            </a:r>
            <a:r>
              <a:rPr sz="1600" spc="15" dirty="0">
                <a:latin typeface="Arial MT"/>
                <a:cs typeface="Arial MT"/>
              </a:rPr>
              <a:t> </a:t>
            </a:r>
            <a:r>
              <a:rPr sz="1600" spc="-5" dirty="0">
                <a:latin typeface="Arial MT"/>
                <a:cs typeface="Arial MT"/>
              </a:rPr>
              <a:t>crash</a:t>
            </a:r>
            <a:r>
              <a:rPr sz="1600" spc="55" dirty="0">
                <a:latin typeface="Arial MT"/>
                <a:cs typeface="Arial MT"/>
              </a:rPr>
              <a:t> </a:t>
            </a:r>
            <a:r>
              <a:rPr sz="1600" spc="-15" dirty="0">
                <a:latin typeface="Arial MT"/>
                <a:cs typeface="Arial MT"/>
              </a:rPr>
              <a:t>(c)</a:t>
            </a:r>
            <a:r>
              <a:rPr sz="1600" spc="10" dirty="0">
                <a:latin typeface="Arial MT"/>
                <a:cs typeface="Arial MT"/>
              </a:rPr>
              <a:t> </a:t>
            </a:r>
            <a:r>
              <a:rPr sz="1600" spc="-5" dirty="0">
                <a:latin typeface="Arial MT"/>
                <a:cs typeface="Arial MT"/>
              </a:rPr>
              <a:t>Operations </a:t>
            </a:r>
            <a:r>
              <a:rPr sz="1600" dirty="0">
                <a:latin typeface="Arial MT"/>
                <a:cs typeface="Arial MT"/>
              </a:rPr>
              <a:t> </a:t>
            </a:r>
            <a:r>
              <a:rPr sz="1600" spc="-10" dirty="0">
                <a:latin typeface="Arial MT"/>
                <a:cs typeface="Arial MT"/>
              </a:rPr>
              <a:t>before</a:t>
            </a:r>
            <a:r>
              <a:rPr sz="1600" spc="55" dirty="0">
                <a:latin typeface="Arial MT"/>
                <a:cs typeface="Arial MT"/>
              </a:rPr>
              <a:t> </a:t>
            </a:r>
            <a:r>
              <a:rPr sz="1600" spc="-15" dirty="0">
                <a:latin typeface="Arial MT"/>
                <a:cs typeface="Arial MT"/>
              </a:rPr>
              <a:t>the</a:t>
            </a:r>
            <a:r>
              <a:rPr sz="1600" spc="60" dirty="0">
                <a:latin typeface="Arial MT"/>
                <a:cs typeface="Arial MT"/>
              </a:rPr>
              <a:t> </a:t>
            </a:r>
            <a:r>
              <a:rPr sz="1600" spc="-5" dirty="0">
                <a:latin typeface="Arial MT"/>
                <a:cs typeface="Arial MT"/>
              </a:rPr>
              <a:t>crash</a:t>
            </a:r>
            <a:endParaRPr sz="1600" dirty="0">
              <a:latin typeface="Arial MT"/>
              <a:cs typeface="Arial MT"/>
            </a:endParaRPr>
          </a:p>
        </p:txBody>
      </p:sp>
      <p:pic>
        <p:nvPicPr>
          <p:cNvPr id="5" name="Picture 4">
            <a:extLst>
              <a:ext uri="{FF2B5EF4-FFF2-40B4-BE49-F238E27FC236}">
                <a16:creationId xmlns:a16="http://schemas.microsoft.com/office/drawing/2014/main" id="{5B9DB273-FE6F-4E43-976C-EF50035AB1BA}"/>
              </a:ext>
            </a:extLst>
          </p:cNvPr>
          <p:cNvPicPr>
            <a:picLocks noChangeAspect="1"/>
          </p:cNvPicPr>
          <p:nvPr/>
        </p:nvPicPr>
        <p:blipFill>
          <a:blip r:embed="rId2"/>
          <a:stretch>
            <a:fillRect/>
          </a:stretch>
        </p:blipFill>
        <p:spPr>
          <a:xfrm>
            <a:off x="0" y="116563"/>
            <a:ext cx="5686425" cy="1438275"/>
          </a:xfrm>
          <a:prstGeom prst="rect">
            <a:avLst/>
          </a:prstGeom>
        </p:spPr>
      </p:pic>
      <p:pic>
        <p:nvPicPr>
          <p:cNvPr id="7" name="Picture 6">
            <a:extLst>
              <a:ext uri="{FF2B5EF4-FFF2-40B4-BE49-F238E27FC236}">
                <a16:creationId xmlns:a16="http://schemas.microsoft.com/office/drawing/2014/main" id="{C6892E1C-EAA8-403C-8556-A55B0909BE92}"/>
              </a:ext>
            </a:extLst>
          </p:cNvPr>
          <p:cNvPicPr>
            <a:picLocks noChangeAspect="1"/>
          </p:cNvPicPr>
          <p:nvPr/>
        </p:nvPicPr>
        <p:blipFill>
          <a:blip r:embed="rId3"/>
          <a:stretch>
            <a:fillRect/>
          </a:stretch>
        </p:blipFill>
        <p:spPr>
          <a:xfrm>
            <a:off x="222825" y="2217062"/>
            <a:ext cx="7534275" cy="4524375"/>
          </a:xfrm>
          <a:prstGeom prst="rect">
            <a:avLst/>
          </a:prstGeom>
        </p:spPr>
      </p:pic>
      <p:pic>
        <p:nvPicPr>
          <p:cNvPr id="9" name="Picture 8">
            <a:extLst>
              <a:ext uri="{FF2B5EF4-FFF2-40B4-BE49-F238E27FC236}">
                <a16:creationId xmlns:a16="http://schemas.microsoft.com/office/drawing/2014/main" id="{FA5C0AFC-5857-4E02-A708-3BC49177F80A}"/>
              </a:ext>
            </a:extLst>
          </p:cNvPr>
          <p:cNvPicPr>
            <a:picLocks noChangeAspect="1"/>
          </p:cNvPicPr>
          <p:nvPr/>
        </p:nvPicPr>
        <p:blipFill>
          <a:blip r:embed="rId4"/>
          <a:stretch>
            <a:fillRect/>
          </a:stretch>
        </p:blipFill>
        <p:spPr>
          <a:xfrm>
            <a:off x="5221805" y="1554838"/>
            <a:ext cx="6747370" cy="3229710"/>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24347</TotalTime>
  <Words>6590</Words>
  <Application>Microsoft Office PowerPoint</Application>
  <PresentationFormat>Widescreen</PresentationFormat>
  <Paragraphs>709</Paragraphs>
  <Slides>109</Slides>
  <Notes>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109</vt:i4>
      </vt:variant>
    </vt:vector>
  </HeadingPairs>
  <TitlesOfParts>
    <vt:vector size="118" baseType="lpstr">
      <vt:lpstr>Arial</vt:lpstr>
      <vt:lpstr>Arial MT</vt:lpstr>
      <vt:lpstr>Calibri</vt:lpstr>
      <vt:lpstr>Cambria</vt:lpstr>
      <vt:lpstr>Noto Sans Symbols</vt:lpstr>
      <vt:lpstr>Tahoma</vt:lpstr>
      <vt:lpstr>Times New Roman</vt:lpstr>
      <vt:lpstr>Wingdings</vt:lpstr>
      <vt:lpstr>Office Theme</vt:lpstr>
      <vt:lpstr>22CS2403 Database Management System</vt:lpstr>
      <vt:lpstr>PowerPoint Presentation</vt:lpstr>
      <vt:lpstr>PowerPoint Presentation</vt:lpstr>
      <vt:lpstr>Introduction</vt:lpstr>
      <vt:lpstr>Introduction</vt:lpstr>
      <vt:lpstr>Introduction</vt:lpstr>
      <vt:lpstr>20.1 Introduction to Transaction  Processing</vt:lpstr>
      <vt:lpstr>Introduction to Transaction  Processing (cont’d.)</vt:lpstr>
      <vt:lpstr>Transactions</vt:lpstr>
      <vt:lpstr>Database Items</vt:lpstr>
      <vt:lpstr>Read and Write Operations</vt:lpstr>
      <vt:lpstr>Read and Write Operations (cont’d.)</vt:lpstr>
      <vt:lpstr>Why Concurrency Control Is Needed</vt:lpstr>
      <vt:lpstr>Concurrency Control</vt:lpstr>
      <vt:lpstr>The Lost Update Problem</vt:lpstr>
      <vt:lpstr>The Temporary Update or Dirty Read Problem</vt:lpstr>
      <vt:lpstr>The Incorrect Summary Problem</vt:lpstr>
      <vt:lpstr>The Unrepeatable Read Problem</vt:lpstr>
      <vt:lpstr>Why Recovery is Needed</vt:lpstr>
      <vt:lpstr>Why Recovery is Needed</vt:lpstr>
      <vt:lpstr>Transaction and System  Concepts</vt:lpstr>
      <vt:lpstr>Transaction and System Concepts  (cont’d.)</vt:lpstr>
      <vt:lpstr>The System Log</vt:lpstr>
      <vt:lpstr>The System Log</vt:lpstr>
      <vt:lpstr>Commit Point of a Transaction</vt:lpstr>
      <vt:lpstr>DBMS-Specific Buffer Replacement  Policies</vt:lpstr>
      <vt:lpstr>DBMS Buffers</vt:lpstr>
      <vt:lpstr>DBMS-Specific Buffer Replacement  Policies (cont’d.)</vt:lpstr>
      <vt:lpstr>20.3 Desirable Properties of  Transactions</vt:lpstr>
      <vt:lpstr>20.3 Desirable Properties of  Transactions</vt:lpstr>
      <vt:lpstr> Atomicity and Durability</vt:lpstr>
      <vt:lpstr> Atomicity and Durability</vt:lpstr>
      <vt:lpstr> Consistency and Isolation</vt:lpstr>
      <vt:lpstr>Desirable Properties of Transactions  (cont’d.)</vt:lpstr>
      <vt:lpstr>Characterizing Schedules  Based on Recoverability</vt:lpstr>
      <vt:lpstr>Characterizing Schedules Based on  Recoverability Conflicting Operations in a Schedule.</vt:lpstr>
      <vt:lpstr>Characterizing Schedules Based on  Recoverability Conflicting Operations in a Schedule.</vt:lpstr>
      <vt:lpstr>Characterizing Schedules Based on  Recoverability Conflicting Operations in a Schedule.</vt:lpstr>
      <vt:lpstr>Characterizing Schedules Based on  Recoverability (cont’d.)</vt:lpstr>
      <vt:lpstr>Characterizing Schedules Based on  Recoverability (cont’d.)</vt:lpstr>
      <vt:lpstr>Characterizing Schedules Based on  Recoverability (cont’d.)</vt:lpstr>
      <vt:lpstr>Characterizing Schedules Based on  Recoverability (cont’d.)</vt:lpstr>
      <vt:lpstr>Characterizing Schedules  Based on Serializability</vt:lpstr>
      <vt:lpstr>PowerPoint Presentation</vt:lpstr>
      <vt:lpstr>Characterizing Schedules Based on  Serializability (cont’d.)</vt:lpstr>
      <vt:lpstr>Characterizing Schedules Based on  Serializability (cont’d.)</vt:lpstr>
      <vt:lpstr>Characterizing Schedules Based on  Serializability (cont’d.)</vt:lpstr>
      <vt:lpstr>Characterizing Schedules Based on  Serializability (cont’d.)</vt:lpstr>
      <vt:lpstr>Characterizing Schedules Based on  Serializability (cont’d.)</vt:lpstr>
      <vt:lpstr>Characterizing Schedules Based on  Serializability (cont’d.)</vt:lpstr>
      <vt:lpstr>Characterizing Schedules Based on  Serializability (cont’d.)</vt:lpstr>
      <vt:lpstr>Characterizing Schedules Based on  Serializability (cont’d.)</vt:lpstr>
      <vt:lpstr>Characterizing Schedules Based on  Serializability (cont’d.)</vt:lpstr>
      <vt:lpstr>How Serializability is Used for  Concurrency Control</vt:lpstr>
      <vt:lpstr>View Equivalence and View  Serializability</vt:lpstr>
      <vt:lpstr>View Equivalence and View  Serializability</vt:lpstr>
      <vt:lpstr>View Equivalence and View  Serializability (cont’d.)</vt:lpstr>
      <vt:lpstr>PowerPoint Presentation</vt:lpstr>
      <vt:lpstr>Introduction</vt:lpstr>
      <vt:lpstr>21.1 Two-Phase Locking Techniques  for Concurrency Control</vt:lpstr>
      <vt:lpstr>Two-Phase Locking Techniques  for Concurrency Control (cont’d.)</vt:lpstr>
      <vt:lpstr>PowerPoint Presentation</vt:lpstr>
      <vt:lpstr>Two-Phase Locking Techniques  for Concurrency Control (cont’d.)</vt:lpstr>
      <vt:lpstr>PowerPoint Presentation</vt:lpstr>
      <vt:lpstr>Two-Phase Locking Techniques  for Concurrency Control (cont’d.)</vt:lpstr>
      <vt:lpstr>Guaranteeing Serializability by Two-  Phase Locking</vt:lpstr>
      <vt:lpstr>PowerPoint Presentation</vt:lpstr>
      <vt:lpstr>Guaranteeing Serializability by Two-  Phase Locking</vt:lpstr>
      <vt:lpstr>Variations of Two-Phase Locking</vt:lpstr>
      <vt:lpstr>PowerPoint Presentation</vt:lpstr>
      <vt:lpstr>Dealing with Deadlock and Starvation</vt:lpstr>
      <vt:lpstr>Dealing with Deadlock and Starvation  (cont’d.)</vt:lpstr>
      <vt:lpstr>Dealing with Deadlock and Starvation  (cont’d.)</vt:lpstr>
      <vt:lpstr>Dealing with Deadlock and Starvation  (cont’d.)</vt:lpstr>
      <vt:lpstr>21.2 Concurrency Control Based  on Timestamp Ordering</vt:lpstr>
      <vt:lpstr>Concurrency Control Based on Timestamp Ordering (cont’d.)</vt:lpstr>
      <vt:lpstr>The Timestamp Ordering Algorithm for Concurrency Control</vt:lpstr>
      <vt:lpstr>PowerPoint Presentation</vt:lpstr>
      <vt:lpstr>Concurrency Control Based on Timestamp Ordering (cont’d.)</vt:lpstr>
      <vt:lpstr>Concurrency Control Based on Timestamp Ordering (cont’d.)</vt:lpstr>
      <vt:lpstr>Concurrency Control Based on Timestamp Ordering (cont’d.)</vt:lpstr>
      <vt:lpstr>21.3 Multiversion Concurrency  Control Techniques</vt:lpstr>
      <vt:lpstr>Multiversion Concurrency  Control Techniques (cont’d.)</vt:lpstr>
      <vt:lpstr>Multiversion Concurrency  Control Techniques (cont’d.)</vt:lpstr>
      <vt:lpstr>PowerPoint Presentation</vt:lpstr>
      <vt:lpstr>Introduction</vt:lpstr>
      <vt:lpstr>22.1 Recovery Concepts</vt:lpstr>
      <vt:lpstr>Recovery Concepts –Categorization of Recovery Algorithms</vt:lpstr>
      <vt:lpstr>Recovery Concepts –Categorization of Recovery Algorithms</vt:lpstr>
      <vt:lpstr>Recovery Concepts (cont’d.)</vt:lpstr>
      <vt:lpstr>Recovery Concepts (cont’d.)</vt:lpstr>
      <vt:lpstr>Write-Ahead Logging, Steal/No-Steal, and Force/No-Force</vt:lpstr>
      <vt:lpstr>Write-Ahead Logging, Steal/No-Steal, and Force/No-Force</vt:lpstr>
      <vt:lpstr>Recovery Concepts (cont’d.)</vt:lpstr>
      <vt:lpstr>Recovery Concepts (cont’d.)</vt:lpstr>
      <vt:lpstr>Checkpoints in the System Log and  Fuzzy Checkpointing (22.1.4)</vt:lpstr>
      <vt:lpstr>Checkpoints in the System Log and  Fuzzy Checkpointing (cont’d.)</vt:lpstr>
      <vt:lpstr>Transaction Rollback (22.1.5)</vt:lpstr>
      <vt:lpstr>PowerPoint Presentation</vt:lpstr>
      <vt:lpstr>Transactions that Do Not Affect the  Database (22.1.6)</vt:lpstr>
      <vt:lpstr>22.2 NO-UNDO/REDO Recovery  Based on Deferred Update</vt:lpstr>
      <vt:lpstr>NO-UNDO/REDO Recovery Based  on Deferred Update (cont’d.)</vt:lpstr>
      <vt:lpstr>NO-UNDO/REDO Recovery Based  on Deferred Update (cont’d.)</vt:lpstr>
      <vt:lpstr>22.3 Recovery Techniques Based  on Immediate Update</vt:lpstr>
      <vt:lpstr>PowerPoint Presentation</vt:lpstr>
      <vt:lpstr>22.4 Shadow Paging</vt:lpstr>
      <vt:lpstr>Shadow Paging</vt:lpstr>
      <vt:lpstr>Shadow Paging (cont’d.)</vt:lpstr>
      <vt:lpstr>Thank YOU  BEST OF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Sasi</dc:creator>
  <cp:lastModifiedBy>Sinchana K</cp:lastModifiedBy>
  <cp:revision>222</cp:revision>
  <dcterms:created xsi:type="dcterms:W3CDTF">2024-02-19T05:37:06Z</dcterms:created>
  <dcterms:modified xsi:type="dcterms:W3CDTF">2024-06-27T21:19:48Z</dcterms:modified>
</cp:coreProperties>
</file>