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0385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4719" y="1608074"/>
            <a:ext cx="2689860" cy="172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6484" y="1961917"/>
            <a:ext cx="6315075" cy="2840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4124" y="0"/>
              <a:ext cx="9667875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91399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2582" y="5135611"/>
            <a:ext cx="2857818" cy="11804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spc="-45" dirty="0">
                <a:latin typeface="Trebuchet MS"/>
                <a:cs typeface="Trebuchet MS"/>
              </a:rPr>
              <a:t>Presented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by: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lang="en-US" sz="2000" spc="-285" dirty="0">
                <a:latin typeface="Trebuchet MS"/>
                <a:cs typeface="Trebuchet MS"/>
              </a:rPr>
              <a:t>S </a:t>
            </a:r>
            <a:r>
              <a:rPr lang="en-US" sz="2000" spc="-285" dirty="0" err="1">
                <a:latin typeface="Trebuchet MS"/>
                <a:cs typeface="Trebuchet MS"/>
              </a:rPr>
              <a:t>i</a:t>
            </a:r>
            <a:r>
              <a:rPr lang="en-US" sz="2000" spc="-285" dirty="0">
                <a:latin typeface="Trebuchet MS"/>
                <a:cs typeface="Trebuchet MS"/>
              </a:rPr>
              <a:t> n c h a n a  K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70" dirty="0">
                <a:latin typeface="Trebuchet MS"/>
                <a:cs typeface="Trebuchet MS"/>
              </a:rPr>
              <a:t>USN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-3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ENG22CS0</a:t>
            </a:r>
            <a:r>
              <a:rPr lang="en-US" sz="2000" spc="-10" dirty="0">
                <a:latin typeface="Trebuchet MS"/>
                <a:cs typeface="Trebuchet MS"/>
              </a:rPr>
              <a:t>169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000" spc="60" dirty="0">
                <a:latin typeface="Trebuchet MS"/>
                <a:cs typeface="Trebuchet MS"/>
              </a:rPr>
              <a:t>Class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-3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5</a:t>
            </a:r>
            <a:r>
              <a:rPr lang="en-US" sz="2000" spc="-10" dirty="0">
                <a:latin typeface="Trebuchet MS"/>
                <a:cs typeface="Trebuchet MS"/>
              </a:rPr>
              <a:t>C</a:t>
            </a:r>
            <a:r>
              <a:rPr sz="2000" spc="-10" dirty="0">
                <a:latin typeface="Trebuchet MS"/>
                <a:cs typeface="Trebuchet MS"/>
              </a:rPr>
              <a:t>-</a:t>
            </a:r>
            <a:r>
              <a:rPr sz="2000" spc="50" dirty="0">
                <a:latin typeface="Trebuchet MS"/>
                <a:cs typeface="Trebuchet MS"/>
              </a:rPr>
              <a:t>CSE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5315" y="2769171"/>
            <a:ext cx="44989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dirty="0">
                <a:solidFill>
                  <a:srgbClr val="000000"/>
                </a:solidFill>
                <a:latin typeface="Trebuchet MS"/>
                <a:cs typeface="Trebuchet MS"/>
              </a:rPr>
              <a:t>W5HH</a:t>
            </a:r>
            <a:r>
              <a:rPr sz="4400" b="0" spc="-11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Trebuchet MS"/>
                <a:cs typeface="Trebuchet MS"/>
              </a:rPr>
              <a:t>PRINCIPLES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7250" y="495300"/>
            <a:ext cx="495300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366" y="2712338"/>
            <a:ext cx="169481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55" dirty="0">
                <a:solidFill>
                  <a:srgbClr val="FFFFFF"/>
                </a:solidFill>
                <a:latin typeface="Trebuchet MS"/>
                <a:cs typeface="Trebuchet MS"/>
              </a:rPr>
              <a:t>6.How?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749998"/>
            <a:ext cx="6272530" cy="460883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935" marR="488315" indent="-229235">
              <a:lnSpc>
                <a:spcPts val="2110"/>
              </a:lnSpc>
              <a:spcBef>
                <a:spcPts val="439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outlines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methods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processes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used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How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will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project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executed?</a:t>
            </a:r>
            <a:endParaRPr sz="2000">
              <a:latin typeface="Trebuchet MS"/>
              <a:cs typeface="Trebuchet MS"/>
            </a:endParaRPr>
          </a:p>
          <a:p>
            <a:pPr marL="699770" marR="156210" lvl="1" indent="-229870">
              <a:lnSpc>
                <a:spcPts val="2180"/>
              </a:lnSpc>
              <a:spcBef>
                <a:spcPts val="560"/>
              </a:spcBef>
              <a:buFont typeface="Arial MT"/>
              <a:buChar char="•"/>
              <a:tabLst>
                <a:tab pos="699770" algn="l"/>
              </a:tabLst>
            </a:pPr>
            <a:r>
              <a:rPr sz="2000" spc="-30" dirty="0">
                <a:latin typeface="Trebuchet MS"/>
                <a:cs typeface="Trebuchet MS"/>
              </a:rPr>
              <a:t>What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methodologies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will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employed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(e.g.,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Agile, Waterfall)?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How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will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risks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managed?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45" dirty="0">
                <a:latin typeface="Trebuchet MS"/>
                <a:cs typeface="Trebuchet MS"/>
              </a:rPr>
              <a:t>Provides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roadmap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execution.</a:t>
            </a:r>
            <a:endParaRPr sz="2000">
              <a:latin typeface="Trebuchet MS"/>
              <a:cs typeface="Trebuchet MS"/>
            </a:endParaRPr>
          </a:p>
          <a:p>
            <a:pPr marL="699770" marR="291465" lvl="1" indent="-229870">
              <a:lnSpc>
                <a:spcPts val="2330"/>
              </a:lnSpc>
              <a:spcBef>
                <a:spcPts val="365"/>
              </a:spcBef>
              <a:buFont typeface="Arial MT"/>
              <a:buChar char="•"/>
              <a:tabLst>
                <a:tab pos="699770" algn="l"/>
              </a:tabLst>
            </a:pPr>
            <a:r>
              <a:rPr sz="2000" spc="-10" dirty="0">
                <a:latin typeface="Trebuchet MS"/>
                <a:cs typeface="Trebuchet MS"/>
              </a:rPr>
              <a:t>Ensures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that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project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carried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out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efficiently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effectively.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>
              <a:lnSpc>
                <a:spcPct val="89200"/>
              </a:lnSpc>
              <a:spcBef>
                <a:spcPts val="869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Example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might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adopt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Agile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methodology, </a:t>
            </a:r>
            <a:r>
              <a:rPr sz="2000" spc="-70" dirty="0">
                <a:latin typeface="Trebuchet MS"/>
                <a:cs typeface="Trebuchet MS"/>
              </a:rPr>
              <a:t>involving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iterative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development,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regular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feedback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loops,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continuous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improvement.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059" y="2712338"/>
            <a:ext cx="294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60" dirty="0">
                <a:solidFill>
                  <a:srgbClr val="FFFFFF"/>
                </a:solidFill>
                <a:latin typeface="Trebuchet MS"/>
                <a:cs typeface="Trebuchet MS"/>
              </a:rPr>
              <a:t>7.How</a:t>
            </a:r>
            <a:r>
              <a:rPr sz="3950" b="1" spc="-5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50" b="1" spc="-20" dirty="0">
                <a:solidFill>
                  <a:srgbClr val="FFFFFF"/>
                </a:solidFill>
                <a:latin typeface="Trebuchet MS"/>
                <a:cs typeface="Trebuchet MS"/>
              </a:rPr>
              <a:t>Much?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2213292"/>
            <a:ext cx="5972175" cy="19469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243204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focuses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on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resources </a:t>
            </a:r>
            <a:r>
              <a:rPr sz="2000" spc="-75" dirty="0">
                <a:latin typeface="Trebuchet MS"/>
                <a:cs typeface="Trebuchet MS"/>
              </a:rPr>
              <a:t>required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How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much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budget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allocated?</a:t>
            </a:r>
            <a:endParaRPr sz="2000">
              <a:latin typeface="Trebuchet MS"/>
              <a:cs typeface="Trebuchet MS"/>
            </a:endParaRPr>
          </a:p>
          <a:p>
            <a:pPr marL="699770" marR="5080" lvl="1" indent="-229870">
              <a:lnSpc>
                <a:spcPts val="2250"/>
              </a:lnSpc>
              <a:spcBef>
                <a:spcPts val="355"/>
              </a:spcBef>
              <a:buFont typeface="Arial MT"/>
              <a:buChar char="•"/>
              <a:tabLst>
                <a:tab pos="699770" algn="l"/>
              </a:tabLst>
            </a:pPr>
            <a:r>
              <a:rPr sz="2000" spc="-30" dirty="0">
                <a:latin typeface="Trebuchet MS"/>
                <a:cs typeface="Trebuchet MS"/>
              </a:rPr>
              <a:t>What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resources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(human,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technical,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material)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are </a:t>
            </a:r>
            <a:r>
              <a:rPr sz="2000" spc="-10" dirty="0">
                <a:latin typeface="Trebuchet MS"/>
                <a:cs typeface="Trebuchet MS"/>
              </a:rPr>
              <a:t>needed?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610" y="1608074"/>
            <a:ext cx="2547620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0045" marR="5080" indent="-347980" algn="r">
              <a:lnSpc>
                <a:spcPct val="91100"/>
              </a:lnSpc>
              <a:spcBef>
                <a:spcPts val="550"/>
              </a:spcBef>
            </a:pPr>
            <a:r>
              <a:rPr spc="-120" dirty="0"/>
              <a:t>Advantages </a:t>
            </a:r>
            <a:r>
              <a:rPr spc="-75" dirty="0"/>
              <a:t>of</a:t>
            </a:r>
            <a:r>
              <a:rPr spc="-585" dirty="0"/>
              <a:t> </a:t>
            </a:r>
            <a:r>
              <a:rPr spc="-20" dirty="0"/>
              <a:t>W5HH </a:t>
            </a:r>
            <a:r>
              <a:rPr spc="-114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6484" y="2119693"/>
            <a:ext cx="3644900" cy="20669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20" dirty="0">
                <a:latin typeface="Trebuchet MS"/>
                <a:cs typeface="Trebuchet MS"/>
              </a:rPr>
              <a:t>Comprehensive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25" dirty="0">
                <a:latin typeface="Trebuchet MS"/>
                <a:cs typeface="Trebuchet MS"/>
              </a:rPr>
              <a:t>Increased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Accountability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5" dirty="0">
                <a:latin typeface="Trebuchet MS"/>
                <a:cs typeface="Trebuchet MS"/>
              </a:rPr>
              <a:t>Improved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Communication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75" dirty="0">
                <a:latin typeface="Trebuchet MS"/>
                <a:cs typeface="Trebuchet MS"/>
              </a:rPr>
              <a:t>Better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Risk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Trebuchet MS"/>
                <a:cs typeface="Trebuchet MS"/>
              </a:rPr>
              <a:t>Enhanced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Planning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774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5850" y="2404427"/>
            <a:ext cx="6336030" cy="19748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935" marR="5080" indent="-229235">
              <a:lnSpc>
                <a:spcPct val="897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W5HH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principles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serve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valuable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tool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 </a:t>
            </a:r>
            <a:r>
              <a:rPr sz="2000" spc="-45" dirty="0">
                <a:latin typeface="Trebuchet MS"/>
                <a:cs typeface="Trebuchet MS"/>
              </a:rPr>
              <a:t>managers,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providing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comprehensive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framework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that </a:t>
            </a:r>
            <a:r>
              <a:rPr sz="2000" dirty="0">
                <a:latin typeface="Trebuchet MS"/>
                <a:cs typeface="Trebuchet MS"/>
              </a:rPr>
              <a:t>enhances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understanding,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communication,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planning,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execution.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By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leveraging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these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principles, </a:t>
            </a:r>
            <a:r>
              <a:rPr sz="2000" spc="-50" dirty="0">
                <a:latin typeface="Trebuchet MS"/>
                <a:cs typeface="Trebuchet MS"/>
              </a:rPr>
              <a:t>organizations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improve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outcomes,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increase </a:t>
            </a:r>
            <a:r>
              <a:rPr sz="2000" spc="-50" dirty="0">
                <a:latin typeface="Trebuchet MS"/>
                <a:cs typeface="Trebuchet MS"/>
              </a:rPr>
              <a:t>stakeholder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satisfaction,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achieve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their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strategic </a:t>
            </a:r>
            <a:r>
              <a:rPr sz="2000" spc="-60" dirty="0">
                <a:latin typeface="Trebuchet MS"/>
                <a:cs typeface="Trebuchet MS"/>
              </a:rPr>
              <a:t>objectives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more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effectively.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0" y="1571625"/>
            <a:ext cx="0" cy="3714750"/>
          </a:xfrm>
          <a:custGeom>
            <a:avLst/>
            <a:gdLst/>
            <a:ahLst/>
            <a:cxnLst/>
            <a:rect l="l" t="t" r="r" b="b"/>
            <a:pathLst>
              <a:path h="3714750">
                <a:moveTo>
                  <a:pt x="0" y="0"/>
                </a:moveTo>
                <a:lnTo>
                  <a:pt x="0" y="3714623"/>
                </a:lnTo>
              </a:path>
            </a:pathLst>
          </a:custGeom>
          <a:ln w="19050">
            <a:solidFill>
              <a:srgbClr val="5593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7650" y="1457325"/>
            <a:ext cx="70104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00380" marR="5080" indent="-487680" algn="r">
              <a:lnSpc>
                <a:spcPct val="91100"/>
              </a:lnSpc>
              <a:spcBef>
                <a:spcPts val="550"/>
              </a:spcBef>
            </a:pPr>
            <a:r>
              <a:rPr spc="-170" dirty="0"/>
              <a:t>Introduction </a:t>
            </a:r>
            <a:r>
              <a:rPr spc="-114" dirty="0"/>
              <a:t>to</a:t>
            </a:r>
            <a:r>
              <a:rPr spc="-625" dirty="0"/>
              <a:t> </a:t>
            </a:r>
            <a:r>
              <a:rPr spc="-20" dirty="0"/>
              <a:t>W5HH </a:t>
            </a:r>
            <a:r>
              <a:rPr spc="-105" dirty="0"/>
              <a:t>Principles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855" rIns="0" bIns="0" rtlCol="0">
            <a:spAutoFit/>
          </a:bodyPr>
          <a:lstStyle/>
          <a:p>
            <a:pPr marL="12700" marR="5080" indent="52069">
              <a:lnSpc>
                <a:spcPct val="89200"/>
              </a:lnSpc>
              <a:spcBef>
                <a:spcPts val="385"/>
              </a:spcBef>
            </a:pPr>
            <a:r>
              <a:rPr spc="-60" dirty="0"/>
              <a:t>The</a:t>
            </a:r>
            <a:r>
              <a:rPr spc="-295" dirty="0"/>
              <a:t> </a:t>
            </a:r>
            <a:r>
              <a:rPr spc="50" dirty="0"/>
              <a:t>W5HH</a:t>
            </a:r>
            <a:r>
              <a:rPr spc="-80" dirty="0"/>
              <a:t> </a:t>
            </a:r>
            <a:r>
              <a:rPr spc="-30" dirty="0"/>
              <a:t>Principles</a:t>
            </a:r>
            <a:r>
              <a:rPr spc="-210" dirty="0"/>
              <a:t> </a:t>
            </a:r>
            <a:r>
              <a:rPr spc="-40" dirty="0"/>
              <a:t>are</a:t>
            </a:r>
            <a:r>
              <a:rPr spc="-260" dirty="0"/>
              <a:t> </a:t>
            </a:r>
            <a:r>
              <a:rPr dirty="0"/>
              <a:t>a</a:t>
            </a:r>
            <a:r>
              <a:rPr spc="-135" dirty="0"/>
              <a:t> </a:t>
            </a:r>
            <a:r>
              <a:rPr spc="-75" dirty="0"/>
              <a:t>project</a:t>
            </a:r>
            <a:r>
              <a:rPr spc="-245" dirty="0"/>
              <a:t> </a:t>
            </a:r>
            <a:r>
              <a:rPr spc="-10" dirty="0"/>
              <a:t>management </a:t>
            </a:r>
            <a:r>
              <a:rPr spc="-65" dirty="0"/>
              <a:t>framework</a:t>
            </a:r>
            <a:r>
              <a:rPr spc="-240" dirty="0"/>
              <a:t> </a:t>
            </a:r>
            <a:r>
              <a:rPr spc="-20" dirty="0"/>
              <a:t>designed</a:t>
            </a:r>
            <a:r>
              <a:rPr spc="-60" dirty="0"/>
              <a:t> to</a:t>
            </a:r>
            <a:r>
              <a:rPr spc="-220" dirty="0"/>
              <a:t> </a:t>
            </a:r>
            <a:r>
              <a:rPr spc="-35" dirty="0"/>
              <a:t>ensure</a:t>
            </a:r>
            <a:r>
              <a:rPr spc="-85" dirty="0"/>
              <a:t> </a:t>
            </a:r>
            <a:r>
              <a:rPr spc="-50" dirty="0"/>
              <a:t>thorough</a:t>
            </a:r>
            <a:r>
              <a:rPr spc="-180" dirty="0"/>
              <a:t> </a:t>
            </a:r>
            <a:r>
              <a:rPr spc="-30" dirty="0"/>
              <a:t>planning</a:t>
            </a:r>
            <a:r>
              <a:rPr spc="-245" dirty="0"/>
              <a:t> </a:t>
            </a:r>
            <a:r>
              <a:rPr spc="-25" dirty="0"/>
              <a:t>and </a:t>
            </a:r>
            <a:r>
              <a:rPr spc="-10" dirty="0"/>
              <a:t>execution.</a:t>
            </a:r>
          </a:p>
          <a:p>
            <a:pPr marL="12700" marR="191135">
              <a:lnSpc>
                <a:spcPts val="2180"/>
              </a:lnSpc>
              <a:spcBef>
                <a:spcPts val="1085"/>
              </a:spcBef>
            </a:pPr>
            <a:r>
              <a:rPr spc="-100" dirty="0"/>
              <a:t>To</a:t>
            </a:r>
            <a:r>
              <a:rPr spc="-280" dirty="0"/>
              <a:t> </a:t>
            </a:r>
            <a:r>
              <a:rPr spc="-65" dirty="0"/>
              <a:t>provide</a:t>
            </a:r>
            <a:r>
              <a:rPr spc="-130" dirty="0"/>
              <a:t> </a:t>
            </a:r>
            <a:r>
              <a:rPr dirty="0"/>
              <a:t>a</a:t>
            </a:r>
            <a:r>
              <a:rPr spc="-175" dirty="0"/>
              <a:t> </a:t>
            </a:r>
            <a:r>
              <a:rPr spc="-45" dirty="0"/>
              <a:t>structured</a:t>
            </a:r>
            <a:r>
              <a:rPr spc="-204" dirty="0"/>
              <a:t> </a:t>
            </a:r>
            <a:r>
              <a:rPr spc="-10" dirty="0"/>
              <a:t>approach</a:t>
            </a:r>
            <a:r>
              <a:rPr spc="-170" dirty="0"/>
              <a:t> </a:t>
            </a:r>
            <a:r>
              <a:rPr spc="-65" dirty="0"/>
              <a:t>that</a:t>
            </a:r>
            <a:r>
              <a:rPr spc="-160" dirty="0"/>
              <a:t> </a:t>
            </a:r>
            <a:r>
              <a:rPr spc="-10" dirty="0"/>
              <a:t>addresses</a:t>
            </a:r>
            <a:r>
              <a:rPr spc="-70" dirty="0"/>
              <a:t> </a:t>
            </a:r>
            <a:r>
              <a:rPr spc="-25" dirty="0"/>
              <a:t>all </a:t>
            </a:r>
            <a:r>
              <a:rPr spc="-65" dirty="0"/>
              <a:t>critical</a:t>
            </a:r>
            <a:r>
              <a:rPr spc="-120" dirty="0"/>
              <a:t> </a:t>
            </a:r>
            <a:r>
              <a:rPr spc="-10" dirty="0"/>
              <a:t>aspects</a:t>
            </a:r>
            <a:r>
              <a:rPr spc="-160" dirty="0"/>
              <a:t> </a:t>
            </a:r>
            <a:r>
              <a:rPr spc="-20" dirty="0"/>
              <a:t>of</a:t>
            </a:r>
            <a:r>
              <a:rPr spc="-24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spc="-10" dirty="0"/>
              <a:t>project.</a:t>
            </a:r>
          </a:p>
          <a:p>
            <a:pPr marL="12700" marR="122555" indent="52069">
              <a:lnSpc>
                <a:spcPts val="2180"/>
              </a:lnSpc>
              <a:spcBef>
                <a:spcPts val="1050"/>
              </a:spcBef>
            </a:pPr>
            <a:r>
              <a:rPr spc="-30" dirty="0"/>
              <a:t>Developed</a:t>
            </a:r>
            <a:r>
              <a:rPr spc="-220" dirty="0"/>
              <a:t> </a:t>
            </a:r>
            <a:r>
              <a:rPr spc="-35" dirty="0"/>
              <a:t>by</a:t>
            </a:r>
            <a:r>
              <a:rPr spc="-195" dirty="0"/>
              <a:t> </a:t>
            </a:r>
            <a:r>
              <a:rPr spc="-40" dirty="0"/>
              <a:t>Barry</a:t>
            </a:r>
            <a:r>
              <a:rPr spc="-160" dirty="0"/>
              <a:t> </a:t>
            </a:r>
            <a:r>
              <a:rPr spc="-35" dirty="0"/>
              <a:t>Boehm,</a:t>
            </a:r>
            <a:r>
              <a:rPr spc="-130" dirty="0"/>
              <a:t> </a:t>
            </a:r>
            <a:r>
              <a:rPr spc="-30" dirty="0"/>
              <a:t>these</a:t>
            </a:r>
            <a:r>
              <a:rPr spc="-150" dirty="0"/>
              <a:t> </a:t>
            </a:r>
            <a:r>
              <a:rPr spc="-40" dirty="0"/>
              <a:t>principles</a:t>
            </a:r>
            <a:r>
              <a:rPr spc="-125" dirty="0"/>
              <a:t> </a:t>
            </a:r>
            <a:r>
              <a:rPr spc="-45" dirty="0"/>
              <a:t>help</a:t>
            </a:r>
            <a:r>
              <a:rPr spc="-125" dirty="0"/>
              <a:t> </a:t>
            </a:r>
            <a:r>
              <a:rPr spc="-25" dirty="0"/>
              <a:t>in </a:t>
            </a:r>
            <a:r>
              <a:rPr spc="-65" dirty="0"/>
              <a:t>clarifying</a:t>
            </a:r>
            <a:r>
              <a:rPr spc="-220" dirty="0"/>
              <a:t> </a:t>
            </a:r>
            <a:r>
              <a:rPr spc="-75" dirty="0"/>
              <a:t>project</a:t>
            </a:r>
            <a:r>
              <a:rPr spc="-215" dirty="0"/>
              <a:t> </a:t>
            </a:r>
            <a:r>
              <a:rPr spc="-60" dirty="0"/>
              <a:t>objectives</a:t>
            </a:r>
            <a:r>
              <a:rPr spc="-18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requirements.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6875" y="209550"/>
            <a:ext cx="2505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1120">
              <a:lnSpc>
                <a:spcPts val="4625"/>
              </a:lnSpc>
              <a:spcBef>
                <a:spcPts val="130"/>
              </a:spcBef>
            </a:pPr>
            <a:r>
              <a:rPr spc="-190" dirty="0"/>
              <a:t>Overview</a:t>
            </a:r>
            <a:r>
              <a:rPr spc="-465" dirty="0"/>
              <a:t> </a:t>
            </a:r>
            <a:r>
              <a:rPr spc="-25" dirty="0"/>
              <a:t>of</a:t>
            </a:r>
          </a:p>
          <a:p>
            <a:pPr marL="1208405">
              <a:lnSpc>
                <a:spcPts val="4625"/>
              </a:lnSpc>
            </a:pPr>
            <a:r>
              <a:rPr spc="-20" dirty="0"/>
              <a:t>W5HH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20" dirty="0">
                <a:latin typeface="Trebuchet MS"/>
                <a:cs typeface="Trebuchet MS"/>
              </a:rPr>
              <a:t>W5HH</a:t>
            </a:r>
            <a:r>
              <a:rPr b="1" spc="-240" dirty="0">
                <a:latin typeface="Trebuchet MS"/>
                <a:cs typeface="Trebuchet MS"/>
              </a:rPr>
              <a:t> </a:t>
            </a:r>
            <a:r>
              <a:rPr spc="-45" dirty="0"/>
              <a:t>stands</a:t>
            </a:r>
            <a:r>
              <a:rPr spc="-245" dirty="0"/>
              <a:t> </a:t>
            </a:r>
            <a:r>
              <a:rPr spc="-20" dirty="0"/>
              <a:t>for:</a:t>
            </a:r>
          </a:p>
          <a:p>
            <a:pPr marL="298450" indent="-28575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0" dirty="0">
                <a:latin typeface="Trebuchet MS"/>
                <a:cs typeface="Trebuchet MS"/>
              </a:rPr>
              <a:t>What</a:t>
            </a:r>
            <a:r>
              <a:rPr spc="-100" dirty="0"/>
              <a:t>:</a:t>
            </a:r>
            <a:r>
              <a:rPr spc="-240" dirty="0"/>
              <a:t> </a:t>
            </a:r>
            <a:r>
              <a:rPr spc="-80" dirty="0"/>
              <a:t>Defines</a:t>
            </a:r>
            <a:r>
              <a:rPr spc="-170" dirty="0"/>
              <a:t> </a:t>
            </a:r>
            <a:r>
              <a:rPr spc="-110" dirty="0"/>
              <a:t>the</a:t>
            </a:r>
            <a:r>
              <a:rPr spc="-275" dirty="0"/>
              <a:t> </a:t>
            </a:r>
            <a:r>
              <a:rPr spc="-140" dirty="0"/>
              <a:t>project</a:t>
            </a:r>
            <a:r>
              <a:rPr spc="-335" dirty="0"/>
              <a:t> </a:t>
            </a:r>
            <a:r>
              <a:rPr spc="-10" dirty="0"/>
              <a:t>scope.</a:t>
            </a:r>
          </a:p>
          <a:p>
            <a:pPr marL="298450" indent="-28575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0" dirty="0">
                <a:latin typeface="Trebuchet MS"/>
                <a:cs typeface="Trebuchet MS"/>
              </a:rPr>
              <a:t>Why</a:t>
            </a:r>
            <a:r>
              <a:rPr spc="-100" dirty="0"/>
              <a:t>:</a:t>
            </a:r>
            <a:r>
              <a:rPr spc="-254" dirty="0"/>
              <a:t> </a:t>
            </a:r>
            <a:r>
              <a:rPr spc="-85" dirty="0"/>
              <a:t>Explains</a:t>
            </a:r>
            <a:r>
              <a:rPr spc="-195" dirty="0"/>
              <a:t> </a:t>
            </a:r>
            <a:r>
              <a:rPr spc="-110" dirty="0"/>
              <a:t>the</a:t>
            </a:r>
            <a:r>
              <a:rPr spc="-275" dirty="0"/>
              <a:t> </a:t>
            </a:r>
            <a:r>
              <a:rPr spc="-85" dirty="0"/>
              <a:t>purpose</a:t>
            </a:r>
            <a:r>
              <a:rPr spc="-180" dirty="0"/>
              <a:t> </a:t>
            </a:r>
            <a:r>
              <a:rPr spc="-70" dirty="0"/>
              <a:t>and</a:t>
            </a:r>
            <a:r>
              <a:rPr spc="-290" dirty="0"/>
              <a:t> </a:t>
            </a:r>
            <a:r>
              <a:rPr spc="-10" dirty="0"/>
              <a:t>justification.</a:t>
            </a:r>
          </a:p>
          <a:p>
            <a:pPr marL="298450" indent="-28575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10" dirty="0">
                <a:latin typeface="Trebuchet MS"/>
                <a:cs typeface="Trebuchet MS"/>
              </a:rPr>
              <a:t>When</a:t>
            </a:r>
            <a:r>
              <a:rPr spc="-110" dirty="0"/>
              <a:t>:</a:t>
            </a:r>
            <a:r>
              <a:rPr spc="-220" dirty="0"/>
              <a:t> </a:t>
            </a:r>
            <a:r>
              <a:rPr spc="-65" dirty="0"/>
              <a:t>Establishes</a:t>
            </a:r>
            <a:r>
              <a:rPr spc="-175" dirty="0"/>
              <a:t> </a:t>
            </a:r>
            <a:r>
              <a:rPr spc="-105" dirty="0"/>
              <a:t>timelines</a:t>
            </a:r>
            <a:r>
              <a:rPr spc="-345" dirty="0"/>
              <a:t> </a:t>
            </a:r>
            <a:r>
              <a:rPr spc="-45" dirty="0"/>
              <a:t>and</a:t>
            </a:r>
            <a:r>
              <a:rPr spc="-254" dirty="0"/>
              <a:t> </a:t>
            </a:r>
            <a:r>
              <a:rPr spc="-10" dirty="0"/>
              <a:t>milestones.</a:t>
            </a:r>
          </a:p>
          <a:p>
            <a:pPr marL="298450" indent="-28575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95" dirty="0">
                <a:latin typeface="Trebuchet MS"/>
                <a:cs typeface="Trebuchet MS"/>
              </a:rPr>
              <a:t>Who</a:t>
            </a:r>
            <a:r>
              <a:rPr spc="-95" dirty="0"/>
              <a:t>:</a:t>
            </a:r>
            <a:r>
              <a:rPr spc="-210" dirty="0"/>
              <a:t> </a:t>
            </a:r>
            <a:r>
              <a:rPr spc="-114" dirty="0"/>
              <a:t>Identifies</a:t>
            </a:r>
            <a:r>
              <a:rPr spc="-270" dirty="0"/>
              <a:t> </a:t>
            </a:r>
            <a:r>
              <a:rPr spc="-90" dirty="0"/>
              <a:t>stakeholders</a:t>
            </a:r>
            <a:r>
              <a:rPr spc="-270" dirty="0"/>
              <a:t> </a:t>
            </a:r>
            <a:r>
              <a:rPr spc="-45" dirty="0"/>
              <a:t>and</a:t>
            </a:r>
            <a:r>
              <a:rPr spc="-260" dirty="0"/>
              <a:t> </a:t>
            </a:r>
            <a:r>
              <a:rPr spc="-10" dirty="0"/>
              <a:t>responsibilities.</a:t>
            </a:r>
          </a:p>
          <a:p>
            <a:pPr marL="298450" indent="-28575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25" dirty="0">
                <a:latin typeface="Trebuchet MS"/>
                <a:cs typeface="Trebuchet MS"/>
              </a:rPr>
              <a:t>Where</a:t>
            </a:r>
            <a:r>
              <a:rPr spc="-125" dirty="0"/>
              <a:t>:</a:t>
            </a:r>
            <a:r>
              <a:rPr spc="-235" dirty="0"/>
              <a:t> </a:t>
            </a:r>
            <a:r>
              <a:rPr spc="-95" dirty="0"/>
              <a:t>Clarifies</a:t>
            </a:r>
            <a:r>
              <a:rPr spc="-145" dirty="0"/>
              <a:t> </a:t>
            </a:r>
            <a:r>
              <a:rPr spc="-110" dirty="0"/>
              <a:t>the</a:t>
            </a:r>
            <a:r>
              <a:rPr spc="-235" dirty="0"/>
              <a:t> </a:t>
            </a:r>
            <a:r>
              <a:rPr spc="-130" dirty="0"/>
              <a:t>organizational</a:t>
            </a:r>
            <a:r>
              <a:rPr spc="-300" dirty="0"/>
              <a:t> </a:t>
            </a:r>
            <a:r>
              <a:rPr spc="-10" dirty="0"/>
              <a:t>context.</a:t>
            </a:r>
          </a:p>
          <a:p>
            <a:pPr marL="298450" indent="-28575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105" dirty="0">
                <a:latin typeface="Trebuchet MS"/>
                <a:cs typeface="Trebuchet MS"/>
              </a:rPr>
              <a:t>How</a:t>
            </a:r>
            <a:r>
              <a:rPr spc="-105" dirty="0"/>
              <a:t>:</a:t>
            </a:r>
            <a:r>
              <a:rPr spc="-240" dirty="0"/>
              <a:t> </a:t>
            </a:r>
            <a:r>
              <a:rPr spc="-85" dirty="0"/>
              <a:t>Outlines</a:t>
            </a:r>
            <a:r>
              <a:rPr spc="-275" dirty="0"/>
              <a:t> </a:t>
            </a:r>
            <a:r>
              <a:rPr spc="-75" dirty="0"/>
              <a:t>methods</a:t>
            </a:r>
            <a:r>
              <a:rPr spc="-245" dirty="0"/>
              <a:t> </a:t>
            </a:r>
            <a:r>
              <a:rPr spc="-45" dirty="0"/>
              <a:t>and</a:t>
            </a:r>
            <a:r>
              <a:rPr spc="-275" dirty="0"/>
              <a:t> </a:t>
            </a:r>
            <a:r>
              <a:rPr spc="-10" dirty="0"/>
              <a:t>processes.</a:t>
            </a:r>
          </a:p>
          <a:p>
            <a:pPr marL="298450" indent="-28575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8450" algn="l"/>
              </a:tabLst>
            </a:pPr>
            <a:r>
              <a:rPr b="1" spc="-45" dirty="0">
                <a:latin typeface="Trebuchet MS"/>
                <a:cs typeface="Trebuchet MS"/>
              </a:rPr>
              <a:t>How</a:t>
            </a:r>
            <a:r>
              <a:rPr b="1" spc="-295" dirty="0">
                <a:latin typeface="Trebuchet MS"/>
                <a:cs typeface="Trebuchet MS"/>
              </a:rPr>
              <a:t> </a:t>
            </a:r>
            <a:r>
              <a:rPr b="1" spc="-80" dirty="0">
                <a:latin typeface="Trebuchet MS"/>
                <a:cs typeface="Trebuchet MS"/>
              </a:rPr>
              <a:t>Much</a:t>
            </a:r>
            <a:r>
              <a:rPr spc="-80" dirty="0"/>
              <a:t>:</a:t>
            </a:r>
            <a:r>
              <a:rPr spc="-215" dirty="0"/>
              <a:t> </a:t>
            </a:r>
            <a:r>
              <a:rPr spc="-40" dirty="0"/>
              <a:t>Focuses</a:t>
            </a:r>
            <a:r>
              <a:rPr spc="-190" dirty="0"/>
              <a:t> </a:t>
            </a:r>
            <a:r>
              <a:rPr spc="-55" dirty="0"/>
              <a:t>on</a:t>
            </a:r>
            <a:r>
              <a:rPr spc="-254" dirty="0"/>
              <a:t> </a:t>
            </a:r>
            <a:r>
              <a:rPr spc="-120" dirty="0"/>
              <a:t>budgeting</a:t>
            </a:r>
            <a:r>
              <a:rPr spc="-380" dirty="0"/>
              <a:t> </a:t>
            </a:r>
            <a:r>
              <a:rPr spc="-45" dirty="0"/>
              <a:t>and</a:t>
            </a:r>
            <a:r>
              <a:rPr spc="-290" dirty="0"/>
              <a:t> </a:t>
            </a:r>
            <a:r>
              <a:rPr spc="-90" dirty="0"/>
              <a:t>resource</a:t>
            </a:r>
            <a:r>
              <a:rPr spc="-275" dirty="0"/>
              <a:t> </a:t>
            </a:r>
            <a:r>
              <a:rPr spc="-30" dirty="0"/>
              <a:t>allocation.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1625" y="295275"/>
            <a:ext cx="25050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042" y="2695955"/>
            <a:ext cx="2465070" cy="1233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735"/>
              </a:lnSpc>
              <a:spcBef>
                <a:spcPts val="130"/>
              </a:spcBef>
            </a:pPr>
            <a:r>
              <a:rPr spc="-20" dirty="0"/>
              <a:t>W5HH</a:t>
            </a:r>
          </a:p>
          <a:p>
            <a:pPr marL="12700">
              <a:lnSpc>
                <a:spcPts val="4735"/>
              </a:lnSpc>
            </a:pPr>
            <a:r>
              <a:rPr spc="-10" dirty="0"/>
              <a:t>Templates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912" y="1672431"/>
            <a:ext cx="4900612" cy="3348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6" y="2712338"/>
            <a:ext cx="18395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00" dirty="0">
                <a:solidFill>
                  <a:srgbClr val="FFFFFF"/>
                </a:solidFill>
                <a:latin typeface="Trebuchet MS"/>
                <a:cs typeface="Trebuchet MS"/>
              </a:rPr>
              <a:t>1.What?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5963285" cy="4607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75247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clarifies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specific </a:t>
            </a:r>
            <a:r>
              <a:rPr sz="2000" spc="-55" dirty="0">
                <a:latin typeface="Trebuchet MS"/>
                <a:cs typeface="Trebuchet MS"/>
              </a:rPr>
              <a:t>deliverables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outcomes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of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35" dirty="0">
                <a:latin typeface="Trebuchet MS"/>
                <a:cs typeface="Trebuchet MS"/>
              </a:rPr>
              <a:t>What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about?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35" dirty="0">
                <a:latin typeface="Trebuchet MS"/>
                <a:cs typeface="Trebuchet MS"/>
              </a:rPr>
              <a:t>What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are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objectives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goals?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35" dirty="0">
                <a:latin typeface="Trebuchet MS"/>
                <a:cs typeface="Trebuchet MS"/>
              </a:rPr>
              <a:t>What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are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expected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deliverables?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Establishes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scope.</a:t>
            </a:r>
            <a:endParaRPr sz="2000">
              <a:latin typeface="Trebuchet MS"/>
              <a:cs typeface="Trebuchet MS"/>
            </a:endParaRPr>
          </a:p>
          <a:p>
            <a:pPr marL="699770" marR="1044575" lvl="1" indent="-229870">
              <a:lnSpc>
                <a:spcPts val="2180"/>
              </a:lnSpc>
              <a:spcBef>
                <a:spcPts val="555"/>
              </a:spcBef>
              <a:buFont typeface="Arial MT"/>
              <a:buChar char="•"/>
              <a:tabLst>
                <a:tab pos="699770" algn="l"/>
              </a:tabLst>
            </a:pPr>
            <a:r>
              <a:rPr sz="2000" spc="-10" dirty="0">
                <a:latin typeface="Trebuchet MS"/>
                <a:cs typeface="Trebuchet MS"/>
              </a:rPr>
              <a:t>Ensures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all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stakeholders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have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shared understanding.</a:t>
            </a:r>
            <a:endParaRPr sz="2000">
              <a:latin typeface="Trebuchet MS"/>
              <a:cs typeface="Trebuchet MS"/>
            </a:endParaRPr>
          </a:p>
          <a:p>
            <a:pPr marL="239395" marR="5080" indent="-226695" algn="just">
              <a:lnSpc>
                <a:spcPct val="89700"/>
              </a:lnSpc>
              <a:spcBef>
                <a:spcPts val="96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5" dirty="0">
                <a:latin typeface="Trebuchet MS"/>
                <a:cs typeface="Trebuchet MS"/>
              </a:rPr>
              <a:t>Example</a:t>
            </a:r>
            <a:r>
              <a:rPr sz="2000" spc="-65" dirty="0">
                <a:latin typeface="Trebuchet MS"/>
                <a:cs typeface="Trebuchet MS"/>
              </a:rPr>
              <a:t>: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software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development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project,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"What" 	</a:t>
            </a:r>
            <a:r>
              <a:rPr sz="2000" spc="-85" dirty="0">
                <a:latin typeface="Trebuchet MS"/>
                <a:cs typeface="Trebuchet MS"/>
              </a:rPr>
              <a:t>might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include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developing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mobile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app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with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specific 	</a:t>
            </a:r>
            <a:r>
              <a:rPr sz="2000" spc="-85" dirty="0">
                <a:latin typeface="Trebuchet MS"/>
                <a:cs typeface="Trebuchet MS"/>
              </a:rPr>
              <a:t>features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like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authentication, </a:t>
            </a:r>
            <a:r>
              <a:rPr sz="2000" dirty="0">
                <a:latin typeface="Trebuchet MS"/>
                <a:cs typeface="Trebuchet MS"/>
              </a:rPr>
              <a:t>push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notifications, 	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payment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integration.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720" y="2712338"/>
            <a:ext cx="16586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95" dirty="0">
                <a:solidFill>
                  <a:srgbClr val="FFFFFF"/>
                </a:solidFill>
                <a:latin typeface="Trebuchet MS"/>
                <a:cs typeface="Trebuchet MS"/>
              </a:rPr>
              <a:t>2.Why?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5734685" cy="45986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8445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focuses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on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rationale </a:t>
            </a:r>
            <a:r>
              <a:rPr sz="2000" spc="-40" dirty="0">
                <a:latin typeface="Trebuchet MS"/>
                <a:cs typeface="Trebuchet MS"/>
              </a:rPr>
              <a:t>behind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20" dirty="0">
                <a:latin typeface="Trebuchet MS"/>
                <a:cs typeface="Trebuchet MS"/>
              </a:rPr>
              <a:t>Why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this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necessary?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25" dirty="0">
                <a:latin typeface="Trebuchet MS"/>
                <a:cs typeface="Trebuchet MS"/>
              </a:rPr>
              <a:t>What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problems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does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it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solve?</a:t>
            </a:r>
            <a:endParaRPr sz="2000">
              <a:latin typeface="Trebuchet MS"/>
              <a:cs typeface="Trebuchet MS"/>
            </a:endParaRPr>
          </a:p>
          <a:p>
            <a:pPr marL="699770" lvl="1" indent="-229235">
              <a:lnSpc>
                <a:spcPts val="2325"/>
              </a:lnSpc>
              <a:spcBef>
                <a:spcPts val="380"/>
              </a:spcBef>
              <a:buFont typeface="Arial MT"/>
              <a:buChar char="•"/>
              <a:tabLst>
                <a:tab pos="699770" algn="l"/>
              </a:tabLst>
            </a:pPr>
            <a:r>
              <a:rPr sz="2000" spc="-35" dirty="0">
                <a:latin typeface="Trebuchet MS"/>
                <a:cs typeface="Trebuchet MS"/>
              </a:rPr>
              <a:t>What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are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benefits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organization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699770">
              <a:lnSpc>
                <a:spcPts val="2325"/>
              </a:lnSpc>
            </a:pPr>
            <a:r>
              <a:rPr sz="2000" spc="-10" dirty="0">
                <a:latin typeface="Trebuchet MS"/>
                <a:cs typeface="Trebuchet MS"/>
              </a:rPr>
              <a:t>stakeholders?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45" dirty="0">
                <a:latin typeface="Trebuchet MS"/>
                <a:cs typeface="Trebuchet MS"/>
              </a:rPr>
              <a:t>Provides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justification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secure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buy-</a:t>
            </a:r>
            <a:r>
              <a:rPr sz="2000" spc="-25" dirty="0">
                <a:latin typeface="Trebuchet MS"/>
                <a:cs typeface="Trebuchet MS"/>
              </a:rPr>
              <a:t>in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from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stakeholders.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>
              <a:lnSpc>
                <a:spcPct val="897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Example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aimed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at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improving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 </a:t>
            </a:r>
            <a:r>
              <a:rPr sz="2000" spc="-30" dirty="0">
                <a:latin typeface="Trebuchet MS"/>
                <a:cs typeface="Trebuchet MS"/>
              </a:rPr>
              <a:t>service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through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new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CRM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system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might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justify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its </a:t>
            </a:r>
            <a:r>
              <a:rPr sz="2000" spc="-55" dirty="0">
                <a:latin typeface="Trebuchet MS"/>
                <a:cs typeface="Trebuchet MS"/>
              </a:rPr>
              <a:t>existence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by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highlighting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increased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 </a:t>
            </a:r>
            <a:r>
              <a:rPr sz="2000" spc="-45" dirty="0">
                <a:latin typeface="Trebuchet MS"/>
                <a:cs typeface="Trebuchet MS"/>
              </a:rPr>
              <a:t>satisfaction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retention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rates.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145" y="2712338"/>
            <a:ext cx="19437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10" dirty="0">
                <a:solidFill>
                  <a:srgbClr val="FFFFFF"/>
                </a:solidFill>
                <a:latin typeface="Trebuchet MS"/>
                <a:cs typeface="Trebuchet MS"/>
              </a:rPr>
              <a:t>3.When?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6231255" cy="43503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252729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pertains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timeline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spc="-10" dirty="0">
                <a:latin typeface="Trebuchet MS"/>
                <a:cs typeface="Trebuchet MS"/>
              </a:rPr>
              <a:t>scheduling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of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10" dirty="0">
                <a:latin typeface="Trebuchet MS"/>
                <a:cs typeface="Trebuchet MS"/>
              </a:rPr>
              <a:t>When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will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project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start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end?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35" dirty="0">
                <a:latin typeface="Trebuchet MS"/>
                <a:cs typeface="Trebuchet MS"/>
              </a:rPr>
              <a:t>What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are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key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milestones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deadlines?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How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will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progress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tracked?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10" dirty="0">
                <a:latin typeface="Trebuchet MS"/>
                <a:cs typeface="Trebuchet MS"/>
              </a:rPr>
              <a:t>Establishes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clear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timeline.</a:t>
            </a:r>
            <a:endParaRPr sz="2000">
              <a:latin typeface="Trebuchet MS"/>
              <a:cs typeface="Trebuchet MS"/>
            </a:endParaRPr>
          </a:p>
          <a:p>
            <a:pPr marL="699770" marR="358775" lvl="1" indent="-229870">
              <a:lnSpc>
                <a:spcPts val="2180"/>
              </a:lnSpc>
              <a:spcBef>
                <a:spcPts val="555"/>
              </a:spcBef>
              <a:buFont typeface="Arial MT"/>
              <a:buChar char="•"/>
              <a:tabLst>
                <a:tab pos="699770" algn="l"/>
              </a:tabLst>
            </a:pP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manage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expectations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ensures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timely delivery.</a:t>
            </a:r>
            <a:endParaRPr sz="2000">
              <a:latin typeface="Trebuchet MS"/>
              <a:cs typeface="Trebuchet MS"/>
            </a:endParaRPr>
          </a:p>
          <a:p>
            <a:pPr marL="241935" marR="5080" indent="-229235">
              <a:lnSpc>
                <a:spcPct val="9080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Example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timeline</a:t>
            </a:r>
            <a:r>
              <a:rPr sz="2000" spc="-254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might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include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phases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such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requirements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gathering,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design,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development, </a:t>
            </a:r>
            <a:r>
              <a:rPr sz="2000" spc="-75" dirty="0">
                <a:latin typeface="Trebuchet MS"/>
                <a:cs typeface="Trebuchet MS"/>
              </a:rPr>
              <a:t>testing,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deployment,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with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specific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deadlines.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195" y="2712338"/>
            <a:ext cx="166623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05" dirty="0">
                <a:solidFill>
                  <a:srgbClr val="FFFFFF"/>
                </a:solidFill>
                <a:latin typeface="Trebuchet MS"/>
                <a:cs typeface="Trebuchet MS"/>
              </a:rPr>
              <a:t>4.Who?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1015682"/>
            <a:ext cx="6229985" cy="40830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935" marR="5080" indent="-228600">
              <a:lnSpc>
                <a:spcPts val="225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identifies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people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involved </a:t>
            </a:r>
            <a:r>
              <a:rPr sz="2000" spc="-25" dirty="0">
                <a:latin typeface="Trebuchet MS"/>
                <a:cs typeface="Trebuchet MS"/>
              </a:rPr>
              <a:t>in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Who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are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stakeholders?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Who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responsible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for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task?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30" dirty="0">
                <a:latin typeface="Trebuchet MS"/>
                <a:cs typeface="Trebuchet MS"/>
              </a:rPr>
              <a:t>What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roles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responsibilities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are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assigned?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Ensures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accountability.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45" dirty="0">
                <a:latin typeface="Trebuchet MS"/>
                <a:cs typeface="Trebuchet MS"/>
              </a:rPr>
              <a:t>Clarifies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roles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within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team.</a:t>
            </a:r>
            <a:endParaRPr sz="2000">
              <a:latin typeface="Trebuchet MS"/>
              <a:cs typeface="Trebuchet MS"/>
            </a:endParaRPr>
          </a:p>
          <a:p>
            <a:pPr marL="241935" marR="149225" indent="-229235">
              <a:lnSpc>
                <a:spcPct val="92300"/>
              </a:lnSpc>
              <a:spcBef>
                <a:spcPts val="940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Example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team,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roles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might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include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manager,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developers,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designers,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quality assurance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testers,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with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specific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responsibilities.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5744" y="2712338"/>
            <a:ext cx="20955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50" dirty="0">
                <a:solidFill>
                  <a:srgbClr val="FFFFFF"/>
                </a:solidFill>
                <a:latin typeface="Trebuchet MS"/>
                <a:cs typeface="Trebuchet MS"/>
              </a:rPr>
              <a:t>5.Where?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5850" y="889952"/>
            <a:ext cx="6371590" cy="43408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935" marR="194945" indent="-229235">
              <a:lnSpc>
                <a:spcPts val="21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60" dirty="0">
                <a:latin typeface="Trebuchet MS"/>
                <a:cs typeface="Trebuchet MS"/>
              </a:rPr>
              <a:t>Definition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This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principle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organizational </a:t>
            </a:r>
            <a:r>
              <a:rPr sz="2000" spc="-80" dirty="0">
                <a:latin typeface="Trebuchet MS"/>
                <a:cs typeface="Trebuchet MS"/>
              </a:rPr>
              <a:t>context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location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of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the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25" dirty="0">
                <a:latin typeface="Trebuchet MS"/>
                <a:cs typeface="Trebuchet MS"/>
              </a:rPr>
              <a:t>Key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Questions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45" dirty="0">
                <a:latin typeface="Trebuchet MS"/>
                <a:cs typeface="Trebuchet MS"/>
              </a:rPr>
              <a:t>Where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will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executed?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35" dirty="0">
                <a:latin typeface="Trebuchet MS"/>
                <a:cs typeface="Trebuchet MS"/>
              </a:rPr>
              <a:t>What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departments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teams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are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involved?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60" dirty="0">
                <a:latin typeface="Trebuchet MS"/>
                <a:cs typeface="Trebuchet MS"/>
              </a:rPr>
              <a:t>Are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there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any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geographical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considerations?</a:t>
            </a:r>
            <a:endParaRPr sz="2000">
              <a:latin typeface="Trebuchet MS"/>
              <a:cs typeface="Trebuchet MS"/>
            </a:endParaRPr>
          </a:p>
          <a:p>
            <a:pPr marL="241300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Trebuchet MS"/>
                <a:cs typeface="Trebuchet MS"/>
              </a:rPr>
              <a:t>Importance</a:t>
            </a:r>
            <a:r>
              <a:rPr sz="2000" spc="-10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60" dirty="0">
                <a:latin typeface="Trebuchet MS"/>
                <a:cs typeface="Trebuchet MS"/>
              </a:rPr>
              <a:t>Identifies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necessary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resources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support.</a:t>
            </a:r>
            <a:endParaRPr sz="2000">
              <a:latin typeface="Trebuchet MS"/>
              <a:cs typeface="Trebuchet MS"/>
            </a:endParaRPr>
          </a:p>
          <a:p>
            <a:pPr marL="699135" lvl="1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in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understanding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organizational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structure.</a:t>
            </a:r>
            <a:endParaRPr sz="2000">
              <a:latin typeface="Trebuchet MS"/>
              <a:cs typeface="Trebuchet MS"/>
            </a:endParaRPr>
          </a:p>
          <a:p>
            <a:pPr marL="241935" marR="107314" indent="-229235">
              <a:lnSpc>
                <a:spcPct val="91800"/>
              </a:lnSpc>
              <a:spcBef>
                <a:spcPts val="1030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b="1" spc="-50" dirty="0">
                <a:latin typeface="Trebuchet MS"/>
                <a:cs typeface="Trebuchet MS"/>
              </a:rPr>
              <a:t>Example</a:t>
            </a:r>
            <a:r>
              <a:rPr sz="2000" spc="-50" dirty="0">
                <a:latin typeface="Trebuchet MS"/>
                <a:cs typeface="Trebuchet MS"/>
              </a:rPr>
              <a:t>: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project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might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involve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teams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from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different </a:t>
            </a:r>
            <a:r>
              <a:rPr sz="2000" spc="-60" dirty="0">
                <a:latin typeface="Trebuchet MS"/>
                <a:cs typeface="Trebuchet MS"/>
              </a:rPr>
              <a:t>departments,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IT,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marketing,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customer </a:t>
            </a:r>
            <a:r>
              <a:rPr sz="2000" spc="-50" dirty="0">
                <a:latin typeface="Trebuchet MS"/>
                <a:cs typeface="Trebuchet MS"/>
              </a:rPr>
              <a:t>support,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may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require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collaboration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different </a:t>
            </a:r>
            <a:r>
              <a:rPr sz="2000" spc="-50" dirty="0">
                <a:latin typeface="Trebuchet MS"/>
                <a:cs typeface="Trebuchet MS"/>
              </a:rPr>
              <a:t>geographical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locations.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747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 MT</vt:lpstr>
      <vt:lpstr>Trebuchet MS</vt:lpstr>
      <vt:lpstr>Office Theme</vt:lpstr>
      <vt:lpstr>W5HH PRINCIPLES</vt:lpstr>
      <vt:lpstr>Introduction to W5HH Principles</vt:lpstr>
      <vt:lpstr>Overview of W5HH</vt:lpstr>
      <vt:lpstr>W5HH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W5HH Principles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Sinchana K</cp:lastModifiedBy>
  <cp:revision>1</cp:revision>
  <dcterms:created xsi:type="dcterms:W3CDTF">2024-12-14T14:10:32Z</dcterms:created>
  <dcterms:modified xsi:type="dcterms:W3CDTF">2024-12-17T10:09:04Z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2024-12-14T00:00:00Z</vt:filetime>
  </property>
  <property fmtid="{D5CDD505-2E9C-101B-9397-08002B2CF9AE}" pid="3" name="LastSaved">
    <vt:filetime>2024-12-14T00:00:00Z</vt:filetime>
  </property>
</Properties>
</file>