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331" r:id="rId11"/>
    <p:sldId id="265" r:id="rId12"/>
    <p:sldId id="333" r:id="rId13"/>
    <p:sldId id="266" r:id="rId14"/>
    <p:sldId id="267" r:id="rId15"/>
    <p:sldId id="268" r:id="rId16"/>
    <p:sldId id="269" r:id="rId17"/>
    <p:sldId id="270" r:id="rId18"/>
    <p:sldId id="271" r:id="rId19"/>
    <p:sldId id="272" r:id="rId20"/>
    <p:sldId id="273" r:id="rId21"/>
    <p:sldId id="274" r:id="rId22"/>
    <p:sldId id="275" r:id="rId23"/>
    <p:sldId id="276" r:id="rId24"/>
    <p:sldId id="290" r:id="rId25"/>
    <p:sldId id="335" r:id="rId26"/>
    <p:sldId id="334" r:id="rId27"/>
    <p:sldId id="336" r:id="rId28"/>
    <p:sldId id="337" r:id="rId29"/>
    <p:sldId id="338" r:id="rId30"/>
    <p:sldId id="339" r:id="rId31"/>
    <p:sldId id="292"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Lst>
  <p:sldSz cx="12192000" cy="6858000"/>
  <p:notesSz cx="6858000" cy="9144000"/>
  <p:embeddedFontLst>
    <p:embeddedFont>
      <p:font typeface="Inter" panose="020B0604020202020204" charset="0"/>
      <p:regular r:id="rId80"/>
      <p:bold r:id="rId81"/>
    </p:embeddedFont>
    <p:embeddedFont>
      <p:font typeface="Nunito" pitchFamily="2" charset="0"/>
      <p:regular r:id="rId82"/>
      <p:bold r:id="rId83"/>
      <p:italic r:id="rId84"/>
      <p:boldItalic r:id="rId85"/>
    </p:embeddedFont>
    <p:embeddedFont>
      <p:font typeface="Roboto" panose="02000000000000000000" pitchFamily="2"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24312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40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6462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6186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1275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6003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0633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4650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861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c8b109c89a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c8b109c89a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2c8b109c89a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Title+Director, Title+Genre, Title +year+director</a:t>
            </a:r>
            <a:endParaRPr/>
          </a:p>
        </p:txBody>
      </p:sp>
      <p:sp>
        <p:nvSpPr>
          <p:cNvPr id="263" name="Google Shape;263;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c8b109c89a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c8b109c89a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2c8b109c89a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c8b109c89a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c8b109c89a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2c8b109c89a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c8b109c89a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c8b109c89a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g2c8b109c89a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782425" y="1122363"/>
            <a:ext cx="1044489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Times New Roman"/>
              <a:buNone/>
              <a:defRPr sz="6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sldNum" idx="12"/>
          </p:nvPr>
        </p:nvSpPr>
        <p:spPr>
          <a:xfrm>
            <a:off x="9077227" y="6356348"/>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2"/>
          <p:cNvPicPr preferRelativeResize="0"/>
          <p:nvPr/>
        </p:nvPicPr>
        <p:blipFill rotWithShape="1">
          <a:blip r:embed="rId2">
            <a:alphaModFix/>
          </a:blip>
          <a:srcRect/>
          <a:stretch/>
        </p:blipFill>
        <p:spPr>
          <a:xfrm>
            <a:off x="4755037" y="156284"/>
            <a:ext cx="2437615" cy="8080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a:spLocks noGrp="1"/>
          </p:cNvSpPr>
          <p:nvPr>
            <p:ph type="pic" idx="2"/>
          </p:nvPr>
        </p:nvSpPr>
        <p:spPr>
          <a:xfrm>
            <a:off x="5183188" y="987425"/>
            <a:ext cx="6172200" cy="4873625"/>
          </a:xfrm>
          <a:prstGeom prst="rect">
            <a:avLst/>
          </a:prstGeom>
          <a:noFill/>
          <a:ln>
            <a:noFill/>
          </a:ln>
        </p:spPr>
      </p:sp>
      <p:sp>
        <p:nvSpPr>
          <p:cNvPr id="75" name="Google Shape;75;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4400"/>
              <a:buFont typeface="Times New Roman"/>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3"/>
          <p:cNvPicPr preferRelativeResize="0"/>
          <p:nvPr/>
        </p:nvPicPr>
        <p:blipFill rotWithShape="1">
          <a:blip r:embed="rId2">
            <a:alphaModFix/>
          </a:blip>
          <a:srcRect/>
          <a:stretch/>
        </p:blipFill>
        <p:spPr>
          <a:xfrm>
            <a:off x="9941351" y="136525"/>
            <a:ext cx="1956848" cy="6486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4400"/>
              <a:buFont typeface="Times New Roman"/>
              <a:buNone/>
              <a:defRPr>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4"/>
          <p:cNvPicPr preferRelativeResize="0"/>
          <p:nvPr/>
        </p:nvPicPr>
        <p:blipFill rotWithShape="1">
          <a:blip r:embed="rId2">
            <a:alphaModFix/>
          </a:blip>
          <a:srcRect/>
          <a:stretch/>
        </p:blipFill>
        <p:spPr>
          <a:xfrm>
            <a:off x="9941351" y="136525"/>
            <a:ext cx="1956848" cy="64865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30"/>
        <p:cNvGrpSpPr/>
        <p:nvPr/>
      </p:nvGrpSpPr>
      <p:grpSpPr>
        <a:xfrm>
          <a:off x="0" y="0"/>
          <a:ext cx="0" cy="0"/>
          <a:chOff x="0" y="0"/>
          <a:chExt cx="0" cy="0"/>
        </a:xfrm>
      </p:grpSpPr>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5"/>
          <p:cNvPicPr preferRelativeResize="0"/>
          <p:nvPr/>
        </p:nvPicPr>
        <p:blipFill rotWithShape="1">
          <a:blip r:embed="rId2">
            <a:alphaModFix/>
          </a:blip>
          <a:srcRect/>
          <a:stretch/>
        </p:blipFill>
        <p:spPr>
          <a:xfrm>
            <a:off x="9941351" y="136525"/>
            <a:ext cx="1956848" cy="648653"/>
          </a:xfrm>
          <a:prstGeom prst="rect">
            <a:avLst/>
          </a:prstGeom>
          <a:noFill/>
          <a:ln>
            <a:noFill/>
          </a:ln>
        </p:spPr>
      </p:pic>
      <p:pic>
        <p:nvPicPr>
          <p:cNvPr id="33" name="Google Shape;33;p5" descr="Any Questions Vector Art, Icons, and Graphics for Free Download"/>
          <p:cNvPicPr preferRelativeResize="0"/>
          <p:nvPr/>
        </p:nvPicPr>
        <p:blipFill rotWithShape="1">
          <a:blip r:embed="rId3">
            <a:alphaModFix/>
          </a:blip>
          <a:srcRect/>
          <a:stretch/>
        </p:blipFill>
        <p:spPr>
          <a:xfrm>
            <a:off x="3555929" y="1718477"/>
            <a:ext cx="5378861" cy="35793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782425" y="1122363"/>
            <a:ext cx="10444899"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Times New Roman"/>
              <a:buNone/>
            </a:pPr>
            <a:r>
              <a:rPr lang="en-US"/>
              <a:t>22CS2403</a:t>
            </a:r>
            <a:br>
              <a:rPr lang="en-US"/>
            </a:br>
            <a:r>
              <a:rPr lang="en-US"/>
              <a:t>Database Management System</a:t>
            </a:r>
            <a:endParaRPr/>
          </a:p>
        </p:txBody>
      </p:sp>
      <p:sp>
        <p:nvSpPr>
          <p:cNvPr id="96" name="Google Shape;9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2060"/>
              </a:buClr>
              <a:buSzPts val="6000"/>
              <a:buNone/>
            </a:pPr>
            <a:r>
              <a:rPr lang="en-US" sz="6000" b="1">
                <a:solidFill>
                  <a:srgbClr val="002060"/>
                </a:solidFill>
              </a:rPr>
              <a:t>Unit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Specification of views</a:t>
            </a:r>
            <a:endParaRPr/>
          </a:p>
        </p:txBody>
      </p:sp>
      <p:sp>
        <p:nvSpPr>
          <p:cNvPr id="147" name="Google Shape;147;p23"/>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635000" indent="-457200">
              <a:lnSpc>
                <a:spcPct val="170000"/>
              </a:lnSpc>
              <a:buSzPct val="108108"/>
            </a:pPr>
            <a:r>
              <a:rPr lang="en-US" dirty="0"/>
              <a:t>We can now specify SQL queries on a view—or virtual table—in the same way we specify queries involving base tables. </a:t>
            </a:r>
          </a:p>
          <a:p>
            <a:pPr marL="635000" indent="-457200">
              <a:lnSpc>
                <a:spcPct val="170000"/>
              </a:lnSpc>
              <a:buSzPct val="108108"/>
            </a:pPr>
            <a:r>
              <a:rPr lang="en-US" dirty="0"/>
              <a:t>For example, to retrieve the last name and first name of all employees who work on the ‘</a:t>
            </a:r>
            <a:r>
              <a:rPr lang="en-US" dirty="0" err="1"/>
              <a:t>ProductX</a:t>
            </a:r>
            <a:r>
              <a:rPr lang="en-US" dirty="0"/>
              <a:t>’ project, we can utilize the WORKS_ON1 view and specify the query as in QV1: </a:t>
            </a:r>
          </a:p>
          <a:p>
            <a:pPr marL="228600" lvl="0" indent="-50800">
              <a:lnSpc>
                <a:spcPct val="170000"/>
              </a:lnSpc>
              <a:buSzPct val="108108"/>
              <a:buNone/>
            </a:pPr>
            <a:r>
              <a:rPr lang="en-US" dirty="0"/>
              <a:t>QV1: SELECT </a:t>
            </a:r>
            <a:r>
              <a:rPr lang="en-US" dirty="0" err="1"/>
              <a:t>Fname</a:t>
            </a:r>
            <a:r>
              <a:rPr lang="en-US" dirty="0"/>
              <a:t>, </a:t>
            </a:r>
            <a:r>
              <a:rPr lang="en-US" dirty="0" err="1"/>
              <a:t>Lname</a:t>
            </a:r>
            <a:r>
              <a:rPr lang="en-US" dirty="0"/>
              <a:t> </a:t>
            </a:r>
          </a:p>
          <a:p>
            <a:pPr marL="228600" lvl="0" indent="-50800">
              <a:lnSpc>
                <a:spcPct val="170000"/>
              </a:lnSpc>
              <a:buSzPct val="108108"/>
              <a:buNone/>
            </a:pPr>
            <a:r>
              <a:rPr lang="en-US" dirty="0"/>
              <a:t>		FROM WORKS_ON1 </a:t>
            </a:r>
          </a:p>
          <a:p>
            <a:pPr marL="228600" lvl="0" indent="-50800">
              <a:lnSpc>
                <a:spcPct val="170000"/>
              </a:lnSpc>
              <a:buSzPct val="108108"/>
              <a:buNone/>
            </a:pPr>
            <a:r>
              <a:rPr lang="en-US" dirty="0"/>
              <a:t>		WHERE </a:t>
            </a:r>
            <a:r>
              <a:rPr lang="en-US" dirty="0" err="1"/>
              <a:t>Pname</a:t>
            </a:r>
            <a:r>
              <a:rPr lang="en-US" dirty="0"/>
              <a:t> = ‘</a:t>
            </a:r>
            <a:r>
              <a:rPr lang="en-US" dirty="0" err="1"/>
              <a:t>ProductX</a:t>
            </a:r>
            <a:r>
              <a:rPr lang="en-US" dirty="0"/>
              <a:t>’;</a:t>
            </a:r>
            <a:endParaRPr dirty="0"/>
          </a:p>
        </p:txBody>
      </p:sp>
    </p:spTree>
    <p:extLst>
      <p:ext uri="{BB962C8B-B14F-4D97-AF65-F5344CB8AC3E}">
        <p14:creationId xmlns:p14="http://schemas.microsoft.com/office/powerpoint/2010/main" val="235875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838200" y="383965"/>
            <a:ext cx="10515600" cy="10048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View Implementation</a:t>
            </a:r>
            <a:endParaRPr/>
          </a:p>
        </p:txBody>
      </p:sp>
      <p:sp>
        <p:nvSpPr>
          <p:cNvPr id="153" name="Google Shape;153;p24"/>
          <p:cNvSpPr txBox="1">
            <a:spLocks noGrp="1"/>
          </p:cNvSpPr>
          <p:nvPr>
            <p:ph type="body" idx="1"/>
          </p:nvPr>
        </p:nvSpPr>
        <p:spPr>
          <a:xfrm>
            <a:off x="838200" y="1388852"/>
            <a:ext cx="10515600" cy="5387867"/>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sz="2400" dirty="0">
                <a:latin typeface="Times New Roman"/>
                <a:ea typeface="Times New Roman"/>
                <a:cs typeface="Times New Roman"/>
                <a:sym typeface="Times New Roman"/>
              </a:rPr>
              <a:t>The problem of how a DBMS can efficiently implement a view for efficient querying is complex. </a:t>
            </a:r>
            <a:endParaRPr sz="2400" dirty="0">
              <a:latin typeface="Times New Roman"/>
              <a:ea typeface="Times New Roman"/>
              <a:cs typeface="Times New Roman"/>
              <a:sym typeface="Times New Roman"/>
            </a:endParaRPr>
          </a:p>
          <a:p>
            <a:pPr marL="228600" lvl="0" indent="-228600" algn="just" rtl="0">
              <a:lnSpc>
                <a:spcPct val="150000"/>
              </a:lnSpc>
              <a:spcBef>
                <a:spcPts val="0"/>
              </a:spcBef>
              <a:spcAft>
                <a:spcPts val="0"/>
              </a:spcAft>
              <a:buSzPts val="2800"/>
              <a:buChar char="•"/>
            </a:pPr>
            <a:r>
              <a:rPr lang="en-US" sz="2400" dirty="0">
                <a:latin typeface="Times New Roman"/>
                <a:ea typeface="Times New Roman"/>
                <a:cs typeface="Times New Roman"/>
                <a:sym typeface="Times New Roman"/>
              </a:rPr>
              <a:t> Two main approaches have been suggested.</a:t>
            </a:r>
            <a:endParaRPr sz="2400" dirty="0"/>
          </a:p>
          <a:p>
            <a:pPr marL="685800" lvl="1" indent="-228600" algn="just">
              <a:lnSpc>
                <a:spcPct val="150000"/>
              </a:lnSpc>
              <a:spcBef>
                <a:spcPts val="0"/>
              </a:spcBef>
              <a:buSzPts val="2800"/>
            </a:pPr>
            <a:r>
              <a:rPr lang="en-US" sz="2000" dirty="0">
                <a:latin typeface="Times New Roman"/>
                <a:ea typeface="Times New Roman"/>
                <a:cs typeface="Times New Roman"/>
                <a:sym typeface="Times New Roman"/>
              </a:rPr>
              <a:t>Query modification</a:t>
            </a:r>
          </a:p>
          <a:p>
            <a:pPr marL="685800" lvl="1" indent="-228600" algn="just">
              <a:lnSpc>
                <a:spcPct val="150000"/>
              </a:lnSpc>
              <a:spcBef>
                <a:spcPts val="0"/>
              </a:spcBef>
              <a:buSzPts val="2800"/>
            </a:pPr>
            <a:r>
              <a:rPr lang="en-US" sz="2000" dirty="0">
                <a:latin typeface="Times New Roman"/>
                <a:ea typeface="Times New Roman"/>
                <a:cs typeface="Times New Roman"/>
                <a:sym typeface="Times New Roman"/>
              </a:rPr>
              <a:t>View Materialization</a:t>
            </a:r>
            <a:endParaRPr sz="20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838200" y="383965"/>
            <a:ext cx="10515600" cy="10048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View Implementation</a:t>
            </a:r>
            <a:endParaRPr/>
          </a:p>
        </p:txBody>
      </p:sp>
      <p:sp>
        <p:nvSpPr>
          <p:cNvPr id="153" name="Google Shape;153;p24"/>
          <p:cNvSpPr txBox="1">
            <a:spLocks noGrp="1"/>
          </p:cNvSpPr>
          <p:nvPr>
            <p:ph type="body" idx="1"/>
          </p:nvPr>
        </p:nvSpPr>
        <p:spPr>
          <a:xfrm>
            <a:off x="838200" y="1388852"/>
            <a:ext cx="10515600" cy="5387867"/>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sz="2400" dirty="0">
                <a:latin typeface="Times New Roman"/>
                <a:ea typeface="Times New Roman"/>
                <a:cs typeface="Times New Roman"/>
                <a:sym typeface="Times New Roman"/>
              </a:rPr>
              <a:t>Query modification, involves modifying or transforming the view query into a query on the underlying base tables.</a:t>
            </a:r>
            <a:endParaRPr sz="2400" dirty="0"/>
          </a:p>
          <a:p>
            <a:pPr marL="228600" lvl="0" indent="-228600" algn="just" rtl="0">
              <a:lnSpc>
                <a:spcPct val="150000"/>
              </a:lnSpc>
              <a:spcBef>
                <a:spcPts val="0"/>
              </a:spcBef>
              <a:spcAft>
                <a:spcPts val="0"/>
              </a:spcAft>
              <a:buSzPts val="2800"/>
              <a:buChar char="•"/>
            </a:pPr>
            <a:r>
              <a:rPr lang="en-US" sz="2400" dirty="0">
                <a:latin typeface="Times New Roman"/>
                <a:ea typeface="Times New Roman"/>
                <a:cs typeface="Times New Roman"/>
                <a:sym typeface="Times New Roman"/>
              </a:rPr>
              <a:t>For example, the query QV1 would be automatically modified to the following query by the DBMS</a:t>
            </a:r>
            <a:endParaRPr sz="2400" dirty="0"/>
          </a:p>
          <a:p>
            <a:pPr marL="228600" lvl="0" indent="-228600" algn="just" rtl="0">
              <a:lnSpc>
                <a:spcPct val="150000"/>
              </a:lnSpc>
              <a:spcBef>
                <a:spcPts val="0"/>
              </a:spcBef>
              <a:spcAft>
                <a:spcPts val="0"/>
              </a:spcAft>
              <a:buSzPts val="2800"/>
              <a:buChar char="•"/>
            </a:pPr>
            <a:r>
              <a:rPr lang="en-US" sz="2400" dirty="0">
                <a:latin typeface="Times New Roman"/>
                <a:ea typeface="Times New Roman"/>
                <a:cs typeface="Times New Roman"/>
                <a:sym typeface="Times New Roman"/>
              </a:rPr>
              <a:t>Select    </a:t>
            </a:r>
            <a:r>
              <a:rPr lang="en-US" sz="2400" dirty="0" err="1">
                <a:latin typeface="Times New Roman"/>
                <a:ea typeface="Times New Roman"/>
                <a:cs typeface="Times New Roman"/>
                <a:sym typeface="Times New Roman"/>
              </a:rPr>
              <a:t>Fname</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Lname</a:t>
            </a:r>
            <a:r>
              <a:rPr lang="en-US" sz="2400" dirty="0">
                <a:latin typeface="Times New Roman"/>
                <a:ea typeface="Times New Roman"/>
                <a:cs typeface="Times New Roman"/>
                <a:sym typeface="Times New Roman"/>
              </a:rPr>
              <a:t>  From     Employee, Project, </a:t>
            </a:r>
            <a:r>
              <a:rPr lang="en-US" sz="2400" dirty="0" err="1">
                <a:latin typeface="Times New Roman"/>
                <a:ea typeface="Times New Roman"/>
                <a:cs typeface="Times New Roman"/>
                <a:sym typeface="Times New Roman"/>
              </a:rPr>
              <a:t>Works_On</a:t>
            </a:r>
            <a:endParaRPr sz="2400" dirty="0">
              <a:latin typeface="Times New Roman"/>
              <a:ea typeface="Times New Roman"/>
              <a:cs typeface="Times New Roman"/>
              <a:sym typeface="Times New Roman"/>
            </a:endParaRPr>
          </a:p>
          <a:p>
            <a:pPr marL="0" lvl="0" indent="0" algn="just" rtl="0">
              <a:lnSpc>
                <a:spcPct val="150000"/>
              </a:lnSpc>
              <a:spcBef>
                <a:spcPts val="0"/>
              </a:spcBef>
              <a:spcAft>
                <a:spcPts val="0"/>
              </a:spcAft>
              <a:buSzPts val="2800"/>
              <a:buNone/>
            </a:pPr>
            <a:r>
              <a:rPr lang="en-US" sz="2400" dirty="0">
                <a:latin typeface="Times New Roman"/>
                <a:ea typeface="Times New Roman"/>
                <a:cs typeface="Times New Roman"/>
                <a:sym typeface="Times New Roman"/>
              </a:rPr>
              <a:t>  Where   SSN=ESSN, </a:t>
            </a:r>
            <a:r>
              <a:rPr lang="en-US" sz="2400" dirty="0" err="1">
                <a:latin typeface="Times New Roman"/>
                <a:ea typeface="Times New Roman"/>
                <a:cs typeface="Times New Roman"/>
                <a:sym typeface="Times New Roman"/>
              </a:rPr>
              <a:t>Pno</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Pnumber</a:t>
            </a:r>
            <a:r>
              <a:rPr lang="en-US" sz="2400" dirty="0">
                <a:latin typeface="Times New Roman"/>
                <a:ea typeface="Times New Roman"/>
                <a:cs typeface="Times New Roman"/>
                <a:sym typeface="Times New Roman"/>
              </a:rPr>
              <a:t> And </a:t>
            </a:r>
            <a:r>
              <a:rPr lang="en-US" sz="2400" dirty="0" err="1">
                <a:latin typeface="Times New Roman"/>
                <a:ea typeface="Times New Roman"/>
                <a:cs typeface="Times New Roman"/>
                <a:sym typeface="Times New Roman"/>
              </a:rPr>
              <a:t>Pname</a:t>
            </a:r>
            <a:r>
              <a:rPr lang="en-US" sz="2400" dirty="0">
                <a:latin typeface="Times New Roman"/>
                <a:ea typeface="Times New Roman"/>
                <a:cs typeface="Times New Roman"/>
                <a:sym typeface="Times New Roman"/>
              </a:rPr>
              <a:t>=‘</a:t>
            </a:r>
            <a:r>
              <a:rPr lang="en-US" sz="2400" dirty="0" err="1">
                <a:latin typeface="Times New Roman"/>
                <a:ea typeface="Times New Roman"/>
                <a:cs typeface="Times New Roman"/>
                <a:sym typeface="Times New Roman"/>
              </a:rPr>
              <a:t>ProductX</a:t>
            </a:r>
            <a:r>
              <a:rPr lang="en-US" sz="2400" dirty="0">
                <a:latin typeface="Times New Roman"/>
                <a:ea typeface="Times New Roman"/>
                <a:cs typeface="Times New Roman"/>
                <a:sym typeface="Times New Roman"/>
              </a:rPr>
              <a:t>’</a:t>
            </a:r>
          </a:p>
          <a:p>
            <a:pPr marL="342900" algn="just">
              <a:lnSpc>
                <a:spcPct val="150000"/>
              </a:lnSpc>
              <a:spcBef>
                <a:spcPts val="0"/>
              </a:spcBef>
              <a:buSzPts val="2800"/>
            </a:pPr>
            <a:r>
              <a:rPr lang="en-US" sz="2400" dirty="0">
                <a:latin typeface="Times New Roman"/>
                <a:cs typeface="Times New Roman"/>
              </a:rPr>
              <a:t>The disadvantage of this approach is that it is inefficient for views defined via complex queries that are time-consuming to execute, especially if multiple view queries are going to be applied to the same view within a short period of time.</a:t>
            </a:r>
            <a:endParaRPr lang="en-US" sz="2400" dirty="0">
              <a:latin typeface="Times New Roman"/>
              <a:cs typeface="Times New Roman"/>
              <a:sym typeface="Times New Roman"/>
            </a:endParaRPr>
          </a:p>
        </p:txBody>
      </p:sp>
    </p:spTree>
    <p:extLst>
      <p:ext uri="{BB962C8B-B14F-4D97-AF65-F5344CB8AC3E}">
        <p14:creationId xmlns:p14="http://schemas.microsoft.com/office/powerpoint/2010/main" val="202929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838200" y="365125"/>
            <a:ext cx="10515600" cy="83273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View Implementation</a:t>
            </a:r>
            <a:endParaRPr/>
          </a:p>
        </p:txBody>
      </p:sp>
      <p:sp>
        <p:nvSpPr>
          <p:cNvPr id="159" name="Google Shape;159;p25"/>
          <p:cNvSpPr txBox="1">
            <a:spLocks noGrp="1"/>
          </p:cNvSpPr>
          <p:nvPr>
            <p:ph type="body" idx="1"/>
          </p:nvPr>
        </p:nvSpPr>
        <p:spPr>
          <a:xfrm>
            <a:off x="838200" y="1051560"/>
            <a:ext cx="10381488" cy="5742432"/>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sz="2000" dirty="0">
                <a:latin typeface="Times New Roman"/>
                <a:ea typeface="Times New Roman"/>
                <a:cs typeface="Times New Roman"/>
                <a:sym typeface="Times New Roman"/>
              </a:rPr>
              <a:t>The second strategy, called view materialization</a:t>
            </a:r>
            <a:endParaRPr sz="2000" dirty="0"/>
          </a:p>
          <a:p>
            <a:pPr marL="457200" lvl="0" indent="-342900" algn="just" rtl="0">
              <a:lnSpc>
                <a:spcPct val="150000"/>
              </a:lnSpc>
              <a:spcBef>
                <a:spcPts val="1000"/>
              </a:spcBef>
              <a:spcAft>
                <a:spcPts val="0"/>
              </a:spcAft>
              <a:buSzPts val="1800"/>
              <a:buChar char="•"/>
            </a:pPr>
            <a:r>
              <a:rPr lang="en-US" sz="2000" dirty="0">
                <a:latin typeface="Times New Roman"/>
                <a:ea typeface="Times New Roman"/>
                <a:cs typeface="Times New Roman"/>
                <a:sym typeface="Times New Roman"/>
              </a:rPr>
              <a:t>View materialization refers to the process of storing the result set of a view as a physical table in the database.</a:t>
            </a:r>
            <a:endParaRPr sz="2000" dirty="0"/>
          </a:p>
          <a:p>
            <a:pPr marL="457200" lvl="0" indent="-342900" algn="just" rtl="0">
              <a:lnSpc>
                <a:spcPct val="150000"/>
              </a:lnSpc>
              <a:spcBef>
                <a:spcPts val="1000"/>
              </a:spcBef>
              <a:spcAft>
                <a:spcPts val="0"/>
              </a:spcAft>
              <a:buSzPts val="1800"/>
              <a:buChar char="•"/>
            </a:pPr>
            <a:r>
              <a:rPr lang="en-US" sz="2000" dirty="0">
                <a:latin typeface="Times New Roman"/>
                <a:ea typeface="Times New Roman"/>
                <a:cs typeface="Times New Roman"/>
                <a:sym typeface="Times New Roman"/>
              </a:rPr>
              <a:t>Materialized views contain precomputed results, which are updated periodically or on-demand to reflect changes in underlying data.</a:t>
            </a:r>
            <a:endParaRPr sz="2000" dirty="0"/>
          </a:p>
          <a:p>
            <a:pPr marL="228600" lvl="0" indent="-228600" algn="just" rtl="0">
              <a:lnSpc>
                <a:spcPct val="150000"/>
              </a:lnSpc>
              <a:spcBef>
                <a:spcPts val="0"/>
              </a:spcBef>
              <a:spcAft>
                <a:spcPts val="0"/>
              </a:spcAft>
              <a:buSzPts val="2800"/>
              <a:buChar char="•"/>
            </a:pPr>
            <a:r>
              <a:rPr lang="en-US" sz="2000" dirty="0">
                <a:latin typeface="Times New Roman"/>
                <a:ea typeface="Times New Roman"/>
                <a:cs typeface="Times New Roman"/>
                <a:sym typeface="Times New Roman"/>
              </a:rPr>
              <a:t> Automatically updating the view table when the base tables are updated must be developed in order to keep the view up-to-date</a:t>
            </a:r>
            <a:endParaRPr sz="2000" dirty="0"/>
          </a:p>
          <a:p>
            <a:pPr marL="228600" lvl="0" indent="-228600" algn="just" rtl="0">
              <a:lnSpc>
                <a:spcPct val="150000"/>
              </a:lnSpc>
              <a:spcBef>
                <a:spcPts val="0"/>
              </a:spcBef>
              <a:spcAft>
                <a:spcPts val="0"/>
              </a:spcAft>
              <a:buSzPts val="2800"/>
              <a:buChar char="•"/>
            </a:pPr>
            <a:r>
              <a:rPr lang="en-US" sz="2000" dirty="0">
                <a:latin typeface="Times New Roman"/>
                <a:ea typeface="Times New Roman"/>
                <a:cs typeface="Times New Roman"/>
                <a:sym typeface="Times New Roman"/>
              </a:rPr>
              <a:t>Techniques using the concept of incremental update</a:t>
            </a:r>
            <a:endParaRPr sz="2000" dirty="0"/>
          </a:p>
          <a:p>
            <a:pPr marL="228600" lvl="0" indent="-228600" algn="just" rtl="0">
              <a:lnSpc>
                <a:spcPct val="150000"/>
              </a:lnSpc>
              <a:spcBef>
                <a:spcPts val="0"/>
              </a:spcBef>
              <a:spcAft>
                <a:spcPts val="0"/>
              </a:spcAft>
              <a:buSzPts val="2800"/>
              <a:buChar char="•"/>
            </a:pPr>
            <a:r>
              <a:rPr lang="en-US" sz="2000" dirty="0">
                <a:latin typeface="Times New Roman"/>
                <a:ea typeface="Times New Roman"/>
                <a:cs typeface="Times New Roman"/>
                <a:sym typeface="Times New Roman"/>
              </a:rPr>
              <a:t>The view is generally kept as a materialized (physically stored) table as long as it is being queried.</a:t>
            </a:r>
            <a:endParaRPr sz="20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Update on Views</a:t>
            </a:r>
            <a:endParaRPr/>
          </a:p>
        </p:txBody>
      </p:sp>
      <p:sp>
        <p:nvSpPr>
          <p:cNvPr id="165" name="Google Shape;165;p26"/>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92500"/>
          </a:bodyPr>
          <a:lstStyle/>
          <a:p>
            <a:pPr marL="457200" lvl="0" indent="-342900" algn="just" rtl="0">
              <a:lnSpc>
                <a:spcPct val="16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You can update that view which depends on only one table. SQL will not allow updating the view which is created more than one table.</a:t>
            </a:r>
            <a:endParaRPr dirty="0"/>
          </a:p>
          <a:p>
            <a:pPr marL="457200" lvl="0" indent="-342900" algn="just" rtl="0">
              <a:lnSpc>
                <a:spcPct val="16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The views cannot be updatable if the SELECT statement used to create a View contains JOIN or HAVING or GROUP BY clause.</a:t>
            </a:r>
            <a:endParaRPr dirty="0"/>
          </a:p>
          <a:p>
            <a:pPr marL="457200" lvl="0" indent="-342900" algn="just" rtl="0">
              <a:lnSpc>
                <a:spcPct val="16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If any field of view contains any SQL aggregate function, you cannot modify the view.</a:t>
            </a:r>
            <a:endParaRPr dirty="0"/>
          </a:p>
          <a:p>
            <a:pPr marL="457200" lvl="0" indent="-228600" algn="just" rtl="0">
              <a:lnSpc>
                <a:spcPct val="160000"/>
              </a:lnSpc>
              <a:spcBef>
                <a:spcPts val="1000"/>
              </a:spcBef>
              <a:spcAft>
                <a:spcPts val="0"/>
              </a:spcAft>
              <a:buClr>
                <a:schemeClr val="dk1"/>
              </a:buClr>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38200" y="365125"/>
            <a:ext cx="10515600" cy="103390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a:t>Example to Update a View</a:t>
            </a:r>
            <a:endParaRPr/>
          </a:p>
        </p:txBody>
      </p:sp>
      <p:sp>
        <p:nvSpPr>
          <p:cNvPr id="171" name="Google Shape;171;p27"/>
          <p:cNvSpPr txBox="1">
            <a:spLocks noGrp="1"/>
          </p:cNvSpPr>
          <p:nvPr>
            <p:ph type="body" idx="1"/>
          </p:nvPr>
        </p:nvSpPr>
        <p:spPr>
          <a:xfrm>
            <a:off x="838200" y="1399032"/>
            <a:ext cx="10515600" cy="4843919"/>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1000"/>
              </a:spcBef>
              <a:spcAft>
                <a:spcPts val="0"/>
              </a:spcAft>
              <a:buClr>
                <a:schemeClr val="dk1"/>
              </a:buClr>
              <a:buSzPts val="1800"/>
              <a:buChar char="•"/>
            </a:pPr>
            <a:r>
              <a:rPr lang="en-US" dirty="0">
                <a:latin typeface="Times New Roman"/>
                <a:ea typeface="Times New Roman"/>
                <a:cs typeface="Times New Roman"/>
                <a:sym typeface="Times New Roman"/>
              </a:rPr>
              <a:t>If update the </a:t>
            </a:r>
            <a:r>
              <a:rPr lang="en-US" dirty="0" err="1">
                <a:latin typeface="Times New Roman"/>
                <a:ea typeface="Times New Roman"/>
                <a:cs typeface="Times New Roman"/>
                <a:sym typeface="Times New Roman"/>
              </a:rPr>
              <a:t>Student_View</a:t>
            </a:r>
            <a:r>
              <a:rPr lang="en-US" dirty="0">
                <a:latin typeface="Times New Roman"/>
                <a:ea typeface="Times New Roman"/>
                <a:cs typeface="Times New Roman"/>
                <a:sym typeface="Times New Roman"/>
              </a:rPr>
              <a:t> and add the </a:t>
            </a:r>
            <a:r>
              <a:rPr lang="en-US" dirty="0" err="1">
                <a:latin typeface="Times New Roman"/>
                <a:ea typeface="Times New Roman"/>
                <a:cs typeface="Times New Roman"/>
                <a:sym typeface="Times New Roman"/>
              </a:rPr>
              <a:t>Stu_Name</a:t>
            </a:r>
            <a:r>
              <a:rPr lang="en-US" dirty="0">
                <a:latin typeface="Times New Roman"/>
                <a:ea typeface="Times New Roman"/>
                <a:cs typeface="Times New Roman"/>
                <a:sym typeface="Times New Roman"/>
              </a:rPr>
              <a:t> attribute from the Student table in the view, you have to type the following Replace query in SQL:</a:t>
            </a:r>
            <a:endParaRPr dirty="0"/>
          </a:p>
          <a:p>
            <a:pPr marL="114300" lvl="0" indent="0" algn="l" rtl="0">
              <a:lnSpc>
                <a:spcPct val="100000"/>
              </a:lnSpc>
              <a:spcBef>
                <a:spcPts val="1000"/>
              </a:spcBef>
              <a:spcAft>
                <a:spcPts val="0"/>
              </a:spcAft>
              <a:buSzPts val="1800"/>
              <a:buNone/>
            </a:pPr>
            <a:r>
              <a:rPr lang="en-US" b="1" dirty="0">
                <a:latin typeface="Times New Roman"/>
                <a:ea typeface="Times New Roman"/>
                <a:cs typeface="Times New Roman"/>
                <a:sym typeface="Times New Roman"/>
              </a:rPr>
              <a:t>	CREATE</a:t>
            </a:r>
            <a:r>
              <a:rPr lang="en-US" dirty="0">
                <a:latin typeface="Times New Roman"/>
                <a:ea typeface="Times New Roman"/>
                <a:cs typeface="Times New Roman"/>
                <a:sym typeface="Times New Roman"/>
              </a:rPr>
              <a:t> OR REPLACE </a:t>
            </a:r>
            <a:r>
              <a:rPr lang="en-US" b="1" dirty="0">
                <a:latin typeface="Times New Roman"/>
                <a:ea typeface="Times New Roman"/>
                <a:cs typeface="Times New Roman"/>
                <a:sym typeface="Times New Roman"/>
              </a:rPr>
              <a:t>VIEW</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Student_View</a:t>
            </a: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AS</a:t>
            </a:r>
            <a:r>
              <a:rPr lang="en-US" dirty="0">
                <a:latin typeface="Times New Roman"/>
                <a:ea typeface="Times New Roman"/>
                <a:cs typeface="Times New Roman"/>
                <a:sym typeface="Times New Roman"/>
              </a:rPr>
              <a:t>  </a:t>
            </a:r>
            <a:endParaRPr dirty="0"/>
          </a:p>
          <a:p>
            <a:pPr marL="114300" lvl="0" indent="0" algn="l" rtl="0">
              <a:lnSpc>
                <a:spcPct val="100000"/>
              </a:lnSpc>
              <a:spcBef>
                <a:spcPts val="1000"/>
              </a:spcBef>
              <a:spcAft>
                <a:spcPts val="0"/>
              </a:spcAft>
              <a:buSzPts val="1800"/>
              <a:buNone/>
            </a:pPr>
            <a:r>
              <a:rPr lang="en-US" b="1" dirty="0">
                <a:latin typeface="Times New Roman"/>
                <a:ea typeface="Times New Roman"/>
                <a:cs typeface="Times New Roman"/>
                <a:sym typeface="Times New Roman"/>
              </a:rPr>
              <a:t>  	SELECT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Student_ID</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Stu_Name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Stu_Subject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Stu_Marks</a:t>
            </a:r>
            <a:r>
              <a:rPr lang="en-US" dirty="0">
                <a:latin typeface="Times New Roman"/>
                <a:ea typeface="Times New Roman"/>
                <a:cs typeface="Times New Roman"/>
                <a:sym typeface="Times New Roman"/>
              </a:rPr>
              <a:t>  </a:t>
            </a:r>
            <a:endParaRPr dirty="0"/>
          </a:p>
          <a:p>
            <a:pPr marL="114300" lvl="0" indent="0" algn="l" rtl="0">
              <a:lnSpc>
                <a:spcPct val="100000"/>
              </a:lnSpc>
              <a:spcBef>
                <a:spcPts val="1000"/>
              </a:spcBef>
              <a:spcAft>
                <a:spcPts val="0"/>
              </a:spcAft>
              <a:buSzPts val="1800"/>
              <a:buNone/>
            </a:pPr>
            <a:r>
              <a:rPr lang="en-US" b="1" dirty="0">
                <a:latin typeface="Times New Roman"/>
                <a:ea typeface="Times New Roman"/>
                <a:cs typeface="Times New Roman"/>
                <a:sym typeface="Times New Roman"/>
              </a:rPr>
              <a:t>	FROM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Student_Details</a:t>
            </a:r>
            <a:r>
              <a:rPr lang="en-US" dirty="0">
                <a:latin typeface="Times New Roman"/>
                <a:ea typeface="Times New Roman"/>
                <a:cs typeface="Times New Roman"/>
                <a:sym typeface="Times New Roman"/>
              </a:rPr>
              <a:t>  </a:t>
            </a:r>
            <a:endParaRPr dirty="0"/>
          </a:p>
          <a:p>
            <a:pPr marL="114300" lvl="0" indent="0" algn="l" rtl="0">
              <a:lnSpc>
                <a:spcPct val="100000"/>
              </a:lnSpc>
              <a:spcBef>
                <a:spcPts val="1000"/>
              </a:spcBef>
              <a:spcAft>
                <a:spcPts val="0"/>
              </a:spcAft>
              <a:buSzPts val="1800"/>
              <a:buNone/>
            </a:pPr>
            <a:r>
              <a:rPr lang="en-US" b="1" dirty="0">
                <a:latin typeface="Times New Roman"/>
                <a:ea typeface="Times New Roman"/>
                <a:cs typeface="Times New Roman"/>
                <a:sym typeface="Times New Roman"/>
              </a:rPr>
              <a:t>	WHERE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Stu_Subject</a:t>
            </a:r>
            <a:r>
              <a:rPr lang="en-US" dirty="0">
                <a:latin typeface="Times New Roman"/>
                <a:ea typeface="Times New Roman"/>
                <a:cs typeface="Times New Roman"/>
                <a:sym typeface="Times New Roman"/>
              </a:rPr>
              <a:t> = 'Math';  </a:t>
            </a:r>
            <a:endParaRPr dirty="0"/>
          </a:p>
          <a:p>
            <a:pPr marL="457200" lvl="0" indent="-228600" algn="l" rtl="0">
              <a:lnSpc>
                <a:spcPct val="100000"/>
              </a:lnSpc>
              <a:spcBef>
                <a:spcPts val="1000"/>
              </a:spcBef>
              <a:spcAft>
                <a:spcPts val="0"/>
              </a:spcAft>
              <a:buClr>
                <a:schemeClr val="dk1"/>
              </a:buClr>
              <a:buSzPts val="1800"/>
              <a:buNone/>
            </a:pPr>
            <a:endParaRPr dirty="0">
              <a:latin typeface="Times New Roman"/>
              <a:ea typeface="Times New Roman"/>
              <a:cs typeface="Times New Roman"/>
              <a:sym typeface="Times New Roman"/>
            </a:endParaRPr>
          </a:p>
        </p:txBody>
      </p:sp>
      <p:pic>
        <p:nvPicPr>
          <p:cNvPr id="172" name="Google Shape;172;p27"/>
          <p:cNvPicPr preferRelativeResize="0"/>
          <p:nvPr/>
        </p:nvPicPr>
        <p:blipFill rotWithShape="1">
          <a:blip r:embed="rId3">
            <a:alphaModFix/>
          </a:blip>
          <a:srcRect/>
          <a:stretch/>
        </p:blipFill>
        <p:spPr>
          <a:xfrm>
            <a:off x="1201503" y="4729382"/>
            <a:ext cx="9703564" cy="19147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6"/>
            <a:ext cx="8193833" cy="8385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dirty="0"/>
              <a:t>Insertion of New Record in Views</a:t>
            </a:r>
            <a:endParaRPr dirty="0"/>
          </a:p>
        </p:txBody>
      </p:sp>
      <p:sp>
        <p:nvSpPr>
          <p:cNvPr id="178" name="Google Shape;178;p28"/>
          <p:cNvSpPr txBox="1">
            <a:spLocks noGrp="1"/>
          </p:cNvSpPr>
          <p:nvPr>
            <p:ph type="body" idx="1"/>
          </p:nvPr>
        </p:nvSpPr>
        <p:spPr>
          <a:xfrm>
            <a:off x="439977" y="1315932"/>
            <a:ext cx="10515600" cy="5092968"/>
          </a:xfrm>
          <a:prstGeom prst="rect">
            <a:avLst/>
          </a:prstGeom>
          <a:noFill/>
          <a:ln>
            <a:noFill/>
          </a:ln>
        </p:spPr>
        <p:txBody>
          <a:bodyPr spcFirstLastPara="1" wrap="square" lIns="91425" tIns="45700" rIns="91425" bIns="45700" anchor="t" anchorCtr="0">
            <a:normAutofit fontScale="92500"/>
          </a:bodyPr>
          <a:lstStyle/>
          <a:p>
            <a:pPr marL="952500" lvl="1" indent="-342900" algn="just" rtl="0">
              <a:lnSpc>
                <a:spcPct val="150000"/>
              </a:lnSpc>
              <a:spcBef>
                <a:spcPts val="500"/>
              </a:spcBef>
              <a:spcAft>
                <a:spcPts val="0"/>
              </a:spcAft>
              <a:buSzPts val="2400"/>
              <a:buChar char="•"/>
            </a:pPr>
            <a:r>
              <a:rPr lang="en-US" sz="2800" dirty="0">
                <a:latin typeface="Times New Roman" panose="02020603050405020304" pitchFamily="18" charset="0"/>
                <a:cs typeface="Times New Roman" panose="02020603050405020304" pitchFamily="18" charset="0"/>
              </a:rPr>
              <a:t>We can also insert the record in the views. The following SQL INSERT statement is used to insert the new row or record in the view</a:t>
            </a:r>
            <a:endParaRPr sz="2800" dirty="0">
              <a:latin typeface="Times New Roman" panose="02020603050405020304" pitchFamily="18" charset="0"/>
              <a:cs typeface="Times New Roman" panose="02020603050405020304" pitchFamily="18" charset="0"/>
            </a:endParaRPr>
          </a:p>
          <a:p>
            <a:pPr marL="952500" lvl="1" indent="-342900" algn="just" rtl="0">
              <a:lnSpc>
                <a:spcPct val="150000"/>
              </a:lnSpc>
              <a:spcBef>
                <a:spcPts val="500"/>
              </a:spcBef>
              <a:spcAft>
                <a:spcPts val="0"/>
              </a:spcAft>
              <a:buSzPts val="2400"/>
              <a:buChar char="•"/>
            </a:pPr>
            <a:r>
              <a:rPr lang="en-US" sz="2800" dirty="0">
                <a:latin typeface="Times New Roman" panose="02020603050405020304" pitchFamily="18" charset="0"/>
                <a:cs typeface="Times New Roman" panose="02020603050405020304" pitchFamily="18" charset="0"/>
              </a:rPr>
              <a:t>To insert the record of a new student in the </a:t>
            </a:r>
            <a:r>
              <a:rPr lang="en-US" sz="2800" dirty="0" err="1">
                <a:latin typeface="Times New Roman" panose="02020603050405020304" pitchFamily="18" charset="0"/>
                <a:cs typeface="Times New Roman" panose="02020603050405020304" pitchFamily="18" charset="0"/>
              </a:rPr>
              <a:t>Student_View</a:t>
            </a:r>
            <a:r>
              <a:rPr lang="en-US" sz="2800" dirty="0">
                <a:latin typeface="Times New Roman" panose="02020603050405020304" pitchFamily="18" charset="0"/>
                <a:cs typeface="Times New Roman" panose="02020603050405020304" pitchFamily="18" charset="0"/>
              </a:rPr>
              <a:t>, then you have to write the following query in SQL:</a:t>
            </a:r>
            <a:endParaRPr sz="2800" dirty="0">
              <a:latin typeface="Times New Roman" panose="02020603050405020304" pitchFamily="18" charset="0"/>
              <a:cs typeface="Times New Roman" panose="02020603050405020304" pitchFamily="18" charset="0"/>
            </a:endParaRPr>
          </a:p>
          <a:p>
            <a:pPr marL="952500" lvl="1" indent="-190500" algn="just" rtl="0">
              <a:lnSpc>
                <a:spcPct val="150000"/>
              </a:lnSpc>
              <a:spcBef>
                <a:spcPts val="500"/>
              </a:spcBef>
              <a:spcAft>
                <a:spcPts val="0"/>
              </a:spcAft>
              <a:buSzPts val="2400"/>
              <a:buNone/>
            </a:pPr>
            <a:endParaRPr sz="2800" dirty="0">
              <a:latin typeface="Times New Roman" panose="02020603050405020304" pitchFamily="18" charset="0"/>
              <a:cs typeface="Times New Roman" panose="02020603050405020304" pitchFamily="18" charset="0"/>
            </a:endParaRPr>
          </a:p>
          <a:p>
            <a:pPr marL="952500" lvl="1" indent="-342900" algn="just" rtl="0">
              <a:lnSpc>
                <a:spcPct val="150000"/>
              </a:lnSpc>
              <a:spcBef>
                <a:spcPts val="500"/>
              </a:spcBef>
              <a:spcAft>
                <a:spcPts val="0"/>
              </a:spcAft>
              <a:buSzPts val="2400"/>
              <a:buChar char="•"/>
            </a:pPr>
            <a:r>
              <a:rPr lang="en-US" sz="2800" b="1" dirty="0">
                <a:latin typeface="Times New Roman" panose="02020603050405020304" pitchFamily="18" charset="0"/>
                <a:cs typeface="Times New Roman" panose="02020603050405020304" pitchFamily="18" charset="0"/>
              </a:rPr>
              <a:t>INSERT</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Student_View</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Student_ID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Stu_Subject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Stu_Marks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VALUES</a:t>
            </a:r>
            <a:r>
              <a:rPr lang="en-US" sz="2800" dirty="0">
                <a:latin typeface="Times New Roman" panose="02020603050405020304" pitchFamily="18" charset="0"/>
                <a:cs typeface="Times New Roman" panose="02020603050405020304" pitchFamily="18" charset="0"/>
              </a:rPr>
              <a:t> (1007, Hindi, 89);  </a:t>
            </a:r>
            <a:endParaRPr sz="2800" dirty="0">
              <a:latin typeface="Times New Roman" panose="02020603050405020304" pitchFamily="18" charset="0"/>
              <a:cs typeface="Times New Roman" panose="02020603050405020304" pitchFamily="18" charset="0"/>
            </a:endParaRPr>
          </a:p>
          <a:p>
            <a:pPr marL="952500" lvl="1" indent="-190500" algn="just" rtl="0">
              <a:lnSpc>
                <a:spcPct val="150000"/>
              </a:lnSpc>
              <a:spcBef>
                <a:spcPts val="500"/>
              </a:spcBef>
              <a:spcAft>
                <a:spcPts val="0"/>
              </a:spcAft>
              <a:buSzPts val="24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9" descr="https://lh7-us.googleusercontent.com/-Pvnxw_DTR4EVxzzA99p7SBY6k0MYPuFbNDSRSmttAWqYOf5S2C-TgfpuE7hreBIYFlvu7JT0fs8wPf-lBbBG4agiTaWwFwPW02os5Lu5uNA6MSwe_L57QVYRhtFJN_VB0uzmGlE9sevsNeMU5uSKQ=nw"/>
          <p:cNvPicPr preferRelativeResize="0"/>
          <p:nvPr/>
        </p:nvPicPr>
        <p:blipFill rotWithShape="1">
          <a:blip r:embed="rId3">
            <a:alphaModFix/>
          </a:blip>
          <a:srcRect/>
          <a:stretch/>
        </p:blipFill>
        <p:spPr>
          <a:xfrm>
            <a:off x="1444752" y="2879549"/>
            <a:ext cx="8801100" cy="2924176"/>
          </a:xfrm>
          <a:prstGeom prst="rect">
            <a:avLst/>
          </a:prstGeom>
          <a:noFill/>
          <a:ln>
            <a:noFill/>
          </a:ln>
        </p:spPr>
      </p:pic>
      <p:sp>
        <p:nvSpPr>
          <p:cNvPr id="184" name="Google Shape;18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a:t>Deleting Record in view </a:t>
            </a:r>
            <a:endParaRPr/>
          </a:p>
        </p:txBody>
      </p:sp>
      <p:sp>
        <p:nvSpPr>
          <p:cNvPr id="185" name="Google Shape;185;p29"/>
          <p:cNvSpPr txBox="1">
            <a:spLocks noGrp="1"/>
          </p:cNvSpPr>
          <p:nvPr>
            <p:ph type="body" idx="1"/>
          </p:nvPr>
        </p:nvSpPr>
        <p:spPr>
          <a:xfrm>
            <a:off x="838200" y="1690688"/>
            <a:ext cx="10515600" cy="455226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18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dirty="0"/>
              <a:t>Drop a view</a:t>
            </a:r>
            <a:endParaRPr dirty="0"/>
          </a:p>
        </p:txBody>
      </p:sp>
      <p:sp>
        <p:nvSpPr>
          <p:cNvPr id="191" name="Google Shape;191;p30"/>
          <p:cNvSpPr txBox="1">
            <a:spLocks noGrp="1"/>
          </p:cNvSpPr>
          <p:nvPr>
            <p:ph type="body" idx="1"/>
          </p:nvPr>
        </p:nvSpPr>
        <p:spPr>
          <a:xfrm>
            <a:off x="838200" y="1414562"/>
            <a:ext cx="9728200" cy="5078313"/>
          </a:xfrm>
          <a:prstGeom prst="rect">
            <a:avLst/>
          </a:prstGeom>
          <a:noFill/>
          <a:ln>
            <a:noFill/>
          </a:ln>
        </p:spPr>
        <p:txBody>
          <a:bodyPr spcFirstLastPara="1" wrap="square" lIns="0" tIns="0" rIns="0" bIns="0" anchor="ctr" anchorCtr="0">
            <a:spAutoFit/>
          </a:bodyPr>
          <a:lstStyle/>
          <a:p>
            <a:pPr marL="0" marR="0" lvl="0" indent="0" algn="just" rtl="0">
              <a:lnSpc>
                <a:spcPct val="150000"/>
              </a:lnSpc>
              <a:spcBef>
                <a:spcPts val="0"/>
              </a:spcBef>
              <a:spcAft>
                <a:spcPts val="0"/>
              </a:spcAft>
              <a:buClr>
                <a:schemeClr val="dk1"/>
              </a:buClr>
              <a:buSzPts val="3200"/>
              <a:buFont typeface="Arial"/>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We can also delete the existing view from the database if it is no longer needed. </a:t>
            </a:r>
            <a:endParaRPr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
                <a:schemeClr val="dk1"/>
              </a:buClr>
              <a:buSzPts val="3200"/>
              <a:buFont typeface="Arial"/>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following SQL DROP statement is used to delete the view:</a:t>
            </a:r>
            <a:endParaRPr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
                <a:schemeClr val="dk1"/>
              </a:buClr>
              <a:buSzPts val="3200"/>
              <a:buFont typeface="Arial"/>
              <a:buNone/>
            </a:pPr>
            <a:r>
              <a:rPr lang="en-US" sz="3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DROP</a:t>
            </a: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3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VIEW</a:t>
            </a: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3200" b="0"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View_Name</a:t>
            </a: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333333"/>
              </a:buClr>
              <a:buSzPts val="1200"/>
              <a:buFont typeface="Arial"/>
              <a:buNone/>
            </a:pPr>
            <a:br>
              <a:rPr lang="en-US" sz="1200" b="0" i="0" u="none" strike="noStrike" cap="none" dirty="0">
                <a:solidFill>
                  <a:srgbClr val="333333"/>
                </a:solidFill>
                <a:latin typeface="Inter"/>
                <a:ea typeface="Inter"/>
                <a:cs typeface="Inter"/>
                <a:sym typeface="Inter"/>
              </a:rPr>
            </a:br>
            <a:endParaRPr sz="1200" b="0" i="0" u="none" strike="noStrike" cap="none" dirty="0">
              <a:solidFill>
                <a:srgbClr val="333333"/>
              </a:solidFill>
              <a:latin typeface="Inter"/>
              <a:ea typeface="Inter"/>
              <a:cs typeface="Inter"/>
              <a:sym typeface="Inter"/>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838200" y="224287"/>
            <a:ext cx="3612502" cy="93746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dirty="0"/>
              <a:t>Inline Views</a:t>
            </a:r>
            <a:endParaRPr dirty="0"/>
          </a:p>
        </p:txBody>
      </p:sp>
      <p:sp>
        <p:nvSpPr>
          <p:cNvPr id="197" name="Google Shape;197;p31"/>
          <p:cNvSpPr txBox="1">
            <a:spLocks noGrp="1"/>
          </p:cNvSpPr>
          <p:nvPr>
            <p:ph type="body" idx="1"/>
          </p:nvPr>
        </p:nvSpPr>
        <p:spPr>
          <a:xfrm>
            <a:off x="838200" y="1302590"/>
            <a:ext cx="10515600" cy="5331123"/>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SzPts val="2800"/>
              <a:buChar char="•"/>
            </a:pPr>
            <a:r>
              <a:rPr lang="en-US" dirty="0">
                <a:latin typeface="Times New Roman" panose="02020603050405020304" pitchFamily="18" charset="0"/>
                <a:cs typeface="Times New Roman" panose="02020603050405020304" pitchFamily="18" charset="0"/>
              </a:rPr>
              <a:t>An inline view is a view which is created by replacing a  subquery in the from clause which defines the data source that can be referenced in the main query. </a:t>
            </a:r>
            <a:endParaRPr dirty="0">
              <a:latin typeface="Times New Roman" panose="02020603050405020304" pitchFamily="18" charset="0"/>
              <a:cs typeface="Times New Roman" panose="02020603050405020304" pitchFamily="18" charset="0"/>
            </a:endParaRPr>
          </a:p>
          <a:p>
            <a:pPr marL="228600" lvl="0" indent="-228600" algn="just" rtl="0">
              <a:lnSpc>
                <a:spcPct val="150000"/>
              </a:lnSpc>
              <a:spcBef>
                <a:spcPts val="0"/>
              </a:spcBef>
              <a:spcAft>
                <a:spcPts val="0"/>
              </a:spcAft>
              <a:buSzPts val="2800"/>
              <a:buChar char="•"/>
            </a:pPr>
            <a:r>
              <a:rPr lang="en-US" dirty="0">
                <a:latin typeface="Times New Roman" panose="02020603050405020304" pitchFamily="18" charset="0"/>
                <a:cs typeface="Times New Roman" panose="02020603050405020304" pitchFamily="18" charset="0"/>
              </a:rPr>
              <a:t>The sub query must be given an alias for efficient working.</a:t>
            </a:r>
            <a:endParaRPr dirty="0">
              <a:latin typeface="Times New Roman" panose="02020603050405020304" pitchFamily="18" charset="0"/>
              <a:cs typeface="Times New Roman" panose="02020603050405020304" pitchFamily="18" charset="0"/>
            </a:endParaRPr>
          </a:p>
          <a:p>
            <a:pPr marL="457200" lvl="0" indent="-457200" algn="just" rtl="0">
              <a:lnSpc>
                <a:spcPct val="150000"/>
              </a:lnSpc>
              <a:spcBef>
                <a:spcPts val="0"/>
              </a:spcBef>
              <a:spcAft>
                <a:spcPts val="0"/>
              </a:spcAft>
              <a:buSzPts val="2800"/>
              <a:buChar char="•"/>
            </a:pPr>
            <a:r>
              <a:rPr lang="en-US" dirty="0">
                <a:latin typeface="Times New Roman" panose="02020603050405020304" pitchFamily="18" charset="0"/>
                <a:cs typeface="Times New Roman" panose="02020603050405020304" pitchFamily="18" charset="0"/>
              </a:rPr>
              <a:t>Inline views can help make complex queries simpler by removing compound calculations or eliminating join operations </a:t>
            </a:r>
            <a:endParaRPr dirty="0">
              <a:latin typeface="Times New Roman" panose="02020603050405020304" pitchFamily="18" charset="0"/>
              <a:cs typeface="Times New Roman" panose="02020603050405020304" pitchFamily="18" charset="0"/>
            </a:endParaRPr>
          </a:p>
          <a:p>
            <a:pPr marL="457200" lvl="0" indent="-457200" algn="just" rtl="0">
              <a:lnSpc>
                <a:spcPct val="150000"/>
              </a:lnSpc>
              <a:spcBef>
                <a:spcPts val="0"/>
              </a:spcBef>
              <a:spcAft>
                <a:spcPts val="0"/>
              </a:spcAft>
              <a:buSzPts val="2800"/>
              <a:buChar char="•"/>
            </a:pPr>
            <a:r>
              <a:rPr lang="en-US" dirty="0">
                <a:latin typeface="Times New Roman" panose="02020603050405020304" pitchFamily="18" charset="0"/>
                <a:cs typeface="Times New Roman" panose="02020603050405020304" pitchFamily="18" charset="0"/>
              </a:rPr>
              <a:t>While condensing several separate queries into a single simplified query.</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Unit 3 Relational Database Model</a:t>
            </a:r>
            <a:endParaRPr/>
          </a:p>
        </p:txBody>
      </p:sp>
      <p:sp>
        <p:nvSpPr>
          <p:cNvPr id="102" name="Google Shape;102;p16"/>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latin typeface="Times New Roman"/>
              <a:ea typeface="Times New Roman"/>
              <a:cs typeface="Times New Roman"/>
              <a:sym typeface="Times New Roman"/>
            </a:endParaRPr>
          </a:p>
        </p:txBody>
      </p:sp>
      <p:pic>
        <p:nvPicPr>
          <p:cNvPr id="103" name="Google Shape;103;p16"/>
          <p:cNvPicPr preferRelativeResize="0"/>
          <p:nvPr/>
        </p:nvPicPr>
        <p:blipFill rotWithShape="1">
          <a:blip r:embed="rId3">
            <a:alphaModFix/>
          </a:blip>
          <a:srcRect/>
          <a:stretch/>
        </p:blipFill>
        <p:spPr>
          <a:xfrm>
            <a:off x="838201" y="1891612"/>
            <a:ext cx="9906000" cy="333637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Example: Inline View</a:t>
            </a:r>
            <a:endParaRPr/>
          </a:p>
        </p:txBody>
      </p:sp>
      <p:sp>
        <p:nvSpPr>
          <p:cNvPr id="203" name="Google Shape;203;p32"/>
          <p:cNvSpPr txBox="1"/>
          <p:nvPr/>
        </p:nvSpPr>
        <p:spPr>
          <a:xfrm>
            <a:off x="1143000" y="5300395"/>
            <a:ext cx="983894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0000"/>
              </a:solidFill>
              <a:latin typeface="Times New Roman"/>
              <a:ea typeface="Times New Roman"/>
              <a:cs typeface="Times New Roman"/>
              <a:sym typeface="Times New Roman"/>
            </a:endParaRPr>
          </a:p>
        </p:txBody>
      </p:sp>
      <p:sp>
        <p:nvSpPr>
          <p:cNvPr id="204" name="Google Shape;204;p32"/>
          <p:cNvSpPr txBox="1">
            <a:spLocks noGrp="1"/>
          </p:cNvSpPr>
          <p:nvPr>
            <p:ph type="body" idx="1"/>
          </p:nvPr>
        </p:nvSpPr>
        <p:spPr>
          <a:xfrm>
            <a:off x="838200" y="1621147"/>
            <a:ext cx="10771208" cy="4893647"/>
          </a:xfrm>
          <a:prstGeom prst="rect">
            <a:avLst/>
          </a:prstGeom>
          <a:noFill/>
          <a:ln>
            <a:noFill/>
          </a:ln>
        </p:spPr>
        <p:txBody>
          <a:bodyPr spcFirstLastPara="1" wrap="square" lIns="91425" tIns="45700" rIns="91425" bIns="45700" anchor="ctr" anchorCtr="0">
            <a:spAutoFit/>
          </a:bodyPr>
          <a:lstStyle/>
          <a:p>
            <a:pPr marL="171450" marR="0" lvl="0" indent="-171450" algn="l" rtl="0">
              <a:lnSpc>
                <a:spcPct val="100000"/>
              </a:lnSpc>
              <a:spcBef>
                <a:spcPts val="0"/>
              </a:spcBef>
              <a:spcAft>
                <a:spcPts val="0"/>
              </a:spcAft>
              <a:buClr>
                <a:srgbClr val="16191F"/>
              </a:buClr>
              <a:buSzPts val="2400"/>
              <a:buFont typeface="Arial"/>
              <a:buChar char="•"/>
            </a:pPr>
            <a:r>
              <a:rPr lang="en-US" sz="2400" b="0" i="0" u="none" strike="noStrike" cap="none" dirty="0">
                <a:solidFill>
                  <a:srgbClr val="16191F"/>
                </a:solidFill>
                <a:latin typeface="Times New Roman"/>
                <a:ea typeface="Times New Roman"/>
                <a:cs typeface="Times New Roman"/>
                <a:sym typeface="Times New Roman"/>
              </a:rPr>
              <a:t>The SQL statement marked in SAL_AVG represents the inline view code. </a:t>
            </a:r>
            <a:endParaRPr dirty="0"/>
          </a:p>
          <a:p>
            <a:pPr marL="171450" marR="0" lvl="0" indent="-171450" algn="l" rtl="0">
              <a:lnSpc>
                <a:spcPct val="100000"/>
              </a:lnSpc>
              <a:spcBef>
                <a:spcPts val="0"/>
              </a:spcBef>
              <a:spcAft>
                <a:spcPts val="0"/>
              </a:spcAft>
              <a:buClr>
                <a:srgbClr val="16191F"/>
              </a:buClr>
              <a:buSzPts val="2400"/>
              <a:buFont typeface="Arial"/>
              <a:buChar char="•"/>
            </a:pPr>
            <a:r>
              <a:rPr lang="en-US" sz="2400" b="0" i="0" u="none" strike="noStrike" cap="none" dirty="0">
                <a:solidFill>
                  <a:srgbClr val="16191F"/>
                </a:solidFill>
                <a:latin typeface="Times New Roman"/>
                <a:ea typeface="Times New Roman"/>
                <a:cs typeface="Times New Roman"/>
                <a:sym typeface="Times New Roman"/>
              </a:rPr>
              <a:t>The query returns each employee matched to their salary and department id. </a:t>
            </a:r>
            <a:endParaRPr dirty="0"/>
          </a:p>
          <a:p>
            <a:pPr marL="171450" marR="0" lvl="0" indent="-171450" algn="l" rtl="0">
              <a:lnSpc>
                <a:spcPct val="100000"/>
              </a:lnSpc>
              <a:spcBef>
                <a:spcPts val="0"/>
              </a:spcBef>
              <a:spcAft>
                <a:spcPts val="0"/>
              </a:spcAft>
              <a:buClr>
                <a:srgbClr val="16191F"/>
              </a:buClr>
              <a:buSzPts val="2400"/>
              <a:buFont typeface="Arial"/>
              <a:buChar char="•"/>
            </a:pPr>
            <a:r>
              <a:rPr lang="en-US" sz="2400" b="0" i="0" u="none" strike="noStrike" cap="none" dirty="0">
                <a:solidFill>
                  <a:srgbClr val="16191F"/>
                </a:solidFill>
                <a:latin typeface="Times New Roman"/>
                <a:ea typeface="Times New Roman"/>
                <a:cs typeface="Times New Roman"/>
                <a:sym typeface="Times New Roman"/>
              </a:rPr>
              <a:t>In addition, the query returns the average salary for each department using the inline view column SAL_AVG.</a:t>
            </a:r>
            <a:r>
              <a:rPr lang="en-US" sz="2400" b="0" i="0" u="none" strike="noStrike" cap="none" dirty="0">
                <a:solidFill>
                  <a:schemeClr val="dk1"/>
                </a:solidFill>
                <a:latin typeface="Times New Roman"/>
                <a:ea typeface="Times New Roman"/>
                <a:cs typeface="Times New Roman"/>
                <a:sym typeface="Times New Roman"/>
              </a:rPr>
              <a:t> </a:t>
            </a:r>
            <a:endParaRPr dirty="0"/>
          </a:p>
          <a:p>
            <a:pPr marL="171450" marR="0" lvl="0" indent="-19050" algn="l"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171450" marR="0" lvl="0" indent="-17145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Query</a:t>
            </a:r>
            <a:endParaRPr dirty="0"/>
          </a:p>
          <a:p>
            <a:pPr marL="0" marR="0" lvl="0" indent="0" algn="l" rtl="0">
              <a:lnSpc>
                <a:spcPct val="100000"/>
              </a:lnSpc>
              <a:spcBef>
                <a:spcPts val="0"/>
              </a:spcBef>
              <a:spcAft>
                <a:spcPts val="0"/>
              </a:spcAft>
              <a:buClr>
                <a:srgbClr val="16191F"/>
              </a:buClr>
              <a:buSzPts val="2400"/>
              <a:buFont typeface="Arial"/>
              <a:buNone/>
            </a:pPr>
            <a:r>
              <a:rPr lang="en-US" sz="2400" b="0" i="0" u="none" strike="noStrike" cap="none" dirty="0">
                <a:solidFill>
                  <a:srgbClr val="16191F"/>
                </a:solidFill>
                <a:latin typeface="Times New Roman"/>
                <a:ea typeface="Times New Roman"/>
                <a:cs typeface="Times New Roman"/>
                <a:sym typeface="Times New Roman"/>
              </a:rPr>
              <a:t>SELECT A.LAST_NAME, A.SALARY, A.DEPARTMENT_ID, B.SAL_AVG FROM EMPLOYEES A, (SELECT DEPARTMENT_ID, ROUND(AVG(SALARY)) AS SAL_AVG FROM EMPLOYEES GROUP BY DEPARTMENT_ID) </a:t>
            </a:r>
            <a:endParaRPr sz="2400" b="0" i="0" u="none" strike="noStrike" cap="none" dirty="0">
              <a:solidFill>
                <a:srgbClr val="16191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16191F"/>
              </a:buClr>
              <a:buSzPts val="2400"/>
              <a:buFont typeface="Arial"/>
              <a:buNone/>
            </a:pPr>
            <a:r>
              <a:rPr lang="en-US" sz="2400" b="0" i="0" u="none" strike="noStrike" cap="none" dirty="0">
                <a:solidFill>
                  <a:srgbClr val="16191F"/>
                </a:solidFill>
                <a:latin typeface="Times New Roman"/>
                <a:ea typeface="Times New Roman"/>
                <a:cs typeface="Times New Roman"/>
                <a:sym typeface="Times New Roman"/>
              </a:rPr>
              <a:t>WHERE A.DEPARTMENT_ID = B.DEPARTMENT_ID;</a:t>
            </a:r>
            <a:r>
              <a:rPr lang="en-US" sz="24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17145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205" name="Google Shape;205;p32"/>
          <p:cNvSpPr/>
          <p:nvPr/>
        </p:nvSpPr>
        <p:spPr>
          <a:xfrm>
            <a:off x="0" y="-70149"/>
            <a:ext cx="65" cy="597499"/>
          </a:xfrm>
          <a:prstGeom prst="rect">
            <a:avLst/>
          </a:prstGeom>
          <a:solidFill>
            <a:srgbClr val="F9F9F9"/>
          </a:solidFill>
          <a:ln>
            <a:noFill/>
          </a:ln>
        </p:spPr>
        <p:txBody>
          <a:bodyPr spcFirstLastPara="1" wrap="square" lIns="0" tIns="158700" rIns="0" bIns="158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838200" y="304740"/>
            <a:ext cx="10515600" cy="86845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View As Authorization Mechanisms</a:t>
            </a:r>
            <a:endParaRPr/>
          </a:p>
        </p:txBody>
      </p:sp>
      <p:sp>
        <p:nvSpPr>
          <p:cNvPr id="211" name="Google Shape;211;p33"/>
          <p:cNvSpPr txBox="1">
            <a:spLocks noGrp="1"/>
          </p:cNvSpPr>
          <p:nvPr>
            <p:ph type="body" idx="1"/>
          </p:nvPr>
        </p:nvSpPr>
        <p:spPr>
          <a:xfrm>
            <a:off x="838200" y="1173193"/>
            <a:ext cx="10515600" cy="538006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400"/>
              <a:buChar char="•"/>
            </a:pPr>
            <a:r>
              <a:rPr lang="en-US" sz="2400">
                <a:latin typeface="Times New Roman"/>
                <a:ea typeface="Times New Roman"/>
                <a:cs typeface="Times New Roman"/>
                <a:sym typeface="Times New Roman"/>
              </a:rPr>
              <a:t>Simple examples to illustrate how views can be used to hide certain attributes or tuples from unauthorized users.</a:t>
            </a:r>
            <a:endParaRPr/>
          </a:p>
          <a:p>
            <a:pPr marL="228600" lvl="0" indent="-228600" algn="just" rtl="0">
              <a:lnSpc>
                <a:spcPct val="150000"/>
              </a:lnSpc>
              <a:spcBef>
                <a:spcPts val="0"/>
              </a:spcBef>
              <a:spcAft>
                <a:spcPts val="0"/>
              </a:spcAft>
              <a:buSzPts val="2400"/>
              <a:buChar char="•"/>
            </a:pPr>
            <a:r>
              <a:rPr lang="en-US" sz="2400">
                <a:latin typeface="Times New Roman"/>
                <a:ea typeface="Times New Roman"/>
                <a:cs typeface="Times New Roman"/>
                <a:sym typeface="Times New Roman"/>
              </a:rPr>
              <a:t>Suppose a certain user is only allowed to see employee information for employees who work for department 5</a:t>
            </a:r>
            <a:endParaRPr/>
          </a:p>
          <a:p>
            <a:pPr marL="228600" lvl="0" indent="-228600" algn="just" rtl="0">
              <a:lnSpc>
                <a:spcPct val="150000"/>
              </a:lnSpc>
              <a:spcBef>
                <a:spcPts val="0"/>
              </a:spcBef>
              <a:spcAft>
                <a:spcPts val="0"/>
              </a:spcAft>
              <a:buSzPts val="2400"/>
              <a:buChar char="•"/>
            </a:pPr>
            <a:r>
              <a:rPr lang="en-US" sz="2400">
                <a:latin typeface="Times New Roman"/>
                <a:ea typeface="Times New Roman"/>
                <a:cs typeface="Times New Roman"/>
                <a:sym typeface="Times New Roman"/>
              </a:rPr>
              <a:t>Create DEPT5EMP and grant the user the privilege to query the view but not the base table EMPLOYEE itself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838200" y="365125"/>
            <a:ext cx="10515600" cy="87707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None/>
            </a:pPr>
            <a:r>
              <a:rPr lang="en-US" sz="3600"/>
              <a:t>View As Authorization Mechanisms</a:t>
            </a:r>
            <a:endParaRPr/>
          </a:p>
        </p:txBody>
      </p:sp>
      <p:sp>
        <p:nvSpPr>
          <p:cNvPr id="217" name="Google Shape;217;p34"/>
          <p:cNvSpPr txBox="1">
            <a:spLocks noGrp="1"/>
          </p:cNvSpPr>
          <p:nvPr>
            <p:ph type="body" idx="1"/>
          </p:nvPr>
        </p:nvSpPr>
        <p:spPr>
          <a:xfrm>
            <a:off x="838200" y="1112808"/>
            <a:ext cx="10515600" cy="5130143"/>
          </a:xfrm>
          <a:prstGeom prst="rect">
            <a:avLst/>
          </a:prstGeom>
          <a:noFill/>
          <a:ln>
            <a:noFill/>
          </a:ln>
        </p:spPr>
        <p:txBody>
          <a:bodyPr spcFirstLastPara="1" wrap="square" lIns="91425" tIns="45700" rIns="91425" bIns="45700" anchor="t" anchorCtr="0">
            <a:normAutofit/>
          </a:bodyPr>
          <a:lstStyle/>
          <a:p>
            <a:pPr marL="495300" lvl="0" indent="-342900" algn="l" rtl="0">
              <a:lnSpc>
                <a:spcPct val="90000"/>
              </a:lnSpc>
              <a:spcBef>
                <a:spcPts val="1000"/>
              </a:spcBef>
              <a:spcAft>
                <a:spcPts val="0"/>
              </a:spcAft>
              <a:buSzPts val="2400"/>
              <a:buChar char="•"/>
            </a:pPr>
            <a:r>
              <a:rPr lang="en-US" sz="2400">
                <a:latin typeface="Times New Roman"/>
                <a:ea typeface="Times New Roman"/>
                <a:cs typeface="Times New Roman"/>
                <a:sym typeface="Times New Roman"/>
              </a:rPr>
              <a:t>This user will only be able to retrieve employee information for employee tuples whose Dno = 5, and will not be able to see other employee tuples when the view is queried.</a:t>
            </a: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SzPts val="2400"/>
              <a:buNone/>
            </a:pPr>
            <a:r>
              <a:rPr lang="en-US" sz="2400">
                <a:latin typeface="Times New Roman"/>
                <a:ea typeface="Times New Roman"/>
                <a:cs typeface="Times New Roman"/>
                <a:sym typeface="Times New Roman"/>
              </a:rPr>
              <a:t>CREATE VIEW DEPT5EMP </a:t>
            </a: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SzPts val="2400"/>
              <a:buNone/>
            </a:pPr>
            <a:r>
              <a:rPr lang="en-US" sz="2400">
                <a:latin typeface="Times New Roman"/>
                <a:ea typeface="Times New Roman"/>
                <a:cs typeface="Times New Roman"/>
                <a:sym typeface="Times New Roman"/>
              </a:rPr>
              <a:t>AS </a:t>
            </a:r>
            <a:endParaRPr/>
          </a:p>
          <a:p>
            <a:pPr marL="228600" lvl="0" indent="-76200" algn="l" rtl="0">
              <a:lnSpc>
                <a:spcPct val="90000"/>
              </a:lnSpc>
              <a:spcBef>
                <a:spcPts val="1000"/>
              </a:spcBef>
              <a:spcAft>
                <a:spcPts val="0"/>
              </a:spcAft>
              <a:buSzPts val="2400"/>
              <a:buNone/>
            </a:pPr>
            <a:r>
              <a:rPr lang="en-US" sz="2400">
                <a:latin typeface="Times New Roman"/>
                <a:ea typeface="Times New Roman"/>
                <a:cs typeface="Times New Roman"/>
                <a:sym typeface="Times New Roman"/>
              </a:rPr>
              <a:t>SELECT * FROM EMPLOYEE </a:t>
            </a:r>
            <a:endParaRPr sz="2400">
              <a:latin typeface="Times New Roman"/>
              <a:ea typeface="Times New Roman"/>
              <a:cs typeface="Times New Roman"/>
              <a:sym typeface="Times New Roman"/>
            </a:endParaRPr>
          </a:p>
          <a:p>
            <a:pPr marL="228600" lvl="0" indent="-76200" algn="l" rtl="0">
              <a:lnSpc>
                <a:spcPct val="90000"/>
              </a:lnSpc>
              <a:spcBef>
                <a:spcPts val="1000"/>
              </a:spcBef>
              <a:spcAft>
                <a:spcPts val="0"/>
              </a:spcAft>
              <a:buSzPts val="2400"/>
              <a:buNone/>
            </a:pPr>
            <a:r>
              <a:rPr lang="en-US" sz="2400">
                <a:latin typeface="Times New Roman"/>
                <a:ea typeface="Times New Roman"/>
                <a:cs typeface="Times New Roman"/>
                <a:sym typeface="Times New Roman"/>
              </a:rPr>
              <a:t>WHERE Dno = 5;</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600"/>
              <a:buNone/>
            </a:pPr>
            <a:r>
              <a:rPr lang="en-US" sz="3600"/>
              <a:t>View As Authorization Mechanisms</a:t>
            </a:r>
            <a:endParaRPr sz="3600">
              <a:solidFill>
                <a:schemeClr val="dk1"/>
              </a:solidFill>
            </a:endParaRPr>
          </a:p>
        </p:txBody>
      </p:sp>
      <p:sp>
        <p:nvSpPr>
          <p:cNvPr id="223" name="Google Shape;223;p35"/>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lnSpcReduction="10000"/>
          </a:bodyPr>
          <a:lstStyle/>
          <a:p>
            <a:pPr marL="457200" lvl="0" indent="-457200" algn="just" rtl="0">
              <a:lnSpc>
                <a:spcPct val="150000"/>
              </a:lnSpc>
              <a:spcBef>
                <a:spcPts val="0"/>
              </a:spcBef>
              <a:spcAft>
                <a:spcPts val="0"/>
              </a:spcAft>
              <a:buClr>
                <a:srgbClr val="FF0000"/>
              </a:buClr>
              <a:buSzPts val="2800"/>
              <a:buChar char="•"/>
            </a:pPr>
            <a:r>
              <a:rPr lang="en-US" dirty="0">
                <a:latin typeface="Times New Roman"/>
                <a:ea typeface="Times New Roman"/>
                <a:cs typeface="Times New Roman"/>
                <a:sym typeface="Times New Roman"/>
              </a:rPr>
              <a:t>In a similar manner, a view can restrict a user to only see certain columns; </a:t>
            </a:r>
            <a:endParaRPr dirty="0"/>
          </a:p>
          <a:p>
            <a:pPr marL="457200" lvl="0" indent="-457200" algn="just" rtl="0">
              <a:lnSpc>
                <a:spcPct val="150000"/>
              </a:lnSpc>
              <a:spcBef>
                <a:spcPts val="0"/>
              </a:spcBef>
              <a:spcAft>
                <a:spcPts val="0"/>
              </a:spcAft>
              <a:buClr>
                <a:srgbClr val="FF0000"/>
              </a:buClr>
              <a:buSzPts val="2800"/>
              <a:buChar char="•"/>
            </a:pPr>
            <a:r>
              <a:rPr lang="en-US" dirty="0">
                <a:latin typeface="Times New Roman"/>
                <a:ea typeface="Times New Roman"/>
                <a:cs typeface="Times New Roman"/>
                <a:sym typeface="Times New Roman"/>
              </a:rPr>
              <a:t>For example, only the first name, last name, and address of an employee may be visible as follows</a:t>
            </a:r>
            <a:endParaRPr dirty="0"/>
          </a:p>
          <a:p>
            <a:pPr marL="0" lvl="0" indent="0" algn="just" rtl="0">
              <a:lnSpc>
                <a:spcPct val="150000"/>
              </a:lnSpc>
              <a:spcBef>
                <a:spcPts val="0"/>
              </a:spcBef>
              <a:spcAft>
                <a:spcPts val="0"/>
              </a:spcAft>
              <a:buClr>
                <a:srgbClr val="FF0000"/>
              </a:buClr>
              <a:buSzPts val="2800"/>
              <a:buNone/>
            </a:pPr>
            <a:r>
              <a:rPr lang="en-US" dirty="0">
                <a:latin typeface="Times New Roman"/>
                <a:ea typeface="Times New Roman"/>
                <a:cs typeface="Times New Roman"/>
                <a:sym typeface="Times New Roman"/>
              </a:rPr>
              <a:t>CREATE VIEW BASIC_EMP_DATA </a:t>
            </a:r>
            <a:endParaRPr dirty="0">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FF0000"/>
              </a:buClr>
              <a:buSzPts val="2800"/>
              <a:buNone/>
            </a:pPr>
            <a:r>
              <a:rPr lang="en-US" dirty="0">
                <a:latin typeface="Times New Roman"/>
                <a:ea typeface="Times New Roman"/>
                <a:cs typeface="Times New Roman"/>
                <a:sym typeface="Times New Roman"/>
              </a:rPr>
              <a:t>AS </a:t>
            </a:r>
            <a:endParaRPr dirty="0"/>
          </a:p>
          <a:p>
            <a:pPr marL="0" lvl="0" indent="0" algn="just" rtl="0">
              <a:lnSpc>
                <a:spcPct val="150000"/>
              </a:lnSpc>
              <a:spcBef>
                <a:spcPts val="0"/>
              </a:spcBef>
              <a:spcAft>
                <a:spcPts val="0"/>
              </a:spcAft>
              <a:buClr>
                <a:srgbClr val="FF0000"/>
              </a:buClr>
              <a:buSzPts val="2800"/>
              <a:buNone/>
            </a:pPr>
            <a:r>
              <a:rPr lang="en-US" dirty="0">
                <a:latin typeface="Times New Roman"/>
                <a:ea typeface="Times New Roman"/>
                <a:cs typeface="Times New Roman"/>
                <a:sym typeface="Times New Roman"/>
              </a:rPr>
              <a:t>SELECT </a:t>
            </a:r>
            <a:r>
              <a:rPr lang="en-US" dirty="0" err="1">
                <a:latin typeface="Times New Roman"/>
                <a:ea typeface="Times New Roman"/>
                <a:cs typeface="Times New Roman"/>
                <a:sym typeface="Times New Roman"/>
              </a:rPr>
              <a:t>Fname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Lname</a:t>
            </a:r>
            <a:r>
              <a:rPr lang="en-US" dirty="0">
                <a:latin typeface="Times New Roman"/>
                <a:ea typeface="Times New Roman"/>
                <a:cs typeface="Times New Roman"/>
                <a:sym typeface="Times New Roman"/>
              </a:rPr>
              <a:t>, Address FROM EMPLOYEE;</a:t>
            </a:r>
            <a:endParaRPr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838200" y="1426464"/>
            <a:ext cx="10515600" cy="4816487"/>
          </a:xfrm>
          <a:prstGeom prst="rect">
            <a:avLst/>
          </a:prstGeom>
          <a:noFill/>
          <a:ln>
            <a:noFill/>
          </a:ln>
        </p:spPr>
        <p:txBody>
          <a:bodyPr spcFirstLastPara="1" wrap="square" lIns="91425" tIns="45700" rIns="91425" bIns="45700" anchor="t" anchorCtr="0">
            <a:normAutofit/>
          </a:bodyPr>
          <a:lstStyle/>
          <a:p>
            <a:pPr marL="228600" lvl="0" indent="-50800" algn="just" rtl="0">
              <a:lnSpc>
                <a:spcPct val="150000"/>
              </a:lnSpc>
              <a:spcBef>
                <a:spcPts val="1000"/>
              </a:spcBef>
              <a:spcAft>
                <a:spcPts val="0"/>
              </a:spcAft>
              <a:buClr>
                <a:schemeClr val="dk1"/>
              </a:buClr>
              <a:buSzPts val="2800"/>
              <a:buNone/>
            </a:pPr>
            <a:r>
              <a:rPr lang="en-US" dirty="0">
                <a:latin typeface="Times New Roman"/>
                <a:ea typeface="Times New Roman"/>
                <a:cs typeface="Times New Roman"/>
                <a:sym typeface="Times New Roman"/>
              </a:rPr>
              <a:t>Triggers:</a:t>
            </a:r>
          </a:p>
          <a:p>
            <a:pPr marL="635000" indent="-457200" algn="just">
              <a:lnSpc>
                <a:spcPct val="150000"/>
              </a:lnSpc>
              <a:buSzPts val="2800"/>
            </a:pPr>
            <a:r>
              <a:rPr lang="en-US" dirty="0">
                <a:latin typeface="Times New Roman"/>
                <a:ea typeface="Times New Roman"/>
                <a:cs typeface="Times New Roman"/>
                <a:sym typeface="Times New Roman"/>
              </a:rPr>
              <a:t>Triggers are special types of stored programs in MySQL that are automatically executed (fired) in response to certain events on a particular table. </a:t>
            </a:r>
          </a:p>
          <a:p>
            <a:pPr marL="635000" indent="-457200" algn="just">
              <a:lnSpc>
                <a:spcPct val="150000"/>
              </a:lnSpc>
              <a:buSzPts val="2800"/>
            </a:pPr>
            <a:r>
              <a:rPr lang="en-US" dirty="0">
                <a:latin typeface="Times New Roman"/>
                <a:ea typeface="Times New Roman"/>
                <a:cs typeface="Times New Roman"/>
                <a:sym typeface="Times New Roman"/>
              </a:rPr>
              <a:t>Triggers can be useful for enforcing business rules, maintaining data integrity, auditing changes, and other automated tasks.</a:t>
            </a:r>
            <a:endParaRPr dirty="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838200" y="1426464"/>
            <a:ext cx="10515600" cy="4816487"/>
          </a:xfrm>
          <a:prstGeom prst="rect">
            <a:avLst/>
          </a:prstGeom>
          <a:noFill/>
          <a:ln>
            <a:noFill/>
          </a:ln>
        </p:spPr>
        <p:txBody>
          <a:bodyPr spcFirstLastPara="1" wrap="square" lIns="91425" tIns="45700" rIns="91425" bIns="45700" anchor="t" anchorCtr="0">
            <a:normAutofit fontScale="77500" lnSpcReduction="20000"/>
          </a:bodyPr>
          <a:lstStyle/>
          <a:p>
            <a:pPr marL="228600" lvl="0" indent="-50800" algn="just" rtl="0">
              <a:lnSpc>
                <a:spcPct val="150000"/>
              </a:lnSpc>
              <a:spcBef>
                <a:spcPts val="1000"/>
              </a:spcBef>
              <a:spcAft>
                <a:spcPts val="0"/>
              </a:spcAft>
              <a:buClr>
                <a:schemeClr val="dk1"/>
              </a:buClr>
              <a:buSzPts val="2800"/>
              <a:buNone/>
            </a:pPr>
            <a:r>
              <a:rPr lang="en-US" dirty="0">
                <a:latin typeface="Times New Roman"/>
                <a:ea typeface="Times New Roman"/>
                <a:cs typeface="Times New Roman"/>
                <a:sym typeface="Times New Roman"/>
              </a:rPr>
              <a:t>Types:</a:t>
            </a:r>
          </a:p>
          <a:p>
            <a:pPr marL="635000" indent="-457200" algn="just">
              <a:lnSpc>
                <a:spcPct val="150000"/>
              </a:lnSpc>
              <a:buSzPts val="2800"/>
            </a:pPr>
            <a:r>
              <a:rPr lang="en-US" dirty="0">
                <a:latin typeface="Times New Roman"/>
                <a:ea typeface="Times New Roman"/>
                <a:cs typeface="Times New Roman"/>
                <a:sym typeface="Times New Roman"/>
              </a:rPr>
              <a:t>BEFORE triggers: These triggers are executed before an insert, update, or delete operation on a table.</a:t>
            </a:r>
          </a:p>
          <a:p>
            <a:pPr marL="635000" indent="-457200" algn="just">
              <a:lnSpc>
                <a:spcPct val="150000"/>
              </a:lnSpc>
              <a:buSzPts val="2800"/>
            </a:pPr>
            <a:r>
              <a:rPr lang="en-US" dirty="0">
                <a:latin typeface="Times New Roman"/>
                <a:ea typeface="Times New Roman"/>
                <a:cs typeface="Times New Roman"/>
                <a:sym typeface="Times New Roman"/>
              </a:rPr>
              <a:t>AFTER triggers: These triggers are executed after an insert, update, or delete operation on a table.</a:t>
            </a:r>
          </a:p>
          <a:p>
            <a:pPr marL="635000" indent="-457200" algn="just">
              <a:lnSpc>
                <a:spcPct val="150000"/>
              </a:lnSpc>
              <a:buSzPts val="2800"/>
            </a:pPr>
            <a:r>
              <a:rPr lang="en-US" dirty="0">
                <a:latin typeface="Times New Roman"/>
                <a:ea typeface="Times New Roman"/>
                <a:cs typeface="Times New Roman"/>
                <a:sym typeface="Times New Roman"/>
              </a:rPr>
              <a:t>Both types of triggers can be defined for the following events:</a:t>
            </a:r>
          </a:p>
          <a:p>
            <a:pPr marL="1092200" lvl="1" indent="-457200" algn="just">
              <a:lnSpc>
                <a:spcPct val="150000"/>
              </a:lnSpc>
              <a:buSzPts val="2800"/>
            </a:pPr>
            <a:r>
              <a:rPr lang="en-US" dirty="0">
                <a:latin typeface="Times New Roman"/>
                <a:ea typeface="Times New Roman"/>
                <a:cs typeface="Times New Roman"/>
                <a:sym typeface="Times New Roman"/>
              </a:rPr>
              <a:t>INSERT</a:t>
            </a:r>
          </a:p>
          <a:p>
            <a:pPr marL="1092200" lvl="1" indent="-457200" algn="just">
              <a:lnSpc>
                <a:spcPct val="150000"/>
              </a:lnSpc>
              <a:buSzPts val="2800"/>
            </a:pPr>
            <a:r>
              <a:rPr lang="en-US" dirty="0">
                <a:latin typeface="Times New Roman"/>
                <a:ea typeface="Times New Roman"/>
                <a:cs typeface="Times New Roman"/>
                <a:sym typeface="Times New Roman"/>
              </a:rPr>
              <a:t>UPDATE</a:t>
            </a:r>
          </a:p>
          <a:p>
            <a:pPr marL="1092200" lvl="1" indent="-457200" algn="just">
              <a:lnSpc>
                <a:spcPct val="150000"/>
              </a:lnSpc>
              <a:buSzPts val="2800"/>
            </a:pPr>
            <a:r>
              <a:rPr lang="en-US" dirty="0">
                <a:latin typeface="Times New Roman"/>
                <a:ea typeface="Times New Roman"/>
                <a:cs typeface="Times New Roman"/>
                <a:sym typeface="Times New Roman"/>
              </a:rPr>
              <a:t>DELETE</a:t>
            </a:r>
          </a:p>
        </p:txBody>
      </p:sp>
    </p:spTree>
    <p:extLst>
      <p:ext uri="{BB962C8B-B14F-4D97-AF65-F5344CB8AC3E}">
        <p14:creationId xmlns:p14="http://schemas.microsoft.com/office/powerpoint/2010/main" val="71455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838200" y="1426464"/>
            <a:ext cx="4587240" cy="4816487"/>
          </a:xfrm>
          <a:prstGeom prst="rect">
            <a:avLst/>
          </a:prstGeom>
          <a:noFill/>
          <a:ln>
            <a:noFill/>
          </a:ln>
        </p:spPr>
        <p:txBody>
          <a:bodyPr spcFirstLastPara="1" wrap="square" lIns="91425" tIns="45700" rIns="91425" bIns="45700" anchor="t" anchorCtr="0">
            <a:normAutofit fontScale="55000" lnSpcReduction="20000"/>
          </a:bodyPr>
          <a:lstStyle/>
          <a:p>
            <a:pPr marL="228600" lvl="0" indent="-50800" algn="just">
              <a:lnSpc>
                <a:spcPct val="150000"/>
              </a:lnSpc>
              <a:buSzPts val="2800"/>
              <a:buNone/>
            </a:pPr>
            <a:r>
              <a:rPr lang="en-US" dirty="0">
                <a:latin typeface="Times New Roman"/>
                <a:ea typeface="Times New Roman"/>
                <a:cs typeface="Times New Roman"/>
                <a:sym typeface="Times New Roman"/>
              </a:rPr>
              <a:t>CREATE TRIGGER </a:t>
            </a:r>
            <a:r>
              <a:rPr lang="en-US" dirty="0" err="1">
                <a:latin typeface="Times New Roman"/>
                <a:ea typeface="Times New Roman"/>
                <a:cs typeface="Times New Roman"/>
                <a:sym typeface="Times New Roman"/>
              </a:rPr>
              <a:t>trigger_name</a:t>
            </a:r>
            <a:endParaRPr lang="en-US" dirty="0">
              <a:latin typeface="Times New Roman"/>
              <a:ea typeface="Times New Roman"/>
              <a:cs typeface="Times New Roman"/>
              <a:sym typeface="Times New Roman"/>
            </a:endParaRPr>
          </a:p>
          <a:p>
            <a:pPr marL="228600" lvl="0" indent="-50800" algn="just">
              <a:lnSpc>
                <a:spcPct val="150000"/>
              </a:lnSpc>
              <a:buSzPts val="2800"/>
              <a:buNone/>
            </a:pPr>
            <a:r>
              <a:rPr lang="en-US" dirty="0">
                <a:latin typeface="Times New Roman"/>
                <a:ea typeface="Times New Roman"/>
                <a:cs typeface="Times New Roman"/>
                <a:sym typeface="Times New Roman"/>
              </a:rPr>
              <a:t>BEFORE INSERT ON </a:t>
            </a:r>
            <a:r>
              <a:rPr lang="en-US" dirty="0" err="1">
                <a:latin typeface="Times New Roman"/>
                <a:ea typeface="Times New Roman"/>
                <a:cs typeface="Times New Roman"/>
                <a:sym typeface="Times New Roman"/>
              </a:rPr>
              <a:t>table_name</a:t>
            </a:r>
            <a:endParaRPr lang="en-US" dirty="0">
              <a:latin typeface="Times New Roman"/>
              <a:ea typeface="Times New Roman"/>
              <a:cs typeface="Times New Roman"/>
              <a:sym typeface="Times New Roman"/>
            </a:endParaRPr>
          </a:p>
          <a:p>
            <a:pPr marL="228600" lvl="0" indent="-50800" algn="just">
              <a:lnSpc>
                <a:spcPct val="150000"/>
              </a:lnSpc>
              <a:buSzPts val="2800"/>
              <a:buNone/>
            </a:pPr>
            <a:r>
              <a:rPr lang="en-US" dirty="0">
                <a:latin typeface="Times New Roman"/>
                <a:ea typeface="Times New Roman"/>
                <a:cs typeface="Times New Roman"/>
                <a:sym typeface="Times New Roman"/>
              </a:rPr>
              <a:t>FOR EACH ROW</a:t>
            </a:r>
          </a:p>
          <a:p>
            <a:pPr marL="228600" lvl="0" indent="-50800" algn="just">
              <a:lnSpc>
                <a:spcPct val="150000"/>
              </a:lnSpc>
              <a:buSzPts val="2800"/>
              <a:buNone/>
            </a:pPr>
            <a:r>
              <a:rPr lang="en-US" dirty="0">
                <a:latin typeface="Times New Roman"/>
                <a:ea typeface="Times New Roman"/>
                <a:cs typeface="Times New Roman"/>
                <a:sym typeface="Times New Roman"/>
              </a:rPr>
              <a:t>BEGIN</a:t>
            </a:r>
          </a:p>
          <a:p>
            <a:pPr marL="228600" lvl="0" indent="-50800" algn="just">
              <a:lnSpc>
                <a:spcPct val="150000"/>
              </a:lnSpc>
              <a:buSzPts val="2800"/>
              <a:buNone/>
            </a:pPr>
            <a:r>
              <a:rPr lang="en-US" dirty="0">
                <a:latin typeface="Times New Roman"/>
                <a:ea typeface="Times New Roman"/>
                <a:cs typeface="Times New Roman"/>
                <a:sym typeface="Times New Roman"/>
              </a:rPr>
              <a:t>    -- Trigger logic goes here</a:t>
            </a:r>
          </a:p>
          <a:p>
            <a:pPr marL="228600" lvl="0" indent="-50800" algn="just">
              <a:lnSpc>
                <a:spcPct val="150000"/>
              </a:lnSpc>
              <a:buSzPts val="2800"/>
              <a:buNone/>
            </a:pPr>
            <a:r>
              <a:rPr lang="en-US" dirty="0">
                <a:latin typeface="Times New Roman"/>
                <a:ea typeface="Times New Roman"/>
                <a:cs typeface="Times New Roman"/>
                <a:sym typeface="Times New Roman"/>
              </a:rPr>
              <a:t>    -- For example, setting a default value for a column</a:t>
            </a:r>
          </a:p>
          <a:p>
            <a:pPr marL="228600" lvl="0" indent="-50800" algn="just">
              <a:lnSpc>
                <a:spcPct val="150000"/>
              </a:lnSpc>
              <a:buSzPts val="2800"/>
              <a:buNone/>
            </a:pPr>
            <a:r>
              <a:rPr lang="en-US" dirty="0">
                <a:latin typeface="Times New Roman"/>
                <a:ea typeface="Times New Roman"/>
                <a:cs typeface="Times New Roman"/>
                <a:sym typeface="Times New Roman"/>
              </a:rPr>
              <a:t>    IF </a:t>
            </a:r>
            <a:r>
              <a:rPr lang="en-US" dirty="0" err="1">
                <a:latin typeface="Times New Roman"/>
                <a:ea typeface="Times New Roman"/>
                <a:cs typeface="Times New Roman"/>
                <a:sym typeface="Times New Roman"/>
              </a:rPr>
              <a:t>NEW.column_name</a:t>
            </a:r>
            <a:r>
              <a:rPr lang="en-US" dirty="0">
                <a:latin typeface="Times New Roman"/>
                <a:ea typeface="Times New Roman"/>
                <a:cs typeface="Times New Roman"/>
                <a:sym typeface="Times New Roman"/>
              </a:rPr>
              <a:t> IS NULL THEN</a:t>
            </a:r>
          </a:p>
          <a:p>
            <a:pPr marL="228600" lvl="0" indent="-50800" algn="just">
              <a:lnSpc>
                <a:spcPct val="150000"/>
              </a:lnSpc>
              <a:buSzPts val="2800"/>
              <a:buNone/>
            </a:pPr>
            <a:r>
              <a:rPr lang="en-US" dirty="0">
                <a:latin typeface="Times New Roman"/>
                <a:ea typeface="Times New Roman"/>
                <a:cs typeface="Times New Roman"/>
                <a:sym typeface="Times New Roman"/>
              </a:rPr>
              <a:t>        SET </a:t>
            </a:r>
            <a:r>
              <a:rPr lang="en-US" dirty="0" err="1">
                <a:latin typeface="Times New Roman"/>
                <a:ea typeface="Times New Roman"/>
                <a:cs typeface="Times New Roman"/>
                <a:sym typeface="Times New Roman"/>
              </a:rPr>
              <a:t>NEW.column_name</a:t>
            </a:r>
            <a:r>
              <a:rPr lang="en-US" dirty="0">
                <a:latin typeface="Times New Roman"/>
                <a:ea typeface="Times New Roman"/>
                <a:cs typeface="Times New Roman"/>
                <a:sym typeface="Times New Roman"/>
              </a:rPr>
              <a:t> = 'Default Value';</a:t>
            </a:r>
          </a:p>
          <a:p>
            <a:pPr marL="228600" lvl="0" indent="-50800" algn="just">
              <a:lnSpc>
                <a:spcPct val="150000"/>
              </a:lnSpc>
              <a:buSzPts val="2800"/>
              <a:buNone/>
            </a:pPr>
            <a:r>
              <a:rPr lang="en-US" dirty="0">
                <a:latin typeface="Times New Roman"/>
                <a:ea typeface="Times New Roman"/>
                <a:cs typeface="Times New Roman"/>
                <a:sym typeface="Times New Roman"/>
              </a:rPr>
              <a:t>    END IF;</a:t>
            </a:r>
          </a:p>
          <a:p>
            <a:pPr marL="228600" lvl="0" indent="-50800" algn="just">
              <a:lnSpc>
                <a:spcPct val="150000"/>
              </a:lnSpc>
              <a:buSzPts val="2800"/>
              <a:buNone/>
            </a:pPr>
            <a:r>
              <a:rPr lang="en-US" dirty="0">
                <a:latin typeface="Times New Roman"/>
                <a:ea typeface="Times New Roman"/>
                <a:cs typeface="Times New Roman"/>
                <a:sym typeface="Times New Roman"/>
              </a:rPr>
              <a:t>END;</a:t>
            </a:r>
          </a:p>
        </p:txBody>
      </p:sp>
      <p:sp>
        <p:nvSpPr>
          <p:cNvPr id="4" name="Google Shape;307;p49">
            <a:extLst>
              <a:ext uri="{FF2B5EF4-FFF2-40B4-BE49-F238E27FC236}">
                <a16:creationId xmlns:a16="http://schemas.microsoft.com/office/drawing/2014/main" id="{35BBFC23-8462-4E65-A52F-0BE713235E9B}"/>
              </a:ext>
            </a:extLst>
          </p:cNvPr>
          <p:cNvSpPr txBox="1">
            <a:spLocks/>
          </p:cNvSpPr>
          <p:nvPr/>
        </p:nvSpPr>
        <p:spPr>
          <a:xfrm>
            <a:off x="6096000" y="1426464"/>
            <a:ext cx="5257800" cy="4816487"/>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50800" algn="just">
              <a:lnSpc>
                <a:spcPct val="150000"/>
              </a:lnSpc>
              <a:buSzPts val="2800"/>
              <a:buNone/>
            </a:pPr>
            <a:r>
              <a:rPr lang="en-US" dirty="0">
                <a:latin typeface="Times New Roman"/>
                <a:ea typeface="Times New Roman"/>
                <a:cs typeface="Times New Roman"/>
                <a:sym typeface="Times New Roman"/>
              </a:rPr>
              <a:t>CREATE TRIGGER before_insert_student1</a:t>
            </a:r>
          </a:p>
          <a:p>
            <a:pPr marL="228600" indent="-50800" algn="just">
              <a:lnSpc>
                <a:spcPct val="150000"/>
              </a:lnSpc>
              <a:buSzPts val="2800"/>
              <a:buNone/>
            </a:pPr>
            <a:r>
              <a:rPr lang="en-US" dirty="0">
                <a:latin typeface="Times New Roman"/>
                <a:ea typeface="Times New Roman"/>
                <a:cs typeface="Times New Roman"/>
                <a:sym typeface="Times New Roman"/>
              </a:rPr>
              <a:t>BEFORE INSERT ON student1</a:t>
            </a:r>
          </a:p>
          <a:p>
            <a:pPr marL="228600" indent="-50800" algn="just">
              <a:lnSpc>
                <a:spcPct val="150000"/>
              </a:lnSpc>
              <a:buSzPts val="2800"/>
              <a:buNone/>
            </a:pPr>
            <a:r>
              <a:rPr lang="en-US" dirty="0">
                <a:latin typeface="Times New Roman"/>
                <a:ea typeface="Times New Roman"/>
                <a:cs typeface="Times New Roman"/>
                <a:sym typeface="Times New Roman"/>
              </a:rPr>
              <a:t>FOR EACH ROW</a:t>
            </a:r>
          </a:p>
          <a:p>
            <a:pPr marL="228600" indent="-50800" algn="just">
              <a:lnSpc>
                <a:spcPct val="150000"/>
              </a:lnSpc>
              <a:buSzPts val="2800"/>
              <a:buNone/>
            </a:pPr>
            <a:r>
              <a:rPr lang="en-US" dirty="0">
                <a:latin typeface="Times New Roman"/>
                <a:ea typeface="Times New Roman"/>
                <a:cs typeface="Times New Roman"/>
                <a:sym typeface="Times New Roman"/>
              </a:rPr>
              <a:t>BEGIN</a:t>
            </a:r>
          </a:p>
          <a:p>
            <a:pPr marL="228600" indent="-50800" algn="just">
              <a:lnSpc>
                <a:spcPct val="150000"/>
              </a:lnSpc>
              <a:buSzPts val="2800"/>
              <a:buNone/>
            </a:pPr>
            <a:r>
              <a:rPr lang="en-US" dirty="0">
                <a:latin typeface="Times New Roman"/>
                <a:ea typeface="Times New Roman"/>
                <a:cs typeface="Times New Roman"/>
                <a:sym typeface="Times New Roman"/>
              </a:rPr>
              <a:t>    IF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IS NULL THEN</a:t>
            </a:r>
          </a:p>
          <a:p>
            <a:pPr marL="228600" indent="-50800" algn="just">
              <a:lnSpc>
                <a:spcPct val="150000"/>
              </a:lnSpc>
              <a:buSzPts val="2800"/>
              <a:buNone/>
            </a:pPr>
            <a:r>
              <a:rPr lang="en-US" dirty="0">
                <a:latin typeface="Times New Roman"/>
                <a:ea typeface="Times New Roman"/>
                <a:cs typeface="Times New Roman"/>
                <a:sym typeface="Times New Roman"/>
              </a:rPr>
              <a:t>        SET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 'A';</a:t>
            </a:r>
          </a:p>
          <a:p>
            <a:pPr marL="228600" indent="-50800" algn="just">
              <a:lnSpc>
                <a:spcPct val="150000"/>
              </a:lnSpc>
              <a:buSzPts val="2800"/>
              <a:buNone/>
            </a:pPr>
            <a:r>
              <a:rPr lang="en-US" dirty="0">
                <a:latin typeface="Times New Roman"/>
                <a:ea typeface="Times New Roman"/>
                <a:cs typeface="Times New Roman"/>
                <a:sym typeface="Times New Roman"/>
              </a:rPr>
              <a:t>    END IF;</a:t>
            </a:r>
          </a:p>
          <a:p>
            <a:pPr marL="228600" indent="-50800" algn="just">
              <a:lnSpc>
                <a:spcPct val="150000"/>
              </a:lnSpc>
              <a:buSzPts val="2800"/>
              <a:buNone/>
            </a:pPr>
            <a:r>
              <a:rPr lang="en-US" dirty="0">
                <a:latin typeface="Times New Roman"/>
                <a:ea typeface="Times New Roman"/>
                <a:cs typeface="Times New Roman"/>
                <a:sym typeface="Times New Roman"/>
              </a:rPr>
              <a:t>END;</a:t>
            </a:r>
          </a:p>
        </p:txBody>
      </p:sp>
    </p:spTree>
    <p:extLst>
      <p:ext uri="{BB962C8B-B14F-4D97-AF65-F5344CB8AC3E}">
        <p14:creationId xmlns:p14="http://schemas.microsoft.com/office/powerpoint/2010/main" val="861598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6827520" y="1676388"/>
            <a:ext cx="5029200" cy="4816487"/>
          </a:xfrm>
          <a:prstGeom prst="rect">
            <a:avLst/>
          </a:prstGeom>
          <a:noFill/>
          <a:ln>
            <a:noFill/>
          </a:ln>
        </p:spPr>
        <p:txBody>
          <a:bodyPr spcFirstLastPara="1" wrap="square" lIns="91425" tIns="45700" rIns="91425" bIns="45700" anchor="t" anchorCtr="0">
            <a:normAutofit fontScale="55000" lnSpcReduction="20000"/>
          </a:bodyPr>
          <a:lstStyle/>
          <a:p>
            <a:pPr marL="228600" indent="-50800" algn="just">
              <a:lnSpc>
                <a:spcPct val="150000"/>
              </a:lnSpc>
              <a:buSzPts val="2800"/>
              <a:buNone/>
            </a:pPr>
            <a:r>
              <a:rPr lang="en-US" dirty="0">
                <a:solidFill>
                  <a:srgbClr val="FF0000"/>
                </a:solidFill>
              </a:rPr>
              <a:t>DELIMITER //</a:t>
            </a:r>
            <a:endParaRPr lang="en-US" dirty="0">
              <a:solidFill>
                <a:srgbClr val="FF0000"/>
              </a:solidFill>
              <a:latin typeface="Times New Roman"/>
              <a:ea typeface="Times New Roman"/>
              <a:cs typeface="Times New Roman"/>
              <a:sym typeface="Times New Roman"/>
            </a:endParaRPr>
          </a:p>
          <a:p>
            <a:pPr marL="228600" indent="-50800" algn="just">
              <a:lnSpc>
                <a:spcPct val="150000"/>
              </a:lnSpc>
              <a:buSzPts val="2800"/>
              <a:buNone/>
            </a:pPr>
            <a:r>
              <a:rPr lang="en-US" dirty="0">
                <a:latin typeface="Times New Roman"/>
                <a:ea typeface="Times New Roman"/>
                <a:cs typeface="Times New Roman"/>
                <a:sym typeface="Times New Roman"/>
              </a:rPr>
              <a:t>CREATE TRIGGER before_insert_student1</a:t>
            </a:r>
          </a:p>
          <a:p>
            <a:pPr marL="228600" indent="-50800" algn="just">
              <a:lnSpc>
                <a:spcPct val="150000"/>
              </a:lnSpc>
              <a:buSzPts val="2800"/>
              <a:buNone/>
            </a:pPr>
            <a:r>
              <a:rPr lang="en-US" dirty="0">
                <a:latin typeface="Times New Roman"/>
                <a:ea typeface="Times New Roman"/>
                <a:cs typeface="Times New Roman"/>
                <a:sym typeface="Times New Roman"/>
              </a:rPr>
              <a:t>BEFORE INSERT ON student1</a:t>
            </a:r>
          </a:p>
          <a:p>
            <a:pPr marL="228600" indent="-50800" algn="just">
              <a:lnSpc>
                <a:spcPct val="150000"/>
              </a:lnSpc>
              <a:buSzPts val="2800"/>
              <a:buNone/>
            </a:pPr>
            <a:r>
              <a:rPr lang="en-US" dirty="0">
                <a:latin typeface="Times New Roman"/>
                <a:ea typeface="Times New Roman"/>
                <a:cs typeface="Times New Roman"/>
                <a:sym typeface="Times New Roman"/>
              </a:rPr>
              <a:t>FOR EACH ROW</a:t>
            </a:r>
          </a:p>
          <a:p>
            <a:pPr marL="228600" indent="-50800" algn="just">
              <a:lnSpc>
                <a:spcPct val="150000"/>
              </a:lnSpc>
              <a:buSzPts val="2800"/>
              <a:buNone/>
            </a:pPr>
            <a:r>
              <a:rPr lang="en-US" dirty="0">
                <a:latin typeface="Times New Roman"/>
                <a:ea typeface="Times New Roman"/>
                <a:cs typeface="Times New Roman"/>
                <a:sym typeface="Times New Roman"/>
              </a:rPr>
              <a:t>BEGIN</a:t>
            </a:r>
          </a:p>
          <a:p>
            <a:pPr marL="228600" indent="-50800" algn="just">
              <a:lnSpc>
                <a:spcPct val="150000"/>
              </a:lnSpc>
              <a:buSzPts val="2800"/>
              <a:buNone/>
            </a:pPr>
            <a:r>
              <a:rPr lang="en-US" dirty="0">
                <a:latin typeface="Times New Roman"/>
                <a:ea typeface="Times New Roman"/>
                <a:cs typeface="Times New Roman"/>
                <a:sym typeface="Times New Roman"/>
              </a:rPr>
              <a:t>    IF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IS NULL THEN</a:t>
            </a:r>
          </a:p>
          <a:p>
            <a:pPr marL="228600" indent="-50800" algn="just">
              <a:lnSpc>
                <a:spcPct val="150000"/>
              </a:lnSpc>
              <a:buSzPts val="2800"/>
              <a:buNone/>
            </a:pPr>
            <a:r>
              <a:rPr lang="en-US" dirty="0">
                <a:latin typeface="Times New Roman"/>
                <a:ea typeface="Times New Roman"/>
                <a:cs typeface="Times New Roman"/>
                <a:sym typeface="Times New Roman"/>
              </a:rPr>
              <a:t>        SET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 'A';</a:t>
            </a:r>
          </a:p>
          <a:p>
            <a:pPr marL="228600" indent="-50800" algn="just">
              <a:lnSpc>
                <a:spcPct val="150000"/>
              </a:lnSpc>
              <a:buSzPts val="2800"/>
              <a:buNone/>
            </a:pPr>
            <a:r>
              <a:rPr lang="en-US" dirty="0">
                <a:latin typeface="Times New Roman"/>
                <a:ea typeface="Times New Roman"/>
                <a:cs typeface="Times New Roman"/>
                <a:sym typeface="Times New Roman"/>
              </a:rPr>
              <a:t>    END IF;</a:t>
            </a:r>
          </a:p>
          <a:p>
            <a:pPr marL="228600" indent="-50800" algn="just">
              <a:lnSpc>
                <a:spcPct val="150000"/>
              </a:lnSpc>
              <a:buSzPts val="2800"/>
              <a:buNone/>
            </a:pPr>
            <a:r>
              <a:rPr lang="en-US" dirty="0">
                <a:latin typeface="Times New Roman"/>
                <a:ea typeface="Times New Roman"/>
                <a:cs typeface="Times New Roman"/>
                <a:sym typeface="Times New Roman"/>
              </a:rPr>
              <a:t>END//</a:t>
            </a:r>
          </a:p>
          <a:p>
            <a:pPr marL="228600" indent="-50800" algn="just">
              <a:lnSpc>
                <a:spcPct val="150000"/>
              </a:lnSpc>
              <a:buSzPts val="2800"/>
              <a:buNone/>
            </a:pPr>
            <a:r>
              <a:rPr lang="en-US" dirty="0">
                <a:solidFill>
                  <a:srgbClr val="FF0000"/>
                </a:solidFill>
              </a:rPr>
              <a:t>DELIMITER ;</a:t>
            </a:r>
            <a:endParaRPr lang="en-US" dirty="0">
              <a:solidFill>
                <a:srgbClr val="FF0000"/>
              </a:solidFill>
              <a:latin typeface="Times New Roman"/>
              <a:ea typeface="Times New Roman"/>
              <a:cs typeface="Times New Roman"/>
              <a:sym typeface="Times New Roman"/>
            </a:endParaRPr>
          </a:p>
        </p:txBody>
      </p:sp>
      <p:sp>
        <p:nvSpPr>
          <p:cNvPr id="4" name="Google Shape;307;p49">
            <a:extLst>
              <a:ext uri="{FF2B5EF4-FFF2-40B4-BE49-F238E27FC236}">
                <a16:creationId xmlns:a16="http://schemas.microsoft.com/office/drawing/2014/main" id="{35BBFC23-8462-4E65-A52F-0BE713235E9B}"/>
              </a:ext>
            </a:extLst>
          </p:cNvPr>
          <p:cNvSpPr txBox="1">
            <a:spLocks/>
          </p:cNvSpPr>
          <p:nvPr/>
        </p:nvSpPr>
        <p:spPr>
          <a:xfrm>
            <a:off x="975360" y="1690688"/>
            <a:ext cx="5257800" cy="4816487"/>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50800" algn="just">
              <a:lnSpc>
                <a:spcPct val="150000"/>
              </a:lnSpc>
              <a:buSzPts val="2800"/>
              <a:buNone/>
            </a:pPr>
            <a:r>
              <a:rPr lang="en-US" dirty="0">
                <a:latin typeface="Times New Roman"/>
                <a:ea typeface="Times New Roman"/>
                <a:cs typeface="Times New Roman"/>
                <a:sym typeface="Times New Roman"/>
              </a:rPr>
              <a:t>CREATE TRIGGER before_insert_student1</a:t>
            </a:r>
          </a:p>
          <a:p>
            <a:pPr marL="228600" indent="-50800" algn="just">
              <a:lnSpc>
                <a:spcPct val="150000"/>
              </a:lnSpc>
              <a:buSzPts val="2800"/>
              <a:buNone/>
            </a:pPr>
            <a:r>
              <a:rPr lang="en-US" dirty="0">
                <a:latin typeface="Times New Roman"/>
                <a:ea typeface="Times New Roman"/>
                <a:cs typeface="Times New Roman"/>
                <a:sym typeface="Times New Roman"/>
              </a:rPr>
              <a:t>BEFORE INSERT ON student1</a:t>
            </a:r>
          </a:p>
          <a:p>
            <a:pPr marL="228600" indent="-50800" algn="just">
              <a:lnSpc>
                <a:spcPct val="150000"/>
              </a:lnSpc>
              <a:buSzPts val="2800"/>
              <a:buNone/>
            </a:pPr>
            <a:r>
              <a:rPr lang="en-US" dirty="0">
                <a:latin typeface="Times New Roman"/>
                <a:ea typeface="Times New Roman"/>
                <a:cs typeface="Times New Roman"/>
                <a:sym typeface="Times New Roman"/>
              </a:rPr>
              <a:t>FOR EACH ROW</a:t>
            </a:r>
          </a:p>
          <a:p>
            <a:pPr marL="228600" indent="-50800" algn="just">
              <a:lnSpc>
                <a:spcPct val="150000"/>
              </a:lnSpc>
              <a:buSzPts val="2800"/>
              <a:buNone/>
            </a:pPr>
            <a:r>
              <a:rPr lang="en-US" dirty="0">
                <a:latin typeface="Times New Roman"/>
                <a:ea typeface="Times New Roman"/>
                <a:cs typeface="Times New Roman"/>
                <a:sym typeface="Times New Roman"/>
              </a:rPr>
              <a:t>BEGIN</a:t>
            </a:r>
          </a:p>
          <a:p>
            <a:pPr marL="228600" indent="-50800" algn="just">
              <a:lnSpc>
                <a:spcPct val="150000"/>
              </a:lnSpc>
              <a:buSzPts val="2800"/>
              <a:buNone/>
            </a:pPr>
            <a:r>
              <a:rPr lang="en-US" dirty="0">
                <a:latin typeface="Times New Roman"/>
                <a:ea typeface="Times New Roman"/>
                <a:cs typeface="Times New Roman"/>
                <a:sym typeface="Times New Roman"/>
              </a:rPr>
              <a:t>    IF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IS NULL THEN</a:t>
            </a:r>
          </a:p>
          <a:p>
            <a:pPr marL="228600" indent="-50800" algn="just">
              <a:lnSpc>
                <a:spcPct val="150000"/>
              </a:lnSpc>
              <a:buSzPts val="2800"/>
              <a:buNone/>
            </a:pPr>
            <a:r>
              <a:rPr lang="en-US" dirty="0">
                <a:latin typeface="Times New Roman"/>
                <a:ea typeface="Times New Roman"/>
                <a:cs typeface="Times New Roman"/>
                <a:sym typeface="Times New Roman"/>
              </a:rPr>
              <a:t>        SET </a:t>
            </a:r>
            <a:r>
              <a:rPr lang="en-US" dirty="0" err="1">
                <a:latin typeface="Times New Roman"/>
                <a:ea typeface="Times New Roman"/>
                <a:cs typeface="Times New Roman"/>
                <a:sym typeface="Times New Roman"/>
              </a:rPr>
              <a:t>NEW.section</a:t>
            </a:r>
            <a:r>
              <a:rPr lang="en-US" dirty="0">
                <a:latin typeface="Times New Roman"/>
                <a:ea typeface="Times New Roman"/>
                <a:cs typeface="Times New Roman"/>
                <a:sym typeface="Times New Roman"/>
              </a:rPr>
              <a:t> = 'A';</a:t>
            </a:r>
          </a:p>
          <a:p>
            <a:pPr marL="228600" indent="-50800" algn="just">
              <a:lnSpc>
                <a:spcPct val="150000"/>
              </a:lnSpc>
              <a:buSzPts val="2800"/>
              <a:buNone/>
            </a:pPr>
            <a:r>
              <a:rPr lang="en-US" dirty="0">
                <a:latin typeface="Times New Roman"/>
                <a:ea typeface="Times New Roman"/>
                <a:cs typeface="Times New Roman"/>
                <a:sym typeface="Times New Roman"/>
              </a:rPr>
              <a:t>    END IF;</a:t>
            </a:r>
          </a:p>
          <a:p>
            <a:pPr marL="228600" indent="-50800" algn="just">
              <a:lnSpc>
                <a:spcPct val="150000"/>
              </a:lnSpc>
              <a:buSzPts val="2800"/>
              <a:buNone/>
            </a:pPr>
            <a:r>
              <a:rPr lang="en-US" dirty="0">
                <a:latin typeface="Times New Roman"/>
                <a:ea typeface="Times New Roman"/>
                <a:cs typeface="Times New Roman"/>
                <a:sym typeface="Times New Roman"/>
              </a:rPr>
              <a:t>END;</a:t>
            </a:r>
          </a:p>
        </p:txBody>
      </p:sp>
    </p:spTree>
    <p:extLst>
      <p:ext uri="{BB962C8B-B14F-4D97-AF65-F5344CB8AC3E}">
        <p14:creationId xmlns:p14="http://schemas.microsoft.com/office/powerpoint/2010/main" val="244477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6827520" y="1676388"/>
            <a:ext cx="5029200" cy="4816487"/>
          </a:xfrm>
          <a:prstGeom prst="rect">
            <a:avLst/>
          </a:prstGeom>
          <a:noFill/>
          <a:ln>
            <a:noFill/>
          </a:ln>
        </p:spPr>
        <p:txBody>
          <a:bodyPr spcFirstLastPara="1" wrap="square" lIns="91425" tIns="45700" rIns="91425" bIns="45700" anchor="t" anchorCtr="0">
            <a:normAutofit fontScale="62500" lnSpcReduction="20000"/>
          </a:bodyPr>
          <a:lstStyle/>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CREATE TRIGGER after_update_student1</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AFTER UPDATE ON student1</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FOR EACH ROW</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BEGIN</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    IF </a:t>
            </a:r>
            <a:r>
              <a:rPr lang="en-US" dirty="0" err="1">
                <a:solidFill>
                  <a:schemeClr val="tx1"/>
                </a:solidFill>
                <a:latin typeface="Times New Roman"/>
                <a:ea typeface="Times New Roman"/>
                <a:cs typeface="Times New Roman"/>
                <a:sym typeface="Times New Roman"/>
              </a:rPr>
              <a:t>OLD.mark</a:t>
            </a:r>
            <a:r>
              <a:rPr lang="en-US" dirty="0">
                <a:solidFill>
                  <a:schemeClr val="tx1"/>
                </a:solidFill>
                <a:latin typeface="Times New Roman"/>
                <a:ea typeface="Times New Roman"/>
                <a:cs typeface="Times New Roman"/>
                <a:sym typeface="Times New Roman"/>
              </a:rPr>
              <a:t> &lt;&gt; </a:t>
            </a:r>
            <a:r>
              <a:rPr lang="en-US" dirty="0" err="1">
                <a:solidFill>
                  <a:schemeClr val="tx1"/>
                </a:solidFill>
                <a:latin typeface="Times New Roman"/>
                <a:ea typeface="Times New Roman"/>
                <a:cs typeface="Times New Roman"/>
                <a:sym typeface="Times New Roman"/>
              </a:rPr>
              <a:t>NEW.mark</a:t>
            </a:r>
            <a:r>
              <a:rPr lang="en-US" dirty="0">
                <a:solidFill>
                  <a:schemeClr val="tx1"/>
                </a:solidFill>
                <a:latin typeface="Times New Roman"/>
                <a:ea typeface="Times New Roman"/>
                <a:cs typeface="Times New Roman"/>
                <a:sym typeface="Times New Roman"/>
              </a:rPr>
              <a:t> THEN</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        INSERT INTO student1_audit (</a:t>
            </a:r>
            <a:r>
              <a:rPr lang="en-US" dirty="0" err="1">
                <a:solidFill>
                  <a:schemeClr val="tx1"/>
                </a:solidFill>
                <a:latin typeface="Times New Roman"/>
                <a:ea typeface="Times New Roman"/>
                <a:cs typeface="Times New Roman"/>
                <a:sym typeface="Times New Roman"/>
              </a:rPr>
              <a:t>student_id</a:t>
            </a:r>
            <a:r>
              <a:rPr lang="en-US" dirty="0">
                <a:solidFill>
                  <a:schemeClr val="tx1"/>
                </a:solidFill>
                <a:latin typeface="Times New Roman"/>
                <a:ea typeface="Times New Roman"/>
                <a:cs typeface="Times New Roman"/>
                <a:sym typeface="Times New Roman"/>
              </a:rPr>
              <a:t>, </a:t>
            </a:r>
            <a:r>
              <a:rPr lang="en-US" dirty="0" err="1">
                <a:solidFill>
                  <a:schemeClr val="tx1"/>
                </a:solidFill>
                <a:latin typeface="Times New Roman"/>
                <a:ea typeface="Times New Roman"/>
                <a:cs typeface="Times New Roman"/>
                <a:sym typeface="Times New Roman"/>
              </a:rPr>
              <a:t>old_mark</a:t>
            </a:r>
            <a:r>
              <a:rPr lang="en-US" dirty="0">
                <a:solidFill>
                  <a:schemeClr val="tx1"/>
                </a:solidFill>
                <a:latin typeface="Times New Roman"/>
                <a:ea typeface="Times New Roman"/>
                <a:cs typeface="Times New Roman"/>
                <a:sym typeface="Times New Roman"/>
              </a:rPr>
              <a:t>, </a:t>
            </a:r>
            <a:r>
              <a:rPr lang="en-US" dirty="0" err="1">
                <a:solidFill>
                  <a:schemeClr val="tx1"/>
                </a:solidFill>
                <a:latin typeface="Times New Roman"/>
                <a:ea typeface="Times New Roman"/>
                <a:cs typeface="Times New Roman"/>
                <a:sym typeface="Times New Roman"/>
              </a:rPr>
              <a:t>new_mark</a:t>
            </a:r>
            <a:r>
              <a:rPr lang="en-US" dirty="0">
                <a:solidFill>
                  <a:schemeClr val="tx1"/>
                </a:solidFill>
                <a:latin typeface="Times New Roman"/>
                <a:ea typeface="Times New Roman"/>
                <a:cs typeface="Times New Roman"/>
                <a:sym typeface="Times New Roman"/>
              </a:rPr>
              <a:t>)</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        VALUES (OLD.id, </a:t>
            </a:r>
            <a:r>
              <a:rPr lang="en-US" dirty="0" err="1">
                <a:solidFill>
                  <a:schemeClr val="tx1"/>
                </a:solidFill>
                <a:latin typeface="Times New Roman"/>
                <a:ea typeface="Times New Roman"/>
                <a:cs typeface="Times New Roman"/>
                <a:sym typeface="Times New Roman"/>
              </a:rPr>
              <a:t>OLD.mark</a:t>
            </a:r>
            <a:r>
              <a:rPr lang="en-US" dirty="0">
                <a:solidFill>
                  <a:schemeClr val="tx1"/>
                </a:solidFill>
                <a:latin typeface="Times New Roman"/>
                <a:ea typeface="Times New Roman"/>
                <a:cs typeface="Times New Roman"/>
                <a:sym typeface="Times New Roman"/>
              </a:rPr>
              <a:t>, </a:t>
            </a:r>
            <a:r>
              <a:rPr lang="en-US" dirty="0" err="1">
                <a:solidFill>
                  <a:schemeClr val="tx1"/>
                </a:solidFill>
                <a:latin typeface="Times New Roman"/>
                <a:ea typeface="Times New Roman"/>
                <a:cs typeface="Times New Roman"/>
                <a:sym typeface="Times New Roman"/>
              </a:rPr>
              <a:t>NEW.mark</a:t>
            </a:r>
            <a:r>
              <a:rPr lang="en-US" dirty="0">
                <a:solidFill>
                  <a:schemeClr val="tx1"/>
                </a:solidFill>
                <a:latin typeface="Times New Roman"/>
                <a:ea typeface="Times New Roman"/>
                <a:cs typeface="Times New Roman"/>
                <a:sym typeface="Times New Roman"/>
              </a:rPr>
              <a:t>);</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    END IF;</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END;</a:t>
            </a:r>
          </a:p>
        </p:txBody>
      </p:sp>
      <p:sp>
        <p:nvSpPr>
          <p:cNvPr id="4" name="Google Shape;307;p49">
            <a:extLst>
              <a:ext uri="{FF2B5EF4-FFF2-40B4-BE49-F238E27FC236}">
                <a16:creationId xmlns:a16="http://schemas.microsoft.com/office/drawing/2014/main" id="{35BBFC23-8462-4E65-A52F-0BE713235E9B}"/>
              </a:ext>
            </a:extLst>
          </p:cNvPr>
          <p:cNvSpPr txBox="1">
            <a:spLocks/>
          </p:cNvSpPr>
          <p:nvPr/>
        </p:nvSpPr>
        <p:spPr>
          <a:xfrm>
            <a:off x="71120" y="1690688"/>
            <a:ext cx="6162040" cy="4816487"/>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50800" algn="just">
              <a:lnSpc>
                <a:spcPct val="150000"/>
              </a:lnSpc>
              <a:buSzPts val="2800"/>
              <a:buNone/>
            </a:pPr>
            <a:r>
              <a:rPr lang="en-US" dirty="0">
                <a:latin typeface="Times New Roman"/>
                <a:ea typeface="Times New Roman"/>
                <a:cs typeface="Times New Roman"/>
                <a:sym typeface="Times New Roman"/>
              </a:rPr>
              <a:t>CREATE TABLE student1_audit (</a:t>
            </a:r>
          </a:p>
          <a:p>
            <a:pPr marL="228600" indent="-50800" algn="just">
              <a:lnSpc>
                <a:spcPct val="150000"/>
              </a:lnSpc>
              <a:buSzPts val="2800"/>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audit_id</a:t>
            </a:r>
            <a:r>
              <a:rPr lang="en-US" dirty="0">
                <a:latin typeface="Times New Roman"/>
                <a:ea typeface="Times New Roman"/>
                <a:cs typeface="Times New Roman"/>
                <a:sym typeface="Times New Roman"/>
              </a:rPr>
              <a:t> INT AUTO_INCREMENT PRIMARY KEY,</a:t>
            </a:r>
          </a:p>
          <a:p>
            <a:pPr marL="228600" indent="-50800" algn="just">
              <a:lnSpc>
                <a:spcPct val="150000"/>
              </a:lnSpc>
              <a:buSzPts val="2800"/>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student_id</a:t>
            </a:r>
            <a:r>
              <a:rPr lang="en-US" dirty="0">
                <a:latin typeface="Times New Roman"/>
                <a:ea typeface="Times New Roman"/>
                <a:cs typeface="Times New Roman"/>
                <a:sym typeface="Times New Roman"/>
              </a:rPr>
              <a:t> INT,</a:t>
            </a:r>
          </a:p>
          <a:p>
            <a:pPr marL="228600" indent="-50800" algn="just">
              <a:lnSpc>
                <a:spcPct val="150000"/>
              </a:lnSpc>
              <a:buSzPts val="2800"/>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old_mark</a:t>
            </a:r>
            <a:r>
              <a:rPr lang="en-US" dirty="0">
                <a:latin typeface="Times New Roman"/>
                <a:ea typeface="Times New Roman"/>
                <a:cs typeface="Times New Roman"/>
                <a:sym typeface="Times New Roman"/>
              </a:rPr>
              <a:t> INT,</a:t>
            </a:r>
          </a:p>
          <a:p>
            <a:pPr marL="228600" indent="-50800" algn="just">
              <a:lnSpc>
                <a:spcPct val="150000"/>
              </a:lnSpc>
              <a:buSzPts val="2800"/>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new_mark</a:t>
            </a:r>
            <a:r>
              <a:rPr lang="en-US" dirty="0">
                <a:latin typeface="Times New Roman"/>
                <a:ea typeface="Times New Roman"/>
                <a:cs typeface="Times New Roman"/>
                <a:sym typeface="Times New Roman"/>
              </a:rPr>
              <a:t> INT,</a:t>
            </a:r>
          </a:p>
          <a:p>
            <a:pPr marL="228600" indent="-50800" algn="just">
              <a:lnSpc>
                <a:spcPct val="150000"/>
              </a:lnSpc>
              <a:buSzPts val="2800"/>
              <a:buNone/>
            </a:pP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update_time</a:t>
            </a:r>
            <a:r>
              <a:rPr lang="en-US" dirty="0">
                <a:latin typeface="Times New Roman"/>
                <a:ea typeface="Times New Roman"/>
                <a:cs typeface="Times New Roman"/>
                <a:sym typeface="Times New Roman"/>
              </a:rPr>
              <a:t> DATETIME DEFAULT CURRENT_TIMESTAMP</a:t>
            </a:r>
          </a:p>
          <a:p>
            <a:pPr marL="228600" indent="-50800" algn="just">
              <a:lnSpc>
                <a:spcPct val="150000"/>
              </a:lnSpc>
              <a:buSzPts val="2800"/>
              <a:buNone/>
            </a:pPr>
            <a:r>
              <a:rPr lang="en-US" dirty="0">
                <a:latin typeface="Times New Roman"/>
                <a:ea typeface="Times New Roman"/>
                <a:cs typeface="Times New Roman"/>
                <a:sym typeface="Times New Roman"/>
              </a:rPr>
              <a:t>);</a:t>
            </a:r>
          </a:p>
        </p:txBody>
      </p:sp>
    </p:spTree>
    <p:extLst>
      <p:ext uri="{BB962C8B-B14F-4D97-AF65-F5344CB8AC3E}">
        <p14:creationId xmlns:p14="http://schemas.microsoft.com/office/powerpoint/2010/main" val="274773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4" name="Google Shape;307;p49">
            <a:extLst>
              <a:ext uri="{FF2B5EF4-FFF2-40B4-BE49-F238E27FC236}">
                <a16:creationId xmlns:a16="http://schemas.microsoft.com/office/drawing/2014/main" id="{35BBFC23-8462-4E65-A52F-0BE713235E9B}"/>
              </a:ext>
            </a:extLst>
          </p:cNvPr>
          <p:cNvSpPr txBox="1">
            <a:spLocks/>
          </p:cNvSpPr>
          <p:nvPr/>
        </p:nvSpPr>
        <p:spPr>
          <a:xfrm>
            <a:off x="71120" y="1690688"/>
            <a:ext cx="6162040" cy="48164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50800" algn="just">
              <a:lnSpc>
                <a:spcPct val="150000"/>
              </a:lnSpc>
              <a:buSzPts val="2800"/>
              <a:buNone/>
            </a:pPr>
            <a:endParaRPr lang="en-US"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54B99D07-4835-4792-AB28-0D792E6D61B4}"/>
              </a:ext>
            </a:extLst>
          </p:cNvPr>
          <p:cNvSpPr>
            <a:spLocks noGrp="1"/>
          </p:cNvSpPr>
          <p:nvPr>
            <p:ph type="body" idx="1"/>
          </p:nvPr>
        </p:nvSpPr>
        <p:spPr>
          <a:xfrm>
            <a:off x="838200" y="1891613"/>
            <a:ext cx="11008360" cy="4351338"/>
          </a:xfrm>
        </p:spPr>
        <p:txBody>
          <a:bodyPr>
            <a:normAutofit fontScale="92500"/>
          </a:bodyPr>
          <a:lstStyle/>
          <a:p>
            <a:pPr marL="114300" indent="0">
              <a:buNone/>
            </a:pPr>
            <a:r>
              <a:rPr lang="en-US" sz="2600" dirty="0"/>
              <a:t>CREATE TRIGGER before_delete_student1</a:t>
            </a:r>
          </a:p>
          <a:p>
            <a:pPr marL="114300" indent="0">
              <a:buNone/>
            </a:pPr>
            <a:r>
              <a:rPr lang="en-US" sz="2600" dirty="0"/>
              <a:t>BEFORE DELETE ON student1</a:t>
            </a:r>
          </a:p>
          <a:p>
            <a:pPr marL="114300" indent="0">
              <a:buNone/>
            </a:pPr>
            <a:r>
              <a:rPr lang="en-US" sz="2600" dirty="0"/>
              <a:t>FOR EACH ROW</a:t>
            </a:r>
          </a:p>
          <a:p>
            <a:pPr marL="114300" indent="0">
              <a:buNone/>
            </a:pPr>
            <a:r>
              <a:rPr lang="en-US" sz="2600" dirty="0"/>
              <a:t>BEGIN</a:t>
            </a:r>
          </a:p>
          <a:p>
            <a:pPr marL="114300" indent="0">
              <a:buNone/>
            </a:pPr>
            <a:r>
              <a:rPr lang="en-US" sz="2600" dirty="0"/>
              <a:t>    IF </a:t>
            </a:r>
            <a:r>
              <a:rPr lang="en-US" sz="2600" dirty="0" err="1"/>
              <a:t>OLD.mark</a:t>
            </a:r>
            <a:r>
              <a:rPr lang="en-US" sz="2600" dirty="0"/>
              <a:t> &gt; 80 THEN</a:t>
            </a:r>
          </a:p>
          <a:p>
            <a:pPr marL="114300" indent="0">
              <a:buNone/>
            </a:pPr>
            <a:r>
              <a:rPr lang="en-US" sz="2600" dirty="0"/>
              <a:t>        SIGNAL SQLSTATE '45000'</a:t>
            </a:r>
          </a:p>
          <a:p>
            <a:pPr marL="114300" indent="0">
              <a:buNone/>
            </a:pPr>
            <a:r>
              <a:rPr lang="en-US" sz="2600" dirty="0"/>
              <a:t>            SET MESSAGE_TEXT = 'Cannot delete students with mark above 80’;</a:t>
            </a:r>
          </a:p>
          <a:p>
            <a:pPr marL="114300" indent="0">
              <a:buNone/>
            </a:pPr>
            <a:r>
              <a:rPr lang="en-US" sz="2600" dirty="0"/>
              <a:t>    END IF;</a:t>
            </a:r>
          </a:p>
          <a:p>
            <a:pPr marL="114300" indent="0">
              <a:buNone/>
            </a:pPr>
            <a:r>
              <a:rPr lang="en-US" sz="2600" dirty="0"/>
              <a:t>END//</a:t>
            </a:r>
          </a:p>
          <a:p>
            <a:endParaRPr lang="en-US" dirty="0"/>
          </a:p>
        </p:txBody>
      </p:sp>
    </p:spTree>
    <p:extLst>
      <p:ext uri="{BB962C8B-B14F-4D97-AF65-F5344CB8AC3E}">
        <p14:creationId xmlns:p14="http://schemas.microsoft.com/office/powerpoint/2010/main" val="63482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a:t>		Additional Features of SQL</a:t>
            </a:r>
            <a:endParaRPr/>
          </a:p>
        </p:txBody>
      </p:sp>
      <p:sp>
        <p:nvSpPr>
          <p:cNvPr id="109" name="Google Shape;109;p17"/>
          <p:cNvSpPr txBox="1">
            <a:spLocks noGrp="1"/>
          </p:cNvSpPr>
          <p:nvPr>
            <p:ph type="body" idx="1"/>
          </p:nvPr>
        </p:nvSpPr>
        <p:spPr>
          <a:xfrm>
            <a:off x="838200" y="1426464"/>
            <a:ext cx="10515600" cy="4816487"/>
          </a:xfrm>
          <a:prstGeom prst="rect">
            <a:avLst/>
          </a:prstGeom>
          <a:noFill/>
          <a:ln>
            <a:noFill/>
          </a:ln>
        </p:spPr>
        <p:txBody>
          <a:bodyPr spcFirstLastPara="1" wrap="square" lIns="91425" tIns="45700" rIns="91425" bIns="45700" anchor="t" anchorCtr="0">
            <a:normAutofit fontScale="70000" lnSpcReduction="20000"/>
          </a:bodyPr>
          <a:lstStyle/>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Views</a:t>
            </a:r>
            <a:r>
              <a:rPr lang="en-US" dirty="0">
                <a:latin typeface="Times New Roman"/>
                <a:ea typeface="Times New Roman"/>
                <a:cs typeface="Times New Roman"/>
                <a:sym typeface="Times New Roman"/>
              </a:rPr>
              <a:t>: Virtual tables derived from SELECT queries for simplified data access and security control.</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Indexes</a:t>
            </a:r>
            <a:r>
              <a:rPr lang="en-US" dirty="0">
                <a:latin typeface="Times New Roman"/>
                <a:ea typeface="Times New Roman"/>
                <a:cs typeface="Times New Roman"/>
                <a:sym typeface="Times New Roman"/>
              </a:rPr>
              <a:t>: Data structures improving query performance by quick access to rows based on column values.</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Transactions</a:t>
            </a:r>
            <a:r>
              <a:rPr lang="en-US" dirty="0">
                <a:latin typeface="Times New Roman"/>
                <a:ea typeface="Times New Roman"/>
                <a:cs typeface="Times New Roman"/>
                <a:sym typeface="Times New Roman"/>
              </a:rPr>
              <a:t>: Sequences of operations ensuring data consistency and integrity.</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Stored Procedures and Functions</a:t>
            </a:r>
            <a:r>
              <a:rPr lang="en-US" dirty="0">
                <a:latin typeface="Times New Roman"/>
                <a:ea typeface="Times New Roman"/>
                <a:cs typeface="Times New Roman"/>
                <a:sym typeface="Times New Roman"/>
              </a:rPr>
              <a:t>: Reusable blocks of SQL code enhancing modularity and performance.</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Triggers</a:t>
            </a:r>
            <a:r>
              <a:rPr lang="en-US" dirty="0">
                <a:latin typeface="Times New Roman"/>
                <a:ea typeface="Times New Roman"/>
                <a:cs typeface="Times New Roman"/>
                <a:sym typeface="Times New Roman"/>
              </a:rPr>
              <a:t>: Automated procedures executing on specific events like INSERT, UPDATE, or DELETE.</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Concurrency Control</a:t>
            </a:r>
            <a:r>
              <a:rPr lang="en-US" dirty="0">
                <a:latin typeface="Times New Roman"/>
                <a:ea typeface="Times New Roman"/>
                <a:cs typeface="Times New Roman"/>
                <a:sym typeface="Times New Roman"/>
              </a:rPr>
              <a:t>: Managing concurrent data access to ensure consistency and isolation.</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Recursive Queries</a:t>
            </a:r>
            <a:r>
              <a:rPr lang="en-US" dirty="0">
                <a:latin typeface="Times New Roman"/>
                <a:ea typeface="Times New Roman"/>
                <a:cs typeface="Times New Roman"/>
                <a:sym typeface="Times New Roman"/>
              </a:rPr>
              <a:t>: Handling recursion for tasks like hierarchical data traversal.</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Analytic Functions</a:t>
            </a:r>
            <a:r>
              <a:rPr lang="en-US" dirty="0">
                <a:latin typeface="Times New Roman"/>
                <a:ea typeface="Times New Roman"/>
                <a:cs typeface="Times New Roman"/>
                <a:sym typeface="Times New Roman"/>
              </a:rPr>
              <a:t>: Powerful functions for advanced data analysis, e.g., ranking, windowing.</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Data Types and Constraints</a:t>
            </a:r>
            <a:r>
              <a:rPr lang="en-US" dirty="0">
                <a:latin typeface="Times New Roman"/>
                <a:ea typeface="Times New Roman"/>
                <a:cs typeface="Times New Roman"/>
                <a:sym typeface="Times New Roman"/>
              </a:rPr>
              <a:t>: Defining data structure and integrity through various types and constraints.</a:t>
            </a:r>
            <a:endParaRPr dirty="0"/>
          </a:p>
          <a:p>
            <a:pPr marL="457200" lvl="0" indent="-342900" algn="just" rtl="0">
              <a:lnSpc>
                <a:spcPct val="90000"/>
              </a:lnSpc>
              <a:spcBef>
                <a:spcPts val="1000"/>
              </a:spcBef>
              <a:spcAft>
                <a:spcPts val="0"/>
              </a:spcAft>
              <a:buClr>
                <a:schemeClr val="dk1"/>
              </a:buClr>
              <a:buSzPct val="91836"/>
              <a:buChar char="•"/>
            </a:pPr>
            <a:r>
              <a:rPr lang="en-US" b="1" dirty="0">
                <a:latin typeface="Times New Roman"/>
                <a:ea typeface="Times New Roman"/>
                <a:cs typeface="Times New Roman"/>
                <a:sym typeface="Times New Roman"/>
              </a:rPr>
              <a:t>Dynamic SQL</a:t>
            </a:r>
            <a:r>
              <a:rPr lang="en-US" dirty="0">
                <a:latin typeface="Times New Roman"/>
                <a:ea typeface="Times New Roman"/>
                <a:cs typeface="Times New Roman"/>
                <a:sym typeface="Times New Roman"/>
              </a:rPr>
              <a:t>: Generating and executing SQL statements dynamically at runtime.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Times New Roman"/>
              <a:buNone/>
            </a:pPr>
            <a:r>
              <a:rPr lang="en-US" sz="4900" dirty="0"/>
              <a:t>Trigger</a:t>
            </a:r>
            <a:endParaRPr dirty="0"/>
          </a:p>
        </p:txBody>
      </p:sp>
      <p:sp>
        <p:nvSpPr>
          <p:cNvPr id="307" name="Google Shape;307;p49"/>
          <p:cNvSpPr txBox="1">
            <a:spLocks noGrp="1"/>
          </p:cNvSpPr>
          <p:nvPr>
            <p:ph type="body" idx="1"/>
          </p:nvPr>
        </p:nvSpPr>
        <p:spPr>
          <a:xfrm>
            <a:off x="838200" y="1523988"/>
            <a:ext cx="9118600" cy="4816487"/>
          </a:xfrm>
          <a:prstGeom prst="rect">
            <a:avLst/>
          </a:prstGeom>
          <a:noFill/>
          <a:ln>
            <a:noFill/>
          </a:ln>
        </p:spPr>
        <p:txBody>
          <a:bodyPr spcFirstLastPara="1" wrap="square" lIns="91425" tIns="45700" rIns="91425" bIns="45700" anchor="t" anchorCtr="0">
            <a:normAutofit/>
          </a:bodyPr>
          <a:lstStyle/>
          <a:p>
            <a:pPr marL="228600" indent="-50800" algn="just">
              <a:lnSpc>
                <a:spcPct val="150000"/>
              </a:lnSpc>
              <a:buSzPts val="2800"/>
              <a:buNone/>
            </a:pPr>
            <a:r>
              <a:rPr lang="en-US" b="1" dirty="0"/>
              <a:t>Viewing Triggers:</a:t>
            </a:r>
          </a:p>
          <a:p>
            <a:pPr marL="228600" indent="-50800" algn="just">
              <a:lnSpc>
                <a:spcPct val="150000"/>
              </a:lnSpc>
              <a:buSzPts val="2800"/>
              <a:buNone/>
            </a:pPr>
            <a:r>
              <a:rPr lang="en-US" dirty="0"/>
              <a:t>SHOW TRIGGERS;</a:t>
            </a:r>
          </a:p>
          <a:p>
            <a:pPr marL="228600" indent="-50800" algn="just">
              <a:lnSpc>
                <a:spcPct val="150000"/>
              </a:lnSpc>
              <a:buSzPts val="2800"/>
              <a:buNone/>
            </a:pPr>
            <a:r>
              <a:rPr lang="en-US" b="1" dirty="0"/>
              <a:t>Dropping Triggers:</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DROP TRIGGER IF EXISTS </a:t>
            </a:r>
            <a:r>
              <a:rPr lang="en-US" dirty="0" err="1">
                <a:solidFill>
                  <a:schemeClr val="tx1"/>
                </a:solidFill>
                <a:latin typeface="Times New Roman"/>
                <a:ea typeface="Times New Roman"/>
                <a:cs typeface="Times New Roman"/>
                <a:sym typeface="Times New Roman"/>
              </a:rPr>
              <a:t>trigger_name</a:t>
            </a:r>
            <a:r>
              <a:rPr lang="en-US" dirty="0">
                <a:solidFill>
                  <a:schemeClr val="tx1"/>
                </a:solidFill>
                <a:latin typeface="Times New Roman"/>
                <a:ea typeface="Times New Roman"/>
                <a:cs typeface="Times New Roman"/>
                <a:sym typeface="Times New Roman"/>
              </a:rPr>
              <a:t>;</a:t>
            </a:r>
          </a:p>
          <a:p>
            <a:pPr marL="228600" indent="-50800" algn="just">
              <a:lnSpc>
                <a:spcPct val="150000"/>
              </a:lnSpc>
              <a:buSzPts val="2800"/>
              <a:buNone/>
            </a:pPr>
            <a:r>
              <a:rPr lang="en-US" dirty="0">
                <a:solidFill>
                  <a:schemeClr val="tx1"/>
                </a:solidFill>
                <a:latin typeface="Times New Roman"/>
                <a:ea typeface="Times New Roman"/>
                <a:cs typeface="Times New Roman"/>
                <a:sym typeface="Times New Roman"/>
              </a:rPr>
              <a:t>DROP TRIGGER </a:t>
            </a:r>
            <a:r>
              <a:rPr lang="en-US" dirty="0" err="1">
                <a:solidFill>
                  <a:schemeClr val="tx1"/>
                </a:solidFill>
                <a:latin typeface="Times New Roman"/>
                <a:ea typeface="Times New Roman"/>
                <a:cs typeface="Times New Roman"/>
                <a:sym typeface="Times New Roman"/>
              </a:rPr>
              <a:t>trigger_name</a:t>
            </a:r>
            <a:r>
              <a:rPr lang="en-US" dirty="0">
                <a:solidFill>
                  <a:schemeClr val="tx1"/>
                </a:solidFill>
                <a:latin typeface="Times New Roman"/>
                <a:ea typeface="Times New Roman"/>
                <a:cs typeface="Times New Roman"/>
                <a:sym typeface="Times New Roman"/>
              </a:rPr>
              <a:t>;</a:t>
            </a:r>
          </a:p>
          <a:p>
            <a:pPr marL="228600" indent="-50800" algn="just">
              <a:lnSpc>
                <a:spcPct val="150000"/>
              </a:lnSpc>
              <a:buSzPts val="2800"/>
              <a:buNone/>
            </a:pPr>
            <a:endParaRPr lang="en-US"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4826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51"/>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rmAutofit fontScale="85000" lnSpcReduction="20000"/>
          </a:bodyPr>
          <a:lstStyle/>
          <a:p>
            <a:pPr marL="457200" lvl="0" indent="-342900" algn="just" rtl="0">
              <a:lnSpc>
                <a:spcPct val="160000"/>
              </a:lnSpc>
              <a:spcBef>
                <a:spcPts val="1000"/>
              </a:spcBef>
              <a:spcAft>
                <a:spcPts val="0"/>
              </a:spcAft>
              <a:buSzPts val="1800"/>
              <a:buChar char="•"/>
            </a:pPr>
            <a:r>
              <a:rPr lang="en-US" dirty="0"/>
              <a:t> </a:t>
            </a:r>
            <a:r>
              <a:rPr lang="en-US" dirty="0">
                <a:latin typeface="Times New Roman"/>
                <a:ea typeface="Times New Roman"/>
                <a:cs typeface="Times New Roman"/>
                <a:sym typeface="Times New Roman"/>
              </a:rPr>
              <a:t>The event(s) that triggers the rule: These events are usually database update operations that are explicitly applied to the database. However, in the general model, they could also be temporal events or other kinds of external events</a:t>
            </a:r>
            <a:endParaRPr dirty="0">
              <a:latin typeface="Times New Roman"/>
              <a:ea typeface="Times New Roman"/>
              <a:cs typeface="Times New Roman"/>
              <a:sym typeface="Times New Roman"/>
            </a:endParaRPr>
          </a:p>
          <a:p>
            <a:pPr marL="457200" lvl="0" indent="-342900" algn="just" rtl="0">
              <a:lnSpc>
                <a:spcPct val="16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The condition that determines whether the rule action should be executed: Once the triggering event has occurred, an optional condition may be evaluated. </a:t>
            </a:r>
            <a:endParaRPr dirty="0">
              <a:latin typeface="Times New Roman"/>
              <a:ea typeface="Times New Roman"/>
              <a:cs typeface="Times New Roman"/>
              <a:sym typeface="Times New Roman"/>
            </a:endParaRPr>
          </a:p>
          <a:p>
            <a:pPr marL="457200" lvl="0" indent="-342900" algn="just" rtl="0">
              <a:lnSpc>
                <a:spcPct val="16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The action to be taken: The action is usually a sequence of SQL statements, but it could also be a database transaction or an external program that will be automatically executed.</a:t>
            </a:r>
            <a:endParaRPr dirty="0">
              <a:latin typeface="Times New Roman"/>
              <a:ea typeface="Times New Roman"/>
              <a:cs typeface="Times New Roman"/>
              <a:sym typeface="Times New Roman"/>
            </a:endParaRPr>
          </a:p>
        </p:txBody>
      </p:sp>
      <p:sp>
        <p:nvSpPr>
          <p:cNvPr id="3" name="Title 2">
            <a:extLst>
              <a:ext uri="{FF2B5EF4-FFF2-40B4-BE49-F238E27FC236}">
                <a16:creationId xmlns:a16="http://schemas.microsoft.com/office/drawing/2014/main" id="{416C4707-769E-4E14-ADB0-9DBD6521F6A4}"/>
              </a:ext>
            </a:extLst>
          </p:cNvPr>
          <p:cNvSpPr>
            <a:spLocks noGrp="1"/>
          </p:cNvSpPr>
          <p:nvPr>
            <p:ph type="title"/>
          </p:nvPr>
        </p:nvSpPr>
        <p:spPr/>
        <p:txBody>
          <a:bodyPr/>
          <a:lstStyle/>
          <a:p>
            <a:pPr algn="ctr"/>
            <a:r>
              <a:rPr lang="en-US" dirty="0"/>
              <a:t>Trigger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Database Programming: Techniques and Issues</a:t>
            </a:r>
            <a:endParaRPr/>
          </a:p>
        </p:txBody>
      </p:sp>
      <p:sp>
        <p:nvSpPr>
          <p:cNvPr id="229" name="Google Shape;229;p36"/>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Autofit/>
          </a:bodyPr>
          <a:lstStyle/>
          <a:p>
            <a:pPr marL="0" lvl="0" indent="0">
              <a:lnSpc>
                <a:spcPct val="200000"/>
              </a:lnSpc>
              <a:spcBef>
                <a:spcPts val="0"/>
              </a:spcBef>
              <a:buClr>
                <a:srgbClr val="FF0000"/>
              </a:buClr>
              <a:buSzPts val="2000"/>
              <a:buNone/>
            </a:pPr>
            <a:r>
              <a:rPr lang="en-US" sz="2000" dirty="0">
                <a:latin typeface="Times New Roman"/>
                <a:cs typeface="Times New Roman"/>
              </a:rPr>
              <a:t>Most database systems have an interactive interface where these SQL commands can be typed directly into a monitor for execution by the database system. </a:t>
            </a:r>
          </a:p>
          <a:p>
            <a:pPr marL="0" lvl="0" indent="0">
              <a:lnSpc>
                <a:spcPct val="200000"/>
              </a:lnSpc>
              <a:spcBef>
                <a:spcPts val="0"/>
              </a:spcBef>
              <a:buClr>
                <a:srgbClr val="FF0000"/>
              </a:buClr>
              <a:buSzPts val="2000"/>
              <a:buNone/>
            </a:pPr>
            <a:r>
              <a:rPr lang="en-US" sz="2000" dirty="0">
                <a:latin typeface="Times New Roman"/>
                <a:ea typeface="Times New Roman"/>
                <a:cs typeface="Times New Roman"/>
                <a:sym typeface="Times New Roman"/>
              </a:rPr>
              <a:t> • Execute file of commands</a:t>
            </a:r>
            <a:endParaRPr sz="2000" dirty="0"/>
          </a:p>
          <a:p>
            <a:pPr marL="0" lvl="0" indent="0" algn="l" rtl="0">
              <a:lnSpc>
                <a:spcPct val="200000"/>
              </a:lnSpc>
              <a:spcBef>
                <a:spcPts val="0"/>
              </a:spcBef>
              <a:spcAft>
                <a:spcPts val="0"/>
              </a:spcAft>
              <a:buClr>
                <a:srgbClr val="FF0000"/>
              </a:buClr>
              <a:buSzPts val="2000"/>
              <a:buNone/>
            </a:pPr>
            <a:r>
              <a:rPr lang="en-US" sz="2000" dirty="0">
                <a:latin typeface="Times New Roman"/>
                <a:ea typeface="Times New Roman"/>
                <a:cs typeface="Times New Roman"/>
                <a:sym typeface="Times New Roman"/>
              </a:rPr>
              <a:t> – @ &lt;file name&gt;</a:t>
            </a:r>
            <a:endParaRPr sz="2000" dirty="0"/>
          </a:p>
          <a:p>
            <a:pPr marL="0" lvl="0" indent="0" algn="l" rtl="0">
              <a:lnSpc>
                <a:spcPct val="200000"/>
              </a:lnSpc>
              <a:spcBef>
                <a:spcPts val="0"/>
              </a:spcBef>
              <a:spcAft>
                <a:spcPts val="0"/>
              </a:spcAft>
              <a:buClr>
                <a:srgbClr val="FF0000"/>
              </a:buClr>
              <a:buSzPts val="2000"/>
              <a:buNone/>
            </a:pPr>
            <a:r>
              <a:rPr lang="en-US" sz="2000" dirty="0">
                <a:latin typeface="Times New Roman"/>
                <a:ea typeface="Times New Roman"/>
                <a:cs typeface="Times New Roman"/>
                <a:sym typeface="Times New Roman"/>
              </a:rPr>
              <a:t>• Application programs or database applications </a:t>
            </a:r>
            <a:endParaRPr sz="2000" dirty="0">
              <a:latin typeface="Times New Roman"/>
              <a:ea typeface="Times New Roman"/>
              <a:cs typeface="Times New Roman"/>
              <a:sym typeface="Times New Roman"/>
            </a:endParaRPr>
          </a:p>
          <a:p>
            <a:pPr marL="0" lvl="0" indent="0" algn="l" rtl="0">
              <a:lnSpc>
                <a:spcPct val="200000"/>
              </a:lnSpc>
              <a:spcBef>
                <a:spcPts val="0"/>
              </a:spcBef>
              <a:spcAft>
                <a:spcPts val="0"/>
              </a:spcAft>
              <a:buClr>
                <a:srgbClr val="FF0000"/>
              </a:buClr>
              <a:buSzPts val="2000"/>
              <a:buNone/>
            </a:pPr>
            <a:r>
              <a:rPr lang="en-US" sz="2000" dirty="0">
                <a:latin typeface="Times New Roman"/>
                <a:ea typeface="Times New Roman"/>
                <a:cs typeface="Times New Roman"/>
                <a:sym typeface="Times New Roman"/>
              </a:rPr>
              <a:t>– Used as canned transactions by the end users access a database </a:t>
            </a:r>
            <a:endParaRPr sz="2000" dirty="0">
              <a:latin typeface="Times New Roman"/>
              <a:ea typeface="Times New Roman"/>
              <a:cs typeface="Times New Roman"/>
              <a:sym typeface="Times New Roman"/>
            </a:endParaRPr>
          </a:p>
          <a:p>
            <a:pPr marL="0" lvl="0" indent="0" algn="l" rtl="0">
              <a:lnSpc>
                <a:spcPct val="200000"/>
              </a:lnSpc>
              <a:spcBef>
                <a:spcPts val="0"/>
              </a:spcBef>
              <a:spcAft>
                <a:spcPts val="0"/>
              </a:spcAft>
              <a:buClr>
                <a:srgbClr val="FF0000"/>
              </a:buClr>
              <a:buSzPts val="2000"/>
              <a:buNone/>
            </a:pPr>
            <a:r>
              <a:rPr lang="en-US" sz="2000" dirty="0">
                <a:latin typeface="Times New Roman"/>
                <a:ea typeface="Times New Roman"/>
                <a:cs typeface="Times New Roman"/>
                <a:sym typeface="Times New Roman"/>
              </a:rPr>
              <a:t>– May have Web interface</a:t>
            </a:r>
            <a:endParaRPr sz="2000" dirty="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Database Programming Issues</a:t>
            </a:r>
            <a:endParaRPr/>
          </a:p>
        </p:txBody>
      </p:sp>
      <p:sp>
        <p:nvSpPr>
          <p:cNvPr id="235" name="Google Shape;235;p37"/>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457200" lvl="0" indent="-369570" algn="just" rtl="0">
              <a:lnSpc>
                <a:spcPct val="160000"/>
              </a:lnSpc>
              <a:spcBef>
                <a:spcPts val="1500"/>
              </a:spcBef>
              <a:spcAft>
                <a:spcPts val="0"/>
              </a:spcAft>
              <a:buClr>
                <a:srgbClr val="0D0D0D"/>
              </a:buClr>
              <a:buSzPct val="1000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Performance Problems:</a:t>
            </a:r>
            <a:r>
              <a:rPr lang="en-US" sz="2400" dirty="0">
                <a:solidFill>
                  <a:srgbClr val="0D0D0D"/>
                </a:solidFill>
                <a:highlight>
                  <a:srgbClr val="FFFFFF"/>
                </a:highlight>
                <a:latin typeface="Times New Roman"/>
                <a:ea typeface="Times New Roman"/>
                <a:cs typeface="Times New Roman"/>
                <a:sym typeface="Times New Roman"/>
              </a:rPr>
              <a:t> Slow query execution, high CPU usage, and long response times can all contribute to performance issues in a database system. This can be caused by inefficient queries, improper indexing, inadequate hardware resources, or suboptimal database design.</a:t>
            </a:r>
            <a:endParaRPr sz="24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60000"/>
              </a:lnSpc>
              <a:spcBef>
                <a:spcPts val="1500"/>
              </a:spcBef>
              <a:spcAft>
                <a:spcPts val="0"/>
              </a:spcAft>
              <a:buNone/>
            </a:pPr>
            <a:endParaRPr sz="2400" dirty="0">
              <a:solidFill>
                <a:srgbClr val="0D0D0D"/>
              </a:solidFill>
              <a:highlight>
                <a:srgbClr val="FFFFFF"/>
              </a:highlight>
              <a:latin typeface="Times New Roman"/>
              <a:ea typeface="Times New Roman"/>
              <a:cs typeface="Times New Roman"/>
              <a:sym typeface="Times New Roman"/>
            </a:endParaRPr>
          </a:p>
          <a:p>
            <a:pPr marL="457200" lvl="0" indent="-369570" algn="just" rtl="0">
              <a:lnSpc>
                <a:spcPct val="160000"/>
              </a:lnSpc>
              <a:spcBef>
                <a:spcPts val="1500"/>
              </a:spcBef>
              <a:spcAft>
                <a:spcPts val="0"/>
              </a:spcAft>
              <a:buClr>
                <a:srgbClr val="0D0D0D"/>
              </a:buClr>
              <a:buSzPct val="1000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Concurrency Issues: </a:t>
            </a:r>
            <a:r>
              <a:rPr lang="en-US" sz="2400" dirty="0">
                <a:solidFill>
                  <a:srgbClr val="0D0D0D"/>
                </a:solidFill>
                <a:highlight>
                  <a:srgbClr val="FFFFFF"/>
                </a:highlight>
                <a:latin typeface="Times New Roman"/>
                <a:ea typeface="Times New Roman"/>
                <a:cs typeface="Times New Roman"/>
                <a:sym typeface="Times New Roman"/>
              </a:rPr>
              <a:t>When multiple users or applications attempt to access and modify the same data simultaneously, it can lead to concurrency issues such as deadlocks, race conditions, and inconsistent data states. Implementing proper transaction management and isolation levels can help mitigate these problems.</a:t>
            </a:r>
            <a:endParaRPr sz="24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60000"/>
              </a:lnSpc>
              <a:spcBef>
                <a:spcPts val="1500"/>
              </a:spcBef>
              <a:spcAft>
                <a:spcPts val="0"/>
              </a:spcAft>
              <a:buNone/>
            </a:pPr>
            <a:endParaRPr sz="24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60000"/>
              </a:lnSpc>
              <a:spcBef>
                <a:spcPts val="1500"/>
              </a:spcBef>
              <a:spcAft>
                <a:spcPts val="0"/>
              </a:spcAft>
              <a:buSzPct val="233333"/>
              <a:buNone/>
            </a:pPr>
            <a:endParaRPr sz="1200"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996150" y="365125"/>
            <a:ext cx="10515600" cy="80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a:buNone/>
            </a:pPr>
            <a:r>
              <a:rPr lang="en-US"/>
              <a:t>Database Programming Issues(Contd)</a:t>
            </a:r>
            <a:endParaRPr/>
          </a:p>
          <a:p>
            <a:pPr marL="0" lvl="0" indent="0" algn="ctr" rtl="0">
              <a:lnSpc>
                <a:spcPct val="90000"/>
              </a:lnSpc>
              <a:spcBef>
                <a:spcPts val="0"/>
              </a:spcBef>
              <a:spcAft>
                <a:spcPts val="0"/>
              </a:spcAft>
              <a:buSzPct val="100000"/>
              <a:buNone/>
            </a:pPr>
            <a:r>
              <a:rPr lang="en-US"/>
              <a:t> </a:t>
            </a:r>
            <a:endParaRPr/>
          </a:p>
        </p:txBody>
      </p:sp>
      <p:sp>
        <p:nvSpPr>
          <p:cNvPr id="241" name="Google Shape;241;p38"/>
          <p:cNvSpPr txBox="1">
            <a:spLocks noGrp="1"/>
          </p:cNvSpPr>
          <p:nvPr>
            <p:ph type="body" idx="1"/>
          </p:nvPr>
        </p:nvSpPr>
        <p:spPr>
          <a:xfrm>
            <a:off x="838200" y="1233577"/>
            <a:ext cx="10515600" cy="5009374"/>
          </a:xfrm>
          <a:prstGeom prst="rect">
            <a:avLst/>
          </a:prstGeom>
          <a:noFill/>
          <a:ln>
            <a:noFill/>
          </a:ln>
        </p:spPr>
        <p:txBody>
          <a:bodyPr spcFirstLastPara="1" wrap="square" lIns="91425" tIns="45700" rIns="91425" bIns="45700" anchor="t" anchorCtr="0">
            <a:normAutofit fontScale="77500" lnSpcReduction="20000"/>
          </a:bodyPr>
          <a:lstStyle/>
          <a:p>
            <a:pPr marL="457200" lvl="0" indent="-369570" algn="just" rtl="0">
              <a:lnSpc>
                <a:spcPct val="160000"/>
              </a:lnSpc>
              <a:spcBef>
                <a:spcPts val="1500"/>
              </a:spcBef>
              <a:spcAft>
                <a:spcPts val="0"/>
              </a:spcAft>
              <a:buClr>
                <a:srgbClr val="0D0D0D"/>
              </a:buClr>
              <a:buSzPct val="1000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Data Integrity Violations: </a:t>
            </a:r>
            <a:r>
              <a:rPr lang="en-US" sz="2400" dirty="0">
                <a:solidFill>
                  <a:srgbClr val="0D0D0D"/>
                </a:solidFill>
                <a:highlight>
                  <a:srgbClr val="FFFFFF"/>
                </a:highlight>
                <a:latin typeface="Times New Roman"/>
                <a:ea typeface="Times New Roman"/>
                <a:cs typeface="Times New Roman"/>
                <a:sym typeface="Times New Roman"/>
              </a:rPr>
              <a:t>Data integrity issues occur when the data stored in the database does not meet the specified constraints or business rules. This can include violations of referential integrity (e.g., orphaned records), uniqueness constraints, and domain constraints. Regular data validation and integrity checks are essential to maintain data consistency.</a:t>
            </a:r>
            <a:endParaRPr sz="24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60000"/>
              </a:lnSpc>
              <a:spcBef>
                <a:spcPts val="1500"/>
              </a:spcBef>
              <a:spcAft>
                <a:spcPts val="0"/>
              </a:spcAft>
              <a:buNone/>
            </a:pPr>
            <a:endParaRPr sz="2400" dirty="0">
              <a:solidFill>
                <a:srgbClr val="0D0D0D"/>
              </a:solidFill>
              <a:highlight>
                <a:srgbClr val="FFFFFF"/>
              </a:highlight>
              <a:latin typeface="Times New Roman"/>
              <a:ea typeface="Times New Roman"/>
              <a:cs typeface="Times New Roman"/>
              <a:sym typeface="Times New Roman"/>
            </a:endParaRPr>
          </a:p>
          <a:p>
            <a:pPr marL="457200" lvl="0" indent="-369570" algn="just" rtl="0">
              <a:lnSpc>
                <a:spcPct val="160000"/>
              </a:lnSpc>
              <a:spcBef>
                <a:spcPts val="1500"/>
              </a:spcBef>
              <a:spcAft>
                <a:spcPts val="0"/>
              </a:spcAft>
              <a:buClr>
                <a:srgbClr val="0D0D0D"/>
              </a:buClr>
              <a:buSzPct val="1000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Security Vulnerabilities: </a:t>
            </a:r>
            <a:r>
              <a:rPr lang="en-US" sz="2400" dirty="0">
                <a:solidFill>
                  <a:srgbClr val="0D0D0D"/>
                </a:solidFill>
                <a:highlight>
                  <a:srgbClr val="FFFFFF"/>
                </a:highlight>
                <a:latin typeface="Times New Roman"/>
                <a:ea typeface="Times New Roman"/>
                <a:cs typeface="Times New Roman"/>
                <a:sym typeface="Times New Roman"/>
              </a:rPr>
              <a:t>Databases are often targeted by malicious actors seeking to access sensitive information or execute unauthorized operations. Common security vulnerabilities include SQL injection, privilege escalation, inadequate authentication and authorization mechanisms, and weak encryption practices. Implementing robust security measures such as parameterized queries, access controls, encryption, and regular security audits can help mitigate these risks.</a:t>
            </a:r>
            <a:endParaRPr sz="24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60000"/>
              </a:lnSpc>
              <a:spcBef>
                <a:spcPts val="1500"/>
              </a:spcBef>
              <a:spcAft>
                <a:spcPts val="0"/>
              </a:spcAft>
              <a:buSzPct val="133333"/>
              <a:buNone/>
            </a:pPr>
            <a:endParaRPr sz="2400" dirty="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Database Programming Issues(Contd)</a:t>
            </a:r>
            <a:endParaRPr/>
          </a:p>
        </p:txBody>
      </p:sp>
      <p:sp>
        <p:nvSpPr>
          <p:cNvPr id="247" name="Google Shape;247;p39"/>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500"/>
              </a:spcBef>
              <a:spcAft>
                <a:spcPts val="0"/>
              </a:spcAft>
              <a:buClr>
                <a:srgbClr val="0D0D0D"/>
              </a:buClr>
              <a:buSzPts val="2400"/>
              <a:buFont typeface="Times New Roman"/>
              <a:buChar char="•"/>
            </a:pPr>
            <a:r>
              <a:rPr lang="en-US" sz="2000" b="1" dirty="0">
                <a:solidFill>
                  <a:srgbClr val="0D0D0D"/>
                </a:solidFill>
                <a:highlight>
                  <a:srgbClr val="FFFFFF"/>
                </a:highlight>
                <a:latin typeface="Times New Roman"/>
                <a:ea typeface="Times New Roman"/>
                <a:cs typeface="Times New Roman"/>
                <a:sym typeface="Times New Roman"/>
              </a:rPr>
              <a:t>Data Backup and Recovery:</a:t>
            </a:r>
            <a:r>
              <a:rPr lang="en-US" sz="2000" dirty="0">
                <a:solidFill>
                  <a:srgbClr val="0D0D0D"/>
                </a:solidFill>
                <a:highlight>
                  <a:srgbClr val="FFFFFF"/>
                </a:highlight>
                <a:latin typeface="Times New Roman"/>
                <a:ea typeface="Times New Roman"/>
                <a:cs typeface="Times New Roman"/>
                <a:sym typeface="Times New Roman"/>
              </a:rPr>
              <a:t> Failure to regularly backup database data and implement proper disaster recovery procedures can result in data loss and downtime in the event of hardware failures, software bugs, or malicious attacks. It's essential to establish a reliable backup strategy, including offsite backups and automated backup scheduling, to ensure data availability and integrity.</a:t>
            </a:r>
            <a:endParaRPr sz="20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000" b="1" dirty="0">
                <a:solidFill>
                  <a:srgbClr val="0D0D0D"/>
                </a:solidFill>
                <a:highlight>
                  <a:srgbClr val="FFFFFF"/>
                </a:highlight>
                <a:latin typeface="Times New Roman"/>
                <a:ea typeface="Times New Roman"/>
                <a:cs typeface="Times New Roman"/>
                <a:sym typeface="Times New Roman"/>
              </a:rPr>
              <a:t>Scalability Challenges: </a:t>
            </a:r>
            <a:r>
              <a:rPr lang="en-US" sz="2000" dirty="0">
                <a:solidFill>
                  <a:srgbClr val="0D0D0D"/>
                </a:solidFill>
                <a:highlight>
                  <a:srgbClr val="FFFFFF"/>
                </a:highlight>
                <a:latin typeface="Times New Roman"/>
                <a:ea typeface="Times New Roman"/>
                <a:cs typeface="Times New Roman"/>
                <a:sym typeface="Times New Roman"/>
              </a:rPr>
              <a:t>As the volume of data and the number of users accessing the database grow, scalability becomes a concern. Scaling databases to handle increased workload while maintaining performance requires careful planning and implementation of strategies such as </a:t>
            </a:r>
            <a:r>
              <a:rPr lang="en-US" sz="2000" dirty="0" err="1">
                <a:solidFill>
                  <a:srgbClr val="0D0D0D"/>
                </a:solidFill>
                <a:highlight>
                  <a:srgbClr val="FFFFFF"/>
                </a:highlight>
                <a:latin typeface="Times New Roman"/>
                <a:ea typeface="Times New Roman"/>
                <a:cs typeface="Times New Roman"/>
                <a:sym typeface="Times New Roman"/>
              </a:rPr>
              <a:t>sharding</a:t>
            </a:r>
            <a:r>
              <a:rPr lang="en-US" sz="2000" dirty="0">
                <a:solidFill>
                  <a:srgbClr val="0D0D0D"/>
                </a:solidFill>
                <a:highlight>
                  <a:srgbClr val="FFFFFF"/>
                </a:highlight>
                <a:latin typeface="Times New Roman"/>
                <a:ea typeface="Times New Roman"/>
                <a:cs typeface="Times New Roman"/>
                <a:sym typeface="Times New Roman"/>
              </a:rPr>
              <a:t>, replication, and vertical or horizontal scaling.</a:t>
            </a:r>
            <a:endParaRPr sz="20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500"/>
              </a:spcBef>
              <a:spcAft>
                <a:spcPts val="0"/>
              </a:spcAft>
              <a:buNone/>
            </a:pPr>
            <a:endParaRPr sz="2000" dirty="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p:nvPr>
        </p:nvSpPr>
        <p:spPr>
          <a:xfrm>
            <a:off x="838200" y="388189"/>
            <a:ext cx="10515600" cy="86264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Database Programming Issues( contd.)</a:t>
            </a:r>
            <a:endParaRPr/>
          </a:p>
        </p:txBody>
      </p:sp>
      <p:sp>
        <p:nvSpPr>
          <p:cNvPr id="253" name="Google Shape;253;p40"/>
          <p:cNvSpPr txBox="1">
            <a:spLocks noGrp="1"/>
          </p:cNvSpPr>
          <p:nvPr>
            <p:ph type="body" idx="1"/>
          </p:nvPr>
        </p:nvSpPr>
        <p:spPr>
          <a:xfrm>
            <a:off x="838200" y="1328468"/>
            <a:ext cx="10515600" cy="4914483"/>
          </a:xfrm>
          <a:prstGeom prst="rect">
            <a:avLst/>
          </a:prstGeom>
          <a:noFill/>
          <a:ln>
            <a:noFill/>
          </a:ln>
        </p:spPr>
        <p:txBody>
          <a:bodyPr spcFirstLastPara="1" wrap="square" lIns="91425" tIns="45700" rIns="91425" bIns="45700" anchor="t" anchorCtr="0">
            <a:noAutofit/>
          </a:bodyPr>
          <a:lstStyle/>
          <a:p>
            <a:pPr marL="457200" lvl="0" indent="-381000" algn="just" rtl="0">
              <a:lnSpc>
                <a:spcPct val="150000"/>
              </a:lnSpc>
              <a:spcBef>
                <a:spcPts val="1500"/>
              </a:spcBef>
              <a:spcAft>
                <a:spcPts val="0"/>
              </a:spcAft>
              <a:buClr>
                <a:srgbClr val="0D0D0D"/>
              </a:buClr>
              <a:buSzPts val="24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Compatibility Issues: </a:t>
            </a:r>
            <a:r>
              <a:rPr lang="en-US" sz="2400" dirty="0">
                <a:solidFill>
                  <a:srgbClr val="0D0D0D"/>
                </a:solidFill>
                <a:highlight>
                  <a:srgbClr val="FFFFFF"/>
                </a:highlight>
                <a:latin typeface="Times New Roman"/>
                <a:ea typeface="Times New Roman"/>
                <a:cs typeface="Times New Roman"/>
                <a:sym typeface="Times New Roman"/>
              </a:rPr>
              <a:t>Migrating databases to new versions or platforms can sometimes lead to compatibility issues, where certain features or functionalities behave differently or become deprecated. It's essential to thoroughly test database upgrades and ensure compatibility with existing applications and dependencies.</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b="1" dirty="0">
                <a:solidFill>
                  <a:srgbClr val="0D0D0D"/>
                </a:solidFill>
                <a:highlight>
                  <a:srgbClr val="FFFFFF"/>
                </a:highlight>
                <a:latin typeface="Times New Roman"/>
                <a:ea typeface="Times New Roman"/>
                <a:cs typeface="Times New Roman"/>
                <a:sym typeface="Times New Roman"/>
              </a:rPr>
              <a:t>Resource Management:</a:t>
            </a:r>
            <a:r>
              <a:rPr lang="en-US" sz="2400" dirty="0">
                <a:solidFill>
                  <a:srgbClr val="0D0D0D"/>
                </a:solidFill>
                <a:highlight>
                  <a:srgbClr val="FFFFFF"/>
                </a:highlight>
                <a:latin typeface="Times New Roman"/>
                <a:ea typeface="Times New Roman"/>
                <a:cs typeface="Times New Roman"/>
                <a:sym typeface="Times New Roman"/>
              </a:rPr>
              <a:t> Inadequate resource management, such as insufficient memory, disk space, or CPU resources, can impact database performance and availability. Monitoring resource usage and optimizing database configuration settings can help address these issues.</a:t>
            </a:r>
            <a:endParaRPr sz="24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500"/>
              </a:spcBef>
              <a:spcAft>
                <a:spcPts val="0"/>
              </a:spcAft>
              <a:buNone/>
            </a:pPr>
            <a:endParaRPr dirty="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Database Programming Techniques</a:t>
            </a:r>
            <a:endParaRPr/>
          </a:p>
        </p:txBody>
      </p:sp>
      <p:sp>
        <p:nvSpPr>
          <p:cNvPr id="259" name="Google Shape;259;p41"/>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800" dirty="0">
                <a:solidFill>
                  <a:srgbClr val="0D0D0D"/>
                </a:solidFill>
                <a:highlight>
                  <a:srgbClr val="FFFFFF"/>
                </a:highlight>
                <a:latin typeface="Times New Roman"/>
                <a:ea typeface="Times New Roman"/>
                <a:cs typeface="Times New Roman"/>
                <a:sym typeface="Times New Roman"/>
              </a:rPr>
              <a:t>SQL (Structured Query Language):</a:t>
            </a:r>
            <a:endParaRPr sz="1800" dirty="0">
              <a:solidFill>
                <a:srgbClr val="0D0D0D"/>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0D0D0D"/>
              </a:buClr>
              <a:buSzPts val="22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SQL is the standard language for relational database management systems (RDBMS).</a:t>
            </a:r>
            <a:endParaRPr sz="1800" dirty="0">
              <a:solidFill>
                <a:srgbClr val="0D0D0D"/>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0D0D0D"/>
              </a:buClr>
              <a:buSzPts val="22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It is used to perform various operations such as querying data, updating records, creating and modifying database schema, and managing user permissions.</a:t>
            </a:r>
            <a:endParaRPr sz="1800" dirty="0">
              <a:solidFill>
                <a:srgbClr val="0D0D0D"/>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0D0D0D"/>
              </a:buClr>
              <a:buSzPts val="22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SQL queries can be categorized into Data Definition Language (DDL), Data Manipulation Language (DML), Data Control Language (DCL), and Transaction Control Language (TCL) statements.</a:t>
            </a:r>
            <a:endParaRPr sz="18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800" dirty="0">
                <a:solidFill>
                  <a:srgbClr val="0D0D0D"/>
                </a:solidFill>
                <a:highlight>
                  <a:srgbClr val="FFFFFF"/>
                </a:highlight>
                <a:latin typeface="Times New Roman"/>
                <a:ea typeface="Times New Roman"/>
                <a:cs typeface="Times New Roman"/>
                <a:sym typeface="Times New Roman"/>
              </a:rPr>
              <a:t>Stored Procedures:</a:t>
            </a:r>
            <a:endParaRPr sz="1800" dirty="0">
              <a:solidFill>
                <a:srgbClr val="0D0D0D"/>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0D0D0D"/>
              </a:buClr>
              <a:buSzPts val="22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Stored procedures are precompiled SQL code that is stored in the database and can be executed by calling its name.</a:t>
            </a:r>
            <a:endParaRPr sz="1800" dirty="0">
              <a:solidFill>
                <a:srgbClr val="0D0D0D"/>
              </a:solidFill>
              <a:highlight>
                <a:srgbClr val="FFFFFF"/>
              </a:highlight>
              <a:latin typeface="Times New Roman"/>
              <a:ea typeface="Times New Roman"/>
              <a:cs typeface="Times New Roman"/>
              <a:sym typeface="Times New Roman"/>
            </a:endParaRPr>
          </a:p>
          <a:p>
            <a:pPr marL="457200" lvl="0" indent="-368300" algn="just" rtl="0">
              <a:lnSpc>
                <a:spcPct val="150000"/>
              </a:lnSpc>
              <a:spcBef>
                <a:spcPts val="0"/>
              </a:spcBef>
              <a:spcAft>
                <a:spcPts val="0"/>
              </a:spcAft>
              <a:buClr>
                <a:srgbClr val="0D0D0D"/>
              </a:buClr>
              <a:buSzPts val="2200"/>
              <a:buFont typeface="Times New Roman"/>
              <a:buChar char="●"/>
            </a:pPr>
            <a:r>
              <a:rPr lang="en-US" sz="1800" dirty="0">
                <a:solidFill>
                  <a:srgbClr val="0D0D0D"/>
                </a:solidFill>
                <a:highlight>
                  <a:srgbClr val="FFFFFF"/>
                </a:highlight>
                <a:latin typeface="Times New Roman"/>
                <a:ea typeface="Times New Roman"/>
                <a:cs typeface="Times New Roman"/>
                <a:sym typeface="Times New Roman"/>
              </a:rPr>
              <a:t>They can encapsulate complex business logic, improve performance by reducing network traffic, and enhance security by controlling access to database objects.</a:t>
            </a:r>
            <a:endParaRPr sz="18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t>Database Programming Techniques</a:t>
            </a:r>
            <a:endParaRPr dirty="0"/>
          </a:p>
        </p:txBody>
      </p:sp>
      <p:sp>
        <p:nvSpPr>
          <p:cNvPr id="266" name="Google Shape;266;p42"/>
          <p:cNvSpPr txBox="1">
            <a:spLocks noGrp="1"/>
          </p:cNvSpPr>
          <p:nvPr>
            <p:ph type="body" idx="1"/>
          </p:nvPr>
        </p:nvSpPr>
        <p:spPr>
          <a:xfrm>
            <a:off x="838200" y="1440611"/>
            <a:ext cx="10515600" cy="480234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2400" dirty="0">
                <a:solidFill>
                  <a:srgbClr val="0D0D0D"/>
                </a:solidFill>
                <a:highlight>
                  <a:srgbClr val="FFFFFF"/>
                </a:highlight>
                <a:latin typeface="Times New Roman"/>
                <a:ea typeface="Times New Roman"/>
                <a:cs typeface="Times New Roman"/>
                <a:sym typeface="Times New Roman"/>
              </a:rPr>
              <a:t>Triggers:</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Triggers are database objects that are automatically executed in response to specific data manipulation events (e.g., INSERT, UPDATE, DELETE) on a table.</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They can be used to enforce data integrity constraints, audit changes to data, and perform automated actions based on certain conditions.</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Triggers can be defined to execute either before or after the triggering event occurs.</a:t>
            </a:r>
            <a:endParaRPr sz="2400"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body" idx="1"/>
          </p:nvPr>
        </p:nvSpPr>
        <p:spPr>
          <a:xfrm>
            <a:off x="939800" y="1789694"/>
            <a:ext cx="10515600" cy="5794377"/>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400" dirty="0">
                <a:solidFill>
                  <a:srgbClr val="0D0D0D"/>
                </a:solidFill>
                <a:highlight>
                  <a:srgbClr val="FFFFFF"/>
                </a:highlight>
                <a:latin typeface="Times New Roman"/>
                <a:ea typeface="Times New Roman"/>
                <a:cs typeface="Times New Roman"/>
                <a:sym typeface="Times New Roman"/>
              </a:rPr>
              <a:t>ORM (Object-Relational Mapping):</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ORM is a programming technique that maps object-oriented domain models to relational database tables.</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It abstracts away the complexities of SQL and allows developers to work with objects directly, improving code readability and maintainability.</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Popular ORM frameworks include Hibernate (Java), Entity Framework (C#), </a:t>
            </a:r>
            <a:r>
              <a:rPr lang="en-US" sz="2400" dirty="0" err="1">
                <a:solidFill>
                  <a:srgbClr val="0D0D0D"/>
                </a:solidFill>
                <a:highlight>
                  <a:srgbClr val="FFFFFF"/>
                </a:highlight>
                <a:latin typeface="Times New Roman"/>
                <a:ea typeface="Times New Roman"/>
                <a:cs typeface="Times New Roman"/>
                <a:sym typeface="Times New Roman"/>
              </a:rPr>
              <a:t>SQLAlchemy</a:t>
            </a:r>
            <a:r>
              <a:rPr lang="en-US" sz="2400" dirty="0">
                <a:solidFill>
                  <a:srgbClr val="0D0D0D"/>
                </a:solidFill>
                <a:highlight>
                  <a:srgbClr val="FFFFFF"/>
                </a:highlight>
                <a:latin typeface="Times New Roman"/>
                <a:ea typeface="Times New Roman"/>
                <a:cs typeface="Times New Roman"/>
                <a:sym typeface="Times New Roman"/>
              </a:rPr>
              <a:t> (Python), and </a:t>
            </a:r>
            <a:r>
              <a:rPr lang="en-US" sz="2400" dirty="0" err="1">
                <a:solidFill>
                  <a:srgbClr val="0D0D0D"/>
                </a:solidFill>
                <a:highlight>
                  <a:srgbClr val="FFFFFF"/>
                </a:highlight>
                <a:latin typeface="Times New Roman"/>
                <a:ea typeface="Times New Roman"/>
                <a:cs typeface="Times New Roman"/>
                <a:sym typeface="Times New Roman"/>
              </a:rPr>
              <a:t>Sequelize</a:t>
            </a:r>
            <a:r>
              <a:rPr lang="en-US" sz="2400" dirty="0">
                <a:solidFill>
                  <a:srgbClr val="0D0D0D"/>
                </a:solidFill>
                <a:highlight>
                  <a:srgbClr val="FFFFFF"/>
                </a:highlight>
                <a:latin typeface="Times New Roman"/>
                <a:ea typeface="Times New Roman"/>
                <a:cs typeface="Times New Roman"/>
                <a:sym typeface="Times New Roman"/>
              </a:rPr>
              <a:t> (Node.js).</a:t>
            </a:r>
            <a:endParaRPr sz="24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2400" dirty="0">
              <a:latin typeface="Times New Roman"/>
              <a:ea typeface="Times New Roman"/>
              <a:cs typeface="Times New Roman"/>
              <a:sym typeface="Times New Roman"/>
            </a:endParaRPr>
          </a:p>
        </p:txBody>
      </p:sp>
      <p:sp>
        <p:nvSpPr>
          <p:cNvPr id="4" name="Google Shape;265;p42">
            <a:extLst>
              <a:ext uri="{FF2B5EF4-FFF2-40B4-BE49-F238E27FC236}">
                <a16:creationId xmlns:a16="http://schemas.microsoft.com/office/drawing/2014/main" id="{ED8A4D6A-F87B-40AB-BF67-62B4398B170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t>Database Programming Techniques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Additional Features of SQL</a:t>
            </a:r>
            <a:endParaRPr/>
          </a:p>
        </p:txBody>
      </p:sp>
      <p:sp>
        <p:nvSpPr>
          <p:cNvPr id="115" name="Google Shape;115;p18"/>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ct val="142857"/>
              <a:buChar char="•"/>
            </a:pPr>
            <a:r>
              <a:rPr lang="en-US" sz="2100" dirty="0">
                <a:latin typeface="Times New Roman"/>
                <a:ea typeface="Times New Roman"/>
                <a:cs typeface="Times New Roman"/>
                <a:sym typeface="Times New Roman"/>
              </a:rPr>
              <a:t>SQL features: various techniques for specifying complex retrieval queries, including nested queries, aggregate functions, grouping, joined tables, outer joins, case statements, and recursive queries</a:t>
            </a:r>
            <a:endParaRPr sz="2100" dirty="0">
              <a:latin typeface="Times New Roman"/>
              <a:ea typeface="Times New Roman"/>
              <a:cs typeface="Times New Roman"/>
              <a:sym typeface="Times New Roman"/>
            </a:endParaRPr>
          </a:p>
          <a:p>
            <a:pPr marL="228600" lvl="0" indent="-228600" algn="just" rtl="0">
              <a:lnSpc>
                <a:spcPct val="150000"/>
              </a:lnSpc>
              <a:spcBef>
                <a:spcPts val="0"/>
              </a:spcBef>
              <a:spcAft>
                <a:spcPts val="0"/>
              </a:spcAft>
              <a:buSzPct val="142857"/>
              <a:buChar char="•"/>
            </a:pPr>
            <a:r>
              <a:rPr lang="en-US" sz="2100" dirty="0">
                <a:latin typeface="Times New Roman"/>
                <a:ea typeface="Times New Roman"/>
                <a:cs typeface="Times New Roman"/>
                <a:sym typeface="Times New Roman"/>
              </a:rPr>
              <a:t>In addition to the SQL commands, a set of commands for specifying physical database design parameters, file structures for relations, and access paths such as indexes.</a:t>
            </a:r>
            <a:endParaRPr sz="2100" dirty="0"/>
          </a:p>
          <a:p>
            <a:pPr marL="228600" lvl="0" indent="-228600" algn="just" rtl="0">
              <a:lnSpc>
                <a:spcPct val="150000"/>
              </a:lnSpc>
              <a:spcBef>
                <a:spcPts val="0"/>
              </a:spcBef>
              <a:spcAft>
                <a:spcPts val="0"/>
              </a:spcAft>
              <a:buSzPct val="142857"/>
              <a:buChar char="•"/>
            </a:pPr>
            <a:r>
              <a:rPr lang="en-US" sz="2100" dirty="0">
                <a:latin typeface="Times New Roman"/>
                <a:ea typeface="Times New Roman"/>
                <a:cs typeface="Times New Roman"/>
                <a:sym typeface="Times New Roman"/>
              </a:rPr>
              <a:t>SQL has language constructs for specifying the granting and revoking of privileges to users.</a:t>
            </a:r>
            <a:endParaRPr sz="2100" dirty="0"/>
          </a:p>
          <a:p>
            <a:pPr marL="228600" lvl="0" indent="-228600" algn="just" rtl="0">
              <a:lnSpc>
                <a:spcPct val="150000"/>
              </a:lnSpc>
              <a:spcBef>
                <a:spcPts val="0"/>
              </a:spcBef>
              <a:spcAft>
                <a:spcPts val="0"/>
              </a:spcAft>
              <a:buSzPct val="142857"/>
              <a:buChar char="•"/>
            </a:pPr>
            <a:r>
              <a:rPr lang="en-US" sz="2100" dirty="0">
                <a:latin typeface="Times New Roman"/>
                <a:ea typeface="Times New Roman"/>
                <a:cs typeface="Times New Roman"/>
                <a:sym typeface="Times New Roman"/>
              </a:rPr>
              <a:t>SQL has incorporated many features from object-oriented models to have more powerful capabilities, leading to enhanced relational systems known as object-relational.</a:t>
            </a:r>
            <a:endParaRPr sz="2100" dirty="0"/>
          </a:p>
          <a:p>
            <a:pPr marL="228600" lvl="0" indent="-228600" algn="just" rtl="0">
              <a:lnSpc>
                <a:spcPct val="150000"/>
              </a:lnSpc>
              <a:spcBef>
                <a:spcPts val="0"/>
              </a:spcBef>
              <a:spcAft>
                <a:spcPts val="0"/>
              </a:spcAft>
              <a:buSzPct val="142857"/>
              <a:buChar char="•"/>
            </a:pPr>
            <a:r>
              <a:rPr lang="en-US" sz="2100" dirty="0"/>
              <a:t>SQL and relational databases can interact with technologies such as XML</a:t>
            </a:r>
            <a:endParaRPr sz="2100" dirty="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4"/>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2400" dirty="0">
                <a:solidFill>
                  <a:srgbClr val="0D0D0D"/>
                </a:solidFill>
                <a:highlight>
                  <a:srgbClr val="FFFFFF"/>
                </a:highlight>
                <a:latin typeface="Times New Roman"/>
                <a:ea typeface="Times New Roman"/>
                <a:cs typeface="Times New Roman"/>
                <a:sym typeface="Times New Roman"/>
              </a:rPr>
              <a:t>Connection Pooling:</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Connection pooling is a technique used to manage a pool of database connections that can be reused by multiple clients.</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It helps improve application performance by reducing the overhead of establishing new database connections for each request.</a:t>
            </a:r>
            <a:endParaRPr sz="2400" dirty="0">
              <a:solidFill>
                <a:srgbClr val="0D0D0D"/>
              </a:solidFill>
              <a:highlight>
                <a:srgbClr val="FFFFFF"/>
              </a:highlight>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rgbClr val="0D0D0D"/>
              </a:buClr>
              <a:buSzPts val="2400"/>
              <a:buFont typeface="Times New Roman"/>
              <a:buChar char="●"/>
            </a:pPr>
            <a:r>
              <a:rPr lang="en-US" sz="2400" dirty="0">
                <a:solidFill>
                  <a:srgbClr val="0D0D0D"/>
                </a:solidFill>
                <a:highlight>
                  <a:srgbClr val="FFFFFF"/>
                </a:highlight>
                <a:latin typeface="Times New Roman"/>
                <a:ea typeface="Times New Roman"/>
                <a:cs typeface="Times New Roman"/>
                <a:sym typeface="Times New Roman"/>
              </a:rPr>
              <a:t>Connection pooling libraries and frameworks are available for most programming languages and database systems.</a:t>
            </a:r>
            <a:endParaRPr sz="24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endParaRPr sz="2400" dirty="0">
              <a:latin typeface="Times New Roman"/>
              <a:ea typeface="Times New Roman"/>
              <a:cs typeface="Times New Roman"/>
              <a:sym typeface="Times New Roman"/>
            </a:endParaRPr>
          </a:p>
        </p:txBody>
      </p:sp>
      <p:sp>
        <p:nvSpPr>
          <p:cNvPr id="8" name="Google Shape;265;p42">
            <a:extLst>
              <a:ext uri="{FF2B5EF4-FFF2-40B4-BE49-F238E27FC236}">
                <a16:creationId xmlns:a16="http://schemas.microsoft.com/office/drawing/2014/main" id="{0239122E-A1EF-4460-886D-BAAFAFEAFF3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t>Database Programming Techniques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45"/>
          <p:cNvSpPr txBox="1">
            <a:spLocks noGrp="1"/>
          </p:cNvSpPr>
          <p:nvPr>
            <p:ph type="body" idx="1"/>
          </p:nvPr>
        </p:nvSpPr>
        <p:spPr>
          <a:xfrm>
            <a:off x="838200" y="1641593"/>
            <a:ext cx="10515600" cy="5216407"/>
          </a:xfrm>
          <a:prstGeom prst="rect">
            <a:avLst/>
          </a:prstGeom>
          <a:noFill/>
          <a:ln>
            <a:noFill/>
          </a:ln>
        </p:spPr>
        <p:txBody>
          <a:bodyPr spcFirstLastPara="1" wrap="square" lIns="91425" tIns="45700" rIns="91425" bIns="45700" anchor="t" anchorCtr="0">
            <a:normAutofit fontScale="32500" lnSpcReduction="20000"/>
          </a:bodyPr>
          <a:lstStyle/>
          <a:p>
            <a:pPr marL="0" lvl="0" indent="0" algn="just" rtl="0">
              <a:lnSpc>
                <a:spcPct val="170000"/>
              </a:lnSpc>
              <a:spcBef>
                <a:spcPts val="0"/>
              </a:spcBef>
              <a:spcAft>
                <a:spcPts val="0"/>
              </a:spcAft>
              <a:buNone/>
            </a:pPr>
            <a:r>
              <a:rPr lang="en-US" sz="4600" dirty="0">
                <a:solidFill>
                  <a:srgbClr val="0D0D0D"/>
                </a:solidFill>
                <a:highlight>
                  <a:srgbClr val="FFFFFF"/>
                </a:highlight>
                <a:latin typeface="Times New Roman"/>
                <a:ea typeface="Times New Roman"/>
                <a:cs typeface="Times New Roman"/>
                <a:sym typeface="Times New Roman"/>
              </a:rPr>
              <a:t>Indexing:</a:t>
            </a:r>
            <a:endParaRPr sz="4600" dirty="0">
              <a:solidFill>
                <a:srgbClr val="0D0D0D"/>
              </a:solidFill>
              <a:highlight>
                <a:srgbClr val="FFFFFF"/>
              </a:highlight>
              <a:latin typeface="Times New Roman"/>
              <a:ea typeface="Times New Roman"/>
              <a:cs typeface="Times New Roman"/>
              <a:sym typeface="Times New Roman"/>
            </a:endParaRPr>
          </a:p>
          <a:p>
            <a:pPr marL="457200" lvl="0" indent="-367347" algn="just" rtl="0">
              <a:lnSpc>
                <a:spcPct val="170000"/>
              </a:lnSpc>
              <a:spcBef>
                <a:spcPts val="0"/>
              </a:spcBef>
              <a:spcAft>
                <a:spcPts val="0"/>
              </a:spcAft>
              <a:buClr>
                <a:srgbClr val="0D0D0D"/>
              </a:buClr>
              <a:buSzPct val="100000"/>
              <a:buFont typeface="Times New Roman"/>
              <a:buChar char="●"/>
            </a:pPr>
            <a:r>
              <a:rPr lang="en-US" sz="4600" dirty="0">
                <a:solidFill>
                  <a:srgbClr val="0D0D0D"/>
                </a:solidFill>
                <a:highlight>
                  <a:srgbClr val="FFFFFF"/>
                </a:highlight>
                <a:latin typeface="Times New Roman"/>
                <a:ea typeface="Times New Roman"/>
                <a:cs typeface="Times New Roman"/>
                <a:sym typeface="Times New Roman"/>
              </a:rPr>
              <a:t>Indexing is the process of creating data structures (indexes) on one or more columns of a database table to improve query performance.</a:t>
            </a:r>
            <a:endParaRPr sz="4600" dirty="0">
              <a:solidFill>
                <a:srgbClr val="0D0D0D"/>
              </a:solidFill>
              <a:highlight>
                <a:srgbClr val="FFFFFF"/>
              </a:highlight>
              <a:latin typeface="Times New Roman"/>
              <a:ea typeface="Times New Roman"/>
              <a:cs typeface="Times New Roman"/>
              <a:sym typeface="Times New Roman"/>
            </a:endParaRPr>
          </a:p>
          <a:p>
            <a:pPr marL="457200" lvl="0" indent="-367347" algn="just" rtl="0">
              <a:lnSpc>
                <a:spcPct val="170000"/>
              </a:lnSpc>
              <a:spcBef>
                <a:spcPts val="0"/>
              </a:spcBef>
              <a:spcAft>
                <a:spcPts val="0"/>
              </a:spcAft>
              <a:buClr>
                <a:srgbClr val="0D0D0D"/>
              </a:buClr>
              <a:buSzPct val="100000"/>
              <a:buFont typeface="Times New Roman"/>
              <a:buChar char="●"/>
            </a:pPr>
            <a:r>
              <a:rPr lang="en-US" sz="4600" dirty="0">
                <a:solidFill>
                  <a:srgbClr val="0D0D0D"/>
                </a:solidFill>
                <a:highlight>
                  <a:srgbClr val="FFFFFF"/>
                </a:highlight>
                <a:latin typeface="Times New Roman"/>
                <a:ea typeface="Times New Roman"/>
                <a:cs typeface="Times New Roman"/>
                <a:sym typeface="Times New Roman"/>
              </a:rPr>
              <a:t>Indexes allow the database engine to quickly locate and retrieve data based on the indexed columns, reducing the need for full table scans.</a:t>
            </a:r>
            <a:endParaRPr sz="4600" dirty="0">
              <a:solidFill>
                <a:srgbClr val="0D0D0D"/>
              </a:solidFill>
              <a:highlight>
                <a:srgbClr val="FFFFFF"/>
              </a:highlight>
              <a:latin typeface="Times New Roman"/>
              <a:ea typeface="Times New Roman"/>
              <a:cs typeface="Times New Roman"/>
              <a:sym typeface="Times New Roman"/>
            </a:endParaRPr>
          </a:p>
          <a:p>
            <a:pPr marL="457200" lvl="0" indent="-367347" algn="just" rtl="0">
              <a:lnSpc>
                <a:spcPct val="170000"/>
              </a:lnSpc>
              <a:spcBef>
                <a:spcPts val="0"/>
              </a:spcBef>
              <a:spcAft>
                <a:spcPts val="0"/>
              </a:spcAft>
              <a:buClr>
                <a:srgbClr val="0D0D0D"/>
              </a:buClr>
              <a:buSzPct val="100000"/>
              <a:buFont typeface="Times New Roman"/>
              <a:buChar char="●"/>
            </a:pPr>
            <a:r>
              <a:rPr lang="en-US" sz="4600" dirty="0">
                <a:solidFill>
                  <a:srgbClr val="0D0D0D"/>
                </a:solidFill>
                <a:highlight>
                  <a:srgbClr val="FFFFFF"/>
                </a:highlight>
                <a:latin typeface="Times New Roman"/>
                <a:ea typeface="Times New Roman"/>
                <a:cs typeface="Times New Roman"/>
                <a:sym typeface="Times New Roman"/>
              </a:rPr>
              <a:t>Common types of indexes include single-column indexes, composite indexes, unique indexes, and full-text indexes.</a:t>
            </a:r>
            <a:endParaRPr sz="46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70000"/>
              </a:lnSpc>
              <a:spcBef>
                <a:spcPts val="0"/>
              </a:spcBef>
              <a:spcAft>
                <a:spcPts val="0"/>
              </a:spcAft>
              <a:buNone/>
            </a:pPr>
            <a:endParaRPr sz="4600" dirty="0">
              <a:solidFill>
                <a:srgbClr val="0D0D0D"/>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US" sz="4600" dirty="0">
                <a:solidFill>
                  <a:srgbClr val="0D0D0D"/>
                </a:solidFill>
                <a:highlight>
                  <a:srgbClr val="FFFFFF"/>
                </a:highlight>
                <a:latin typeface="Times New Roman"/>
                <a:ea typeface="Times New Roman"/>
                <a:cs typeface="Times New Roman"/>
                <a:sym typeface="Times New Roman"/>
              </a:rPr>
              <a:t>Transactions:</a:t>
            </a:r>
            <a:endParaRPr sz="4600" dirty="0">
              <a:solidFill>
                <a:srgbClr val="0D0D0D"/>
              </a:solidFill>
              <a:highlight>
                <a:srgbClr val="FFFFFF"/>
              </a:highlight>
              <a:latin typeface="Times New Roman"/>
              <a:ea typeface="Times New Roman"/>
              <a:cs typeface="Times New Roman"/>
              <a:sym typeface="Times New Roman"/>
            </a:endParaRPr>
          </a:p>
          <a:p>
            <a:pPr marL="457200" lvl="0" indent="-367347" algn="just" rtl="0">
              <a:lnSpc>
                <a:spcPct val="170000"/>
              </a:lnSpc>
              <a:spcBef>
                <a:spcPts val="0"/>
              </a:spcBef>
              <a:spcAft>
                <a:spcPts val="0"/>
              </a:spcAft>
              <a:buClr>
                <a:srgbClr val="0D0D0D"/>
              </a:buClr>
              <a:buSzPct val="100000"/>
              <a:buFont typeface="Times New Roman"/>
              <a:buChar char="●"/>
            </a:pPr>
            <a:r>
              <a:rPr lang="en-US" sz="4600" dirty="0">
                <a:solidFill>
                  <a:srgbClr val="0D0D0D"/>
                </a:solidFill>
                <a:highlight>
                  <a:srgbClr val="FFFFFF"/>
                </a:highlight>
                <a:latin typeface="Times New Roman"/>
                <a:ea typeface="Times New Roman"/>
                <a:cs typeface="Times New Roman"/>
                <a:sym typeface="Times New Roman"/>
              </a:rPr>
              <a:t>Transactions are units of work that are performed on a database and must either be completed entirely or rolled back if an error occurs.</a:t>
            </a:r>
            <a:endParaRPr sz="4600" dirty="0">
              <a:solidFill>
                <a:srgbClr val="0D0D0D"/>
              </a:solidFill>
              <a:highlight>
                <a:srgbClr val="FFFFFF"/>
              </a:highlight>
              <a:latin typeface="Times New Roman"/>
              <a:ea typeface="Times New Roman"/>
              <a:cs typeface="Times New Roman"/>
              <a:sym typeface="Times New Roman"/>
            </a:endParaRPr>
          </a:p>
          <a:p>
            <a:pPr marL="457200" lvl="0" indent="-367347" algn="just" rtl="0">
              <a:lnSpc>
                <a:spcPct val="170000"/>
              </a:lnSpc>
              <a:spcBef>
                <a:spcPts val="0"/>
              </a:spcBef>
              <a:spcAft>
                <a:spcPts val="0"/>
              </a:spcAft>
              <a:buClr>
                <a:srgbClr val="0D0D0D"/>
              </a:buClr>
              <a:buSzPct val="100000"/>
              <a:buFont typeface="Times New Roman"/>
              <a:buChar char="●"/>
            </a:pPr>
            <a:r>
              <a:rPr lang="en-US" sz="4600" dirty="0">
                <a:solidFill>
                  <a:srgbClr val="0D0D0D"/>
                </a:solidFill>
                <a:highlight>
                  <a:srgbClr val="FFFFFF"/>
                </a:highlight>
                <a:latin typeface="Times New Roman"/>
                <a:ea typeface="Times New Roman"/>
                <a:cs typeface="Times New Roman"/>
                <a:sym typeface="Times New Roman"/>
              </a:rPr>
              <a:t>They ensure data consistency and integrity by enforcing the ACID properties (Atomicity, Consistency, Isolation, Durability).</a:t>
            </a:r>
            <a:endParaRPr sz="4600" dirty="0">
              <a:solidFill>
                <a:srgbClr val="0D0D0D"/>
              </a:solidFill>
              <a:highlight>
                <a:srgbClr val="FFFFFF"/>
              </a:highlight>
              <a:latin typeface="Times New Roman"/>
              <a:ea typeface="Times New Roman"/>
              <a:cs typeface="Times New Roman"/>
              <a:sym typeface="Times New Roman"/>
            </a:endParaRPr>
          </a:p>
          <a:p>
            <a:pPr marL="457200" lvl="0" indent="0" algn="just" rtl="0">
              <a:lnSpc>
                <a:spcPct val="170000"/>
              </a:lnSpc>
              <a:spcBef>
                <a:spcPts val="0"/>
              </a:spcBef>
              <a:spcAft>
                <a:spcPts val="0"/>
              </a:spcAft>
              <a:buNone/>
            </a:pPr>
            <a:endParaRPr sz="2400"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a:p>
            <a:pPr marL="0" lvl="0" indent="0" algn="just" rtl="0">
              <a:lnSpc>
                <a:spcPct val="17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7" name="Google Shape;265;p42">
            <a:extLst>
              <a:ext uri="{FF2B5EF4-FFF2-40B4-BE49-F238E27FC236}">
                <a16:creationId xmlns:a16="http://schemas.microsoft.com/office/drawing/2014/main" id="{D3B8074D-72BB-49EA-8321-ABD8DC0A0CD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dirty="0"/>
              <a:t>Database Programming Techniques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Approaches to Database Programming</a:t>
            </a:r>
            <a:endParaRPr/>
          </a:p>
        </p:txBody>
      </p:sp>
      <p:sp>
        <p:nvSpPr>
          <p:cNvPr id="289" name="Google Shape;289;p46"/>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34327" algn="just" rtl="0">
              <a:lnSpc>
                <a:spcPct val="150000"/>
              </a:lnSpc>
              <a:spcBef>
                <a:spcPts val="0"/>
              </a:spcBef>
              <a:spcAft>
                <a:spcPts val="0"/>
              </a:spcAft>
              <a:buSzPct val="64285"/>
              <a:buChar char="●"/>
            </a:pPr>
            <a:r>
              <a:rPr lang="en-US" b="1" dirty="0">
                <a:latin typeface="Times New Roman"/>
                <a:ea typeface="Times New Roman"/>
                <a:cs typeface="Times New Roman"/>
                <a:sym typeface="Times New Roman"/>
              </a:rPr>
              <a:t>Embedding database commands in a general-purpose programming language.</a:t>
            </a:r>
            <a:r>
              <a:rPr lang="en-US" dirty="0">
                <a:latin typeface="Times New Roman"/>
                <a:ea typeface="Times New Roman"/>
                <a:cs typeface="Times New Roman"/>
                <a:sym typeface="Times New Roman"/>
              </a:rPr>
              <a:t> In this approach, database statements are embedded into the host programming language, but they are identified by a special prefix. </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64285"/>
              <a:buChar char="●"/>
            </a:pPr>
            <a:r>
              <a:rPr lang="en-US" b="1" dirty="0">
                <a:latin typeface="Times New Roman"/>
                <a:ea typeface="Times New Roman"/>
                <a:cs typeface="Times New Roman"/>
                <a:sym typeface="Times New Roman"/>
              </a:rPr>
              <a:t>Using a library of database functions or classes</a:t>
            </a:r>
            <a:r>
              <a:rPr lang="en-US" dirty="0">
                <a:latin typeface="Times New Roman"/>
                <a:ea typeface="Times New Roman"/>
                <a:cs typeface="Times New Roman"/>
                <a:sym typeface="Times New Roman"/>
              </a:rPr>
              <a:t>. A library of functions is made available to the host programming language for database calls.</a:t>
            </a:r>
            <a:endParaRPr dirty="0">
              <a:latin typeface="Times New Roman"/>
              <a:ea typeface="Times New Roman"/>
              <a:cs typeface="Times New Roman"/>
              <a:sym typeface="Times New Roman"/>
            </a:endParaRPr>
          </a:p>
          <a:p>
            <a:pPr marL="457200" lvl="0" indent="-334327" algn="just" rtl="0">
              <a:lnSpc>
                <a:spcPct val="150000"/>
              </a:lnSpc>
              <a:spcBef>
                <a:spcPts val="0"/>
              </a:spcBef>
              <a:spcAft>
                <a:spcPts val="0"/>
              </a:spcAft>
              <a:buSzPct val="64285"/>
              <a:buChar char="●"/>
            </a:pPr>
            <a:r>
              <a:rPr lang="en-US" b="1" dirty="0">
                <a:latin typeface="Times New Roman"/>
                <a:ea typeface="Times New Roman"/>
                <a:cs typeface="Times New Roman"/>
                <a:sym typeface="Times New Roman"/>
              </a:rPr>
              <a:t>Designing a brand-new language. </a:t>
            </a:r>
            <a:r>
              <a:rPr lang="en-US" dirty="0">
                <a:latin typeface="Times New Roman"/>
                <a:ea typeface="Times New Roman"/>
                <a:cs typeface="Times New Roman"/>
                <a:sym typeface="Times New Roman"/>
              </a:rPr>
              <a:t>A database programming language is designed from scratch to be compatible with the database model and query language.  </a:t>
            </a:r>
            <a:endParaRPr dirty="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3200"/>
              <a:buFont typeface="Times New Roman"/>
              <a:buNone/>
            </a:pPr>
            <a:r>
              <a:rPr lang="en-US" sz="3200"/>
              <a:t>Impedance Mismatch</a:t>
            </a:r>
            <a:endParaRPr sz="3200"/>
          </a:p>
        </p:txBody>
      </p:sp>
      <p:sp>
        <p:nvSpPr>
          <p:cNvPr id="295" name="Google Shape;295;p47"/>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rmAutofit fontScale="70000" lnSpcReduction="20000"/>
          </a:bodyPr>
          <a:lstStyle/>
          <a:p>
            <a:pPr marL="457200" lvl="0" indent="-342900" algn="just" rtl="0">
              <a:lnSpc>
                <a:spcPct val="160000"/>
              </a:lnSpc>
              <a:spcBef>
                <a:spcPts val="1000"/>
              </a:spcBef>
              <a:spcAft>
                <a:spcPts val="0"/>
              </a:spcAft>
              <a:buSzPts val="1800"/>
              <a:buFont typeface="Times New Roman"/>
              <a:buChar char="•"/>
            </a:pPr>
            <a:r>
              <a:rPr lang="en-US" dirty="0">
                <a:latin typeface="Times New Roman"/>
                <a:ea typeface="Times New Roman"/>
                <a:cs typeface="Times New Roman"/>
                <a:sym typeface="Times New Roman"/>
              </a:rPr>
              <a:t>Impedance mismatch is the term used to refer to the problems that occur because of differences between the database model and the programming language model. </a:t>
            </a:r>
            <a:endParaRPr dirty="0">
              <a:latin typeface="Times New Roman"/>
              <a:ea typeface="Times New Roman"/>
              <a:cs typeface="Times New Roman"/>
              <a:sym typeface="Times New Roman"/>
            </a:endParaRPr>
          </a:p>
          <a:p>
            <a:pPr marL="457200" lvl="0" indent="-342900" algn="just" rtl="0">
              <a:lnSpc>
                <a:spcPct val="16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The first problem that may occur is that the data types of the programming language differ from the attribute data types that are available in the data model.</a:t>
            </a:r>
            <a:endParaRPr dirty="0">
              <a:latin typeface="Times New Roman"/>
              <a:ea typeface="Times New Roman"/>
              <a:cs typeface="Times New Roman"/>
              <a:sym typeface="Times New Roman"/>
            </a:endParaRPr>
          </a:p>
          <a:p>
            <a:pPr marL="457200" lvl="0" indent="-342900" algn="just" rtl="0">
              <a:lnSpc>
                <a:spcPct val="16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To have a binding for each host programming language that specifies for each attribute type the compatible programming language types</a:t>
            </a:r>
            <a:endParaRPr dirty="0">
              <a:latin typeface="Times New Roman"/>
              <a:ea typeface="Times New Roman"/>
              <a:cs typeface="Times New Roman"/>
              <a:sym typeface="Times New Roman"/>
            </a:endParaRPr>
          </a:p>
          <a:p>
            <a:pPr marL="457200" lvl="0" indent="-342900" algn="just" rtl="0">
              <a:lnSpc>
                <a:spcPct val="16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Impedance mismatch is less of a problem when a special database programming language is designed that uses the same data model and data types as the database model.</a:t>
            </a:r>
            <a:endParaRPr dirty="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Typical Sequence of Interaction in Database Programming</a:t>
            </a:r>
            <a:endParaRPr/>
          </a:p>
        </p:txBody>
      </p:sp>
      <p:sp>
        <p:nvSpPr>
          <p:cNvPr id="301" name="Google Shape;301;p48"/>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15265" algn="just" rtl="0">
              <a:lnSpc>
                <a:spcPct val="150000"/>
              </a:lnSpc>
              <a:spcBef>
                <a:spcPts val="0"/>
              </a:spcBef>
              <a:spcAft>
                <a:spcPts val="0"/>
              </a:spcAft>
              <a:buClrTx/>
              <a:buSzPct val="100000"/>
              <a:buChar char="•"/>
            </a:pPr>
            <a:r>
              <a:rPr lang="en-US" dirty="0">
                <a:solidFill>
                  <a:schemeClr val="tx1"/>
                </a:solidFill>
                <a:latin typeface="Times New Roman"/>
                <a:ea typeface="Times New Roman"/>
                <a:cs typeface="Times New Roman"/>
                <a:sym typeface="Times New Roman"/>
              </a:rPr>
              <a:t>When the application program requires access to a particular database, the program must first establish or open a connection to the database server. </a:t>
            </a:r>
            <a:endParaRPr dirty="0">
              <a:solidFill>
                <a:schemeClr val="tx1"/>
              </a:solidFill>
            </a:endParaRPr>
          </a:p>
          <a:p>
            <a:pPr marL="228600" lvl="0" indent="-215265" algn="just" rtl="0">
              <a:lnSpc>
                <a:spcPct val="150000"/>
              </a:lnSpc>
              <a:spcBef>
                <a:spcPts val="1000"/>
              </a:spcBef>
              <a:spcAft>
                <a:spcPts val="0"/>
              </a:spcAft>
              <a:buClrTx/>
              <a:buSzPct val="100000"/>
              <a:buChar char="•"/>
            </a:pPr>
            <a:r>
              <a:rPr lang="en-US" dirty="0">
                <a:solidFill>
                  <a:schemeClr val="tx1"/>
                </a:solidFill>
                <a:latin typeface="Times New Roman"/>
                <a:ea typeface="Times New Roman"/>
                <a:cs typeface="Times New Roman"/>
                <a:sym typeface="Times New Roman"/>
              </a:rPr>
              <a:t>Once the connection is established, the program can interact with the database by submitting queries, updates, and other database commands.</a:t>
            </a:r>
            <a:endParaRPr dirty="0">
              <a:solidFill>
                <a:schemeClr val="tx1"/>
              </a:solidFill>
            </a:endParaRPr>
          </a:p>
          <a:p>
            <a:pPr marL="228600" lvl="0" indent="-215265" algn="just" rtl="0">
              <a:lnSpc>
                <a:spcPct val="150000"/>
              </a:lnSpc>
              <a:spcBef>
                <a:spcPts val="1000"/>
              </a:spcBef>
              <a:spcAft>
                <a:spcPts val="0"/>
              </a:spcAft>
              <a:buClrTx/>
              <a:buSzPct val="100000"/>
              <a:buChar char="•"/>
            </a:pPr>
            <a:r>
              <a:rPr lang="en-US" dirty="0">
                <a:solidFill>
                  <a:schemeClr val="tx1"/>
                </a:solidFill>
                <a:latin typeface="Times New Roman"/>
                <a:ea typeface="Times New Roman"/>
                <a:cs typeface="Times New Roman"/>
                <a:sym typeface="Times New Roman"/>
              </a:rPr>
              <a:t>When the program no longer needs access to a particular database, it should terminate or close the connection to the database</a:t>
            </a:r>
            <a:endParaRPr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3"/>
          <p:cNvSpPr txBox="1">
            <a:spLocks noGrp="1"/>
          </p:cNvSpPr>
          <p:nvPr>
            <p:ph type="title"/>
          </p:nvPr>
        </p:nvSpPr>
        <p:spPr>
          <a:xfrm>
            <a:off x="838200" y="19138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Database connectivity Using Python</a:t>
            </a:r>
            <a:endParaRPr/>
          </a:p>
        </p:txBody>
      </p:sp>
      <p:sp>
        <p:nvSpPr>
          <p:cNvPr id="332" name="Google Shape;332;p53"/>
          <p:cNvSpPr txBox="1">
            <a:spLocks noGrp="1"/>
          </p:cNvSpPr>
          <p:nvPr>
            <p:ph type="body" idx="1"/>
          </p:nvPr>
        </p:nvSpPr>
        <p:spPr>
          <a:xfrm>
            <a:off x="838200" y="1197864"/>
            <a:ext cx="10515600" cy="5045087"/>
          </a:xfrm>
          <a:prstGeom prst="rect">
            <a:avLst/>
          </a:prstGeom>
          <a:noFill/>
          <a:ln>
            <a:noFill/>
          </a:ln>
        </p:spPr>
        <p:txBody>
          <a:bodyPr spcFirstLastPara="1" wrap="square" lIns="91425" tIns="45700" rIns="91425" bIns="45700" anchor="t" anchorCtr="0">
            <a:normAutofit/>
          </a:bodyPr>
          <a:lstStyle/>
          <a:p>
            <a:pPr marL="228600" lvl="0" indent="-254000" algn="l" rtl="0">
              <a:lnSpc>
                <a:spcPct val="170000"/>
              </a:lnSpc>
              <a:spcBef>
                <a:spcPts val="0"/>
              </a:spcBef>
              <a:spcAft>
                <a:spcPts val="0"/>
              </a:spcAft>
              <a:buClr>
                <a:schemeClr val="dk1"/>
              </a:buClr>
              <a:buSzPts val="2400"/>
              <a:buFont typeface="Times New Roman"/>
              <a:buChar char="•"/>
            </a:pPr>
            <a:r>
              <a:rPr lang="en-US" sz="2400">
                <a:solidFill>
                  <a:srgbClr val="273239"/>
                </a:solidFill>
                <a:highlight>
                  <a:srgbClr val="FFFFFF"/>
                </a:highlight>
                <a:latin typeface="Times New Roman"/>
                <a:ea typeface="Times New Roman"/>
                <a:cs typeface="Times New Roman"/>
                <a:sym typeface="Times New Roman"/>
              </a:rPr>
              <a:t>Python is a high-level, general-purpose, and very popular programming language. </a:t>
            </a:r>
            <a:endParaRPr sz="2400">
              <a:solidFill>
                <a:srgbClr val="273239"/>
              </a:solidFill>
              <a:highlight>
                <a:srgbClr val="FFFFFF"/>
              </a:highlight>
              <a:latin typeface="Times New Roman"/>
              <a:ea typeface="Times New Roman"/>
              <a:cs typeface="Times New Roman"/>
              <a:sym typeface="Times New Roman"/>
            </a:endParaRPr>
          </a:p>
          <a:p>
            <a:pPr marL="228600" lvl="0" indent="-254000" algn="l" rtl="0">
              <a:lnSpc>
                <a:spcPct val="170000"/>
              </a:lnSpc>
              <a:spcBef>
                <a:spcPts val="0"/>
              </a:spcBef>
              <a:spcAft>
                <a:spcPts val="0"/>
              </a:spcAft>
              <a:buClr>
                <a:srgbClr val="273239"/>
              </a:buClr>
              <a:buSzPts val="2400"/>
              <a:buFont typeface="Times New Roman"/>
              <a:buChar char="•"/>
            </a:pPr>
            <a:r>
              <a:rPr lang="en-US" sz="2400">
                <a:solidFill>
                  <a:srgbClr val="273239"/>
                </a:solidFill>
                <a:highlight>
                  <a:srgbClr val="FFFFFF"/>
                </a:highlight>
                <a:latin typeface="Times New Roman"/>
                <a:ea typeface="Times New Roman"/>
                <a:cs typeface="Times New Roman"/>
                <a:sym typeface="Times New Roman"/>
              </a:rPr>
              <a:t>Connect SQL with Python using the ‘MySQL Connector Python module</a:t>
            </a:r>
            <a:endParaRPr sz="2400">
              <a:solidFill>
                <a:srgbClr val="273239"/>
              </a:solidFill>
              <a:highlight>
                <a:srgbClr val="FFFFFF"/>
              </a:highlight>
              <a:latin typeface="Times New Roman"/>
              <a:ea typeface="Times New Roman"/>
              <a:cs typeface="Times New Roman"/>
              <a:sym typeface="Times New Roman"/>
            </a:endParaRPr>
          </a:p>
        </p:txBody>
      </p:sp>
      <p:pic>
        <p:nvPicPr>
          <p:cNvPr id="333" name="Google Shape;333;p53"/>
          <p:cNvPicPr preferRelativeResize="0"/>
          <p:nvPr/>
        </p:nvPicPr>
        <p:blipFill>
          <a:blip r:embed="rId3">
            <a:alphaModFix/>
          </a:blip>
          <a:stretch>
            <a:fillRect/>
          </a:stretch>
        </p:blipFill>
        <p:spPr>
          <a:xfrm>
            <a:off x="394900" y="2414588"/>
            <a:ext cx="11636226" cy="428281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US" sz="2900" b="1">
                <a:solidFill>
                  <a:srgbClr val="273239"/>
                </a:solidFill>
                <a:highlight>
                  <a:srgbClr val="FFFFFF"/>
                </a:highlight>
              </a:rPr>
              <a:t>Connecting MySQL with Python</a:t>
            </a:r>
            <a:endParaRPr sz="2900" b="1">
              <a:solidFill>
                <a:srgbClr val="273239"/>
              </a:solidFill>
              <a:highlight>
                <a:srgbClr val="FFFFFF"/>
              </a:highlight>
            </a:endParaRPr>
          </a:p>
          <a:p>
            <a:pPr marL="0" lvl="0" indent="0" algn="l" rtl="0">
              <a:spcBef>
                <a:spcPts val="0"/>
              </a:spcBef>
              <a:spcAft>
                <a:spcPts val="0"/>
              </a:spcAft>
              <a:buNone/>
            </a:pPr>
            <a:endParaRPr/>
          </a:p>
        </p:txBody>
      </p:sp>
      <p:sp>
        <p:nvSpPr>
          <p:cNvPr id="339" name="Google Shape;339;p54"/>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rmAutofit/>
          </a:bodyPr>
          <a:lstStyle/>
          <a:p>
            <a:pPr marL="0" lvl="0" indent="0" algn="just" rtl="0">
              <a:lnSpc>
                <a:spcPct val="150000"/>
              </a:lnSpc>
              <a:spcBef>
                <a:spcPts val="1000"/>
              </a:spcBef>
              <a:spcAft>
                <a:spcPts val="0"/>
              </a:spcAft>
              <a:buNone/>
            </a:pPr>
            <a:r>
              <a:rPr lang="en-US" dirty="0">
                <a:solidFill>
                  <a:srgbClr val="273239"/>
                </a:solidFill>
                <a:highlight>
                  <a:srgbClr val="FFFFFF"/>
                </a:highlight>
                <a:latin typeface="Times New Roman"/>
                <a:ea typeface="Times New Roman"/>
                <a:cs typeface="Times New Roman"/>
                <a:sym typeface="Times New Roman"/>
              </a:rPr>
              <a:t>To create a connection between the MySQL database and Python, the </a:t>
            </a:r>
            <a:r>
              <a:rPr lang="en-US" b="1" dirty="0">
                <a:solidFill>
                  <a:srgbClr val="273239"/>
                </a:solidFill>
                <a:highlight>
                  <a:srgbClr val="FFFFFF"/>
                </a:highlight>
                <a:latin typeface="Times New Roman"/>
                <a:ea typeface="Times New Roman"/>
                <a:cs typeface="Times New Roman"/>
                <a:sym typeface="Times New Roman"/>
              </a:rPr>
              <a:t>connect()</a:t>
            </a:r>
            <a:r>
              <a:rPr lang="en-US" dirty="0">
                <a:solidFill>
                  <a:srgbClr val="273239"/>
                </a:solidFill>
                <a:highlight>
                  <a:srgbClr val="FFFFFF"/>
                </a:highlight>
                <a:latin typeface="Times New Roman"/>
                <a:ea typeface="Times New Roman"/>
                <a:cs typeface="Times New Roman"/>
                <a:sym typeface="Times New Roman"/>
              </a:rPr>
              <a:t> method of </a:t>
            </a:r>
            <a:r>
              <a:rPr lang="en-US" b="1" dirty="0" err="1">
                <a:solidFill>
                  <a:srgbClr val="273239"/>
                </a:solidFill>
                <a:highlight>
                  <a:srgbClr val="FFFFFF"/>
                </a:highlight>
                <a:latin typeface="Times New Roman"/>
                <a:ea typeface="Times New Roman"/>
                <a:cs typeface="Times New Roman"/>
                <a:sym typeface="Times New Roman"/>
              </a:rPr>
              <a:t>mysql.connector</a:t>
            </a:r>
            <a:r>
              <a:rPr lang="en-US" dirty="0">
                <a:solidFill>
                  <a:srgbClr val="273239"/>
                </a:solidFill>
                <a:highlight>
                  <a:srgbClr val="FFFFFF"/>
                </a:highlight>
                <a:latin typeface="Times New Roman"/>
                <a:ea typeface="Times New Roman"/>
                <a:cs typeface="Times New Roman"/>
                <a:sym typeface="Times New Roman"/>
              </a:rPr>
              <a:t> module is used. We pass the database details like </a:t>
            </a:r>
            <a:r>
              <a:rPr lang="en-US" dirty="0" err="1">
                <a:solidFill>
                  <a:srgbClr val="273239"/>
                </a:solidFill>
                <a:highlight>
                  <a:srgbClr val="FFFFFF"/>
                </a:highlight>
                <a:latin typeface="Times New Roman"/>
                <a:ea typeface="Times New Roman"/>
                <a:cs typeface="Times New Roman"/>
                <a:sym typeface="Times New Roman"/>
              </a:rPr>
              <a:t>HostName</a:t>
            </a:r>
            <a:r>
              <a:rPr lang="en-US" dirty="0">
                <a:solidFill>
                  <a:srgbClr val="273239"/>
                </a:solidFill>
                <a:highlight>
                  <a:srgbClr val="FFFFFF"/>
                </a:highlight>
                <a:latin typeface="Times New Roman"/>
                <a:ea typeface="Times New Roman"/>
                <a:cs typeface="Times New Roman"/>
                <a:sym typeface="Times New Roman"/>
              </a:rPr>
              <a:t>, username, and the password in the method call, and then the method returns the connection object.</a:t>
            </a:r>
            <a:endParaRPr dirty="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500" dirty="0">
                <a:solidFill>
                  <a:srgbClr val="273239"/>
                </a:solidFill>
                <a:highlight>
                  <a:srgbClr val="FFFFFF"/>
                </a:highlight>
              </a:rPr>
              <a:t>The following steps are required to connect SQL with Python:</a:t>
            </a:r>
            <a:endParaRPr sz="2500" dirty="0"/>
          </a:p>
        </p:txBody>
      </p:sp>
      <p:sp>
        <p:nvSpPr>
          <p:cNvPr id="346" name="Google Shape;346;p55"/>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b="1" dirty="0">
                <a:solidFill>
                  <a:srgbClr val="273239"/>
                </a:solidFill>
                <a:highlight>
                  <a:srgbClr val="FFFFFF"/>
                </a:highlight>
                <a:latin typeface="Times New Roman"/>
                <a:ea typeface="Times New Roman"/>
                <a:cs typeface="Times New Roman"/>
                <a:sym typeface="Times New Roman"/>
              </a:rPr>
              <a:t>Step 1:</a:t>
            </a:r>
            <a:r>
              <a:rPr lang="en-US" sz="2400" dirty="0">
                <a:solidFill>
                  <a:srgbClr val="273239"/>
                </a:solidFill>
                <a:highlight>
                  <a:srgbClr val="FFFFFF"/>
                </a:highlight>
                <a:latin typeface="Times New Roman"/>
                <a:ea typeface="Times New Roman"/>
                <a:cs typeface="Times New Roman"/>
                <a:sym typeface="Times New Roman"/>
              </a:rPr>
              <a:t> Download and Install the free MySQL database </a:t>
            </a:r>
            <a:endParaRPr sz="24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US" sz="2400" b="1" dirty="0">
                <a:solidFill>
                  <a:srgbClr val="273239"/>
                </a:solidFill>
                <a:highlight>
                  <a:srgbClr val="FFFFFF"/>
                </a:highlight>
                <a:latin typeface="Times New Roman"/>
                <a:ea typeface="Times New Roman"/>
                <a:cs typeface="Times New Roman"/>
                <a:sym typeface="Times New Roman"/>
              </a:rPr>
              <a:t>Step 2: </a:t>
            </a:r>
            <a:r>
              <a:rPr lang="en-US" sz="2400" dirty="0">
                <a:solidFill>
                  <a:srgbClr val="273239"/>
                </a:solidFill>
                <a:highlight>
                  <a:srgbClr val="FFFFFF"/>
                </a:highlight>
                <a:latin typeface="Times New Roman"/>
                <a:ea typeface="Times New Roman"/>
                <a:cs typeface="Times New Roman"/>
                <a:sym typeface="Times New Roman"/>
              </a:rPr>
              <a:t>After installing the MySQL database, open your Command prompt.</a:t>
            </a:r>
            <a:endParaRPr sz="24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US" sz="2400" b="1" dirty="0">
                <a:solidFill>
                  <a:srgbClr val="273239"/>
                </a:solidFill>
                <a:highlight>
                  <a:srgbClr val="FFFFFF"/>
                </a:highlight>
                <a:latin typeface="Times New Roman"/>
                <a:ea typeface="Times New Roman"/>
                <a:cs typeface="Times New Roman"/>
                <a:sym typeface="Times New Roman"/>
              </a:rPr>
              <a:t>Step 3:</a:t>
            </a:r>
            <a:r>
              <a:rPr lang="en-US" sz="2400" dirty="0">
                <a:solidFill>
                  <a:srgbClr val="273239"/>
                </a:solidFill>
                <a:highlight>
                  <a:srgbClr val="FFFFFF"/>
                </a:highlight>
                <a:latin typeface="Times New Roman"/>
                <a:ea typeface="Times New Roman"/>
                <a:cs typeface="Times New Roman"/>
                <a:sym typeface="Times New Roman"/>
              </a:rPr>
              <a:t> Navigate your Command prompt to the location of PIP. </a:t>
            </a:r>
            <a:endParaRPr sz="24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US" sz="2400" b="1" dirty="0">
                <a:solidFill>
                  <a:srgbClr val="273239"/>
                </a:solidFill>
                <a:highlight>
                  <a:srgbClr val="FFFFFF"/>
                </a:highlight>
                <a:latin typeface="Times New Roman"/>
                <a:ea typeface="Times New Roman"/>
                <a:cs typeface="Times New Roman"/>
                <a:sym typeface="Times New Roman"/>
              </a:rPr>
              <a:t>Step 4:</a:t>
            </a:r>
            <a:r>
              <a:rPr lang="en-US" sz="2400" dirty="0">
                <a:solidFill>
                  <a:srgbClr val="273239"/>
                </a:solidFill>
                <a:highlight>
                  <a:srgbClr val="FFFFFF"/>
                </a:highlight>
                <a:latin typeface="Times New Roman"/>
                <a:ea typeface="Times New Roman"/>
                <a:cs typeface="Times New Roman"/>
                <a:sym typeface="Times New Roman"/>
              </a:rPr>
              <a:t> Now run the commands given below to download and install “MySQL Connector”.</a:t>
            </a:r>
            <a:endParaRPr sz="24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r>
              <a:rPr lang="en-US" sz="2400" b="1" dirty="0">
                <a:solidFill>
                  <a:srgbClr val="273239"/>
                </a:solidFill>
                <a:highlight>
                  <a:srgbClr val="FFFFFF"/>
                </a:highlight>
                <a:latin typeface="Times New Roman"/>
                <a:ea typeface="Times New Roman"/>
                <a:cs typeface="Times New Roman"/>
                <a:sym typeface="Times New Roman"/>
              </a:rPr>
              <a:t>Download and install “MySQL Connector”</a:t>
            </a:r>
            <a:endParaRPr sz="2400" b="1" dirty="0">
              <a:solidFill>
                <a:srgbClr val="273239"/>
              </a:solidFill>
              <a:highlight>
                <a:srgbClr val="FFFFFF"/>
              </a:highlight>
              <a:latin typeface="Times New Roman"/>
              <a:ea typeface="Times New Roman"/>
              <a:cs typeface="Times New Roman"/>
              <a:sym typeface="Times New Roman"/>
            </a:endParaRPr>
          </a:p>
          <a:p>
            <a:pPr marL="190500" marR="190500" lvl="0" indent="0" algn="l" rtl="0">
              <a:lnSpc>
                <a:spcPct val="115000"/>
              </a:lnSpc>
              <a:spcBef>
                <a:spcPts val="0"/>
              </a:spcBef>
              <a:spcAft>
                <a:spcPts val="0"/>
              </a:spcAft>
              <a:buClr>
                <a:schemeClr val="dk1"/>
              </a:buClr>
              <a:buSzPts val="1100"/>
              <a:buFont typeface="Arial"/>
              <a:buNone/>
            </a:pPr>
            <a:r>
              <a:rPr lang="en-US" sz="2400" dirty="0">
                <a:highlight>
                  <a:srgbClr val="E0E0E0"/>
                </a:highlight>
                <a:latin typeface="Times New Roman"/>
                <a:ea typeface="Times New Roman"/>
                <a:cs typeface="Times New Roman"/>
                <a:sym typeface="Times New Roman"/>
              </a:rPr>
              <a:t>pip install </a:t>
            </a:r>
            <a:r>
              <a:rPr lang="en-US" sz="2400" dirty="0" err="1">
                <a:highlight>
                  <a:srgbClr val="E0E0E0"/>
                </a:highlight>
                <a:latin typeface="Times New Roman"/>
                <a:ea typeface="Times New Roman"/>
                <a:cs typeface="Times New Roman"/>
                <a:sym typeface="Times New Roman"/>
              </a:rPr>
              <a:t>mysql</a:t>
            </a:r>
            <a:r>
              <a:rPr lang="en-US" sz="2400" dirty="0">
                <a:highlight>
                  <a:srgbClr val="E0E0E0"/>
                </a:highlight>
                <a:latin typeface="Times New Roman"/>
                <a:ea typeface="Times New Roman"/>
                <a:cs typeface="Times New Roman"/>
                <a:sym typeface="Times New Roman"/>
              </a:rPr>
              <a:t>-connector-python</a:t>
            </a:r>
            <a:endParaRPr sz="2400" dirty="0">
              <a:highlight>
                <a:srgbClr val="E0E0E0"/>
              </a:highlight>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1100"/>
              <a:buFont typeface="Arial"/>
              <a:buNone/>
            </a:pPr>
            <a:r>
              <a:rPr lang="en-US" sz="2400" b="1" dirty="0">
                <a:solidFill>
                  <a:srgbClr val="273239"/>
                </a:solidFill>
                <a:highlight>
                  <a:srgbClr val="FFFFFF"/>
                </a:highlight>
                <a:latin typeface="Times New Roman"/>
                <a:ea typeface="Times New Roman"/>
                <a:cs typeface="Times New Roman"/>
                <a:sym typeface="Times New Roman"/>
              </a:rPr>
              <a:t>Step 5: Test MySQL Connector</a:t>
            </a:r>
            <a:endParaRPr sz="2400" b="1" dirty="0">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US" sz="2400" dirty="0">
                <a:solidFill>
                  <a:srgbClr val="273239"/>
                </a:solidFill>
                <a:highlight>
                  <a:srgbClr val="FFFFFF"/>
                </a:highlight>
                <a:latin typeface="Times New Roman"/>
                <a:ea typeface="Times New Roman"/>
                <a:cs typeface="Times New Roman"/>
                <a:sym typeface="Times New Roman"/>
              </a:rPr>
              <a:t>To check if the installation was successful, or if you already installed “MySQL Connector”, go to your IDE and run the given below code : import </a:t>
            </a:r>
            <a:r>
              <a:rPr lang="en-US" sz="2400" dirty="0" err="1">
                <a:solidFill>
                  <a:srgbClr val="273239"/>
                </a:solidFill>
                <a:highlight>
                  <a:srgbClr val="FFFFFF"/>
                </a:highlight>
                <a:latin typeface="Times New Roman"/>
                <a:ea typeface="Times New Roman"/>
                <a:cs typeface="Times New Roman"/>
                <a:sym typeface="Times New Roman"/>
              </a:rPr>
              <a:t>mysql.connector</a:t>
            </a:r>
            <a:endParaRPr sz="2400" dirty="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sz="1300" b="1" dirty="0">
              <a:solidFill>
                <a:srgbClr val="273239"/>
              </a:solidFill>
              <a:highlight>
                <a:srgbClr val="FFFFFF"/>
              </a:highlight>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Contd</a:t>
            </a:r>
            <a:endParaRPr/>
          </a:p>
        </p:txBody>
      </p:sp>
      <p:sp>
        <p:nvSpPr>
          <p:cNvPr id="353" name="Google Shape;353;p56"/>
          <p:cNvSpPr txBox="1">
            <a:spLocks noGrp="1"/>
          </p:cNvSpPr>
          <p:nvPr>
            <p:ph type="body" idx="1"/>
          </p:nvPr>
        </p:nvSpPr>
        <p:spPr>
          <a:xfrm>
            <a:off x="838200" y="1447950"/>
            <a:ext cx="10515600" cy="4794900"/>
          </a:xfrm>
          <a:prstGeom prst="rect">
            <a:avLst/>
          </a:prstGeom>
        </p:spPr>
        <p:txBody>
          <a:bodyPr spcFirstLastPara="1" wrap="square" lIns="91425" tIns="45700" rIns="91425" bIns="45700" anchor="t" anchorCtr="0">
            <a:normAutofit fontScale="70000" lnSpcReduction="20000"/>
          </a:bodyPr>
          <a:lstStyle/>
          <a:p>
            <a:pPr marL="0" lvl="0" indent="0" algn="l" rtl="0">
              <a:lnSpc>
                <a:spcPct val="115000"/>
              </a:lnSpc>
              <a:spcBef>
                <a:spcPts val="0"/>
              </a:spcBef>
              <a:spcAft>
                <a:spcPts val="0"/>
              </a:spcAft>
              <a:buClr>
                <a:schemeClr val="dk1"/>
              </a:buClr>
              <a:buSzPts val="605"/>
              <a:buFont typeface="Arial"/>
              <a:buNone/>
            </a:pPr>
            <a:r>
              <a:rPr lang="en-US" sz="4800" b="1">
                <a:solidFill>
                  <a:srgbClr val="273239"/>
                </a:solidFill>
                <a:highlight>
                  <a:srgbClr val="FFFFFF"/>
                </a:highlight>
                <a:latin typeface="Times New Roman"/>
                <a:ea typeface="Times New Roman"/>
                <a:cs typeface="Times New Roman"/>
                <a:sym typeface="Times New Roman"/>
              </a:rPr>
              <a:t>Step 6: Create Connection</a:t>
            </a:r>
            <a:endParaRPr sz="4800" b="1">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Clr>
                <a:schemeClr val="dk1"/>
              </a:buClr>
              <a:buSzPts val="605"/>
              <a:buFont typeface="Arial"/>
              <a:buNone/>
            </a:pPr>
            <a:r>
              <a:rPr lang="en-US" sz="4800">
                <a:solidFill>
                  <a:srgbClr val="273239"/>
                </a:solidFill>
                <a:highlight>
                  <a:srgbClr val="FFFFFF"/>
                </a:highlight>
                <a:latin typeface="Times New Roman"/>
                <a:ea typeface="Times New Roman"/>
                <a:cs typeface="Times New Roman"/>
                <a:sym typeface="Times New Roman"/>
              </a:rPr>
              <a:t>Now to connect SQL with Python, run the code given below in your IDE.</a:t>
            </a:r>
            <a:endParaRPr sz="4800">
              <a:solidFill>
                <a:srgbClr val="273239"/>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import mysql.connector</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mydb = mysql.connector.connect(</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	host = "localhost",</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	user = "yourusername",</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	password = "your_password")</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ts val="605"/>
              <a:buFont typeface="Arial"/>
              <a:buNone/>
            </a:pPr>
            <a:r>
              <a:rPr lang="en-US" sz="4800">
                <a:latin typeface="Times New Roman"/>
                <a:ea typeface="Times New Roman"/>
                <a:cs typeface="Times New Roman"/>
                <a:sym typeface="Times New Roman"/>
              </a:rPr>
              <a:t>print(mydb)</a:t>
            </a:r>
            <a:endParaRPr sz="4800">
              <a:latin typeface="Times New Roman"/>
              <a:ea typeface="Times New Roman"/>
              <a:cs typeface="Times New Roman"/>
              <a:sym typeface="Times New Roman"/>
            </a:endParaRPr>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Create MySql Database</a:t>
            </a:r>
            <a:endParaRPr/>
          </a:p>
        </p:txBody>
      </p:sp>
      <p:sp>
        <p:nvSpPr>
          <p:cNvPr id="360" name="Google Shape;360;p57"/>
          <p:cNvSpPr txBox="1">
            <a:spLocks noGrp="1"/>
          </p:cNvSpPr>
          <p:nvPr>
            <p:ph type="body" idx="1"/>
          </p:nvPr>
        </p:nvSpPr>
        <p:spPr>
          <a:xfrm>
            <a:off x="838200" y="1891613"/>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import mysql.connector</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mydb = mysql.connector.connect(</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host = "localhost",</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user = "yourusername",</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password = "your_password"</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cursor = mydb.cursor()</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cursor.execute("CREATE DATABASE DB")</a:t>
            </a:r>
            <a:endParaRPr>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838200" y="44276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Views (Virtual Tables) in SQL</a:t>
            </a:r>
            <a:endParaRPr/>
          </a:p>
        </p:txBody>
      </p:sp>
      <p:sp>
        <p:nvSpPr>
          <p:cNvPr id="121" name="Google Shape;121;p19"/>
          <p:cNvSpPr txBox="1">
            <a:spLocks noGrp="1"/>
          </p:cNvSpPr>
          <p:nvPr>
            <p:ph type="body" idx="1"/>
          </p:nvPr>
        </p:nvSpPr>
        <p:spPr>
          <a:xfrm>
            <a:off x="838200" y="1453896"/>
            <a:ext cx="10515600" cy="4789055"/>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70000"/>
              </a:lnSpc>
              <a:spcBef>
                <a:spcPts val="0"/>
              </a:spcBef>
              <a:spcAft>
                <a:spcPts val="0"/>
              </a:spcAft>
              <a:buSzPct val="100000"/>
              <a:buNone/>
            </a:pPr>
            <a:r>
              <a:rPr lang="en-US" sz="3200">
                <a:latin typeface="Times New Roman"/>
                <a:ea typeface="Times New Roman"/>
                <a:cs typeface="Times New Roman"/>
                <a:sym typeface="Times New Roman"/>
              </a:rPr>
              <a:t>Concept of a View in SQL</a:t>
            </a:r>
            <a:endParaRPr/>
          </a:p>
          <a:p>
            <a:pPr marL="457200" lvl="0" indent="-457200" algn="just" rtl="0">
              <a:lnSpc>
                <a:spcPct val="170000"/>
              </a:lnSpc>
              <a:spcBef>
                <a:spcPts val="0"/>
              </a:spcBef>
              <a:spcAft>
                <a:spcPts val="0"/>
              </a:spcAft>
              <a:buSzPct val="100000"/>
              <a:buChar char="•"/>
            </a:pPr>
            <a:r>
              <a:rPr lang="en-US">
                <a:latin typeface="Times New Roman"/>
                <a:ea typeface="Times New Roman"/>
                <a:cs typeface="Times New Roman"/>
                <a:sym typeface="Times New Roman"/>
              </a:rPr>
              <a:t>A view in SQL terminology is a single table that is derived from other tables</a:t>
            </a:r>
            <a:endParaRPr/>
          </a:p>
          <a:p>
            <a:pPr marL="457200" lvl="0" indent="-457200" algn="just" rtl="0">
              <a:lnSpc>
                <a:spcPct val="170000"/>
              </a:lnSpc>
              <a:spcBef>
                <a:spcPts val="0"/>
              </a:spcBef>
              <a:spcAft>
                <a:spcPts val="0"/>
              </a:spcAft>
              <a:buSzPct val="100000"/>
              <a:buChar char="•"/>
            </a:pPr>
            <a:r>
              <a:rPr lang="en-US">
                <a:latin typeface="Times New Roman"/>
                <a:ea typeface="Times New Roman"/>
                <a:cs typeface="Times New Roman"/>
                <a:sym typeface="Times New Roman"/>
              </a:rPr>
              <a:t>A view does not necessarily exist in physical form it is considered to be a virtual table</a:t>
            </a:r>
            <a:endParaRPr/>
          </a:p>
          <a:p>
            <a:pPr marL="457200" lvl="0" indent="-457200" algn="just" rtl="0">
              <a:lnSpc>
                <a:spcPct val="170000"/>
              </a:lnSpc>
              <a:spcBef>
                <a:spcPts val="0"/>
              </a:spcBef>
              <a:spcAft>
                <a:spcPts val="0"/>
              </a:spcAft>
              <a:buSzPct val="100000"/>
              <a:buChar char="•"/>
            </a:pPr>
            <a:r>
              <a:rPr lang="en-US">
                <a:latin typeface="Times New Roman"/>
                <a:ea typeface="Times New Roman"/>
                <a:cs typeface="Times New Roman"/>
                <a:sym typeface="Times New Roman"/>
              </a:rPr>
              <a:t>This limits the possible update operations that can be applied to views, but it does not provide any limitations on querying a view</a:t>
            </a:r>
            <a:endParaRPr sz="28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741D-5F59-4923-A6E9-0F265326BE88}"/>
              </a:ext>
            </a:extLst>
          </p:cNvPr>
          <p:cNvSpPr>
            <a:spLocks noGrp="1"/>
          </p:cNvSpPr>
          <p:nvPr>
            <p:ph type="title"/>
          </p:nvPr>
        </p:nvSpPr>
        <p:spPr/>
        <p:txBody>
          <a:bodyPr/>
          <a:lstStyle/>
          <a:p>
            <a:r>
              <a:rPr lang="en-US" dirty="0"/>
              <a:t>SQL VS NOSQL</a:t>
            </a:r>
          </a:p>
        </p:txBody>
      </p:sp>
      <p:sp>
        <p:nvSpPr>
          <p:cNvPr id="3" name="Text Placeholder 2">
            <a:extLst>
              <a:ext uri="{FF2B5EF4-FFF2-40B4-BE49-F238E27FC236}">
                <a16:creationId xmlns:a16="http://schemas.microsoft.com/office/drawing/2014/main" id="{0AFA3F26-065F-46AD-9CEA-3C928B86D622}"/>
              </a:ext>
            </a:extLst>
          </p:cNvPr>
          <p:cNvSpPr>
            <a:spLocks noGrp="1"/>
          </p:cNvSpPr>
          <p:nvPr>
            <p:ph type="body" idx="1"/>
          </p:nvPr>
        </p:nvSpPr>
        <p:spPr/>
        <p:txBody>
          <a:bodyPr>
            <a:normAutofit fontScale="85000" lnSpcReduction="20000"/>
          </a:bodyPr>
          <a:lstStyle/>
          <a:p>
            <a:pPr algn="just">
              <a:lnSpc>
                <a:spcPct val="150000"/>
              </a:lnSpc>
            </a:pPr>
            <a:r>
              <a:rPr lang="en-US" b="0" i="0" dirty="0">
                <a:solidFill>
                  <a:schemeClr val="tx1"/>
                </a:solidFill>
                <a:effectLst/>
                <a:latin typeface="Nunito" panose="020B0604020202020204" charset="0"/>
              </a:rPr>
              <a:t>SQL databases are primarily called Relational Databases (RDBMS); whereas NoSQL databases are primarily called non-relational or distributed databases. </a:t>
            </a:r>
          </a:p>
          <a:p>
            <a:pPr algn="just">
              <a:lnSpc>
                <a:spcPct val="150000"/>
              </a:lnSpc>
            </a:pPr>
            <a:r>
              <a:rPr lang="en-US" b="0" i="0" dirty="0">
                <a:solidFill>
                  <a:schemeClr val="tx1"/>
                </a:solidFill>
                <a:effectLst/>
                <a:latin typeface="Nunito" panose="020B0604020202020204" charset="0"/>
              </a:rPr>
              <a:t>SQL databases define and manipulate data-based structured query language (SQL). Seeing from a side this language is extremely powerful. </a:t>
            </a:r>
            <a:endParaRPr lang="en-US" dirty="0">
              <a:solidFill>
                <a:schemeClr val="tx1"/>
              </a:solidFill>
              <a:latin typeface="Nunito" panose="020B0604020202020204" charset="0"/>
            </a:endParaRPr>
          </a:p>
          <a:p>
            <a:pPr algn="just">
              <a:lnSpc>
                <a:spcPct val="150000"/>
              </a:lnSpc>
            </a:pPr>
            <a:r>
              <a:rPr lang="en-US" b="0" i="0" dirty="0">
                <a:solidFill>
                  <a:schemeClr val="tx1"/>
                </a:solidFill>
                <a:effectLst/>
                <a:latin typeface="Nunito" panose="020B0604020202020204" charset="0"/>
              </a:rPr>
              <a:t>SQL requires you to use predefined schemas to determine the structure of your data before you work with it.</a:t>
            </a:r>
            <a:endParaRPr lang="en-US" dirty="0">
              <a:solidFill>
                <a:schemeClr val="tx1"/>
              </a:solidFill>
            </a:endParaRPr>
          </a:p>
        </p:txBody>
      </p:sp>
    </p:spTree>
    <p:extLst>
      <p:ext uri="{BB962C8B-B14F-4D97-AF65-F5344CB8AC3E}">
        <p14:creationId xmlns:p14="http://schemas.microsoft.com/office/powerpoint/2010/main" val="2416221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F6EC-7DA0-4D7D-B456-04A84318839C}"/>
              </a:ext>
            </a:extLst>
          </p:cNvPr>
          <p:cNvSpPr>
            <a:spLocks noGrp="1"/>
          </p:cNvSpPr>
          <p:nvPr>
            <p:ph type="title"/>
          </p:nvPr>
        </p:nvSpPr>
        <p:spPr/>
        <p:txBody>
          <a:bodyPr/>
          <a:lstStyle/>
          <a:p>
            <a:r>
              <a:rPr lang="en-US" dirty="0"/>
              <a:t>NoSQL</a:t>
            </a:r>
          </a:p>
        </p:txBody>
      </p:sp>
      <p:sp>
        <p:nvSpPr>
          <p:cNvPr id="3" name="Text Placeholder 2">
            <a:extLst>
              <a:ext uri="{FF2B5EF4-FFF2-40B4-BE49-F238E27FC236}">
                <a16:creationId xmlns:a16="http://schemas.microsoft.com/office/drawing/2014/main" id="{FCEA177E-45E8-431B-904A-89B44C6D9591}"/>
              </a:ext>
            </a:extLst>
          </p:cNvPr>
          <p:cNvSpPr>
            <a:spLocks noGrp="1"/>
          </p:cNvSpPr>
          <p:nvPr>
            <p:ph type="body" idx="1"/>
          </p:nvPr>
        </p:nvSpPr>
        <p:spPr/>
        <p:txBody>
          <a:bodyPr/>
          <a:lstStyle/>
          <a:p>
            <a:pPr algn="just">
              <a:lnSpc>
                <a:spcPct val="150000"/>
              </a:lnSpc>
            </a:pPr>
            <a:r>
              <a:rPr lang="en-US" b="0" i="0" dirty="0">
                <a:solidFill>
                  <a:srgbClr val="273239"/>
                </a:solidFill>
                <a:effectLst/>
                <a:latin typeface="Nunito" panose="020B0604020202020204" charset="0"/>
              </a:rPr>
              <a:t>A NoSQL database has a dynamic schema for unstructured data. Data is stored in many ways which means it can be document-oriented, column-oriented, graph-based, or organized as a key-value store. </a:t>
            </a:r>
          </a:p>
          <a:p>
            <a:pPr algn="just">
              <a:lnSpc>
                <a:spcPct val="150000"/>
              </a:lnSpc>
            </a:pPr>
            <a:r>
              <a:rPr lang="en-US" b="0" i="0" dirty="0">
                <a:solidFill>
                  <a:srgbClr val="273239"/>
                </a:solidFill>
                <a:effectLst/>
                <a:latin typeface="Nunito" panose="020B0604020202020204" charset="0"/>
              </a:rPr>
              <a:t>This flexibility means that documents can be created without having a defined structure first.</a:t>
            </a:r>
            <a:endParaRPr lang="en-US" dirty="0"/>
          </a:p>
        </p:txBody>
      </p:sp>
    </p:spTree>
    <p:extLst>
      <p:ext uri="{BB962C8B-B14F-4D97-AF65-F5344CB8AC3E}">
        <p14:creationId xmlns:p14="http://schemas.microsoft.com/office/powerpoint/2010/main" val="2569485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9165-D5B9-45D8-87D1-F83FCEDB1CC5}"/>
              </a:ext>
            </a:extLst>
          </p:cNvPr>
          <p:cNvSpPr>
            <a:spLocks noGrp="1"/>
          </p:cNvSpPr>
          <p:nvPr>
            <p:ph type="title"/>
          </p:nvPr>
        </p:nvSpPr>
        <p:spPr/>
        <p:txBody>
          <a:bodyPr/>
          <a:lstStyle/>
          <a:p>
            <a:r>
              <a:rPr lang="en-US" dirty="0"/>
              <a:t>Scalability</a:t>
            </a:r>
            <a:r>
              <a:rPr lang="en-US" b="1" i="0" dirty="0">
                <a:solidFill>
                  <a:srgbClr val="273239"/>
                </a:solidFill>
                <a:effectLst/>
                <a:latin typeface="Nunito" panose="020B0604020202020204" charset="0"/>
              </a:rPr>
              <a:t> </a:t>
            </a:r>
            <a:br>
              <a:rPr lang="en-US" b="1" i="0" dirty="0">
                <a:solidFill>
                  <a:srgbClr val="273239"/>
                </a:solidFill>
                <a:effectLst/>
                <a:latin typeface="Nunito" panose="020B0604020202020204" charset="0"/>
              </a:rPr>
            </a:br>
            <a:endParaRPr lang="en-US" dirty="0"/>
          </a:p>
        </p:txBody>
      </p:sp>
      <p:sp>
        <p:nvSpPr>
          <p:cNvPr id="3" name="Text Placeholder 2">
            <a:extLst>
              <a:ext uri="{FF2B5EF4-FFF2-40B4-BE49-F238E27FC236}">
                <a16:creationId xmlns:a16="http://schemas.microsoft.com/office/drawing/2014/main" id="{370D7F48-9C75-431E-813B-8D74A1E00389}"/>
              </a:ext>
            </a:extLst>
          </p:cNvPr>
          <p:cNvSpPr>
            <a:spLocks noGrp="1"/>
          </p:cNvSpPr>
          <p:nvPr>
            <p:ph type="body" idx="1"/>
          </p:nvPr>
        </p:nvSpPr>
        <p:spPr>
          <a:xfrm>
            <a:off x="838200" y="1891612"/>
            <a:ext cx="10515600" cy="4712387"/>
          </a:xfrm>
        </p:spPr>
        <p:txBody>
          <a:bodyPr>
            <a:normAutofit fontScale="85000" lnSpcReduction="10000"/>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In almost all situations SQL databases are vertically scalable. This means that you can increase the load on a single server by increasing things like RAM, CPU, or SSD.</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But on the other hand, NoSQL databases are horizontally scalable. </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This means that you handle more traffic by sharing, or adding more servers in your NoSQL database. </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NoSQL can ultimately become larger and more powerful, making these databases the preferred choice for large or ever-changing data sets.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954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CF30-1513-463B-B0F3-138172DFDD80}"/>
              </a:ext>
            </a:extLst>
          </p:cNvPr>
          <p:cNvSpPr>
            <a:spLocks noGrp="1"/>
          </p:cNvSpPr>
          <p:nvPr>
            <p:ph type="title"/>
          </p:nvPr>
        </p:nvSpPr>
        <p:spPr/>
        <p:txBody>
          <a:bodyPr/>
          <a:lstStyle/>
          <a:p>
            <a:r>
              <a:rPr lang="en-US" dirty="0"/>
              <a:t>Structure</a:t>
            </a:r>
          </a:p>
        </p:txBody>
      </p:sp>
      <p:sp>
        <p:nvSpPr>
          <p:cNvPr id="3" name="Text Placeholder 2">
            <a:extLst>
              <a:ext uri="{FF2B5EF4-FFF2-40B4-BE49-F238E27FC236}">
                <a16:creationId xmlns:a16="http://schemas.microsoft.com/office/drawing/2014/main" id="{583286F5-5F49-476B-A5B8-3083DC91CCF5}"/>
              </a:ext>
            </a:extLst>
          </p:cNvPr>
          <p:cNvSpPr>
            <a:spLocks noGrp="1"/>
          </p:cNvSpPr>
          <p:nvPr>
            <p:ph type="body" idx="1"/>
          </p:nvPr>
        </p:nvSpPr>
        <p:spPr>
          <a:xfrm>
            <a:off x="838200" y="1891612"/>
            <a:ext cx="10515600" cy="4834307"/>
          </a:xfrm>
        </p:spPr>
        <p:txBody>
          <a:bodyPr>
            <a:normAutofit fontScale="55000" lnSpcReduction="20000"/>
          </a:bodyPr>
          <a:lstStyle/>
          <a:p>
            <a:pPr algn="just">
              <a:lnSpc>
                <a:spcPct val="170000"/>
              </a:lnSpc>
            </a:pPr>
            <a:r>
              <a:rPr lang="en-US" b="0" i="0" dirty="0">
                <a:solidFill>
                  <a:srgbClr val="273239"/>
                </a:solidFill>
                <a:effectLst/>
                <a:latin typeface="Nunito" panose="020B0604020202020204" charset="0"/>
              </a:rPr>
              <a:t> </a:t>
            </a:r>
            <a:r>
              <a:rPr lang="en-US" b="0" i="0" dirty="0">
                <a:solidFill>
                  <a:srgbClr val="273239"/>
                </a:solidFill>
                <a:effectLst/>
                <a:latin typeface="Times New Roman" panose="02020603050405020304" pitchFamily="18" charset="0"/>
                <a:cs typeface="Times New Roman" panose="02020603050405020304" pitchFamily="18" charset="0"/>
              </a:rPr>
              <a:t>SQL databases are table-based on the other hand NoSQL databases are either key-value pairs, document-based, graph databases, or wide-column stores.</a:t>
            </a:r>
          </a:p>
          <a:p>
            <a:pPr algn="just">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Here is a simple example of how a structured data with rows and columns vs a non-structured data without definition might look like.</a:t>
            </a:r>
          </a:p>
          <a:p>
            <a:pPr algn="just">
              <a:lnSpc>
                <a:spcPct val="170000"/>
              </a:lnSpc>
            </a:pPr>
            <a:r>
              <a:rPr lang="en-US" b="0" i="0" dirty="0">
                <a:solidFill>
                  <a:srgbClr val="273239"/>
                </a:solidFill>
                <a:effectLst/>
                <a:latin typeface="Times New Roman" panose="02020603050405020304" pitchFamily="18" charset="0"/>
                <a:cs typeface="Times New Roman" panose="02020603050405020304" pitchFamily="18" charset="0"/>
              </a:rPr>
              <a:t>A product table in SQL </a:t>
            </a:r>
            <a:r>
              <a:rPr lang="en-US" b="0" i="0" dirty="0" err="1">
                <a:solidFill>
                  <a:srgbClr val="273239"/>
                </a:solidFill>
                <a:effectLst/>
                <a:latin typeface="Times New Roman" panose="02020603050405020304" pitchFamily="18" charset="0"/>
                <a:cs typeface="Times New Roman" panose="02020603050405020304" pitchFamily="18" charset="0"/>
              </a:rPr>
              <a:t>db</a:t>
            </a:r>
            <a:r>
              <a:rPr lang="en-US" b="0" i="0" dirty="0">
                <a:solidFill>
                  <a:srgbClr val="273239"/>
                </a:solidFill>
                <a:effectLst/>
                <a:latin typeface="Times New Roman" panose="02020603050405020304" pitchFamily="18" charset="0"/>
                <a:cs typeface="Times New Roman" panose="02020603050405020304" pitchFamily="18" charset="0"/>
              </a:rPr>
              <a:t> might accept data looking like this:</a:t>
            </a:r>
          </a:p>
          <a:p>
            <a:pPr marL="114300" indent="0">
              <a:lnSpc>
                <a:spcPct val="170000"/>
              </a:lnSpc>
              <a:buNone/>
            </a:pP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“id”:“101”,</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a:t>
            </a:r>
            <a:r>
              <a:rPr lang="en-US" b="0" i="0" dirty="0" err="1">
                <a:solidFill>
                  <a:srgbClr val="273239"/>
                </a:solidFill>
                <a:effectLst/>
                <a:latin typeface="Times New Roman" panose="02020603050405020304" pitchFamily="18" charset="0"/>
                <a:cs typeface="Times New Roman" panose="02020603050405020304" pitchFamily="18" charset="0"/>
              </a:rPr>
              <a:t>category”:”food</a:t>
            </a: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a:t>
            </a:r>
            <a:r>
              <a:rPr lang="en-US" b="0" i="0" dirty="0" err="1">
                <a:solidFill>
                  <a:srgbClr val="273239"/>
                </a:solidFill>
                <a:effectLst/>
                <a:latin typeface="Times New Roman" panose="02020603050405020304" pitchFamily="18" charset="0"/>
                <a:cs typeface="Times New Roman" panose="02020603050405020304" pitchFamily="18" charset="0"/>
              </a:rPr>
              <a:t>name”:”Apples</a:t>
            </a:r>
            <a:r>
              <a:rPr lang="en-US" b="0" i="0" dirty="0">
                <a:solidFill>
                  <a:srgbClr val="273239"/>
                </a:solidFill>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“qty”:”150″</a:t>
            </a:r>
            <a:br>
              <a:rPr lang="en-US" dirty="0">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990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4475-3CCB-414C-96D8-48B40B437D51}"/>
              </a:ext>
            </a:extLst>
          </p:cNvPr>
          <p:cNvSpPr>
            <a:spLocks noGrp="1"/>
          </p:cNvSpPr>
          <p:nvPr>
            <p:ph type="title"/>
          </p:nvPr>
        </p:nvSpPr>
        <p:spPr/>
        <p:txBody>
          <a:bodyPr/>
          <a:lstStyle/>
          <a:p>
            <a:r>
              <a:rPr lang="en-US" dirty="0" err="1"/>
              <a:t>Contd</a:t>
            </a:r>
            <a:endParaRPr lang="en-US" dirty="0"/>
          </a:p>
        </p:txBody>
      </p:sp>
      <p:sp>
        <p:nvSpPr>
          <p:cNvPr id="3" name="Text Placeholder 2">
            <a:extLst>
              <a:ext uri="{FF2B5EF4-FFF2-40B4-BE49-F238E27FC236}">
                <a16:creationId xmlns:a16="http://schemas.microsoft.com/office/drawing/2014/main" id="{E3E6BD8E-06E0-4A19-8F1C-32CC69586F86}"/>
              </a:ext>
            </a:extLst>
          </p:cNvPr>
          <p:cNvSpPr>
            <a:spLocks noGrp="1"/>
          </p:cNvSpPr>
          <p:nvPr>
            <p:ph type="body" idx="1"/>
          </p:nvPr>
        </p:nvSpPr>
        <p:spPr/>
        <p:txBody>
          <a:bodyPr>
            <a:normAutofit fontScale="92500" lnSpcReduction="20000"/>
          </a:bodyPr>
          <a:lstStyle/>
          <a:p>
            <a:pPr algn="just">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Whereas a unstructured NOSQL DB might save the products in many variations without constraints to change the underlying table structure</a:t>
            </a:r>
          </a:p>
          <a:p>
            <a:pPr marL="114300" indent="0" algn="just">
              <a:lnSpc>
                <a:spcPct val="150000"/>
              </a:lnSpc>
              <a:buNone/>
            </a:pPr>
            <a:r>
              <a:rPr lang="en-US" b="0" i="0" dirty="0">
                <a:solidFill>
                  <a:srgbClr val="273239"/>
                </a:solidFill>
                <a:effectLst/>
                <a:latin typeface="Times New Roman" panose="02020603050405020304" pitchFamily="18" charset="0"/>
                <a:cs typeface="Times New Roman" panose="02020603050405020304" pitchFamily="18" charset="0"/>
              </a:rPr>
              <a:t>Products=[ { “id”:”101: “</a:t>
            </a:r>
            <a:r>
              <a:rPr lang="en-US" b="0" i="0" dirty="0" err="1">
                <a:solidFill>
                  <a:srgbClr val="273239"/>
                </a:solidFill>
                <a:effectLst/>
                <a:latin typeface="Times New Roman" panose="02020603050405020304" pitchFamily="18" charset="0"/>
                <a:cs typeface="Times New Roman" panose="02020603050405020304" pitchFamily="18" charset="0"/>
              </a:rPr>
              <a:t>category”:”food</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name”:”California</a:t>
            </a:r>
            <a:r>
              <a:rPr lang="en-US" b="0" i="0" dirty="0">
                <a:solidFill>
                  <a:srgbClr val="273239"/>
                </a:solidFill>
                <a:effectLst/>
                <a:latin typeface="Times New Roman" panose="02020603050405020304" pitchFamily="18" charset="0"/>
                <a:cs typeface="Times New Roman" panose="02020603050405020304" pitchFamily="18" charset="0"/>
              </a:rPr>
              <a:t> Apples”, “qty”:”150″ },</a:t>
            </a:r>
          </a:p>
          <a:p>
            <a:pPr marL="114300" indent="0" algn="just">
              <a:lnSpc>
                <a:spcPct val="150000"/>
              </a:lnSpc>
              <a:buNone/>
            </a:pPr>
            <a:r>
              <a:rPr lang="en-US" b="0" i="0" dirty="0">
                <a:solidFill>
                  <a:srgbClr val="273239"/>
                </a:solidFill>
                <a:effectLst/>
                <a:latin typeface="Times New Roman" panose="02020603050405020304" pitchFamily="18" charset="0"/>
                <a:cs typeface="Times New Roman" panose="02020603050405020304" pitchFamily="18" charset="0"/>
              </a:rPr>
              <a:t>{ “id”:”102, “</a:t>
            </a:r>
            <a:r>
              <a:rPr lang="en-US" b="0" i="0" dirty="0" err="1">
                <a:solidFill>
                  <a:srgbClr val="273239"/>
                </a:solidFill>
                <a:effectLst/>
                <a:latin typeface="Times New Roman" panose="02020603050405020304" pitchFamily="18" charset="0"/>
                <a:cs typeface="Times New Roman" panose="02020603050405020304" pitchFamily="18" charset="0"/>
              </a:rPr>
              <a:t>category”:”electronics</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name”:”Apple</a:t>
            </a:r>
            <a:r>
              <a:rPr lang="en-US" b="0" i="0" dirty="0">
                <a:solidFill>
                  <a:srgbClr val="273239"/>
                </a:solidFill>
                <a:effectLst/>
                <a:latin typeface="Times New Roman" panose="02020603050405020304" pitchFamily="18" charset="0"/>
                <a:cs typeface="Times New Roman" panose="02020603050405020304" pitchFamily="18" charset="0"/>
              </a:rPr>
              <a:t> MacBook Air”,</a:t>
            </a:r>
            <a:r>
              <a:rPr lang="en-US" dirty="0">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“qty”:”10″, “specifications”: { “storage”:”256GB SSD”, “cpu”:”8 Core”, “camera”: “1080p FaceTime HD camera” }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980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2253-131F-4C51-822F-1086E96805B7}"/>
              </a:ext>
            </a:extLst>
          </p:cNvPr>
          <p:cNvSpPr>
            <a:spLocks noGrp="1"/>
          </p:cNvSpPr>
          <p:nvPr>
            <p:ph type="title"/>
          </p:nvPr>
        </p:nvSpPr>
        <p:spPr/>
        <p:txBody>
          <a:bodyPr/>
          <a:lstStyle/>
          <a:p>
            <a:r>
              <a:rPr lang="en-US" dirty="0"/>
              <a:t>Properties Followed</a:t>
            </a:r>
          </a:p>
        </p:txBody>
      </p:sp>
      <p:sp>
        <p:nvSpPr>
          <p:cNvPr id="3" name="Text Placeholder 2">
            <a:extLst>
              <a:ext uri="{FF2B5EF4-FFF2-40B4-BE49-F238E27FC236}">
                <a16:creationId xmlns:a16="http://schemas.microsoft.com/office/drawing/2014/main" id="{3F0A2D99-54FB-4901-9C41-0F5A7847DE1B}"/>
              </a:ext>
            </a:extLst>
          </p:cNvPr>
          <p:cNvSpPr>
            <a:spLocks noGrp="1"/>
          </p:cNvSpPr>
          <p:nvPr>
            <p:ph type="body" idx="1"/>
          </p:nvPr>
        </p:nvSpPr>
        <p:spPr/>
        <p:txBody>
          <a:bodyPr/>
          <a:lstStyle/>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SQL databases follow ACID properties (Atomicity, Consistency, Isolation, and Durability) </a:t>
            </a:r>
          </a:p>
          <a:p>
            <a:pPr algn="just">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NoSQL database follows the Brewers CAP theorem (Consistency, Availability, and Partition tolerance). </a:t>
            </a:r>
          </a:p>
          <a:p>
            <a:pPr algn="just">
              <a:lnSpc>
                <a:spcPct val="150000"/>
              </a:lnSpc>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799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0436-B647-4FBF-A984-9513CA6975EC}"/>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When To Use: SQL vs NoSQL </a:t>
            </a:r>
            <a:br>
              <a:rPr lang="en-US" b="1" i="0" dirty="0">
                <a:solidFill>
                  <a:srgbClr val="273239"/>
                </a:solidFill>
                <a:effectLst/>
                <a:latin typeface="Nunito" panose="020B0604020202020204" charset="0"/>
              </a:rPr>
            </a:br>
            <a:endParaRPr lang="en-US" dirty="0"/>
          </a:p>
        </p:txBody>
      </p:sp>
      <p:sp>
        <p:nvSpPr>
          <p:cNvPr id="3" name="Text Placeholder 2">
            <a:extLst>
              <a:ext uri="{FF2B5EF4-FFF2-40B4-BE49-F238E27FC236}">
                <a16:creationId xmlns:a16="http://schemas.microsoft.com/office/drawing/2014/main" id="{5ACEFE9F-5E1F-4501-998F-AAC5C805580B}"/>
              </a:ext>
            </a:extLst>
          </p:cNvPr>
          <p:cNvSpPr>
            <a:spLocks noGrp="1"/>
          </p:cNvSpPr>
          <p:nvPr>
            <p:ph type="body" idx="1"/>
          </p:nvPr>
        </p:nvSpPr>
        <p:spPr/>
        <p:txBody>
          <a:bodyPr>
            <a:normAutofit fontScale="92500" lnSpcReduction="20000"/>
          </a:bodyPr>
          <a:lstStyle/>
          <a:p>
            <a:pPr algn="just">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SQL is a good choice when working with related data. Relational databases are efficient, flexible, and easily accessed by any application.</a:t>
            </a:r>
          </a:p>
          <a:p>
            <a:pPr algn="just">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NoSQL is good when the availability of big data is more crucial, SQL is valued for ensuring data validity.</a:t>
            </a:r>
            <a:endParaRPr lang="en-US" dirty="0">
              <a:solidFill>
                <a:srgbClr val="273239"/>
              </a:solidFill>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273239"/>
                </a:solidFill>
                <a:effectLst/>
                <a:latin typeface="Times New Roman" panose="02020603050405020304" pitchFamily="18" charset="0"/>
                <a:cs typeface="Times New Roman" panose="02020603050405020304" pitchFamily="18" charset="0"/>
              </a:rPr>
              <a:t>NoSQL is also a wise choice when dealing with large or constantly changing data sets, flexible data models, or requirements that don’t fit into a relational model.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32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9403-4990-4DE7-BD2D-2C3BD60FBDD4}"/>
              </a:ext>
            </a:extLst>
          </p:cNvPr>
          <p:cNvSpPr>
            <a:spLocks noGrp="1"/>
          </p:cNvSpPr>
          <p:nvPr>
            <p:ph type="title"/>
          </p:nvPr>
        </p:nvSpPr>
        <p:spPr/>
        <p:txBody>
          <a:bodyPr/>
          <a:lstStyle/>
          <a:p>
            <a:r>
              <a:rPr lang="en-US" dirty="0"/>
              <a:t>Difference between SQL vs NOSQL</a:t>
            </a:r>
          </a:p>
        </p:txBody>
      </p:sp>
      <p:sp>
        <p:nvSpPr>
          <p:cNvPr id="3" name="Text Placeholder 2">
            <a:extLst>
              <a:ext uri="{FF2B5EF4-FFF2-40B4-BE49-F238E27FC236}">
                <a16:creationId xmlns:a16="http://schemas.microsoft.com/office/drawing/2014/main" id="{A086C199-C3B7-48C4-BA69-7083C175CDE6}"/>
              </a:ext>
            </a:extLst>
          </p:cNvPr>
          <p:cNvSpPr>
            <a:spLocks noGrp="1"/>
          </p:cNvSpPr>
          <p:nvPr>
            <p:ph type="body" idx="1"/>
          </p:nvPr>
        </p:nvSpPr>
        <p:spPr>
          <a:xfrm>
            <a:off x="838200" y="1434730"/>
            <a:ext cx="10515600" cy="5325003"/>
          </a:xfrm>
        </p:spPr>
        <p:txBody>
          <a:bodyPr/>
          <a:lstStyle/>
          <a:p>
            <a:endParaRPr lang="en-US" dirty="0"/>
          </a:p>
        </p:txBody>
      </p:sp>
      <p:graphicFrame>
        <p:nvGraphicFramePr>
          <p:cNvPr id="4" name="Table 3">
            <a:extLst>
              <a:ext uri="{FF2B5EF4-FFF2-40B4-BE49-F238E27FC236}">
                <a16:creationId xmlns:a16="http://schemas.microsoft.com/office/drawing/2014/main" id="{8223E776-D86D-48E3-AD87-A2361C4E6858}"/>
              </a:ext>
            </a:extLst>
          </p:cNvPr>
          <p:cNvGraphicFramePr>
            <a:graphicFrameLocks noGrp="1"/>
          </p:cNvGraphicFramePr>
          <p:nvPr>
            <p:extLst>
              <p:ext uri="{D42A27DB-BD31-4B8C-83A1-F6EECF244321}">
                <p14:modId xmlns:p14="http://schemas.microsoft.com/office/powerpoint/2010/main" val="4270332772"/>
              </p:ext>
            </p:extLst>
          </p:nvPr>
        </p:nvGraphicFramePr>
        <p:xfrm>
          <a:off x="985838" y="1434730"/>
          <a:ext cx="10172700" cy="5448300"/>
        </p:xfrm>
        <a:graphic>
          <a:graphicData uri="http://schemas.openxmlformats.org/drawingml/2006/table">
            <a:tbl>
              <a:tblPr/>
              <a:tblGrid>
                <a:gridCol w="5086350">
                  <a:extLst>
                    <a:ext uri="{9D8B030D-6E8A-4147-A177-3AD203B41FA5}">
                      <a16:colId xmlns:a16="http://schemas.microsoft.com/office/drawing/2014/main" val="571084860"/>
                    </a:ext>
                  </a:extLst>
                </a:gridCol>
                <a:gridCol w="5086350">
                  <a:extLst>
                    <a:ext uri="{9D8B030D-6E8A-4147-A177-3AD203B41FA5}">
                      <a16:colId xmlns:a16="http://schemas.microsoft.com/office/drawing/2014/main" val="598798396"/>
                    </a:ext>
                  </a:extLst>
                </a:gridCol>
              </a:tblGrid>
              <a:tr h="424185">
                <a:tc>
                  <a:txBody>
                    <a:bodyPr/>
                    <a:lstStyle/>
                    <a:p>
                      <a:pPr algn="ctr" fontAlgn="base"/>
                      <a:r>
                        <a:rPr lang="en-US" sz="2000" b="1" dirty="0">
                          <a:effectLst/>
                          <a:latin typeface="Times New Roman" panose="02020603050405020304" pitchFamily="18" charset="0"/>
                          <a:cs typeface="Times New Roman" panose="02020603050405020304" pitchFamily="18" charset="0"/>
                        </a:rPr>
                        <a:t>SQL</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1">
                          <a:effectLst/>
                          <a:latin typeface="Times New Roman" panose="02020603050405020304" pitchFamily="18" charset="0"/>
                          <a:cs typeface="Times New Roman" panose="02020603050405020304" pitchFamily="18" charset="0"/>
                        </a:rPr>
                        <a:t>NoSQL</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93912641"/>
                  </a:ext>
                </a:extLst>
              </a:tr>
              <a:tr h="750481">
                <a:tc>
                  <a:txBody>
                    <a:bodyPr/>
                    <a:lstStyle/>
                    <a:p>
                      <a:pPr algn="l" fontAlgn="ctr"/>
                      <a:r>
                        <a:rPr lang="en-US" sz="2000" b="0" dirty="0">
                          <a:effectLst/>
                          <a:latin typeface="Times New Roman" panose="02020603050405020304" pitchFamily="18" charset="0"/>
                          <a:cs typeface="Times New Roman" panose="02020603050405020304" pitchFamily="18" charset="0"/>
                        </a:rPr>
                        <a:t>Relational Database Management System (RDBMS)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Non-relational or distributed database system.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6620384"/>
                  </a:ext>
                </a:extLst>
              </a:tr>
              <a:tr h="750481">
                <a:tc>
                  <a:txBody>
                    <a:bodyPr/>
                    <a:lstStyle/>
                    <a:p>
                      <a:pPr algn="l" fontAlgn="ctr"/>
                      <a:r>
                        <a:rPr lang="en-US" sz="2000" b="0" dirty="0">
                          <a:effectLst/>
                          <a:latin typeface="Times New Roman" panose="02020603050405020304" pitchFamily="18" charset="0"/>
                          <a:cs typeface="Times New Roman" panose="02020603050405020304" pitchFamily="18" charset="0"/>
                        </a:rPr>
                        <a:t>These databases have fixed or static or predefined schema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They have a dynamic schema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00137765"/>
                  </a:ext>
                </a:extLst>
              </a:tr>
              <a:tr h="750481">
                <a:tc>
                  <a:txBody>
                    <a:bodyPr/>
                    <a:lstStyle/>
                    <a:p>
                      <a:pPr algn="l" fontAlgn="ctr"/>
                      <a:r>
                        <a:rPr lang="en-US" sz="2000" b="0" dirty="0">
                          <a:effectLst/>
                          <a:latin typeface="Times New Roman" panose="02020603050405020304" pitchFamily="18" charset="0"/>
                          <a:cs typeface="Times New Roman" panose="02020603050405020304" pitchFamily="18" charset="0"/>
                        </a:rPr>
                        <a:t>These databases are not suited for hierarchical data storage.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These databases are best suited for hierarchical data storage.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30830877"/>
                  </a:ext>
                </a:extLst>
              </a:tr>
              <a:tr h="750481">
                <a:tc>
                  <a:txBody>
                    <a:bodyPr/>
                    <a:lstStyle/>
                    <a:p>
                      <a:pPr algn="l" fontAlgn="ctr"/>
                      <a:r>
                        <a:rPr lang="en-US" sz="2000" b="0" dirty="0">
                          <a:effectLst/>
                          <a:latin typeface="Times New Roman" panose="02020603050405020304" pitchFamily="18" charset="0"/>
                          <a:cs typeface="Times New Roman" panose="02020603050405020304" pitchFamily="18" charset="0"/>
                        </a:rPr>
                        <a:t>These databases are best suited for complex queries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These databases are not so good for complex queries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82327646"/>
                  </a:ext>
                </a:extLst>
              </a:tr>
              <a:tr h="489444">
                <a:tc>
                  <a:txBody>
                    <a:bodyPr/>
                    <a:lstStyle/>
                    <a:p>
                      <a:pPr algn="l" fontAlgn="ctr"/>
                      <a:r>
                        <a:rPr lang="en-US" sz="2000" b="0" dirty="0">
                          <a:effectLst/>
                          <a:latin typeface="Times New Roman" panose="02020603050405020304" pitchFamily="18" charset="0"/>
                          <a:cs typeface="Times New Roman" panose="02020603050405020304" pitchFamily="18" charset="0"/>
                        </a:rPr>
                        <a:t>Vertically Scalable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Horizontally scalable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53961867"/>
                  </a:ext>
                </a:extLst>
              </a:tr>
              <a:tr h="750481">
                <a:tc>
                  <a:txBody>
                    <a:bodyPr/>
                    <a:lstStyle/>
                    <a:p>
                      <a:pPr algn="l" fontAlgn="ctr"/>
                      <a:r>
                        <a:rPr lang="en-US" sz="2000" b="0" dirty="0">
                          <a:effectLst/>
                          <a:latin typeface="Times New Roman" panose="02020603050405020304" pitchFamily="18" charset="0"/>
                          <a:cs typeface="Times New Roman" panose="02020603050405020304" pitchFamily="18" charset="0"/>
                        </a:rPr>
                        <a:t>Follows ACID property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latin typeface="Times New Roman" panose="02020603050405020304" pitchFamily="18" charset="0"/>
                          <a:cs typeface="Times New Roman" panose="02020603050405020304" pitchFamily="18" charset="0"/>
                        </a:rPr>
                        <a:t>Follows CAP(consistency, availability, partition tolerance)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15061368"/>
                  </a:ext>
                </a:extLst>
              </a:tr>
            </a:tbl>
          </a:graphicData>
        </a:graphic>
      </p:graphicFrame>
    </p:spTree>
    <p:extLst>
      <p:ext uri="{BB962C8B-B14F-4D97-AF65-F5344CB8AC3E}">
        <p14:creationId xmlns:p14="http://schemas.microsoft.com/office/powerpoint/2010/main" val="1326331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CC44-806E-44EB-96D3-EE23E9B0004F}"/>
              </a:ext>
            </a:extLst>
          </p:cNvPr>
          <p:cNvSpPr>
            <a:spLocks noGrp="1"/>
          </p:cNvSpPr>
          <p:nvPr>
            <p:ph type="title"/>
          </p:nvPr>
        </p:nvSpPr>
        <p:spPr/>
        <p:txBody>
          <a:bodyPr/>
          <a:lstStyle/>
          <a:p>
            <a:r>
              <a:rPr lang="en-US" dirty="0"/>
              <a:t>Introduction to MongoDB</a:t>
            </a:r>
          </a:p>
        </p:txBody>
      </p:sp>
      <p:sp>
        <p:nvSpPr>
          <p:cNvPr id="3" name="Text Placeholder 2">
            <a:extLst>
              <a:ext uri="{FF2B5EF4-FFF2-40B4-BE49-F238E27FC236}">
                <a16:creationId xmlns:a16="http://schemas.microsoft.com/office/drawing/2014/main" id="{3158A2D6-A4E1-4F34-83AF-B9A40B6DDFF7}"/>
              </a:ext>
            </a:extLst>
          </p:cNvPr>
          <p:cNvSpPr>
            <a:spLocks noGrp="1"/>
          </p:cNvSpPr>
          <p:nvPr>
            <p:ph type="body"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MongoDB is a cross-platform, document oriented database that provides, high performance, high availability, and easy scalability. MongoDB works on concept of collection and document.</a:t>
            </a:r>
          </a:p>
          <a:p>
            <a:pPr algn="just">
              <a:lnSpc>
                <a:spcPct val="150000"/>
              </a:lnSpc>
            </a:pPr>
            <a:r>
              <a:rPr lang="en-US" dirty="0">
                <a:latin typeface="Times New Roman" panose="02020603050405020304" pitchFamily="18" charset="0"/>
                <a:cs typeface="Times New Roman" panose="02020603050405020304" pitchFamily="18" charset="0"/>
              </a:rPr>
              <a:t>Database</a:t>
            </a:r>
          </a:p>
          <a:p>
            <a:pPr lvl="1" algn="just">
              <a:lnSpc>
                <a:spcPct val="150000"/>
              </a:lnSpc>
            </a:pPr>
            <a:r>
              <a:rPr lang="en-US" dirty="0">
                <a:latin typeface="Times New Roman" panose="02020603050405020304" pitchFamily="18" charset="0"/>
                <a:cs typeface="Times New Roman" panose="02020603050405020304" pitchFamily="18" charset="0"/>
              </a:rPr>
              <a:t>Database is a physical container for collections. Each database gets its own set of files on the file system. A single MongoDB server typically has multiple databases.</a:t>
            </a:r>
          </a:p>
        </p:txBody>
      </p:sp>
    </p:spTree>
    <p:extLst>
      <p:ext uri="{BB962C8B-B14F-4D97-AF65-F5344CB8AC3E}">
        <p14:creationId xmlns:p14="http://schemas.microsoft.com/office/powerpoint/2010/main" val="1707600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BA6F-1F16-4C9B-A5C9-148387BB779E}"/>
              </a:ext>
            </a:extLst>
          </p:cNvPr>
          <p:cNvSpPr>
            <a:spLocks noGrp="1"/>
          </p:cNvSpPr>
          <p:nvPr>
            <p:ph type="title"/>
          </p:nvPr>
        </p:nvSpPr>
        <p:spPr/>
        <p:txBody>
          <a:bodyPr/>
          <a:lstStyle/>
          <a:p>
            <a:r>
              <a:rPr lang="en-US" dirty="0"/>
              <a:t>Collection</a:t>
            </a:r>
          </a:p>
        </p:txBody>
      </p:sp>
      <p:sp>
        <p:nvSpPr>
          <p:cNvPr id="3" name="Text Placeholder 2">
            <a:extLst>
              <a:ext uri="{FF2B5EF4-FFF2-40B4-BE49-F238E27FC236}">
                <a16:creationId xmlns:a16="http://schemas.microsoft.com/office/drawing/2014/main" id="{0E3983D8-CE06-450B-9C29-2C25A441AAEF}"/>
              </a:ext>
            </a:extLst>
          </p:cNvPr>
          <p:cNvSpPr>
            <a:spLocks noGrp="1"/>
          </p:cNvSpPr>
          <p:nvPr>
            <p:ph type="body" idx="1"/>
          </p:nvPr>
        </p:nvSpPr>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Collection is a group of MongoDB documents. </a:t>
            </a:r>
          </a:p>
          <a:p>
            <a:pPr algn="just">
              <a:lnSpc>
                <a:spcPct val="150000"/>
              </a:lnSpc>
            </a:pPr>
            <a:r>
              <a:rPr lang="en-US" dirty="0">
                <a:latin typeface="Times New Roman" panose="02020603050405020304" pitchFamily="18" charset="0"/>
                <a:cs typeface="Times New Roman" panose="02020603050405020304" pitchFamily="18" charset="0"/>
              </a:rPr>
              <a:t>A collection exists within a single database. </a:t>
            </a:r>
          </a:p>
          <a:p>
            <a:pPr algn="just">
              <a:lnSpc>
                <a:spcPct val="150000"/>
              </a:lnSpc>
            </a:pPr>
            <a:r>
              <a:rPr lang="en-US" dirty="0">
                <a:latin typeface="Times New Roman" panose="02020603050405020304" pitchFamily="18" charset="0"/>
                <a:cs typeface="Times New Roman" panose="02020603050405020304" pitchFamily="18" charset="0"/>
              </a:rPr>
              <a:t>Collections do not enforce a schema. </a:t>
            </a:r>
          </a:p>
          <a:p>
            <a:pPr algn="just">
              <a:lnSpc>
                <a:spcPct val="150000"/>
              </a:lnSpc>
            </a:pPr>
            <a:r>
              <a:rPr lang="en-US" dirty="0">
                <a:latin typeface="Times New Roman" panose="02020603050405020304" pitchFamily="18" charset="0"/>
                <a:cs typeface="Times New Roman" panose="02020603050405020304" pitchFamily="18" charset="0"/>
              </a:rPr>
              <a:t>Documents within a collection can have different fields. </a:t>
            </a:r>
          </a:p>
          <a:p>
            <a:pPr algn="just">
              <a:lnSpc>
                <a:spcPct val="150000"/>
              </a:lnSpc>
            </a:pPr>
            <a:r>
              <a:rPr lang="en-US" dirty="0">
                <a:latin typeface="Times New Roman" panose="02020603050405020304" pitchFamily="18" charset="0"/>
                <a:cs typeface="Times New Roman" panose="02020603050405020304" pitchFamily="18" charset="0"/>
              </a:rPr>
              <a:t>Typically, all documents in a collection are of similar or related purpose.</a:t>
            </a:r>
          </a:p>
        </p:txBody>
      </p:sp>
    </p:spTree>
    <p:extLst>
      <p:ext uri="{BB962C8B-B14F-4D97-AF65-F5344CB8AC3E}">
        <p14:creationId xmlns:p14="http://schemas.microsoft.com/office/powerpoint/2010/main" val="343929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838200" y="681488"/>
            <a:ext cx="10515600" cy="5628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2060"/>
              </a:buClr>
              <a:buSzPct val="100000"/>
              <a:buFont typeface="Times New Roman"/>
              <a:buNone/>
            </a:pPr>
            <a:r>
              <a:rPr lang="en-US"/>
              <a:t>Definition,Characterisitcs of Views</a:t>
            </a:r>
            <a:endParaRPr/>
          </a:p>
        </p:txBody>
      </p:sp>
      <p:sp>
        <p:nvSpPr>
          <p:cNvPr id="127" name="Google Shape;127;p20"/>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l" rtl="0">
              <a:lnSpc>
                <a:spcPct val="150000"/>
              </a:lnSpc>
              <a:spcBef>
                <a:spcPts val="1000"/>
              </a:spcBef>
              <a:spcAft>
                <a:spcPts val="0"/>
              </a:spcAft>
              <a:buClr>
                <a:schemeClr val="dk1"/>
              </a:buClr>
              <a:buSzPts val="1800"/>
              <a:buChar char="•"/>
            </a:pPr>
            <a:r>
              <a:rPr lang="en-US" b="1" dirty="0">
                <a:latin typeface="Times New Roman"/>
                <a:ea typeface="Times New Roman"/>
                <a:cs typeface="Times New Roman"/>
                <a:sym typeface="Times New Roman"/>
              </a:rPr>
              <a:t>Definition:</a:t>
            </a:r>
            <a:endParaRPr dirty="0"/>
          </a:p>
          <a:p>
            <a:pPr lvl="1">
              <a:lnSpc>
                <a:spcPct val="150000"/>
              </a:lnSpc>
              <a:spcBef>
                <a:spcPts val="1000"/>
              </a:spcBef>
            </a:pPr>
            <a:r>
              <a:rPr lang="en-US" dirty="0">
                <a:latin typeface="Times New Roman"/>
                <a:ea typeface="Times New Roman"/>
                <a:cs typeface="Times New Roman"/>
                <a:sym typeface="Times New Roman"/>
              </a:rPr>
              <a:t>Virtual tables derived from SELECT queries.</a:t>
            </a:r>
            <a:endParaRPr dirty="0"/>
          </a:p>
          <a:p>
            <a:pPr lvl="1">
              <a:lnSpc>
                <a:spcPct val="150000"/>
              </a:lnSpc>
              <a:spcBef>
                <a:spcPts val="1000"/>
              </a:spcBef>
            </a:pPr>
            <a:r>
              <a:rPr lang="en-US" dirty="0">
                <a:latin typeface="Times New Roman"/>
                <a:ea typeface="Times New Roman"/>
                <a:cs typeface="Times New Roman"/>
                <a:sym typeface="Times New Roman"/>
              </a:rPr>
              <a:t>Present a customized view of the data stored in one or more tables.</a:t>
            </a:r>
            <a:endParaRPr dirty="0"/>
          </a:p>
          <a:p>
            <a:pPr marL="457200" lvl="0" indent="-342900" algn="l" rtl="0">
              <a:lnSpc>
                <a:spcPct val="150000"/>
              </a:lnSpc>
              <a:spcBef>
                <a:spcPts val="1000"/>
              </a:spcBef>
              <a:spcAft>
                <a:spcPts val="0"/>
              </a:spcAft>
              <a:buClr>
                <a:schemeClr val="dk1"/>
              </a:buClr>
              <a:buSzPts val="1800"/>
              <a:buChar char="•"/>
            </a:pPr>
            <a:r>
              <a:rPr lang="en-US" b="1" dirty="0">
                <a:latin typeface="Times New Roman"/>
                <a:ea typeface="Times New Roman"/>
                <a:cs typeface="Times New Roman"/>
                <a:sym typeface="Times New Roman"/>
              </a:rPr>
              <a:t>Characteristics:</a:t>
            </a:r>
            <a:endParaRPr dirty="0"/>
          </a:p>
          <a:p>
            <a:pPr lvl="1">
              <a:lnSpc>
                <a:spcPct val="150000"/>
              </a:lnSpc>
              <a:spcBef>
                <a:spcPts val="1000"/>
              </a:spcBef>
            </a:pPr>
            <a:r>
              <a:rPr lang="en-US" b="1" dirty="0">
                <a:latin typeface="Times New Roman"/>
                <a:ea typeface="Times New Roman"/>
                <a:cs typeface="Times New Roman"/>
                <a:sym typeface="Times New Roman"/>
              </a:rPr>
              <a:t>Abstraction</a:t>
            </a:r>
            <a:r>
              <a:rPr lang="en-US" dirty="0">
                <a:latin typeface="Times New Roman"/>
                <a:ea typeface="Times New Roman"/>
                <a:cs typeface="Times New Roman"/>
                <a:sym typeface="Times New Roman"/>
              </a:rPr>
              <a:t>: Hides complexity by presenting specific data subsets.</a:t>
            </a:r>
            <a:endParaRPr dirty="0"/>
          </a:p>
          <a:p>
            <a:pPr lvl="1">
              <a:lnSpc>
                <a:spcPct val="150000"/>
              </a:lnSpc>
              <a:spcBef>
                <a:spcPts val="1000"/>
              </a:spcBef>
            </a:pPr>
            <a:r>
              <a:rPr lang="en-US" b="1" dirty="0">
                <a:latin typeface="Times New Roman"/>
                <a:ea typeface="Times New Roman"/>
                <a:cs typeface="Times New Roman"/>
                <a:sym typeface="Times New Roman"/>
              </a:rPr>
              <a:t>Security</a:t>
            </a:r>
            <a:r>
              <a:rPr lang="en-US" dirty="0">
                <a:latin typeface="Times New Roman"/>
                <a:ea typeface="Times New Roman"/>
                <a:cs typeface="Times New Roman"/>
                <a:sym typeface="Times New Roman"/>
              </a:rPr>
              <a:t>: Control access by limiting visibility of certain columns or rows.</a:t>
            </a:r>
            <a:endParaRPr dirty="0"/>
          </a:p>
          <a:p>
            <a:pPr lvl="1">
              <a:lnSpc>
                <a:spcPct val="150000"/>
              </a:lnSpc>
              <a:spcBef>
                <a:spcPts val="1000"/>
              </a:spcBef>
            </a:pPr>
            <a:r>
              <a:rPr lang="en-US" b="1" dirty="0">
                <a:latin typeface="Times New Roman"/>
                <a:ea typeface="Times New Roman"/>
                <a:cs typeface="Times New Roman"/>
                <a:sym typeface="Times New Roman"/>
              </a:rPr>
              <a:t>Simplicity</a:t>
            </a:r>
            <a:r>
              <a:rPr lang="en-US" dirty="0">
                <a:latin typeface="Times New Roman"/>
                <a:ea typeface="Times New Roman"/>
                <a:cs typeface="Times New Roman"/>
                <a:sym typeface="Times New Roman"/>
              </a:rPr>
              <a:t>: Simplifies complex queries by encapsulating logic.</a:t>
            </a:r>
            <a:endParaRPr dirty="0"/>
          </a:p>
          <a:p>
            <a:pPr marL="457200" lvl="0" indent="-228600" algn="l" rtl="0">
              <a:lnSpc>
                <a:spcPct val="150000"/>
              </a:lnSpc>
              <a:spcBef>
                <a:spcPts val="1000"/>
              </a:spcBef>
              <a:spcAft>
                <a:spcPts val="0"/>
              </a:spcAft>
              <a:buClr>
                <a:schemeClr val="dk1"/>
              </a:buClr>
              <a:buSzPts val="1800"/>
              <a:buNone/>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CC35-20A7-49A9-8B6E-AB79143BA6D5}"/>
              </a:ext>
            </a:extLst>
          </p:cNvPr>
          <p:cNvSpPr>
            <a:spLocks noGrp="1"/>
          </p:cNvSpPr>
          <p:nvPr>
            <p:ph type="title"/>
          </p:nvPr>
        </p:nvSpPr>
        <p:spPr/>
        <p:txBody>
          <a:bodyPr/>
          <a:lstStyle/>
          <a:p>
            <a:r>
              <a:rPr lang="en-US" dirty="0"/>
              <a:t>Documents</a:t>
            </a:r>
          </a:p>
        </p:txBody>
      </p:sp>
      <p:sp>
        <p:nvSpPr>
          <p:cNvPr id="3" name="Text Placeholder 2">
            <a:extLst>
              <a:ext uri="{FF2B5EF4-FFF2-40B4-BE49-F238E27FC236}">
                <a16:creationId xmlns:a16="http://schemas.microsoft.com/office/drawing/2014/main" id="{581F3BB1-6DCC-4AF7-9265-6CBCCB12A622}"/>
              </a:ext>
            </a:extLst>
          </p:cNvPr>
          <p:cNvSpPr>
            <a:spLocks noGrp="1"/>
          </p:cNvSpPr>
          <p:nvPr>
            <p:ph type="body"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A document is a set of key-value pairs. Documents have dynamic schema. </a:t>
            </a:r>
          </a:p>
          <a:p>
            <a:pPr algn="just">
              <a:lnSpc>
                <a:spcPct val="150000"/>
              </a:lnSpc>
            </a:pPr>
            <a:r>
              <a:rPr lang="en-US" dirty="0">
                <a:latin typeface="Times New Roman" panose="02020603050405020304" pitchFamily="18" charset="0"/>
                <a:cs typeface="Times New Roman" panose="02020603050405020304" pitchFamily="18" charset="0"/>
              </a:rPr>
              <a:t>Dynamic schema means that documents in the same collection do not need to have the same set of fields or structure, and common fields in a collection's documents may hold different types of data.</a:t>
            </a:r>
          </a:p>
        </p:txBody>
      </p:sp>
    </p:spTree>
    <p:extLst>
      <p:ext uri="{BB962C8B-B14F-4D97-AF65-F5344CB8AC3E}">
        <p14:creationId xmlns:p14="http://schemas.microsoft.com/office/powerpoint/2010/main" val="3143793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1D0E-C1C4-4C7B-850F-1EBC3B78F591}"/>
              </a:ext>
            </a:extLst>
          </p:cNvPr>
          <p:cNvSpPr>
            <a:spLocks noGrp="1"/>
          </p:cNvSpPr>
          <p:nvPr>
            <p:ph type="title"/>
          </p:nvPr>
        </p:nvSpPr>
        <p:spPr/>
        <p:txBody>
          <a:bodyPr/>
          <a:lstStyle/>
          <a:p>
            <a:r>
              <a:rPr lang="en-US" dirty="0"/>
              <a:t>Why Use MongoDB?</a:t>
            </a:r>
          </a:p>
        </p:txBody>
      </p:sp>
      <p:sp>
        <p:nvSpPr>
          <p:cNvPr id="3" name="Text Placeholder 2">
            <a:extLst>
              <a:ext uri="{FF2B5EF4-FFF2-40B4-BE49-F238E27FC236}">
                <a16:creationId xmlns:a16="http://schemas.microsoft.com/office/drawing/2014/main" id="{D7D0326E-BFD1-447B-B7FA-DA1A06F22D46}"/>
              </a:ext>
            </a:extLst>
          </p:cNvPr>
          <p:cNvSpPr>
            <a:spLocks noGrp="1"/>
          </p:cNvSpPr>
          <p:nvPr>
            <p:ph type="body" idx="1"/>
          </p:nvPr>
        </p:nvSpPr>
        <p:spPr/>
        <p:txBody>
          <a:bodyPr>
            <a:normAutofit fontScale="70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Document Oriented Storage: Data is stored in the form of JSON style documents – BSON.</a:t>
            </a:r>
          </a:p>
          <a:p>
            <a:pPr algn="just">
              <a:lnSpc>
                <a:spcPct val="150000"/>
              </a:lnSpc>
            </a:pPr>
            <a:r>
              <a:rPr lang="en-US" dirty="0">
                <a:latin typeface="Times New Roman" panose="02020603050405020304" pitchFamily="18" charset="0"/>
                <a:cs typeface="Times New Roman" panose="02020603050405020304" pitchFamily="18" charset="0"/>
              </a:rPr>
              <a:t>Index on any attribute</a:t>
            </a:r>
          </a:p>
          <a:p>
            <a:pPr algn="just">
              <a:lnSpc>
                <a:spcPct val="150000"/>
              </a:lnSpc>
            </a:pPr>
            <a:r>
              <a:rPr lang="en-US" dirty="0">
                <a:latin typeface="Times New Roman" panose="02020603050405020304" pitchFamily="18" charset="0"/>
                <a:cs typeface="Times New Roman" panose="02020603050405020304" pitchFamily="18" charset="0"/>
              </a:rPr>
              <a:t>Replication and high availability</a:t>
            </a:r>
          </a:p>
          <a:p>
            <a:pPr algn="just">
              <a:lnSpc>
                <a:spcPct val="150000"/>
              </a:lnSpc>
            </a:pPr>
            <a:r>
              <a:rPr lang="en-US" dirty="0">
                <a:latin typeface="Times New Roman" panose="02020603050405020304" pitchFamily="18" charset="0"/>
                <a:cs typeface="Times New Roman" panose="02020603050405020304" pitchFamily="18" charset="0"/>
              </a:rPr>
              <a:t>Auto-</a:t>
            </a:r>
            <a:r>
              <a:rPr lang="en-US" dirty="0" err="1">
                <a:latin typeface="Times New Roman" panose="02020603050405020304" pitchFamily="18" charset="0"/>
                <a:cs typeface="Times New Roman" panose="02020603050405020304" pitchFamily="18" charset="0"/>
              </a:rPr>
              <a:t>sharding</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Rich queries</a:t>
            </a:r>
          </a:p>
          <a:p>
            <a:pPr algn="just">
              <a:lnSpc>
                <a:spcPct val="150000"/>
              </a:lnSpc>
            </a:pPr>
            <a:r>
              <a:rPr lang="en-US" dirty="0">
                <a:latin typeface="Times New Roman" panose="02020603050405020304" pitchFamily="18" charset="0"/>
                <a:cs typeface="Times New Roman" panose="02020603050405020304" pitchFamily="18" charset="0"/>
              </a:rPr>
              <a:t>Fast in-place updates</a:t>
            </a:r>
          </a:p>
          <a:p>
            <a:pPr algn="just">
              <a:lnSpc>
                <a:spcPct val="150000"/>
              </a:lnSpc>
            </a:pPr>
            <a:r>
              <a:rPr lang="en-US" dirty="0">
                <a:latin typeface="Times New Roman" panose="02020603050405020304" pitchFamily="18" charset="0"/>
                <a:cs typeface="Times New Roman" panose="02020603050405020304" pitchFamily="18" charset="0"/>
              </a:rPr>
              <a:t>Professional support by MongoDB</a:t>
            </a:r>
          </a:p>
        </p:txBody>
      </p:sp>
    </p:spTree>
    <p:extLst>
      <p:ext uri="{BB962C8B-B14F-4D97-AF65-F5344CB8AC3E}">
        <p14:creationId xmlns:p14="http://schemas.microsoft.com/office/powerpoint/2010/main" val="2445250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7314-6A70-467A-B999-DF35FD502B12}"/>
              </a:ext>
            </a:extLst>
          </p:cNvPr>
          <p:cNvSpPr>
            <a:spLocks noGrp="1"/>
          </p:cNvSpPr>
          <p:nvPr>
            <p:ph type="title"/>
          </p:nvPr>
        </p:nvSpPr>
        <p:spPr/>
        <p:txBody>
          <a:bodyPr/>
          <a:lstStyle/>
          <a:p>
            <a:r>
              <a:rPr lang="en-US" dirty="0"/>
              <a:t>Where to Use MongoDB?</a:t>
            </a:r>
          </a:p>
        </p:txBody>
      </p:sp>
      <p:sp>
        <p:nvSpPr>
          <p:cNvPr id="3" name="Text Placeholder 2">
            <a:extLst>
              <a:ext uri="{FF2B5EF4-FFF2-40B4-BE49-F238E27FC236}">
                <a16:creationId xmlns:a16="http://schemas.microsoft.com/office/drawing/2014/main" id="{51F62DBE-EC55-4A5F-AB86-B7240BEB2A36}"/>
              </a:ext>
            </a:extLst>
          </p:cNvPr>
          <p:cNvSpPr>
            <a:spLocks noGrp="1"/>
          </p:cNvSpPr>
          <p:nvPr>
            <p:ph type="body"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Big Data</a:t>
            </a:r>
          </a:p>
          <a:p>
            <a:pPr algn="just">
              <a:lnSpc>
                <a:spcPct val="150000"/>
              </a:lnSpc>
            </a:pPr>
            <a:r>
              <a:rPr lang="en-US" dirty="0">
                <a:latin typeface="Times New Roman" panose="02020603050405020304" pitchFamily="18" charset="0"/>
                <a:cs typeface="Times New Roman" panose="02020603050405020304" pitchFamily="18" charset="0"/>
              </a:rPr>
              <a:t>Content Management and Delivery</a:t>
            </a:r>
          </a:p>
          <a:p>
            <a:pPr algn="just">
              <a:lnSpc>
                <a:spcPct val="150000"/>
              </a:lnSpc>
            </a:pPr>
            <a:r>
              <a:rPr lang="en-US" dirty="0">
                <a:latin typeface="Times New Roman" panose="02020603050405020304" pitchFamily="18" charset="0"/>
                <a:cs typeface="Times New Roman" panose="02020603050405020304" pitchFamily="18" charset="0"/>
              </a:rPr>
              <a:t>Mobile and Social Infrastructure</a:t>
            </a:r>
          </a:p>
          <a:p>
            <a:pPr algn="just">
              <a:lnSpc>
                <a:spcPct val="150000"/>
              </a:lnSpc>
            </a:pPr>
            <a:r>
              <a:rPr lang="en-US" dirty="0">
                <a:latin typeface="Times New Roman" panose="02020603050405020304" pitchFamily="18" charset="0"/>
                <a:cs typeface="Times New Roman" panose="02020603050405020304" pitchFamily="18" charset="0"/>
              </a:rPr>
              <a:t>User Data Management</a:t>
            </a:r>
          </a:p>
          <a:p>
            <a:pPr algn="just">
              <a:lnSpc>
                <a:spcPct val="150000"/>
              </a:lnSpc>
            </a:pPr>
            <a:r>
              <a:rPr lang="en-US" dirty="0">
                <a:latin typeface="Times New Roman" panose="02020603050405020304" pitchFamily="18" charset="0"/>
                <a:cs typeface="Times New Roman" panose="02020603050405020304" pitchFamily="18" charset="0"/>
              </a:rPr>
              <a:t>Data Hub</a:t>
            </a:r>
          </a:p>
        </p:txBody>
      </p:sp>
    </p:spTree>
    <p:extLst>
      <p:ext uri="{BB962C8B-B14F-4D97-AF65-F5344CB8AC3E}">
        <p14:creationId xmlns:p14="http://schemas.microsoft.com/office/powerpoint/2010/main" val="16270630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D545-7460-4695-8563-87194892650B}"/>
              </a:ext>
            </a:extLst>
          </p:cNvPr>
          <p:cNvSpPr>
            <a:spLocks noGrp="1"/>
          </p:cNvSpPr>
          <p:nvPr>
            <p:ph type="title"/>
          </p:nvPr>
        </p:nvSpPr>
        <p:spPr/>
        <p:txBody>
          <a:bodyPr/>
          <a:lstStyle/>
          <a:p>
            <a:r>
              <a:rPr lang="en-US" dirty="0"/>
              <a:t>Install MongoDB on Windows</a:t>
            </a:r>
          </a:p>
        </p:txBody>
      </p:sp>
      <p:sp>
        <p:nvSpPr>
          <p:cNvPr id="3" name="Text Placeholder 2">
            <a:extLst>
              <a:ext uri="{FF2B5EF4-FFF2-40B4-BE49-F238E27FC236}">
                <a16:creationId xmlns:a16="http://schemas.microsoft.com/office/drawing/2014/main" id="{00F2A3FD-8094-4E5A-BDD9-BB25AB20A9C0}"/>
              </a:ext>
            </a:extLst>
          </p:cNvPr>
          <p:cNvSpPr>
            <a:spLocks noGrp="1"/>
          </p:cNvSpPr>
          <p:nvPr>
            <p:ph type="body" idx="1"/>
          </p:nvPr>
        </p:nvSpPr>
        <p:spPr>
          <a:xfrm>
            <a:off x="838200" y="1891613"/>
            <a:ext cx="10934700" cy="435133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install MongoDB on Windows, first download the latest release of MongoDB from </a:t>
            </a:r>
            <a:r>
              <a:rPr lang="en-US" dirty="0">
                <a:latin typeface="Times New Roman" panose="02020603050405020304" pitchFamily="18" charset="0"/>
                <a:cs typeface="Times New Roman" panose="02020603050405020304" pitchFamily="18" charset="0"/>
                <a:hlinkClick r:id="rId2"/>
              </a:rPr>
              <a:t>http://www.mongodb.org/downloads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73083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6600-1E12-48FF-868B-049366CC0558}"/>
              </a:ext>
            </a:extLst>
          </p:cNvPr>
          <p:cNvSpPr>
            <a:spLocks noGrp="1"/>
          </p:cNvSpPr>
          <p:nvPr>
            <p:ph type="title"/>
          </p:nvPr>
        </p:nvSpPr>
        <p:spPr/>
        <p:txBody>
          <a:bodyPr/>
          <a:lstStyle/>
          <a:p>
            <a:r>
              <a:rPr lang="en-US" dirty="0"/>
              <a:t>Some considerations while designing Schema in MongoDB</a:t>
            </a:r>
          </a:p>
        </p:txBody>
      </p:sp>
      <p:sp>
        <p:nvSpPr>
          <p:cNvPr id="3" name="Text Placeholder 2">
            <a:extLst>
              <a:ext uri="{FF2B5EF4-FFF2-40B4-BE49-F238E27FC236}">
                <a16:creationId xmlns:a16="http://schemas.microsoft.com/office/drawing/2014/main" id="{889DBA73-FBE9-4F1C-9F49-E484D7CBD205}"/>
              </a:ext>
            </a:extLst>
          </p:cNvPr>
          <p:cNvSpPr>
            <a:spLocks noGrp="1"/>
          </p:cNvSpPr>
          <p:nvPr>
            <p:ph type="body" idx="1"/>
          </p:nvPr>
        </p:nvSpPr>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Design your schema according to user requirements.</a:t>
            </a:r>
          </a:p>
          <a:p>
            <a:pPr algn="just">
              <a:lnSpc>
                <a:spcPct val="150000"/>
              </a:lnSpc>
            </a:pPr>
            <a:r>
              <a:rPr lang="en-US" dirty="0">
                <a:latin typeface="Times New Roman" panose="02020603050405020304" pitchFamily="18" charset="0"/>
                <a:cs typeface="Times New Roman" panose="02020603050405020304" pitchFamily="18" charset="0"/>
              </a:rPr>
              <a:t>Combine objects into one document if you will use them together. Otherwise separate them (but make sure there should not be need of joins).</a:t>
            </a:r>
          </a:p>
          <a:p>
            <a:pPr algn="just">
              <a:lnSpc>
                <a:spcPct val="150000"/>
              </a:lnSpc>
            </a:pPr>
            <a:r>
              <a:rPr lang="en-US" dirty="0">
                <a:latin typeface="Times New Roman" panose="02020603050405020304" pitchFamily="18" charset="0"/>
                <a:cs typeface="Times New Roman" panose="02020603050405020304" pitchFamily="18" charset="0"/>
              </a:rPr>
              <a:t>Duplicate the data (but limited) because disk space is cheap as compare to compute time.</a:t>
            </a:r>
          </a:p>
          <a:p>
            <a:pPr algn="just">
              <a:lnSpc>
                <a:spcPct val="150000"/>
              </a:lnSpc>
            </a:pPr>
            <a:r>
              <a:rPr lang="en-US" dirty="0">
                <a:latin typeface="Times New Roman" panose="02020603050405020304" pitchFamily="18" charset="0"/>
                <a:cs typeface="Times New Roman" panose="02020603050405020304" pitchFamily="18" charset="0"/>
              </a:rPr>
              <a:t>Do joins while write, not on read.</a:t>
            </a:r>
          </a:p>
          <a:p>
            <a:pPr algn="just">
              <a:lnSpc>
                <a:spcPct val="150000"/>
              </a:lnSpc>
            </a:pPr>
            <a:r>
              <a:rPr lang="en-US" dirty="0">
                <a:latin typeface="Times New Roman" panose="02020603050405020304" pitchFamily="18" charset="0"/>
                <a:cs typeface="Times New Roman" panose="02020603050405020304" pitchFamily="18" charset="0"/>
              </a:rPr>
              <a:t>Optimize your schema for most frequent use cases.</a:t>
            </a:r>
          </a:p>
          <a:p>
            <a:pPr algn="just">
              <a:lnSpc>
                <a:spcPct val="150000"/>
              </a:lnSpc>
            </a:pPr>
            <a:r>
              <a:rPr lang="en-US" dirty="0">
                <a:latin typeface="Times New Roman" panose="02020603050405020304" pitchFamily="18" charset="0"/>
                <a:cs typeface="Times New Roman" panose="02020603050405020304" pitchFamily="18" charset="0"/>
              </a:rPr>
              <a:t>Do complex aggregation in the schema.</a:t>
            </a:r>
          </a:p>
        </p:txBody>
      </p:sp>
    </p:spTree>
    <p:extLst>
      <p:ext uri="{BB962C8B-B14F-4D97-AF65-F5344CB8AC3E}">
        <p14:creationId xmlns:p14="http://schemas.microsoft.com/office/powerpoint/2010/main" val="1766323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10CA-4CE2-48C6-9F36-90B8DF3C7EDE}"/>
              </a:ext>
            </a:extLst>
          </p:cNvPr>
          <p:cNvSpPr>
            <a:spLocks noGrp="1"/>
          </p:cNvSpPr>
          <p:nvPr>
            <p:ph type="title"/>
          </p:nvPr>
        </p:nvSpPr>
        <p:spPr/>
        <p:txBody>
          <a:bodyPr/>
          <a:lstStyle/>
          <a:p>
            <a:r>
              <a:rPr lang="en-US" dirty="0"/>
              <a:t>Example</a:t>
            </a:r>
          </a:p>
        </p:txBody>
      </p:sp>
      <p:sp>
        <p:nvSpPr>
          <p:cNvPr id="3" name="Text Placeholder 2">
            <a:extLst>
              <a:ext uri="{FF2B5EF4-FFF2-40B4-BE49-F238E27FC236}">
                <a16:creationId xmlns:a16="http://schemas.microsoft.com/office/drawing/2014/main" id="{499B3C3C-6FC9-4E49-95E7-702F61E5481F}"/>
              </a:ext>
            </a:extLst>
          </p:cNvPr>
          <p:cNvSpPr>
            <a:spLocks noGrp="1"/>
          </p:cNvSpPr>
          <p:nvPr>
            <p:ph type="body" idx="1"/>
          </p:nvPr>
        </p:nvSpPr>
        <p:spPr/>
        <p:txBody>
          <a:bodyPr>
            <a:normAutofit fontScale="77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Suppose a client needs a database design for website and see the differences between RDBMS and MongoDB schema design, Website has the following requirements.</a:t>
            </a:r>
          </a:p>
          <a:p>
            <a:pPr algn="just">
              <a:lnSpc>
                <a:spcPct val="150000"/>
              </a:lnSpc>
            </a:pPr>
            <a:r>
              <a:rPr lang="en-US" dirty="0">
                <a:latin typeface="Times New Roman" panose="02020603050405020304" pitchFamily="18" charset="0"/>
                <a:cs typeface="Times New Roman" panose="02020603050405020304" pitchFamily="18" charset="0"/>
              </a:rPr>
              <a:t>Every post has the unique title, description and </a:t>
            </a:r>
            <a:r>
              <a:rPr lang="en-US" dirty="0" err="1">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Every post can have one or more tags.</a:t>
            </a:r>
          </a:p>
          <a:p>
            <a:pPr algn="just">
              <a:lnSpc>
                <a:spcPct val="150000"/>
              </a:lnSpc>
            </a:pPr>
            <a:r>
              <a:rPr lang="en-US" dirty="0">
                <a:latin typeface="Times New Roman" panose="02020603050405020304" pitchFamily="18" charset="0"/>
                <a:cs typeface="Times New Roman" panose="02020603050405020304" pitchFamily="18" charset="0"/>
              </a:rPr>
              <a:t>Every post has the name of its publisher and total number of likes.</a:t>
            </a:r>
          </a:p>
          <a:p>
            <a:pPr algn="just">
              <a:lnSpc>
                <a:spcPct val="150000"/>
              </a:lnSpc>
            </a:pPr>
            <a:r>
              <a:rPr lang="en-US" dirty="0">
                <a:latin typeface="Times New Roman" panose="02020603050405020304" pitchFamily="18" charset="0"/>
                <a:cs typeface="Times New Roman" panose="02020603050405020304" pitchFamily="18" charset="0"/>
              </a:rPr>
              <a:t>Every post has comments given by users along with their name, message, data-time and likes.</a:t>
            </a:r>
          </a:p>
          <a:p>
            <a:pPr algn="just">
              <a:lnSpc>
                <a:spcPct val="150000"/>
              </a:lnSpc>
            </a:pPr>
            <a:r>
              <a:rPr lang="en-US" dirty="0">
                <a:latin typeface="Times New Roman" panose="02020603050405020304" pitchFamily="18" charset="0"/>
                <a:cs typeface="Times New Roman" panose="02020603050405020304" pitchFamily="18" charset="0"/>
              </a:rPr>
              <a:t>On each post, there can be zero or more comments.</a:t>
            </a:r>
          </a:p>
        </p:txBody>
      </p:sp>
    </p:spTree>
    <p:extLst>
      <p:ext uri="{BB962C8B-B14F-4D97-AF65-F5344CB8AC3E}">
        <p14:creationId xmlns:p14="http://schemas.microsoft.com/office/powerpoint/2010/main" val="37033194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823A-7E45-4F20-BE24-4D2CBDB6E5C9}"/>
              </a:ext>
            </a:extLst>
          </p:cNvPr>
          <p:cNvSpPr>
            <a:spLocks noGrp="1"/>
          </p:cNvSpPr>
          <p:nvPr>
            <p:ph type="title"/>
          </p:nvPr>
        </p:nvSpPr>
        <p:spPr/>
        <p:txBody>
          <a:bodyPr>
            <a:normAutofit fontScale="90000"/>
          </a:bodyPr>
          <a:lstStyle/>
          <a:p>
            <a:r>
              <a:rPr lang="en-US" dirty="0"/>
              <a:t>In RDBMS schema, design for above requirements will have minimum three tables.</a:t>
            </a:r>
            <a:br>
              <a:rPr lang="en-US" dirty="0"/>
            </a:br>
            <a:endParaRPr lang="en-US" dirty="0"/>
          </a:p>
        </p:txBody>
      </p:sp>
      <p:sp>
        <p:nvSpPr>
          <p:cNvPr id="3" name="Text Placeholder 2">
            <a:extLst>
              <a:ext uri="{FF2B5EF4-FFF2-40B4-BE49-F238E27FC236}">
                <a16:creationId xmlns:a16="http://schemas.microsoft.com/office/drawing/2014/main" id="{DDC352A3-CA71-4657-ABFB-279C039E80E7}"/>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E46D3702-51A3-4DFA-8F80-FE190F4E422B}"/>
              </a:ext>
            </a:extLst>
          </p:cNvPr>
          <p:cNvPicPr>
            <a:picLocks noChangeAspect="1"/>
          </p:cNvPicPr>
          <p:nvPr/>
        </p:nvPicPr>
        <p:blipFill>
          <a:blip r:embed="rId2"/>
          <a:stretch>
            <a:fillRect/>
          </a:stretch>
        </p:blipFill>
        <p:spPr>
          <a:xfrm>
            <a:off x="942976" y="1690688"/>
            <a:ext cx="10515600" cy="4351338"/>
          </a:xfrm>
          <a:prstGeom prst="rect">
            <a:avLst/>
          </a:prstGeom>
        </p:spPr>
      </p:pic>
    </p:spTree>
    <p:extLst>
      <p:ext uri="{BB962C8B-B14F-4D97-AF65-F5344CB8AC3E}">
        <p14:creationId xmlns:p14="http://schemas.microsoft.com/office/powerpoint/2010/main" val="1994524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2F1C-9D53-49DE-BB65-810C86A81F8C}"/>
              </a:ext>
            </a:extLst>
          </p:cNvPr>
          <p:cNvSpPr>
            <a:spLocks noGrp="1"/>
          </p:cNvSpPr>
          <p:nvPr>
            <p:ph type="title"/>
          </p:nvPr>
        </p:nvSpPr>
        <p:spPr/>
        <p:txBody>
          <a:bodyPr>
            <a:normAutofit fontScale="90000"/>
          </a:bodyPr>
          <a:lstStyle/>
          <a:p>
            <a:r>
              <a:rPr lang="en-US" dirty="0"/>
              <a:t>While in MongoDB schema, design will have one collection post and the following structure:</a:t>
            </a:r>
          </a:p>
        </p:txBody>
      </p:sp>
      <p:sp>
        <p:nvSpPr>
          <p:cNvPr id="3" name="Text Placeholder 2">
            <a:extLst>
              <a:ext uri="{FF2B5EF4-FFF2-40B4-BE49-F238E27FC236}">
                <a16:creationId xmlns:a16="http://schemas.microsoft.com/office/drawing/2014/main" id="{937E8D51-B612-471D-A0AC-F5FA71D0C86E}"/>
              </a:ext>
            </a:extLst>
          </p:cNvPr>
          <p:cNvSpPr>
            <a:spLocks noGrp="1"/>
          </p:cNvSpPr>
          <p:nvPr>
            <p:ph type="body" idx="1"/>
          </p:nvPr>
        </p:nvSpPr>
        <p:spPr/>
        <p:txBody>
          <a:bodyPr>
            <a:normAutofit fontScale="85000" lnSpcReduction="20000"/>
          </a:bodyPr>
          <a:lstStyle/>
          <a:p>
            <a:pPr marL="114300" indent="0" algn="just">
              <a:buNone/>
            </a:pPr>
            <a:r>
              <a:rPr lang="en-US" dirty="0">
                <a:latin typeface="Times New Roman" panose="02020603050405020304" pitchFamily="18" charset="0"/>
                <a:cs typeface="Times New Roman" panose="02020603050405020304" pitchFamily="18" charset="0"/>
              </a:rPr>
              <a:t>{</a:t>
            </a:r>
          </a:p>
          <a:p>
            <a:pPr marL="114300" indent="0" algn="just">
              <a:buNone/>
            </a:pPr>
            <a:r>
              <a:rPr lang="en-US" dirty="0">
                <a:latin typeface="Times New Roman" panose="02020603050405020304" pitchFamily="18" charset="0"/>
                <a:cs typeface="Times New Roman" panose="02020603050405020304" pitchFamily="18" charset="0"/>
              </a:rPr>
              <a:t>_id: POST_ID</a:t>
            </a:r>
          </a:p>
          <a:p>
            <a:pPr marL="114300" indent="0" algn="just">
              <a:buNone/>
            </a:pPr>
            <a:r>
              <a:rPr lang="en-US" dirty="0">
                <a:latin typeface="Times New Roman" panose="02020603050405020304" pitchFamily="18" charset="0"/>
                <a:cs typeface="Times New Roman" panose="02020603050405020304" pitchFamily="18" charset="0"/>
              </a:rPr>
              <a:t>title: TITLE_OF_POST, </a:t>
            </a:r>
          </a:p>
          <a:p>
            <a:pPr marL="114300" indent="0" algn="just">
              <a:buNone/>
            </a:pPr>
            <a:r>
              <a:rPr lang="en-US" dirty="0">
                <a:latin typeface="Times New Roman" panose="02020603050405020304" pitchFamily="18" charset="0"/>
                <a:cs typeface="Times New Roman" panose="02020603050405020304" pitchFamily="18" charset="0"/>
              </a:rPr>
              <a:t>description: POST_DESCRIPTION, </a:t>
            </a:r>
          </a:p>
          <a:p>
            <a:pPr marL="114300" indent="0" algn="just">
              <a:buNone/>
            </a:pPr>
            <a:r>
              <a:rPr lang="en-US" dirty="0">
                <a:latin typeface="Times New Roman" panose="02020603050405020304" pitchFamily="18" charset="0"/>
                <a:cs typeface="Times New Roman" panose="02020603050405020304" pitchFamily="18" charset="0"/>
              </a:rPr>
              <a:t>by: POST_BY, </a:t>
            </a:r>
          </a:p>
          <a:p>
            <a:pPr marL="114300" indent="0" algn="just">
              <a:buNone/>
            </a:pPr>
            <a:r>
              <a:rPr lang="en-US" dirty="0">
                <a:latin typeface="Times New Roman" panose="02020603050405020304" pitchFamily="18" charset="0"/>
                <a:cs typeface="Times New Roman" panose="02020603050405020304" pitchFamily="18" charset="0"/>
              </a:rPr>
              <a:t>url: URL_OF_POST,</a:t>
            </a:r>
          </a:p>
          <a:p>
            <a:pPr marL="114300" indent="0" algn="just">
              <a:buNone/>
            </a:pPr>
            <a:r>
              <a:rPr lang="en-US" dirty="0">
                <a:latin typeface="Times New Roman" panose="02020603050405020304" pitchFamily="18" charset="0"/>
                <a:cs typeface="Times New Roman" panose="02020603050405020304" pitchFamily="18" charset="0"/>
              </a:rPr>
              <a:t>tags: [TAG1, TAG2, TAG3], </a:t>
            </a:r>
          </a:p>
          <a:p>
            <a:pPr marL="114300" indent="0" algn="just">
              <a:buNone/>
            </a:pPr>
            <a:r>
              <a:rPr lang="en-US" dirty="0">
                <a:latin typeface="Times New Roman" panose="02020603050405020304" pitchFamily="18" charset="0"/>
                <a:cs typeface="Times New Roman" panose="02020603050405020304" pitchFamily="18" charset="0"/>
              </a:rPr>
              <a:t>likes: TOTAL_LIKES,</a:t>
            </a:r>
          </a:p>
          <a:p>
            <a:pPr marL="114300" indent="0" algn="just">
              <a:buNone/>
            </a:pPr>
            <a:r>
              <a:rPr lang="en-US" dirty="0">
                <a:latin typeface="Times New Roman" panose="02020603050405020304" pitchFamily="18" charset="0"/>
                <a:cs typeface="Times New Roman" panose="02020603050405020304" pitchFamily="18" charset="0"/>
              </a:rPr>
              <a:t>comments: [ { </a:t>
            </a:r>
            <a:r>
              <a:rPr lang="en-US" dirty="0" err="1">
                <a:latin typeface="Times New Roman" panose="02020603050405020304" pitchFamily="18" charset="0"/>
                <a:cs typeface="Times New Roman" panose="02020603050405020304" pitchFamily="18" charset="0"/>
              </a:rPr>
              <a:t>user:'COMMENT_BY</a:t>
            </a:r>
            <a:r>
              <a:rPr lang="en-US" dirty="0">
                <a:latin typeface="Times New Roman" panose="02020603050405020304" pitchFamily="18" charset="0"/>
                <a:cs typeface="Times New Roman" panose="02020603050405020304" pitchFamily="18" charset="0"/>
              </a:rPr>
              <a:t>’, message: TEXT, </a:t>
            </a:r>
            <a:r>
              <a:rPr lang="en-US" dirty="0" err="1">
                <a:latin typeface="Times New Roman" panose="02020603050405020304" pitchFamily="18" charset="0"/>
                <a:cs typeface="Times New Roman" panose="02020603050405020304" pitchFamily="18" charset="0"/>
              </a:rPr>
              <a:t>dateCreated</a:t>
            </a:r>
            <a:r>
              <a:rPr lang="en-US" dirty="0">
                <a:latin typeface="Times New Roman" panose="02020603050405020304" pitchFamily="18" charset="0"/>
                <a:cs typeface="Times New Roman" panose="02020603050405020304" pitchFamily="18" charset="0"/>
              </a:rPr>
              <a:t>: DATE_TIME, like: LIKES }]</a:t>
            </a:r>
          </a:p>
          <a:p>
            <a:pPr marL="114300" indent="0" algn="just">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42573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150D-BAFD-423E-ABC2-3C9FE903AD99}"/>
              </a:ext>
            </a:extLst>
          </p:cNvPr>
          <p:cNvSpPr>
            <a:spLocks noGrp="1"/>
          </p:cNvSpPr>
          <p:nvPr>
            <p:ph type="title"/>
          </p:nvPr>
        </p:nvSpPr>
        <p:spPr/>
        <p:txBody>
          <a:bodyPr/>
          <a:lstStyle/>
          <a:p>
            <a:r>
              <a:rPr lang="en-US" dirty="0"/>
              <a:t>MongoDB  Create Database</a:t>
            </a:r>
          </a:p>
        </p:txBody>
      </p:sp>
      <p:sp>
        <p:nvSpPr>
          <p:cNvPr id="3" name="Text Placeholder 2">
            <a:extLst>
              <a:ext uri="{FF2B5EF4-FFF2-40B4-BE49-F238E27FC236}">
                <a16:creationId xmlns:a16="http://schemas.microsoft.com/office/drawing/2014/main" id="{8C5CCE23-09F3-41FF-AE35-D8E065C8C788}"/>
              </a:ext>
            </a:extLst>
          </p:cNvPr>
          <p:cNvSpPr>
            <a:spLocks noGrp="1"/>
          </p:cNvSpPr>
          <p:nvPr>
            <p:ph type="body"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use Command</a:t>
            </a:r>
          </a:p>
          <a:p>
            <a:pPr lvl="1" algn="just">
              <a:lnSpc>
                <a:spcPct val="150000"/>
              </a:lnSpc>
            </a:pPr>
            <a:r>
              <a:rPr lang="en-US" dirty="0">
                <a:latin typeface="Times New Roman" panose="02020603050405020304" pitchFamily="18" charset="0"/>
                <a:cs typeface="Times New Roman" panose="02020603050405020304" pitchFamily="18" charset="0"/>
              </a:rPr>
              <a:t>MongoDB use DATABASE_NAME is used to create database. The command will create a new database if it doesn't exist, otherwise it will return the existing database.</a:t>
            </a:r>
          </a:p>
          <a:p>
            <a:pPr algn="just">
              <a:lnSpc>
                <a:spcPct val="150000"/>
              </a:lnSpc>
            </a:pPr>
            <a:r>
              <a:rPr lang="en-US" b="1" dirty="0">
                <a:latin typeface="Times New Roman" panose="02020603050405020304" pitchFamily="18" charset="0"/>
                <a:cs typeface="Times New Roman" panose="02020603050405020304" pitchFamily="18" charset="0"/>
              </a:rPr>
              <a:t>Syntax</a:t>
            </a:r>
          </a:p>
          <a:p>
            <a:pPr lvl="1" algn="just">
              <a:lnSpc>
                <a:spcPct val="150000"/>
              </a:lnSpc>
            </a:pPr>
            <a:r>
              <a:rPr lang="en-US" dirty="0">
                <a:latin typeface="Times New Roman" panose="02020603050405020304" pitchFamily="18" charset="0"/>
                <a:cs typeface="Times New Roman" panose="02020603050405020304" pitchFamily="18" charset="0"/>
              </a:rPr>
              <a:t>Basic syntax of use DATABASE statement is as follows:</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use DATABASE_NAME</a:t>
            </a:r>
          </a:p>
        </p:txBody>
      </p:sp>
    </p:spTree>
    <p:extLst>
      <p:ext uri="{BB962C8B-B14F-4D97-AF65-F5344CB8AC3E}">
        <p14:creationId xmlns:p14="http://schemas.microsoft.com/office/powerpoint/2010/main" val="2529564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8BA1-08D7-4F24-93C4-AF19D5727548}"/>
              </a:ext>
            </a:extLst>
          </p:cNvPr>
          <p:cNvSpPr>
            <a:spLocks noGrp="1"/>
          </p:cNvSpPr>
          <p:nvPr>
            <p:ph type="title"/>
          </p:nvPr>
        </p:nvSpPr>
        <p:spPr/>
        <p:txBody>
          <a:bodyPr/>
          <a:lstStyle/>
          <a:p>
            <a:r>
              <a:rPr lang="en-US" dirty="0" err="1"/>
              <a:t>Contd</a:t>
            </a:r>
            <a:endParaRPr lang="en-US" dirty="0"/>
          </a:p>
        </p:txBody>
      </p:sp>
      <p:sp>
        <p:nvSpPr>
          <p:cNvPr id="3" name="Text Placeholder 2">
            <a:extLst>
              <a:ext uri="{FF2B5EF4-FFF2-40B4-BE49-F238E27FC236}">
                <a16:creationId xmlns:a16="http://schemas.microsoft.com/office/drawing/2014/main" id="{18B0A310-87CE-4F13-8800-6DD1253133FB}"/>
              </a:ext>
            </a:extLst>
          </p:cNvPr>
          <p:cNvSpPr>
            <a:spLocks noGrp="1"/>
          </p:cNvSpPr>
          <p:nvPr>
            <p:ph type="body" idx="1"/>
          </p:nvPr>
        </p:nvSpPr>
        <p:spPr/>
        <p:txBody>
          <a:bodyPr/>
          <a:lstStyle/>
          <a:p>
            <a:pPr algn="just">
              <a:lnSpc>
                <a:spcPct val="150000"/>
              </a:lnSpc>
            </a:pPr>
            <a:r>
              <a:rPr lang="en-US" dirty="0"/>
              <a:t>Example</a:t>
            </a:r>
          </a:p>
          <a:p>
            <a:pPr algn="just">
              <a:lnSpc>
                <a:spcPct val="150000"/>
              </a:lnSpc>
            </a:pPr>
            <a:r>
              <a:rPr lang="en-US" dirty="0"/>
              <a:t>If you want to create a database with name &lt;</a:t>
            </a:r>
            <a:r>
              <a:rPr lang="en-US" dirty="0" err="1"/>
              <a:t>mydb</a:t>
            </a:r>
            <a:r>
              <a:rPr lang="en-US" dirty="0"/>
              <a:t>&gt;, then use DATABASE statement would be as follows:</a:t>
            </a:r>
          </a:p>
          <a:p>
            <a:pPr marL="114300" indent="0" algn="just">
              <a:lnSpc>
                <a:spcPct val="150000"/>
              </a:lnSpc>
              <a:buNone/>
            </a:pPr>
            <a:r>
              <a:rPr lang="en-US" dirty="0"/>
              <a:t>   &gt;use </a:t>
            </a:r>
            <a:r>
              <a:rPr lang="en-US" dirty="0" err="1"/>
              <a:t>mydb</a:t>
            </a:r>
            <a:endParaRPr lang="en-US" dirty="0"/>
          </a:p>
          <a:p>
            <a:pPr marL="114300" indent="0" algn="just">
              <a:lnSpc>
                <a:spcPct val="150000"/>
              </a:lnSpc>
              <a:buNone/>
            </a:pPr>
            <a:r>
              <a:rPr lang="en-US" dirty="0"/>
              <a:t>   switched to </a:t>
            </a:r>
            <a:r>
              <a:rPr lang="en-US" dirty="0" err="1"/>
              <a:t>db</a:t>
            </a:r>
            <a:r>
              <a:rPr lang="en-US" dirty="0"/>
              <a:t> </a:t>
            </a:r>
            <a:r>
              <a:rPr lang="en-US" dirty="0" err="1"/>
              <a:t>mydb</a:t>
            </a:r>
            <a:endParaRPr lang="en-US" dirty="0"/>
          </a:p>
        </p:txBody>
      </p:sp>
    </p:spTree>
    <p:extLst>
      <p:ext uri="{BB962C8B-B14F-4D97-AF65-F5344CB8AC3E}">
        <p14:creationId xmlns:p14="http://schemas.microsoft.com/office/powerpoint/2010/main" val="87682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Times New Roman"/>
              <a:buNone/>
            </a:pPr>
            <a:r>
              <a:rPr lang="en-US"/>
              <a:t>Specification of views</a:t>
            </a:r>
            <a:endParaRPr/>
          </a:p>
        </p:txBody>
      </p:sp>
      <p:sp>
        <p:nvSpPr>
          <p:cNvPr id="133" name="Google Shape;133;p21"/>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a:bodyPr>
          <a:lstStyle/>
          <a:p>
            <a:pPr marL="914400" lvl="1" indent="-457200" algn="just" rtl="0">
              <a:lnSpc>
                <a:spcPct val="90000"/>
              </a:lnSpc>
              <a:spcBef>
                <a:spcPts val="500"/>
              </a:spcBef>
              <a:spcAft>
                <a:spcPts val="0"/>
              </a:spcAft>
              <a:buSzPts val="2400"/>
              <a:buChar char="•"/>
            </a:pPr>
            <a:r>
              <a:rPr lang="en-US">
                <a:latin typeface="Times New Roman"/>
                <a:ea typeface="Times New Roman"/>
                <a:cs typeface="Times New Roman"/>
                <a:sym typeface="Times New Roman"/>
              </a:rPr>
              <a:t>The command to specify a view is CREATE VIEW</a:t>
            </a:r>
            <a:endParaRPr/>
          </a:p>
          <a:p>
            <a:pPr marL="914400" lvl="1" indent="-457200" algn="just" rtl="0">
              <a:lnSpc>
                <a:spcPct val="90000"/>
              </a:lnSpc>
              <a:spcBef>
                <a:spcPts val="500"/>
              </a:spcBef>
              <a:spcAft>
                <a:spcPts val="0"/>
              </a:spcAft>
              <a:buSzPts val="2400"/>
              <a:buChar char="•"/>
            </a:pPr>
            <a:r>
              <a:rPr lang="en-US">
                <a:latin typeface="Times New Roman"/>
                <a:ea typeface="Times New Roman"/>
                <a:cs typeface="Times New Roman"/>
                <a:sym typeface="Times New Roman"/>
              </a:rPr>
              <a:t>The view is given a virtual table name or view name, a list of attribute names, and a query to specify the contents of the view</a:t>
            </a:r>
            <a:endParaRPr/>
          </a:p>
          <a:p>
            <a:pPr marL="914400" lvl="1" indent="-457200" algn="just" rtl="0">
              <a:lnSpc>
                <a:spcPct val="90000"/>
              </a:lnSpc>
              <a:spcBef>
                <a:spcPts val="500"/>
              </a:spcBef>
              <a:spcAft>
                <a:spcPts val="0"/>
              </a:spcAft>
              <a:buSzPts val="2400"/>
              <a:buChar char="•"/>
            </a:pPr>
            <a:r>
              <a:rPr lang="en-US">
                <a:latin typeface="Times New Roman"/>
                <a:ea typeface="Times New Roman"/>
                <a:cs typeface="Times New Roman"/>
                <a:sym typeface="Times New Roman"/>
              </a:rPr>
              <a:t>The views in V1 and V2 create virtual tables whose schemas are illustrated in example query</a:t>
            </a:r>
            <a:endParaRPr/>
          </a:p>
          <a:p>
            <a:pPr marL="914400" lvl="1" indent="-279400" algn="just" rtl="0">
              <a:lnSpc>
                <a:spcPct val="90000"/>
              </a:lnSpc>
              <a:spcBef>
                <a:spcPts val="500"/>
              </a:spcBef>
              <a:spcAft>
                <a:spcPts val="0"/>
              </a:spcAft>
              <a:buSzPts val="2800"/>
              <a:buNone/>
            </a:pPr>
            <a:endParaRPr sz="2800">
              <a:latin typeface="Times New Roman"/>
              <a:ea typeface="Times New Roman"/>
              <a:cs typeface="Times New Roman"/>
              <a:sym typeface="Times New Roman"/>
            </a:endParaRPr>
          </a:p>
        </p:txBody>
      </p:sp>
      <p:pic>
        <p:nvPicPr>
          <p:cNvPr id="134" name="Google Shape;134;p21"/>
          <p:cNvPicPr preferRelativeResize="0"/>
          <p:nvPr/>
        </p:nvPicPr>
        <p:blipFill rotWithShape="1">
          <a:blip r:embed="rId3">
            <a:alphaModFix/>
          </a:blip>
          <a:srcRect/>
          <a:stretch/>
        </p:blipFill>
        <p:spPr>
          <a:xfrm>
            <a:off x="1659467" y="3854996"/>
            <a:ext cx="8997244" cy="258888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48935F-C01B-4ECD-B41C-2542A91EF5A9}"/>
              </a:ext>
            </a:extLst>
          </p:cNvPr>
          <p:cNvSpPr>
            <a:spLocks noGrp="1"/>
          </p:cNvSpPr>
          <p:nvPr>
            <p:ph type="body" idx="1"/>
          </p:nvPr>
        </p:nvSpPr>
        <p:spPr>
          <a:xfrm>
            <a:off x="838200" y="1126503"/>
            <a:ext cx="10515600" cy="4351338"/>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To check your currently selected database, use the command </a:t>
            </a:r>
            <a:r>
              <a:rPr lang="en-US" dirty="0" err="1">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db</a:t>
            </a:r>
            <a:endParaRPr lang="en-US"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dirty="0" err="1">
                <a:latin typeface="Times New Roman" panose="02020603050405020304" pitchFamily="18" charset="0"/>
                <a:cs typeface="Times New Roman" panose="02020603050405020304" pitchFamily="18" charset="0"/>
              </a:rPr>
              <a:t>Mydb</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If you want to check your databases list, use the command show dbs.</a:t>
            </a:r>
          </a:p>
        </p:txBody>
      </p:sp>
    </p:spTree>
    <p:extLst>
      <p:ext uri="{BB962C8B-B14F-4D97-AF65-F5344CB8AC3E}">
        <p14:creationId xmlns:p14="http://schemas.microsoft.com/office/powerpoint/2010/main" val="4233003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B74B-3794-4CAD-9E6D-77500E26DDF1}"/>
              </a:ext>
            </a:extLst>
          </p:cNvPr>
          <p:cNvSpPr>
            <a:spLocks noGrp="1"/>
          </p:cNvSpPr>
          <p:nvPr>
            <p:ph type="title"/>
          </p:nvPr>
        </p:nvSpPr>
        <p:spPr/>
        <p:txBody>
          <a:bodyPr/>
          <a:lstStyle/>
          <a:p>
            <a:r>
              <a:rPr lang="en-US" dirty="0"/>
              <a:t>MongoDB – Drop Database</a:t>
            </a:r>
          </a:p>
        </p:txBody>
      </p:sp>
      <p:sp>
        <p:nvSpPr>
          <p:cNvPr id="3" name="Text Placeholder 2">
            <a:extLst>
              <a:ext uri="{FF2B5EF4-FFF2-40B4-BE49-F238E27FC236}">
                <a16:creationId xmlns:a16="http://schemas.microsoft.com/office/drawing/2014/main" id="{11795491-F911-4476-BF1C-06B33AE27E92}"/>
              </a:ext>
            </a:extLst>
          </p:cNvPr>
          <p:cNvSpPr>
            <a:spLocks noGrp="1"/>
          </p:cNvSpPr>
          <p:nvPr>
            <p:ph type="body"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dropDatabase</a:t>
            </a:r>
            <a:r>
              <a:rPr lang="en-US" dirty="0">
                <a:latin typeface="Times New Roman" panose="02020603050405020304" pitchFamily="18" charset="0"/>
                <a:cs typeface="Times New Roman" panose="02020603050405020304" pitchFamily="18" charset="0"/>
              </a:rPr>
              <a:t>() Method</a:t>
            </a:r>
          </a:p>
          <a:p>
            <a:pPr algn="just">
              <a:lnSpc>
                <a:spcPct val="150000"/>
              </a:lnSpc>
            </a:pPr>
            <a:r>
              <a:rPr lang="en-US" dirty="0">
                <a:latin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cs typeface="Times New Roman" panose="02020603050405020304" pitchFamily="18" charset="0"/>
              </a:rPr>
              <a:t>db.dropDatabase</a:t>
            </a:r>
            <a:r>
              <a:rPr lang="en-US" dirty="0">
                <a:latin typeface="Times New Roman" panose="02020603050405020304" pitchFamily="18" charset="0"/>
                <a:cs typeface="Times New Roman" panose="02020603050405020304" pitchFamily="18" charset="0"/>
              </a:rPr>
              <a:t>() command is used to drop a existing database.</a:t>
            </a:r>
          </a:p>
          <a:p>
            <a:pPr algn="just">
              <a:lnSpc>
                <a:spcPct val="150000"/>
              </a:lnSpc>
            </a:pPr>
            <a:r>
              <a:rPr lang="en-US" dirty="0">
                <a:latin typeface="Times New Roman" panose="02020603050405020304" pitchFamily="18" charset="0"/>
                <a:cs typeface="Times New Roman" panose="02020603050405020304" pitchFamily="18" charset="0"/>
              </a:rPr>
              <a:t>Syntax</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db.dropDatabase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06478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A050-5ED0-4447-9FC0-33410D78EF49}"/>
              </a:ext>
            </a:extLst>
          </p:cNvPr>
          <p:cNvSpPr>
            <a:spLocks noGrp="1"/>
          </p:cNvSpPr>
          <p:nvPr>
            <p:ph type="title"/>
          </p:nvPr>
        </p:nvSpPr>
        <p:spPr/>
        <p:txBody>
          <a:bodyPr/>
          <a:lstStyle/>
          <a:p>
            <a:r>
              <a:rPr lang="en-US" dirty="0"/>
              <a:t>MongoDB  Create Collection</a:t>
            </a:r>
          </a:p>
        </p:txBody>
      </p:sp>
      <p:sp>
        <p:nvSpPr>
          <p:cNvPr id="3" name="Text Placeholder 2">
            <a:extLst>
              <a:ext uri="{FF2B5EF4-FFF2-40B4-BE49-F238E27FC236}">
                <a16:creationId xmlns:a16="http://schemas.microsoft.com/office/drawing/2014/main" id="{6D0374A7-64A4-43AE-8BE0-D803EDF7DE12}"/>
              </a:ext>
            </a:extLst>
          </p:cNvPr>
          <p:cNvSpPr>
            <a:spLocks noGrp="1"/>
          </p:cNvSpPr>
          <p:nvPr>
            <p:ph type="body" idx="1"/>
          </p:nvPr>
        </p:nvSpPr>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createCollection</a:t>
            </a:r>
            <a:r>
              <a:rPr lang="en-US" dirty="0">
                <a:latin typeface="Times New Roman" panose="02020603050405020304" pitchFamily="18" charset="0"/>
                <a:cs typeface="Times New Roman" panose="02020603050405020304" pitchFamily="18" charset="0"/>
              </a:rPr>
              <a:t>() Method</a:t>
            </a:r>
          </a:p>
          <a:p>
            <a:pPr algn="just">
              <a:lnSpc>
                <a:spcPct val="150000"/>
              </a:lnSpc>
            </a:pPr>
            <a:r>
              <a:rPr lang="en-US" dirty="0">
                <a:latin typeface="Times New Roman" panose="02020603050405020304" pitchFamily="18" charset="0"/>
                <a:cs typeface="Times New Roman" panose="02020603050405020304" pitchFamily="18" charset="0"/>
              </a:rPr>
              <a:t>MongoDB </a:t>
            </a:r>
            <a:r>
              <a:rPr lang="en-US" dirty="0" err="1">
                <a:latin typeface="Times New Roman" panose="02020603050405020304" pitchFamily="18" charset="0"/>
                <a:cs typeface="Times New Roman" panose="02020603050405020304" pitchFamily="18" charset="0"/>
              </a:rPr>
              <a:t>db.createCollection</a:t>
            </a:r>
            <a:r>
              <a:rPr lang="en-US" dirty="0">
                <a:latin typeface="Times New Roman" panose="02020603050405020304" pitchFamily="18" charset="0"/>
                <a:cs typeface="Times New Roman" panose="02020603050405020304" pitchFamily="18" charset="0"/>
              </a:rPr>
              <a:t>(name, options) is used to create collection.</a:t>
            </a:r>
          </a:p>
          <a:p>
            <a:pPr algn="just">
              <a:lnSpc>
                <a:spcPct val="150000"/>
              </a:lnSpc>
            </a:pPr>
            <a:r>
              <a:rPr lang="en-US" dirty="0">
                <a:latin typeface="Times New Roman" panose="02020603050405020304" pitchFamily="18" charset="0"/>
                <a:cs typeface="Times New Roman" panose="02020603050405020304" pitchFamily="18" charset="0"/>
              </a:rPr>
              <a:t>Syntax</a:t>
            </a:r>
          </a:p>
          <a:p>
            <a:pPr marL="114300" indent="0" algn="just">
              <a:lnSpc>
                <a:spcPct val="150000"/>
              </a:lnSpc>
              <a:buNone/>
            </a:pPr>
            <a:r>
              <a:rPr lang="en-US" dirty="0" err="1">
                <a:latin typeface="Times New Roman" panose="02020603050405020304" pitchFamily="18" charset="0"/>
                <a:cs typeface="Times New Roman" panose="02020603050405020304" pitchFamily="18" charset="0"/>
              </a:rPr>
              <a:t>db.createCollection</a:t>
            </a:r>
            <a:r>
              <a:rPr lang="en-US" dirty="0">
                <a:latin typeface="Times New Roman" panose="02020603050405020304" pitchFamily="18" charset="0"/>
                <a:cs typeface="Times New Roman" panose="02020603050405020304" pitchFamily="18" charset="0"/>
              </a:rPr>
              <a:t>(name, options)</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In the command, name is name of collection to be created. Options is a document and is used to specify configuration of collection.</a:t>
            </a:r>
          </a:p>
        </p:txBody>
      </p:sp>
    </p:spTree>
    <p:extLst>
      <p:ext uri="{BB962C8B-B14F-4D97-AF65-F5344CB8AC3E}">
        <p14:creationId xmlns:p14="http://schemas.microsoft.com/office/powerpoint/2010/main" val="1183673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82A1C8-8CCB-4CFB-ADFC-2B44B2667D7E}"/>
              </a:ext>
            </a:extLst>
          </p:cNvPr>
          <p:cNvSpPr>
            <a:spLocks noGrp="1"/>
          </p:cNvSpPr>
          <p:nvPr>
            <p:ph type="body" idx="1"/>
          </p:nvPr>
        </p:nvSpPr>
        <p:spPr>
          <a:xfrm>
            <a:off x="838200" y="1257300"/>
            <a:ext cx="10515600" cy="4985651"/>
          </a:xfrm>
        </p:spPr>
        <p:txBody>
          <a:bodyPr/>
          <a:lstStyle/>
          <a:p>
            <a:pPr marL="114300" indent="0">
              <a:buNone/>
            </a:pPr>
            <a:endParaRPr lang="en-US" dirty="0"/>
          </a:p>
        </p:txBody>
      </p:sp>
      <p:pic>
        <p:nvPicPr>
          <p:cNvPr id="5" name="Picture 4">
            <a:extLst>
              <a:ext uri="{FF2B5EF4-FFF2-40B4-BE49-F238E27FC236}">
                <a16:creationId xmlns:a16="http://schemas.microsoft.com/office/drawing/2014/main" id="{C766D9A3-EAB8-4CFA-BE7F-D740ECEAA8F6}"/>
              </a:ext>
            </a:extLst>
          </p:cNvPr>
          <p:cNvPicPr>
            <a:picLocks noChangeAspect="1"/>
          </p:cNvPicPr>
          <p:nvPr/>
        </p:nvPicPr>
        <p:blipFill>
          <a:blip r:embed="rId2"/>
          <a:stretch>
            <a:fillRect/>
          </a:stretch>
        </p:blipFill>
        <p:spPr>
          <a:xfrm>
            <a:off x="1375974" y="2044085"/>
            <a:ext cx="8543925" cy="3052762"/>
          </a:xfrm>
          <a:prstGeom prst="rect">
            <a:avLst/>
          </a:prstGeom>
        </p:spPr>
      </p:pic>
    </p:spTree>
    <p:extLst>
      <p:ext uri="{BB962C8B-B14F-4D97-AF65-F5344CB8AC3E}">
        <p14:creationId xmlns:p14="http://schemas.microsoft.com/office/powerpoint/2010/main" val="20479852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DA6393-DF5F-487B-A0CA-7F25A1084A6C}"/>
              </a:ext>
            </a:extLst>
          </p:cNvPr>
          <p:cNvSpPr>
            <a:spLocks noGrp="1"/>
          </p:cNvSpPr>
          <p:nvPr>
            <p:ph type="body" idx="1"/>
          </p:nvPr>
        </p:nvSpPr>
        <p:spPr>
          <a:xfrm>
            <a:off x="838200" y="1253331"/>
            <a:ext cx="10515600" cy="4351338"/>
          </a:xfrm>
        </p:spPr>
        <p:txBody>
          <a:bodyPr>
            <a:normAutofit fontScale="85000" lnSpcReduction="20000"/>
          </a:bodyPr>
          <a:lstStyle/>
          <a:p>
            <a:pPr algn="just">
              <a:lnSpc>
                <a:spcPct val="150000"/>
              </a:lnSpc>
            </a:pPr>
            <a:r>
              <a:rPr lang="en-US" dirty="0"/>
              <a:t>Examples</a:t>
            </a:r>
          </a:p>
          <a:p>
            <a:pPr algn="just">
              <a:lnSpc>
                <a:spcPct val="150000"/>
              </a:lnSpc>
            </a:pPr>
            <a:r>
              <a:rPr lang="en-US" dirty="0"/>
              <a:t>Basic syntax of </a:t>
            </a:r>
            <a:r>
              <a:rPr lang="en-US" dirty="0" err="1"/>
              <a:t>createCollection</a:t>
            </a:r>
            <a:r>
              <a:rPr lang="en-US" dirty="0"/>
              <a:t>() method without options is as follows:</a:t>
            </a:r>
          </a:p>
          <a:p>
            <a:pPr marL="114300" indent="0" algn="just">
              <a:lnSpc>
                <a:spcPct val="150000"/>
              </a:lnSpc>
              <a:buNone/>
            </a:pPr>
            <a:r>
              <a:rPr lang="en-US" dirty="0"/>
              <a:t>&gt;use test</a:t>
            </a:r>
          </a:p>
          <a:p>
            <a:pPr marL="114300" indent="0" algn="just">
              <a:lnSpc>
                <a:spcPct val="150000"/>
              </a:lnSpc>
              <a:buNone/>
            </a:pPr>
            <a:r>
              <a:rPr lang="en-US" dirty="0"/>
              <a:t>switched to </a:t>
            </a:r>
            <a:r>
              <a:rPr lang="en-US" dirty="0" err="1"/>
              <a:t>db</a:t>
            </a:r>
            <a:r>
              <a:rPr lang="en-US" dirty="0"/>
              <a:t> test</a:t>
            </a:r>
          </a:p>
          <a:p>
            <a:pPr marL="114300" indent="0" algn="just">
              <a:lnSpc>
                <a:spcPct val="150000"/>
              </a:lnSpc>
              <a:buNone/>
            </a:pPr>
            <a:r>
              <a:rPr lang="en-US" dirty="0"/>
              <a:t>&gt;</a:t>
            </a:r>
            <a:r>
              <a:rPr lang="en-US" dirty="0" err="1"/>
              <a:t>db.createCollection</a:t>
            </a:r>
            <a:r>
              <a:rPr lang="en-US" dirty="0"/>
              <a:t>("</a:t>
            </a:r>
            <a:r>
              <a:rPr lang="en-US" dirty="0" err="1"/>
              <a:t>mycollection</a:t>
            </a:r>
            <a:r>
              <a:rPr lang="en-US" dirty="0"/>
              <a:t>")</a:t>
            </a:r>
          </a:p>
          <a:p>
            <a:pPr marL="114300" indent="0" algn="just">
              <a:lnSpc>
                <a:spcPct val="150000"/>
              </a:lnSpc>
              <a:buNone/>
            </a:pPr>
            <a:r>
              <a:rPr lang="en-US" dirty="0"/>
              <a:t>{ "ok" : 1 }</a:t>
            </a:r>
          </a:p>
          <a:p>
            <a:pPr marL="114300" indent="0" algn="just">
              <a:lnSpc>
                <a:spcPct val="150000"/>
              </a:lnSpc>
              <a:buNone/>
            </a:pPr>
            <a:r>
              <a:rPr lang="en-US" dirty="0"/>
              <a:t>&gt;</a:t>
            </a:r>
          </a:p>
        </p:txBody>
      </p:sp>
    </p:spTree>
    <p:extLst>
      <p:ext uri="{BB962C8B-B14F-4D97-AF65-F5344CB8AC3E}">
        <p14:creationId xmlns:p14="http://schemas.microsoft.com/office/powerpoint/2010/main" val="1524093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A6407F-DE9F-4354-A16C-AF05BE473E5A}"/>
              </a:ext>
            </a:extLst>
          </p:cNvPr>
          <p:cNvSpPr>
            <a:spLocks noGrp="1"/>
          </p:cNvSpPr>
          <p:nvPr>
            <p:ph type="body" idx="1"/>
          </p:nvPr>
        </p:nvSpPr>
        <p:spPr>
          <a:xfrm>
            <a:off x="838200" y="1278294"/>
            <a:ext cx="10515600" cy="4964657"/>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following example shows the syntax of </a:t>
            </a:r>
            <a:r>
              <a:rPr lang="en-US" dirty="0" err="1">
                <a:latin typeface="Times New Roman" panose="02020603050405020304" pitchFamily="18" charset="0"/>
                <a:cs typeface="Times New Roman" panose="02020603050405020304" pitchFamily="18" charset="0"/>
              </a:rPr>
              <a:t>createCollection</a:t>
            </a:r>
            <a:r>
              <a:rPr lang="en-US" dirty="0">
                <a:latin typeface="Times New Roman" panose="02020603050405020304" pitchFamily="18" charset="0"/>
                <a:cs typeface="Times New Roman" panose="02020603050405020304" pitchFamily="18" charset="0"/>
              </a:rPr>
              <a:t>() method with few important options:</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db.createCollection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mycol</a:t>
            </a:r>
            <a:r>
              <a:rPr lang="en-US" dirty="0">
                <a:latin typeface="Times New Roman" panose="02020603050405020304" pitchFamily="18" charset="0"/>
                <a:cs typeface="Times New Roman" panose="02020603050405020304" pitchFamily="18" charset="0"/>
              </a:rPr>
              <a:t>", { capped : true, </a:t>
            </a:r>
            <a:r>
              <a:rPr lang="en-US" dirty="0" err="1">
                <a:latin typeface="Times New Roman" panose="02020603050405020304" pitchFamily="18" charset="0"/>
                <a:cs typeface="Times New Roman" panose="02020603050405020304" pitchFamily="18" charset="0"/>
              </a:rPr>
              <a:t>autoIndexID</a:t>
            </a:r>
            <a:r>
              <a:rPr lang="en-US" dirty="0">
                <a:latin typeface="Times New Roman" panose="02020603050405020304" pitchFamily="18" charset="0"/>
                <a:cs typeface="Times New Roman" panose="02020603050405020304" pitchFamily="18" charset="0"/>
              </a:rPr>
              <a:t> : true, size : 6142800, max : 10000 }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"ok" : 1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17530299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281745-F76B-48D7-93E6-996F2BE60BFE}"/>
              </a:ext>
            </a:extLst>
          </p:cNvPr>
          <p:cNvSpPr>
            <a:spLocks noGrp="1"/>
          </p:cNvSpPr>
          <p:nvPr>
            <p:ph type="body" idx="1"/>
          </p:nvPr>
        </p:nvSpPr>
        <p:spPr/>
        <p:txBody>
          <a:bodyPr>
            <a:normAutofit fontScale="550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In MongoDB, you don't need to create collection. MongoDB creates collection automatically, when you insert some document.</a:t>
            </a:r>
          </a:p>
          <a:p>
            <a:pPr marL="114300" indent="0" algn="just">
              <a:lnSpc>
                <a:spcPct val="160000"/>
              </a:lnSpc>
              <a:buNone/>
            </a:pP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db.tutor.insert</a:t>
            </a:r>
            <a:r>
              <a:rPr lang="en-US" dirty="0">
                <a:latin typeface="Times New Roman" panose="02020603050405020304" pitchFamily="18" charset="0"/>
                <a:cs typeface="Times New Roman" panose="02020603050405020304" pitchFamily="18" charset="0"/>
              </a:rPr>
              <a:t>({"name" : "tutor"})</a:t>
            </a:r>
          </a:p>
          <a:p>
            <a:pPr marL="114300" indent="0" algn="just">
              <a:lnSpc>
                <a:spcPct val="160000"/>
              </a:lnSpc>
              <a:buNone/>
            </a:pPr>
            <a:r>
              <a:rPr lang="en-US" dirty="0">
                <a:latin typeface="Times New Roman" panose="02020603050405020304" pitchFamily="18" charset="0"/>
                <a:cs typeface="Times New Roman" panose="02020603050405020304" pitchFamily="18" charset="0"/>
              </a:rPr>
              <a:t>&gt;show collections</a:t>
            </a:r>
          </a:p>
          <a:p>
            <a:pPr marL="114300" indent="0" algn="just">
              <a:lnSpc>
                <a:spcPct val="160000"/>
              </a:lnSpc>
              <a:buNone/>
            </a:pPr>
            <a:r>
              <a:rPr lang="en-US" dirty="0" err="1">
                <a:latin typeface="Times New Roman" panose="02020603050405020304" pitchFamily="18" charset="0"/>
                <a:cs typeface="Times New Roman" panose="02020603050405020304" pitchFamily="18" charset="0"/>
              </a:rPr>
              <a:t>mycol</a:t>
            </a:r>
            <a:endParaRPr lang="en-US" dirty="0">
              <a:latin typeface="Times New Roman" panose="02020603050405020304" pitchFamily="18" charset="0"/>
              <a:cs typeface="Times New Roman" panose="02020603050405020304" pitchFamily="18" charset="0"/>
            </a:endParaRPr>
          </a:p>
          <a:p>
            <a:pPr marL="114300" indent="0" algn="just">
              <a:lnSpc>
                <a:spcPct val="160000"/>
              </a:lnSpc>
              <a:buNone/>
            </a:pPr>
            <a:r>
              <a:rPr lang="en-US" dirty="0" err="1">
                <a:latin typeface="Times New Roman" panose="02020603050405020304" pitchFamily="18" charset="0"/>
                <a:cs typeface="Times New Roman" panose="02020603050405020304" pitchFamily="18" charset="0"/>
              </a:rPr>
              <a:t>mycollection</a:t>
            </a:r>
            <a:endParaRPr lang="en-US" dirty="0">
              <a:latin typeface="Times New Roman" panose="02020603050405020304" pitchFamily="18" charset="0"/>
              <a:cs typeface="Times New Roman" panose="02020603050405020304" pitchFamily="18" charset="0"/>
            </a:endParaRPr>
          </a:p>
          <a:p>
            <a:pPr marL="114300" indent="0" algn="just">
              <a:lnSpc>
                <a:spcPct val="160000"/>
              </a:lnSpc>
              <a:buNone/>
            </a:pPr>
            <a:r>
              <a:rPr lang="en-US" dirty="0" err="1">
                <a:latin typeface="Times New Roman" panose="02020603050405020304" pitchFamily="18" charset="0"/>
                <a:cs typeface="Times New Roman" panose="02020603050405020304" pitchFamily="18" charset="0"/>
              </a:rPr>
              <a:t>system.indexes</a:t>
            </a:r>
            <a:endParaRPr lang="en-US" dirty="0">
              <a:latin typeface="Times New Roman" panose="02020603050405020304" pitchFamily="18" charset="0"/>
              <a:cs typeface="Times New Roman" panose="02020603050405020304" pitchFamily="18" charset="0"/>
            </a:endParaRPr>
          </a:p>
          <a:p>
            <a:pPr marL="114300" indent="0" algn="just">
              <a:lnSpc>
                <a:spcPct val="160000"/>
              </a:lnSpc>
              <a:buNone/>
            </a:pPr>
            <a:r>
              <a:rPr lang="en-US" dirty="0">
                <a:latin typeface="Times New Roman" panose="02020603050405020304" pitchFamily="18" charset="0"/>
                <a:cs typeface="Times New Roman" panose="02020603050405020304" pitchFamily="18" charset="0"/>
              </a:rPr>
              <a:t>tutor</a:t>
            </a:r>
          </a:p>
          <a:p>
            <a:pPr marL="114300" indent="0" algn="just">
              <a:lnSpc>
                <a:spcPct val="160000"/>
              </a:lnSpc>
              <a:buNone/>
            </a:pPr>
            <a:r>
              <a:rPr lang="en-US" dirty="0">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40786223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FC3D39-D882-4375-9ABF-9B7E21A166E8}"/>
              </a:ext>
            </a:extLst>
          </p:cNvPr>
          <p:cNvSpPr>
            <a:spLocks noGrp="1"/>
          </p:cNvSpPr>
          <p:nvPr>
            <p:ph type="body" idx="1"/>
          </p:nvPr>
        </p:nvSpPr>
        <p:spPr/>
        <p:txBody>
          <a:bodyPr>
            <a:normAutofit/>
          </a:bodyPr>
          <a:lstStyle/>
          <a:p>
            <a:pPr marL="114300" indent="0" algn="ctr">
              <a:buNone/>
            </a:pPr>
            <a:r>
              <a:rPr lang="en-US"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2873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Specification of views</a:t>
            </a:r>
            <a:br>
              <a:rPr lang="en-US"/>
            </a:br>
            <a:endParaRPr/>
          </a:p>
        </p:txBody>
      </p:sp>
      <p:pic>
        <p:nvPicPr>
          <p:cNvPr id="140" name="Google Shape;140;p22"/>
          <p:cNvPicPr preferRelativeResize="0"/>
          <p:nvPr/>
        </p:nvPicPr>
        <p:blipFill rotWithShape="1">
          <a:blip r:embed="rId3">
            <a:alphaModFix/>
          </a:blip>
          <a:srcRect/>
          <a:stretch/>
        </p:blipFill>
        <p:spPr>
          <a:xfrm>
            <a:off x="1075624" y="2506133"/>
            <a:ext cx="5020376" cy="1762371"/>
          </a:xfrm>
          <a:prstGeom prst="rect">
            <a:avLst/>
          </a:prstGeom>
          <a:noFill/>
          <a:ln>
            <a:noFill/>
          </a:ln>
        </p:spPr>
      </p:pic>
      <p:sp>
        <p:nvSpPr>
          <p:cNvPr id="141" name="Google Shape;141;p22"/>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a:bodyPr>
          <a:lstStyle/>
          <a:p>
            <a:pPr marL="228600" lvl="0" indent="-104140" algn="l" rtl="0">
              <a:lnSpc>
                <a:spcPct val="90000"/>
              </a:lnSpc>
              <a:spcBef>
                <a:spcPts val="1000"/>
              </a:spcBef>
              <a:spcAft>
                <a:spcPts val="0"/>
              </a:spcAft>
              <a:buSzPts val="2800"/>
              <a:buNone/>
            </a:pPr>
            <a:r>
              <a:rPr lang="en-US">
                <a:latin typeface="Times New Roman"/>
                <a:ea typeface="Times New Roman"/>
                <a:cs typeface="Times New Roman"/>
                <a:sym typeface="Times New Roman"/>
              </a:rPr>
              <a:t>Two views specified on the database schema </a:t>
            </a: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SzPts val="2800"/>
              <a:buNone/>
            </a:pPr>
            <a:endParaRPr>
              <a:latin typeface="Times New Roman"/>
              <a:ea typeface="Times New Roman"/>
              <a:cs typeface="Times New Roman"/>
              <a:sym typeface="Times New Roman"/>
            </a:endParaRPr>
          </a:p>
          <a:p>
            <a:pPr marL="228600" lvl="0" indent="-104140" algn="l" rtl="0">
              <a:lnSpc>
                <a:spcPct val="90000"/>
              </a:lnSpc>
              <a:spcBef>
                <a:spcPts val="1000"/>
              </a:spcBef>
              <a:spcAft>
                <a:spcPts val="0"/>
              </a:spcAft>
              <a:buSzPts val="2000"/>
              <a:buNone/>
            </a:pPr>
            <a:endParaRPr sz="2000">
              <a:latin typeface="Times New Roman"/>
              <a:ea typeface="Times New Roman"/>
              <a:cs typeface="Times New Roman"/>
              <a:sym typeface="Times New Roman"/>
            </a:endParaRPr>
          </a:p>
          <a:p>
            <a:pPr marL="228600" lvl="0" indent="-104140" algn="l" rtl="0">
              <a:lnSpc>
                <a:spcPct val="90000"/>
              </a:lnSpc>
              <a:spcBef>
                <a:spcPts val="1000"/>
              </a:spcBef>
              <a:spcAft>
                <a:spcPts val="0"/>
              </a:spcAft>
              <a:buSzPts val="2000"/>
              <a:buNone/>
            </a:pPr>
            <a:endParaRPr sz="2000">
              <a:latin typeface="Times New Roman"/>
              <a:ea typeface="Times New Roman"/>
              <a:cs typeface="Times New Roman"/>
              <a:sym typeface="Times New Roman"/>
            </a:endParaRPr>
          </a:p>
          <a:p>
            <a:pPr marL="228600" lvl="0" indent="-104140" algn="l" rtl="0">
              <a:lnSpc>
                <a:spcPct val="90000"/>
              </a:lnSpc>
              <a:spcBef>
                <a:spcPts val="1000"/>
              </a:spcBef>
              <a:spcAft>
                <a:spcPts val="0"/>
              </a:spcAft>
              <a:buSzPts val="2000"/>
              <a:buNone/>
            </a:pPr>
            <a:endParaRPr sz="2000">
              <a:latin typeface="Times New Roman"/>
              <a:ea typeface="Times New Roman"/>
              <a:cs typeface="Times New Roman"/>
              <a:sym typeface="Times New Roman"/>
            </a:endParaRPr>
          </a:p>
          <a:p>
            <a:pPr marL="228600" lvl="0" indent="-104140" algn="l" rtl="0">
              <a:lnSpc>
                <a:spcPct val="90000"/>
              </a:lnSpc>
              <a:spcBef>
                <a:spcPts val="1000"/>
              </a:spcBef>
              <a:spcAft>
                <a:spcPts val="0"/>
              </a:spcAft>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a:t>Specification of views</a:t>
            </a:r>
            <a:endParaRPr/>
          </a:p>
        </p:txBody>
      </p:sp>
      <p:sp>
        <p:nvSpPr>
          <p:cNvPr id="147" name="Google Shape;147;p23"/>
          <p:cNvSpPr txBox="1">
            <a:spLocks noGrp="1"/>
          </p:cNvSpPr>
          <p:nvPr>
            <p:ph type="body" idx="1"/>
          </p:nvPr>
        </p:nvSpPr>
        <p:spPr>
          <a:xfrm>
            <a:off x="838200" y="1891613"/>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581660" lvl="0" indent="-457200" algn="just" rtl="0">
              <a:lnSpc>
                <a:spcPct val="170000"/>
              </a:lnSpc>
              <a:spcBef>
                <a:spcPts val="1000"/>
              </a:spcBef>
              <a:spcAft>
                <a:spcPts val="0"/>
              </a:spcAft>
              <a:buSzPct val="100000"/>
              <a:buChar char="•"/>
            </a:pPr>
            <a:r>
              <a:rPr lang="en-US" sz="3200" dirty="0">
                <a:latin typeface="Times New Roman"/>
                <a:ea typeface="Times New Roman"/>
                <a:cs typeface="Times New Roman"/>
                <a:sym typeface="Times New Roman"/>
              </a:rPr>
              <a:t>In V1, not specified any new attribute names for the view WORKS_ON1</a:t>
            </a:r>
            <a:endParaRPr dirty="0"/>
          </a:p>
          <a:p>
            <a:pPr marL="581660" lvl="0" indent="-457200" algn="just" rtl="0">
              <a:lnSpc>
                <a:spcPct val="170000"/>
              </a:lnSpc>
              <a:spcBef>
                <a:spcPts val="1000"/>
              </a:spcBef>
              <a:spcAft>
                <a:spcPts val="0"/>
              </a:spcAft>
              <a:buSzPct val="100000"/>
              <a:buChar char="•"/>
            </a:pPr>
            <a:r>
              <a:rPr lang="en-US" sz="3200" dirty="0">
                <a:latin typeface="Times New Roman"/>
                <a:ea typeface="Times New Roman"/>
                <a:cs typeface="Times New Roman"/>
                <a:sym typeface="Times New Roman"/>
              </a:rPr>
              <a:t>WORKS_ON1 inherits the names of the view attributes from the defining tables EMPLOYEE, PROJECT, and WORKS_ON. </a:t>
            </a:r>
            <a:endParaRPr dirty="0"/>
          </a:p>
          <a:p>
            <a:pPr marL="581660" lvl="0" indent="-457200" algn="just" rtl="0">
              <a:lnSpc>
                <a:spcPct val="170000"/>
              </a:lnSpc>
              <a:spcBef>
                <a:spcPts val="1000"/>
              </a:spcBef>
              <a:spcAft>
                <a:spcPts val="0"/>
              </a:spcAft>
              <a:buSzPct val="100000"/>
              <a:buChar char="•"/>
            </a:pPr>
            <a:r>
              <a:rPr lang="en-US" sz="3200" dirty="0">
                <a:latin typeface="Times New Roman"/>
                <a:ea typeface="Times New Roman"/>
                <a:cs typeface="Times New Roman"/>
                <a:sym typeface="Times New Roman"/>
              </a:rPr>
              <a:t>V2 explicitly specifies new attribute names for the view DEPT_INFO</a:t>
            </a:r>
            <a:endParaRPr dirty="0"/>
          </a:p>
          <a:p>
            <a:pPr marL="581660" lvl="0" indent="-457200" algn="just" rtl="0">
              <a:lnSpc>
                <a:spcPct val="170000"/>
              </a:lnSpc>
              <a:spcBef>
                <a:spcPts val="1000"/>
              </a:spcBef>
              <a:spcAft>
                <a:spcPts val="0"/>
              </a:spcAft>
              <a:buSzPct val="100000"/>
              <a:buChar char="•"/>
            </a:pPr>
            <a:r>
              <a:rPr lang="en-US" sz="3200" dirty="0">
                <a:latin typeface="Times New Roman"/>
                <a:ea typeface="Times New Roman"/>
                <a:cs typeface="Times New Roman"/>
                <a:sym typeface="Times New Roman"/>
              </a:rPr>
              <a:t>Using a one-to-one correspondence between the attributes specified in the CREATE VIEW clause</a:t>
            </a:r>
            <a:endParaRPr dirty="0"/>
          </a:p>
          <a:p>
            <a:pPr marL="581660" lvl="0" indent="-457200" algn="just" rtl="0">
              <a:lnSpc>
                <a:spcPct val="170000"/>
              </a:lnSpc>
              <a:spcBef>
                <a:spcPts val="1000"/>
              </a:spcBef>
              <a:spcAft>
                <a:spcPts val="0"/>
              </a:spcAft>
              <a:buSzPct val="100000"/>
              <a:buChar char="•"/>
            </a:pPr>
            <a:r>
              <a:rPr lang="en-US" sz="3200" dirty="0">
                <a:latin typeface="Times New Roman"/>
                <a:ea typeface="Times New Roman"/>
                <a:cs typeface="Times New Roman"/>
                <a:sym typeface="Times New Roman"/>
              </a:rPr>
              <a:t>Those specified in the SELECT clause of the query that defines the view. </a:t>
            </a:r>
            <a:endParaRPr dirty="0"/>
          </a:p>
          <a:p>
            <a:pPr marL="228600" lvl="0" indent="-50800" algn="l" rtl="0">
              <a:lnSpc>
                <a:spcPct val="170000"/>
              </a:lnSpc>
              <a:spcBef>
                <a:spcPts val="1000"/>
              </a:spcBef>
              <a:spcAft>
                <a:spcPts val="0"/>
              </a:spcAft>
              <a:buClr>
                <a:schemeClr val="dk1"/>
              </a:buClr>
              <a:buSzPct val="108108"/>
              <a:buNone/>
            </a:pPr>
            <a:endParaRPr dirty="0"/>
          </a:p>
        </p:txBody>
      </p:sp>
    </p:spTree>
  </p:cSld>
  <p:clrMapOvr>
    <a:masterClrMapping/>
  </p:clrMapOvr>
</p:sld>
</file>

<file path=ppt/theme/theme1.xml><?xml version="1.0" encoding="utf-8"?>
<a:theme xmlns:a="http://schemas.openxmlformats.org/drawingml/2006/main"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TotalTime>
  <Words>5094</Words>
  <Application>Microsoft Office PowerPoint</Application>
  <PresentationFormat>Widescreen</PresentationFormat>
  <Paragraphs>462</Paragraphs>
  <Slides>77</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Times New Roman</vt:lpstr>
      <vt:lpstr>Inter</vt:lpstr>
      <vt:lpstr>Arial</vt:lpstr>
      <vt:lpstr>Calibri</vt:lpstr>
      <vt:lpstr>Roboto</vt:lpstr>
      <vt:lpstr>Nunito</vt:lpstr>
      <vt:lpstr>Office Theme</vt:lpstr>
      <vt:lpstr>22CS2403 Database Management System</vt:lpstr>
      <vt:lpstr>Unit 3 Relational Database Model</vt:lpstr>
      <vt:lpstr>  Additional Features of SQL</vt:lpstr>
      <vt:lpstr>Additional Features of SQL</vt:lpstr>
      <vt:lpstr>Views (Virtual Tables) in SQL</vt:lpstr>
      <vt:lpstr>Definition,Characterisitcs of Views</vt:lpstr>
      <vt:lpstr>Specification of views</vt:lpstr>
      <vt:lpstr>Specification of views </vt:lpstr>
      <vt:lpstr>Specification of views</vt:lpstr>
      <vt:lpstr>Specification of views</vt:lpstr>
      <vt:lpstr>View Implementation</vt:lpstr>
      <vt:lpstr>View Implementation</vt:lpstr>
      <vt:lpstr>View Implementation</vt:lpstr>
      <vt:lpstr>Update on Views</vt:lpstr>
      <vt:lpstr>Example to Update a View</vt:lpstr>
      <vt:lpstr>Insertion of New Record in Views</vt:lpstr>
      <vt:lpstr>Deleting Record in view </vt:lpstr>
      <vt:lpstr>Drop a view</vt:lpstr>
      <vt:lpstr>Inline Views</vt:lpstr>
      <vt:lpstr>Example: Inline View</vt:lpstr>
      <vt:lpstr>View As Authorization Mechanisms</vt:lpstr>
      <vt:lpstr>View As Authorization Mechanisms</vt:lpstr>
      <vt:lpstr>View As Authorization Mechanisms</vt:lpstr>
      <vt:lpstr>Trigger</vt:lpstr>
      <vt:lpstr>Trigger</vt:lpstr>
      <vt:lpstr>Trigger</vt:lpstr>
      <vt:lpstr>Trigger</vt:lpstr>
      <vt:lpstr>Trigger</vt:lpstr>
      <vt:lpstr>Trigger</vt:lpstr>
      <vt:lpstr>Trigger</vt:lpstr>
      <vt:lpstr>Trigger</vt:lpstr>
      <vt:lpstr>Database Programming: Techniques and Issues</vt:lpstr>
      <vt:lpstr>Database Programming Issues</vt:lpstr>
      <vt:lpstr>Database Programming Issues(Contd)  </vt:lpstr>
      <vt:lpstr>Database Programming Issues(Contd)</vt:lpstr>
      <vt:lpstr>Database Programming Issues( contd.)</vt:lpstr>
      <vt:lpstr>Database Programming Techniques</vt:lpstr>
      <vt:lpstr>Database Programming Techniques</vt:lpstr>
      <vt:lpstr>Database Programming Techniques</vt:lpstr>
      <vt:lpstr>Database Programming Techniques</vt:lpstr>
      <vt:lpstr>Database Programming Techniques</vt:lpstr>
      <vt:lpstr>Approaches to Database Programming</vt:lpstr>
      <vt:lpstr>Impedance Mismatch</vt:lpstr>
      <vt:lpstr>Typical Sequence of Interaction in Database Programming</vt:lpstr>
      <vt:lpstr>Database connectivity Using Python</vt:lpstr>
      <vt:lpstr>Connecting MySQL with Python </vt:lpstr>
      <vt:lpstr>The following steps are required to connect SQL with Python:</vt:lpstr>
      <vt:lpstr>Contd</vt:lpstr>
      <vt:lpstr>Create MySql Database</vt:lpstr>
      <vt:lpstr>SQL VS NOSQL</vt:lpstr>
      <vt:lpstr>NoSQL</vt:lpstr>
      <vt:lpstr>Scalability  </vt:lpstr>
      <vt:lpstr>Structure</vt:lpstr>
      <vt:lpstr>Contd</vt:lpstr>
      <vt:lpstr>Properties Followed</vt:lpstr>
      <vt:lpstr>When To Use: SQL vs NoSQL  </vt:lpstr>
      <vt:lpstr>Difference between SQL vs NOSQL</vt:lpstr>
      <vt:lpstr>Introduction to MongoDB</vt:lpstr>
      <vt:lpstr>Collection</vt:lpstr>
      <vt:lpstr>Documents</vt:lpstr>
      <vt:lpstr>Why Use MongoDB?</vt:lpstr>
      <vt:lpstr>Where to Use MongoDB?</vt:lpstr>
      <vt:lpstr>Install MongoDB on Windows</vt:lpstr>
      <vt:lpstr>Some considerations while designing Schema in MongoDB</vt:lpstr>
      <vt:lpstr>Example</vt:lpstr>
      <vt:lpstr>In RDBMS schema, design for above requirements will have minimum three tables. </vt:lpstr>
      <vt:lpstr>While in MongoDB schema, design will have one collection post and the following structure:</vt:lpstr>
      <vt:lpstr>MongoDB  Create Database</vt:lpstr>
      <vt:lpstr>Contd</vt:lpstr>
      <vt:lpstr>PowerPoint Presentation</vt:lpstr>
      <vt:lpstr>MongoDB – Drop Database</vt:lpstr>
      <vt:lpstr>MongoDB  Create Collection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22CS2403 Database Management System</dc:title>
  <cp:lastModifiedBy>Sinchana K</cp:lastModifiedBy>
  <cp:revision>65</cp:revision>
  <dcterms:modified xsi:type="dcterms:W3CDTF">2024-05-10T02:35:55Z</dcterms:modified>
</cp:coreProperties>
</file>