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8288000" cy="10287000"/>
  <p:notesSz cx="6858000" cy="9144000"/>
  <p:embeddedFontLst>
    <p:embeddedFont>
      <p:font typeface="Aileron" panose="020B0604020202020204" charset="0"/>
      <p:regular r:id="rId12"/>
    </p:embeddedFont>
    <p:embeddedFont>
      <p:font typeface="Aileron Bold" panose="020B0604020202020204" charset="0"/>
      <p:regular r:id="rId13"/>
    </p:embeddedFont>
    <p:embeddedFont>
      <p:font typeface="Aileron Ultra-Bold" panose="020B0604020202020204" charset="0"/>
      <p:regular r:id="rId14"/>
    </p:embeddedFont>
    <p:embeddedFont>
      <p:font typeface="Codec Pro" panose="020B0604020202020204" charset="0"/>
      <p:regular r:id="rId15"/>
    </p:embeddedFont>
    <p:embeddedFont>
      <p:font typeface="Codec Pro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682278" cy="10287000"/>
          </a:xfrm>
          <a:custGeom>
            <a:avLst/>
            <a:gdLst/>
            <a:ahLst/>
            <a:cxnLst/>
            <a:rect l="l" t="t" r="r" b="b"/>
            <a:pathLst>
              <a:path w="18682278" h="10287000">
                <a:moveTo>
                  <a:pt x="0" y="0"/>
                </a:moveTo>
                <a:lnTo>
                  <a:pt x="18682278" y="0"/>
                </a:lnTo>
                <a:lnTo>
                  <a:pt x="1868227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21" t="-4220" r="-1055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39281" y="7977960"/>
            <a:ext cx="4781831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04369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Presented By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30196" y="8524695"/>
            <a:ext cx="4029119" cy="137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1">
                <a:solidFill>
                  <a:srgbClr val="004369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Sinchana AB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4369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8th sem GECH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11194" y="5561686"/>
            <a:ext cx="2632806" cy="2041940"/>
          </a:xfrm>
          <a:custGeom>
            <a:avLst/>
            <a:gdLst/>
            <a:ahLst/>
            <a:cxnLst/>
            <a:rect l="l" t="t" r="r" b="b"/>
            <a:pathLst>
              <a:path w="2632806" h="2041940">
                <a:moveTo>
                  <a:pt x="0" y="0"/>
                </a:moveTo>
                <a:lnTo>
                  <a:pt x="2632806" y="0"/>
                </a:lnTo>
                <a:lnTo>
                  <a:pt x="2632806" y="2041940"/>
                </a:lnTo>
                <a:lnTo>
                  <a:pt x="0" y="2041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8" r="-1180" b="-789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87150" y="1843292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208912"/>
            <a:ext cx="18288000" cy="10078088"/>
          </a:xfrm>
          <a:custGeom>
            <a:avLst/>
            <a:gdLst/>
            <a:ahLst/>
            <a:cxnLst/>
            <a:rect l="l" t="t" r="r" b="b"/>
            <a:pathLst>
              <a:path w="18288000" h="10078088">
                <a:moveTo>
                  <a:pt x="0" y="0"/>
                </a:moveTo>
                <a:lnTo>
                  <a:pt x="18288000" y="0"/>
                </a:lnTo>
                <a:lnTo>
                  <a:pt x="18288000" y="10078088"/>
                </a:lnTo>
                <a:lnTo>
                  <a:pt x="0" y="100780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82" t="-5361" r="-138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37254" y="3796082"/>
            <a:ext cx="8115300" cy="254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1"/>
              </a:lnSpc>
              <a:spcBef>
                <a:spcPct val="0"/>
              </a:spcBef>
            </a:pPr>
            <a:r>
              <a:rPr lang="en-US" sz="7293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-978176" y="-621404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370747" y="1657834"/>
            <a:ext cx="2632806" cy="2041940"/>
          </a:xfrm>
          <a:custGeom>
            <a:avLst/>
            <a:gdLst/>
            <a:ahLst/>
            <a:cxnLst/>
            <a:rect l="l" t="t" r="r" b="b"/>
            <a:pathLst>
              <a:path w="2632806" h="2041940">
                <a:moveTo>
                  <a:pt x="0" y="0"/>
                </a:moveTo>
                <a:lnTo>
                  <a:pt x="2632806" y="0"/>
                </a:lnTo>
                <a:lnTo>
                  <a:pt x="2632806" y="2041940"/>
                </a:lnTo>
                <a:lnTo>
                  <a:pt x="0" y="2041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8" r="-1180" b="-7892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129445"/>
            <a:ext cx="18288000" cy="6157555"/>
          </a:xfrm>
          <a:custGeom>
            <a:avLst/>
            <a:gdLst/>
            <a:ahLst/>
            <a:cxnLst/>
            <a:rect l="l" t="t" r="r" b="b"/>
            <a:pathLst>
              <a:path w="18288000" h="6157555">
                <a:moveTo>
                  <a:pt x="0" y="0"/>
                </a:moveTo>
                <a:lnTo>
                  <a:pt x="18288000" y="0"/>
                </a:lnTo>
                <a:lnTo>
                  <a:pt x="18288000" y="6157555"/>
                </a:lnTo>
                <a:lnTo>
                  <a:pt x="0" y="61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0" t="-106" r="-98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78351" y="1736547"/>
            <a:ext cx="10616447" cy="295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3587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•Helps design responsive web layouts.</a:t>
            </a:r>
          </a:p>
          <a:p>
            <a:pPr algn="ctr">
              <a:lnSpc>
                <a:spcPts val="5022"/>
              </a:lnSpc>
            </a:pPr>
            <a:r>
              <a:rPr lang="en-US" sz="3587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•- Uses a 12-column system with flexbox.</a:t>
            </a:r>
          </a:p>
          <a:p>
            <a:pPr algn="ctr">
              <a:lnSpc>
                <a:spcPts val="5022"/>
              </a:lnSpc>
            </a:pPr>
            <a:r>
              <a:rPr lang="en-US" sz="3587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•- Ensures adaptability across screen sizes.</a:t>
            </a:r>
          </a:p>
          <a:p>
            <a:pPr algn="ctr">
              <a:lnSpc>
                <a:spcPts val="8802"/>
              </a:lnSpc>
              <a:spcBef>
                <a:spcPct val="0"/>
              </a:spcBef>
            </a:pPr>
            <a:endParaRPr lang="en-US" sz="3587" b="1">
              <a:solidFill>
                <a:srgbClr val="004369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303072" y="-347705"/>
            <a:ext cx="8398316" cy="160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0"/>
              </a:lnSpc>
            </a:pPr>
            <a:endParaRPr/>
          </a:p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 b="1">
                <a:solidFill>
                  <a:srgbClr val="004369"/>
                </a:solidFill>
                <a:latin typeface="Aileron Bold"/>
                <a:ea typeface="Aileron Bold"/>
                <a:cs typeface="Aileron Bold"/>
                <a:sym typeface="Aileron Bold"/>
              </a:rPr>
              <a:t>Bootstrap Grid System</a:t>
            </a:r>
          </a:p>
        </p:txBody>
      </p:sp>
      <p:sp>
        <p:nvSpPr>
          <p:cNvPr id="5" name="Freeform 5"/>
          <p:cNvSpPr/>
          <p:nvPr/>
        </p:nvSpPr>
        <p:spPr>
          <a:xfrm>
            <a:off x="2357875" y="1812747"/>
            <a:ext cx="2632806" cy="2041940"/>
          </a:xfrm>
          <a:custGeom>
            <a:avLst/>
            <a:gdLst/>
            <a:ahLst/>
            <a:cxnLst/>
            <a:rect l="l" t="t" r="r" b="b"/>
            <a:pathLst>
              <a:path w="2632806" h="2041940">
                <a:moveTo>
                  <a:pt x="0" y="0"/>
                </a:moveTo>
                <a:lnTo>
                  <a:pt x="2632806" y="0"/>
                </a:lnTo>
                <a:lnTo>
                  <a:pt x="2632806" y="2041940"/>
                </a:lnTo>
                <a:lnTo>
                  <a:pt x="0" y="2041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8" r="-1180" b="-789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942333" y="-1162140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8137" y="2788226"/>
            <a:ext cx="2355274" cy="235527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866" y="4074433"/>
            <a:ext cx="4203815" cy="2866852"/>
            <a:chOff x="0" y="0"/>
            <a:chExt cx="1107178" cy="7550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7178" cy="755056"/>
            </a:xfrm>
            <a:custGeom>
              <a:avLst/>
              <a:gdLst/>
              <a:ahLst/>
              <a:cxnLst/>
              <a:rect l="l" t="t" r="r" b="b"/>
              <a:pathLst>
                <a:path w="1107178" h="755056">
                  <a:moveTo>
                    <a:pt x="33150" y="0"/>
                  </a:moveTo>
                  <a:lnTo>
                    <a:pt x="1074028" y="0"/>
                  </a:lnTo>
                  <a:cubicBezTo>
                    <a:pt x="1082820" y="0"/>
                    <a:pt x="1091252" y="3493"/>
                    <a:pt x="1097468" y="9709"/>
                  </a:cubicBezTo>
                  <a:cubicBezTo>
                    <a:pt x="1103685" y="15926"/>
                    <a:pt x="1107178" y="24358"/>
                    <a:pt x="1107178" y="33150"/>
                  </a:cubicBezTo>
                  <a:lnTo>
                    <a:pt x="1107178" y="721906"/>
                  </a:lnTo>
                  <a:cubicBezTo>
                    <a:pt x="1107178" y="740214"/>
                    <a:pt x="1092336" y="755056"/>
                    <a:pt x="1074028" y="755056"/>
                  </a:cubicBezTo>
                  <a:lnTo>
                    <a:pt x="33150" y="755056"/>
                  </a:lnTo>
                  <a:cubicBezTo>
                    <a:pt x="24358" y="755056"/>
                    <a:pt x="15926" y="751563"/>
                    <a:pt x="9709" y="745346"/>
                  </a:cubicBezTo>
                  <a:cubicBezTo>
                    <a:pt x="3493" y="739130"/>
                    <a:pt x="0" y="730698"/>
                    <a:pt x="0" y="721906"/>
                  </a:cubicBezTo>
                  <a:lnTo>
                    <a:pt x="0" y="33150"/>
                  </a:lnTo>
                  <a:cubicBezTo>
                    <a:pt x="0" y="24358"/>
                    <a:pt x="3493" y="15926"/>
                    <a:pt x="9709" y="9709"/>
                  </a:cubicBezTo>
                  <a:cubicBezTo>
                    <a:pt x="15926" y="3493"/>
                    <a:pt x="24358" y="0"/>
                    <a:pt x="33150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1107178" cy="850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3591" y="5367373"/>
            <a:ext cx="2355274" cy="235527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40581" y="6873627"/>
            <a:ext cx="4203815" cy="2866852"/>
            <a:chOff x="0" y="0"/>
            <a:chExt cx="1107178" cy="7550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07178" cy="755056"/>
            </a:xfrm>
            <a:custGeom>
              <a:avLst/>
              <a:gdLst/>
              <a:ahLst/>
              <a:cxnLst/>
              <a:rect l="l" t="t" r="r" b="b"/>
              <a:pathLst>
                <a:path w="1107178" h="755056">
                  <a:moveTo>
                    <a:pt x="33150" y="0"/>
                  </a:moveTo>
                  <a:lnTo>
                    <a:pt x="1074028" y="0"/>
                  </a:lnTo>
                  <a:cubicBezTo>
                    <a:pt x="1082820" y="0"/>
                    <a:pt x="1091252" y="3493"/>
                    <a:pt x="1097468" y="9709"/>
                  </a:cubicBezTo>
                  <a:cubicBezTo>
                    <a:pt x="1103685" y="15926"/>
                    <a:pt x="1107178" y="24358"/>
                    <a:pt x="1107178" y="33150"/>
                  </a:cubicBezTo>
                  <a:lnTo>
                    <a:pt x="1107178" y="721906"/>
                  </a:lnTo>
                  <a:cubicBezTo>
                    <a:pt x="1107178" y="740214"/>
                    <a:pt x="1092336" y="755056"/>
                    <a:pt x="1074028" y="755056"/>
                  </a:cubicBezTo>
                  <a:lnTo>
                    <a:pt x="33150" y="755056"/>
                  </a:lnTo>
                  <a:cubicBezTo>
                    <a:pt x="24358" y="755056"/>
                    <a:pt x="15926" y="751563"/>
                    <a:pt x="9709" y="745346"/>
                  </a:cubicBezTo>
                  <a:cubicBezTo>
                    <a:pt x="3493" y="739130"/>
                    <a:pt x="0" y="730698"/>
                    <a:pt x="0" y="721906"/>
                  </a:cubicBezTo>
                  <a:lnTo>
                    <a:pt x="0" y="33150"/>
                  </a:lnTo>
                  <a:cubicBezTo>
                    <a:pt x="0" y="24358"/>
                    <a:pt x="3493" y="15926"/>
                    <a:pt x="9709" y="9709"/>
                  </a:cubicBezTo>
                  <a:cubicBezTo>
                    <a:pt x="15926" y="3493"/>
                    <a:pt x="24358" y="0"/>
                    <a:pt x="33150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1107178" cy="850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115420" y="2788226"/>
            <a:ext cx="2355274" cy="235527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91150" y="4074433"/>
            <a:ext cx="4203815" cy="2866852"/>
            <a:chOff x="0" y="0"/>
            <a:chExt cx="1107178" cy="75505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07178" cy="755056"/>
            </a:xfrm>
            <a:custGeom>
              <a:avLst/>
              <a:gdLst/>
              <a:ahLst/>
              <a:cxnLst/>
              <a:rect l="l" t="t" r="r" b="b"/>
              <a:pathLst>
                <a:path w="1107178" h="755056">
                  <a:moveTo>
                    <a:pt x="33150" y="0"/>
                  </a:moveTo>
                  <a:lnTo>
                    <a:pt x="1074028" y="0"/>
                  </a:lnTo>
                  <a:cubicBezTo>
                    <a:pt x="1082820" y="0"/>
                    <a:pt x="1091252" y="3493"/>
                    <a:pt x="1097468" y="9709"/>
                  </a:cubicBezTo>
                  <a:cubicBezTo>
                    <a:pt x="1103685" y="15926"/>
                    <a:pt x="1107178" y="24358"/>
                    <a:pt x="1107178" y="33150"/>
                  </a:cubicBezTo>
                  <a:lnTo>
                    <a:pt x="1107178" y="721906"/>
                  </a:lnTo>
                  <a:cubicBezTo>
                    <a:pt x="1107178" y="740214"/>
                    <a:pt x="1092336" y="755056"/>
                    <a:pt x="1074028" y="755056"/>
                  </a:cubicBezTo>
                  <a:lnTo>
                    <a:pt x="33150" y="755056"/>
                  </a:lnTo>
                  <a:cubicBezTo>
                    <a:pt x="24358" y="755056"/>
                    <a:pt x="15926" y="751563"/>
                    <a:pt x="9709" y="745346"/>
                  </a:cubicBezTo>
                  <a:cubicBezTo>
                    <a:pt x="3493" y="739130"/>
                    <a:pt x="0" y="730698"/>
                    <a:pt x="0" y="721906"/>
                  </a:cubicBezTo>
                  <a:lnTo>
                    <a:pt x="0" y="33150"/>
                  </a:lnTo>
                  <a:cubicBezTo>
                    <a:pt x="0" y="24358"/>
                    <a:pt x="3493" y="15926"/>
                    <a:pt x="9709" y="9709"/>
                  </a:cubicBezTo>
                  <a:cubicBezTo>
                    <a:pt x="15926" y="3493"/>
                    <a:pt x="24358" y="0"/>
                    <a:pt x="33150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1107178" cy="850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-942333" y="-1162140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588663" y="0"/>
            <a:ext cx="2954928" cy="2449829"/>
          </a:xfrm>
          <a:custGeom>
            <a:avLst/>
            <a:gdLst/>
            <a:ahLst/>
            <a:cxnLst/>
            <a:rect l="l" t="t" r="r" b="b"/>
            <a:pathLst>
              <a:path w="2954928" h="2449829">
                <a:moveTo>
                  <a:pt x="0" y="0"/>
                </a:moveTo>
                <a:lnTo>
                  <a:pt x="2954928" y="0"/>
                </a:lnTo>
                <a:lnTo>
                  <a:pt x="2954928" y="2449829"/>
                </a:lnTo>
                <a:lnTo>
                  <a:pt x="0" y="2449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6" r="-246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70241" y="4117021"/>
            <a:ext cx="3851066" cy="2824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6"/>
              </a:lnSpc>
              <a:spcBef>
                <a:spcPct val="0"/>
              </a:spcBef>
            </a:pPr>
            <a:r>
              <a:rPr lang="en-US" sz="3933" b="1">
                <a:solidFill>
                  <a:srgbClr val="004369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for phones - screens less than 768px wide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854864" y="6914516"/>
            <a:ext cx="3762014" cy="2658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8"/>
              </a:lnSpc>
              <a:spcBef>
                <a:spcPct val="0"/>
              </a:spcBef>
            </a:pPr>
            <a:r>
              <a:rPr lang="en-US" sz="3713" b="1">
                <a:solidFill>
                  <a:srgbClr val="004369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for tablets - screens equal to or greater than 768px wide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18668" y="4236610"/>
            <a:ext cx="3748779" cy="25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04369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for small laptops - screens equal to or greater than 992px wide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35881" y="3112255"/>
            <a:ext cx="1559963" cy="96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3"/>
              </a:lnSpc>
              <a:spcBef>
                <a:spcPct val="0"/>
              </a:spcBef>
            </a:pPr>
            <a:r>
              <a:rPr lang="en-US" sz="5609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XS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62508" y="5911450"/>
            <a:ext cx="1559963" cy="96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3"/>
              </a:lnSpc>
              <a:spcBef>
                <a:spcPct val="0"/>
              </a:spcBef>
            </a:pPr>
            <a:r>
              <a:rPr lang="en-US" sz="5609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513076" y="3112255"/>
            <a:ext cx="1559963" cy="96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3"/>
              </a:lnSpc>
              <a:spcBef>
                <a:spcPct val="0"/>
              </a:spcBef>
            </a:pPr>
            <a:r>
              <a:rPr lang="en-US" sz="5609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986319" y="106438"/>
            <a:ext cx="12315363" cy="1254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1"/>
              </a:lnSpc>
              <a:spcBef>
                <a:spcPct val="0"/>
              </a:spcBef>
            </a:pPr>
            <a:r>
              <a:rPr lang="en-US" sz="7293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Grid Classes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3737865" y="6025750"/>
            <a:ext cx="4203815" cy="2866852"/>
            <a:chOff x="0" y="0"/>
            <a:chExt cx="1107178" cy="75505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07178" cy="755056"/>
            </a:xfrm>
            <a:custGeom>
              <a:avLst/>
              <a:gdLst/>
              <a:ahLst/>
              <a:cxnLst/>
              <a:rect l="l" t="t" r="r" b="b"/>
              <a:pathLst>
                <a:path w="1107178" h="755056">
                  <a:moveTo>
                    <a:pt x="33150" y="0"/>
                  </a:moveTo>
                  <a:lnTo>
                    <a:pt x="1074028" y="0"/>
                  </a:lnTo>
                  <a:cubicBezTo>
                    <a:pt x="1082820" y="0"/>
                    <a:pt x="1091252" y="3493"/>
                    <a:pt x="1097468" y="9709"/>
                  </a:cubicBezTo>
                  <a:cubicBezTo>
                    <a:pt x="1103685" y="15926"/>
                    <a:pt x="1107178" y="24358"/>
                    <a:pt x="1107178" y="33150"/>
                  </a:cubicBezTo>
                  <a:lnTo>
                    <a:pt x="1107178" y="721906"/>
                  </a:lnTo>
                  <a:cubicBezTo>
                    <a:pt x="1107178" y="740214"/>
                    <a:pt x="1092336" y="755056"/>
                    <a:pt x="1074028" y="755056"/>
                  </a:cubicBezTo>
                  <a:lnTo>
                    <a:pt x="33150" y="755056"/>
                  </a:lnTo>
                  <a:cubicBezTo>
                    <a:pt x="24358" y="755056"/>
                    <a:pt x="15926" y="751563"/>
                    <a:pt x="9709" y="745346"/>
                  </a:cubicBezTo>
                  <a:cubicBezTo>
                    <a:pt x="3493" y="739130"/>
                    <a:pt x="0" y="730698"/>
                    <a:pt x="0" y="721906"/>
                  </a:cubicBezTo>
                  <a:lnTo>
                    <a:pt x="0" y="33150"/>
                  </a:lnTo>
                  <a:cubicBezTo>
                    <a:pt x="0" y="24358"/>
                    <a:pt x="3493" y="15926"/>
                    <a:pt x="9709" y="9709"/>
                  </a:cubicBezTo>
                  <a:cubicBezTo>
                    <a:pt x="15926" y="3493"/>
                    <a:pt x="24358" y="0"/>
                    <a:pt x="33150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95250"/>
              <a:ext cx="1107178" cy="850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623690" y="4586011"/>
            <a:ext cx="2355274" cy="235527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059791" y="5063573"/>
            <a:ext cx="1559963" cy="96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3"/>
              </a:lnSpc>
              <a:spcBef>
                <a:spcPct val="0"/>
              </a:spcBef>
            </a:pPr>
            <a:r>
              <a:rPr lang="en-US" sz="5609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Lg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3846904" y="6095223"/>
            <a:ext cx="3985738" cy="2727906"/>
            <a:chOff x="0" y="0"/>
            <a:chExt cx="1049742" cy="71846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49742" cy="718461"/>
            </a:xfrm>
            <a:custGeom>
              <a:avLst/>
              <a:gdLst/>
              <a:ahLst/>
              <a:cxnLst/>
              <a:rect l="l" t="t" r="r" b="b"/>
              <a:pathLst>
                <a:path w="1049742" h="718461">
                  <a:moveTo>
                    <a:pt x="34963" y="0"/>
                  </a:moveTo>
                  <a:lnTo>
                    <a:pt x="1014778" y="0"/>
                  </a:lnTo>
                  <a:cubicBezTo>
                    <a:pt x="1034088" y="0"/>
                    <a:pt x="1049742" y="15654"/>
                    <a:pt x="1049742" y="34963"/>
                  </a:cubicBezTo>
                  <a:lnTo>
                    <a:pt x="1049742" y="683497"/>
                  </a:lnTo>
                  <a:cubicBezTo>
                    <a:pt x="1049742" y="692770"/>
                    <a:pt x="1046058" y="701663"/>
                    <a:pt x="1039501" y="708220"/>
                  </a:cubicBezTo>
                  <a:cubicBezTo>
                    <a:pt x="1032944" y="714777"/>
                    <a:pt x="1024051" y="718461"/>
                    <a:pt x="1014778" y="718461"/>
                  </a:cubicBezTo>
                  <a:lnTo>
                    <a:pt x="34963" y="718461"/>
                  </a:lnTo>
                  <a:cubicBezTo>
                    <a:pt x="25690" y="718461"/>
                    <a:pt x="16797" y="714777"/>
                    <a:pt x="10241" y="708220"/>
                  </a:cubicBezTo>
                  <a:cubicBezTo>
                    <a:pt x="3684" y="701663"/>
                    <a:pt x="0" y="692770"/>
                    <a:pt x="0" y="683497"/>
                  </a:cubicBezTo>
                  <a:lnTo>
                    <a:pt x="0" y="34963"/>
                  </a:lnTo>
                  <a:cubicBezTo>
                    <a:pt x="0" y="25690"/>
                    <a:pt x="3684" y="16797"/>
                    <a:pt x="10241" y="10241"/>
                  </a:cubicBezTo>
                  <a:cubicBezTo>
                    <a:pt x="16797" y="3684"/>
                    <a:pt x="25690" y="0"/>
                    <a:pt x="34963" y="0"/>
                  </a:cubicBezTo>
                  <a:close/>
                </a:path>
              </a:pathLst>
            </a:custGeom>
            <a:solidFill>
              <a:srgbClr val="38AFB5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123825"/>
              <a:ext cx="1049742" cy="8422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365679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for laptops and desktops - screens equal to or greater than 1200px wide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73760"/>
            <a:ext cx="12443079" cy="0"/>
          </a:xfrm>
          <a:prstGeom prst="line">
            <a:avLst/>
          </a:prstGeom>
          <a:ln w="38100" cap="rnd">
            <a:solidFill>
              <a:srgbClr val="004369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4397469"/>
            <a:ext cx="6492240" cy="0"/>
          </a:xfrm>
          <a:prstGeom prst="line">
            <a:avLst/>
          </a:prstGeom>
          <a:ln w="38100" cap="rnd">
            <a:solidFill>
              <a:srgbClr val="004369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5649608"/>
            <a:ext cx="6492240" cy="0"/>
          </a:xfrm>
          <a:prstGeom prst="line">
            <a:avLst/>
          </a:prstGeom>
          <a:ln w="38100" cap="rnd">
            <a:solidFill>
              <a:srgbClr val="004369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825748" y="6839409"/>
            <a:ext cx="11009118" cy="0"/>
          </a:xfrm>
          <a:prstGeom prst="line">
            <a:avLst/>
          </a:prstGeom>
          <a:ln w="38100" cap="rnd">
            <a:solidFill>
              <a:srgbClr val="004369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6640150" y="174462"/>
            <a:ext cx="9239798" cy="250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38"/>
              </a:lnSpc>
            </a:pPr>
            <a:r>
              <a:rPr lang="en-US" sz="7170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Grid System Rules</a:t>
            </a:r>
          </a:p>
          <a:p>
            <a:pPr algn="ctr">
              <a:lnSpc>
                <a:spcPts val="10038"/>
              </a:lnSpc>
              <a:spcBef>
                <a:spcPct val="0"/>
              </a:spcBef>
            </a:pPr>
            <a:endParaRPr lang="en-US" sz="7170" b="1">
              <a:solidFill>
                <a:srgbClr val="004369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8636" y="2647714"/>
            <a:ext cx="14513500" cy="60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3"/>
              </a:lnSpc>
              <a:spcBef>
                <a:spcPct val="0"/>
              </a:spcBef>
            </a:pPr>
            <a:r>
              <a:rPr lang="en-US" sz="3216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Rows must be inside a .container or .container-fluid for proper alignment.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8636" y="3545210"/>
            <a:ext cx="8115300" cy="576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5"/>
              </a:lnSpc>
              <a:spcBef>
                <a:spcPct val="0"/>
              </a:spcBef>
            </a:pPr>
            <a:r>
              <a:rPr lang="en-US" sz="3132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Use rows to group columns horizontally.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4799317"/>
            <a:ext cx="9144000" cy="57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8"/>
              </a:lnSpc>
              <a:spcBef>
                <a:spcPct val="0"/>
              </a:spcBef>
            </a:pPr>
            <a:r>
              <a:rPr lang="en-US" sz="3034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Only columns can be direct children of rows.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526194" y="7182309"/>
            <a:ext cx="13186809" cy="571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8"/>
              </a:lnSpc>
              <a:spcBef>
                <a:spcPct val="0"/>
              </a:spcBef>
            </a:pPr>
            <a:r>
              <a:rPr lang="en-US" sz="3042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Columns have gutters (spacing) managed by row padding.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5992508"/>
            <a:ext cx="12660615" cy="57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6"/>
              </a:lnSpc>
              <a:spcBef>
                <a:spcPct val="0"/>
              </a:spcBef>
            </a:pPr>
            <a:r>
              <a:rPr lang="en-US" sz="303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Use predefined classes like .row and .col-sm-4 for quick layouts</a:t>
            </a:r>
          </a:p>
        </p:txBody>
      </p:sp>
      <p:sp>
        <p:nvSpPr>
          <p:cNvPr id="12" name="Freeform 12"/>
          <p:cNvSpPr/>
          <p:nvPr/>
        </p:nvSpPr>
        <p:spPr>
          <a:xfrm>
            <a:off x="-942333" y="-1162140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182609" y="282109"/>
            <a:ext cx="2632806" cy="2041940"/>
          </a:xfrm>
          <a:custGeom>
            <a:avLst/>
            <a:gdLst/>
            <a:ahLst/>
            <a:cxnLst/>
            <a:rect l="l" t="t" r="r" b="b"/>
            <a:pathLst>
              <a:path w="2632806" h="2041940">
                <a:moveTo>
                  <a:pt x="0" y="0"/>
                </a:moveTo>
                <a:lnTo>
                  <a:pt x="2632807" y="0"/>
                </a:lnTo>
                <a:lnTo>
                  <a:pt x="2632807" y="2041940"/>
                </a:lnTo>
                <a:lnTo>
                  <a:pt x="0" y="2041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8" r="-1180" b="-7892"/>
            </a:stretch>
          </a:blipFill>
        </p:spPr>
      </p:sp>
      <p:sp>
        <p:nvSpPr>
          <p:cNvPr id="14" name="AutoShape 14"/>
          <p:cNvSpPr/>
          <p:nvPr/>
        </p:nvSpPr>
        <p:spPr>
          <a:xfrm>
            <a:off x="825748" y="10067922"/>
            <a:ext cx="11402819" cy="0"/>
          </a:xfrm>
          <a:prstGeom prst="line">
            <a:avLst/>
          </a:prstGeom>
          <a:ln w="38100" cap="rnd">
            <a:solidFill>
              <a:srgbClr val="004369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-994163" y="9186802"/>
            <a:ext cx="16060583" cy="604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5"/>
              </a:lnSpc>
              <a:spcBef>
                <a:spcPct val="0"/>
              </a:spcBef>
            </a:pPr>
            <a:r>
              <a:rPr lang="en-US" sz="326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Column widths are percentage-based and adjust to their parent.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056573" y="9218917"/>
            <a:ext cx="10778294" cy="39383"/>
          </a:xfrm>
          <a:prstGeom prst="line">
            <a:avLst/>
          </a:prstGeom>
          <a:ln w="38100" cap="rnd">
            <a:solidFill>
              <a:srgbClr val="004369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707771" y="8030491"/>
            <a:ext cx="11009118" cy="0"/>
          </a:xfrm>
          <a:prstGeom prst="line">
            <a:avLst/>
          </a:prstGeom>
          <a:ln w="38100" cap="rnd">
            <a:solidFill>
              <a:srgbClr val="004369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394611" y="8192416"/>
            <a:ext cx="12491077" cy="607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8"/>
              </a:lnSpc>
              <a:spcBef>
                <a:spcPct val="0"/>
              </a:spcBef>
            </a:pPr>
            <a:r>
              <a:rPr lang="en-US" sz="3277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Specify column spans using a 12-column grid (e.g., .col-sm-4)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2333" y="-1162140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97218" y="610249"/>
            <a:ext cx="2632806" cy="2041940"/>
          </a:xfrm>
          <a:custGeom>
            <a:avLst/>
            <a:gdLst/>
            <a:ahLst/>
            <a:cxnLst/>
            <a:rect l="l" t="t" r="r" b="b"/>
            <a:pathLst>
              <a:path w="2632806" h="2041940">
                <a:moveTo>
                  <a:pt x="0" y="0"/>
                </a:moveTo>
                <a:lnTo>
                  <a:pt x="2632807" y="0"/>
                </a:lnTo>
                <a:lnTo>
                  <a:pt x="2632807" y="2041940"/>
                </a:lnTo>
                <a:lnTo>
                  <a:pt x="0" y="2041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8" r="-1180" b="-789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91009" y="5056311"/>
            <a:ext cx="11496991" cy="2836125"/>
          </a:xfrm>
          <a:custGeom>
            <a:avLst/>
            <a:gdLst/>
            <a:ahLst/>
            <a:cxnLst/>
            <a:rect l="l" t="t" r="r" b="b"/>
            <a:pathLst>
              <a:path w="11496991" h="2836125">
                <a:moveTo>
                  <a:pt x="0" y="0"/>
                </a:moveTo>
                <a:lnTo>
                  <a:pt x="11496991" y="0"/>
                </a:lnTo>
                <a:lnTo>
                  <a:pt x="11496991" y="2836125"/>
                </a:lnTo>
                <a:lnTo>
                  <a:pt x="0" y="2836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436" r="-1213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69368" y="376432"/>
            <a:ext cx="12642651" cy="1254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1"/>
              </a:lnSpc>
              <a:spcBef>
                <a:spcPct val="0"/>
              </a:spcBef>
            </a:pPr>
            <a:r>
              <a:rPr lang="en-US" sz="7293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Auto-layout columns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91009" y="2883977"/>
            <a:ext cx="9795751" cy="94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Utilize breakpoint-specific column classes for easy column sizing without an explicit numbered class like .col-sm-6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595332" y="2732688"/>
            <a:ext cx="8233907" cy="109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1"/>
              </a:lnSpc>
              <a:spcBef>
                <a:spcPct val="0"/>
              </a:spcBef>
            </a:pPr>
            <a:r>
              <a:rPr lang="en-US" sz="6393">
                <a:solidFill>
                  <a:srgbClr val="004369"/>
                </a:solidFill>
                <a:latin typeface="Aileron"/>
                <a:ea typeface="Aileron"/>
                <a:cs typeface="Aileron"/>
                <a:sym typeface="Aileron"/>
              </a:rPr>
              <a:t>Equal-width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366129" y="4427661"/>
            <a:ext cx="7775502" cy="559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&lt;div class="container text-center"&gt;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&lt;div class="row"&gt;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&lt;div class="col"&gt;1 of 2&lt;/div&gt;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&lt;div class="col"&gt;2 of 2 &lt;/div&gt;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&lt;/div&gt;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&lt;div class="row"&gt;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&lt;div class="col"&gt; 1 of 3&lt;/div&gt;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&lt;div class="col"&gt; 2 of 3&lt;/div&gt;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&lt;div class="col"&gt;   3 of 3  &lt;/div&gt;</a:t>
            </a:r>
          </a:p>
          <a:p>
            <a:pPr algn="ctr">
              <a:lnSpc>
                <a:spcPts val="4022"/>
              </a:lnSpc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&lt;/div&gt;</a:t>
            </a:r>
          </a:p>
          <a:p>
            <a:pPr algn="ctr">
              <a:lnSpc>
                <a:spcPts val="4022"/>
              </a:lnSpc>
              <a:spcBef>
                <a:spcPct val="0"/>
              </a:spcBef>
            </a:pPr>
            <a:r>
              <a:rPr lang="en-US" sz="2873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&lt;/div&gt;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2333" y="-1162140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43363" y="96128"/>
            <a:ext cx="2632806" cy="2041940"/>
          </a:xfrm>
          <a:custGeom>
            <a:avLst/>
            <a:gdLst/>
            <a:ahLst/>
            <a:cxnLst/>
            <a:rect l="l" t="t" r="r" b="b"/>
            <a:pathLst>
              <a:path w="2632806" h="2041940">
                <a:moveTo>
                  <a:pt x="0" y="0"/>
                </a:moveTo>
                <a:lnTo>
                  <a:pt x="2632806" y="0"/>
                </a:lnTo>
                <a:lnTo>
                  <a:pt x="2632806" y="2041940"/>
                </a:lnTo>
                <a:lnTo>
                  <a:pt x="0" y="2041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8" r="-1180" b="-789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07771" y="3109141"/>
            <a:ext cx="17026021" cy="2955273"/>
          </a:xfrm>
          <a:custGeom>
            <a:avLst/>
            <a:gdLst/>
            <a:ahLst/>
            <a:cxnLst/>
            <a:rect l="l" t="t" r="r" b="b"/>
            <a:pathLst>
              <a:path w="17026021" h="2955273">
                <a:moveTo>
                  <a:pt x="0" y="0"/>
                </a:moveTo>
                <a:lnTo>
                  <a:pt x="17026021" y="0"/>
                </a:lnTo>
                <a:lnTo>
                  <a:pt x="17026021" y="2955273"/>
                </a:lnTo>
                <a:lnTo>
                  <a:pt x="0" y="29552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30" b="-113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7771" y="7743047"/>
            <a:ext cx="17026021" cy="2667602"/>
          </a:xfrm>
          <a:custGeom>
            <a:avLst/>
            <a:gdLst/>
            <a:ahLst/>
            <a:cxnLst/>
            <a:rect l="l" t="t" r="r" b="b"/>
            <a:pathLst>
              <a:path w="17026021" h="2667602">
                <a:moveTo>
                  <a:pt x="0" y="0"/>
                </a:moveTo>
                <a:lnTo>
                  <a:pt x="17026021" y="0"/>
                </a:lnTo>
                <a:lnTo>
                  <a:pt x="17026021" y="2667602"/>
                </a:lnTo>
                <a:lnTo>
                  <a:pt x="0" y="2667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265" b="-1017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208965" y="2014243"/>
            <a:ext cx="12590631" cy="109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1"/>
              </a:lnSpc>
              <a:spcBef>
                <a:spcPct val="0"/>
              </a:spcBef>
            </a:pPr>
            <a:r>
              <a:rPr lang="en-US" sz="6393">
                <a:solidFill>
                  <a:srgbClr val="004369"/>
                </a:solidFill>
                <a:latin typeface="Aileron"/>
                <a:ea typeface="Aileron"/>
                <a:cs typeface="Aileron"/>
                <a:sym typeface="Aileron"/>
              </a:rPr>
              <a:t>Setting one column width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925834" y="6295724"/>
            <a:ext cx="12590631" cy="109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1"/>
              </a:lnSpc>
              <a:spcBef>
                <a:spcPct val="0"/>
              </a:spcBef>
            </a:pPr>
            <a:r>
              <a:rPr lang="en-US" sz="6393">
                <a:solidFill>
                  <a:srgbClr val="004369"/>
                </a:solidFill>
                <a:latin typeface="Aileron"/>
                <a:ea typeface="Aileron"/>
                <a:cs typeface="Aileron"/>
                <a:sym typeface="Aileron"/>
              </a:rPr>
              <a:t>Variable width 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69481" y="29453"/>
            <a:ext cx="8398316" cy="160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0"/>
              </a:lnSpc>
            </a:pPr>
            <a:endParaRPr/>
          </a:p>
          <a:p>
            <a:pPr algn="ctr">
              <a:lnSpc>
                <a:spcPts val="8377"/>
              </a:lnSpc>
              <a:spcBef>
                <a:spcPct val="0"/>
              </a:spcBef>
            </a:pPr>
            <a:r>
              <a:rPr lang="en-US" sz="5984" b="1">
                <a:solidFill>
                  <a:srgbClr val="004369"/>
                </a:solidFill>
                <a:latin typeface="Aileron Bold"/>
                <a:ea typeface="Aileron Bold"/>
                <a:cs typeface="Aileron Bold"/>
                <a:sym typeface="Aileron Bold"/>
              </a:rPr>
              <a:t>Bootstrap Grid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4816593" cy="1449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75295" y="431393"/>
            <a:ext cx="10232657" cy="107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10"/>
              </a:lnSpc>
              <a:spcBef>
                <a:spcPct val="0"/>
              </a:spcBef>
            </a:pPr>
            <a:r>
              <a:rPr lang="en-US" sz="6221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Row columns</a:t>
            </a:r>
          </a:p>
        </p:txBody>
      </p:sp>
      <p:sp>
        <p:nvSpPr>
          <p:cNvPr id="6" name="Freeform 6"/>
          <p:cNvSpPr/>
          <p:nvPr/>
        </p:nvSpPr>
        <p:spPr>
          <a:xfrm>
            <a:off x="-942333" y="-1162140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94904" y="2138068"/>
            <a:ext cx="8669370" cy="1668722"/>
          </a:xfrm>
          <a:custGeom>
            <a:avLst/>
            <a:gdLst/>
            <a:ahLst/>
            <a:cxnLst/>
            <a:rect l="l" t="t" r="r" b="b"/>
            <a:pathLst>
              <a:path w="8669370" h="1668722">
                <a:moveTo>
                  <a:pt x="0" y="0"/>
                </a:moveTo>
                <a:lnTo>
                  <a:pt x="8669370" y="0"/>
                </a:lnTo>
                <a:lnTo>
                  <a:pt x="8669370" y="1668722"/>
                </a:lnTo>
                <a:lnTo>
                  <a:pt x="0" y="1668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162" r="-1416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6799587"/>
            <a:ext cx="12274693" cy="2079313"/>
          </a:xfrm>
          <a:custGeom>
            <a:avLst/>
            <a:gdLst/>
            <a:ahLst/>
            <a:cxnLst/>
            <a:rect l="l" t="t" r="r" b="b"/>
            <a:pathLst>
              <a:path w="12274693" h="2079313">
                <a:moveTo>
                  <a:pt x="0" y="0"/>
                </a:moveTo>
                <a:lnTo>
                  <a:pt x="12274693" y="0"/>
                </a:lnTo>
                <a:lnTo>
                  <a:pt x="12274693" y="2079312"/>
                </a:lnTo>
                <a:lnTo>
                  <a:pt x="0" y="2079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916" r="-995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06591" y="2546635"/>
            <a:ext cx="8737409" cy="1400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normal .col-* classes apply to the individual columns (e.g., .col-md-4), the row columns classes are set on the parent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74693" y="5114291"/>
            <a:ext cx="6013307" cy="4144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endParaRPr/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AED"/>
                </a:solidFill>
                <a:latin typeface="Codec Pro"/>
                <a:ea typeface="Codec Pro"/>
                <a:cs typeface="Codec Pro"/>
                <a:sym typeface="Codec Pro"/>
              </a:rPr>
              <a:t>&lt;div class="container text-center"&gt;  &lt;div class="row row-cols-3"&gt;    &lt;div class="col"&gt;Column&lt;/div&gt;    &lt;div class="col"&gt;Column&lt;/div&gt;    &lt;div class="col"&gt;Column&lt;/div&gt;    &lt;div class="col"&gt;Column&lt;/div&gt;  &lt;/div&gt;&lt;/div&gt;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>
              <a:solidFill>
                <a:srgbClr val="FFFAED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2905686" y="487964"/>
            <a:ext cx="2127586" cy="1650104"/>
          </a:xfrm>
          <a:custGeom>
            <a:avLst/>
            <a:gdLst/>
            <a:ahLst/>
            <a:cxnLst/>
            <a:rect l="l" t="t" r="r" b="b"/>
            <a:pathLst>
              <a:path w="2127586" h="1650104">
                <a:moveTo>
                  <a:pt x="0" y="0"/>
                </a:moveTo>
                <a:lnTo>
                  <a:pt x="2127586" y="0"/>
                </a:lnTo>
                <a:lnTo>
                  <a:pt x="2127586" y="1650104"/>
                </a:lnTo>
                <a:lnTo>
                  <a:pt x="0" y="16501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8" r="-1180" b="-7892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6350" y="280849"/>
            <a:ext cx="8115300" cy="1254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1"/>
              </a:lnSpc>
              <a:spcBef>
                <a:spcPct val="0"/>
              </a:spcBef>
            </a:pPr>
            <a:r>
              <a:rPr lang="en-US" sz="7293" b="1">
                <a:solidFill>
                  <a:srgbClr val="00436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Nesting</a:t>
            </a:r>
          </a:p>
        </p:txBody>
      </p:sp>
      <p:sp>
        <p:nvSpPr>
          <p:cNvPr id="3" name="Freeform 3"/>
          <p:cNvSpPr/>
          <p:nvPr/>
        </p:nvSpPr>
        <p:spPr>
          <a:xfrm>
            <a:off x="-942333" y="-1162140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05686" y="487964"/>
            <a:ext cx="2510795" cy="1947312"/>
          </a:xfrm>
          <a:custGeom>
            <a:avLst/>
            <a:gdLst/>
            <a:ahLst/>
            <a:cxnLst/>
            <a:rect l="l" t="t" r="r" b="b"/>
            <a:pathLst>
              <a:path w="2510795" h="1947312">
                <a:moveTo>
                  <a:pt x="0" y="0"/>
                </a:moveTo>
                <a:lnTo>
                  <a:pt x="2510795" y="0"/>
                </a:lnTo>
                <a:lnTo>
                  <a:pt x="2510795" y="1947312"/>
                </a:lnTo>
                <a:lnTo>
                  <a:pt x="0" y="1947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8" r="-1180" b="-789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7771" y="2653846"/>
            <a:ext cx="17012808" cy="1994225"/>
          </a:xfrm>
          <a:custGeom>
            <a:avLst/>
            <a:gdLst/>
            <a:ahLst/>
            <a:cxnLst/>
            <a:rect l="l" t="t" r="r" b="b"/>
            <a:pathLst>
              <a:path w="17012808" h="1994225">
                <a:moveTo>
                  <a:pt x="0" y="0"/>
                </a:moveTo>
                <a:lnTo>
                  <a:pt x="17012808" y="0"/>
                </a:lnTo>
                <a:lnTo>
                  <a:pt x="17012808" y="1994225"/>
                </a:lnTo>
                <a:lnTo>
                  <a:pt x="0" y="19942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74" t="-11141" r="-693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086350" y="4771896"/>
            <a:ext cx="6826514" cy="5515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&lt;div class="container text-center"&gt;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&lt;div class="row"&gt;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&lt;div class="col-sm-3"&gt;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  Level 1: .col-sm-3&lt;/div&gt;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&lt;div class="col-sm-9"&gt;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  &lt;div class="row"&gt;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    &lt;div class="col-8 col-sm-6"&gt;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      Level 2: .col-8 .col-sm-6&lt;/div&gt;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    &lt;div class="col-4 col-sm-6"&gt;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          Level 2: .col-4 .col-sm-6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&lt;/div&gt;&lt;/div&gt;&lt;/div&gt;&lt;/div&gt;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4369"/>
                </a:solidFill>
                <a:latin typeface="Codec Pro"/>
                <a:ea typeface="Codec Pro"/>
                <a:cs typeface="Codec Pro"/>
                <a:sym typeface="Codec Pro"/>
              </a:rPr>
              <a:t>&lt;/div&gt;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6E663-CE95-67BE-314A-5F76A202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B66EAEE-29D8-CD37-ED18-8CCB141E8B5B}"/>
              </a:ext>
            </a:extLst>
          </p:cNvPr>
          <p:cNvSpPr/>
          <p:nvPr/>
        </p:nvSpPr>
        <p:spPr>
          <a:xfrm>
            <a:off x="-1219200" y="-952500"/>
            <a:ext cx="3300208" cy="3300208"/>
          </a:xfrm>
          <a:custGeom>
            <a:avLst/>
            <a:gdLst/>
            <a:ahLst/>
            <a:cxnLst/>
            <a:rect l="l" t="t" r="r" b="b"/>
            <a:pathLst>
              <a:path w="3300208" h="3300208">
                <a:moveTo>
                  <a:pt x="0" y="0"/>
                </a:moveTo>
                <a:lnTo>
                  <a:pt x="3300208" y="0"/>
                </a:lnTo>
                <a:lnTo>
                  <a:pt x="3300208" y="3300208"/>
                </a:lnTo>
                <a:lnTo>
                  <a:pt x="0" y="330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871820A-F323-0CC7-4CC1-AC97BF4086E5}"/>
              </a:ext>
            </a:extLst>
          </p:cNvPr>
          <p:cNvSpPr/>
          <p:nvPr/>
        </p:nvSpPr>
        <p:spPr>
          <a:xfrm>
            <a:off x="15889603" y="-276052"/>
            <a:ext cx="2510795" cy="1947312"/>
          </a:xfrm>
          <a:custGeom>
            <a:avLst/>
            <a:gdLst/>
            <a:ahLst/>
            <a:cxnLst/>
            <a:rect l="l" t="t" r="r" b="b"/>
            <a:pathLst>
              <a:path w="2510795" h="1947312">
                <a:moveTo>
                  <a:pt x="0" y="0"/>
                </a:moveTo>
                <a:lnTo>
                  <a:pt x="2510795" y="0"/>
                </a:lnTo>
                <a:lnTo>
                  <a:pt x="2510795" y="1947312"/>
                </a:lnTo>
                <a:lnTo>
                  <a:pt x="0" y="1947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8" r="-1180" b="-7892"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60E7B-652B-C72A-D079-F02BC8427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9700"/>
            <a:ext cx="15544801" cy="8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7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472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Codec Pro Bold</vt:lpstr>
      <vt:lpstr>Codec Pro</vt:lpstr>
      <vt:lpstr>Aileron Ultra-Bold</vt:lpstr>
      <vt:lpstr>Calibri</vt:lpstr>
      <vt:lpstr>Arial</vt:lpstr>
      <vt:lpstr>Aileron Bold</vt:lpstr>
      <vt:lpstr>Aileron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Rosa Maria Aguado's Class</dc:title>
  <cp:lastModifiedBy>Sinchana AB</cp:lastModifiedBy>
  <cp:revision>2</cp:revision>
  <dcterms:created xsi:type="dcterms:W3CDTF">2006-08-16T00:00:00Z</dcterms:created>
  <dcterms:modified xsi:type="dcterms:W3CDTF">2025-04-03T05:03:15Z</dcterms:modified>
  <dc:identifier>DAGjf-kC9kY</dc:identifier>
</cp:coreProperties>
</file>