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ITC Avant Garde Gothic" panose="020B0604020202020204" charset="0"/>
      <p:regular r:id="rId12"/>
    </p:embeddedFont>
    <p:embeddedFont>
      <p:font typeface="TT Fors" panose="020B0604020202020204" charset="0"/>
      <p:regular r:id="rId13"/>
    </p:embeddedFont>
    <p:embeddedFont>
      <p:font typeface="TT For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68150" y="0"/>
            <a:ext cx="6419850" cy="10287000"/>
            <a:chOff x="0" y="0"/>
            <a:chExt cx="99460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4603" cy="1593725"/>
            </a:xfrm>
            <a:custGeom>
              <a:avLst/>
              <a:gdLst/>
              <a:ahLst/>
              <a:cxnLst/>
              <a:rect l="l" t="t" r="r" b="b"/>
              <a:pathLst>
                <a:path w="994603" h="1593725">
                  <a:moveTo>
                    <a:pt x="0" y="0"/>
                  </a:moveTo>
                  <a:lnTo>
                    <a:pt x="994603" y="0"/>
                  </a:lnTo>
                  <a:lnTo>
                    <a:pt x="99460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t="-126" b="-12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66750" y="588169"/>
            <a:ext cx="9763125" cy="5028405"/>
            <a:chOff x="0" y="-104775"/>
            <a:chExt cx="13017500" cy="6704541"/>
          </a:xfrm>
        </p:grpSpPr>
        <p:sp>
          <p:nvSpPr>
            <p:cNvPr id="5" name="TextBox 5"/>
            <p:cNvSpPr txBox="1"/>
            <p:nvPr/>
          </p:nvSpPr>
          <p:spPr>
            <a:xfrm>
              <a:off x="0" y="1184275"/>
              <a:ext cx="13017500" cy="5415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999"/>
                </a:lnSpc>
              </a:pPr>
              <a:r>
                <a:rPr lang="en-US" sz="9999" spc="-299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Full Stack Development Tools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13017500" cy="577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endParaRPr lang="en-US" sz="2600" dirty="0">
                <a:solidFill>
                  <a:srgbClr val="93C5FD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2362" y="5616574"/>
            <a:ext cx="8845438" cy="409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Full Stack Development Tools Overview</a:t>
            </a:r>
            <a:b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Postman | Eclipse | Java | HTML | CSS | GitHub | MySQL</a:t>
            </a:r>
            <a:b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Presented by: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32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Sanjana.D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IN" sz="32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Sinchana.D</a:t>
            </a:r>
            <a:b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Institute: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City Engineering College</a:t>
            </a:r>
            <a:b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08-10-2025</a:t>
            </a:r>
            <a:endParaRPr lang="en-IN" sz="3200" b="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IN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036292" y="7918047"/>
            <a:ext cx="4846643" cy="1791955"/>
            <a:chOff x="0" y="0"/>
            <a:chExt cx="6462190" cy="238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5762625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3B82F6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Summary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296400" y="1512094"/>
            <a:ext cx="6886575" cy="5173949"/>
            <a:chOff x="0" y="-66675"/>
            <a:chExt cx="9182100" cy="6898599"/>
          </a:xfrm>
        </p:grpSpPr>
        <p:sp>
          <p:nvSpPr>
            <p:cNvPr id="4" name="TextBox 4"/>
            <p:cNvSpPr txBox="1"/>
            <p:nvPr/>
          </p:nvSpPr>
          <p:spPr>
            <a:xfrm>
              <a:off x="0" y="2349500"/>
              <a:ext cx="9182100" cy="4482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Postman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API testing and debugging tool</a:t>
              </a: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Eclipse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Java development environment</a:t>
              </a: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Java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Object-oriented programming language</a:t>
              </a: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HTML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Structure and layout language</a:t>
              </a: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CSS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Visual styling for web pages</a:t>
              </a: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u="none" strike="noStrike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GitHub</a:t>
              </a:r>
              <a:r>
                <a:rPr lang="en-US" sz="2800" u="none" strike="noStrike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: Version control system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9182100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4000" u="none" strike="noStrike" spc="-95" dirty="0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Recap of Full Stack Development Tools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1000" y="819150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9D53DE-35E8-0725-1997-FD8226B6B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79" y="2022872"/>
            <a:ext cx="8386738" cy="5254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59606"/>
            <a:ext cx="11201400" cy="5462748"/>
            <a:chOff x="0" y="-9525"/>
            <a:chExt cx="14935200" cy="728366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49352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Introduction to Full Stack Development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75164"/>
              <a:ext cx="11099800" cy="249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8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Full stack development encompasses the </a:t>
              </a:r>
              <a:r>
                <a:rPr lang="en-US" sz="2800" b="1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complete</a:t>
              </a:r>
              <a:r>
                <a:rPr lang="en-US" sz="28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 web application lifecycle, integrating both frontend and backend technologies. This enables developers to build and manage both user interfaces and server-side logic effectively.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81400"/>
              <a:ext cx="1301750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4000" u="none" strike="noStrike" spc="-95" dirty="0">
                  <a:solidFill>
                    <a:srgbClr val="93C5FD"/>
                  </a:solidFill>
                  <a:latin typeface="TT Fors"/>
                  <a:ea typeface="TT Fors"/>
                  <a:cs typeface="TT Fors"/>
                  <a:sym typeface="TT Fors"/>
                </a:rPr>
                <a:t>Understanding Frontend and Backend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182600" y="796290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66750" y="659606"/>
            <a:ext cx="8324850" cy="5078254"/>
            <a:chOff x="0" y="-9525"/>
            <a:chExt cx="11099800" cy="6771005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10998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Postman for API Testing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147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 dirty="0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Essential Tool Overview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813300"/>
              <a:ext cx="9182100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Postman is a powerful tool for </a:t>
              </a:r>
              <a:r>
                <a:rPr lang="en-US" sz="2100" b="1" dirty="0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API testing and debugging</a:t>
              </a:r>
              <a:r>
                <a:rPr lang="en-US" sz="21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, enabling developers to create and automate test cases while efficiently managing collections and environments.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2400" y="7835439"/>
            <a:ext cx="4846643" cy="1791955"/>
            <a:chOff x="0" y="0"/>
            <a:chExt cx="6462190" cy="238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6B8AEB1-79CB-D589-7700-E917F9425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266700"/>
            <a:ext cx="8915400" cy="54031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671838-F56B-2B43-D699-C24F81442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1" y="3838006"/>
            <a:ext cx="8324849" cy="4894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34675" y="666750"/>
            <a:ext cx="6886575" cy="3762375"/>
            <a:chOff x="0" y="0"/>
            <a:chExt cx="815850" cy="4457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5850" cy="445727"/>
            </a:xfrm>
            <a:custGeom>
              <a:avLst/>
              <a:gdLst/>
              <a:ahLst/>
              <a:cxnLst/>
              <a:rect l="l" t="t" r="r" b="b"/>
              <a:pathLst>
                <a:path w="815850" h="445727">
                  <a:moveTo>
                    <a:pt x="0" y="0"/>
                  </a:moveTo>
                  <a:lnTo>
                    <a:pt x="815850" y="0"/>
                  </a:lnTo>
                  <a:lnTo>
                    <a:pt x="815850" y="445727"/>
                  </a:lnTo>
                  <a:lnTo>
                    <a:pt x="0" y="445727"/>
                  </a:lnTo>
                  <a:close/>
                </a:path>
              </a:pathLst>
            </a:custGeom>
            <a:blipFill>
              <a:blip r:embed="rId2"/>
              <a:stretch>
                <a:fillRect l="-353" r="-35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0734675" y="4733925"/>
            <a:ext cx="6886575" cy="4886325"/>
            <a:chOff x="0" y="0"/>
            <a:chExt cx="815850" cy="5788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5850" cy="578881"/>
            </a:xfrm>
            <a:custGeom>
              <a:avLst/>
              <a:gdLst/>
              <a:ahLst/>
              <a:cxnLst/>
              <a:rect l="l" t="t" r="r" b="b"/>
              <a:pathLst>
                <a:path w="815850" h="578881">
                  <a:moveTo>
                    <a:pt x="0" y="0"/>
                  </a:moveTo>
                  <a:lnTo>
                    <a:pt x="815850" y="0"/>
                  </a:lnTo>
                  <a:lnTo>
                    <a:pt x="815850" y="578881"/>
                  </a:lnTo>
                  <a:lnTo>
                    <a:pt x="0" y="578881"/>
                  </a:lnTo>
                  <a:close/>
                </a:path>
              </a:pathLst>
            </a:custGeom>
            <a:blipFill>
              <a:blip r:embed="rId3"/>
              <a:stretch>
                <a:fillRect l="-144" r="-14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666750" y="659606"/>
            <a:ext cx="8324850" cy="4706779"/>
            <a:chOff x="0" y="-9525"/>
            <a:chExt cx="11099800" cy="6275705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0998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HTML: Structuring Web Pages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147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 dirty="0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Understanding HTML Basics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813300"/>
              <a:ext cx="9182100" cy="1452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HTML, or </a:t>
              </a:r>
              <a:r>
                <a:rPr lang="en-US" sz="2100" dirty="0" err="1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HyperText</a:t>
              </a:r>
              <a:r>
                <a:rPr lang="en-US" sz="21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 Markup Language, is the fundamental building block for web pages, providing structure and layout through essential tags like  and 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8600" y="7962900"/>
            <a:ext cx="4846643" cy="1791955"/>
            <a:chOff x="0" y="0"/>
            <a:chExt cx="6462190" cy="238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66750" y="666750"/>
            <a:ext cx="8324850" cy="5071110"/>
            <a:chOff x="0" y="0"/>
            <a:chExt cx="11099800" cy="67614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0998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CSS Styling Techniques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147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Enhancing UI/UX Design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813300"/>
              <a:ext cx="9182100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CSS is essential for </a:t>
              </a:r>
              <a:r>
                <a:rPr lang="en-US" sz="2100" b="1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styling</a:t>
              </a: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 HTML pages, improving the visual appeal and overall user experience through layout, colors, and design elements that engage users effectively.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4119" y="7962900"/>
            <a:ext cx="4846643" cy="1791955"/>
            <a:chOff x="0" y="0"/>
            <a:chExt cx="6462190" cy="238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C3835DE-C118-1E65-E956-E7FFC366E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0500"/>
            <a:ext cx="7993131" cy="45061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15C8E6-8729-F830-F869-40006C294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99" y="5372100"/>
            <a:ext cx="8133673" cy="4582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34675" y="666750"/>
            <a:ext cx="6886575" cy="8953500"/>
            <a:chOff x="0" y="0"/>
            <a:chExt cx="815850" cy="1060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5850" cy="1060718"/>
            </a:xfrm>
            <a:custGeom>
              <a:avLst/>
              <a:gdLst/>
              <a:ahLst/>
              <a:cxnLst/>
              <a:rect l="l" t="t" r="r" b="b"/>
              <a:pathLst>
                <a:path w="815850" h="1060718">
                  <a:moveTo>
                    <a:pt x="0" y="0"/>
                  </a:moveTo>
                  <a:lnTo>
                    <a:pt x="815850" y="0"/>
                  </a:lnTo>
                  <a:lnTo>
                    <a:pt x="815850" y="1060718"/>
                  </a:lnTo>
                  <a:lnTo>
                    <a:pt x="0" y="1060718"/>
                  </a:lnTo>
                  <a:close/>
                </a:path>
              </a:pathLst>
            </a:custGeom>
            <a:blipFill>
              <a:blip r:embed="rId2"/>
              <a:stretch>
                <a:fillRect t="-271" b="-27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66750" y="666750"/>
            <a:ext cx="8324850" cy="4061460"/>
            <a:chOff x="0" y="0"/>
            <a:chExt cx="11099800" cy="5415280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1099800" cy="1626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Eclipse IDE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1685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Java Development Environment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467100"/>
              <a:ext cx="9182100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Eclipse IDE is a powerful tool for Java development, offering advanced features like code editing, debugging, and build automation, enhancing productivity throughout the development lifecycle.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33400" y="7858754"/>
            <a:ext cx="4846643" cy="1791955"/>
            <a:chOff x="0" y="0"/>
            <a:chExt cx="6462190" cy="238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66750" y="666750"/>
            <a:ext cx="8324850" cy="6080760"/>
            <a:chOff x="0" y="0"/>
            <a:chExt cx="11099800" cy="81076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099800" cy="4319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Java Object-Oriented Programming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8609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Understanding Java Basics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159500"/>
              <a:ext cx="9182100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Java is a powerful, </a:t>
              </a:r>
              <a:r>
                <a:rPr lang="en-US" sz="2100" b="1">
                  <a:solidFill>
                    <a:srgbClr val="D1D5DB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object-oriented programming language</a:t>
              </a: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 that emphasizes code reusability and modularity, making it ideal for complex applications and full stack development.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1000" y="8039100"/>
            <a:ext cx="4846643" cy="1791955"/>
            <a:chOff x="0" y="0"/>
            <a:chExt cx="6462190" cy="238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3EA4D-AFAC-0226-E6D2-76674943C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98" y="152660"/>
            <a:ext cx="9073818" cy="4990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5A38EC-10B2-D987-D66A-E7A90FA06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58" y="4286573"/>
            <a:ext cx="8907140" cy="4921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66750" y="666750"/>
            <a:ext cx="8324850" cy="6080760"/>
            <a:chOff x="0" y="0"/>
            <a:chExt cx="11099800" cy="81076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099800" cy="4319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MySQL: Database Management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860925"/>
              <a:ext cx="11099800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93C5FD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Understanding Relational Databases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159500"/>
              <a:ext cx="9182100" cy="1948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</a:pPr>
              <a:r>
                <a:rPr lang="en-US" sz="210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MySQL is an essential relational database management system, enabling efficient data storage and retrieval, integral for full stack development projects that require robust data management.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0C94AA5-66C7-0FBA-F4EB-7C100246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029" y="-114300"/>
            <a:ext cx="3718895" cy="5002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85BCE4-AC84-3D77-8309-29CAB4979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75" y="3695700"/>
            <a:ext cx="593407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4281" y="4602684"/>
            <a:ext cx="4010025" cy="4671196"/>
            <a:chOff x="0" y="-104775"/>
            <a:chExt cx="5346700" cy="6228261"/>
          </a:xfrm>
        </p:grpSpPr>
        <p:sp>
          <p:nvSpPr>
            <p:cNvPr id="3" name="TextBox 3"/>
            <p:cNvSpPr txBox="1"/>
            <p:nvPr/>
          </p:nvSpPr>
          <p:spPr>
            <a:xfrm>
              <a:off x="0" y="1145201"/>
              <a:ext cx="5346700" cy="4978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66"/>
                </a:lnSpc>
              </a:pPr>
              <a:r>
                <a:rPr lang="en-US" sz="28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GitHub provides a robust version tracking system that enables developers to monitor changes to the source code efficiently, ensuring a reliable history of project development and modifications.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5346700" cy="573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48"/>
                </a:lnSpc>
                <a:spcBef>
                  <a:spcPct val="0"/>
                </a:spcBef>
              </a:pPr>
              <a:r>
                <a:rPr lang="en-US" sz="2800" u="none" strike="noStrike" spc="-76" dirty="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Version Tracking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48751" y="4536120"/>
            <a:ext cx="4010025" cy="4671196"/>
            <a:chOff x="0" y="-104775"/>
            <a:chExt cx="5346700" cy="6228261"/>
          </a:xfrm>
        </p:grpSpPr>
        <p:sp>
          <p:nvSpPr>
            <p:cNvPr id="6" name="TextBox 6"/>
            <p:cNvSpPr txBox="1"/>
            <p:nvPr/>
          </p:nvSpPr>
          <p:spPr>
            <a:xfrm>
              <a:off x="0" y="1145201"/>
              <a:ext cx="5346700" cy="4978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66"/>
                </a:lnSpc>
              </a:pPr>
              <a:r>
                <a:rPr lang="en-US" sz="28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With GitHub's branching and merging features, teams can work on separate features concurrently, reducing conflicts and allowing for smoother integration of new code into the main project line.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5346700" cy="573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48"/>
                </a:lnSpc>
                <a:spcBef>
                  <a:spcPct val="0"/>
                </a:spcBef>
              </a:pPr>
              <a:r>
                <a:rPr lang="en-US" sz="2800" u="none" strike="noStrike" spc="-76" dirty="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Branching and Merging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230753" y="4321125"/>
            <a:ext cx="4010025" cy="5414990"/>
            <a:chOff x="0" y="-104775"/>
            <a:chExt cx="5346700" cy="7219986"/>
          </a:xfrm>
        </p:grpSpPr>
        <p:sp>
          <p:nvSpPr>
            <p:cNvPr id="9" name="TextBox 9"/>
            <p:cNvSpPr txBox="1"/>
            <p:nvPr/>
          </p:nvSpPr>
          <p:spPr>
            <a:xfrm>
              <a:off x="0" y="1145201"/>
              <a:ext cx="5346700" cy="5970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66"/>
                </a:lnSpc>
              </a:pPr>
              <a:r>
                <a:rPr lang="en-US" sz="2800" dirty="0">
                  <a:solidFill>
                    <a:srgbClr val="D1D5DB"/>
                  </a:solidFill>
                  <a:latin typeface="TT Fors"/>
                  <a:ea typeface="TT Fors"/>
                  <a:cs typeface="TT Fors"/>
                  <a:sym typeface="TT Fors"/>
                </a:rPr>
                <a:t>GitHub supports Continuous Integration and Continuous Deployment (CI/CD), facilitating automated testing and deployment processes, which enhance the quality and speed of software delivery while ensuring consistency across environments.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5346700" cy="573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48"/>
                </a:lnSpc>
                <a:spcBef>
                  <a:spcPct val="0"/>
                </a:spcBef>
              </a:pPr>
              <a:r>
                <a:rPr lang="en-US" sz="2800" u="none" strike="noStrike" spc="-76" dirty="0">
                  <a:solidFill>
                    <a:srgbClr val="D1D5DB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CI/CD Integration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6750" y="659606"/>
            <a:ext cx="11201400" cy="3212567"/>
            <a:chOff x="0" y="-9525"/>
            <a:chExt cx="14935200" cy="428342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49352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3B82F6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GitHub Collaboration Tools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81400"/>
              <a:ext cx="1342390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</a:pPr>
              <a:r>
                <a:rPr lang="en-US" sz="4000" u="none" strike="noStrike" spc="-95" dirty="0">
                  <a:solidFill>
                    <a:srgbClr val="93C5FD"/>
                  </a:solidFill>
                  <a:latin typeface="TT Fors"/>
                  <a:ea typeface="TT Fors"/>
                  <a:cs typeface="TT Fors"/>
                  <a:sym typeface="TT Fors"/>
                </a:rPr>
                <a:t>Version Control for Teamwork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0959" y="752281"/>
            <a:ext cx="2190291" cy="809819"/>
            <a:chOff x="0" y="0"/>
            <a:chExt cx="2920388" cy="10797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920315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84063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448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ITC Avant Garde Gothic</vt:lpstr>
      <vt:lpstr>Arial</vt:lpstr>
      <vt:lpstr>Calibri</vt:lpstr>
      <vt:lpstr>TT Fors Bold</vt:lpstr>
      <vt:lpstr>TT Fors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Full Stack Development Tools</dc:title>
  <dc:description>Presentation - Full Stack Development Tools</dc:description>
  <cp:lastModifiedBy>CEC51</cp:lastModifiedBy>
  <cp:revision>7</cp:revision>
  <dcterms:created xsi:type="dcterms:W3CDTF">2006-08-16T00:00:00Z</dcterms:created>
  <dcterms:modified xsi:type="dcterms:W3CDTF">2025-10-08T05:28:20Z</dcterms:modified>
  <dc:identifier>DAG1LKYLd90</dc:identifier>
</cp:coreProperties>
</file>