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1" r:id="rId4"/>
    <p:sldId id="260" r:id="rId5"/>
    <p:sldId id="259" r:id="rId6"/>
    <p:sldId id="262" r:id="rId7"/>
    <p:sldId id="263" r:id="rId8"/>
    <p:sldId id="264" r:id="rId9"/>
    <p:sldId id="265" r:id="rId10"/>
    <p:sldId id="266" r:id="rId11"/>
    <p:sldId id="267" r:id="rId12"/>
    <p:sldId id="268" r:id="rId13"/>
    <p:sldId id="269" r:id="rId14"/>
    <p:sldId id="270" r:id="rId15"/>
    <p:sldId id="257"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69B2AE-A89A-400E-B8CB-71E537AF612D}" type="datetimeFigureOut">
              <a:rPr lang="en-IN" smtClean="0"/>
              <a:t>27-04-2024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2F189F8-0881-4BC5-8578-A9ED6A5CA28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50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9B2AE-A89A-400E-B8CB-71E537AF612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189F8-0881-4BC5-8578-A9ED6A5CA28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01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9B2AE-A89A-400E-B8CB-71E537AF612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189F8-0881-4BC5-8578-A9ED6A5CA28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70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69B2AE-A89A-400E-B8CB-71E537AF612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189F8-0881-4BC5-8578-A9ED6A5CA28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51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9B2AE-A89A-400E-B8CB-71E537AF612D}"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F189F8-0881-4BC5-8578-A9ED6A5CA28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4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69B2AE-A89A-400E-B8CB-71E537AF612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F189F8-0881-4BC5-8578-A9ED6A5CA28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26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9B2AE-A89A-400E-B8CB-71E537AF612D}"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F189F8-0881-4BC5-8578-A9ED6A5CA28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4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69B2AE-A89A-400E-B8CB-71E537AF612D}"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F189F8-0881-4BC5-8578-A9ED6A5CA28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20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B2AE-A89A-400E-B8CB-71E537AF612D}"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F189F8-0881-4BC5-8578-A9ED6A5CA287}" type="slidenum">
              <a:rPr lang="en-IN" smtClean="0"/>
              <a:t>‹#›</a:t>
            </a:fld>
            <a:endParaRPr lang="en-IN"/>
          </a:p>
        </p:txBody>
      </p:sp>
    </p:spTree>
    <p:extLst>
      <p:ext uri="{BB962C8B-B14F-4D97-AF65-F5344CB8AC3E}">
        <p14:creationId xmlns:p14="http://schemas.microsoft.com/office/powerpoint/2010/main" val="134846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69B2AE-A89A-400E-B8CB-71E537AF612D}"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F189F8-0881-4BC5-8578-A9ED6A5CA28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078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69B2AE-A89A-400E-B8CB-71E537AF612D}" type="datetimeFigureOut">
              <a:rPr lang="en-IN" smtClean="0"/>
              <a:t>27-04-2024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2F189F8-0881-4BC5-8578-A9ED6A5CA28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69B2AE-A89A-400E-B8CB-71E537AF612D}" type="datetimeFigureOut">
              <a:rPr lang="en-IN" smtClean="0"/>
              <a:t>27-04-2024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F189F8-0881-4BC5-8578-A9ED6A5CA28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9709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27A2-B31F-CEE4-E7BF-4C3466D40626}"/>
              </a:ext>
            </a:extLst>
          </p:cNvPr>
          <p:cNvSpPr>
            <a:spLocks noGrp="1"/>
          </p:cNvSpPr>
          <p:nvPr>
            <p:ph type="ctrTitle"/>
          </p:nvPr>
        </p:nvSpPr>
        <p:spPr/>
        <p:txBody>
          <a:bodyPr>
            <a:normAutofit/>
          </a:bodyPr>
          <a:lstStyle/>
          <a:p>
            <a:pPr algn="ctr"/>
            <a:r>
              <a:rPr lang="en-US" sz="5400" b="1" dirty="0">
                <a:latin typeface="Tahoma" panose="020B0604030504040204" pitchFamily="34" charset="0"/>
                <a:ea typeface="Tahoma" panose="020B0604030504040204" pitchFamily="34" charset="0"/>
                <a:cs typeface="Tahoma" panose="020B0604030504040204" pitchFamily="34" charset="0"/>
              </a:rPr>
              <a:t>CI/CD Pipeline</a:t>
            </a:r>
            <a:endParaRPr lang="en-IN" sz="5400"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6D4B9A71-7B1A-C031-3B54-A023D149CC0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1316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71E00816-322C-93E2-5502-53C919403FA0}"/>
              </a:ext>
            </a:extLst>
          </p:cNvPr>
          <p:cNvPicPr>
            <a:picLocks noChangeAspect="1"/>
          </p:cNvPicPr>
          <p:nvPr/>
        </p:nvPicPr>
        <p:blipFill rotWithShape="1">
          <a:blip r:embed="rId2">
            <a:duotone>
              <a:schemeClr val="bg2">
                <a:shade val="45000"/>
                <a:satMod val="135000"/>
              </a:schemeClr>
              <a:prstClr val="white"/>
            </a:duotone>
            <a:alphaModFix amt="50000"/>
          </a:blip>
          <a:srcRect t="5980" r="-1" b="9748"/>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E20F399-DB55-F4B4-4CF8-3A1207C529C1}"/>
              </a:ext>
            </a:extLst>
          </p:cNvPr>
          <p:cNvSpPr>
            <a:spLocks noGrp="1"/>
          </p:cNvSpPr>
          <p:nvPr>
            <p:ph type="title"/>
          </p:nvPr>
        </p:nvSpPr>
        <p:spPr>
          <a:xfrm>
            <a:off x="1451579" y="804519"/>
            <a:ext cx="9603275" cy="1049235"/>
          </a:xfrm>
        </p:spPr>
        <p:txBody>
          <a:bodyPr>
            <a:normAutofit/>
          </a:bodyPr>
          <a:lstStyle/>
          <a:p>
            <a:r>
              <a:rPr lang="en-IN" sz="2200"/>
              <a:t>Real-Time Example</a:t>
            </a:r>
            <a:br>
              <a:rPr lang="en-IN" sz="2200"/>
            </a:br>
            <a:br>
              <a:rPr lang="en-IN" sz="2200"/>
            </a:br>
            <a:endParaRPr lang="en-IN" sz="2200"/>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6CBE55-4A22-3F85-EC17-E03A39DFFAF8}"/>
              </a:ext>
            </a:extLst>
          </p:cNvPr>
          <p:cNvSpPr>
            <a:spLocks noGrp="1"/>
          </p:cNvSpPr>
          <p:nvPr>
            <p:ph idx="1"/>
          </p:nvPr>
        </p:nvSpPr>
        <p:spPr>
          <a:xfrm>
            <a:off x="544287" y="2015732"/>
            <a:ext cx="10510568" cy="3450613"/>
          </a:xfrm>
        </p:spPr>
        <p:txBody>
          <a:bodyPr>
            <a:normAutofit fontScale="85000" lnSpcReduction="20000"/>
          </a:bodyPr>
          <a:lstStyle/>
          <a:p>
            <a:pPr marL="0" indent="0">
              <a:buNone/>
            </a:pPr>
            <a:r>
              <a:rPr lang="en-US" sz="2100" b="1" dirty="0"/>
              <a:t>List of steps</a:t>
            </a:r>
          </a:p>
          <a:p>
            <a:pPr algn="just">
              <a:lnSpc>
                <a:spcPct val="200000"/>
              </a:lnSpc>
            </a:pPr>
            <a:r>
              <a:rPr lang="en-US" sz="2200" dirty="0"/>
              <a:t>Developer A commits a code change to add a new payment gateway integration feature.</a:t>
            </a:r>
          </a:p>
          <a:p>
            <a:pPr algn="just">
              <a:lnSpc>
                <a:spcPct val="200000"/>
              </a:lnSpc>
            </a:pPr>
            <a:r>
              <a:rPr lang="en-US" sz="2200" dirty="0"/>
              <a:t>The CI server detects the new commit and triggers the CI pipeline.</a:t>
            </a:r>
          </a:p>
          <a:p>
            <a:pPr algn="just">
              <a:lnSpc>
                <a:spcPct val="200000"/>
              </a:lnSpc>
            </a:pPr>
            <a:r>
              <a:rPr lang="en-US" sz="2200" dirty="0"/>
              <a:t>The code is built, tests are executed, and code quality checks are performed automatically.</a:t>
            </a:r>
          </a:p>
          <a:p>
            <a:pPr algn="just">
              <a:lnSpc>
                <a:spcPct val="200000"/>
              </a:lnSpc>
            </a:pPr>
            <a:r>
              <a:rPr lang="en-US" sz="2200" dirty="0"/>
              <a:t>If all tests pass and the code meets quality standards, the changes are considered for further integration and deployment.</a:t>
            </a:r>
            <a:endParaRPr lang="en-IN" sz="2200" dirty="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60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4586-BEEC-18B8-F439-0CC9109C126E}"/>
              </a:ext>
            </a:extLst>
          </p:cNvPr>
          <p:cNvSpPr>
            <a:spLocks noGrp="1"/>
          </p:cNvSpPr>
          <p:nvPr>
            <p:ph type="title"/>
          </p:nvPr>
        </p:nvSpPr>
        <p:spPr/>
        <p:txBody>
          <a:bodyPr/>
          <a:lstStyle/>
          <a:p>
            <a:r>
              <a:rPr lang="en-US" dirty="0"/>
              <a:t>Continuous Delivery (CD)</a:t>
            </a:r>
            <a:br>
              <a:rPr lang="en-US" dirty="0"/>
            </a:br>
            <a:endParaRPr lang="en-IN" dirty="0"/>
          </a:p>
        </p:txBody>
      </p:sp>
      <p:sp>
        <p:nvSpPr>
          <p:cNvPr id="3" name="Content Placeholder 2">
            <a:extLst>
              <a:ext uri="{FF2B5EF4-FFF2-40B4-BE49-F238E27FC236}">
                <a16:creationId xmlns:a16="http://schemas.microsoft.com/office/drawing/2014/main" id="{D79BDB2A-148E-95CE-4404-201F6573EC82}"/>
              </a:ext>
            </a:extLst>
          </p:cNvPr>
          <p:cNvSpPr>
            <a:spLocks noGrp="1"/>
          </p:cNvSpPr>
          <p:nvPr>
            <p:ph idx="1"/>
          </p:nvPr>
        </p:nvSpPr>
        <p:spPr/>
        <p:txBody>
          <a:bodyPr>
            <a:normAutofit/>
          </a:bodyPr>
          <a:lstStyle/>
          <a:p>
            <a:pPr marL="0" indent="0" algn="just">
              <a:lnSpc>
                <a:spcPct val="200000"/>
              </a:lnSpc>
              <a:buNone/>
            </a:pPr>
            <a:r>
              <a:rPr lang="en-US" sz="2400" dirty="0"/>
              <a:t>Once the code changes have been successfully integrated and tested through the CI pipeline, they are ready for deployment to production-like environments. CD involves automating the deployment process to ensure that updates can be released to users quickly and reliably. </a:t>
            </a:r>
            <a:endParaRPr lang="en-IN" sz="2400" dirty="0"/>
          </a:p>
        </p:txBody>
      </p:sp>
    </p:spTree>
    <p:extLst>
      <p:ext uri="{BB962C8B-B14F-4D97-AF65-F5344CB8AC3E}">
        <p14:creationId xmlns:p14="http://schemas.microsoft.com/office/powerpoint/2010/main" val="95860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73FA-E147-0881-2C44-20FD18FF4587}"/>
              </a:ext>
            </a:extLst>
          </p:cNvPr>
          <p:cNvSpPr>
            <a:spLocks noGrp="1"/>
          </p:cNvSpPr>
          <p:nvPr>
            <p:ph type="title"/>
          </p:nvPr>
        </p:nvSpPr>
        <p:spPr/>
        <p:txBody>
          <a:bodyPr/>
          <a:lstStyle/>
          <a:p>
            <a:r>
              <a:rPr lang="en-US" dirty="0"/>
              <a:t>Real stories</a:t>
            </a:r>
            <a:endParaRPr lang="en-IN" dirty="0"/>
          </a:p>
        </p:txBody>
      </p:sp>
      <p:pic>
        <p:nvPicPr>
          <p:cNvPr id="1026" name="Picture 2" descr="Etsy DevOps Case Study: The Secret to ...">
            <a:extLst>
              <a:ext uri="{FF2B5EF4-FFF2-40B4-BE49-F238E27FC236}">
                <a16:creationId xmlns:a16="http://schemas.microsoft.com/office/drawing/2014/main" id="{F698B7FD-6A46-35B3-BD3D-95053CB079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5450" y="2295864"/>
            <a:ext cx="8199664" cy="295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3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299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798436-9A01-BB79-739F-20132BA2485F}"/>
              </a:ext>
            </a:extLst>
          </p:cNvPr>
          <p:cNvPicPr>
            <a:picLocks noGrp="1" noChangeAspect="1"/>
          </p:cNvPicPr>
          <p:nvPr>
            <p:ph idx="1"/>
          </p:nvPr>
        </p:nvPicPr>
        <p:blipFill>
          <a:blip r:embed="rId3"/>
          <a:stretch>
            <a:fillRect/>
          </a:stretch>
        </p:blipFill>
        <p:spPr>
          <a:xfrm>
            <a:off x="643467" y="975361"/>
            <a:ext cx="10905066" cy="4907278"/>
          </a:xfrm>
          <a:prstGeom prst="rect">
            <a:avLst/>
          </a:prstGeom>
        </p:spPr>
      </p:pic>
    </p:spTree>
    <p:extLst>
      <p:ext uri="{BB962C8B-B14F-4D97-AF65-F5344CB8AC3E}">
        <p14:creationId xmlns:p14="http://schemas.microsoft.com/office/powerpoint/2010/main" val="203670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D82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ABC9148-9A7F-3CA6-08E0-B83BD28C464C}"/>
              </a:ext>
            </a:extLst>
          </p:cNvPr>
          <p:cNvPicPr>
            <a:picLocks noGrp="1" noChangeAspect="1"/>
          </p:cNvPicPr>
          <p:nvPr>
            <p:ph idx="1"/>
          </p:nvPr>
        </p:nvPicPr>
        <p:blipFill>
          <a:blip r:embed="rId3"/>
          <a:stretch>
            <a:fillRect/>
          </a:stretch>
        </p:blipFill>
        <p:spPr>
          <a:xfrm>
            <a:off x="643467" y="729997"/>
            <a:ext cx="10905066" cy="5398006"/>
          </a:xfrm>
          <a:prstGeom prst="rect">
            <a:avLst/>
          </a:prstGeom>
        </p:spPr>
      </p:pic>
    </p:spTree>
    <p:extLst>
      <p:ext uri="{BB962C8B-B14F-4D97-AF65-F5344CB8AC3E}">
        <p14:creationId xmlns:p14="http://schemas.microsoft.com/office/powerpoint/2010/main" val="264993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38E1-2417-C9F4-E068-3B497BDB39CD}"/>
              </a:ext>
            </a:extLst>
          </p:cNvPr>
          <p:cNvSpPr>
            <a:spLocks noGrp="1"/>
          </p:cNvSpPr>
          <p:nvPr>
            <p:ph type="title"/>
          </p:nvPr>
        </p:nvSpPr>
        <p:spPr>
          <a:xfrm>
            <a:off x="1294362" y="75176"/>
            <a:ext cx="9603275" cy="1049235"/>
          </a:xfrm>
        </p:spPr>
        <p:txBody>
          <a:bodyPr>
            <a:normAutofit/>
          </a:bodyPr>
          <a:lstStyle/>
          <a:p>
            <a:br>
              <a:rPr lang="en-US" sz="2400" b="1" dirty="0"/>
            </a:br>
            <a:r>
              <a:rPr lang="en-US" sz="2400" b="1" dirty="0"/>
              <a:t>CI/CD Pipeline Maturity Metrics Confidence map</a:t>
            </a:r>
            <a:endParaRPr lang="en-IN" sz="2400" b="1" dirty="0"/>
          </a:p>
        </p:txBody>
      </p:sp>
      <p:pic>
        <p:nvPicPr>
          <p:cNvPr id="5" name="Content Placeholder 4">
            <a:extLst>
              <a:ext uri="{FF2B5EF4-FFF2-40B4-BE49-F238E27FC236}">
                <a16:creationId xmlns:a16="http://schemas.microsoft.com/office/drawing/2014/main" id="{85981154-9023-A6BD-32F7-D83C2C92660B}"/>
              </a:ext>
            </a:extLst>
          </p:cNvPr>
          <p:cNvPicPr>
            <a:picLocks noGrp="1" noChangeAspect="1"/>
          </p:cNvPicPr>
          <p:nvPr>
            <p:ph idx="1"/>
          </p:nvPr>
        </p:nvPicPr>
        <p:blipFill>
          <a:blip r:embed="rId2"/>
          <a:stretch>
            <a:fillRect/>
          </a:stretch>
        </p:blipFill>
        <p:spPr>
          <a:xfrm>
            <a:off x="0" y="1026440"/>
            <a:ext cx="12279086" cy="5106424"/>
          </a:xfrm>
        </p:spPr>
      </p:pic>
    </p:spTree>
    <p:extLst>
      <p:ext uri="{BB962C8B-B14F-4D97-AF65-F5344CB8AC3E}">
        <p14:creationId xmlns:p14="http://schemas.microsoft.com/office/powerpoint/2010/main" val="212566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4627-D770-F6D6-99D9-4180565D8F72}"/>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B409206B-1802-007F-83B3-A9556DDC02A8}"/>
              </a:ext>
            </a:extLst>
          </p:cNvPr>
          <p:cNvSpPr>
            <a:spLocks noGrp="1"/>
          </p:cNvSpPr>
          <p:nvPr>
            <p:ph idx="1"/>
          </p:nvPr>
        </p:nvSpPr>
        <p:spPr>
          <a:xfrm>
            <a:off x="1451579" y="1853754"/>
            <a:ext cx="9603275" cy="3450613"/>
          </a:xfrm>
        </p:spPr>
        <p:txBody>
          <a:bodyPr>
            <a:noAutofit/>
          </a:bodyPr>
          <a:lstStyle/>
          <a:p>
            <a:pPr marL="0" indent="0" algn="just">
              <a:lnSpc>
                <a:spcPct val="200000"/>
              </a:lnSpc>
              <a:buNone/>
            </a:pPr>
            <a:r>
              <a:rPr lang="en-US" sz="2400" dirty="0"/>
              <a:t>Developers regularly check for code changes in a shared repository. Every time a code change is detected, it triggers an automated build process that compiles the new Code, runs automated tests to check for errors, and reports the results. When an issue is found, developers are immediately notified to quickly fix the issue and push code changes to the main branch.</a:t>
            </a:r>
            <a:endParaRPr lang="en-IN" sz="2400" dirty="0"/>
          </a:p>
        </p:txBody>
      </p:sp>
    </p:spTree>
    <p:extLst>
      <p:ext uri="{BB962C8B-B14F-4D97-AF65-F5344CB8AC3E}">
        <p14:creationId xmlns:p14="http://schemas.microsoft.com/office/powerpoint/2010/main" val="348679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0DF6-00D5-C49F-FC96-06C71CC5A8D1}"/>
              </a:ext>
            </a:extLst>
          </p:cNvPr>
          <p:cNvSpPr>
            <a:spLocks noGrp="1"/>
          </p:cNvSpPr>
          <p:nvPr>
            <p:ph type="title"/>
          </p:nvPr>
        </p:nvSpPr>
        <p:spPr/>
        <p:txBody>
          <a:bodyPr/>
          <a:lstStyle/>
          <a:p>
            <a:r>
              <a:rPr lang="en-US" dirty="0"/>
              <a:t>CD(Summary)</a:t>
            </a:r>
            <a:endParaRPr lang="en-IN" dirty="0"/>
          </a:p>
        </p:txBody>
      </p:sp>
      <p:sp>
        <p:nvSpPr>
          <p:cNvPr id="3" name="Content Placeholder 2">
            <a:extLst>
              <a:ext uri="{FF2B5EF4-FFF2-40B4-BE49-F238E27FC236}">
                <a16:creationId xmlns:a16="http://schemas.microsoft.com/office/drawing/2014/main" id="{7C0F205D-A934-488F-2D26-AD9A2A070D9C}"/>
              </a:ext>
            </a:extLst>
          </p:cNvPr>
          <p:cNvSpPr>
            <a:spLocks noGrp="1"/>
          </p:cNvSpPr>
          <p:nvPr>
            <p:ph idx="1"/>
          </p:nvPr>
        </p:nvSpPr>
        <p:spPr/>
        <p:txBody>
          <a:bodyPr>
            <a:normAutofit/>
          </a:bodyPr>
          <a:lstStyle/>
          <a:p>
            <a:pPr marL="0" indent="0" algn="just">
              <a:lnSpc>
                <a:spcPct val="200000"/>
              </a:lnSpc>
              <a:buNone/>
            </a:pPr>
            <a:r>
              <a:rPr lang="en-US" sz="2400" dirty="0"/>
              <a:t>These phases refer to automating Deployment to the target environment. This target environment can be testing or production, or any other environment. In Continuous Deployment, there is no human intervention. The code changes are automatically deployed to production.</a:t>
            </a:r>
            <a:endParaRPr lang="en-IN" sz="2400" dirty="0"/>
          </a:p>
        </p:txBody>
      </p:sp>
    </p:spTree>
    <p:extLst>
      <p:ext uri="{BB962C8B-B14F-4D97-AF65-F5344CB8AC3E}">
        <p14:creationId xmlns:p14="http://schemas.microsoft.com/office/powerpoint/2010/main" val="294554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0635-51AE-967E-7D83-B571468C5C79}"/>
              </a:ext>
            </a:extLst>
          </p:cNvPr>
          <p:cNvSpPr>
            <a:spLocks noGrp="1"/>
          </p:cNvSpPr>
          <p:nvPr>
            <p:ph type="title"/>
          </p:nvPr>
        </p:nvSpPr>
        <p:spPr/>
        <p:txBody>
          <a:bodyPr/>
          <a:lstStyle/>
          <a:p>
            <a:r>
              <a:rPr lang="en-US" dirty="0"/>
              <a:t>Summary (CI)</a:t>
            </a:r>
            <a:endParaRPr lang="en-IN" dirty="0"/>
          </a:p>
        </p:txBody>
      </p:sp>
      <p:sp>
        <p:nvSpPr>
          <p:cNvPr id="3" name="Content Placeholder 2">
            <a:extLst>
              <a:ext uri="{FF2B5EF4-FFF2-40B4-BE49-F238E27FC236}">
                <a16:creationId xmlns:a16="http://schemas.microsoft.com/office/drawing/2014/main" id="{6091CAAB-6C19-5C49-33B6-4923AE8E8288}"/>
              </a:ext>
            </a:extLst>
          </p:cNvPr>
          <p:cNvSpPr>
            <a:spLocks noGrp="1"/>
          </p:cNvSpPr>
          <p:nvPr>
            <p:ph idx="1"/>
          </p:nvPr>
        </p:nvSpPr>
        <p:spPr/>
        <p:txBody>
          <a:bodyPr/>
          <a:lstStyle/>
          <a:p>
            <a:pPr marL="0" indent="0" algn="just">
              <a:lnSpc>
                <a:spcPct val="200000"/>
              </a:lnSpc>
              <a:buNone/>
            </a:pPr>
            <a:r>
              <a:rPr lang="en-US" dirty="0"/>
              <a:t>Source code (such as Java or C) is built, packaged, or containerized into deployable instances. Team testing phase</a:t>
            </a:r>
          </a:p>
          <a:p>
            <a:pPr marL="0" indent="0" algn="just">
              <a:lnSpc>
                <a:spcPct val="200000"/>
              </a:lnSpc>
              <a:buNone/>
            </a:pPr>
            <a:r>
              <a:rPr lang="en-US" dirty="0"/>
              <a:t>Merging Code from different branches of the repository happens. Code changes trigger notifications to CI/CD orchestration tools (such as Jenkins) by repositories (Git or SVN) that run the appropriate pipelines. </a:t>
            </a:r>
            <a:endParaRPr lang="en-IN" dirty="0"/>
          </a:p>
        </p:txBody>
      </p:sp>
    </p:spTree>
    <p:extLst>
      <p:ext uri="{BB962C8B-B14F-4D97-AF65-F5344CB8AC3E}">
        <p14:creationId xmlns:p14="http://schemas.microsoft.com/office/powerpoint/2010/main" val="365922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D3E1-1F49-0D51-6242-505E94494D16}"/>
              </a:ext>
            </a:extLst>
          </p:cNvPr>
          <p:cNvSpPr>
            <a:spLocks noGrp="1"/>
          </p:cNvSpPr>
          <p:nvPr>
            <p:ph type="title"/>
          </p:nvPr>
        </p:nvSpPr>
        <p:spPr/>
        <p:txBody>
          <a:bodyPr/>
          <a:lstStyle/>
          <a:p>
            <a:r>
              <a:rPr lang="en-US" dirty="0"/>
              <a:t>Summary (CD)</a:t>
            </a:r>
            <a:endParaRPr lang="en-IN" dirty="0"/>
          </a:p>
        </p:txBody>
      </p:sp>
      <p:sp>
        <p:nvSpPr>
          <p:cNvPr id="3" name="Content Placeholder 2">
            <a:extLst>
              <a:ext uri="{FF2B5EF4-FFF2-40B4-BE49-F238E27FC236}">
                <a16:creationId xmlns:a16="http://schemas.microsoft.com/office/drawing/2014/main" id="{99245A1B-8E0C-B62A-90FA-548508BBD938}"/>
              </a:ext>
            </a:extLst>
          </p:cNvPr>
          <p:cNvSpPr>
            <a:spLocks noGrp="1"/>
          </p:cNvSpPr>
          <p:nvPr>
            <p:ph idx="1"/>
          </p:nvPr>
        </p:nvSpPr>
        <p:spPr>
          <a:xfrm>
            <a:off x="1294362" y="1853754"/>
            <a:ext cx="9603275" cy="3450613"/>
          </a:xfrm>
        </p:spPr>
        <p:txBody>
          <a:bodyPr>
            <a:noAutofit/>
          </a:bodyPr>
          <a:lstStyle/>
          <a:p>
            <a:pPr marL="0" indent="0" algn="just">
              <a:lnSpc>
                <a:spcPct val="150000"/>
              </a:lnSpc>
              <a:buNone/>
            </a:pPr>
            <a:r>
              <a:rPr lang="en-US" sz="2400" dirty="0"/>
              <a:t>During this phase, test variants such as user acceptance, performance, regression, and production acceptance testing (depending on operations) are run manually or automatically (also known as dynamic application validation). (For example, automated tests are run using UFT, Xray, Selenium, or Robot Framework.) </a:t>
            </a:r>
          </a:p>
          <a:p>
            <a:pPr marL="0" indent="0" algn="just">
              <a:lnSpc>
                <a:spcPct val="150000"/>
              </a:lnSpc>
              <a:buNone/>
            </a:pPr>
            <a:r>
              <a:rPr lang="en-US" sz="2400" dirty="0"/>
              <a:t>The developer is responsible for writing the tests. Test scripts are written automatically.</a:t>
            </a:r>
            <a:endParaRPr lang="en-IN" sz="2400" dirty="0"/>
          </a:p>
        </p:txBody>
      </p:sp>
    </p:spTree>
    <p:extLst>
      <p:ext uri="{BB962C8B-B14F-4D97-AF65-F5344CB8AC3E}">
        <p14:creationId xmlns:p14="http://schemas.microsoft.com/office/powerpoint/2010/main" val="306127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FA47-2481-64BC-CE67-C3404AEB88F0}"/>
              </a:ext>
            </a:extLst>
          </p:cNvPr>
          <p:cNvSpPr>
            <a:spLocks noGrp="1"/>
          </p:cNvSpPr>
          <p:nvPr>
            <p:ph type="title"/>
          </p:nvPr>
        </p:nvSpPr>
        <p:spPr>
          <a:xfrm>
            <a:off x="1451579" y="162262"/>
            <a:ext cx="9603275" cy="1049235"/>
          </a:xfrm>
        </p:spPr>
        <p:txBody>
          <a:bodyPr/>
          <a:lstStyle/>
          <a:p>
            <a:r>
              <a:rPr lang="en-US" b="1" dirty="0"/>
              <a:t>Scenarios of DevOps culture</a:t>
            </a:r>
            <a:endParaRPr lang="en-IN" b="1" dirty="0"/>
          </a:p>
        </p:txBody>
      </p:sp>
      <p:sp>
        <p:nvSpPr>
          <p:cNvPr id="3" name="Content Placeholder 2">
            <a:extLst>
              <a:ext uri="{FF2B5EF4-FFF2-40B4-BE49-F238E27FC236}">
                <a16:creationId xmlns:a16="http://schemas.microsoft.com/office/drawing/2014/main" id="{BF01398B-B4AC-AF12-DAD7-E21A89988D6B}"/>
              </a:ext>
            </a:extLst>
          </p:cNvPr>
          <p:cNvSpPr>
            <a:spLocks noGrp="1"/>
          </p:cNvSpPr>
          <p:nvPr>
            <p:ph idx="1"/>
          </p:nvPr>
        </p:nvSpPr>
        <p:spPr>
          <a:xfrm>
            <a:off x="1451579" y="1088572"/>
            <a:ext cx="9603275" cy="4377774"/>
          </a:xfrm>
        </p:spPr>
        <p:txBody>
          <a:bodyPr>
            <a:normAutofit/>
          </a:bodyPr>
          <a:lstStyle/>
          <a:p>
            <a:pPr marL="0" indent="0">
              <a:buNone/>
            </a:pPr>
            <a:r>
              <a:rPr lang="en-US" sz="2400" b="1" dirty="0"/>
              <a:t>Cross-functional Collaboration</a:t>
            </a:r>
          </a:p>
          <a:p>
            <a:endParaRPr lang="en-US" dirty="0"/>
          </a:p>
          <a:p>
            <a:pPr marL="0" indent="0" algn="just">
              <a:lnSpc>
                <a:spcPct val="150000"/>
              </a:lnSpc>
              <a:buNone/>
            </a:pPr>
            <a:r>
              <a:rPr lang="en-US" dirty="0"/>
              <a:t>Scenario: A software development team is working on a new feature. They regularly collaborate with operations engineers to ensure that the infrastructure requirements are considered early in the development process. Operations engineers provide feedback on scalability, performance, and deployment strategies, contributing to a smoother release process.</a:t>
            </a:r>
          </a:p>
        </p:txBody>
      </p:sp>
    </p:spTree>
    <p:extLst>
      <p:ext uri="{BB962C8B-B14F-4D97-AF65-F5344CB8AC3E}">
        <p14:creationId xmlns:p14="http://schemas.microsoft.com/office/powerpoint/2010/main" val="3354562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1BE5-2203-3057-3303-0EE7E59E88F4}"/>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69F82913-246C-59D0-4418-D14E881168CD}"/>
              </a:ext>
            </a:extLst>
          </p:cNvPr>
          <p:cNvSpPr>
            <a:spLocks noGrp="1"/>
          </p:cNvSpPr>
          <p:nvPr>
            <p:ph idx="1"/>
          </p:nvPr>
        </p:nvSpPr>
        <p:spPr/>
        <p:txBody>
          <a:bodyPr>
            <a:normAutofit/>
          </a:bodyPr>
          <a:lstStyle/>
          <a:p>
            <a:pPr marL="0" indent="0">
              <a:buNone/>
            </a:pPr>
            <a:r>
              <a:rPr lang="en-US" b="1" dirty="0"/>
              <a:t> Fork a repository containing a basic HTML/CSS website, enable GitHub Pages, and customize the website.</a:t>
            </a:r>
          </a:p>
        </p:txBody>
      </p:sp>
    </p:spTree>
    <p:extLst>
      <p:ext uri="{BB962C8B-B14F-4D97-AF65-F5344CB8AC3E}">
        <p14:creationId xmlns:p14="http://schemas.microsoft.com/office/powerpoint/2010/main" val="367291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6412-0D03-11B5-F945-0E049ABF2E0D}"/>
              </a:ext>
            </a:extLst>
          </p:cNvPr>
          <p:cNvSpPr>
            <a:spLocks noGrp="1"/>
          </p:cNvSpPr>
          <p:nvPr>
            <p:ph type="title"/>
          </p:nvPr>
        </p:nvSpPr>
        <p:spPr/>
        <p:txBody>
          <a:bodyPr/>
          <a:lstStyle/>
          <a:p>
            <a:r>
              <a:rPr lang="en-US" dirty="0"/>
              <a:t>Fork the Repository</a:t>
            </a:r>
            <a:br>
              <a:rPr lang="en-US" dirty="0"/>
            </a:br>
            <a:endParaRPr lang="en-IN" dirty="0"/>
          </a:p>
        </p:txBody>
      </p:sp>
      <p:sp>
        <p:nvSpPr>
          <p:cNvPr id="3" name="Content Placeholder 2">
            <a:extLst>
              <a:ext uri="{FF2B5EF4-FFF2-40B4-BE49-F238E27FC236}">
                <a16:creationId xmlns:a16="http://schemas.microsoft.com/office/drawing/2014/main" id="{C3C89122-5C53-3A5F-6620-2B9D27BD4E9B}"/>
              </a:ext>
            </a:extLst>
          </p:cNvPr>
          <p:cNvSpPr>
            <a:spLocks noGrp="1"/>
          </p:cNvSpPr>
          <p:nvPr>
            <p:ph idx="1"/>
          </p:nvPr>
        </p:nvSpPr>
        <p:spPr/>
        <p:txBody>
          <a:bodyPr/>
          <a:lstStyle/>
          <a:p>
            <a:pPr>
              <a:lnSpc>
                <a:spcPct val="200000"/>
              </a:lnSpc>
            </a:pPr>
            <a:r>
              <a:rPr lang="en-US" dirty="0"/>
              <a:t>Go to the repository Simple HTML/CSS Starter on GitHub.</a:t>
            </a:r>
          </a:p>
          <a:p>
            <a:pPr>
              <a:lnSpc>
                <a:spcPct val="200000"/>
              </a:lnSpc>
            </a:pPr>
            <a:r>
              <a:rPr lang="en-US" dirty="0"/>
              <a:t>Click the "Fork" button in the top-right corner of the page.</a:t>
            </a:r>
          </a:p>
          <a:p>
            <a:pPr>
              <a:lnSpc>
                <a:spcPct val="200000"/>
              </a:lnSpc>
            </a:pPr>
            <a:r>
              <a:rPr lang="en-US" dirty="0"/>
              <a:t>This will create a copy of the repository in your GitHub account.</a:t>
            </a:r>
            <a:endParaRPr lang="en-IN" dirty="0"/>
          </a:p>
        </p:txBody>
      </p:sp>
    </p:spTree>
    <p:extLst>
      <p:ext uri="{BB962C8B-B14F-4D97-AF65-F5344CB8AC3E}">
        <p14:creationId xmlns:p14="http://schemas.microsoft.com/office/powerpoint/2010/main" val="4012080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F399-CF37-1937-4FCE-FE942665CE40}"/>
              </a:ext>
            </a:extLst>
          </p:cNvPr>
          <p:cNvSpPr>
            <a:spLocks noGrp="1"/>
          </p:cNvSpPr>
          <p:nvPr>
            <p:ph type="title"/>
          </p:nvPr>
        </p:nvSpPr>
        <p:spPr/>
        <p:txBody>
          <a:bodyPr/>
          <a:lstStyle/>
          <a:p>
            <a:r>
              <a:rPr lang="en-US" dirty="0"/>
              <a:t>Enable GitHub Pages</a:t>
            </a:r>
            <a:br>
              <a:rPr lang="en-US" dirty="0"/>
            </a:br>
            <a:endParaRPr lang="en-IN" dirty="0"/>
          </a:p>
        </p:txBody>
      </p:sp>
      <p:sp>
        <p:nvSpPr>
          <p:cNvPr id="3" name="Content Placeholder 2">
            <a:extLst>
              <a:ext uri="{FF2B5EF4-FFF2-40B4-BE49-F238E27FC236}">
                <a16:creationId xmlns:a16="http://schemas.microsoft.com/office/drawing/2014/main" id="{DBE11DFA-DCBC-522B-D1D1-669B1187141C}"/>
              </a:ext>
            </a:extLst>
          </p:cNvPr>
          <p:cNvSpPr>
            <a:spLocks noGrp="1"/>
          </p:cNvSpPr>
          <p:nvPr>
            <p:ph idx="1"/>
          </p:nvPr>
        </p:nvSpPr>
        <p:spPr/>
        <p:txBody>
          <a:bodyPr>
            <a:normAutofit/>
          </a:bodyPr>
          <a:lstStyle/>
          <a:p>
            <a:pPr algn="just"/>
            <a:r>
              <a:rPr lang="en-US" dirty="0"/>
              <a:t>Once you've forked the repository, go to your forked repository on GitHub.</a:t>
            </a:r>
          </a:p>
          <a:p>
            <a:pPr algn="just"/>
            <a:r>
              <a:rPr lang="en-US" dirty="0"/>
              <a:t>Click on the "Settings" tab.</a:t>
            </a:r>
          </a:p>
          <a:p>
            <a:pPr algn="just"/>
            <a:r>
              <a:rPr lang="en-US" dirty="0"/>
              <a:t>Scroll down to the "GitHub Pages" section.</a:t>
            </a:r>
          </a:p>
          <a:p>
            <a:pPr algn="just"/>
            <a:r>
              <a:rPr lang="en-US" dirty="0"/>
              <a:t>Choose the branch main and the root directory where your website files are located.</a:t>
            </a:r>
          </a:p>
          <a:p>
            <a:pPr algn="just"/>
            <a:r>
              <a:rPr lang="en-US" dirty="0"/>
              <a:t>Click the "Save" button.</a:t>
            </a:r>
          </a:p>
          <a:p>
            <a:pPr algn="just"/>
            <a:r>
              <a:rPr lang="en-US" dirty="0"/>
              <a:t>GitHub Pages will now be enabled for your forked repository, and your website will be accessible at a URL provided in the "GitHub Pages" section.</a:t>
            </a:r>
            <a:endParaRPr lang="en-IN" dirty="0"/>
          </a:p>
        </p:txBody>
      </p:sp>
    </p:spTree>
    <p:extLst>
      <p:ext uri="{BB962C8B-B14F-4D97-AF65-F5344CB8AC3E}">
        <p14:creationId xmlns:p14="http://schemas.microsoft.com/office/powerpoint/2010/main" val="33964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F804-FD23-F889-24CE-8EE6B637040E}"/>
              </a:ext>
            </a:extLst>
          </p:cNvPr>
          <p:cNvSpPr>
            <a:spLocks noGrp="1"/>
          </p:cNvSpPr>
          <p:nvPr>
            <p:ph type="title"/>
          </p:nvPr>
        </p:nvSpPr>
        <p:spPr/>
        <p:txBody>
          <a:bodyPr/>
          <a:lstStyle/>
          <a:p>
            <a:r>
              <a:rPr lang="en-US" dirty="0"/>
              <a:t>Customize the Website</a:t>
            </a:r>
            <a:br>
              <a:rPr lang="en-US" dirty="0"/>
            </a:br>
            <a:endParaRPr lang="en-IN" dirty="0"/>
          </a:p>
        </p:txBody>
      </p:sp>
      <p:sp>
        <p:nvSpPr>
          <p:cNvPr id="3" name="Content Placeholder 2">
            <a:extLst>
              <a:ext uri="{FF2B5EF4-FFF2-40B4-BE49-F238E27FC236}">
                <a16:creationId xmlns:a16="http://schemas.microsoft.com/office/drawing/2014/main" id="{51602615-CEFC-E702-EB3C-0CAF04C7E628}"/>
              </a:ext>
            </a:extLst>
          </p:cNvPr>
          <p:cNvSpPr>
            <a:spLocks noGrp="1"/>
          </p:cNvSpPr>
          <p:nvPr>
            <p:ph idx="1"/>
          </p:nvPr>
        </p:nvSpPr>
        <p:spPr/>
        <p:txBody>
          <a:bodyPr/>
          <a:lstStyle/>
          <a:p>
            <a:r>
              <a:rPr lang="en-US" dirty="0"/>
              <a:t>Clone your forked repository to your local machine.</a:t>
            </a:r>
          </a:p>
          <a:p>
            <a:r>
              <a:rPr lang="en-US" dirty="0"/>
              <a:t>Open the HTML and CSS files in a text editor.</a:t>
            </a:r>
          </a:p>
          <a:p>
            <a:r>
              <a:rPr lang="en-US" dirty="0"/>
              <a:t>Make changes to the content, styles, or layout of the website as desired.</a:t>
            </a:r>
          </a:p>
          <a:p>
            <a:r>
              <a:rPr lang="en-US" dirty="0"/>
              <a:t>Save your changes.</a:t>
            </a:r>
            <a:endParaRPr lang="en-IN" dirty="0"/>
          </a:p>
        </p:txBody>
      </p:sp>
    </p:spTree>
    <p:extLst>
      <p:ext uri="{BB962C8B-B14F-4D97-AF65-F5344CB8AC3E}">
        <p14:creationId xmlns:p14="http://schemas.microsoft.com/office/powerpoint/2010/main" val="200099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2A3D-E98D-A71D-F8A7-22FC3F8EAF13}"/>
              </a:ext>
            </a:extLst>
          </p:cNvPr>
          <p:cNvSpPr>
            <a:spLocks noGrp="1"/>
          </p:cNvSpPr>
          <p:nvPr>
            <p:ph type="title"/>
          </p:nvPr>
        </p:nvSpPr>
        <p:spPr/>
        <p:txBody>
          <a:bodyPr/>
          <a:lstStyle/>
          <a:p>
            <a:r>
              <a:rPr lang="en-US" dirty="0"/>
              <a:t>Commit and Push the Changes:</a:t>
            </a:r>
            <a:br>
              <a:rPr lang="en-US" dirty="0"/>
            </a:br>
            <a:endParaRPr lang="en-IN" dirty="0"/>
          </a:p>
        </p:txBody>
      </p:sp>
      <p:sp>
        <p:nvSpPr>
          <p:cNvPr id="3" name="Content Placeholder 2">
            <a:extLst>
              <a:ext uri="{FF2B5EF4-FFF2-40B4-BE49-F238E27FC236}">
                <a16:creationId xmlns:a16="http://schemas.microsoft.com/office/drawing/2014/main" id="{9F01A4A6-102E-3F03-6E35-92A9BEA1F7A1}"/>
              </a:ext>
            </a:extLst>
          </p:cNvPr>
          <p:cNvSpPr>
            <a:spLocks noGrp="1"/>
          </p:cNvSpPr>
          <p:nvPr>
            <p:ph idx="1"/>
          </p:nvPr>
        </p:nvSpPr>
        <p:spPr/>
        <p:txBody>
          <a:bodyPr/>
          <a:lstStyle/>
          <a:p>
            <a:pPr marL="0" indent="0">
              <a:buNone/>
            </a:pPr>
            <a:r>
              <a:rPr lang="en-US" dirty="0"/>
              <a:t>Commit your changes to your local repository.</a:t>
            </a:r>
          </a:p>
          <a:p>
            <a:pPr marL="0" indent="0">
              <a:buNone/>
            </a:pPr>
            <a:r>
              <a:rPr lang="en-US" dirty="0"/>
              <a:t>Push the changes to GitHub.</a:t>
            </a:r>
          </a:p>
          <a:p>
            <a:pPr marL="0" indent="0">
              <a:buNone/>
            </a:pPr>
            <a:r>
              <a:rPr lang="en-US" b="1" dirty="0"/>
              <a:t>Verify the Changes:</a:t>
            </a:r>
          </a:p>
          <a:p>
            <a:r>
              <a:rPr lang="en-US" dirty="0"/>
              <a:t>Go to the GitHub Pages URL provided in the "GitHub Pages" section of your repository's settings.</a:t>
            </a:r>
          </a:p>
          <a:p>
            <a:r>
              <a:rPr lang="en-US" dirty="0"/>
              <a:t>You should see the updated version of the website reflecting the changes you made.</a:t>
            </a:r>
            <a:endParaRPr lang="en-IN" dirty="0"/>
          </a:p>
        </p:txBody>
      </p:sp>
    </p:spTree>
    <p:extLst>
      <p:ext uri="{BB962C8B-B14F-4D97-AF65-F5344CB8AC3E}">
        <p14:creationId xmlns:p14="http://schemas.microsoft.com/office/powerpoint/2010/main" val="244203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9FF7-A041-2295-B983-BAD641CADEEF}"/>
              </a:ext>
            </a:extLst>
          </p:cNvPr>
          <p:cNvSpPr>
            <a:spLocks noGrp="1"/>
          </p:cNvSpPr>
          <p:nvPr>
            <p:ph type="title"/>
          </p:nvPr>
        </p:nvSpPr>
        <p:spPr/>
        <p:txBody>
          <a:bodyPr/>
          <a:lstStyle/>
          <a:p>
            <a:r>
              <a:rPr lang="en-US" dirty="0"/>
              <a:t>Automated Deployment</a:t>
            </a:r>
          </a:p>
        </p:txBody>
      </p:sp>
      <p:sp>
        <p:nvSpPr>
          <p:cNvPr id="3" name="Content Placeholder 2">
            <a:extLst>
              <a:ext uri="{FF2B5EF4-FFF2-40B4-BE49-F238E27FC236}">
                <a16:creationId xmlns:a16="http://schemas.microsoft.com/office/drawing/2014/main" id="{9A774F51-5746-EFDB-8B23-02D2DBD988A1}"/>
              </a:ext>
            </a:extLst>
          </p:cNvPr>
          <p:cNvSpPr>
            <a:spLocks noGrp="1"/>
          </p:cNvSpPr>
          <p:nvPr>
            <p:ph idx="1"/>
          </p:nvPr>
        </p:nvSpPr>
        <p:spPr/>
        <p:txBody>
          <a:bodyPr>
            <a:normAutofit fontScale="92500"/>
          </a:bodyPr>
          <a:lstStyle/>
          <a:p>
            <a:pPr marL="0" indent="0" algn="just">
              <a:lnSpc>
                <a:spcPct val="200000"/>
              </a:lnSpc>
              <a:buNone/>
            </a:pPr>
            <a:r>
              <a:rPr lang="en-US" sz="2400" dirty="0"/>
              <a:t>Scenario: Whenever a developer commits new code to the repository, a CI/CD pipeline automatically builds the application, runs unit tests, and deploys the changes to a staging environment for further testing. This automation reduces manual effort and ensures that new features can be quickly validated and deployed.</a:t>
            </a:r>
            <a:endParaRPr lang="en-IN" sz="2400" dirty="0"/>
          </a:p>
          <a:p>
            <a:endParaRPr lang="en-IN" dirty="0"/>
          </a:p>
        </p:txBody>
      </p:sp>
    </p:spTree>
    <p:extLst>
      <p:ext uri="{BB962C8B-B14F-4D97-AF65-F5344CB8AC3E}">
        <p14:creationId xmlns:p14="http://schemas.microsoft.com/office/powerpoint/2010/main" val="156284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1C98-3CFE-90BF-E5C3-8B9A37D74588}"/>
              </a:ext>
            </a:extLst>
          </p:cNvPr>
          <p:cNvSpPr>
            <a:spLocks noGrp="1"/>
          </p:cNvSpPr>
          <p:nvPr>
            <p:ph type="title"/>
          </p:nvPr>
        </p:nvSpPr>
        <p:spPr/>
        <p:txBody>
          <a:bodyPr/>
          <a:lstStyle/>
          <a:p>
            <a:r>
              <a:rPr lang="en-IN" dirty="0"/>
              <a:t>Infrastructure as Code (</a:t>
            </a:r>
            <a:r>
              <a:rPr lang="en-IN" dirty="0" err="1"/>
              <a:t>IaC</a:t>
            </a:r>
            <a:r>
              <a:rPr lang="en-IN" dirty="0"/>
              <a:t>)</a:t>
            </a:r>
            <a:br>
              <a:rPr lang="en-IN" dirty="0"/>
            </a:br>
            <a:endParaRPr lang="en-IN" dirty="0"/>
          </a:p>
        </p:txBody>
      </p:sp>
      <p:sp>
        <p:nvSpPr>
          <p:cNvPr id="3" name="Content Placeholder 2">
            <a:extLst>
              <a:ext uri="{FF2B5EF4-FFF2-40B4-BE49-F238E27FC236}">
                <a16:creationId xmlns:a16="http://schemas.microsoft.com/office/drawing/2014/main" id="{274D6CDA-5049-3015-E2DB-DECACFAFB665}"/>
              </a:ext>
            </a:extLst>
          </p:cNvPr>
          <p:cNvSpPr>
            <a:spLocks noGrp="1"/>
          </p:cNvSpPr>
          <p:nvPr>
            <p:ph idx="1"/>
          </p:nvPr>
        </p:nvSpPr>
        <p:spPr/>
        <p:txBody>
          <a:bodyPr>
            <a:normAutofit/>
          </a:bodyPr>
          <a:lstStyle/>
          <a:p>
            <a:pPr marL="0" indent="0" algn="just">
              <a:lnSpc>
                <a:spcPct val="150000"/>
              </a:lnSpc>
              <a:buNone/>
            </a:pPr>
            <a:r>
              <a:rPr lang="en-IN" sz="2400" dirty="0"/>
              <a:t>Scenario: A DevOps team uses configuration management tools like Terraform or Ansible to define and provision infrastructure resources such as virtual machines, databases, and networks. Infrastructure configurations are version-controlled alongside application code, enabling consistent and reproducible deployments across different environments.</a:t>
            </a:r>
          </a:p>
        </p:txBody>
      </p:sp>
    </p:spTree>
    <p:extLst>
      <p:ext uri="{BB962C8B-B14F-4D97-AF65-F5344CB8AC3E}">
        <p14:creationId xmlns:p14="http://schemas.microsoft.com/office/powerpoint/2010/main" val="373924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181F-6713-ADB5-735F-E98B17ED70A9}"/>
              </a:ext>
            </a:extLst>
          </p:cNvPr>
          <p:cNvSpPr>
            <a:spLocks noGrp="1"/>
          </p:cNvSpPr>
          <p:nvPr>
            <p:ph type="title"/>
          </p:nvPr>
        </p:nvSpPr>
        <p:spPr/>
        <p:txBody>
          <a:bodyPr/>
          <a:lstStyle/>
          <a:p>
            <a:r>
              <a:rPr lang="en-US" dirty="0"/>
              <a:t>Monitoring and Alerting</a:t>
            </a:r>
            <a:br>
              <a:rPr lang="en-US" dirty="0"/>
            </a:br>
            <a:endParaRPr lang="en-IN" dirty="0"/>
          </a:p>
        </p:txBody>
      </p:sp>
      <p:sp>
        <p:nvSpPr>
          <p:cNvPr id="3" name="Content Placeholder 2">
            <a:extLst>
              <a:ext uri="{FF2B5EF4-FFF2-40B4-BE49-F238E27FC236}">
                <a16:creationId xmlns:a16="http://schemas.microsoft.com/office/drawing/2014/main" id="{3BB234A6-532B-1D6E-2116-EA6857907370}"/>
              </a:ext>
            </a:extLst>
          </p:cNvPr>
          <p:cNvSpPr>
            <a:spLocks noGrp="1"/>
          </p:cNvSpPr>
          <p:nvPr>
            <p:ph idx="1"/>
          </p:nvPr>
        </p:nvSpPr>
        <p:spPr/>
        <p:txBody>
          <a:bodyPr>
            <a:noAutofit/>
          </a:bodyPr>
          <a:lstStyle/>
          <a:p>
            <a:pPr algn="just">
              <a:lnSpc>
                <a:spcPct val="200000"/>
              </a:lnSpc>
            </a:pPr>
            <a:r>
              <a:rPr lang="en-US" sz="2400" dirty="0"/>
              <a:t>Scenario: An application experiences a sudden increase in error rates. DevOps engineers use monitoring tools like Prometheus or Datadog to identify the root cause of the issue quickly. Automated alerts notify the team, enabling them to respond promptly and mitigate the impact on users.</a:t>
            </a:r>
            <a:endParaRPr lang="en-IN" sz="2400" dirty="0"/>
          </a:p>
        </p:txBody>
      </p:sp>
    </p:spTree>
    <p:extLst>
      <p:ext uri="{BB962C8B-B14F-4D97-AF65-F5344CB8AC3E}">
        <p14:creationId xmlns:p14="http://schemas.microsoft.com/office/powerpoint/2010/main" val="306602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181F-6713-ADB5-735F-E98B17ED70A9}"/>
              </a:ext>
            </a:extLst>
          </p:cNvPr>
          <p:cNvSpPr>
            <a:spLocks noGrp="1"/>
          </p:cNvSpPr>
          <p:nvPr>
            <p:ph type="title"/>
          </p:nvPr>
        </p:nvSpPr>
        <p:spPr/>
        <p:txBody>
          <a:bodyPr>
            <a:normAutofit fontScale="90000"/>
          </a:bodyPr>
          <a:lstStyle/>
          <a:p>
            <a:br>
              <a:rPr lang="en-US" dirty="0"/>
            </a:br>
            <a:r>
              <a:rPr lang="en-US" sz="3200" dirty="0"/>
              <a:t>Feedback Loop</a:t>
            </a:r>
            <a:br>
              <a:rPr lang="en-US" sz="3200" dirty="0"/>
            </a:br>
            <a:endParaRPr lang="en-IN" dirty="0"/>
          </a:p>
        </p:txBody>
      </p:sp>
      <p:sp>
        <p:nvSpPr>
          <p:cNvPr id="3" name="Content Placeholder 2">
            <a:extLst>
              <a:ext uri="{FF2B5EF4-FFF2-40B4-BE49-F238E27FC236}">
                <a16:creationId xmlns:a16="http://schemas.microsoft.com/office/drawing/2014/main" id="{3BB234A6-532B-1D6E-2116-EA6857907370}"/>
              </a:ext>
            </a:extLst>
          </p:cNvPr>
          <p:cNvSpPr>
            <a:spLocks noGrp="1"/>
          </p:cNvSpPr>
          <p:nvPr>
            <p:ph idx="1"/>
          </p:nvPr>
        </p:nvSpPr>
        <p:spPr/>
        <p:txBody>
          <a:bodyPr>
            <a:noAutofit/>
          </a:bodyPr>
          <a:lstStyle/>
          <a:p>
            <a:pPr algn="just">
              <a:lnSpc>
                <a:spcPct val="200000"/>
              </a:lnSpc>
            </a:pPr>
            <a:r>
              <a:rPr lang="en-US" sz="2400" dirty="0"/>
              <a:t>Scenario: After a production deployment, users report performance issues with a critical feature. The DevOps team conducts a post-mortem analysis to identify the cause of the problem and implements improvements to prevent similar issues in the future. Feedback from users is incorporated into the development process to prioritize performance optimizations.</a:t>
            </a:r>
            <a:endParaRPr lang="en-IN" sz="2400" dirty="0"/>
          </a:p>
        </p:txBody>
      </p:sp>
    </p:spTree>
    <p:extLst>
      <p:ext uri="{BB962C8B-B14F-4D97-AF65-F5344CB8AC3E}">
        <p14:creationId xmlns:p14="http://schemas.microsoft.com/office/powerpoint/2010/main" val="185158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07CB-97F4-FC11-E5A4-E5AC9F63715A}"/>
              </a:ext>
            </a:extLst>
          </p:cNvPr>
          <p:cNvSpPr>
            <a:spLocks noGrp="1"/>
          </p:cNvSpPr>
          <p:nvPr>
            <p:ph type="title"/>
          </p:nvPr>
        </p:nvSpPr>
        <p:spPr/>
        <p:txBody>
          <a:bodyPr/>
          <a:lstStyle/>
          <a:p>
            <a:r>
              <a:rPr lang="en-US" dirty="0"/>
              <a:t>Blue-Green Deployment</a:t>
            </a:r>
            <a:br>
              <a:rPr lang="en-US" dirty="0"/>
            </a:br>
            <a:endParaRPr lang="en-IN" dirty="0"/>
          </a:p>
        </p:txBody>
      </p:sp>
      <p:sp>
        <p:nvSpPr>
          <p:cNvPr id="3" name="Content Placeholder 2">
            <a:extLst>
              <a:ext uri="{FF2B5EF4-FFF2-40B4-BE49-F238E27FC236}">
                <a16:creationId xmlns:a16="http://schemas.microsoft.com/office/drawing/2014/main" id="{4959EB35-E0A1-71F3-61FC-B3A838200546}"/>
              </a:ext>
            </a:extLst>
          </p:cNvPr>
          <p:cNvSpPr>
            <a:spLocks noGrp="1"/>
          </p:cNvSpPr>
          <p:nvPr>
            <p:ph idx="1"/>
          </p:nvPr>
        </p:nvSpPr>
        <p:spPr/>
        <p:txBody>
          <a:bodyPr/>
          <a:lstStyle/>
          <a:p>
            <a:pPr algn="just">
              <a:lnSpc>
                <a:spcPct val="200000"/>
              </a:lnSpc>
            </a:pPr>
            <a:r>
              <a:rPr lang="en-US" dirty="0"/>
              <a:t>Scenario: A DevOps team implements a blue-green deployment strategy to minimize downtime during software updates. They maintain two identical production environments: one (blue) running the current version of the application and the other (green) running the updated version. Traffic is gradually routed from the blue environment to the green environment, allowing for seamless cutover with minimal disruption.</a:t>
            </a:r>
            <a:endParaRPr lang="en-IN" dirty="0"/>
          </a:p>
        </p:txBody>
      </p:sp>
    </p:spTree>
    <p:extLst>
      <p:ext uri="{BB962C8B-B14F-4D97-AF65-F5344CB8AC3E}">
        <p14:creationId xmlns:p14="http://schemas.microsoft.com/office/powerpoint/2010/main" val="23493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4D2E-A933-99BB-5ED8-920608ADA29F}"/>
              </a:ext>
            </a:extLst>
          </p:cNvPr>
          <p:cNvSpPr>
            <a:spLocks noGrp="1"/>
          </p:cNvSpPr>
          <p:nvPr>
            <p:ph type="title"/>
          </p:nvPr>
        </p:nvSpPr>
        <p:spPr/>
        <p:txBody>
          <a:bodyPr/>
          <a:lstStyle/>
          <a:p>
            <a:r>
              <a:rPr lang="en-US" dirty="0"/>
              <a:t>CI/CD Pipeline</a:t>
            </a:r>
            <a:endParaRPr lang="en-IN" dirty="0"/>
          </a:p>
        </p:txBody>
      </p:sp>
      <p:sp>
        <p:nvSpPr>
          <p:cNvPr id="3" name="Content Placeholder 2">
            <a:extLst>
              <a:ext uri="{FF2B5EF4-FFF2-40B4-BE49-F238E27FC236}">
                <a16:creationId xmlns:a16="http://schemas.microsoft.com/office/drawing/2014/main" id="{04A06D0F-0F51-87A3-C016-63885CC26C92}"/>
              </a:ext>
            </a:extLst>
          </p:cNvPr>
          <p:cNvSpPr>
            <a:spLocks noGrp="1"/>
          </p:cNvSpPr>
          <p:nvPr>
            <p:ph idx="1"/>
          </p:nvPr>
        </p:nvSpPr>
        <p:spPr/>
        <p:txBody>
          <a:bodyPr>
            <a:normAutofit/>
          </a:bodyPr>
          <a:lstStyle/>
          <a:p>
            <a:pPr marL="0" indent="0" algn="just">
              <a:lnSpc>
                <a:spcPct val="200000"/>
              </a:lnSpc>
              <a:buNone/>
            </a:pPr>
            <a:r>
              <a:rPr lang="en-US" sz="2400" dirty="0"/>
              <a:t>Continuous Integration (CI) and Continuous Delivery (CD) are fundamental practices in DevOps that automate the process of building, testing, and deploying software, enabling teams to release high-quality updates rapidly and reliably</a:t>
            </a:r>
            <a:endParaRPr lang="en-IN" sz="2400" dirty="0"/>
          </a:p>
        </p:txBody>
      </p:sp>
    </p:spTree>
    <p:extLst>
      <p:ext uri="{BB962C8B-B14F-4D97-AF65-F5344CB8AC3E}">
        <p14:creationId xmlns:p14="http://schemas.microsoft.com/office/powerpoint/2010/main" val="153499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AB28-71BC-9D3B-36FF-415328A5285C}"/>
              </a:ext>
            </a:extLst>
          </p:cNvPr>
          <p:cNvSpPr>
            <a:spLocks noGrp="1"/>
          </p:cNvSpPr>
          <p:nvPr>
            <p:ph type="title"/>
          </p:nvPr>
        </p:nvSpPr>
        <p:spPr>
          <a:xfrm>
            <a:off x="1765374" y="249348"/>
            <a:ext cx="8975683" cy="1427052"/>
          </a:xfrm>
        </p:spPr>
        <p:txBody>
          <a:bodyPr>
            <a:normAutofit fontScale="90000"/>
          </a:bodyPr>
          <a:lstStyle/>
          <a:p>
            <a:pPr algn="just"/>
            <a:r>
              <a:rPr lang="en-US" cap="none" dirty="0"/>
              <a:t>Scenario: Imagine A Software Development Team Working On An E-commerce Platform. They Have Implemented CI/CD Pipelines To Streamline Their Release Process.</a:t>
            </a:r>
            <a:br>
              <a:rPr lang="en-US" cap="none" dirty="0"/>
            </a:br>
            <a:br>
              <a:rPr lang="en-US" cap="none" dirty="0"/>
            </a:br>
            <a:endParaRPr lang="en-IN" cap="none" dirty="0"/>
          </a:p>
        </p:txBody>
      </p:sp>
      <p:sp>
        <p:nvSpPr>
          <p:cNvPr id="3" name="Content Placeholder 2">
            <a:extLst>
              <a:ext uri="{FF2B5EF4-FFF2-40B4-BE49-F238E27FC236}">
                <a16:creationId xmlns:a16="http://schemas.microsoft.com/office/drawing/2014/main" id="{1E5833F9-BA08-955D-ED69-44A9EA256E0D}"/>
              </a:ext>
            </a:extLst>
          </p:cNvPr>
          <p:cNvSpPr>
            <a:spLocks noGrp="1"/>
          </p:cNvSpPr>
          <p:nvPr>
            <p:ph idx="1"/>
          </p:nvPr>
        </p:nvSpPr>
        <p:spPr>
          <a:xfrm>
            <a:off x="326571" y="1776247"/>
            <a:ext cx="11582399" cy="4102039"/>
          </a:xfrm>
        </p:spPr>
        <p:txBody>
          <a:bodyPr>
            <a:normAutofit/>
          </a:bodyPr>
          <a:lstStyle/>
          <a:p>
            <a:pPr marL="0" indent="0" algn="just">
              <a:lnSpc>
                <a:spcPct val="150000"/>
              </a:lnSpc>
              <a:buNone/>
            </a:pPr>
            <a:r>
              <a:rPr lang="en-US" b="1" dirty="0"/>
              <a:t>Continuous Integration (CI)</a:t>
            </a:r>
          </a:p>
          <a:p>
            <a:pPr marL="0" indent="0" algn="just">
              <a:lnSpc>
                <a:spcPct val="150000"/>
              </a:lnSpc>
              <a:buNone/>
            </a:pPr>
            <a:r>
              <a:rPr lang="en-US" dirty="0"/>
              <a:t>In this scenario, developers frequently commit their code changes to a shared repository hosted on a platform like GitHub. Each commit triggers a series of automated tasks, including Build</a:t>
            </a:r>
          </a:p>
          <a:p>
            <a:pPr marL="0" indent="0" algn="just">
              <a:lnSpc>
                <a:spcPct val="150000"/>
              </a:lnSpc>
              <a:buNone/>
            </a:pPr>
            <a:r>
              <a:rPr lang="en-US" b="1" dirty="0"/>
              <a:t>Automated Tests: </a:t>
            </a:r>
            <a:r>
              <a:rPr lang="en-US" dirty="0"/>
              <a:t>After the build process, automated tests are executed to validate the functionality and quality of the software. These tests include unit tests, integration tests, and possibly end-to-end tests. If any tests fail, developers are notified immediately, allowing them to address issues promptly.</a:t>
            </a:r>
          </a:p>
          <a:p>
            <a:pPr marL="0" indent="0" algn="just">
              <a:lnSpc>
                <a:spcPct val="150000"/>
              </a:lnSpc>
              <a:buNone/>
            </a:pPr>
            <a:r>
              <a:rPr lang="en-US" b="1" dirty="0"/>
              <a:t>Code Quality Checks: </a:t>
            </a:r>
            <a:r>
              <a:rPr lang="en-US" dirty="0"/>
              <a:t>Additionally, static code analysis tools may be employed to assess the codebase for adherence to coding standards, potential bugs, and security vulnerabilities.</a:t>
            </a:r>
            <a:endParaRPr lang="en-IN" dirty="0"/>
          </a:p>
        </p:txBody>
      </p:sp>
    </p:spTree>
    <p:extLst>
      <p:ext uri="{BB962C8B-B14F-4D97-AF65-F5344CB8AC3E}">
        <p14:creationId xmlns:p14="http://schemas.microsoft.com/office/powerpoint/2010/main" val="10910270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112</TotalTime>
  <Words>1190</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Tahoma</vt:lpstr>
      <vt:lpstr>Gallery</vt:lpstr>
      <vt:lpstr>CI/CD Pipeline</vt:lpstr>
      <vt:lpstr>Scenarios of DevOps culture</vt:lpstr>
      <vt:lpstr>Automated Deployment</vt:lpstr>
      <vt:lpstr>Infrastructure as Code (IaC) </vt:lpstr>
      <vt:lpstr>Monitoring and Alerting </vt:lpstr>
      <vt:lpstr> Feedback Loop </vt:lpstr>
      <vt:lpstr>Blue-Green Deployment </vt:lpstr>
      <vt:lpstr>CI/CD Pipeline</vt:lpstr>
      <vt:lpstr>Scenario: Imagine A Software Development Team Working On An E-commerce Platform. They Have Implemented CI/CD Pipelines To Streamline Their Release Process.  </vt:lpstr>
      <vt:lpstr>Real-Time Example  </vt:lpstr>
      <vt:lpstr>Continuous Delivery (CD) </vt:lpstr>
      <vt:lpstr>Real stories</vt:lpstr>
      <vt:lpstr>PowerPoint Presentation</vt:lpstr>
      <vt:lpstr>PowerPoint Presentation</vt:lpstr>
      <vt:lpstr> CI/CD Pipeline Maturity Metrics Confidence map</vt:lpstr>
      <vt:lpstr>Summary</vt:lpstr>
      <vt:lpstr>CD(Summary)</vt:lpstr>
      <vt:lpstr>Summary (CI)</vt:lpstr>
      <vt:lpstr>Summary (CD)</vt:lpstr>
      <vt:lpstr>Exercise</vt:lpstr>
      <vt:lpstr>Fork the Repository </vt:lpstr>
      <vt:lpstr>Enable GitHub Pages </vt:lpstr>
      <vt:lpstr>Customize the Website </vt:lpstr>
      <vt:lpstr>Commit and Push the Changes: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Pipeline</dc:title>
  <dc:creator>Vidyashree KP ISE</dc:creator>
  <cp:lastModifiedBy>Vidyashree KP ISE</cp:lastModifiedBy>
  <cp:revision>15</cp:revision>
  <dcterms:created xsi:type="dcterms:W3CDTF">2024-04-27T04:26:25Z</dcterms:created>
  <dcterms:modified xsi:type="dcterms:W3CDTF">2024-04-27T06:19:01Z</dcterms:modified>
</cp:coreProperties>
</file>