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14"/>
  </p:notesMasterIdLst>
  <p:handoutMasterIdLst>
    <p:handoutMasterId r:id="rId15"/>
  </p:handoutMasterIdLst>
  <p:sldIdLst>
    <p:sldId id="256" r:id="rId4"/>
    <p:sldId id="257" r:id="rId5"/>
    <p:sldId id="285" r:id="rId6"/>
    <p:sldId id="287" r:id="rId7"/>
    <p:sldId id="286" r:id="rId8"/>
    <p:sldId id="289" r:id="rId9"/>
    <p:sldId id="290" r:id="rId10"/>
    <p:sldId id="291" r:id="rId11"/>
    <p:sldId id="292" r:id="rId12"/>
    <p:sldId id="274"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p:scale>
          <a:sx n="69" d="100"/>
          <a:sy n="69" d="100"/>
        </p:scale>
        <p:origin x="780" y="216"/>
      </p:cViewPr>
      <p:guideLst>
        <p:guide pos="3787"/>
        <p:guide orient="horz" pos="2177"/>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38525" y="2262188"/>
            <a:ext cx="7913688"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8000"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 Customer Retention</a:t>
            </a:r>
            <a:endParaRPr kumimoji="0" lang="en-US" altLang="zh-CN" sz="8000"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38525" y="2262188"/>
            <a:ext cx="7913688"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300" normalizeH="0" baseline="0" noProof="0" dirty="0">
                <a:ln>
                  <a:noFill/>
                </a:ln>
                <a:solidFill>
                  <a:schemeClr val="bg1"/>
                </a:solidFill>
                <a:effectLst/>
                <a:uLnTx/>
                <a:uFillTx/>
                <a:latin typeface="Calibri" panose="020F0502020204030204" pitchFamily="34" charset="0"/>
                <a:ea typeface="+mj-ea"/>
                <a:cs typeface="Calibri" panose="020F0502020204030204" pitchFamily="34" charset="0"/>
              </a:rPr>
              <a:t>Thanks</a:t>
            </a:r>
            <a:endParaRPr kumimoji="0" lang="en-US" altLang="zh-CN" sz="6000" b="1" i="0" u="none" strike="noStrike" kern="1200" cap="none" spc="300" normalizeH="0" baseline="0" noProof="0" dirty="0">
              <a:ln>
                <a:noFill/>
              </a:ln>
              <a:solidFill>
                <a:schemeClr val="bg1"/>
              </a:solidFill>
              <a:effectLst/>
              <a:uLnTx/>
              <a:uFillTx/>
              <a:latin typeface="Calibri" panose="020F0502020204030204" pitchFamily="34" charset="0"/>
              <a:ea typeface="+mj-ea"/>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2"/>
          <p:cNvSpPr>
            <a:spLocks noGrp="1"/>
          </p:cNvSpPr>
          <p:nvPr>
            <p:ph type="body" idx="1"/>
          </p:nvPr>
        </p:nvSpPr>
        <p:spPr>
          <a:xfrm>
            <a:off x="1002030" y="1390650"/>
            <a:ext cx="9946640" cy="5011420"/>
          </a:xfrm>
        </p:spPr>
        <p:txBody>
          <a:bodyPr wrap="square" lIns="91440" tIns="45720" rIns="91440" bIns="45720" anchor="t" anchorCtr="0"/>
          <a:p>
            <a:pPr defTabSz="914400"/>
            <a:r>
              <a:rPr lang="zh-CN" altLang="en-US" sz="1600" kern="1200" dirty="0">
                <a:ea typeface="Arial" panose="020B0604020202020204" pitchFamily="34" charset="0"/>
                <a:cs typeface="+mn-lt"/>
              </a:rPr>
              <a:t>Customer satisfaction has emerged as one of the most important factors that guarantee the success of online store</a:t>
            </a:r>
            <a:r>
              <a:rPr lang="en-US" altLang="zh-CN" sz="1600" kern="1200" dirty="0">
                <a:ea typeface="Arial" panose="020B0604020202020204" pitchFamily="34" charset="0"/>
                <a:cs typeface="+mn-lt"/>
              </a:rPr>
              <a:t>.</a:t>
            </a:r>
            <a:r>
              <a:rPr lang="zh-CN" altLang="en-US" sz="1600" kern="1200" dirty="0">
                <a:ea typeface="Arial" panose="020B0604020202020204" pitchFamily="34" charset="0"/>
                <a:cs typeface="+mn-lt"/>
              </a:rPr>
              <a:t>it has been posited as a key stimulant of purchase, repurchase intentions and customer loyalty. </a:t>
            </a:r>
            <a:endParaRPr lang="zh-CN" altLang="en-US" sz="1600" kern="1200" dirty="0">
              <a:ea typeface="Arial" panose="020B0604020202020204" pitchFamily="34" charset="0"/>
              <a:cs typeface="+mn-lt"/>
            </a:endParaRPr>
          </a:p>
          <a:p>
            <a:pPr defTabSz="914400"/>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models have been carried out to propose the models for customer activation and customer retention. </a:t>
            </a:r>
            <a:endParaRPr lang="zh-CN" altLang="en-US" sz="1600" kern="1200" dirty="0">
              <a:ea typeface="Arial" panose="020B0604020202020204" pitchFamily="34" charset="0"/>
              <a:cs typeface="+mn-lt"/>
            </a:endParaRPr>
          </a:p>
          <a:p>
            <a:pPr defTabSz="914400"/>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Five major factors that contributed to the success of an e-commerce store have been identified as: </a:t>
            </a:r>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service quality, </a:t>
            </a:r>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system quality, </a:t>
            </a:r>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information quality, </a:t>
            </a:r>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trust and net benefit. </a:t>
            </a:r>
            <a:endParaRPr lang="zh-CN" altLang="en-US" sz="1600" kern="1200" dirty="0">
              <a:ea typeface="Arial" panose="020B0604020202020204" pitchFamily="34" charset="0"/>
              <a:cs typeface="+mn-lt"/>
            </a:endParaRPr>
          </a:p>
          <a:p>
            <a:pPr defTabSz="914400"/>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The research furthermore investigated the factors that influence the online customers repeat purchase intention. </a:t>
            </a:r>
            <a:endParaRPr lang="zh-CN" altLang="en-US" sz="1600" kern="1200" dirty="0">
              <a:ea typeface="Arial" panose="020B0604020202020204" pitchFamily="34" charset="0"/>
              <a:cs typeface="+mn-lt"/>
            </a:endParaRPr>
          </a:p>
          <a:p>
            <a:pPr defTabSz="914400"/>
            <a:endParaRPr lang="zh-CN" altLang="en-US" sz="1600" kern="1200" dirty="0">
              <a:ea typeface="Arial" panose="020B0604020202020204" pitchFamily="34" charset="0"/>
              <a:cs typeface="+mn-lt"/>
            </a:endParaRPr>
          </a:p>
          <a:p>
            <a:pPr defTabSz="914400"/>
            <a:r>
              <a:rPr lang="zh-CN" altLang="en-US" sz="1600" kern="1200" dirty="0">
                <a:ea typeface="Arial" panose="020B0604020202020204" pitchFamily="34" charset="0"/>
                <a:cs typeface="+mn-lt"/>
              </a:rPr>
              <a:t>The combination of both utilitarian value and hedonistic values are needed to affect the repeat purchase intention (loyalty) positively</a:t>
            </a:r>
            <a:r>
              <a:rPr lang="en-US" altLang="zh-CN" sz="1600" kern="1200" dirty="0">
                <a:ea typeface="Arial" panose="020B0604020202020204" pitchFamily="34" charset="0"/>
                <a:cs typeface="+mn-lt"/>
              </a:rPr>
              <a:t>,</a:t>
            </a:r>
            <a:r>
              <a:rPr lang="zh-CN" altLang="en-US" sz="1600" kern="1200" dirty="0">
                <a:ea typeface="Arial" panose="020B0604020202020204" pitchFamily="34" charset="0"/>
                <a:cs typeface="+mn-lt"/>
              </a:rPr>
              <a:t> which are very much critical for customer satisfaction.</a:t>
            </a:r>
            <a:endParaRPr lang="zh-CN" altLang="en-US" sz="1600" kern="1200" dirty="0">
              <a:ea typeface="Arial" panose="020B0604020202020204" pitchFamily="34" charset="0"/>
              <a:cs typeface="+mn-lt"/>
            </a:endParaRPr>
          </a:p>
        </p:txBody>
      </p:sp>
      <p:sp>
        <p:nvSpPr>
          <p:cNvPr id="2" name="Title 1"/>
          <p:cNvSpPr>
            <a:spLocks noGrp="1"/>
          </p:cNvSpPr>
          <p:nvPr/>
        </p:nvSpPr>
        <p:spPr>
          <a:xfrm>
            <a:off x="580390" y="0"/>
            <a:ext cx="10280650" cy="1273810"/>
          </a:xfrm>
          <a:prstGeom prst="rect">
            <a:avLst/>
          </a:prstGeom>
          <a:noFill/>
          <a:ln w="9525">
            <a:noFill/>
          </a:ln>
        </p:spPr>
        <p:txBody>
          <a:bodyPr anchor="b" anchorCtr="0"/>
          <a:lstStyle>
            <a:lvl1pPr algn="l" defTabSz="914400" rtl="0" eaLnBrk="1" latinLnBrk="0" hangingPunct="1">
              <a:lnSpc>
                <a:spcPct val="90000"/>
              </a:lnSpc>
              <a:spcBef>
                <a:spcPct val="0"/>
              </a:spcBef>
              <a:buNone/>
              <a:defRPr sz="6000" b="1" kern="1200">
                <a:solidFill>
                  <a:schemeClr val="bg1"/>
                </a:solidFill>
                <a:latin typeface="+mj-lt"/>
                <a:ea typeface="Arial" panose="020B0604020202020204" pitchFamily="34" charset="0"/>
                <a:cs typeface="+mj-cs"/>
              </a:defRPr>
            </a:lvl1pPr>
          </a:lstStyle>
          <a:p>
            <a:r>
              <a:rPr lang="en-US"/>
              <a:t>   </a:t>
            </a:r>
            <a:r>
              <a:rPr lang="en-US" sz="4400">
                <a:latin typeface="Calibri" panose="020F0502020204030204" pitchFamily="34" charset="0"/>
                <a:cs typeface="Calibri" panose="020F0502020204030204" pitchFamily="34" charset="0"/>
              </a:rPr>
              <a:t>Problem statement</a:t>
            </a:r>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326390"/>
            <a:ext cx="10280650" cy="798830"/>
          </a:xfrm>
        </p:spPr>
        <p:txBody>
          <a:bodyPr/>
          <a:p>
            <a:r>
              <a:rPr lang="en-US" sz="4400">
                <a:latin typeface="Calibri" panose="020F0502020204030204" pitchFamily="34" charset="0"/>
                <a:cs typeface="Calibri" panose="020F0502020204030204" pitchFamily="34" charset="0"/>
              </a:rPr>
              <a:t>Life Cycle of Purchase values</a:t>
            </a:r>
            <a:endParaRPr lang="en-US" sz="4400">
              <a:latin typeface="Calibri" panose="020F0502020204030204" pitchFamily="34" charset="0"/>
              <a:cs typeface="Calibri" panose="020F0502020204030204" pitchFamily="34" charset="0"/>
            </a:endParaRPr>
          </a:p>
        </p:txBody>
      </p:sp>
      <p:pic>
        <p:nvPicPr>
          <p:cNvPr id="4" name="Picture 2" descr="https://www.researchgate.net/profile/Vikas_Kumar146/publication/346412647/figure/fig1/AS:962618307145728@1606517497246/Proposed-customer-retention-model_W6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66165" y="1292860"/>
            <a:ext cx="9700260" cy="5144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1980" y="521335"/>
            <a:ext cx="10280650" cy="647700"/>
          </a:xfrm>
        </p:spPr>
        <p:txBody>
          <a:bodyPr/>
          <a:p>
            <a:r>
              <a:rPr lang="en-US"/>
              <a:t>  </a:t>
            </a:r>
            <a:r>
              <a:rPr lang="en-US" sz="4400"/>
              <a:t> </a:t>
            </a:r>
            <a:r>
              <a:rPr lang="en-US" sz="4400">
                <a:latin typeface="Calibri" panose="020F0502020204030204" pitchFamily="34" charset="0"/>
                <a:cs typeface="Calibri" panose="020F0502020204030204" pitchFamily="34" charset="0"/>
              </a:rPr>
              <a:t>Understanding</a:t>
            </a:r>
            <a:r>
              <a:rPr lang="en-US"/>
              <a:t> </a:t>
            </a:r>
            <a:endParaRPr lang="en-US"/>
          </a:p>
        </p:txBody>
      </p:sp>
      <p:sp>
        <p:nvSpPr>
          <p:cNvPr id="3" name="Text Placeholder 2"/>
          <p:cNvSpPr>
            <a:spLocks noGrp="1"/>
          </p:cNvSpPr>
          <p:nvPr>
            <p:ph type="body" idx="1"/>
          </p:nvPr>
        </p:nvSpPr>
        <p:spPr>
          <a:xfrm>
            <a:off x="742315" y="1169670"/>
            <a:ext cx="10605135" cy="5568315"/>
          </a:xfrm>
        </p:spPr>
        <p:txBody>
          <a:bodyPr/>
          <a:p>
            <a:pPr marL="342900" indent="-342900">
              <a:buFont typeface="Arial" panose="020B0604020202020204" pitchFamily="34" charset="0"/>
              <a:buChar char="•"/>
            </a:pPr>
            <a:r>
              <a:rPr lang="en-US"/>
              <a:t> So initially we are given the dataset having various information about many questions that were captured from the survey of e-commerce websites </a:t>
            </a:r>
            <a:r>
              <a:rPr lang="en-US">
                <a:sym typeface="+mn-ea"/>
              </a:rPr>
              <a:t>by respondants </a:t>
            </a:r>
            <a:r>
              <a:rPr lang="en-US"/>
              <a:t>over a period of time..</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Information of the respondants include basic data such as City,Age group,which site they will usually use to shop?,Gender, Performance of website. etc</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Many such parameters captured in the survey will be the deciding factor to opt for an e-commerce website which will then be used to improve to analyze the business trends across the market. </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So basically, we will analyze the dataset to find the patterns of trends and analyze the data to gain insights of what’s happening in the market which is eventually decided by the customer’s mindset.</a:t>
            </a:r>
            <a:endParaRPr lang="en-US"/>
          </a:p>
          <a:p>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1855" y="424180"/>
            <a:ext cx="10280650" cy="744855"/>
          </a:xfrm>
        </p:spPr>
        <p:txBody>
          <a:bodyPr/>
          <a:p>
            <a:r>
              <a:rPr lang="en-US" sz="4400">
                <a:latin typeface="Calibri" panose="020F0502020204030204" pitchFamily="34" charset="0"/>
                <a:cs typeface="Calibri" panose="020F0502020204030204" pitchFamily="34" charset="0"/>
              </a:rPr>
              <a:t>Exploratory Data Analysis </a:t>
            </a:r>
            <a:endParaRPr lang="en-US" sz="440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774700" y="1169035"/>
            <a:ext cx="10474960" cy="5347335"/>
          </a:xfrm>
        </p:spPr>
        <p:txBody>
          <a:bodyPr/>
          <a:p>
            <a:pPr marL="342900" indent="-342900">
              <a:buFont typeface="Arial" panose="020B0604020202020204" pitchFamily="34" charset="0"/>
              <a:buChar char="•"/>
            </a:pPr>
            <a:r>
              <a:rPr lang="en-US"/>
              <a:t>At first we will correct the header patterns of the feature by removing the unwanted space &amp; numbers that is there in the feature columns to convert it into readable format. </a:t>
            </a:r>
            <a:endParaRPr lang="en-US"/>
          </a:p>
          <a:p>
            <a:pPr>
              <a:buFont typeface="Arial" panose="020B0604020202020204" pitchFamily="34" charset="0"/>
            </a:pPr>
            <a:endParaRPr lang="en-US"/>
          </a:p>
          <a:p>
            <a:pPr marL="342900" indent="-342900">
              <a:buFont typeface="Arial" panose="020B0604020202020204" pitchFamily="34" charset="0"/>
              <a:buChar char="•"/>
            </a:pPr>
            <a:r>
              <a:rPr lang="en-US"/>
              <a:t>We will then analyse the data set by knowing shape,statistics,sum of null values present in the dataset,datatypes of the features,unique values, unique value counts.This will help us to know main characteristics of the datasets. </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Typically we use many Graphs to analyze the dataset. In the current problem statement we will begin by plotting series of </a:t>
            </a:r>
            <a:r>
              <a:rPr lang="en-US" b="1"/>
              <a:t>pie charts</a:t>
            </a:r>
            <a:r>
              <a:rPr lang="en-US"/>
              <a:t> representing each feature based on the value counts. we have used matplotlib library instance to plot the graph</a:t>
            </a:r>
            <a:endParaRPr lang="en-US"/>
          </a:p>
          <a:p>
            <a:pPr>
              <a:buFont typeface="Arial" panose="020B0604020202020204" pitchFamily="34" charset="0"/>
            </a:pPr>
            <a:r>
              <a:rPr lang="en-US"/>
              <a:t>     ex: How old are you ?, Gender of the respondant</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1855" y="424180"/>
            <a:ext cx="10280650" cy="572770"/>
          </a:xfrm>
        </p:spPr>
        <p:txBody>
          <a:bodyPr/>
          <a:p>
            <a:r>
              <a:rPr lang="en-US" sz="4400">
                <a:latin typeface="Calibri" panose="020F0502020204030204" pitchFamily="34" charset="0"/>
                <a:cs typeface="Calibri" panose="020F0502020204030204" pitchFamily="34" charset="0"/>
              </a:rPr>
              <a:t>Plots used for Visualization</a:t>
            </a:r>
            <a:endParaRPr lang="en-US" sz="440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774700" y="1083945"/>
            <a:ext cx="10474960" cy="5432425"/>
          </a:xfrm>
        </p:spPr>
        <p:txBody>
          <a:bodyPr/>
          <a:p>
            <a:pPr marL="342900" indent="-342900">
              <a:buFont typeface="Arial" panose="020B0604020202020204" pitchFamily="34" charset="0"/>
              <a:buChar char="•"/>
            </a:pPr>
            <a:r>
              <a:rPr lang="en-US"/>
              <a:t>Pie chart</a:t>
            </a:r>
            <a:endParaRPr lang="en-US"/>
          </a:p>
          <a:p>
            <a:pPr marL="342900" indent="-342900">
              <a:buFont typeface="Arial" panose="020B0604020202020204" pitchFamily="34" charset="0"/>
              <a:buChar char="•"/>
            </a:pPr>
            <a:r>
              <a:rPr lang="en-US"/>
              <a:t>Line plot</a:t>
            </a:r>
            <a:endParaRPr lang="en-US"/>
          </a:p>
          <a:p>
            <a:pPr marL="342900" indent="-342900">
              <a:buFont typeface="Arial" panose="020B0604020202020204" pitchFamily="34" charset="0"/>
              <a:buChar char="•"/>
            </a:pPr>
            <a:r>
              <a:rPr lang="en-US"/>
              <a:t>Violin plot</a:t>
            </a:r>
            <a:endParaRPr lang="en-US"/>
          </a:p>
          <a:p>
            <a:pPr marL="342900" indent="-342900">
              <a:buFont typeface="Arial" panose="020B0604020202020204" pitchFamily="34" charset="0"/>
              <a:buChar char="•"/>
            </a:pPr>
            <a:r>
              <a:rPr lang="en-US"/>
              <a:t>Count plot</a:t>
            </a:r>
            <a:endParaRPr lang="en-US"/>
          </a:p>
          <a:p>
            <a:pPr marL="342900" indent="-342900">
              <a:buFont typeface="Arial" panose="020B0604020202020204" pitchFamily="34" charset="0"/>
              <a:buChar char="•"/>
            </a:pPr>
            <a:r>
              <a:rPr lang="en-US"/>
              <a:t>Strip plot</a:t>
            </a:r>
            <a:endParaRPr lang="en-US"/>
          </a:p>
          <a:p>
            <a:pPr>
              <a:buFont typeface="Arial" panose="020B0604020202020204" pitchFamily="34" charset="0"/>
            </a:pPr>
            <a:endParaRPr lang="en-US"/>
          </a:p>
          <a:p>
            <a:pPr marL="342900" indent="-342900">
              <a:buFont typeface="Arial" panose="020B0604020202020204" pitchFamily="34" charset="0"/>
              <a:buChar char="•"/>
            </a:pPr>
            <a:r>
              <a:rPr lang="en-US"/>
              <a:t>All the other plots listed here can be used to Analyze continuous variables and categorical variables</a:t>
            </a:r>
            <a:endParaRPr lang="en-US"/>
          </a:p>
          <a:p>
            <a:pPr marL="342900" indent="-342900">
              <a:buFont typeface="Arial" panose="020B0604020202020204" pitchFamily="34" charset="0"/>
              <a:buChar char="•"/>
            </a:pPr>
            <a:r>
              <a:rPr lang="en-US"/>
              <a:t>Box plot- to find the Outliers,Quartiles,Range</a:t>
            </a:r>
            <a:endParaRPr lang="en-US"/>
          </a:p>
          <a:p>
            <a:pPr marL="342900" indent="-342900">
              <a:buFont typeface="Arial" panose="020B0604020202020204" pitchFamily="34" charset="0"/>
              <a:buChar char="•"/>
            </a:pPr>
            <a:r>
              <a:rPr lang="en-US"/>
              <a:t>Scatterplot- to know the relationship between one feature with the other</a:t>
            </a:r>
            <a:endParaRPr lang="en-US"/>
          </a:p>
          <a:p>
            <a:pPr marL="342900" indent="-342900">
              <a:buFont typeface="Arial" panose="020B0604020202020204" pitchFamily="34" charset="0"/>
              <a:buChar char="•"/>
            </a:pPr>
            <a:r>
              <a:rPr lang="en-US"/>
              <a:t>Heatmap- to know the correlation of one variable with the other</a:t>
            </a:r>
            <a:endParaRPr lang="en-US"/>
          </a:p>
          <a:p>
            <a:pPr marL="342900" indent="-342900">
              <a:buFont typeface="Arial" panose="020B0604020202020204" pitchFamily="34" charset="0"/>
              <a:buChar char="•"/>
            </a:pPr>
            <a:r>
              <a:rPr lang="en-US"/>
              <a:t>Histplot- to know the frequency of occurance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1855" y="424180"/>
            <a:ext cx="10280650" cy="572770"/>
          </a:xfrm>
        </p:spPr>
        <p:txBody>
          <a:bodyPr/>
          <a:p>
            <a:r>
              <a:rPr lang="en-US" sz="4400">
                <a:latin typeface="Calibri" panose="020F0502020204030204" pitchFamily="34" charset="0"/>
                <a:cs typeface="Calibri" panose="020F0502020204030204" pitchFamily="34" charset="0"/>
              </a:rPr>
              <a:t>Conclusion of the analysis</a:t>
            </a:r>
            <a:endParaRPr lang="en-US" sz="440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774700" y="1083945"/>
            <a:ext cx="10474960" cy="5432425"/>
          </a:xfrm>
        </p:spPr>
        <p:txBody>
          <a:bodyPr/>
          <a:p>
            <a:pPr marL="342900" indent="-342900">
              <a:buFont typeface="Arial" panose="020B0604020202020204" pitchFamily="34" charset="0"/>
              <a:buChar char="•"/>
            </a:pPr>
            <a:r>
              <a:rPr lang="en-US"/>
              <a:t>On analysis, we found that,</a:t>
            </a:r>
            <a:endParaRPr lang="en-US"/>
          </a:p>
          <a:p>
            <a:pPr>
              <a:buFont typeface="Arial" panose="020B0604020202020204" pitchFamily="34" charset="0"/>
            </a:pPr>
            <a:endParaRPr lang="en-US"/>
          </a:p>
          <a:p>
            <a:pPr marL="342900" indent="-342900">
              <a:buFont typeface="Arial" panose="020B0604020202020204" pitchFamily="34" charset="0"/>
              <a:buChar char="•"/>
            </a:pPr>
            <a:r>
              <a:rPr lang="en-US"/>
              <a:t>There are double the number of women than men who have taken this survey.</a:t>
            </a:r>
            <a:endParaRPr lang="en-US"/>
          </a:p>
          <a:p>
            <a:pPr marL="342900" indent="-342900">
              <a:buFont typeface="Arial" panose="020B0604020202020204" pitchFamily="34" charset="0"/>
              <a:buChar char="•"/>
            </a:pPr>
            <a:r>
              <a:rPr lang="en-US"/>
              <a:t>Most of the people are in their 30's followed by 20's, teenagers and senior citizen are the least in number. </a:t>
            </a:r>
            <a:endParaRPr lang="en-US"/>
          </a:p>
          <a:p>
            <a:pPr marL="342900" indent="-342900">
              <a:buFont typeface="Arial" panose="020B0604020202020204" pitchFamily="34" charset="0"/>
              <a:buChar char="•"/>
            </a:pPr>
            <a:r>
              <a:rPr lang="en-US"/>
              <a:t>Most of the people belong from delhi, noida and banglore, ambiguity can also be seen as noida has two categories (noida and grater noida) which needs to be handled </a:t>
            </a:r>
            <a:endParaRPr lang="en-US"/>
          </a:p>
          <a:p>
            <a:pPr marL="342900" indent="-342900">
              <a:buFont typeface="Arial" panose="020B0604020202020204" pitchFamily="34" charset="0"/>
              <a:buChar char="•"/>
            </a:pPr>
            <a:r>
              <a:rPr lang="en-US"/>
              <a:t>Most of the people shopping online are shopping from a long time. </a:t>
            </a:r>
            <a:endParaRPr lang="en-US"/>
          </a:p>
          <a:p>
            <a:pPr marL="342900" indent="-342900">
              <a:buFont typeface="Arial" panose="020B0604020202020204" pitchFamily="34" charset="0"/>
              <a:buChar char="•"/>
            </a:pPr>
            <a:r>
              <a:rPr lang="en-US"/>
              <a:t>Majority of people shop online less than 10 times a year,and least people will shop 42 times &amp; above.Ambiguity can be seen for range 42 times and above since we have lesser numbers to analyze,which then will be handled </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1855" y="252730"/>
            <a:ext cx="10280650" cy="572770"/>
          </a:xfrm>
        </p:spPr>
        <p:txBody>
          <a:bodyPr/>
          <a:p>
            <a:r>
              <a:rPr lang="en-US" sz="4400">
                <a:latin typeface="Calibri" panose="020F0502020204030204" pitchFamily="34" charset="0"/>
                <a:cs typeface="Calibri" panose="020F0502020204030204" pitchFamily="34" charset="0"/>
              </a:rPr>
              <a:t>Conclusion of the analysis</a:t>
            </a:r>
            <a:endParaRPr lang="en-US" sz="440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774700" y="706120"/>
            <a:ext cx="10474960" cy="5690870"/>
          </a:xfrm>
        </p:spPr>
        <p:txBody>
          <a:bodyPr/>
          <a:p>
            <a:pPr marL="342900" indent="-342900">
              <a:buFont typeface="Arial" panose="020B0604020202020204" pitchFamily="34" charset="0"/>
              <a:buChar char="•"/>
            </a:pPr>
            <a:r>
              <a:rPr lang="en-US"/>
              <a:t>On analysis, we found that :</a:t>
            </a:r>
            <a:endParaRPr lang="en-US"/>
          </a:p>
          <a:p>
            <a:pPr>
              <a:buFont typeface="Arial" panose="020B0604020202020204" pitchFamily="34" charset="0"/>
            </a:pPr>
            <a:r>
              <a:rPr lang="en-US"/>
              <a:t> Intent behind shopping-</a:t>
            </a:r>
            <a:endParaRPr lang="en-US"/>
          </a:p>
          <a:p>
            <a:pPr marL="342900" indent="-342900">
              <a:buFont typeface="Arial" panose="020B0604020202020204" pitchFamily="34" charset="0"/>
              <a:buChar char="•"/>
            </a:pPr>
            <a:r>
              <a:rPr lang="en-US"/>
              <a:t>Satisfaction- Almost all the people who have shopped from amazon, flipkart and paytm are satisfied. People who shop from a more number of online brands doesn’t seem to be satisfied.</a:t>
            </a:r>
            <a:endParaRPr lang="en-US"/>
          </a:p>
          <a:p>
            <a:pPr marL="342900" indent="-342900">
              <a:buFont typeface="Arial" panose="020B0604020202020204" pitchFamily="34" charset="0"/>
              <a:buChar char="•"/>
            </a:pPr>
            <a:r>
              <a:rPr lang="en-US"/>
              <a:t>Benefits- People shopping from amazon and paytm are getting benefits from the loyalty points, flipkart and sanpdeal also seem to give such benefits but people who shop from almost everywhere disagree with this statement too</a:t>
            </a:r>
            <a:endParaRPr lang="en-US"/>
          </a:p>
          <a:p>
            <a:pPr>
              <a:buFont typeface="Arial" panose="020B0604020202020204" pitchFamily="34" charset="0"/>
            </a:pPr>
            <a:r>
              <a:rPr lang="en-US"/>
              <a:t>  Online retailing- </a:t>
            </a:r>
            <a:endParaRPr lang="en-US"/>
          </a:p>
          <a:p>
            <a:pPr marL="342900" indent="-342900">
              <a:buFont typeface="Arial" panose="020B0604020202020204" pitchFamily="34" charset="0"/>
              <a:buChar char="•"/>
            </a:pPr>
            <a:r>
              <a:rPr lang="en-US"/>
              <a:t>Highest number of people have been shopping online for above 4 years except for the age group below 20 years and above 50 years. People who are shopping online for 1-2 years does not include teenagers and elder people.</a:t>
            </a:r>
            <a:endParaRPr lang="en-US"/>
          </a:p>
          <a:p>
            <a:pPr marL="342900" indent="-342900">
              <a:buFont typeface="Arial" panose="020B0604020202020204" pitchFamily="34" charset="0"/>
              <a:buChar char="•"/>
            </a:pPr>
            <a:r>
              <a:rPr lang="en-US"/>
              <a:t>Online retailing- Even though people who are shopping online for more than 3 years donot use the application rather use search engine and direct url's in large number which indicates that online brands should update all their platforms rather than just application. </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1855" y="424180"/>
            <a:ext cx="10280650" cy="572770"/>
          </a:xfrm>
        </p:spPr>
        <p:txBody>
          <a:bodyPr/>
          <a:p>
            <a:r>
              <a:rPr lang="en-US" sz="4400">
                <a:latin typeface="Calibri" panose="020F0502020204030204" pitchFamily="34" charset="0"/>
                <a:cs typeface="Calibri" panose="020F0502020204030204" pitchFamily="34" charset="0"/>
              </a:rPr>
              <a:t>Conclusion of the analysis</a:t>
            </a:r>
            <a:endParaRPr lang="en-US" sz="440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774700" y="1083945"/>
            <a:ext cx="10474960" cy="5432425"/>
          </a:xfrm>
        </p:spPr>
        <p:txBody>
          <a:bodyPr/>
          <a:p>
            <a:pPr marL="342900" indent="-342900">
              <a:buFont typeface="Arial" panose="020B0604020202020204" pitchFamily="34" charset="0"/>
              <a:buChar char="•"/>
            </a:pPr>
            <a:r>
              <a:rPr lang="en-US"/>
              <a:t>On analysis, we found that :</a:t>
            </a:r>
            <a:endParaRPr lang="en-US"/>
          </a:p>
          <a:p>
            <a:pPr marL="342900" indent="-342900">
              <a:buFont typeface="Arial" panose="020B0604020202020204" pitchFamily="34" charset="0"/>
              <a:buChar char="•"/>
            </a:pPr>
            <a:endParaRPr lang="en-US"/>
          </a:p>
          <a:p>
            <a:pPr>
              <a:buFont typeface="Arial" panose="020B0604020202020204" pitchFamily="34" charset="0"/>
            </a:pPr>
            <a:r>
              <a:rPr lang="en-US">
                <a:sym typeface="+mn-ea"/>
              </a:rPr>
              <a:t>  Brand image</a:t>
            </a:r>
            <a:r>
              <a:rPr lang="en-US"/>
              <a:t>- </a:t>
            </a:r>
            <a:endParaRPr lang="en-US"/>
          </a:p>
          <a:p>
            <a:pPr marL="342900" indent="-342900">
              <a:buFont typeface="Arial" panose="020B0604020202020204" pitchFamily="34" charset="0"/>
              <a:buChar char="•"/>
            </a:pPr>
            <a:r>
              <a:rPr lang="en-US"/>
              <a:t>Amazon, Flipkart have been had the highest votes for having all the positive points and have maintained a very good brand image followed by paytm and the myntra.</a:t>
            </a:r>
            <a:endParaRPr lang="en-US"/>
          </a:p>
          <a:p>
            <a:pPr marL="342900" indent="-342900">
              <a:buFont typeface="Arial" panose="020B0604020202020204" pitchFamily="34" charset="0"/>
              <a:buChar char="•"/>
            </a:pPr>
            <a:r>
              <a:rPr lang="en-US"/>
              <a:t>We can clearly see that most of the time people abandon the bag is beacuse they get a better alternative offer or promo code not applicable. There is also lack of trust seen in amazon, flipkart and paytm by some people.</a:t>
            </a:r>
            <a:endParaRPr lang="en-US"/>
          </a:p>
          <a:p>
            <a:pPr>
              <a:buFont typeface="Arial" panose="020B0604020202020204" pitchFamily="34" charset="0"/>
            </a:pPr>
            <a:r>
              <a:rPr lang="en-US"/>
              <a:t>  Loyalty- </a:t>
            </a:r>
            <a:endParaRPr lang="en-US"/>
          </a:p>
          <a:p>
            <a:pPr marL="342900" indent="-342900">
              <a:buFont typeface="Arial" panose="020B0604020202020204" pitchFamily="34" charset="0"/>
              <a:buChar char="•"/>
            </a:pPr>
            <a:r>
              <a:rPr lang="en-US"/>
              <a:t>Customers seem to be more loyal to amazon, flipkart and paytm as even though many of them have given negative remarks about them still they would recommend these platforms to their friend</a:t>
            </a:r>
            <a:endParaRPr lang="en-US"/>
          </a:p>
          <a:p>
            <a:pPr marL="342900" indent="-342900">
              <a:buFont typeface="Arial" panose="020B0604020202020204" pitchFamily="34" charset="0"/>
              <a:buChar char="•"/>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5050</Words>
  <Application>WPS Presentation</Application>
  <PresentationFormat>宽屏</PresentationFormat>
  <Paragraphs>94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SimSun</vt:lpstr>
      <vt:lpstr>Wingdings</vt:lpstr>
      <vt:lpstr>Calibri</vt:lpstr>
      <vt:lpstr>Microsoft YaHei Light</vt:lpstr>
      <vt:lpstr>Microsoft YaHei</vt:lpstr>
      <vt:lpstr>Arial Unicode MS</vt:lpstr>
      <vt:lpstr>Calibri Light</vt:lpstr>
      <vt:lpstr>Office Theme</vt:lpstr>
      <vt:lpstr>1_Office Theme</vt:lpstr>
      <vt:lpstr> Customer Retention</vt:lpstr>
      <vt:lpstr>PowerPoint 演示文稿</vt:lpstr>
      <vt:lpstr>Life Cycle of Purchase values</vt:lpstr>
      <vt:lpstr>   Understanding </vt:lpstr>
      <vt:lpstr>Exploratory Data Analysis </vt:lpstr>
      <vt:lpstr>Plots used for Visualization</vt:lpstr>
      <vt:lpstr>Conclusion of the analysis</vt:lpstr>
      <vt:lpstr>Conclusion of the analysis</vt:lpstr>
      <vt:lpstr>Conclusion of the analysis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HP</cp:lastModifiedBy>
  <cp:revision>33</cp:revision>
  <dcterms:created xsi:type="dcterms:W3CDTF">2015-10-06T12:45:00Z</dcterms:created>
  <dcterms:modified xsi:type="dcterms:W3CDTF">2021-11-27T12:49:57Z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83911365C2C34B5DB09763100DD59F0F</vt:lpwstr>
  </property>
</Properties>
</file>