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1" r:id="rId3"/>
    <p:sldId id="287" r:id="rId4"/>
    <p:sldId id="289" r:id="rId5"/>
    <p:sldId id="331" r:id="rId6"/>
    <p:sldId id="318" r:id="rId7"/>
    <p:sldId id="302" r:id="rId8"/>
    <p:sldId id="330" r:id="rId9"/>
    <p:sldId id="292" r:id="rId10"/>
    <p:sldId id="323" r:id="rId11"/>
    <p:sldId id="313" r:id="rId12"/>
    <p:sldId id="305" r:id="rId13"/>
    <p:sldId id="311" r:id="rId14"/>
    <p:sldId id="332"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38276-CD93-44B7-8B4C-ACD125B154B4}" v="64" dt="2022-04-09T09:07:48.73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79751" autoAdjust="0"/>
  </p:normalViewPr>
  <p:slideViewPr>
    <p:cSldViewPr snapToGrid="0" snapToObjects="1">
      <p:cViewPr varScale="1">
        <p:scale>
          <a:sx n="43" d="100"/>
          <a:sy n="43" d="100"/>
        </p:scale>
        <p:origin x="562" y="8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09-04-2022</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dirty="0">
                <a:solidFill>
                  <a:srgbClr val="4E5E6A"/>
                </a:solidFill>
                <a:latin typeface="Times New Roman"/>
              </a:rPr>
              <a:t>Image Scraping &amp; Classification</a:t>
            </a:r>
            <a:endParaRPr lang="en-IN" b="0" i="0" dirty="0">
              <a:solidFill>
                <a:srgbClr val="4E5E6A"/>
              </a:solidFill>
              <a:effectLst/>
              <a:latin typeface="Times New Roman"/>
            </a:endParaRPr>
          </a:p>
        </p:txBody>
      </p:sp>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440871" y="471981"/>
            <a:ext cx="1679334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Convolutional Neural Network</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DEB9079-C7FD-482F-B904-DA0A7F255AC3}"/>
              </a:ext>
            </a:extLst>
          </p:cNvPr>
          <p:cNvSpPr txBox="1"/>
          <p:nvPr/>
        </p:nvSpPr>
        <p:spPr>
          <a:xfrm>
            <a:off x="1440870" y="2511485"/>
            <a:ext cx="10123601" cy="970522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100000"/>
              </a:lnSpc>
            </a:pPr>
            <a:r>
              <a:rPr lang="en-US" sz="2400" baseline="0" dirty="0">
                <a:latin typeface="Times New Roman" pitchFamily="18" charset="0"/>
                <a:cs typeface="Times New Roman" pitchFamily="18" charset="0"/>
              </a:rPr>
              <a:t>Model: "sequential"</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Layer (type)                 Output Shape              Param #   </a:t>
            </a:r>
          </a:p>
          <a:p>
            <a:pPr algn="just">
              <a:lnSpc>
                <a:spcPct val="100000"/>
              </a:lnSpc>
            </a:pPr>
            <a:r>
              <a:rPr lang="en-US" sz="2400" baseline="0" dirty="0">
                <a:latin typeface="Times New Roman" pitchFamily="18" charset="0"/>
                <a:cs typeface="Times New Roman" pitchFamily="18" charset="0"/>
              </a:rPr>
              <a:t>==========================================================</a:t>
            </a:r>
          </a:p>
          <a:p>
            <a:pPr algn="just">
              <a:lnSpc>
                <a:spcPct val="100000"/>
              </a:lnSpc>
            </a:pPr>
            <a:r>
              <a:rPr lang="en-US" sz="2400" baseline="0" dirty="0">
                <a:latin typeface="Times New Roman" pitchFamily="18" charset="0"/>
                <a:cs typeface="Times New Roman" pitchFamily="18" charset="0"/>
              </a:rPr>
              <a:t>conv2d (Conv2D)              (None, 238, 238, 64)      1792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 (Conv2D)            (None, 236, 236, 64)      36928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 (MaxPooling2D) (None, 118, 118, 64)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conv2d_2 (Conv2D)            (None, 116, 116, 128)     73856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conv2d_3 (Conv2D)            (None, 114, 114, 128)     147584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max_pooling2d_1 (MaxPooling2 (None, 57, 57, 128)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conv2d_4 (Conv2D)            (None, 55, 55, 256)       295168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conv2d_5 (Conv2D)            (None, 53, 53, 256)       590080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conv2d_6 (Conv2D)            (None, 51, 51, 256)       590080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max_pooling2d_2 (MaxPooling2 (None, 25, 25, 256)       0         </a:t>
            </a:r>
          </a:p>
          <a:p>
            <a:pPr algn="just">
              <a:lnSpc>
                <a:spcPct val="100000"/>
              </a:lnSpc>
            </a:pPr>
            <a:endParaRPr lang="en-US" sz="24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algn="just">
              <a:lnSpc>
                <a:spcPct val="100000"/>
              </a:lnSpc>
            </a:pPr>
            <a:endParaRPr lang="en-US" sz="2400" baseline="0" dirty="0">
              <a:latin typeface="Times New Roman" pitchFamily="18" charset="0"/>
              <a:cs typeface="Times New Roman" pitchFamily="18" charset="0"/>
            </a:endParaRP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82EC9DCA-A097-4AF1-9D4F-5B6B7B7E3FFE}"/>
              </a:ext>
            </a:extLst>
          </p:cNvPr>
          <p:cNvSpPr txBox="1"/>
          <p:nvPr/>
        </p:nvSpPr>
        <p:spPr>
          <a:xfrm>
            <a:off x="11716871" y="2511484"/>
            <a:ext cx="10123601" cy="1044388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100000"/>
              </a:lnSpc>
            </a:pPr>
            <a:r>
              <a:rPr lang="en-US" sz="2400" baseline="0" dirty="0">
                <a:latin typeface="Times New Roman" pitchFamily="18" charset="0"/>
                <a:cs typeface="Times New Roman" pitchFamily="18" charset="0"/>
              </a:rPr>
              <a:t>conv2d_7 (Conv2D)            (None, 23, 23, 512)       1180160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conv2d_8 (Conv2D)            (None, 21, 21,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conv2d_9 (Conv2D)            (None, 19, 19,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max_pooling2d_3 (MaxPooling2 (None, 9, 9,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conv2d_10 (Conv2D)           (None, 7, 7,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conv2d_11 (Conv2D)           (None, 5, 5,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conv2d_12 (Conv2D)           (None, 3, 3,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max_pooling2d_4 (MaxPooling2 (None, 1, 1,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flatten (Flatten)            (None,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dense (Dense)                (None, 512)               262656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dense_1 (Dense)              (None, 3)                 1539      </a:t>
            </a:r>
          </a:p>
          <a:p>
            <a:pPr algn="just">
              <a:lnSpc>
                <a:spcPct val="100000"/>
              </a:lnSpc>
            </a:pPr>
            <a:r>
              <a:rPr lang="en-US" sz="2400" baseline="0" dirty="0">
                <a:latin typeface="Times New Roman" pitchFamily="18" charset="0"/>
                <a:cs typeface="Times New Roman" pitchFamily="18" charset="0"/>
              </a:rPr>
              <a:t>==========================================================</a:t>
            </a:r>
          </a:p>
          <a:p>
            <a:pPr algn="just">
              <a:lnSpc>
                <a:spcPct val="100000"/>
              </a:lnSpc>
            </a:pPr>
            <a:r>
              <a:rPr lang="en-US" sz="2400" baseline="0" dirty="0">
                <a:latin typeface="Times New Roman" pitchFamily="18" charset="0"/>
                <a:cs typeface="Times New Roman" pitchFamily="18" charset="0"/>
              </a:rPr>
              <a:t>Total params: 14,978,883</a:t>
            </a:r>
          </a:p>
          <a:p>
            <a:pPr algn="just">
              <a:lnSpc>
                <a:spcPct val="100000"/>
              </a:lnSpc>
            </a:pPr>
            <a:r>
              <a:rPr lang="en-US" sz="2400" baseline="0" dirty="0">
                <a:latin typeface="Times New Roman" pitchFamily="18" charset="0"/>
                <a:cs typeface="Times New Roman" pitchFamily="18" charset="0"/>
              </a:rPr>
              <a:t>Trainable params: 14,978,883</a:t>
            </a:r>
          </a:p>
          <a:p>
            <a:pPr algn="just">
              <a:lnSpc>
                <a:spcPct val="100000"/>
              </a:lnSpc>
            </a:pPr>
            <a:r>
              <a:rPr lang="en-US" sz="2400" baseline="0" dirty="0">
                <a:latin typeface="Times New Roman" pitchFamily="18" charset="0"/>
                <a:cs typeface="Times New Roman" pitchFamily="18" charset="0"/>
              </a:rPr>
              <a:t>Non-trainable params: 0</a:t>
            </a: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algn="just">
              <a:lnSpc>
                <a:spcPct val="100000"/>
              </a:lnSpc>
            </a:pPr>
            <a:endParaRPr lang="en-US" sz="24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35304591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Model</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11</a:t>
            </a:fld>
            <a:endParaRPr lang="en-IN"/>
          </a:p>
        </p:txBody>
      </p:sp>
      <p:pic>
        <p:nvPicPr>
          <p:cNvPr id="4" name="Picture 3">
            <a:extLst>
              <a:ext uri="{FF2B5EF4-FFF2-40B4-BE49-F238E27FC236}">
                <a16:creationId xmlns:a16="http://schemas.microsoft.com/office/drawing/2014/main" id="{9F92FC00-519E-47F7-B6C7-62379D878981}"/>
              </a:ext>
            </a:extLst>
          </p:cNvPr>
          <p:cNvPicPr>
            <a:picLocks noChangeAspect="1"/>
          </p:cNvPicPr>
          <p:nvPr/>
        </p:nvPicPr>
        <p:blipFill>
          <a:blip r:embed="rId2"/>
          <a:stretch>
            <a:fillRect/>
          </a:stretch>
        </p:blipFill>
        <p:spPr>
          <a:xfrm>
            <a:off x="3101786" y="3370729"/>
            <a:ext cx="13841507" cy="8964024"/>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50161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getting77.14% accuracy.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4" name="Picture 3">
            <a:extLst>
              <a:ext uri="{FF2B5EF4-FFF2-40B4-BE49-F238E27FC236}">
                <a16:creationId xmlns:a16="http://schemas.microsoft.com/office/drawing/2014/main" id="{0D682CB9-C0B4-4374-A879-CF6EBB7DAD4C}"/>
              </a:ext>
            </a:extLst>
          </p:cNvPr>
          <p:cNvPicPr>
            <a:picLocks noChangeAspect="1"/>
          </p:cNvPicPr>
          <p:nvPr/>
        </p:nvPicPr>
        <p:blipFill>
          <a:blip r:embed="rId2"/>
          <a:stretch>
            <a:fillRect/>
          </a:stretch>
        </p:blipFill>
        <p:spPr>
          <a:xfrm>
            <a:off x="2303648" y="4459660"/>
            <a:ext cx="14478281" cy="6612753"/>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70941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Deep convolution neural networks are used to identify scaling, translation, and other forms </a:t>
            </a:r>
          </a:p>
          <a:p>
            <a:pPr marL="0" indent="0" algn="just">
              <a:buNone/>
            </a:pPr>
            <a:r>
              <a:rPr lang="en-US" sz="3600" baseline="0" dirty="0">
                <a:latin typeface="Times New Roman" pitchFamily="18" charset="0"/>
                <a:cs typeface="Times New Roman" pitchFamily="18" charset="0"/>
              </a:rPr>
              <a:t>of distortion-invariant images.</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 In order to avoid explicit feature extraction, the convolutional network uses feature detection layer to learn from training data implicitly, and because of the weight sharing mechanism, neurons on the same feature mapping surface have the same weight.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Weight sharing can greatly reduce the complexity of the network structure.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Especially, the multi-dimensional input vector image WDIN can effectively avoid the complexity of data reconstruction in the process of feature extraction and image classification.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Deep convolution neural network has incomparable advantages in image feature representation and classification.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To explore the connection between each layer of the deep convolutional neural network and the visual nervous system of the human brain, and how to make the deep neural network incremental, as human beings do, to compensate for learning, and to increase understanding of the details of the target object, further research is needed.</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dirty="0">
                <a:solidFill>
                  <a:srgbClr val="4E5E6A"/>
                </a:solidFill>
                <a:latin typeface="Times New Roman"/>
              </a:rPr>
              <a:t>Thank you</a:t>
            </a:r>
            <a:endParaRPr lang="en-IN" b="0" i="0" dirty="0">
              <a:solidFill>
                <a:srgbClr val="4E5E6A"/>
              </a:solidFill>
              <a:effectLst/>
              <a:latin typeface="Times New Roman"/>
            </a:endParaRPr>
          </a:p>
        </p:txBody>
      </p:sp>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10732602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61965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image classification is a classical problem of image processing, computer vision and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learning fields. Images are one of the major sources of data in the field of data</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science and AI.</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idea behind this project is to build a deep learning-based Image Classification model on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images that will be scraped from ecommerce portal. This is done to make the model more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more robust.</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Our goal is to scrape images of these 3 categories and build our data from it. That data will be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provided as an input to your deep learning problem. We need to scrape minimum 200 images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of each category. There is no maximum limit to the data collection.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2</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First we’ll scrape images from Amazon.com and save it in folder.</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With the help of </a:t>
            </a:r>
            <a:r>
              <a:rPr lang="en-US" sz="3600" baseline="0" dirty="0" err="1">
                <a:latin typeface="Times New Roman" pitchFamily="18" charset="0"/>
                <a:cs typeface="Times New Roman" pitchFamily="18" charset="0"/>
              </a:rPr>
              <a:t>pathlib</a:t>
            </a:r>
            <a:r>
              <a:rPr lang="en-US" sz="3600" baseline="0" dirty="0">
                <a:latin typeface="Times New Roman" pitchFamily="18" charset="0"/>
                <a:cs typeface="Times New Roman" pitchFamily="18" charset="0"/>
              </a:rPr>
              <a:t> We will upload our images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os.path.join</a:t>
            </a:r>
            <a:r>
              <a:rPr lang="en-US" sz="3600" baseline="0" dirty="0">
                <a:latin typeface="Times New Roman" pitchFamily="18" charset="0"/>
                <a:cs typeface="Times New Roman" pitchFamily="18" charset="0"/>
              </a:rPr>
              <a:t> )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only images in the data but we have 3 categories :</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Sarees</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Trouser</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Jeans</a:t>
            </a: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information page">
            <a:extLst>
              <a:ext uri="{FF2B5EF4-FFF2-40B4-BE49-F238E27FC236}">
                <a16:creationId xmlns:a16="http://schemas.microsoft.com/office/drawing/2014/main" id="{CA3CEC67-A536-4D8B-8C4C-C077D8E33A09}"/>
              </a:ext>
            </a:extLst>
          </p:cNvPr>
          <p:cNvSpPr txBox="1">
            <a:spLocks/>
          </p:cNvSpPr>
          <p:nvPr/>
        </p:nvSpPr>
        <p:spPr>
          <a:xfrm>
            <a:off x="2391129" y="471981"/>
            <a:ext cx="21005801" cy="2286001"/>
          </a:xfrm>
          <a:prstGeom prst="rect">
            <a:avLst/>
          </a:prstGeom>
        </p:spPr>
        <p:txBody>
          <a:bodyPr lIns="91440" tIns="45720" rIns="91440" bIns="45720" anchor="t"/>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a:cs typeface="Times New Roman"/>
              </a:rPr>
              <a:t>Sarees</a:t>
            </a:r>
            <a:endParaRPr lang="en-US" dirty="0">
              <a:latin typeface="Times New Roman" pitchFamily="18" charset="0"/>
              <a:cs typeface="Times New Roman" pitchFamily="18" charset="0"/>
            </a:endParaRPr>
          </a:p>
        </p:txBody>
      </p:sp>
      <p:pic>
        <p:nvPicPr>
          <p:cNvPr id="2050" name="Picture 2">
            <a:extLst>
              <a:ext uri="{FF2B5EF4-FFF2-40B4-BE49-F238E27FC236}">
                <a16:creationId xmlns:a16="http://schemas.microsoft.com/office/drawing/2014/main" id="{0B4F2A14-9005-4F8B-B01F-688E03CEE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48" y="3376892"/>
            <a:ext cx="5166406" cy="69622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EE543E-9F4B-4146-9429-5DDBF6949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966" y="3376892"/>
            <a:ext cx="5166406" cy="69622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AAC20FA-1710-4A18-B03F-972D38FDD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3621" y="3376891"/>
            <a:ext cx="3342968" cy="696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8524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a:xfrm>
            <a:off x="21982695" y="12066786"/>
            <a:ext cx="924645" cy="471924"/>
          </a:xfrm>
        </p:spPr>
        <p:txBody>
          <a:bodyPr lIns="50800" tIns="50800" rIns="50800" bIns="50800" anchor="t">
            <a:spAutoFit/>
          </a:bodyPr>
          <a:lstStyle/>
          <a:p>
            <a:r>
              <a:rPr lang="en-IN" dirty="0"/>
              <a:t>66</a:t>
            </a:r>
          </a:p>
        </p:txBody>
      </p:sp>
      <p:sp>
        <p:nvSpPr>
          <p:cNvPr id="5" name="Text information page">
            <a:extLst>
              <a:ext uri="{FF2B5EF4-FFF2-40B4-BE49-F238E27FC236}">
                <a16:creationId xmlns:a16="http://schemas.microsoft.com/office/drawing/2014/main" id="{41F1DC51-018E-4821-AA5D-D8BEF3D7EA6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Trouser</a:t>
            </a:r>
          </a:p>
        </p:txBody>
      </p:sp>
      <p:pic>
        <p:nvPicPr>
          <p:cNvPr id="3074" name="Picture 2">
            <a:extLst>
              <a:ext uri="{FF2B5EF4-FFF2-40B4-BE49-F238E27FC236}">
                <a16:creationId xmlns:a16="http://schemas.microsoft.com/office/drawing/2014/main" id="{A7D04BBF-6848-4493-B72B-4C2CCBCDC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29" y="3097866"/>
            <a:ext cx="4297296" cy="7520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89A3D7-4558-40B9-9BF1-941845487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358" y="3097866"/>
            <a:ext cx="3863328" cy="72115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AEC391F-2264-4362-8DF1-CCC40E61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5619" y="3097866"/>
            <a:ext cx="4550142" cy="721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8757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6</a:t>
            </a:fld>
            <a:endParaRPr lang="en-IN"/>
          </a:p>
        </p:txBody>
      </p:sp>
      <p:sp>
        <p:nvSpPr>
          <p:cNvPr id="7" name="Text information page">
            <a:extLst>
              <a:ext uri="{FF2B5EF4-FFF2-40B4-BE49-F238E27FC236}">
                <a16:creationId xmlns:a16="http://schemas.microsoft.com/office/drawing/2014/main" id="{9996D510-0029-4915-833B-DBFFB135A36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Jeans</a:t>
            </a:r>
          </a:p>
        </p:txBody>
      </p:sp>
      <p:pic>
        <p:nvPicPr>
          <p:cNvPr id="1026" name="Picture 2">
            <a:extLst>
              <a:ext uri="{FF2B5EF4-FFF2-40B4-BE49-F238E27FC236}">
                <a16:creationId xmlns:a16="http://schemas.microsoft.com/office/drawing/2014/main" id="{544FB002-0039-4EC6-9F37-B822E302D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50510"/>
            <a:ext cx="5337641" cy="8567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CFDCFA-D5BC-4BF5-90FA-66B96199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550" y="2950510"/>
            <a:ext cx="4569479" cy="8529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D7EB8D0-7443-40B8-B865-A76C28FCC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3549" y="2875649"/>
            <a:ext cx="5472992" cy="830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47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8</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200:35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we’ll do further processing.</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We have to build CNN to process images.</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56425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9</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943</Words>
  <Application>Microsoft Office PowerPoint</Application>
  <PresentationFormat>Custom</PresentationFormat>
  <Paragraphs>138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White</vt:lpstr>
      <vt:lpstr>Image Scraping &amp; Classification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Ashish Modi</cp:lastModifiedBy>
  <cp:revision>235</cp:revision>
  <dcterms:modified xsi:type="dcterms:W3CDTF">2022-04-09T09:09:01Z</dcterms:modified>
</cp:coreProperties>
</file>