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78" r:id="rId5"/>
    <p:sldId id="351" r:id="rId6"/>
    <p:sldId id="379" r:id="rId7"/>
    <p:sldId id="352" r:id="rId8"/>
    <p:sldId id="380" r:id="rId9"/>
    <p:sldId id="406" r:id="rId10"/>
    <p:sldId id="326" r:id="rId11"/>
    <p:sldId id="429" r:id="rId12"/>
    <p:sldId id="430" r:id="rId13"/>
    <p:sldId id="431" r:id="rId14"/>
    <p:sldId id="432" r:id="rId15"/>
    <p:sldId id="433" r:id="rId16"/>
    <p:sldId id="434" r:id="rId17"/>
    <p:sldId id="435" r:id="rId18"/>
    <p:sldId id="438" r:id="rId19"/>
    <p:sldId id="440" r:id="rId20"/>
    <p:sldId id="441" r:id="rId21"/>
    <p:sldId id="442" r:id="rId22"/>
    <p:sldId id="439" r:id="rId23"/>
    <p:sldId id="443" r:id="rId24"/>
    <p:sldId id="444" r:id="rId25"/>
    <p:sldId id="445" r:id="rId26"/>
    <p:sldId id="257"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696FDD"/>
    <a:srgbClr val="F9F9F9"/>
    <a:srgbClr val="A95E40"/>
    <a:srgbClr val="BFC7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78" autoAdjust="0"/>
    <p:restoredTop sz="94660"/>
  </p:normalViewPr>
  <p:slideViewPr>
    <p:cSldViewPr snapToGrid="0">
      <p:cViewPr varScale="1">
        <p:scale>
          <a:sx n="55" d="100"/>
          <a:sy n="55" d="100"/>
        </p:scale>
        <p:origin x="54" y="1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8C2803-E06E-4EA4-B347-5D4C0589E0F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12A6EA-494D-4A2D-85A4-52EAB07446F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95" y="0"/>
            <a:ext cx="12180409" cy="6858000"/>
          </a:xfrm>
          <a:prstGeom prst="rect">
            <a:avLst/>
          </a:prstGeom>
        </p:spPr>
      </p:pic>
      <p:sp>
        <p:nvSpPr>
          <p:cNvPr id="2" name="Title 1"/>
          <p:cNvSpPr>
            <a:spLocks noGrp="1"/>
          </p:cNvSpPr>
          <p:nvPr>
            <p:ph type="ctrTitle"/>
          </p:nvPr>
        </p:nvSpPr>
        <p:spPr>
          <a:xfrm>
            <a:off x="1524000" y="1212058"/>
            <a:ext cx="9144000" cy="2401888"/>
          </a:xfrm>
          <a:gradFill>
            <a:gsLst>
              <a:gs pos="11000">
                <a:schemeClr val="tx1">
                  <a:alpha val="0"/>
                </a:schemeClr>
              </a:gs>
              <a:gs pos="6000">
                <a:schemeClr val="accent1">
                  <a:lumMod val="40000"/>
                  <a:lumOff val="60000"/>
                  <a:alpha val="8000"/>
                </a:schemeClr>
              </a:gs>
              <a:gs pos="0">
                <a:schemeClr val="accent1"/>
              </a:gs>
              <a:gs pos="94000">
                <a:schemeClr val="accent1">
                  <a:lumMod val="60000"/>
                  <a:lumOff val="40000"/>
                  <a:alpha val="10000"/>
                </a:schemeClr>
              </a:gs>
              <a:gs pos="90000">
                <a:schemeClr val="accent1">
                  <a:lumMod val="5000"/>
                  <a:lumOff val="95000"/>
                  <a:alpha val="0"/>
                </a:schemeClr>
              </a:gs>
              <a:gs pos="100000">
                <a:schemeClr val="accent1"/>
              </a:gs>
            </a:gsLst>
            <a:lin ang="10800000" scaled="1"/>
          </a:gradFill>
        </p:spPr>
        <p:txBody>
          <a:bodyPr anchor="b">
            <a:normAutofit/>
          </a:bodyPr>
          <a:lstStyle>
            <a:lvl1pPr algn="ctr">
              <a:defRPr sz="54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4046937"/>
            <a:ext cx="9144000" cy="62547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5C101611-A8E9-486D-BFEC-103FCE29ED0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59D1C6-1DB6-4154-AF5C-C7FC06CCE1B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95" y="0"/>
            <a:ext cx="12180409" cy="6858000"/>
          </a:xfrm>
          <a:prstGeom prst="rect">
            <a:avLst/>
          </a:prstGeom>
        </p:spPr>
      </p:pic>
      <p:sp>
        <p:nvSpPr>
          <p:cNvPr id="3" name="日期占位符 2"/>
          <p:cNvSpPr>
            <a:spLocks noGrp="1"/>
          </p:cNvSpPr>
          <p:nvPr>
            <p:ph type="dt" sz="half" idx="10"/>
          </p:nvPr>
        </p:nvSpPr>
        <p:spPr/>
        <p:txBody>
          <a:bodyPr/>
          <a:lstStyle/>
          <a:p>
            <a:fld id="{1EC61D3F-34E9-4F9D-84A2-72367D9F9A6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54DC01-BD11-43BE-8FE9-19C0CFD26E47}" type="slidenum">
              <a:rPr lang="zh-CN" altLang="en-US" smtClean="0"/>
            </a:fld>
            <a:endParaRPr lang="zh-CN" altLang="en-US"/>
          </a:p>
        </p:txBody>
      </p:sp>
      <p:sp>
        <p:nvSpPr>
          <p:cNvPr id="9" name="文本占位符 8"/>
          <p:cNvSpPr>
            <a:spLocks noGrp="1"/>
          </p:cNvSpPr>
          <p:nvPr>
            <p:ph type="body" sz="quarter" idx="13"/>
          </p:nvPr>
        </p:nvSpPr>
        <p:spPr>
          <a:xfrm>
            <a:off x="839559" y="449360"/>
            <a:ext cx="10512884" cy="5817709"/>
          </a:xfrm>
        </p:spPr>
        <p:txBody>
          <a:bodyPr>
            <a:normAutofit/>
          </a:bodyPr>
          <a:lstStyle>
            <a:lvl1pPr marL="0" indent="0">
              <a:buFontTx/>
              <a:buNone/>
              <a:defRPr sz="2400">
                <a:solidFill>
                  <a:schemeClr val="tx1"/>
                </a:solidFill>
              </a:defRPr>
            </a:lvl1pPr>
            <a:lvl2pPr marL="393700" indent="0">
              <a:buFontTx/>
              <a:buNone/>
              <a:defRPr sz="2000">
                <a:solidFill>
                  <a:schemeClr val="tx1"/>
                </a:solidFill>
              </a:defRPr>
            </a:lvl2pPr>
            <a:lvl3pPr marL="661035" indent="0">
              <a:buFontTx/>
              <a:buNone/>
              <a:defRPr sz="1800">
                <a:solidFill>
                  <a:schemeClr val="tx1"/>
                </a:solidFill>
              </a:defRPr>
            </a:lvl3pPr>
            <a:lvl4pPr marL="851535" indent="0">
              <a:buFontTx/>
              <a:buNone/>
              <a:defRPr sz="1800">
                <a:solidFill>
                  <a:schemeClr val="tx1"/>
                </a:solidFill>
              </a:defRPr>
            </a:lvl4pPr>
            <a:lvl5pPr marL="1054735" indent="0">
              <a:buFontTx/>
              <a:buNone/>
              <a:defRPr sz="1800">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C101611-A8E9-486D-BFEC-103FCE29ED0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59D1C6-1DB6-4154-AF5C-C7FC06CCE1B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043112"/>
          </a:xfrm>
        </p:spPr>
        <p:txBody>
          <a:bodyPr anchor="b">
            <a:normAutofit/>
          </a:bodyPr>
          <a:lstStyle>
            <a:lvl1pPr algn="ctr">
              <a:defRPr sz="5400">
                <a:effectLst>
                  <a:outerShdw blurRad="38100" dist="38100" dir="2700000" algn="tl">
                    <a:srgbClr val="000000">
                      <a:alpha val="43137"/>
                    </a:srgbClr>
                  </a:outerShdw>
                </a:effectLst>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1971675" y="4127501"/>
            <a:ext cx="8235950" cy="596899"/>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Date Placeholder 3"/>
          <p:cNvSpPr>
            <a:spLocks noGrp="1"/>
          </p:cNvSpPr>
          <p:nvPr>
            <p:ph type="dt" sz="half" idx="10"/>
          </p:nvPr>
        </p:nvSpPr>
        <p:spPr/>
        <p:txBody>
          <a:bodyPr/>
          <a:lstStyle/>
          <a:p>
            <a:fld id="{5C101611-A8E9-486D-BFEC-103FCE29ED0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59D1C6-1DB6-4154-AF5C-C7FC06CCE1B2}" type="slidenum">
              <a:rPr lang="zh-CN" altLang="en-US" smtClean="0"/>
            </a:fld>
            <a:endParaRPr lang="zh-CN" altLang="en-US"/>
          </a:p>
        </p:txBody>
      </p:sp>
      <p:sp>
        <p:nvSpPr>
          <p:cNvPr id="7" name="矩形 6"/>
          <p:cNvSpPr/>
          <p:nvPr userDrawn="1">
            <p:custDataLst>
              <p:tags r:id="rId2"/>
            </p:custDataLst>
          </p:nvPr>
        </p:nvSpPr>
        <p:spPr>
          <a:xfrm>
            <a:off x="676275" y="1162049"/>
            <a:ext cx="10823575" cy="3619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132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C101611-A8E9-486D-BFEC-103FCE29ED03}"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59D1C6-1DB6-4154-AF5C-C7FC06CCE1B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864000"/>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049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049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C101611-A8E9-486D-BFEC-103FCE29ED03}"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959D1C6-1DB6-4154-AF5C-C7FC06CCE1B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pic>
        <p:nvPicPr>
          <p:cNvPr id="19" name="图片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95" y="0"/>
            <a:ext cx="12180409" cy="6858000"/>
          </a:xfrm>
          <a:prstGeom prst="rect">
            <a:avLst/>
          </a:prstGeom>
        </p:spPr>
      </p:pic>
      <p:grpSp>
        <p:nvGrpSpPr>
          <p:cNvPr id="12" name="组合 11"/>
          <p:cNvGrpSpPr/>
          <p:nvPr userDrawn="1"/>
        </p:nvGrpSpPr>
        <p:grpSpPr>
          <a:xfrm>
            <a:off x="2571750" y="1339826"/>
            <a:ext cx="7410450" cy="5016524"/>
            <a:chOff x="0" y="3439099"/>
            <a:chExt cx="4938713" cy="3343275"/>
          </a:xfrm>
        </p:grpSpPr>
        <p:sp>
          <p:nvSpPr>
            <p:cNvPr id="14" name="任意多边形 13"/>
            <p:cNvSpPr/>
            <p:nvPr userDrawn="1">
              <p:custDataLst>
                <p:tags r:id="rId3"/>
              </p:custDataLst>
            </p:nvPr>
          </p:nvSpPr>
          <p:spPr>
            <a:xfrm>
              <a:off x="3435350" y="5591749"/>
              <a:ext cx="469900" cy="527050"/>
            </a:xfrm>
            <a:custGeom>
              <a:avLst/>
              <a:gdLst>
                <a:gd name="connsiteX0" fmla="*/ 469900 w 469900"/>
                <a:gd name="connsiteY0" fmla="*/ 495300 h 495300"/>
                <a:gd name="connsiteX1" fmla="*/ 190500 w 469900"/>
                <a:gd name="connsiteY1" fmla="*/ 0 h 495300"/>
                <a:gd name="connsiteX2" fmla="*/ 0 w 469900"/>
                <a:gd name="connsiteY2" fmla="*/ 228600 h 495300"/>
                <a:gd name="connsiteX3" fmla="*/ 469900 w 469900"/>
                <a:gd name="connsiteY3" fmla="*/ 495300 h 495300"/>
                <a:gd name="connsiteX0-1" fmla="*/ 469900 w 469900"/>
                <a:gd name="connsiteY0-2" fmla="*/ 527050 h 527050"/>
                <a:gd name="connsiteX1-3" fmla="*/ 177800 w 469900"/>
                <a:gd name="connsiteY1-4" fmla="*/ 0 h 527050"/>
                <a:gd name="connsiteX2-5" fmla="*/ 0 w 469900"/>
                <a:gd name="connsiteY2-6" fmla="*/ 260350 h 527050"/>
                <a:gd name="connsiteX3-7" fmla="*/ 469900 w 469900"/>
                <a:gd name="connsiteY3-8" fmla="*/ 527050 h 527050"/>
              </a:gdLst>
              <a:ahLst/>
              <a:cxnLst>
                <a:cxn ang="0">
                  <a:pos x="connsiteX0-1" y="connsiteY0-2"/>
                </a:cxn>
                <a:cxn ang="0">
                  <a:pos x="connsiteX1-3" y="connsiteY1-4"/>
                </a:cxn>
                <a:cxn ang="0">
                  <a:pos x="connsiteX2-5" y="connsiteY2-6"/>
                </a:cxn>
                <a:cxn ang="0">
                  <a:pos x="connsiteX3-7" y="connsiteY3-8"/>
                </a:cxn>
              </a:cxnLst>
              <a:rect l="l" t="t" r="r" b="b"/>
              <a:pathLst>
                <a:path w="469900" h="527050">
                  <a:moveTo>
                    <a:pt x="469900" y="527050"/>
                  </a:moveTo>
                  <a:lnTo>
                    <a:pt x="177800" y="0"/>
                  </a:lnTo>
                  <a:lnTo>
                    <a:pt x="0" y="260350"/>
                  </a:lnTo>
                  <a:lnTo>
                    <a:pt x="469900" y="5270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rgbClr val="FFFFFF"/>
                </a:solidFill>
              </a:endParaRPr>
            </a:p>
          </p:txBody>
        </p:sp>
        <p:sp>
          <p:nvSpPr>
            <p:cNvPr id="15" name="任意多边形 14"/>
            <p:cNvSpPr/>
            <p:nvPr userDrawn="1">
              <p:custDataLst>
                <p:tags r:id="rId4"/>
              </p:custDataLst>
            </p:nvPr>
          </p:nvSpPr>
          <p:spPr>
            <a:xfrm>
              <a:off x="942975" y="3805812"/>
              <a:ext cx="3995738" cy="2690812"/>
            </a:xfrm>
            <a:custGeom>
              <a:avLst/>
              <a:gdLst>
                <a:gd name="connsiteX0" fmla="*/ 0 w 4019550"/>
                <a:gd name="connsiteY0" fmla="*/ 9525 h 2643187"/>
                <a:gd name="connsiteX1" fmla="*/ 4019550 w 4019550"/>
                <a:gd name="connsiteY1" fmla="*/ 0 h 2643187"/>
                <a:gd name="connsiteX2" fmla="*/ 2076450 w 4019550"/>
                <a:gd name="connsiteY2" fmla="*/ 2643187 h 2643187"/>
                <a:gd name="connsiteX3" fmla="*/ 0 w 4019550"/>
                <a:gd name="connsiteY3" fmla="*/ 9525 h 2643187"/>
                <a:gd name="connsiteX0-1" fmla="*/ 0 w 4019550"/>
                <a:gd name="connsiteY0-2" fmla="*/ 9525 h 2700337"/>
                <a:gd name="connsiteX1-3" fmla="*/ 4019550 w 4019550"/>
                <a:gd name="connsiteY1-4" fmla="*/ 0 h 2700337"/>
                <a:gd name="connsiteX2-5" fmla="*/ 2033588 w 4019550"/>
                <a:gd name="connsiteY2-6" fmla="*/ 2700337 h 2700337"/>
                <a:gd name="connsiteX3-7" fmla="*/ 0 w 4019550"/>
                <a:gd name="connsiteY3-8" fmla="*/ 9525 h 2700337"/>
                <a:gd name="connsiteX0-9" fmla="*/ 0 w 4019550"/>
                <a:gd name="connsiteY0-10" fmla="*/ 9525 h 2700337"/>
                <a:gd name="connsiteX1-11" fmla="*/ 4019550 w 4019550"/>
                <a:gd name="connsiteY1-12" fmla="*/ 0 h 2700337"/>
                <a:gd name="connsiteX2-13" fmla="*/ 2028826 w 4019550"/>
                <a:gd name="connsiteY2-14" fmla="*/ 2700337 h 2700337"/>
                <a:gd name="connsiteX3-15" fmla="*/ 0 w 4019550"/>
                <a:gd name="connsiteY3-16" fmla="*/ 9525 h 2700337"/>
                <a:gd name="connsiteX0-17" fmla="*/ 0 w 3995738"/>
                <a:gd name="connsiteY0-18" fmla="*/ 0 h 2690812"/>
                <a:gd name="connsiteX1-19" fmla="*/ 3995738 w 3995738"/>
                <a:gd name="connsiteY1-20" fmla="*/ 4762 h 2690812"/>
                <a:gd name="connsiteX2-21" fmla="*/ 2028826 w 3995738"/>
                <a:gd name="connsiteY2-22" fmla="*/ 2690812 h 2690812"/>
                <a:gd name="connsiteX3-23" fmla="*/ 0 w 3995738"/>
                <a:gd name="connsiteY3-24" fmla="*/ 0 h 2690812"/>
              </a:gdLst>
              <a:ahLst/>
              <a:cxnLst>
                <a:cxn ang="0">
                  <a:pos x="connsiteX0-17" y="connsiteY0-18"/>
                </a:cxn>
                <a:cxn ang="0">
                  <a:pos x="connsiteX1-19" y="connsiteY1-20"/>
                </a:cxn>
                <a:cxn ang="0">
                  <a:pos x="connsiteX2-21" y="connsiteY2-22"/>
                </a:cxn>
                <a:cxn ang="0">
                  <a:pos x="connsiteX3-23" y="connsiteY3-24"/>
                </a:cxn>
              </a:cxnLst>
              <a:rect l="l" t="t" r="r" b="b"/>
              <a:pathLst>
                <a:path w="3995738" h="2690812">
                  <a:moveTo>
                    <a:pt x="0" y="0"/>
                  </a:moveTo>
                  <a:lnTo>
                    <a:pt x="3995738" y="4762"/>
                  </a:lnTo>
                  <a:lnTo>
                    <a:pt x="2028826" y="2690812"/>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rgbClr val="FFFFFF"/>
                </a:solidFill>
              </a:endParaRPr>
            </a:p>
          </p:txBody>
        </p:sp>
        <p:sp>
          <p:nvSpPr>
            <p:cNvPr id="16" name="任意多边形 15"/>
            <p:cNvSpPr/>
            <p:nvPr userDrawn="1">
              <p:custDataLst>
                <p:tags r:id="rId5"/>
              </p:custDataLst>
            </p:nvPr>
          </p:nvSpPr>
          <p:spPr>
            <a:xfrm>
              <a:off x="0" y="3439099"/>
              <a:ext cx="4938713" cy="385763"/>
            </a:xfrm>
            <a:custGeom>
              <a:avLst/>
              <a:gdLst>
                <a:gd name="connsiteX0" fmla="*/ 0 w 4957763"/>
                <a:gd name="connsiteY0" fmla="*/ 0 h 385762"/>
                <a:gd name="connsiteX1" fmla="*/ 3505200 w 4957763"/>
                <a:gd name="connsiteY1" fmla="*/ 0 h 385762"/>
                <a:gd name="connsiteX2" fmla="*/ 4957763 w 4957763"/>
                <a:gd name="connsiteY2" fmla="*/ 381000 h 385762"/>
                <a:gd name="connsiteX3" fmla="*/ 952500 w 4957763"/>
                <a:gd name="connsiteY3" fmla="*/ 385762 h 385762"/>
                <a:gd name="connsiteX4" fmla="*/ 0 w 4957763"/>
                <a:gd name="connsiteY4" fmla="*/ 0 h 385762"/>
                <a:gd name="connsiteX0-1" fmla="*/ 0 w 4957763"/>
                <a:gd name="connsiteY0-2" fmla="*/ 0 h 385762"/>
                <a:gd name="connsiteX1-3" fmla="*/ 3505200 w 4957763"/>
                <a:gd name="connsiteY1-4" fmla="*/ 0 h 385762"/>
                <a:gd name="connsiteX2-5" fmla="*/ 4957763 w 4957763"/>
                <a:gd name="connsiteY2-6" fmla="*/ 371475 h 385762"/>
                <a:gd name="connsiteX3-7" fmla="*/ 952500 w 4957763"/>
                <a:gd name="connsiteY3-8" fmla="*/ 385762 h 385762"/>
                <a:gd name="connsiteX4-9" fmla="*/ 0 w 4957763"/>
                <a:gd name="connsiteY4-10" fmla="*/ 0 h 385762"/>
                <a:gd name="connsiteX0-11" fmla="*/ 0 w 4957763"/>
                <a:gd name="connsiteY0-12" fmla="*/ 0 h 385762"/>
                <a:gd name="connsiteX1-13" fmla="*/ 3505200 w 4957763"/>
                <a:gd name="connsiteY1-14" fmla="*/ 0 h 385762"/>
                <a:gd name="connsiteX2-15" fmla="*/ 4957763 w 4957763"/>
                <a:gd name="connsiteY2-16" fmla="*/ 381000 h 385762"/>
                <a:gd name="connsiteX3-17" fmla="*/ 952500 w 4957763"/>
                <a:gd name="connsiteY3-18" fmla="*/ 385762 h 385762"/>
                <a:gd name="connsiteX4-19" fmla="*/ 0 w 4957763"/>
                <a:gd name="connsiteY4-20" fmla="*/ 0 h 385762"/>
                <a:gd name="connsiteX0-21" fmla="*/ 0 w 4957763"/>
                <a:gd name="connsiteY0-22" fmla="*/ 0 h 385762"/>
                <a:gd name="connsiteX1-23" fmla="*/ 3505200 w 4957763"/>
                <a:gd name="connsiteY1-24" fmla="*/ 0 h 385762"/>
                <a:gd name="connsiteX2-25" fmla="*/ 4957763 w 4957763"/>
                <a:gd name="connsiteY2-26" fmla="*/ 376238 h 385762"/>
                <a:gd name="connsiteX3-27" fmla="*/ 952500 w 4957763"/>
                <a:gd name="connsiteY3-28" fmla="*/ 385762 h 385762"/>
                <a:gd name="connsiteX4-29" fmla="*/ 0 w 4957763"/>
                <a:gd name="connsiteY4-30" fmla="*/ 0 h 385762"/>
                <a:gd name="connsiteX0-31" fmla="*/ 0 w 4962544"/>
                <a:gd name="connsiteY0-32" fmla="*/ 0 h 385762"/>
                <a:gd name="connsiteX1-33" fmla="*/ 3505200 w 4962544"/>
                <a:gd name="connsiteY1-34" fmla="*/ 0 h 385762"/>
                <a:gd name="connsiteX2-35" fmla="*/ 4962544 w 4962544"/>
                <a:gd name="connsiteY2-36" fmla="*/ 373856 h 385762"/>
                <a:gd name="connsiteX3-37" fmla="*/ 952500 w 4962544"/>
                <a:gd name="connsiteY3-38" fmla="*/ 385762 h 385762"/>
                <a:gd name="connsiteX4-39" fmla="*/ 0 w 4962544"/>
                <a:gd name="connsiteY4-40" fmla="*/ 0 h 385762"/>
              </a:gdLst>
              <a:ahLst/>
              <a:cxnLst>
                <a:cxn ang="0">
                  <a:pos x="connsiteX0-31" y="connsiteY0-32"/>
                </a:cxn>
                <a:cxn ang="0">
                  <a:pos x="connsiteX1-33" y="connsiteY1-34"/>
                </a:cxn>
                <a:cxn ang="0">
                  <a:pos x="connsiteX2-35" y="connsiteY2-36"/>
                </a:cxn>
                <a:cxn ang="0">
                  <a:pos x="connsiteX3-37" y="connsiteY3-38"/>
                </a:cxn>
                <a:cxn ang="0">
                  <a:pos x="connsiteX4-39" y="connsiteY4-40"/>
                </a:cxn>
              </a:cxnLst>
              <a:rect l="l" t="t" r="r" b="b"/>
              <a:pathLst>
                <a:path w="4962544" h="385762">
                  <a:moveTo>
                    <a:pt x="0" y="0"/>
                  </a:moveTo>
                  <a:lnTo>
                    <a:pt x="3505200" y="0"/>
                  </a:lnTo>
                  <a:lnTo>
                    <a:pt x="4962544" y="373856"/>
                  </a:lnTo>
                  <a:lnTo>
                    <a:pt x="952500" y="385762"/>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rgbClr val="FFFFFF"/>
                </a:solidFill>
              </a:endParaRPr>
            </a:p>
          </p:txBody>
        </p:sp>
        <p:sp>
          <p:nvSpPr>
            <p:cNvPr id="17" name="任意多边形 16"/>
            <p:cNvSpPr/>
            <p:nvPr userDrawn="1">
              <p:custDataLst>
                <p:tags r:id="rId6"/>
              </p:custDataLst>
            </p:nvPr>
          </p:nvSpPr>
          <p:spPr>
            <a:xfrm>
              <a:off x="2817813" y="5082162"/>
              <a:ext cx="687387" cy="615950"/>
            </a:xfrm>
            <a:custGeom>
              <a:avLst/>
              <a:gdLst>
                <a:gd name="connsiteX0" fmla="*/ 673100 w 673100"/>
                <a:gd name="connsiteY0" fmla="*/ 0 h 615950"/>
                <a:gd name="connsiteX1" fmla="*/ 406400 w 673100"/>
                <a:gd name="connsiteY1" fmla="*/ 615950 h 615950"/>
                <a:gd name="connsiteX2" fmla="*/ 0 w 673100"/>
                <a:gd name="connsiteY2" fmla="*/ 342900 h 615950"/>
                <a:gd name="connsiteX3" fmla="*/ 673100 w 673100"/>
                <a:gd name="connsiteY3" fmla="*/ 0 h 615950"/>
                <a:gd name="connsiteX0-1" fmla="*/ 685007 w 685007"/>
                <a:gd name="connsiteY0-2" fmla="*/ 0 h 615950"/>
                <a:gd name="connsiteX1-3" fmla="*/ 418307 w 685007"/>
                <a:gd name="connsiteY1-4" fmla="*/ 615950 h 615950"/>
                <a:gd name="connsiteX2-5" fmla="*/ 0 w 685007"/>
                <a:gd name="connsiteY2-6" fmla="*/ 350044 h 615950"/>
                <a:gd name="connsiteX3-7" fmla="*/ 685007 w 685007"/>
                <a:gd name="connsiteY3-8" fmla="*/ 0 h 615950"/>
                <a:gd name="connsiteX0-9" fmla="*/ 687388 w 687388"/>
                <a:gd name="connsiteY0-10" fmla="*/ 0 h 615950"/>
                <a:gd name="connsiteX1-11" fmla="*/ 420688 w 687388"/>
                <a:gd name="connsiteY1-12" fmla="*/ 615950 h 615950"/>
                <a:gd name="connsiteX2-13" fmla="*/ 0 w 687388"/>
                <a:gd name="connsiteY2-14" fmla="*/ 350044 h 615950"/>
                <a:gd name="connsiteX3-15" fmla="*/ 687388 w 687388"/>
                <a:gd name="connsiteY3-16" fmla="*/ 0 h 615950"/>
                <a:gd name="connsiteX0-17" fmla="*/ 675671 w 675671"/>
                <a:gd name="connsiteY0-18" fmla="*/ 0 h 615950"/>
                <a:gd name="connsiteX1-19" fmla="*/ 408971 w 675671"/>
                <a:gd name="connsiteY1-20" fmla="*/ 615950 h 615950"/>
                <a:gd name="connsiteX2-21" fmla="*/ 0 w 675671"/>
                <a:gd name="connsiteY2-22" fmla="*/ 354806 h 615950"/>
                <a:gd name="connsiteX3-23" fmla="*/ 675671 w 675671"/>
                <a:gd name="connsiteY3-24" fmla="*/ 0 h 615950"/>
              </a:gdLst>
              <a:ahLst/>
              <a:cxnLst>
                <a:cxn ang="0">
                  <a:pos x="connsiteX0-17" y="connsiteY0-18"/>
                </a:cxn>
                <a:cxn ang="0">
                  <a:pos x="connsiteX1-19" y="connsiteY1-20"/>
                </a:cxn>
                <a:cxn ang="0">
                  <a:pos x="connsiteX2-21" y="connsiteY2-22"/>
                </a:cxn>
                <a:cxn ang="0">
                  <a:pos x="connsiteX3-23" y="connsiteY3-24"/>
                </a:cxn>
              </a:cxnLst>
              <a:rect l="l" t="t" r="r" b="b"/>
              <a:pathLst>
                <a:path w="675671" h="615950">
                  <a:moveTo>
                    <a:pt x="675671" y="0"/>
                  </a:moveTo>
                  <a:lnTo>
                    <a:pt x="408971" y="615950"/>
                  </a:lnTo>
                  <a:lnTo>
                    <a:pt x="0" y="354806"/>
                  </a:lnTo>
                  <a:lnTo>
                    <a:pt x="675671"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rgbClr val="FFFFFF"/>
                </a:solidFill>
              </a:endParaRPr>
            </a:p>
          </p:txBody>
        </p:sp>
        <p:sp>
          <p:nvSpPr>
            <p:cNvPr id="18" name="任意多边形 17"/>
            <p:cNvSpPr/>
            <p:nvPr userDrawn="1">
              <p:custDataLst>
                <p:tags r:id="rId7"/>
              </p:custDataLst>
            </p:nvPr>
          </p:nvSpPr>
          <p:spPr>
            <a:xfrm>
              <a:off x="2806700" y="5436174"/>
              <a:ext cx="1104900" cy="1346200"/>
            </a:xfrm>
            <a:custGeom>
              <a:avLst/>
              <a:gdLst>
                <a:gd name="connsiteX0" fmla="*/ 12700 w 1092200"/>
                <a:gd name="connsiteY0" fmla="*/ 0 h 1346200"/>
                <a:gd name="connsiteX1" fmla="*/ 0 w 1092200"/>
                <a:gd name="connsiteY1" fmla="*/ 1346200 h 1346200"/>
                <a:gd name="connsiteX2" fmla="*/ 1092200 w 1092200"/>
                <a:gd name="connsiteY2" fmla="*/ 692150 h 1346200"/>
                <a:gd name="connsiteX3" fmla="*/ 12700 w 1092200"/>
                <a:gd name="connsiteY3" fmla="*/ 0 h 1346200"/>
                <a:gd name="connsiteX0-1" fmla="*/ 12700 w 1104900"/>
                <a:gd name="connsiteY0-2" fmla="*/ 0 h 1346200"/>
                <a:gd name="connsiteX1-3" fmla="*/ 0 w 1104900"/>
                <a:gd name="connsiteY1-4" fmla="*/ 1346200 h 1346200"/>
                <a:gd name="connsiteX2-5" fmla="*/ 1104900 w 1104900"/>
                <a:gd name="connsiteY2-6" fmla="*/ 685800 h 1346200"/>
                <a:gd name="connsiteX3-7" fmla="*/ 12700 w 1104900"/>
                <a:gd name="connsiteY3-8" fmla="*/ 0 h 1346200"/>
              </a:gdLst>
              <a:ahLst/>
              <a:cxnLst>
                <a:cxn ang="0">
                  <a:pos x="connsiteX0-1" y="connsiteY0-2"/>
                </a:cxn>
                <a:cxn ang="0">
                  <a:pos x="connsiteX1-3" y="connsiteY1-4"/>
                </a:cxn>
                <a:cxn ang="0">
                  <a:pos x="connsiteX2-5" y="connsiteY2-6"/>
                </a:cxn>
                <a:cxn ang="0">
                  <a:pos x="connsiteX3-7" y="connsiteY3-8"/>
                </a:cxn>
              </a:cxnLst>
              <a:rect l="l" t="t" r="r" b="b"/>
              <a:pathLst>
                <a:path w="1104900" h="1346200">
                  <a:moveTo>
                    <a:pt x="12700" y="0"/>
                  </a:moveTo>
                  <a:lnTo>
                    <a:pt x="0" y="1346200"/>
                  </a:lnTo>
                  <a:lnTo>
                    <a:pt x="1104900" y="685800"/>
                  </a:lnTo>
                  <a:lnTo>
                    <a:pt x="1270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rgbClr val="FFFFFF"/>
                </a:solidFill>
              </a:endParaRPr>
            </a:p>
          </p:txBody>
        </p:sp>
      </p:grpSp>
      <p:sp>
        <p:nvSpPr>
          <p:cNvPr id="11" name="Title 1"/>
          <p:cNvSpPr>
            <a:spLocks noGrp="1"/>
          </p:cNvSpPr>
          <p:nvPr>
            <p:ph type="title" hasCustomPrompt="1"/>
          </p:nvPr>
        </p:nvSpPr>
        <p:spPr>
          <a:xfrm>
            <a:off x="3966595" y="2110673"/>
            <a:ext cx="6230009" cy="1154389"/>
          </a:xfrm>
          <a:noFill/>
        </p:spPr>
        <p:txBody>
          <a:bodyPr anchor="ctr" anchorCtr="0">
            <a:noAutofit/>
          </a:bodyPr>
          <a:lstStyle>
            <a:lvl1pPr algn="ctr">
              <a:lnSpc>
                <a:spcPct val="120000"/>
              </a:lnSpc>
              <a:defRPr sz="6000">
                <a:solidFill>
                  <a:schemeClr val="tx1"/>
                </a:soli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2" name="日期占位符 1"/>
          <p:cNvSpPr>
            <a:spLocks noGrp="1"/>
          </p:cNvSpPr>
          <p:nvPr>
            <p:ph type="dt" sz="half" idx="10"/>
          </p:nvPr>
        </p:nvSpPr>
        <p:spPr/>
        <p:txBody>
          <a:bodyPr/>
          <a:lstStyle/>
          <a:p>
            <a:fld id="{5C101611-A8E9-486D-BFEC-103FCE29ED03}" type="datetimeFigureOut">
              <a:rPr lang="zh-CN" altLang="en-US" smtClean="0"/>
            </a:fld>
            <a:endParaRPr lang="zh-CN" altLang="en-US"/>
          </a:p>
        </p:txBody>
      </p:sp>
      <p:sp>
        <p:nvSpPr>
          <p:cNvPr id="9" name="页脚占位符 8"/>
          <p:cNvSpPr>
            <a:spLocks noGrp="1"/>
          </p:cNvSpPr>
          <p:nvPr>
            <p:ph type="ftr" sz="quarter" idx="11"/>
          </p:nvPr>
        </p:nvSpPr>
        <p:spPr/>
        <p:txBody>
          <a:bodyPr/>
          <a:lstStyle/>
          <a:p>
            <a:endParaRPr lang="zh-CN" altLang="en-US"/>
          </a:p>
        </p:txBody>
      </p:sp>
      <p:sp>
        <p:nvSpPr>
          <p:cNvPr id="10" name="灯片编号占位符 9"/>
          <p:cNvSpPr>
            <a:spLocks noGrp="1"/>
          </p:cNvSpPr>
          <p:nvPr>
            <p:ph type="sldNum" sz="quarter" idx="12"/>
          </p:nvPr>
        </p:nvSpPr>
        <p:spPr/>
        <p:txBody>
          <a:bodyPr/>
          <a:lstStyle/>
          <a:p>
            <a:fld id="{6959D1C6-1DB6-4154-AF5C-C7FC06CCE1B2}" type="slidenum">
              <a:rPr lang="zh-CN" altLang="en-US" smtClean="0"/>
            </a:fld>
            <a:endParaRPr lang="zh-CN" altLang="en-US"/>
          </a:p>
        </p:txBody>
      </p:sp>
      <p:sp>
        <p:nvSpPr>
          <p:cNvPr id="13" name="内容占位符 12"/>
          <p:cNvSpPr>
            <a:spLocks noGrp="1"/>
          </p:cNvSpPr>
          <p:nvPr>
            <p:ph sz="quarter" idx="13" hasCustomPrompt="1"/>
          </p:nvPr>
        </p:nvSpPr>
        <p:spPr>
          <a:xfrm>
            <a:off x="4730106" y="3458872"/>
            <a:ext cx="4694565" cy="529187"/>
          </a:xfrm>
        </p:spPr>
        <p:txBody>
          <a:bodyPr>
            <a:noAutofit/>
          </a:bodyPr>
          <a:lstStyle>
            <a:lvl1pPr marL="0" indent="0" algn="ctr">
              <a:buNone/>
              <a:defRPr sz="2400"/>
            </a:lvl1pPr>
            <a:lvl2pPr marL="266700" indent="0">
              <a:buNone/>
              <a:defRPr/>
            </a:lvl2pPr>
            <a:lvl3pPr marL="455295" indent="0">
              <a:buNone/>
              <a:defRPr/>
            </a:lvl3pPr>
            <a:lvl4pPr marL="662940" indent="0">
              <a:buNone/>
              <a:defRPr/>
            </a:lvl4pPr>
            <a:lvl5pPr marL="851535" indent="0">
              <a:buNone/>
              <a:defRPr/>
            </a:lvl5pPr>
          </a:lstStyle>
          <a:p>
            <a:pPr lvl="0"/>
            <a:r>
              <a:rPr lang="zh-CN" altLang="en-US" dirty="0" smtClean="0"/>
              <a:t>编辑文本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101611-A8E9-486D-BFEC-103FCE29ED03}"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959D1C6-1DB6-4154-AF5C-C7FC06CCE1B2}" type="slidenum">
              <a:rPr lang="zh-CN" altLang="en-US" smtClean="0"/>
            </a:fld>
            <a:endParaRPr lang="zh-CN" altLang="en-US"/>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95" y="0"/>
            <a:ext cx="12180409" cy="68580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95" y="0"/>
            <a:ext cx="12180409" cy="6858000"/>
          </a:xfrm>
          <a:prstGeom prst="rect">
            <a:avLst/>
          </a:prstGeom>
        </p:spPr>
      </p:pic>
      <p:sp>
        <p:nvSpPr>
          <p:cNvPr id="2" name="Title 1"/>
          <p:cNvSpPr>
            <a:spLocks noGrp="1"/>
          </p:cNvSpPr>
          <p:nvPr>
            <p:ph type="title"/>
          </p:nvPr>
        </p:nvSpPr>
        <p:spPr>
          <a:xfrm>
            <a:off x="839787" y="457200"/>
            <a:ext cx="4165200" cy="1600200"/>
          </a:xfrm>
        </p:spPr>
        <p:txBody>
          <a:bodyPr anchor="b"/>
          <a:lstStyle>
            <a:lvl1pPr>
              <a:defRPr sz="3200"/>
            </a:lvl1pPr>
          </a:lstStyle>
          <a:p>
            <a:r>
              <a:rPr lang="zh-CN" altLang="en-US" dirty="0" smtClean="0"/>
              <a:t>单击此处编辑母版标题样式</a:t>
            </a:r>
            <a:endParaRPr lang="en-US" dirty="0"/>
          </a:p>
        </p:txBody>
      </p:sp>
      <p:sp>
        <p:nvSpPr>
          <p:cNvPr id="3" name="Picture Placeholder 2"/>
          <p:cNvSpPr>
            <a:spLocks noGrp="1" noChangeAspect="1"/>
          </p:cNvSpPr>
          <p:nvPr>
            <p:ph type="pic" idx="1"/>
          </p:nvPr>
        </p:nvSpPr>
        <p:spPr>
          <a:xfrm>
            <a:off x="5183188" y="457201"/>
            <a:ext cx="6172200" cy="54038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smtClean="0"/>
              <a:t>单击图标添加图片</a:t>
            </a:r>
            <a:endParaRPr lang="en-US" dirty="0"/>
          </a:p>
        </p:txBody>
      </p:sp>
      <p:sp>
        <p:nvSpPr>
          <p:cNvPr id="4" name="Text Placeholder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C101611-A8E9-486D-BFEC-103FCE29ED03}"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59D1C6-1DB6-4154-AF5C-C7FC06CCE1B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ly-arranged title and text">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95" y="0"/>
            <a:ext cx="12180409" cy="6858000"/>
          </a:xfrm>
          <a:prstGeom prst="rect">
            <a:avLst/>
          </a:prstGeom>
        </p:spPr>
      </p:pic>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C101611-A8E9-486D-BFEC-103FCE29ED0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59D1C6-1DB6-4154-AF5C-C7FC06CCE1B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8.xml"/><Relationship Id="rId12" Type="http://schemas.openxmlformats.org/officeDocument/2006/relationships/tags" Target="../tags/tag7.xml"/><Relationship Id="rId11" Type="http://schemas.openxmlformats.org/officeDocument/2006/relationships/image" Target="../media/image1.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8" name="矩形 7"/>
          <p:cNvSpPr/>
          <p:nvPr userDrawn="1"/>
        </p:nvSpPr>
        <p:spPr>
          <a:xfrm rot="5400000">
            <a:off x="3694323" y="-1501642"/>
            <a:ext cx="4803354" cy="10836430"/>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2" name="Title Placeholder 1"/>
          <p:cNvSpPr>
            <a:spLocks noGrp="1"/>
          </p:cNvSpPr>
          <p:nvPr>
            <p:ph type="title"/>
            <p:custDataLst>
              <p:tags r:id="rId12"/>
            </p:custDataLst>
          </p:nvPr>
        </p:nvSpPr>
        <p:spPr>
          <a:xfrm>
            <a:off x="838200" y="365125"/>
            <a:ext cx="10515600" cy="8640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717594"/>
            <a:ext cx="10515600" cy="437464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101611-A8E9-486D-BFEC-103FCE29ED03}"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59D1C6-1DB6-4154-AF5C-C7FC06CCE1B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4.xml"/><Relationship Id="rId6" Type="http://schemas.openxmlformats.org/officeDocument/2006/relationships/tags" Target="../tags/tag44.xml"/><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tags" Target="../tags/tag43.xml"/><Relationship Id="rId1" Type="http://schemas.openxmlformats.org/officeDocument/2006/relationships/tags" Target="../tags/tag42.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4.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4.xml"/><Relationship Id="rId5" Type="http://schemas.openxmlformats.org/officeDocument/2006/relationships/tags" Target="../tags/tag50.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tags" Target="../tags/tag49.xml"/><Relationship Id="rId1" Type="http://schemas.openxmlformats.org/officeDocument/2006/relationships/tags" Target="../tags/tag48.xm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4.xml"/><Relationship Id="rId4" Type="http://schemas.openxmlformats.org/officeDocument/2006/relationships/tags" Target="../tags/tag53.xml"/><Relationship Id="rId3" Type="http://schemas.openxmlformats.org/officeDocument/2006/relationships/image" Target="../media/image7.png"/><Relationship Id="rId2" Type="http://schemas.openxmlformats.org/officeDocument/2006/relationships/tags" Target="../tags/tag52.xml"/><Relationship Id="rId1" Type="http://schemas.openxmlformats.org/officeDocument/2006/relationships/tags" Target="../tags/tag51.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4.xml"/><Relationship Id="rId6" Type="http://schemas.openxmlformats.org/officeDocument/2006/relationships/tags" Target="../tags/tag56.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tags" Target="../tags/tag55.xml"/><Relationship Id="rId1" Type="http://schemas.openxmlformats.org/officeDocument/2006/relationships/tags" Target="../tags/tag54.xml"/></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slideLayout" Target="../slideLayouts/slideLayout4.xml"/><Relationship Id="rId7" Type="http://schemas.openxmlformats.org/officeDocument/2006/relationships/tags" Target="../tags/tag5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tags" Target="../tags/tag58.xml"/><Relationship Id="rId1" Type="http://schemas.openxmlformats.org/officeDocument/2006/relationships/tags" Target="../tags/tag57.xml"/></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6.xml"/><Relationship Id="rId7" Type="http://schemas.openxmlformats.org/officeDocument/2006/relationships/slideLayout" Target="../slideLayouts/slideLayout4.xml"/><Relationship Id="rId6" Type="http://schemas.openxmlformats.org/officeDocument/2006/relationships/tags" Target="../tags/tag62.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tags" Target="../tags/tag61.xml"/><Relationship Id="rId1" Type="http://schemas.openxmlformats.org/officeDocument/2006/relationships/tags" Target="../tags/tag60.xml"/></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4.xml"/><Relationship Id="rId4" Type="http://schemas.openxmlformats.org/officeDocument/2006/relationships/tags" Target="../tags/tag65.xml"/><Relationship Id="rId3" Type="http://schemas.openxmlformats.org/officeDocument/2006/relationships/image" Target="../media/image18.png"/><Relationship Id="rId2" Type="http://schemas.openxmlformats.org/officeDocument/2006/relationships/tags" Target="../tags/tag64.xml"/><Relationship Id="rId1" Type="http://schemas.openxmlformats.org/officeDocument/2006/relationships/tags" Target="../tags/tag63.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4.xml"/><Relationship Id="rId4" Type="http://schemas.openxmlformats.org/officeDocument/2006/relationships/tags" Target="../tags/tag68.xml"/><Relationship Id="rId3" Type="http://schemas.openxmlformats.org/officeDocument/2006/relationships/image" Target="../media/image19.png"/><Relationship Id="rId2" Type="http://schemas.openxmlformats.org/officeDocument/2006/relationships/tags" Target="../tags/tag67.xml"/><Relationship Id="rId1" Type="http://schemas.openxmlformats.org/officeDocument/2006/relationships/tags" Target="../tags/tag66.xml"/></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4.xml"/><Relationship Id="rId4" Type="http://schemas.openxmlformats.org/officeDocument/2006/relationships/tags" Target="../tags/tag71.xml"/><Relationship Id="rId3" Type="http://schemas.openxmlformats.org/officeDocument/2006/relationships/image" Target="../media/image20.png"/><Relationship Id="rId2" Type="http://schemas.openxmlformats.org/officeDocument/2006/relationships/tags" Target="../tags/tag70.xml"/><Relationship Id="rId1" Type="http://schemas.openxmlformats.org/officeDocument/2006/relationships/tags" Target="../tags/tag69.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2.png"/><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4.png"/><Relationship Id="rId1"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6.png"/><Relationship Id="rId1"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8.png"/><Relationship Id="rId1" Type="http://schemas.openxmlformats.org/officeDocument/2006/relationships/image" Target="../media/image27.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6.xml"/><Relationship Id="rId2" Type="http://schemas.openxmlformats.org/officeDocument/2006/relationships/tags" Target="../tags/tag73.xml"/><Relationship Id="rId1" Type="http://schemas.openxmlformats.org/officeDocument/2006/relationships/tags" Target="../tags/tag72.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7.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4.xml"/><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4.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4.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7.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4.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524000" y="1427323"/>
            <a:ext cx="9144000" cy="2401888"/>
          </a:xfrm>
        </p:spPr>
        <p:txBody>
          <a:bodyPr/>
          <a:lstStyle/>
          <a:p>
            <a:r>
              <a:rPr lang="en-US" altLang="zh-CN" dirty="0">
                <a:latin typeface="Times New Roman" panose="02020603050405020304" charset="0"/>
                <a:cs typeface="Times New Roman" panose="02020603050405020304" charset="0"/>
              </a:rPr>
              <a:t>Micro Credit Defaulter</a:t>
            </a:r>
            <a:endParaRPr lang="en-US" altLang="zh-CN" dirty="0">
              <a:latin typeface="Times New Roman" panose="02020603050405020304" charset="0"/>
              <a:cs typeface="Times New Roman" panose="02020603050405020304" charset="0"/>
            </a:endParaRPr>
          </a:p>
        </p:txBody>
      </p:sp>
      <p:sp>
        <p:nvSpPr>
          <p:cNvPr id="3" name="副标题 2"/>
          <p:cNvSpPr>
            <a:spLocks noGrp="1"/>
          </p:cNvSpPr>
          <p:nvPr>
            <p:ph type="subTitle" idx="1"/>
            <p:custDataLst>
              <p:tags r:id="rId2"/>
            </p:custDataLst>
          </p:nvPr>
        </p:nvSpPr>
        <p:spPr>
          <a:xfrm>
            <a:off x="1524000" y="4300937"/>
            <a:ext cx="9144000" cy="625474"/>
          </a:xfrm>
        </p:spPr>
        <p:txBody>
          <a:bodyPr/>
          <a:lstStyle/>
          <a:p>
            <a:r>
              <a:rPr lang="en-US" altLang="zh-CN" dirty="0">
                <a:latin typeface="Times New Roman" panose="02020603050405020304" charset="0"/>
                <a:cs typeface="Times New Roman" panose="02020603050405020304" charset="0"/>
              </a:rPr>
              <a:t>by Sinchana</a:t>
            </a:r>
            <a:endParaRPr lang="en-US" altLang="zh-CN" dirty="0">
              <a:latin typeface="Times New Roman" panose="02020603050405020304" charset="0"/>
              <a:cs typeface="Times New Roman" panose="02020603050405020304" charset="0"/>
            </a:endParaRPr>
          </a:p>
        </p:txBody>
      </p:sp>
    </p:spTree>
    <p:custDataLst>
      <p:tags r:id="rId3"/>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a:bodyPr>
          <a:lstStyle/>
          <a:p>
            <a:r>
              <a:rPr lang="en-US" altLang="zh-CN" dirty="0"/>
              <a:t>Exploratory Data Analysis</a:t>
            </a:r>
            <a:endParaRPr lang="en-US" altLang="zh-CN" dirty="0"/>
          </a:p>
        </p:txBody>
      </p:sp>
      <p:sp>
        <p:nvSpPr>
          <p:cNvPr id="6" name="内容占位符 5"/>
          <p:cNvSpPr>
            <a:spLocks noGrp="1"/>
          </p:cNvSpPr>
          <p:nvPr>
            <p:ph sz="half" idx="1"/>
            <p:custDataLst>
              <p:tags r:id="rId2"/>
            </p:custDataLst>
          </p:nvPr>
        </p:nvSpPr>
        <p:spPr>
          <a:xfrm>
            <a:off x="838200" y="1825625"/>
            <a:ext cx="5181600" cy="2373630"/>
          </a:xfrm>
        </p:spPr>
        <p:txBody>
          <a:bodyPr>
            <a:normAutofit lnSpcReduction="10000"/>
          </a:bodyPr>
          <a:lstStyle/>
          <a:p>
            <a:pPr marL="0" indent="0">
              <a:buFont typeface="Wingdings" panose="05000000000000000000" charset="0"/>
              <a:buNone/>
            </a:pPr>
            <a:r>
              <a:rPr lang="en-US" altLang="zh-CN" sz="1800" dirty="0">
                <a:latin typeface="Times New Roman" panose="02020603050405020304" charset="0"/>
                <a:cs typeface="Times New Roman" panose="02020603050405020304" charset="0"/>
              </a:rPr>
              <a:t>1. LOADING DATASET</a:t>
            </a:r>
            <a:endParaRPr lang="en-US" altLang="zh-CN" sz="1800" dirty="0">
              <a:latin typeface="Times New Roman" panose="02020603050405020304" charset="0"/>
              <a:cs typeface="Times New Roman" panose="02020603050405020304" charset="0"/>
            </a:endParaRPr>
          </a:p>
          <a:p>
            <a:pPr marL="0" indent="0">
              <a:buFont typeface="Wingdings" panose="05000000000000000000" charset="0"/>
              <a:buNone/>
            </a:pPr>
            <a:r>
              <a:rPr lang="en-US" altLang="zh-CN" sz="1800" dirty="0">
                <a:latin typeface="Times New Roman" panose="02020603050405020304" charset="0"/>
                <a:cs typeface="Times New Roman" panose="02020603050405020304" charset="0"/>
              </a:rPr>
              <a:t>2. SHAPE OF OUR DATASET HAVING </a:t>
            </a:r>
            <a:endParaRPr lang="en-US" altLang="zh-CN" sz="1800" dirty="0">
              <a:latin typeface="Times New Roman" panose="02020603050405020304" charset="0"/>
              <a:cs typeface="Times New Roman" panose="02020603050405020304" charset="0"/>
            </a:endParaRPr>
          </a:p>
          <a:p>
            <a:pPr marL="0" indent="0">
              <a:buFont typeface="Wingdings" panose="05000000000000000000" charset="0"/>
              <a:buNone/>
            </a:pPr>
            <a:r>
              <a:rPr lang="en-US" altLang="zh-CN" sz="1800" dirty="0">
                <a:latin typeface="Times New Roman" panose="02020603050405020304" charset="0"/>
                <a:cs typeface="Times New Roman" panose="02020603050405020304" charset="0"/>
              </a:rPr>
              <a:t>    209593 ROWS AND 37 COLUMNS</a:t>
            </a:r>
            <a:endParaRPr lang="en-US" altLang="zh-CN" sz="1800" dirty="0">
              <a:latin typeface="Times New Roman" panose="02020603050405020304" charset="0"/>
              <a:cs typeface="Times New Roman" panose="02020603050405020304" charset="0"/>
            </a:endParaRPr>
          </a:p>
          <a:p>
            <a:pPr marL="0" indent="0">
              <a:buFont typeface="Wingdings" panose="05000000000000000000" charset="0"/>
              <a:buNone/>
            </a:pPr>
            <a:r>
              <a:rPr lang="en-US" altLang="zh-CN" sz="1800" dirty="0">
                <a:latin typeface="Times New Roman" panose="02020603050405020304" charset="0"/>
                <a:cs typeface="Times New Roman" panose="02020603050405020304" charset="0"/>
              </a:rPr>
              <a:t>3. LOOKING AT FIRST FIVE RECORDS</a:t>
            </a:r>
            <a:endParaRPr lang="en-US" altLang="zh-CN" sz="1800" dirty="0">
              <a:latin typeface="Times New Roman" panose="02020603050405020304" charset="0"/>
              <a:cs typeface="Times New Roman" panose="02020603050405020304" charset="0"/>
            </a:endParaRPr>
          </a:p>
          <a:p>
            <a:pPr marL="0" indent="0">
              <a:buFont typeface="Wingdings" panose="05000000000000000000" charset="0"/>
              <a:buNone/>
            </a:pPr>
            <a:r>
              <a:rPr lang="en-US" altLang="zh-CN" sz="1800" dirty="0">
                <a:latin typeface="Times New Roman" panose="02020603050405020304" charset="0"/>
                <a:cs typeface="Times New Roman" panose="02020603050405020304" charset="0"/>
              </a:rPr>
              <a:t>4. LOOKING AT STATISTICAL </a:t>
            </a:r>
            <a:endParaRPr lang="en-US" altLang="zh-CN" sz="1800" dirty="0">
              <a:latin typeface="Times New Roman" panose="02020603050405020304" charset="0"/>
              <a:cs typeface="Times New Roman" panose="02020603050405020304" charset="0"/>
            </a:endParaRPr>
          </a:p>
          <a:p>
            <a:pPr marL="0" indent="0">
              <a:buFont typeface="Wingdings" panose="05000000000000000000" charset="0"/>
              <a:buNone/>
            </a:pPr>
            <a:r>
              <a:rPr lang="en-US" altLang="zh-CN" sz="1800" dirty="0">
                <a:latin typeface="Times New Roman" panose="02020603050405020304" charset="0"/>
                <a:cs typeface="Times New Roman" panose="02020603050405020304" charset="0"/>
              </a:rPr>
              <a:t>PARAMETERS  </a:t>
            </a:r>
            <a:endParaRPr lang="en-US" altLang="zh-CN" sz="1800" dirty="0">
              <a:latin typeface="Times New Roman" panose="02020603050405020304" charset="0"/>
              <a:cs typeface="Times New Roman" panose="02020603050405020304" charset="0"/>
            </a:endParaRPr>
          </a:p>
        </p:txBody>
      </p:sp>
      <p:pic>
        <p:nvPicPr>
          <p:cNvPr id="2" name="Content Placeholder 1" descr="shape of micro"/>
          <p:cNvPicPr>
            <a:picLocks noChangeAspect="1"/>
          </p:cNvPicPr>
          <p:nvPr>
            <p:ph sz="half" idx="2"/>
          </p:nvPr>
        </p:nvPicPr>
        <p:blipFill>
          <a:blip r:embed="rId3"/>
          <a:stretch>
            <a:fillRect/>
          </a:stretch>
        </p:blipFill>
        <p:spPr>
          <a:xfrm>
            <a:off x="6400800" y="1699260"/>
            <a:ext cx="4571365" cy="939800"/>
          </a:xfrm>
          <a:prstGeom prst="rect">
            <a:avLst/>
          </a:prstGeom>
        </p:spPr>
      </p:pic>
      <p:pic>
        <p:nvPicPr>
          <p:cNvPr id="3" name="Picture 2" descr="5 records"/>
          <p:cNvPicPr>
            <a:picLocks noChangeAspect="1"/>
          </p:cNvPicPr>
          <p:nvPr/>
        </p:nvPicPr>
        <p:blipFill>
          <a:blip r:embed="rId4"/>
          <a:stretch>
            <a:fillRect/>
          </a:stretch>
        </p:blipFill>
        <p:spPr>
          <a:xfrm>
            <a:off x="4673600" y="3194050"/>
            <a:ext cx="6680200" cy="1452245"/>
          </a:xfrm>
          <a:prstGeom prst="rect">
            <a:avLst/>
          </a:prstGeom>
        </p:spPr>
      </p:pic>
      <p:pic>
        <p:nvPicPr>
          <p:cNvPr id="4" name="Picture 3" descr="describe micro"/>
          <p:cNvPicPr>
            <a:picLocks noChangeAspect="1"/>
          </p:cNvPicPr>
          <p:nvPr/>
        </p:nvPicPr>
        <p:blipFill>
          <a:blip r:embed="rId5"/>
          <a:stretch>
            <a:fillRect/>
          </a:stretch>
        </p:blipFill>
        <p:spPr>
          <a:xfrm>
            <a:off x="4613275" y="4795520"/>
            <a:ext cx="6800850" cy="1497330"/>
          </a:xfrm>
          <a:prstGeom prst="rect">
            <a:avLst/>
          </a:prstGeom>
        </p:spPr>
      </p:pic>
    </p:spTree>
    <p:custDataLst>
      <p:tags r:id="rId6"/>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br>
              <a:rPr lang="en-US" altLang="zh-CN" dirty="0"/>
            </a:br>
            <a:r>
              <a:rPr lang="en-US" altLang="zh-CN" dirty="0"/>
              <a:t>Exploratory Data Analysis Cont...</a:t>
            </a:r>
            <a:br>
              <a:rPr lang="en-US" altLang="zh-CN" dirty="0"/>
            </a:br>
            <a:endParaRPr lang="en-US" altLang="zh-CN" dirty="0"/>
          </a:p>
        </p:txBody>
      </p:sp>
      <p:sp>
        <p:nvSpPr>
          <p:cNvPr id="6" name="内容占位符 5"/>
          <p:cNvSpPr>
            <a:spLocks noGrp="1"/>
          </p:cNvSpPr>
          <p:nvPr>
            <p:ph sz="half" idx="1"/>
            <p:custDataLst>
              <p:tags r:id="rId2"/>
            </p:custDataLst>
          </p:nvPr>
        </p:nvSpPr>
        <p:spPr>
          <a:xfrm>
            <a:off x="838200" y="1664335"/>
            <a:ext cx="10516235" cy="4512945"/>
          </a:xfrm>
        </p:spPr>
        <p:txBody>
          <a:bodyPr>
            <a:normAutofit/>
          </a:bodyPr>
          <a:lstStyle/>
          <a:p>
            <a:pPr marL="0" indent="0">
              <a:buFont typeface="Wingdings" panose="05000000000000000000" charset="0"/>
              <a:buNone/>
            </a:pPr>
            <a:r>
              <a:rPr lang="en-US" altLang="zh-CN" sz="1800" dirty="0">
                <a:latin typeface="Times New Roman" panose="02020603050405020304" charset="0"/>
                <a:cs typeface="Times New Roman" panose="02020603050405020304" charset="0"/>
              </a:rPr>
              <a:t>5. NO NULL VALUES IN OUR </a:t>
            </a:r>
            <a:endParaRPr lang="en-US" altLang="zh-CN" sz="1800" dirty="0">
              <a:latin typeface="Times New Roman" panose="02020603050405020304" charset="0"/>
              <a:cs typeface="Times New Roman" panose="02020603050405020304" charset="0"/>
            </a:endParaRPr>
          </a:p>
          <a:p>
            <a:pPr marL="0" indent="0">
              <a:buFont typeface="Wingdings" panose="05000000000000000000" charset="0"/>
              <a:buNone/>
            </a:pPr>
            <a:r>
              <a:rPr lang="en-US" altLang="zh-CN" sz="1800" dirty="0">
                <a:latin typeface="Times New Roman" panose="02020603050405020304" charset="0"/>
                <a:cs typeface="Times New Roman" panose="02020603050405020304" charset="0"/>
              </a:rPr>
              <a:t>DATASET</a:t>
            </a:r>
            <a:endParaRPr lang="en-US" altLang="zh-CN" sz="1800" dirty="0">
              <a:latin typeface="Times New Roman" panose="02020603050405020304" charset="0"/>
              <a:cs typeface="Times New Roman" panose="02020603050405020304" charset="0"/>
            </a:endParaRPr>
          </a:p>
          <a:p>
            <a:pPr marL="0" indent="0">
              <a:buFont typeface="Wingdings" panose="05000000000000000000" charset="0"/>
              <a:buNone/>
            </a:pPr>
            <a:r>
              <a:rPr lang="en-US" altLang="zh-CN" sz="1800" dirty="0">
                <a:latin typeface="Times New Roman" panose="02020603050405020304" charset="0"/>
                <a:cs typeface="Times New Roman" panose="02020603050405020304" charset="0"/>
              </a:rPr>
              <a:t>6. CATERGORICAL VALUES </a:t>
            </a:r>
            <a:endParaRPr lang="en-US" altLang="zh-CN" sz="1800" dirty="0">
              <a:latin typeface="Times New Roman" panose="02020603050405020304" charset="0"/>
              <a:cs typeface="Times New Roman" panose="02020603050405020304" charset="0"/>
            </a:endParaRPr>
          </a:p>
          <a:p>
            <a:pPr marL="0" indent="0">
              <a:buFont typeface="Wingdings" panose="05000000000000000000" charset="0"/>
              <a:buNone/>
            </a:pPr>
            <a:r>
              <a:rPr lang="en-US" altLang="zh-CN" sz="1800" dirty="0">
                <a:latin typeface="Times New Roman" panose="02020603050405020304" charset="0"/>
                <a:cs typeface="Times New Roman" panose="02020603050405020304" charset="0"/>
              </a:rPr>
              <a:t>ARE REMOVED</a:t>
            </a:r>
            <a:endParaRPr lang="en-US" altLang="zh-CN" sz="1800" dirty="0">
              <a:latin typeface="Times New Roman" panose="02020603050405020304" charset="0"/>
              <a:cs typeface="Times New Roman" panose="02020603050405020304" charset="0"/>
            </a:endParaRPr>
          </a:p>
          <a:p>
            <a:pPr marL="0" indent="0">
              <a:buFont typeface="Wingdings" panose="05000000000000000000" charset="0"/>
              <a:buNone/>
            </a:pPr>
            <a:r>
              <a:rPr lang="en-US" altLang="zh-CN" sz="1800" dirty="0">
                <a:latin typeface="Times New Roman" panose="02020603050405020304" charset="0"/>
                <a:cs typeface="Times New Roman" panose="02020603050405020304" charset="0"/>
              </a:rPr>
              <a:t>7.  NO. OF UNIQUE VALUES </a:t>
            </a:r>
            <a:endParaRPr lang="en-US" altLang="zh-CN" sz="1800" dirty="0">
              <a:latin typeface="Times New Roman" panose="02020603050405020304" charset="0"/>
              <a:cs typeface="Times New Roman" panose="02020603050405020304" charset="0"/>
            </a:endParaRPr>
          </a:p>
          <a:p>
            <a:pPr marL="0" indent="0">
              <a:buFont typeface="Wingdings" panose="05000000000000000000" charset="0"/>
              <a:buNone/>
            </a:pPr>
            <a:r>
              <a:rPr lang="en-US" altLang="zh-CN" sz="1800" dirty="0">
                <a:latin typeface="Times New Roman" panose="02020603050405020304" charset="0"/>
                <a:cs typeface="Times New Roman" panose="02020603050405020304" charset="0"/>
              </a:rPr>
              <a:t>IN OUR DATASET</a:t>
            </a:r>
            <a:endParaRPr lang="en-US" altLang="zh-CN" sz="1800" dirty="0">
              <a:latin typeface="Times New Roman" panose="02020603050405020304" charset="0"/>
              <a:cs typeface="Times New Roman" panose="02020603050405020304" charset="0"/>
            </a:endParaRPr>
          </a:p>
          <a:p>
            <a:pPr marL="0" indent="0">
              <a:buFont typeface="Wingdings" panose="05000000000000000000" charset="0"/>
              <a:buNone/>
            </a:pPr>
            <a:r>
              <a:rPr lang="en-US" altLang="zh-CN" sz="1800" dirty="0">
                <a:latin typeface="Times New Roman" panose="02020603050405020304" charset="0"/>
                <a:cs typeface="Times New Roman" panose="02020603050405020304" charset="0"/>
              </a:rPr>
              <a:t>8. NO. OF ZEROS IN OUR DATASET</a:t>
            </a:r>
            <a:endParaRPr lang="en-US" altLang="zh-CN" sz="1800" dirty="0">
              <a:latin typeface="Times New Roman" panose="02020603050405020304" charset="0"/>
              <a:cs typeface="Times New Roman" panose="02020603050405020304" charset="0"/>
            </a:endParaRPr>
          </a:p>
          <a:p>
            <a:pPr marL="0" indent="0">
              <a:buFont typeface="Wingdings" panose="05000000000000000000" charset="0"/>
              <a:buNone/>
            </a:pPr>
            <a:r>
              <a:rPr lang="en-US" altLang="zh-CN" sz="1800" dirty="0">
                <a:latin typeface="Times New Roman" panose="02020603050405020304" charset="0"/>
                <a:cs typeface="Times New Roman" panose="02020603050405020304" charset="0"/>
              </a:rPr>
              <a:t>9. ZERO IN OUR DATASET ALSO SHOW </a:t>
            </a:r>
            <a:endParaRPr lang="en-US" altLang="zh-CN" sz="1800" dirty="0">
              <a:latin typeface="Times New Roman" panose="02020603050405020304" charset="0"/>
              <a:cs typeface="Times New Roman" panose="02020603050405020304" charset="0"/>
            </a:endParaRPr>
          </a:p>
          <a:p>
            <a:pPr marL="0" indent="0">
              <a:buFont typeface="Wingdings" panose="05000000000000000000" charset="0"/>
              <a:buNone/>
            </a:pPr>
            <a:r>
              <a:rPr lang="en-US" altLang="zh-CN" sz="1800" dirty="0">
                <a:latin typeface="Times New Roman" panose="02020603050405020304" charset="0"/>
                <a:cs typeface="Times New Roman" panose="02020603050405020304" charset="0"/>
              </a:rPr>
              <a:t>US THAT MANY CUSTOMERS KEEP </a:t>
            </a:r>
            <a:endParaRPr lang="en-US" altLang="zh-CN" sz="1800" dirty="0">
              <a:latin typeface="Times New Roman" panose="02020603050405020304" charset="0"/>
              <a:cs typeface="Times New Roman" panose="02020603050405020304" charset="0"/>
            </a:endParaRPr>
          </a:p>
          <a:p>
            <a:pPr marL="0" indent="0">
              <a:buFont typeface="Wingdings" panose="05000000000000000000" charset="0"/>
              <a:buNone/>
            </a:pPr>
            <a:r>
              <a:rPr lang="en-US" altLang="zh-CN" sz="1800" dirty="0">
                <a:latin typeface="Times New Roman" panose="02020603050405020304" charset="0"/>
                <a:cs typeface="Times New Roman" panose="02020603050405020304" charset="0"/>
              </a:rPr>
              <a:t>THERE MINIMUM BALANCE ZERO.</a:t>
            </a:r>
            <a:endParaRPr lang="en-US" altLang="zh-CN" sz="1800" dirty="0">
              <a:latin typeface="Times New Roman" panose="02020603050405020304" charset="0"/>
              <a:cs typeface="Times New Roman" panose="02020603050405020304" charset="0"/>
            </a:endParaRPr>
          </a:p>
          <a:p>
            <a:pPr marL="0" indent="0">
              <a:buFont typeface="Wingdings" panose="05000000000000000000" charset="0"/>
              <a:buNone/>
            </a:pPr>
            <a:r>
              <a:rPr lang="en-US" altLang="zh-CN" sz="1800" dirty="0">
                <a:latin typeface="Times New Roman" panose="02020603050405020304" charset="0"/>
                <a:cs typeface="Times New Roman" panose="02020603050405020304" charset="0"/>
              </a:rPr>
              <a:t>10. REMOVING DUPLICATED </a:t>
            </a:r>
            <a:endParaRPr lang="en-US" altLang="zh-CN" sz="1800" dirty="0">
              <a:latin typeface="Times New Roman" panose="02020603050405020304" charset="0"/>
              <a:cs typeface="Times New Roman" panose="02020603050405020304" charset="0"/>
            </a:endParaRPr>
          </a:p>
          <a:p>
            <a:pPr marL="0" indent="0">
              <a:buFont typeface="Wingdings" panose="05000000000000000000" charset="0"/>
              <a:buNone/>
            </a:pPr>
            <a:r>
              <a:rPr lang="en-US" altLang="zh-CN" sz="1800" dirty="0">
                <a:latin typeface="Times New Roman" panose="02020603050405020304" charset="0"/>
                <a:cs typeface="Times New Roman" panose="02020603050405020304" charset="0"/>
              </a:rPr>
              <a:t>DATA</a:t>
            </a:r>
            <a:endParaRPr lang="en-US" altLang="zh-CN" sz="1800" dirty="0">
              <a:latin typeface="Times New Roman" panose="02020603050405020304" charset="0"/>
              <a:cs typeface="Times New Roman" panose="02020603050405020304" charset="0"/>
            </a:endParaRPr>
          </a:p>
        </p:txBody>
      </p:sp>
    </p:spTree>
    <p:custDataLst>
      <p:tags r:id="rId3"/>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br>
              <a:rPr lang="en-US" altLang="zh-CN" dirty="0">
                <a:sym typeface="+mn-ea"/>
              </a:rPr>
            </a:br>
            <a:r>
              <a:rPr lang="en-US" altLang="zh-CN" dirty="0">
                <a:sym typeface="+mn-ea"/>
              </a:rPr>
              <a:t>Exploratory Data Analysis Cont...</a:t>
            </a:r>
            <a:br>
              <a:rPr lang="en-US" altLang="zh-CN" dirty="0"/>
            </a:br>
            <a:endParaRPr lang="en-US" altLang="zh-CN" dirty="0"/>
          </a:p>
        </p:txBody>
      </p:sp>
      <p:sp>
        <p:nvSpPr>
          <p:cNvPr id="6" name="内容占位符 5"/>
          <p:cNvSpPr>
            <a:spLocks noGrp="1"/>
          </p:cNvSpPr>
          <p:nvPr>
            <p:ph sz="half" idx="1"/>
            <p:custDataLst>
              <p:tags r:id="rId2"/>
            </p:custDataLst>
          </p:nvPr>
        </p:nvSpPr>
        <p:spPr/>
        <p:txBody>
          <a:bodyPr>
            <a:normAutofit lnSpcReduction="20000"/>
          </a:bodyPr>
          <a:lstStyle/>
          <a:p>
            <a:pPr marL="0" indent="0">
              <a:buFont typeface="Wingdings" panose="05000000000000000000" charset="0"/>
              <a:buNone/>
            </a:pPr>
            <a:r>
              <a:rPr lang="en-US" altLang="zh-CN" sz="1800" dirty="0">
                <a:latin typeface="Times New Roman" panose="02020603050405020304" charset="0"/>
                <a:cs typeface="Times New Roman" panose="02020603050405020304" charset="0"/>
              </a:rPr>
              <a:t>11.REMOVING DUPLICATED </a:t>
            </a:r>
            <a:endParaRPr lang="en-US" altLang="zh-CN" sz="1800" dirty="0">
              <a:latin typeface="Times New Roman" panose="02020603050405020304" charset="0"/>
              <a:cs typeface="Times New Roman" panose="02020603050405020304" charset="0"/>
            </a:endParaRPr>
          </a:p>
          <a:p>
            <a:pPr marL="0" indent="0">
              <a:buFont typeface="Wingdings" panose="05000000000000000000" charset="0"/>
              <a:buNone/>
            </a:pPr>
            <a:r>
              <a:rPr lang="en-US" altLang="zh-CN" sz="1800" dirty="0">
                <a:latin typeface="Times New Roman" panose="02020603050405020304" charset="0"/>
                <a:cs typeface="Times New Roman" panose="02020603050405020304" charset="0"/>
              </a:rPr>
              <a:t>DATA</a:t>
            </a:r>
            <a:endParaRPr lang="en-US" altLang="zh-CN" sz="1800" dirty="0">
              <a:latin typeface="Times New Roman" panose="02020603050405020304" charset="0"/>
              <a:cs typeface="Times New Roman" panose="02020603050405020304" charset="0"/>
            </a:endParaRPr>
          </a:p>
          <a:p>
            <a:pPr marL="0" indent="0">
              <a:buFont typeface="Wingdings" panose="05000000000000000000" charset="0"/>
              <a:buNone/>
            </a:pPr>
            <a:r>
              <a:rPr lang="en-US" altLang="zh-CN" sz="1800" dirty="0">
                <a:latin typeface="Times New Roman" panose="02020603050405020304" charset="0"/>
                <a:cs typeface="Times New Roman" panose="02020603050405020304" charset="0"/>
              </a:rPr>
              <a:t>12.OUR DATASET HAVE TOTAL </a:t>
            </a:r>
            <a:endParaRPr lang="en-US" altLang="zh-CN" sz="1800" dirty="0">
              <a:latin typeface="Times New Roman" panose="02020603050405020304" charset="0"/>
              <a:cs typeface="Times New Roman" panose="02020603050405020304" charset="0"/>
            </a:endParaRPr>
          </a:p>
          <a:p>
            <a:pPr marL="0" indent="0">
              <a:buFont typeface="Wingdings" panose="05000000000000000000" charset="0"/>
              <a:buNone/>
            </a:pPr>
            <a:r>
              <a:rPr lang="en-US" altLang="zh-CN" sz="1800" dirty="0">
                <a:latin typeface="Times New Roman" panose="02020603050405020304" charset="0"/>
                <a:cs typeface="Times New Roman" panose="02020603050405020304" charset="0"/>
              </a:rPr>
              <a:t>385 DUPLICATES AROUND </a:t>
            </a:r>
            <a:endParaRPr lang="en-US" altLang="zh-CN" sz="1800" dirty="0">
              <a:latin typeface="Times New Roman" panose="02020603050405020304" charset="0"/>
              <a:cs typeface="Times New Roman" panose="02020603050405020304" charset="0"/>
            </a:endParaRPr>
          </a:p>
          <a:p>
            <a:pPr marL="0" indent="0">
              <a:buFont typeface="Wingdings" panose="05000000000000000000" charset="0"/>
              <a:buNone/>
            </a:pPr>
            <a:r>
              <a:rPr lang="en-US" altLang="zh-CN" sz="1800" dirty="0">
                <a:latin typeface="Times New Roman" panose="02020603050405020304" charset="0"/>
                <a:cs typeface="Times New Roman" panose="02020603050405020304" charset="0"/>
              </a:rPr>
              <a:t>0.19%</a:t>
            </a:r>
            <a:endParaRPr lang="en-US" altLang="zh-CN" sz="1800" dirty="0">
              <a:latin typeface="Times New Roman" panose="02020603050405020304" charset="0"/>
              <a:cs typeface="Times New Roman" panose="02020603050405020304" charset="0"/>
            </a:endParaRPr>
          </a:p>
          <a:p>
            <a:pPr marL="0" indent="0">
              <a:buFont typeface="Wingdings" panose="05000000000000000000" charset="0"/>
              <a:buNone/>
            </a:pPr>
            <a:r>
              <a:rPr lang="en-US" altLang="zh-CN" sz="1800" dirty="0">
                <a:latin typeface="Times New Roman" panose="02020603050405020304" charset="0"/>
                <a:cs typeface="Times New Roman" panose="02020603050405020304" charset="0"/>
              </a:rPr>
              <a:t>13.SHOWING CORRELATION WITH OUR </a:t>
            </a:r>
            <a:endParaRPr lang="en-US" altLang="zh-CN" sz="1800" dirty="0">
              <a:latin typeface="Times New Roman" panose="02020603050405020304" charset="0"/>
              <a:cs typeface="Times New Roman" panose="02020603050405020304" charset="0"/>
            </a:endParaRPr>
          </a:p>
          <a:p>
            <a:pPr marL="0" indent="0">
              <a:buFont typeface="Wingdings" panose="05000000000000000000" charset="0"/>
              <a:buNone/>
            </a:pPr>
            <a:r>
              <a:rPr lang="en-US" altLang="zh-CN" sz="1800" dirty="0">
                <a:latin typeface="Times New Roman" panose="02020603050405020304" charset="0"/>
                <a:cs typeface="Times New Roman" panose="02020603050405020304" charset="0"/>
              </a:rPr>
              <a:t>LABEL COLUMN.</a:t>
            </a:r>
            <a:endParaRPr lang="en-US" altLang="zh-CN" sz="1800" dirty="0">
              <a:latin typeface="Times New Roman" panose="02020603050405020304" charset="0"/>
              <a:cs typeface="Times New Roman" panose="02020603050405020304" charset="0"/>
            </a:endParaRPr>
          </a:p>
          <a:p>
            <a:pPr marL="0" indent="0">
              <a:buFont typeface="Wingdings" panose="05000000000000000000" charset="0"/>
              <a:buNone/>
            </a:pPr>
            <a:r>
              <a:rPr lang="en-US" altLang="zh-CN" sz="1800" dirty="0">
                <a:latin typeface="Times New Roman" panose="02020603050405020304" charset="0"/>
                <a:cs typeface="Times New Roman" panose="02020603050405020304" charset="0"/>
              </a:rPr>
              <a:t>14.DATASET IS IMBALANCE</a:t>
            </a:r>
            <a:endParaRPr lang="en-US" altLang="zh-CN" sz="1800" dirty="0">
              <a:latin typeface="Times New Roman" panose="02020603050405020304" charset="0"/>
              <a:cs typeface="Times New Roman" panose="02020603050405020304" charset="0"/>
            </a:endParaRPr>
          </a:p>
          <a:p>
            <a:pPr marL="0" indent="0">
              <a:buFont typeface="Wingdings" panose="05000000000000000000" charset="0"/>
              <a:buNone/>
            </a:pPr>
            <a:r>
              <a:rPr lang="en-US" altLang="zh-CN" sz="1800" dirty="0">
                <a:latin typeface="Times New Roman" panose="02020603050405020304" charset="0"/>
                <a:cs typeface="Times New Roman" panose="02020603050405020304" charset="0"/>
              </a:rPr>
              <a:t> “1” IS SHOWING NO. OF </a:t>
            </a:r>
            <a:endParaRPr lang="en-US" altLang="zh-CN" sz="1800" dirty="0">
              <a:latin typeface="Times New Roman" panose="02020603050405020304" charset="0"/>
              <a:cs typeface="Times New Roman" panose="02020603050405020304" charset="0"/>
            </a:endParaRPr>
          </a:p>
          <a:p>
            <a:pPr marL="0" indent="0">
              <a:buFont typeface="Wingdings" panose="05000000000000000000" charset="0"/>
              <a:buNone/>
            </a:pPr>
            <a:r>
              <a:rPr lang="en-US" altLang="zh-CN" sz="1800" dirty="0">
                <a:latin typeface="Times New Roman" panose="02020603050405020304" charset="0"/>
                <a:cs typeface="Times New Roman" panose="02020603050405020304" charset="0"/>
              </a:rPr>
              <a:t>NON-DEFAULTERS AND “0” IS </a:t>
            </a:r>
            <a:endParaRPr lang="en-US" altLang="zh-CN" sz="1800" dirty="0">
              <a:latin typeface="Times New Roman" panose="02020603050405020304" charset="0"/>
              <a:cs typeface="Times New Roman" panose="02020603050405020304" charset="0"/>
            </a:endParaRPr>
          </a:p>
          <a:p>
            <a:pPr marL="0" indent="0">
              <a:buFont typeface="Wingdings" panose="05000000000000000000" charset="0"/>
              <a:buNone/>
            </a:pPr>
            <a:r>
              <a:rPr lang="en-US" altLang="zh-CN" sz="1800" dirty="0">
                <a:latin typeface="Times New Roman" panose="02020603050405020304" charset="0"/>
                <a:cs typeface="Times New Roman" panose="02020603050405020304" charset="0"/>
              </a:rPr>
              <a:t>SHOWING NO. OF DEFAULTERS</a:t>
            </a:r>
            <a:endParaRPr lang="en-US" altLang="zh-CN" sz="1800" dirty="0">
              <a:latin typeface="Times New Roman" panose="02020603050405020304" charset="0"/>
              <a:cs typeface="Times New Roman" panose="02020603050405020304" charset="0"/>
            </a:endParaRPr>
          </a:p>
          <a:p>
            <a:pPr marL="0" indent="0">
              <a:buFont typeface="Wingdings" panose="05000000000000000000" charset="0"/>
              <a:buNone/>
            </a:pPr>
            <a:r>
              <a:rPr lang="en-US" altLang="zh-CN" sz="1800" dirty="0">
                <a:latin typeface="Times New Roman" panose="02020603050405020304" charset="0"/>
                <a:cs typeface="Times New Roman" panose="02020603050405020304" charset="0"/>
              </a:rPr>
              <a:t>15.MAXIMUM CUSTOMER PAY </a:t>
            </a:r>
            <a:endParaRPr lang="en-US" altLang="zh-CN" sz="1800" dirty="0">
              <a:latin typeface="Times New Roman" panose="02020603050405020304" charset="0"/>
              <a:cs typeface="Times New Roman" panose="02020603050405020304" charset="0"/>
            </a:endParaRPr>
          </a:p>
          <a:p>
            <a:pPr marL="0" indent="0">
              <a:buFont typeface="Wingdings" panose="05000000000000000000" charset="0"/>
              <a:buNone/>
            </a:pPr>
            <a:r>
              <a:rPr lang="en-US" altLang="zh-CN" sz="1800" dirty="0">
                <a:latin typeface="Times New Roman" panose="02020603050405020304" charset="0"/>
                <a:cs typeface="Times New Roman" panose="02020603050405020304" charset="0"/>
              </a:rPr>
              <a:t>THEIR LOAN.</a:t>
            </a:r>
            <a:endParaRPr lang="en-US" altLang="zh-CN" sz="1800" dirty="0">
              <a:latin typeface="Times New Roman" panose="02020603050405020304" charset="0"/>
              <a:cs typeface="Times New Roman" panose="02020603050405020304" charset="0"/>
            </a:endParaRPr>
          </a:p>
        </p:txBody>
      </p:sp>
      <p:pic>
        <p:nvPicPr>
          <p:cNvPr id="2" name="Content Placeholder 1" descr="removingDup"/>
          <p:cNvPicPr>
            <a:picLocks noChangeAspect="1"/>
          </p:cNvPicPr>
          <p:nvPr>
            <p:ph sz="half" idx="2"/>
          </p:nvPr>
        </p:nvPicPr>
        <p:blipFill>
          <a:blip r:embed="rId3"/>
          <a:stretch>
            <a:fillRect/>
          </a:stretch>
        </p:blipFill>
        <p:spPr>
          <a:xfrm>
            <a:off x="6540500" y="1463040"/>
            <a:ext cx="4813300" cy="2266950"/>
          </a:xfrm>
          <a:prstGeom prst="rect">
            <a:avLst/>
          </a:prstGeom>
        </p:spPr>
      </p:pic>
      <p:pic>
        <p:nvPicPr>
          <p:cNvPr id="3" name="Picture 2"/>
          <p:cNvPicPr>
            <a:picLocks noChangeAspect="1"/>
          </p:cNvPicPr>
          <p:nvPr/>
        </p:nvPicPr>
        <p:blipFill>
          <a:blip r:embed="rId4"/>
          <a:stretch>
            <a:fillRect/>
          </a:stretch>
        </p:blipFill>
        <p:spPr>
          <a:xfrm>
            <a:off x="6597650" y="3837940"/>
            <a:ext cx="4756150" cy="2596515"/>
          </a:xfrm>
          <a:prstGeom prst="rect">
            <a:avLst/>
          </a:prstGeom>
        </p:spPr>
      </p:pic>
    </p:spTree>
    <p:custDataLst>
      <p:tags r:id="rId5"/>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br>
              <a:rPr lang="en-US" altLang="zh-CN" dirty="0">
                <a:sym typeface="+mn-ea"/>
              </a:rPr>
            </a:br>
            <a:r>
              <a:rPr lang="en-US" altLang="zh-CN" dirty="0">
                <a:sym typeface="+mn-ea"/>
              </a:rPr>
              <a:t>Visualizations</a:t>
            </a:r>
            <a:br>
              <a:rPr lang="en-US" altLang="zh-CN" dirty="0"/>
            </a:br>
            <a:endParaRPr lang="en-US" altLang="zh-CN" dirty="0"/>
          </a:p>
        </p:txBody>
      </p:sp>
      <p:sp>
        <p:nvSpPr>
          <p:cNvPr id="6" name="内容占位符 5"/>
          <p:cNvSpPr>
            <a:spLocks noGrp="1"/>
          </p:cNvSpPr>
          <p:nvPr>
            <p:ph sz="half" idx="1"/>
            <p:custDataLst>
              <p:tags r:id="rId2"/>
            </p:custDataLst>
          </p:nvPr>
        </p:nvSpPr>
        <p:spPr/>
        <p:txBody>
          <a:bodyPr>
            <a:normAutofit lnSpcReduction="10000"/>
          </a:bodyPr>
          <a:lstStyle/>
          <a:p>
            <a:pPr marL="0" indent="0">
              <a:buFont typeface="Wingdings" panose="05000000000000000000" charset="0"/>
              <a:buNone/>
            </a:pPr>
            <a:r>
              <a:rPr lang="en-US" altLang="zh-CN" sz="1800" dirty="0">
                <a:latin typeface="Times New Roman" panose="02020603050405020304" charset="0"/>
                <a:cs typeface="Times New Roman" panose="02020603050405020304" charset="0"/>
              </a:rPr>
              <a:t>We will look at some of the plots that we have plotted to have more insight on understanding of our dataset.</a:t>
            </a:r>
            <a:endParaRPr lang="en-US" altLang="zh-CN" sz="1800" dirty="0">
              <a:latin typeface="Times New Roman" panose="02020603050405020304" charset="0"/>
              <a:cs typeface="Times New Roman" panose="02020603050405020304" charset="0"/>
            </a:endParaRPr>
          </a:p>
          <a:p>
            <a:pPr marL="0" indent="0">
              <a:buFont typeface="Wingdings" panose="05000000000000000000" charset="0"/>
              <a:buNone/>
            </a:pPr>
            <a:r>
              <a:rPr lang="en-US" altLang="zh-CN" sz="1800" dirty="0">
                <a:latin typeface="Times New Roman" panose="02020603050405020304" charset="0"/>
                <a:cs typeface="Times New Roman" panose="02020603050405020304" charset="0"/>
              </a:rPr>
              <a:t>First we will look at the boxplot to find whether we have got any outliers in our dataset.</a:t>
            </a:r>
            <a:endParaRPr lang="en-US" altLang="zh-CN" sz="1800" dirty="0">
              <a:latin typeface="Times New Roman" panose="02020603050405020304" charset="0"/>
              <a:cs typeface="Times New Roman" panose="02020603050405020304" charset="0"/>
            </a:endParaRPr>
          </a:p>
          <a:p>
            <a:pPr marL="0" indent="0">
              <a:buFont typeface="Wingdings" panose="05000000000000000000" charset="0"/>
              <a:buNone/>
            </a:pPr>
            <a:endParaRPr lang="en-US" altLang="zh-CN" sz="1800" dirty="0">
              <a:latin typeface="Times New Roman" panose="02020603050405020304" charset="0"/>
              <a:cs typeface="Times New Roman" panose="02020603050405020304" charset="0"/>
            </a:endParaRPr>
          </a:p>
          <a:p>
            <a:pPr marL="0" indent="0">
              <a:buFont typeface="Wingdings" panose="05000000000000000000" charset="0"/>
              <a:buNone/>
            </a:pPr>
            <a:r>
              <a:rPr lang="en-US" altLang="zh-CN" sz="1800" dirty="0">
                <a:latin typeface="Times New Roman" panose="02020603050405020304" charset="0"/>
                <a:cs typeface="Times New Roman" panose="02020603050405020304" charset="0"/>
              </a:rPr>
              <a:t>By looking at the boxplot we found that most of the features are having outliers which has to be removed.</a:t>
            </a:r>
            <a:endParaRPr lang="en-US" altLang="zh-CN" sz="1800" dirty="0">
              <a:latin typeface="Times New Roman" panose="02020603050405020304" charset="0"/>
              <a:cs typeface="Times New Roman" panose="02020603050405020304" charset="0"/>
            </a:endParaRPr>
          </a:p>
        </p:txBody>
      </p:sp>
      <p:pic>
        <p:nvPicPr>
          <p:cNvPr id="2" name="Content Placeholder 1" descr="outliers"/>
          <p:cNvPicPr>
            <a:picLocks noChangeAspect="1"/>
          </p:cNvPicPr>
          <p:nvPr>
            <p:ph sz="half" idx="2"/>
          </p:nvPr>
        </p:nvPicPr>
        <p:blipFill>
          <a:blip r:embed="rId3"/>
          <a:stretch>
            <a:fillRect/>
          </a:stretch>
        </p:blipFill>
        <p:spPr>
          <a:xfrm>
            <a:off x="6172200" y="2169795"/>
            <a:ext cx="5181600" cy="3662680"/>
          </a:xfrm>
          <a:prstGeom prst="rect">
            <a:avLst/>
          </a:prstGeom>
        </p:spPr>
      </p:pic>
    </p:spTree>
    <p:custDataLst>
      <p:tags r:id="rId4"/>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br>
              <a:rPr lang="en-US" altLang="zh-CN" dirty="0">
                <a:sym typeface="+mn-ea"/>
              </a:rPr>
            </a:br>
            <a:r>
              <a:rPr lang="en-US" altLang="zh-CN" dirty="0">
                <a:sym typeface="+mn-ea"/>
              </a:rPr>
              <a:t>Visulization continued</a:t>
            </a:r>
            <a:br>
              <a:rPr lang="en-US" altLang="zh-CN" dirty="0"/>
            </a:br>
            <a:endParaRPr lang="en-US" altLang="zh-CN" dirty="0"/>
          </a:p>
        </p:txBody>
      </p:sp>
      <p:sp>
        <p:nvSpPr>
          <p:cNvPr id="6" name="内容占位符 5"/>
          <p:cNvSpPr>
            <a:spLocks noGrp="1"/>
          </p:cNvSpPr>
          <p:nvPr>
            <p:ph sz="half" idx="1"/>
            <p:custDataLst>
              <p:tags r:id="rId2"/>
            </p:custDataLst>
          </p:nvPr>
        </p:nvSpPr>
        <p:spPr/>
        <p:txBody>
          <a:bodyPr>
            <a:normAutofit lnSpcReduction="10000"/>
          </a:bodyPr>
          <a:lstStyle/>
          <a:p>
            <a:pPr marL="0" indent="0">
              <a:buFont typeface="Wingdings" panose="05000000000000000000" charset="0"/>
              <a:buNone/>
            </a:pPr>
            <a:r>
              <a:rPr lang="en-US" altLang="zh-CN" sz="1800" dirty="0">
                <a:latin typeface="Times New Roman" panose="02020603050405020304" charset="0"/>
                <a:cs typeface="Times New Roman" panose="02020603050405020304" charset="0"/>
              </a:rPr>
              <a:t>We will look at some histogram to see whether any of the data are skewed and we found that following columns are having either left or right skewness</a:t>
            </a:r>
            <a:endParaRPr lang="en-US" altLang="zh-CN" sz="1800" dirty="0">
              <a:latin typeface="Times New Roman" panose="02020603050405020304" charset="0"/>
              <a:cs typeface="Times New Roman" panose="02020603050405020304" charset="0"/>
            </a:endParaRPr>
          </a:p>
          <a:p>
            <a:pPr marL="0" indent="0">
              <a:buFont typeface="Wingdings" panose="05000000000000000000" charset="0"/>
              <a:buNone/>
            </a:pPr>
            <a:endParaRPr lang="en-US" altLang="zh-CN" sz="1800" dirty="0">
              <a:latin typeface="Times New Roman" panose="02020603050405020304" charset="0"/>
              <a:cs typeface="Times New Roman" panose="02020603050405020304" charset="0"/>
            </a:endParaRPr>
          </a:p>
        </p:txBody>
      </p:sp>
      <p:pic>
        <p:nvPicPr>
          <p:cNvPr id="2" name="Content Placeholder 1"/>
          <p:cNvPicPr>
            <a:picLocks noChangeAspect="1"/>
          </p:cNvPicPr>
          <p:nvPr>
            <p:ph sz="half" idx="2"/>
          </p:nvPr>
        </p:nvPicPr>
        <p:blipFill>
          <a:blip r:embed="rId3"/>
          <a:stretch>
            <a:fillRect/>
          </a:stretch>
        </p:blipFill>
        <p:spPr>
          <a:xfrm>
            <a:off x="980440" y="2544445"/>
            <a:ext cx="3263900" cy="3517900"/>
          </a:xfrm>
          <a:prstGeom prst="rect">
            <a:avLst/>
          </a:prstGeom>
        </p:spPr>
      </p:pic>
      <p:pic>
        <p:nvPicPr>
          <p:cNvPr id="3" name="Picture 2" descr="micro3"/>
          <p:cNvPicPr>
            <a:picLocks noChangeAspect="1"/>
          </p:cNvPicPr>
          <p:nvPr/>
        </p:nvPicPr>
        <p:blipFill>
          <a:blip r:embed="rId4"/>
          <a:stretch>
            <a:fillRect/>
          </a:stretch>
        </p:blipFill>
        <p:spPr>
          <a:xfrm>
            <a:off x="4657725" y="2544445"/>
            <a:ext cx="2876550" cy="3460750"/>
          </a:xfrm>
          <a:prstGeom prst="rect">
            <a:avLst/>
          </a:prstGeom>
        </p:spPr>
      </p:pic>
      <p:pic>
        <p:nvPicPr>
          <p:cNvPr id="4" name="Picture 3" descr="micro4"/>
          <p:cNvPicPr>
            <a:picLocks noChangeAspect="1"/>
          </p:cNvPicPr>
          <p:nvPr/>
        </p:nvPicPr>
        <p:blipFill>
          <a:blip r:embed="rId5"/>
          <a:stretch>
            <a:fillRect/>
          </a:stretch>
        </p:blipFill>
        <p:spPr>
          <a:xfrm>
            <a:off x="7947660" y="2557145"/>
            <a:ext cx="3238500" cy="3505200"/>
          </a:xfrm>
          <a:prstGeom prst="rect">
            <a:avLst/>
          </a:prstGeom>
        </p:spPr>
      </p:pic>
    </p:spTree>
    <p:custDataLst>
      <p:tags r:id="rId6"/>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br>
              <a:rPr lang="en-US" altLang="zh-CN" dirty="0">
                <a:sym typeface="+mn-ea"/>
              </a:rPr>
            </a:br>
            <a:r>
              <a:rPr lang="en-US" altLang="zh-CN" dirty="0">
                <a:sym typeface="+mn-ea"/>
              </a:rPr>
              <a:t>Visualization conti...</a:t>
            </a:r>
            <a:br>
              <a:rPr lang="en-US" altLang="zh-CN" dirty="0"/>
            </a:br>
            <a:endParaRPr lang="en-US" altLang="zh-CN" dirty="0"/>
          </a:p>
        </p:txBody>
      </p:sp>
      <p:sp>
        <p:nvSpPr>
          <p:cNvPr id="6" name="内容占位符 5"/>
          <p:cNvSpPr>
            <a:spLocks noGrp="1"/>
          </p:cNvSpPr>
          <p:nvPr>
            <p:ph sz="half" idx="1"/>
            <p:custDataLst>
              <p:tags r:id="rId2"/>
            </p:custDataLst>
          </p:nvPr>
        </p:nvSpPr>
        <p:spPr/>
        <p:txBody>
          <a:bodyPr>
            <a:normAutofit lnSpcReduction="10000"/>
          </a:bodyPr>
          <a:lstStyle/>
          <a:p>
            <a:pPr marL="0" indent="0">
              <a:buFont typeface="Wingdings" panose="05000000000000000000" charset="0"/>
              <a:buNone/>
            </a:pPr>
            <a:r>
              <a:rPr lang="en-US" altLang="zh-CN" sz="1800" dirty="0">
                <a:latin typeface="Times New Roman" panose="02020603050405020304" charset="0"/>
                <a:cs typeface="Times New Roman" panose="02020603050405020304" charset="0"/>
              </a:rPr>
              <a:t>Now we will see some of the columns which are having zero values for some features.</a:t>
            </a:r>
            <a:endParaRPr lang="en-US" altLang="zh-CN" sz="1800" dirty="0">
              <a:latin typeface="Times New Roman" panose="02020603050405020304" charset="0"/>
              <a:cs typeface="Times New Roman" panose="02020603050405020304" charset="0"/>
            </a:endParaRPr>
          </a:p>
          <a:p>
            <a:pPr marL="0" indent="0">
              <a:buFont typeface="Wingdings" panose="05000000000000000000" charset="0"/>
              <a:buNone/>
            </a:pPr>
            <a:endParaRPr lang="en-US" altLang="zh-CN" sz="1800" dirty="0">
              <a:latin typeface="Times New Roman" panose="02020603050405020304" charset="0"/>
              <a:cs typeface="Times New Roman" panose="02020603050405020304" charset="0"/>
            </a:endParaRPr>
          </a:p>
        </p:txBody>
      </p:sp>
      <p:pic>
        <p:nvPicPr>
          <p:cNvPr id="2" name="Content Placeholder 1"/>
          <p:cNvPicPr>
            <a:picLocks noChangeAspect="1"/>
          </p:cNvPicPr>
          <p:nvPr>
            <p:ph sz="half" idx="2"/>
          </p:nvPr>
        </p:nvPicPr>
        <p:blipFill>
          <a:blip r:embed="rId3"/>
          <a:stretch>
            <a:fillRect/>
          </a:stretch>
        </p:blipFill>
        <p:spPr>
          <a:xfrm>
            <a:off x="838200" y="2401570"/>
            <a:ext cx="5181600" cy="1914525"/>
          </a:xfrm>
          <a:prstGeom prst="rect">
            <a:avLst/>
          </a:prstGeom>
        </p:spPr>
      </p:pic>
      <p:pic>
        <p:nvPicPr>
          <p:cNvPr id="3" name="Picture 2" descr="micro7"/>
          <p:cNvPicPr>
            <a:picLocks noChangeAspect="1"/>
          </p:cNvPicPr>
          <p:nvPr/>
        </p:nvPicPr>
        <p:blipFill>
          <a:blip r:embed="rId4"/>
          <a:stretch>
            <a:fillRect/>
          </a:stretch>
        </p:blipFill>
        <p:spPr>
          <a:xfrm>
            <a:off x="838200" y="4418330"/>
            <a:ext cx="5181600" cy="2324100"/>
          </a:xfrm>
          <a:prstGeom prst="rect">
            <a:avLst/>
          </a:prstGeom>
        </p:spPr>
      </p:pic>
      <p:pic>
        <p:nvPicPr>
          <p:cNvPr id="4" name="Picture 3" descr="micro8"/>
          <p:cNvPicPr>
            <a:picLocks noChangeAspect="1"/>
          </p:cNvPicPr>
          <p:nvPr/>
        </p:nvPicPr>
        <p:blipFill>
          <a:blip r:embed="rId5"/>
          <a:stretch>
            <a:fillRect/>
          </a:stretch>
        </p:blipFill>
        <p:spPr>
          <a:xfrm>
            <a:off x="6365240" y="2401570"/>
            <a:ext cx="4740275" cy="1914525"/>
          </a:xfrm>
          <a:prstGeom prst="rect">
            <a:avLst/>
          </a:prstGeom>
        </p:spPr>
      </p:pic>
      <p:pic>
        <p:nvPicPr>
          <p:cNvPr id="7" name="Picture 6"/>
          <p:cNvPicPr>
            <a:picLocks noChangeAspect="1"/>
          </p:cNvPicPr>
          <p:nvPr/>
        </p:nvPicPr>
        <p:blipFill>
          <a:blip r:embed="rId6"/>
          <a:stretch>
            <a:fillRect/>
          </a:stretch>
        </p:blipFill>
        <p:spPr>
          <a:xfrm>
            <a:off x="6365240" y="4532630"/>
            <a:ext cx="4774565" cy="2209800"/>
          </a:xfrm>
          <a:prstGeom prst="rect">
            <a:avLst/>
          </a:prstGeom>
        </p:spPr>
      </p:pic>
    </p:spTree>
    <p:custDataLst>
      <p:tags r:id="rId7"/>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br>
              <a:rPr lang="en-US" altLang="zh-CN" dirty="0">
                <a:sym typeface="+mn-ea"/>
              </a:rPr>
            </a:br>
            <a:r>
              <a:rPr lang="en-US" altLang="zh-CN" dirty="0">
                <a:sym typeface="+mn-ea"/>
              </a:rPr>
              <a:t>Visualization conti...</a:t>
            </a:r>
            <a:br>
              <a:rPr lang="en-US" altLang="zh-CN" dirty="0"/>
            </a:br>
            <a:endParaRPr lang="en-US" altLang="zh-CN" dirty="0"/>
          </a:p>
        </p:txBody>
      </p:sp>
      <p:sp>
        <p:nvSpPr>
          <p:cNvPr id="6" name="内容占位符 5"/>
          <p:cNvSpPr>
            <a:spLocks noGrp="1"/>
          </p:cNvSpPr>
          <p:nvPr>
            <p:ph sz="half" idx="1"/>
            <p:custDataLst>
              <p:tags r:id="rId2"/>
            </p:custDataLst>
          </p:nvPr>
        </p:nvSpPr>
        <p:spPr/>
        <p:txBody>
          <a:bodyPr>
            <a:normAutofit lnSpcReduction="10000"/>
          </a:bodyPr>
          <a:lstStyle/>
          <a:p>
            <a:pPr marL="0" indent="0">
              <a:buFont typeface="Wingdings" panose="05000000000000000000" charset="0"/>
              <a:buNone/>
            </a:pPr>
            <a:r>
              <a:rPr lang="en-US" altLang="zh-CN" sz="1800" dirty="0">
                <a:latin typeface="Times New Roman" panose="02020603050405020304" charset="0"/>
                <a:cs typeface="Times New Roman" panose="02020603050405020304" charset="0"/>
              </a:rPr>
              <a:t>Now we will see count of the data with respect to each features.</a:t>
            </a:r>
            <a:endParaRPr lang="en-US" altLang="zh-CN" sz="1800" dirty="0">
              <a:latin typeface="Times New Roman" panose="02020603050405020304" charset="0"/>
              <a:cs typeface="Times New Roman" panose="02020603050405020304" charset="0"/>
            </a:endParaRPr>
          </a:p>
          <a:p>
            <a:pPr marL="0" indent="0">
              <a:buFont typeface="Wingdings" panose="05000000000000000000" charset="0"/>
              <a:buNone/>
            </a:pPr>
            <a:endParaRPr lang="en-US" altLang="zh-CN" sz="1800" dirty="0">
              <a:latin typeface="Times New Roman" panose="02020603050405020304" charset="0"/>
              <a:cs typeface="Times New Roman" panose="02020603050405020304" charset="0"/>
            </a:endParaRPr>
          </a:p>
        </p:txBody>
      </p:sp>
      <p:pic>
        <p:nvPicPr>
          <p:cNvPr id="9" name="Content Placeholder 8" descr="micro11"/>
          <p:cNvPicPr>
            <a:picLocks noChangeAspect="1"/>
          </p:cNvPicPr>
          <p:nvPr>
            <p:ph sz="half" idx="2"/>
          </p:nvPr>
        </p:nvPicPr>
        <p:blipFill>
          <a:blip r:embed="rId3"/>
          <a:stretch>
            <a:fillRect/>
          </a:stretch>
        </p:blipFill>
        <p:spPr>
          <a:xfrm>
            <a:off x="838200" y="2393950"/>
            <a:ext cx="5181600" cy="1787525"/>
          </a:xfrm>
          <a:prstGeom prst="rect">
            <a:avLst/>
          </a:prstGeom>
        </p:spPr>
      </p:pic>
      <p:pic>
        <p:nvPicPr>
          <p:cNvPr id="10" name="Picture 9" descr="micro13"/>
          <p:cNvPicPr>
            <a:picLocks noChangeAspect="1"/>
          </p:cNvPicPr>
          <p:nvPr/>
        </p:nvPicPr>
        <p:blipFill>
          <a:blip r:embed="rId4"/>
          <a:stretch>
            <a:fillRect/>
          </a:stretch>
        </p:blipFill>
        <p:spPr>
          <a:xfrm>
            <a:off x="6420485" y="2228850"/>
            <a:ext cx="5090795" cy="4222750"/>
          </a:xfrm>
          <a:prstGeom prst="rect">
            <a:avLst/>
          </a:prstGeom>
        </p:spPr>
      </p:pic>
      <p:pic>
        <p:nvPicPr>
          <p:cNvPr id="11" name="Picture 10" descr="micro15"/>
          <p:cNvPicPr>
            <a:picLocks noChangeAspect="1"/>
          </p:cNvPicPr>
          <p:nvPr/>
        </p:nvPicPr>
        <p:blipFill>
          <a:blip r:embed="rId5"/>
          <a:stretch>
            <a:fillRect/>
          </a:stretch>
        </p:blipFill>
        <p:spPr>
          <a:xfrm>
            <a:off x="838200" y="4362450"/>
            <a:ext cx="5181600" cy="2089150"/>
          </a:xfrm>
          <a:prstGeom prst="rect">
            <a:avLst/>
          </a:prstGeom>
        </p:spPr>
      </p:pic>
    </p:spTree>
    <p:custDataLst>
      <p:tags r:id="rId6"/>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br>
              <a:rPr lang="en-US" altLang="zh-CN" dirty="0">
                <a:sym typeface="+mn-ea"/>
              </a:rPr>
            </a:br>
            <a:r>
              <a:rPr lang="en-US" altLang="zh-CN" dirty="0">
                <a:sym typeface="+mn-ea"/>
              </a:rPr>
              <a:t>Visualization conti...</a:t>
            </a:r>
            <a:br>
              <a:rPr lang="en-US" altLang="zh-CN" dirty="0"/>
            </a:br>
            <a:endParaRPr lang="en-US" altLang="zh-CN" dirty="0"/>
          </a:p>
        </p:txBody>
      </p:sp>
      <p:sp>
        <p:nvSpPr>
          <p:cNvPr id="6" name="内容占位符 5"/>
          <p:cNvSpPr>
            <a:spLocks noGrp="1"/>
          </p:cNvSpPr>
          <p:nvPr>
            <p:ph sz="half" idx="1"/>
            <p:custDataLst>
              <p:tags r:id="rId2"/>
            </p:custDataLst>
          </p:nvPr>
        </p:nvSpPr>
        <p:spPr/>
        <p:txBody>
          <a:bodyPr>
            <a:normAutofit lnSpcReduction="10000"/>
          </a:bodyPr>
          <a:lstStyle/>
          <a:p>
            <a:pPr marL="0" indent="0">
              <a:buFont typeface="Wingdings" panose="05000000000000000000" charset="0"/>
              <a:buNone/>
            </a:pPr>
            <a:r>
              <a:rPr lang="en-US" altLang="zh-CN" sz="1800" dirty="0">
                <a:latin typeface="Times New Roman" panose="02020603050405020304" charset="0"/>
                <a:cs typeface="Times New Roman" panose="02020603050405020304" charset="0"/>
              </a:rPr>
              <a:t>Some scatterplot to know the relationship between each of the features.</a:t>
            </a:r>
            <a:endParaRPr lang="en-US" altLang="zh-CN" sz="1800" dirty="0">
              <a:latin typeface="Times New Roman" panose="02020603050405020304" charset="0"/>
              <a:cs typeface="Times New Roman" panose="02020603050405020304" charset="0"/>
            </a:endParaRPr>
          </a:p>
          <a:p>
            <a:pPr marL="0" indent="0">
              <a:buFont typeface="Wingdings" panose="05000000000000000000" charset="0"/>
              <a:buNone/>
            </a:pPr>
            <a:endParaRPr lang="en-US" altLang="zh-CN" sz="1800" dirty="0">
              <a:latin typeface="Times New Roman" panose="02020603050405020304" charset="0"/>
              <a:cs typeface="Times New Roman" panose="02020603050405020304" charset="0"/>
            </a:endParaRPr>
          </a:p>
          <a:p>
            <a:pPr marL="0" indent="0">
              <a:buFont typeface="Wingdings" panose="05000000000000000000" charset="0"/>
              <a:buNone/>
            </a:pPr>
            <a:r>
              <a:rPr lang="en-US" altLang="zh-CN" sz="1800" dirty="0">
                <a:latin typeface="Times New Roman" panose="02020603050405020304" charset="0"/>
                <a:cs typeface="Times New Roman" panose="02020603050405020304" charset="0"/>
                <a:sym typeface="+mn-ea"/>
              </a:rPr>
              <a:t>Average main account balance over 30 days remains within certain range for </a:t>
            </a:r>
            <a:r>
              <a:rPr lang="en-US" altLang="zh-CN" sz="1800" dirty="0">
                <a:latin typeface="Times New Roman" panose="02020603050405020304" charset="0"/>
                <a:cs typeface="Times New Roman" panose="02020603050405020304" charset="0"/>
              </a:rPr>
              <a:t>Daily amount spent from the main account  suggesting that the average balance will be within 20000 no matter whether the customer as spent it except some exceptional cases. </a:t>
            </a:r>
            <a:endParaRPr lang="en-US" altLang="zh-CN" sz="1800" dirty="0">
              <a:latin typeface="Times New Roman" panose="02020603050405020304" charset="0"/>
              <a:cs typeface="Times New Roman" panose="02020603050405020304" charset="0"/>
            </a:endParaRPr>
          </a:p>
        </p:txBody>
      </p:sp>
      <p:pic>
        <p:nvPicPr>
          <p:cNvPr id="3" name="Content Placeholder 2" descr="micro16"/>
          <p:cNvPicPr>
            <a:picLocks noChangeAspect="1"/>
          </p:cNvPicPr>
          <p:nvPr>
            <p:ph sz="half" idx="2"/>
          </p:nvPr>
        </p:nvPicPr>
        <p:blipFill>
          <a:blip r:embed="rId3"/>
          <a:stretch>
            <a:fillRect/>
          </a:stretch>
        </p:blipFill>
        <p:spPr>
          <a:xfrm>
            <a:off x="6172200" y="2284095"/>
            <a:ext cx="5181600" cy="3433445"/>
          </a:xfrm>
          <a:prstGeom prst="rect">
            <a:avLst/>
          </a:prstGeom>
        </p:spPr>
      </p:pic>
    </p:spTree>
    <p:custDataLst>
      <p:tags r:id="rId4"/>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br>
              <a:rPr lang="en-US" altLang="zh-CN" dirty="0">
                <a:sym typeface="+mn-ea"/>
              </a:rPr>
            </a:br>
            <a:r>
              <a:rPr lang="en-US" altLang="zh-CN" dirty="0">
                <a:sym typeface="+mn-ea"/>
              </a:rPr>
              <a:t>Visualization conti...</a:t>
            </a:r>
            <a:br>
              <a:rPr lang="en-US" altLang="zh-CN" dirty="0"/>
            </a:br>
            <a:endParaRPr lang="en-US" altLang="zh-CN" dirty="0"/>
          </a:p>
        </p:txBody>
      </p:sp>
      <p:sp>
        <p:nvSpPr>
          <p:cNvPr id="6" name="内容占位符 5"/>
          <p:cNvSpPr>
            <a:spLocks noGrp="1"/>
          </p:cNvSpPr>
          <p:nvPr>
            <p:ph sz="half" idx="1"/>
            <p:custDataLst>
              <p:tags r:id="rId2"/>
            </p:custDataLst>
          </p:nvPr>
        </p:nvSpPr>
        <p:spPr/>
        <p:txBody>
          <a:bodyPr>
            <a:normAutofit lnSpcReduction="10000"/>
          </a:bodyPr>
          <a:lstStyle/>
          <a:p>
            <a:pPr marL="0" indent="0">
              <a:buFont typeface="Wingdings" panose="05000000000000000000" charset="0"/>
              <a:buNone/>
            </a:pPr>
            <a:r>
              <a:rPr lang="en-US" altLang="zh-CN" sz="1800" dirty="0">
                <a:latin typeface="Times New Roman" panose="02020603050405020304" charset="0"/>
                <a:cs typeface="Times New Roman" panose="02020603050405020304" charset="0"/>
              </a:rPr>
              <a:t>Some scatterplot to know the relationship between each of the features</a:t>
            </a:r>
            <a:endParaRPr lang="en-US" altLang="zh-CN" sz="1800" dirty="0">
              <a:latin typeface="Times New Roman" panose="02020603050405020304" charset="0"/>
              <a:cs typeface="Times New Roman" panose="02020603050405020304" charset="0"/>
            </a:endParaRPr>
          </a:p>
          <a:p>
            <a:pPr marL="0" indent="0">
              <a:buFont typeface="Wingdings" panose="05000000000000000000" charset="0"/>
              <a:buNone/>
            </a:pPr>
            <a:r>
              <a:rPr lang="en-US" altLang="zh-CN" sz="1800" dirty="0">
                <a:latin typeface="Times New Roman" panose="02020603050405020304" charset="0"/>
                <a:cs typeface="Times New Roman" panose="02020603050405020304" charset="0"/>
              </a:rPr>
              <a:t>Total amount of recharge in the main account shows some pattern for the amount of loan taken by user in last 30 days.</a:t>
            </a:r>
            <a:endParaRPr lang="en-US" altLang="zh-CN" sz="1800" dirty="0">
              <a:latin typeface="Times New Roman" panose="02020603050405020304" charset="0"/>
              <a:cs typeface="Times New Roman" panose="02020603050405020304" charset="0"/>
            </a:endParaRPr>
          </a:p>
        </p:txBody>
      </p:sp>
      <p:pic>
        <p:nvPicPr>
          <p:cNvPr id="4" name="Picture 3" descr="micro17"/>
          <p:cNvPicPr>
            <a:picLocks noChangeAspect="1"/>
          </p:cNvPicPr>
          <p:nvPr/>
        </p:nvPicPr>
        <p:blipFill>
          <a:blip r:embed="rId3"/>
          <a:stretch>
            <a:fillRect/>
          </a:stretch>
        </p:blipFill>
        <p:spPr>
          <a:xfrm>
            <a:off x="5916930" y="2230120"/>
            <a:ext cx="5436870" cy="3714750"/>
          </a:xfrm>
          <a:prstGeom prst="rect">
            <a:avLst/>
          </a:prstGeom>
        </p:spPr>
      </p:pic>
    </p:spTree>
    <p:custDataLst>
      <p:tags r:id="rId4"/>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br>
              <a:rPr lang="en-US" altLang="zh-CN" dirty="0">
                <a:sym typeface="+mn-ea"/>
              </a:rPr>
            </a:br>
            <a:r>
              <a:rPr lang="en-US" altLang="zh-CN" dirty="0">
                <a:sym typeface="+mn-ea"/>
              </a:rPr>
              <a:t>Visualization conti...</a:t>
            </a:r>
            <a:br>
              <a:rPr lang="en-US" altLang="zh-CN" dirty="0"/>
            </a:br>
            <a:endParaRPr lang="en-US" altLang="zh-CN" dirty="0"/>
          </a:p>
        </p:txBody>
      </p:sp>
      <p:sp>
        <p:nvSpPr>
          <p:cNvPr id="6" name="内容占位符 5"/>
          <p:cNvSpPr>
            <a:spLocks noGrp="1"/>
          </p:cNvSpPr>
          <p:nvPr>
            <p:ph sz="half" idx="1"/>
            <p:custDataLst>
              <p:tags r:id="rId2"/>
            </p:custDataLst>
          </p:nvPr>
        </p:nvSpPr>
        <p:spPr/>
        <p:txBody>
          <a:bodyPr>
            <a:normAutofit lnSpcReduction="10000"/>
          </a:bodyPr>
          <a:lstStyle/>
          <a:p>
            <a:pPr marL="0" indent="0">
              <a:buFont typeface="Wingdings" panose="05000000000000000000" charset="0"/>
              <a:buNone/>
            </a:pPr>
            <a:r>
              <a:rPr lang="en-US" altLang="zh-CN" sz="1800" dirty="0">
                <a:latin typeface="Times New Roman" panose="02020603050405020304" charset="0"/>
                <a:cs typeface="Times New Roman" panose="02020603050405020304" charset="0"/>
              </a:rPr>
              <a:t>Heatmap to know the corelation with each of the features with Target variable</a:t>
            </a:r>
            <a:endParaRPr lang="en-US" altLang="zh-CN" sz="1800" dirty="0">
              <a:latin typeface="Times New Roman" panose="02020603050405020304" charset="0"/>
              <a:cs typeface="Times New Roman" panose="02020603050405020304" charset="0"/>
            </a:endParaRPr>
          </a:p>
          <a:p>
            <a:pPr marL="0" indent="0">
              <a:buFont typeface="Wingdings" panose="05000000000000000000" charset="0"/>
              <a:buNone/>
            </a:pPr>
            <a:endParaRPr lang="en-US" altLang="zh-CN" sz="1800" dirty="0">
              <a:latin typeface="Times New Roman" panose="02020603050405020304" charset="0"/>
              <a:cs typeface="Times New Roman" panose="02020603050405020304" charset="0"/>
            </a:endParaRPr>
          </a:p>
          <a:p>
            <a:pPr marL="0" indent="0">
              <a:buFont typeface="Wingdings" panose="05000000000000000000" charset="0"/>
              <a:buNone/>
            </a:pPr>
            <a:r>
              <a:rPr lang="en-US" altLang="zh-CN" sz="1800" dirty="0">
                <a:latin typeface="Times New Roman" panose="02020603050405020304" charset="0"/>
                <a:cs typeface="Times New Roman" panose="02020603050405020304" charset="0"/>
              </a:rPr>
              <a:t>Some of the features is showing no variance in the dataset which is not usefull for our modelling hence we will drop those columns and the one column aon which is having negetive corelation with most of the columns.</a:t>
            </a:r>
            <a:endParaRPr lang="en-US" altLang="zh-CN" sz="1800" dirty="0">
              <a:latin typeface="Times New Roman" panose="02020603050405020304" charset="0"/>
              <a:cs typeface="Times New Roman" panose="02020603050405020304" charset="0"/>
            </a:endParaRPr>
          </a:p>
          <a:p>
            <a:pPr marL="0" indent="0">
              <a:buFont typeface="Wingdings" panose="05000000000000000000" charset="0"/>
              <a:buNone/>
            </a:pPr>
            <a:endParaRPr lang="en-US" altLang="zh-CN" sz="1800" dirty="0">
              <a:latin typeface="Times New Roman" panose="02020603050405020304" charset="0"/>
              <a:cs typeface="Times New Roman" panose="02020603050405020304" charset="0"/>
            </a:endParaRPr>
          </a:p>
          <a:p>
            <a:pPr marL="0" indent="0">
              <a:buFont typeface="Wingdings" panose="05000000000000000000" charset="0"/>
              <a:buNone/>
            </a:pPr>
            <a:endParaRPr lang="en-US" altLang="zh-CN" sz="1800" dirty="0">
              <a:latin typeface="Times New Roman" panose="02020603050405020304" charset="0"/>
              <a:cs typeface="Times New Roman" panose="02020603050405020304" charset="0"/>
            </a:endParaRPr>
          </a:p>
        </p:txBody>
      </p:sp>
      <p:pic>
        <p:nvPicPr>
          <p:cNvPr id="7" name="Content Placeholder 6" descr="micro22"/>
          <p:cNvPicPr>
            <a:picLocks noChangeAspect="1"/>
          </p:cNvPicPr>
          <p:nvPr>
            <p:ph sz="half" idx="2"/>
          </p:nvPr>
        </p:nvPicPr>
        <p:blipFill>
          <a:blip r:embed="rId3"/>
          <a:stretch>
            <a:fillRect/>
          </a:stretch>
        </p:blipFill>
        <p:spPr>
          <a:xfrm>
            <a:off x="6172200" y="2188845"/>
            <a:ext cx="5181600" cy="3624580"/>
          </a:xfrm>
          <a:prstGeom prst="rect">
            <a:avLst/>
          </a:prstGeom>
        </p:spPr>
      </p:pic>
    </p:spTree>
    <p:custDataLst>
      <p:tags r:id="rId4"/>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custDataLst>
              <p:tags r:id="rId1"/>
            </p:custDataLst>
          </p:nvPr>
        </p:nvGrpSpPr>
        <p:grpSpPr>
          <a:xfrm>
            <a:off x="3926322" y="3230791"/>
            <a:ext cx="4359362" cy="831514"/>
            <a:chOff x="1669962" y="1973491"/>
            <a:chExt cx="4359362" cy="831514"/>
          </a:xfrm>
        </p:grpSpPr>
        <p:sp>
          <p:nvSpPr>
            <p:cNvPr id="12" name="任意多边形 11"/>
            <p:cNvSpPr/>
            <p:nvPr>
              <p:custDataLst>
                <p:tags r:id="rId2"/>
              </p:custDataLst>
            </p:nvPr>
          </p:nvSpPr>
          <p:spPr>
            <a:xfrm>
              <a:off x="1669962" y="1973491"/>
              <a:ext cx="799824" cy="813553"/>
            </a:xfrm>
            <a:custGeom>
              <a:avLst/>
              <a:gdLst>
                <a:gd name="connsiteX0" fmla="*/ 77100 w 705880"/>
                <a:gd name="connsiteY0" fmla="*/ 77100 h 717996"/>
                <a:gd name="connsiteX1" fmla="*/ 77100 w 705880"/>
                <a:gd name="connsiteY1" fmla="*/ 427015 h 717996"/>
                <a:gd name="connsiteX2" fmla="*/ 290982 w 705880"/>
                <a:gd name="connsiteY2" fmla="*/ 640896 h 717996"/>
                <a:gd name="connsiteX3" fmla="*/ 631258 w 705880"/>
                <a:gd name="connsiteY3" fmla="*/ 640896 h 717996"/>
                <a:gd name="connsiteX4" fmla="*/ 631258 w 705880"/>
                <a:gd name="connsiteY4" fmla="*/ 290982 h 717996"/>
                <a:gd name="connsiteX5" fmla="*/ 417376 w 705880"/>
                <a:gd name="connsiteY5" fmla="*/ 77100 h 717996"/>
                <a:gd name="connsiteX6" fmla="*/ 0 w 705880"/>
                <a:gd name="connsiteY6" fmla="*/ 0 h 717996"/>
                <a:gd name="connsiteX7" fmla="*/ 455366 w 705880"/>
                <a:gd name="connsiteY7" fmla="*/ 0 h 717996"/>
                <a:gd name="connsiteX8" fmla="*/ 703218 w 705880"/>
                <a:gd name="connsiteY8" fmla="*/ 202005 h 717996"/>
                <a:gd name="connsiteX9" fmla="*/ 705880 w 705880"/>
                <a:gd name="connsiteY9" fmla="*/ 228413 h 717996"/>
                <a:gd name="connsiteX10" fmla="*/ 705880 w 705880"/>
                <a:gd name="connsiteY10" fmla="*/ 717996 h 717996"/>
                <a:gd name="connsiteX11" fmla="*/ 630099 w 705880"/>
                <a:gd name="connsiteY11" fmla="*/ 717996 h 717996"/>
                <a:gd name="connsiteX12" fmla="*/ 307195 w 705880"/>
                <a:gd name="connsiteY12" fmla="*/ 717996 h 717996"/>
                <a:gd name="connsiteX13" fmla="*/ 252992 w 705880"/>
                <a:gd name="connsiteY13" fmla="*/ 717996 h 717996"/>
                <a:gd name="connsiteX14" fmla="*/ 0 w 705880"/>
                <a:gd name="connsiteY14" fmla="*/ 465004 h 717996"/>
                <a:gd name="connsiteX15" fmla="*/ 0 w 705880"/>
                <a:gd name="connsiteY15" fmla="*/ 77288 h 717996"/>
                <a:gd name="connsiteX16" fmla="*/ 0 w 705880"/>
                <a:gd name="connsiteY16" fmla="*/ 9638 h 71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05880" h="717996">
                  <a:moveTo>
                    <a:pt x="77100" y="77100"/>
                  </a:moveTo>
                  <a:lnTo>
                    <a:pt x="77100" y="427015"/>
                  </a:lnTo>
                  <a:cubicBezTo>
                    <a:pt x="77100" y="545138"/>
                    <a:pt x="172858" y="640896"/>
                    <a:pt x="290982" y="640896"/>
                  </a:cubicBezTo>
                  <a:lnTo>
                    <a:pt x="631258" y="640896"/>
                  </a:lnTo>
                  <a:lnTo>
                    <a:pt x="631258" y="290982"/>
                  </a:lnTo>
                  <a:cubicBezTo>
                    <a:pt x="631258" y="172858"/>
                    <a:pt x="535500" y="77100"/>
                    <a:pt x="417376" y="77100"/>
                  </a:cubicBezTo>
                  <a:close/>
                  <a:moveTo>
                    <a:pt x="0" y="0"/>
                  </a:moveTo>
                  <a:lnTo>
                    <a:pt x="455366" y="0"/>
                  </a:lnTo>
                  <a:cubicBezTo>
                    <a:pt x="577624" y="0"/>
                    <a:pt x="679627" y="86721"/>
                    <a:pt x="703218" y="202005"/>
                  </a:cubicBezTo>
                  <a:lnTo>
                    <a:pt x="705880" y="228413"/>
                  </a:lnTo>
                  <a:lnTo>
                    <a:pt x="705880" y="717996"/>
                  </a:lnTo>
                  <a:lnTo>
                    <a:pt x="630099" y="717996"/>
                  </a:lnTo>
                  <a:lnTo>
                    <a:pt x="307195" y="717996"/>
                  </a:lnTo>
                  <a:lnTo>
                    <a:pt x="252992" y="717996"/>
                  </a:lnTo>
                  <a:cubicBezTo>
                    <a:pt x="113268" y="717996"/>
                    <a:pt x="0" y="604728"/>
                    <a:pt x="0" y="465004"/>
                  </a:cubicBezTo>
                  <a:lnTo>
                    <a:pt x="0" y="77288"/>
                  </a:lnTo>
                  <a:lnTo>
                    <a:pt x="0" y="96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2000" dirty="0">
                  <a:solidFill>
                    <a:schemeClr val="accent1"/>
                  </a:solidFill>
                </a:rPr>
                <a:t>I</a:t>
              </a:r>
              <a:endParaRPr lang="en-US" altLang="zh-CN" sz="2000" dirty="0">
                <a:solidFill>
                  <a:schemeClr val="accent1"/>
                </a:solidFill>
              </a:endParaRPr>
            </a:p>
          </p:txBody>
        </p:sp>
        <p:sp>
          <p:nvSpPr>
            <p:cNvPr id="13" name="文本框 12"/>
            <p:cNvSpPr txBox="1"/>
            <p:nvPr>
              <p:custDataLst>
                <p:tags r:id="rId3"/>
              </p:custDataLst>
            </p:nvPr>
          </p:nvSpPr>
          <p:spPr>
            <a:xfrm>
              <a:off x="2517412" y="2152650"/>
              <a:ext cx="3378564" cy="652355"/>
            </a:xfrm>
            <a:prstGeom prst="rect">
              <a:avLst/>
            </a:prstGeom>
            <a:noFill/>
          </p:spPr>
          <p:txBody>
            <a:bodyPr wrap="square" rtlCol="0" anchor="ctr" anchorCtr="0">
              <a:normAutofit/>
            </a:bodyPr>
            <a:lstStyle/>
            <a:p>
              <a:r>
                <a:rPr lang="en-US" altLang="zh-CN" sz="2000" dirty="0">
                  <a:latin typeface="Times New Roman" panose="02020603050405020304" charset="0"/>
                  <a:cs typeface="Times New Roman" panose="02020603050405020304" charset="0"/>
                </a:rPr>
                <a:t>Introduction</a:t>
              </a:r>
              <a:endParaRPr lang="en-US" altLang="zh-CN" sz="2000" dirty="0">
                <a:latin typeface="Times New Roman" panose="02020603050405020304" charset="0"/>
                <a:cs typeface="Times New Roman" panose="02020603050405020304" charset="0"/>
              </a:endParaRPr>
            </a:p>
          </p:txBody>
        </p:sp>
        <p:cxnSp>
          <p:nvCxnSpPr>
            <p:cNvPr id="14" name="直接连接符 13"/>
            <p:cNvCxnSpPr/>
            <p:nvPr>
              <p:custDataLst>
                <p:tags r:id="rId4"/>
              </p:custDataLst>
            </p:nvPr>
          </p:nvCxnSpPr>
          <p:spPr>
            <a:xfrm>
              <a:off x="2335477" y="2777450"/>
              <a:ext cx="3693847" cy="0"/>
            </a:xfrm>
            <a:prstGeom prst="line">
              <a:avLst/>
            </a:prstGeom>
            <a:ln w="22225"/>
          </p:spPr>
          <p:style>
            <a:lnRef idx="1">
              <a:schemeClr val="accent1"/>
            </a:lnRef>
            <a:fillRef idx="0">
              <a:schemeClr val="accent1"/>
            </a:fillRef>
            <a:effectRef idx="0">
              <a:schemeClr val="accent1"/>
            </a:effectRef>
            <a:fontRef idx="minor">
              <a:schemeClr val="tx1"/>
            </a:fontRef>
          </p:style>
        </p:cxnSp>
      </p:grpSp>
    </p:spTree>
    <p:custDataLst>
      <p:tags r:id="rId5"/>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Modelling </a:t>
            </a:r>
            <a:endParaRPr lang="en-US"/>
          </a:p>
        </p:txBody>
      </p:sp>
      <p:pic>
        <p:nvPicPr>
          <p:cNvPr id="5" name="Content Placeholder 4"/>
          <p:cNvPicPr>
            <a:picLocks noChangeAspect="1"/>
          </p:cNvPicPr>
          <p:nvPr>
            <p:ph sz="half" idx="1"/>
          </p:nvPr>
        </p:nvPicPr>
        <p:blipFill>
          <a:blip r:embed="rId1"/>
          <a:stretch>
            <a:fillRect/>
          </a:stretch>
        </p:blipFill>
        <p:spPr>
          <a:xfrm>
            <a:off x="1010285" y="1755775"/>
            <a:ext cx="10107295" cy="1853565"/>
          </a:xfrm>
          <a:prstGeom prst="rect">
            <a:avLst/>
          </a:prstGeom>
        </p:spPr>
      </p:pic>
      <p:pic>
        <p:nvPicPr>
          <p:cNvPr id="6" name="Picture 5" descr="micro24"/>
          <p:cNvPicPr>
            <a:picLocks noChangeAspect="1"/>
          </p:cNvPicPr>
          <p:nvPr/>
        </p:nvPicPr>
        <p:blipFill>
          <a:blip r:embed="rId2"/>
          <a:stretch>
            <a:fillRect/>
          </a:stretch>
        </p:blipFill>
        <p:spPr>
          <a:xfrm>
            <a:off x="1010285" y="3931285"/>
            <a:ext cx="10107295" cy="237744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Modelling </a:t>
            </a:r>
            <a:endParaRPr lang="en-US"/>
          </a:p>
        </p:txBody>
      </p:sp>
      <p:pic>
        <p:nvPicPr>
          <p:cNvPr id="4" name="Content Placeholder 3"/>
          <p:cNvPicPr>
            <a:picLocks noChangeAspect="1"/>
          </p:cNvPicPr>
          <p:nvPr>
            <p:ph sz="half" idx="1"/>
          </p:nvPr>
        </p:nvPicPr>
        <p:blipFill>
          <a:blip r:embed="rId1"/>
          <a:stretch>
            <a:fillRect/>
          </a:stretch>
        </p:blipFill>
        <p:spPr>
          <a:xfrm>
            <a:off x="838200" y="2520315"/>
            <a:ext cx="5181600" cy="2961640"/>
          </a:xfrm>
          <a:prstGeom prst="rect">
            <a:avLst/>
          </a:prstGeom>
        </p:spPr>
      </p:pic>
      <p:pic>
        <p:nvPicPr>
          <p:cNvPr id="7" name="Content Placeholder 6" descr="micro26"/>
          <p:cNvPicPr>
            <a:picLocks noChangeAspect="1"/>
          </p:cNvPicPr>
          <p:nvPr>
            <p:ph sz="half" idx="2"/>
          </p:nvPr>
        </p:nvPicPr>
        <p:blipFill>
          <a:blip r:embed="rId2"/>
          <a:stretch>
            <a:fillRect/>
          </a:stretch>
        </p:blipFill>
        <p:spPr>
          <a:xfrm>
            <a:off x="6172200" y="2459355"/>
            <a:ext cx="5181600" cy="308356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Modelling </a:t>
            </a:r>
            <a:endParaRPr lang="en-US"/>
          </a:p>
        </p:txBody>
      </p:sp>
      <p:pic>
        <p:nvPicPr>
          <p:cNvPr id="6" name="Content Placeholder 5"/>
          <p:cNvPicPr>
            <a:picLocks noChangeAspect="1"/>
          </p:cNvPicPr>
          <p:nvPr>
            <p:ph sz="half" idx="1"/>
          </p:nvPr>
        </p:nvPicPr>
        <p:blipFill>
          <a:blip r:embed="rId1"/>
          <a:stretch>
            <a:fillRect/>
          </a:stretch>
        </p:blipFill>
        <p:spPr>
          <a:xfrm>
            <a:off x="838200" y="1987550"/>
            <a:ext cx="5181600" cy="3291205"/>
          </a:xfrm>
          <a:prstGeom prst="rect">
            <a:avLst/>
          </a:prstGeom>
        </p:spPr>
      </p:pic>
      <p:pic>
        <p:nvPicPr>
          <p:cNvPr id="8" name="Content Placeholder 7"/>
          <p:cNvPicPr>
            <a:picLocks noChangeAspect="1"/>
          </p:cNvPicPr>
          <p:nvPr>
            <p:ph sz="half" idx="2"/>
          </p:nvPr>
        </p:nvPicPr>
        <p:blipFill>
          <a:blip r:embed="rId2"/>
          <a:stretch>
            <a:fillRect/>
          </a:stretch>
        </p:blipFill>
        <p:spPr>
          <a:xfrm>
            <a:off x="6172200" y="1986915"/>
            <a:ext cx="5181600" cy="316801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Plotting roc curve of best model </a:t>
            </a:r>
            <a:endParaRPr lang="en-US"/>
          </a:p>
        </p:txBody>
      </p:sp>
      <p:pic>
        <p:nvPicPr>
          <p:cNvPr id="6" name="Content Placeholder 5" descr="micro29"/>
          <p:cNvPicPr>
            <a:picLocks noChangeAspect="1"/>
          </p:cNvPicPr>
          <p:nvPr>
            <p:ph sz="half" idx="2"/>
          </p:nvPr>
        </p:nvPicPr>
        <p:blipFill>
          <a:blip r:embed="rId1"/>
          <a:stretch>
            <a:fillRect/>
          </a:stretch>
        </p:blipFill>
        <p:spPr>
          <a:xfrm>
            <a:off x="838200" y="2278380"/>
            <a:ext cx="5407660" cy="3803650"/>
          </a:xfrm>
          <a:prstGeom prst="rect">
            <a:avLst/>
          </a:prstGeom>
        </p:spPr>
      </p:pic>
      <p:pic>
        <p:nvPicPr>
          <p:cNvPr id="9" name="Content Placeholder 8" descr="micro30"/>
          <p:cNvPicPr>
            <a:picLocks noChangeAspect="1"/>
          </p:cNvPicPr>
          <p:nvPr>
            <p:ph sz="half" idx="1"/>
          </p:nvPr>
        </p:nvPicPr>
        <p:blipFill>
          <a:blip r:embed="rId2"/>
          <a:stretch>
            <a:fillRect/>
          </a:stretch>
        </p:blipFill>
        <p:spPr>
          <a:xfrm>
            <a:off x="6407785" y="2452370"/>
            <a:ext cx="4438650" cy="31623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smtClean="0"/>
              <a:t>THANKS</a:t>
            </a:r>
            <a:endParaRPr lang="zh-CN" altLang="en-US" dirty="0"/>
          </a:p>
        </p:txBody>
      </p:sp>
    </p:spTree>
    <p:custDataLst>
      <p:tags r:id="rId2"/>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en-US" altLang="zh-CN" dirty="0"/>
              <a:t>Introduction</a:t>
            </a:r>
            <a:endParaRPr lang="en-US" altLang="zh-CN" dirty="0"/>
          </a:p>
        </p:txBody>
      </p:sp>
      <p:sp>
        <p:nvSpPr>
          <p:cNvPr id="6" name="内容占位符 5"/>
          <p:cNvSpPr>
            <a:spLocks noGrp="1"/>
          </p:cNvSpPr>
          <p:nvPr>
            <p:ph idx="1"/>
            <p:custDataLst>
              <p:tags r:id="rId2"/>
            </p:custDataLst>
          </p:nvPr>
        </p:nvSpPr>
        <p:spPr>
          <a:xfrm>
            <a:off x="838200" y="1544320"/>
            <a:ext cx="10515600" cy="4752975"/>
          </a:xfrm>
        </p:spPr>
        <p:txBody>
          <a:bodyPr>
            <a:normAutofit fontScale="50000"/>
          </a:bodyPr>
          <a:lstStyle/>
          <a:p>
            <a:pPr>
              <a:buFont typeface="Wingdings" panose="05000000000000000000" charset="0"/>
              <a:buChar char="Ø"/>
            </a:pPr>
            <a:r>
              <a:rPr lang="zh-CN" altLang="en-US" sz="2400" dirty="0">
                <a:latin typeface="Times New Roman" panose="02020603050405020304" charset="0"/>
                <a:cs typeface="Times New Roman" panose="02020603050405020304" charset="0"/>
              </a:rPr>
              <a:t>A Microfinance Institution (MFI) is an organization that offers financial services to low income populations. MFS becomes</a:t>
            </a:r>
            <a:r>
              <a:rPr lang="en-US" altLang="zh-CN" sz="2400" dirty="0">
                <a:latin typeface="Times New Roman" panose="02020603050405020304" charset="0"/>
                <a:cs typeface="Times New Roman" panose="02020603050405020304" charset="0"/>
              </a:rPr>
              <a:t> </a:t>
            </a:r>
            <a:r>
              <a:rPr lang="zh-CN" altLang="en-US" sz="2400" dirty="0">
                <a:latin typeface="Times New Roman" panose="02020603050405020304" charset="0"/>
                <a:cs typeface="Times New Roman" panose="02020603050405020304" charset="0"/>
              </a:rPr>
              <a:t>very useful when targeting especially the unbanked poor families living in remote areas with not much sources of income.The Microfinance services (MFS) provided by MFI are Group Loans, Agricultural Loans, Individual Business Loans and so on. </a:t>
            </a:r>
            <a:endParaRPr lang="zh-CN" altLang="en-US" sz="2400" dirty="0">
              <a:latin typeface="Times New Roman" panose="02020603050405020304" charset="0"/>
              <a:cs typeface="Times New Roman" panose="02020603050405020304" charset="0"/>
            </a:endParaRPr>
          </a:p>
          <a:p>
            <a:pPr>
              <a:buFont typeface="Wingdings" panose="05000000000000000000" charset="0"/>
              <a:buChar char="Ø"/>
            </a:pPr>
            <a:r>
              <a:rPr lang="zh-CN" altLang="en-US" sz="2400" dirty="0">
                <a:latin typeface="Times New Roman" panose="02020603050405020304" charset="0"/>
                <a:cs typeface="Times New Roman" panose="02020603050405020304" charset="0"/>
              </a:rPr>
              <a:t>Many microfinance institutions (MFI), experts and donors are supporting the idea of using mobile financial services (MFS)</a:t>
            </a:r>
            <a:endParaRPr lang="zh-CN" altLang="en-US" sz="2400" dirty="0">
              <a:latin typeface="Times New Roman" panose="02020603050405020304" charset="0"/>
              <a:cs typeface="Times New Roman" panose="02020603050405020304" charset="0"/>
            </a:endParaRPr>
          </a:p>
          <a:p>
            <a:pPr marL="0" indent="0">
              <a:buFont typeface="Wingdings" panose="05000000000000000000" charset="0"/>
              <a:buNone/>
            </a:pPr>
            <a:r>
              <a:rPr lang="zh-CN" altLang="en-US" sz="2400" dirty="0">
                <a:latin typeface="Times New Roman" panose="02020603050405020304" charset="0"/>
                <a:cs typeface="Times New Roman" panose="02020603050405020304" charset="0"/>
              </a:rPr>
              <a:t>which they feel are more convenient and efficient, and cost saving, than the traditional high-touch model used since long</a:t>
            </a:r>
            <a:endParaRPr lang="zh-CN" altLang="en-US" sz="2400" dirty="0">
              <a:latin typeface="Times New Roman" panose="02020603050405020304" charset="0"/>
              <a:cs typeface="Times New Roman" panose="02020603050405020304" charset="0"/>
            </a:endParaRPr>
          </a:p>
          <a:p>
            <a:pPr marL="0" indent="0">
              <a:buFont typeface="Wingdings" panose="05000000000000000000" charset="0"/>
              <a:buNone/>
            </a:pPr>
            <a:r>
              <a:rPr lang="zh-CN" altLang="en-US" sz="2400" dirty="0">
                <a:latin typeface="Times New Roman" panose="02020603050405020304" charset="0"/>
                <a:cs typeface="Times New Roman" panose="02020603050405020304" charset="0"/>
              </a:rPr>
              <a:t>for the purpose of delivering microfinance services. Though, the MFI industry is primarily focusing on low income families</a:t>
            </a:r>
            <a:endParaRPr lang="zh-CN" altLang="en-US" sz="2400" dirty="0">
              <a:latin typeface="Times New Roman" panose="02020603050405020304" charset="0"/>
              <a:cs typeface="Times New Roman" panose="02020603050405020304" charset="0"/>
            </a:endParaRPr>
          </a:p>
          <a:p>
            <a:pPr marL="0" indent="0">
              <a:buFont typeface="Wingdings" panose="05000000000000000000" charset="0"/>
              <a:buNone/>
            </a:pPr>
            <a:r>
              <a:rPr lang="zh-CN" altLang="en-US" sz="2400" dirty="0">
                <a:latin typeface="Times New Roman" panose="02020603050405020304" charset="0"/>
                <a:cs typeface="Times New Roman" panose="02020603050405020304" charset="0"/>
              </a:rPr>
              <a:t>and are very useful in such areas, the implementation of MFS has been uneven with both significant challenges and</a:t>
            </a:r>
            <a:endParaRPr lang="zh-CN" altLang="en-US" sz="2400" dirty="0">
              <a:latin typeface="Times New Roman" panose="02020603050405020304" charset="0"/>
              <a:cs typeface="Times New Roman" panose="02020603050405020304" charset="0"/>
            </a:endParaRPr>
          </a:p>
          <a:p>
            <a:pPr marL="0" indent="0">
              <a:buFont typeface="Wingdings" panose="05000000000000000000" charset="0"/>
              <a:buNone/>
            </a:pPr>
            <a:r>
              <a:rPr lang="zh-CN" altLang="en-US" sz="2400" dirty="0">
                <a:latin typeface="Times New Roman" panose="02020603050405020304" charset="0"/>
                <a:cs typeface="Times New Roman" panose="02020603050405020304" charset="0"/>
              </a:rPr>
              <a:t>successes. </a:t>
            </a:r>
            <a:endParaRPr lang="zh-CN" altLang="en-US" sz="2400" dirty="0">
              <a:latin typeface="Times New Roman" panose="02020603050405020304" charset="0"/>
              <a:cs typeface="Times New Roman" panose="02020603050405020304" charset="0"/>
            </a:endParaRPr>
          </a:p>
          <a:p>
            <a:pPr>
              <a:buFont typeface="Wingdings" panose="05000000000000000000" charset="0"/>
              <a:buChar char="Ø"/>
            </a:pPr>
            <a:r>
              <a:rPr lang="zh-CN" altLang="en-US" sz="2400" dirty="0">
                <a:latin typeface="Times New Roman" panose="02020603050405020304" charset="0"/>
                <a:cs typeface="Times New Roman" panose="02020603050405020304" charset="0"/>
              </a:rPr>
              <a:t>We are working with one such client that is in Telecom Industry. They are a fixed wireless telecommunications network </a:t>
            </a:r>
            <a:endParaRPr lang="zh-CN" altLang="en-US" sz="2400" dirty="0">
              <a:latin typeface="Times New Roman" panose="02020603050405020304" charset="0"/>
              <a:cs typeface="Times New Roman" panose="02020603050405020304" charset="0"/>
            </a:endParaRPr>
          </a:p>
          <a:p>
            <a:pPr marL="0" indent="0">
              <a:buFont typeface="Wingdings" panose="05000000000000000000" charset="0"/>
              <a:buNone/>
            </a:pPr>
            <a:r>
              <a:rPr lang="zh-CN" altLang="en-US" sz="2400" dirty="0">
                <a:latin typeface="Times New Roman" panose="02020603050405020304" charset="0"/>
                <a:cs typeface="Times New Roman" panose="02020603050405020304" charset="0"/>
              </a:rPr>
              <a:t>provider. They have launched various products and have developed its business and organization based on the budget </a:t>
            </a:r>
            <a:endParaRPr lang="zh-CN" altLang="en-US" sz="2400" dirty="0">
              <a:latin typeface="Times New Roman" panose="02020603050405020304" charset="0"/>
              <a:cs typeface="Times New Roman" panose="02020603050405020304" charset="0"/>
            </a:endParaRPr>
          </a:p>
          <a:p>
            <a:pPr marL="0" indent="0">
              <a:buFont typeface="Wingdings" panose="05000000000000000000" charset="0"/>
              <a:buNone/>
            </a:pPr>
            <a:r>
              <a:rPr lang="zh-CN" altLang="en-US" sz="2400" dirty="0">
                <a:latin typeface="Times New Roman" panose="02020603050405020304" charset="0"/>
                <a:cs typeface="Times New Roman" panose="02020603050405020304" charset="0"/>
              </a:rPr>
              <a:t>operator model, offering better products at Lower Prices to all value conscious customers through a strategy of disruptive </a:t>
            </a:r>
            <a:endParaRPr lang="zh-CN" altLang="en-US" sz="2400" dirty="0">
              <a:latin typeface="Times New Roman" panose="02020603050405020304" charset="0"/>
              <a:cs typeface="Times New Roman" panose="02020603050405020304" charset="0"/>
            </a:endParaRPr>
          </a:p>
          <a:p>
            <a:pPr marL="0" indent="0">
              <a:buFont typeface="Wingdings" panose="05000000000000000000" charset="0"/>
              <a:buNone/>
            </a:pPr>
            <a:r>
              <a:rPr lang="zh-CN" altLang="en-US" sz="2400" dirty="0">
                <a:latin typeface="Times New Roman" panose="02020603050405020304" charset="0"/>
                <a:cs typeface="Times New Roman" panose="02020603050405020304" charset="0"/>
              </a:rPr>
              <a:t>innovation that focuses on the subscriber. </a:t>
            </a:r>
            <a:endParaRPr lang="zh-CN" altLang="en-US" sz="2400" dirty="0">
              <a:latin typeface="Times New Roman" panose="02020603050405020304" charset="0"/>
              <a:cs typeface="Times New Roman" panose="02020603050405020304" charset="0"/>
            </a:endParaRPr>
          </a:p>
          <a:p>
            <a:pPr>
              <a:buFont typeface="Wingdings" panose="05000000000000000000" charset="0"/>
              <a:buChar char="Ø"/>
            </a:pPr>
            <a:r>
              <a:rPr lang="zh-CN" altLang="en-US" sz="2400" dirty="0">
                <a:latin typeface="Times New Roman" panose="02020603050405020304" charset="0"/>
                <a:cs typeface="Times New Roman" panose="02020603050405020304" charset="0"/>
              </a:rPr>
              <a:t>They are collaborating with an MFI to provide micro-credit on mobile balances to be paid back in 5 days. The Consumer is</a:t>
            </a:r>
            <a:endParaRPr lang="zh-CN" altLang="en-US" sz="2400" dirty="0">
              <a:latin typeface="Times New Roman" panose="02020603050405020304" charset="0"/>
              <a:cs typeface="Times New Roman" panose="02020603050405020304" charset="0"/>
            </a:endParaRPr>
          </a:p>
          <a:p>
            <a:pPr marL="0" indent="0">
              <a:buFont typeface="Wingdings" panose="05000000000000000000" charset="0"/>
              <a:buNone/>
            </a:pPr>
            <a:r>
              <a:rPr lang="zh-CN" altLang="en-US" sz="2400" dirty="0">
                <a:latin typeface="Times New Roman" panose="02020603050405020304" charset="0"/>
                <a:cs typeface="Times New Roman" panose="02020603050405020304" charset="0"/>
              </a:rPr>
              <a:t>believed to be defaulter if he deviates from the path of paying back the loaned amount within the time duration of 5 days.</a:t>
            </a:r>
            <a:endParaRPr lang="zh-CN" altLang="en-US" sz="2400" dirty="0">
              <a:latin typeface="Times New Roman" panose="02020603050405020304" charset="0"/>
              <a:cs typeface="Times New Roman" panose="02020603050405020304" charset="0"/>
            </a:endParaRPr>
          </a:p>
          <a:p>
            <a:pPr marL="0" indent="0">
              <a:buFont typeface="Wingdings" panose="05000000000000000000" charset="0"/>
              <a:buNone/>
            </a:pPr>
            <a:r>
              <a:rPr lang="zh-CN" altLang="en-US" sz="2400" dirty="0">
                <a:latin typeface="Times New Roman" panose="02020603050405020304" charset="0"/>
                <a:cs typeface="Times New Roman" panose="02020603050405020304" charset="0"/>
              </a:rPr>
              <a:t>For the loan amount of 5 (in Indonesian Rupiah), payback amount should be 6 (in Indonesian Rupiah), while, for the loan</a:t>
            </a:r>
            <a:endParaRPr lang="zh-CN" altLang="en-US" sz="2400" dirty="0">
              <a:latin typeface="Times New Roman" panose="02020603050405020304" charset="0"/>
              <a:cs typeface="Times New Roman" panose="02020603050405020304" charset="0"/>
            </a:endParaRPr>
          </a:p>
          <a:p>
            <a:pPr marL="0" indent="0">
              <a:buFont typeface="Wingdings" panose="05000000000000000000" charset="0"/>
              <a:buNone/>
            </a:pPr>
            <a:r>
              <a:rPr lang="zh-CN" altLang="en-US" sz="2400" dirty="0">
                <a:latin typeface="Times New Roman" panose="02020603050405020304" charset="0"/>
                <a:cs typeface="Times New Roman" panose="02020603050405020304" charset="0"/>
              </a:rPr>
              <a:t>amount of 10 (in Indonesian Rupiah), the payback amount should be 12 (in Indonesian Rupiah).</a:t>
            </a:r>
            <a:endParaRPr lang="zh-CN" altLang="en-US" sz="2400" dirty="0">
              <a:latin typeface="Times New Roman" panose="02020603050405020304" charset="0"/>
              <a:cs typeface="Times New Roman" panose="02020603050405020304" charset="0"/>
            </a:endParaRPr>
          </a:p>
        </p:txBody>
      </p:sp>
    </p:spTree>
    <p:custDataLst>
      <p:tags r:id="rId3"/>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custDataLst>
              <p:tags r:id="rId1"/>
            </p:custDataLst>
          </p:nvPr>
        </p:nvGrpSpPr>
        <p:grpSpPr>
          <a:xfrm>
            <a:off x="3926322" y="3230791"/>
            <a:ext cx="4359362" cy="831514"/>
            <a:chOff x="1669962" y="1973491"/>
            <a:chExt cx="4359362" cy="831514"/>
          </a:xfrm>
        </p:grpSpPr>
        <p:sp>
          <p:nvSpPr>
            <p:cNvPr id="12" name="任意多边形 11"/>
            <p:cNvSpPr/>
            <p:nvPr>
              <p:custDataLst>
                <p:tags r:id="rId2"/>
              </p:custDataLst>
            </p:nvPr>
          </p:nvSpPr>
          <p:spPr>
            <a:xfrm>
              <a:off x="1669962" y="1973491"/>
              <a:ext cx="799824" cy="813553"/>
            </a:xfrm>
            <a:custGeom>
              <a:avLst/>
              <a:gdLst>
                <a:gd name="connsiteX0" fmla="*/ 77100 w 705880"/>
                <a:gd name="connsiteY0" fmla="*/ 77100 h 717996"/>
                <a:gd name="connsiteX1" fmla="*/ 77100 w 705880"/>
                <a:gd name="connsiteY1" fmla="*/ 427015 h 717996"/>
                <a:gd name="connsiteX2" fmla="*/ 290982 w 705880"/>
                <a:gd name="connsiteY2" fmla="*/ 640896 h 717996"/>
                <a:gd name="connsiteX3" fmla="*/ 631258 w 705880"/>
                <a:gd name="connsiteY3" fmla="*/ 640896 h 717996"/>
                <a:gd name="connsiteX4" fmla="*/ 631258 w 705880"/>
                <a:gd name="connsiteY4" fmla="*/ 290982 h 717996"/>
                <a:gd name="connsiteX5" fmla="*/ 417376 w 705880"/>
                <a:gd name="connsiteY5" fmla="*/ 77100 h 717996"/>
                <a:gd name="connsiteX6" fmla="*/ 0 w 705880"/>
                <a:gd name="connsiteY6" fmla="*/ 0 h 717996"/>
                <a:gd name="connsiteX7" fmla="*/ 455366 w 705880"/>
                <a:gd name="connsiteY7" fmla="*/ 0 h 717996"/>
                <a:gd name="connsiteX8" fmla="*/ 703218 w 705880"/>
                <a:gd name="connsiteY8" fmla="*/ 202005 h 717996"/>
                <a:gd name="connsiteX9" fmla="*/ 705880 w 705880"/>
                <a:gd name="connsiteY9" fmla="*/ 228413 h 717996"/>
                <a:gd name="connsiteX10" fmla="*/ 705880 w 705880"/>
                <a:gd name="connsiteY10" fmla="*/ 717996 h 717996"/>
                <a:gd name="connsiteX11" fmla="*/ 630099 w 705880"/>
                <a:gd name="connsiteY11" fmla="*/ 717996 h 717996"/>
                <a:gd name="connsiteX12" fmla="*/ 307195 w 705880"/>
                <a:gd name="connsiteY12" fmla="*/ 717996 h 717996"/>
                <a:gd name="connsiteX13" fmla="*/ 252992 w 705880"/>
                <a:gd name="connsiteY13" fmla="*/ 717996 h 717996"/>
                <a:gd name="connsiteX14" fmla="*/ 0 w 705880"/>
                <a:gd name="connsiteY14" fmla="*/ 465004 h 717996"/>
                <a:gd name="connsiteX15" fmla="*/ 0 w 705880"/>
                <a:gd name="connsiteY15" fmla="*/ 77288 h 717996"/>
                <a:gd name="connsiteX16" fmla="*/ 0 w 705880"/>
                <a:gd name="connsiteY16" fmla="*/ 9638 h 71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05880" h="717996">
                  <a:moveTo>
                    <a:pt x="77100" y="77100"/>
                  </a:moveTo>
                  <a:lnTo>
                    <a:pt x="77100" y="427015"/>
                  </a:lnTo>
                  <a:cubicBezTo>
                    <a:pt x="77100" y="545138"/>
                    <a:pt x="172858" y="640896"/>
                    <a:pt x="290982" y="640896"/>
                  </a:cubicBezTo>
                  <a:lnTo>
                    <a:pt x="631258" y="640896"/>
                  </a:lnTo>
                  <a:lnTo>
                    <a:pt x="631258" y="290982"/>
                  </a:lnTo>
                  <a:cubicBezTo>
                    <a:pt x="631258" y="172858"/>
                    <a:pt x="535500" y="77100"/>
                    <a:pt x="417376" y="77100"/>
                  </a:cubicBezTo>
                  <a:close/>
                  <a:moveTo>
                    <a:pt x="0" y="0"/>
                  </a:moveTo>
                  <a:lnTo>
                    <a:pt x="455366" y="0"/>
                  </a:lnTo>
                  <a:cubicBezTo>
                    <a:pt x="577624" y="0"/>
                    <a:pt x="679627" y="86721"/>
                    <a:pt x="703218" y="202005"/>
                  </a:cubicBezTo>
                  <a:lnTo>
                    <a:pt x="705880" y="228413"/>
                  </a:lnTo>
                  <a:lnTo>
                    <a:pt x="705880" y="717996"/>
                  </a:lnTo>
                  <a:lnTo>
                    <a:pt x="630099" y="717996"/>
                  </a:lnTo>
                  <a:lnTo>
                    <a:pt x="307195" y="717996"/>
                  </a:lnTo>
                  <a:lnTo>
                    <a:pt x="252992" y="717996"/>
                  </a:lnTo>
                  <a:cubicBezTo>
                    <a:pt x="113268" y="717996"/>
                    <a:pt x="0" y="604728"/>
                    <a:pt x="0" y="465004"/>
                  </a:cubicBezTo>
                  <a:lnTo>
                    <a:pt x="0" y="77288"/>
                  </a:lnTo>
                  <a:lnTo>
                    <a:pt x="0" y="96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2000" dirty="0">
                  <a:solidFill>
                    <a:schemeClr val="accent1"/>
                  </a:solidFill>
                </a:rPr>
                <a:t>P</a:t>
              </a:r>
              <a:endParaRPr lang="en-US" altLang="zh-CN" sz="2000" dirty="0">
                <a:solidFill>
                  <a:schemeClr val="accent1"/>
                </a:solidFill>
              </a:endParaRPr>
            </a:p>
          </p:txBody>
        </p:sp>
        <p:sp>
          <p:nvSpPr>
            <p:cNvPr id="13" name="文本框 12"/>
            <p:cNvSpPr txBox="1"/>
            <p:nvPr>
              <p:custDataLst>
                <p:tags r:id="rId3"/>
              </p:custDataLst>
            </p:nvPr>
          </p:nvSpPr>
          <p:spPr>
            <a:xfrm>
              <a:off x="2517412" y="2152650"/>
              <a:ext cx="3378564" cy="652355"/>
            </a:xfrm>
            <a:prstGeom prst="rect">
              <a:avLst/>
            </a:prstGeom>
            <a:noFill/>
          </p:spPr>
          <p:txBody>
            <a:bodyPr wrap="square" rtlCol="0" anchor="ctr" anchorCtr="0">
              <a:normAutofit/>
            </a:bodyPr>
            <a:lstStyle/>
            <a:p>
              <a:r>
                <a:rPr lang="en-US" altLang="zh-CN" sz="2000" dirty="0">
                  <a:latin typeface="Times New Roman" panose="02020603050405020304" charset="0"/>
                  <a:cs typeface="Times New Roman" panose="02020603050405020304" charset="0"/>
                </a:rPr>
                <a:t>Problem statement</a:t>
              </a:r>
              <a:endParaRPr lang="en-US" altLang="zh-CN" sz="2000" dirty="0">
                <a:latin typeface="Times New Roman" panose="02020603050405020304" charset="0"/>
                <a:cs typeface="Times New Roman" panose="02020603050405020304" charset="0"/>
              </a:endParaRPr>
            </a:p>
          </p:txBody>
        </p:sp>
        <p:cxnSp>
          <p:nvCxnSpPr>
            <p:cNvPr id="14" name="直接连接符 13"/>
            <p:cNvCxnSpPr/>
            <p:nvPr>
              <p:custDataLst>
                <p:tags r:id="rId4"/>
              </p:custDataLst>
            </p:nvPr>
          </p:nvCxnSpPr>
          <p:spPr>
            <a:xfrm>
              <a:off x="2335477" y="2777450"/>
              <a:ext cx="3693847" cy="0"/>
            </a:xfrm>
            <a:prstGeom prst="line">
              <a:avLst/>
            </a:prstGeom>
            <a:ln w="22225"/>
          </p:spPr>
          <p:style>
            <a:lnRef idx="1">
              <a:schemeClr val="accent1"/>
            </a:lnRef>
            <a:fillRef idx="0">
              <a:schemeClr val="accent1"/>
            </a:fillRef>
            <a:effectRef idx="0">
              <a:schemeClr val="accent1"/>
            </a:effectRef>
            <a:fontRef idx="minor">
              <a:schemeClr val="tx1"/>
            </a:fontRef>
          </p:style>
        </p:cxnSp>
      </p:grpSp>
    </p:spTree>
    <p:custDataLst>
      <p:tags r:id="rId5"/>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a:bodyPr>
          <a:lstStyle/>
          <a:p>
            <a:r>
              <a:rPr lang="en-US" altLang="zh-CN" dirty="0">
                <a:latin typeface="Times New Roman" panose="02020603050405020304" charset="0"/>
                <a:cs typeface="Times New Roman" panose="02020603050405020304" charset="0"/>
              </a:rPr>
              <a:t>Problem statement</a:t>
            </a:r>
            <a:endParaRPr lang="en-US" altLang="zh-CN" dirty="0">
              <a:latin typeface="Times New Roman" panose="02020603050405020304" charset="0"/>
              <a:cs typeface="Times New Roman" panose="02020603050405020304" charset="0"/>
            </a:endParaRPr>
          </a:p>
        </p:txBody>
      </p:sp>
      <p:sp>
        <p:nvSpPr>
          <p:cNvPr id="6" name="内容占位符 5"/>
          <p:cNvSpPr>
            <a:spLocks noGrp="1"/>
          </p:cNvSpPr>
          <p:nvPr>
            <p:ph sz="half" idx="1"/>
            <p:custDataLst>
              <p:tags r:id="rId2"/>
            </p:custDataLst>
          </p:nvPr>
        </p:nvSpPr>
        <p:spPr>
          <a:xfrm>
            <a:off x="838200" y="1825625"/>
            <a:ext cx="10516235" cy="4351655"/>
          </a:xfrm>
        </p:spPr>
        <p:txBody>
          <a:bodyPr>
            <a:normAutofit/>
          </a:bodyPr>
          <a:lstStyle/>
          <a:p>
            <a:pPr>
              <a:buFont typeface="Wingdings" panose="05000000000000000000" charset="0"/>
              <a:buChar char="Ø"/>
            </a:pPr>
            <a:r>
              <a:rPr lang="zh-CN" altLang="en-US" sz="1800" dirty="0">
                <a:latin typeface="Times New Roman" panose="02020603050405020304" charset="0"/>
                <a:cs typeface="Times New Roman" panose="02020603050405020304" charset="0"/>
              </a:rPr>
              <a:t>Build a model which can be used to predict in terms of a probability for each loan transaction, whether the customer will be paying back the loaned amount within 5 days of insurance of loan. </a:t>
            </a:r>
            <a:endParaRPr lang="zh-CN" altLang="en-US" sz="1800" dirty="0">
              <a:latin typeface="Times New Roman" panose="02020603050405020304" charset="0"/>
              <a:cs typeface="Times New Roman" panose="02020603050405020304" charset="0"/>
            </a:endParaRPr>
          </a:p>
          <a:p>
            <a:pPr marL="0" indent="0">
              <a:buFont typeface="Wingdings" panose="05000000000000000000" charset="0"/>
              <a:buNone/>
            </a:pPr>
            <a:endParaRPr lang="zh-CN" altLang="en-US" sz="1800" dirty="0">
              <a:latin typeface="Times New Roman" panose="02020603050405020304" charset="0"/>
              <a:cs typeface="Times New Roman" panose="02020603050405020304" charset="0"/>
            </a:endParaRPr>
          </a:p>
          <a:p>
            <a:pPr>
              <a:buFont typeface="Wingdings" panose="05000000000000000000" charset="0"/>
              <a:buChar char="Ø"/>
            </a:pPr>
            <a:r>
              <a:rPr lang="zh-CN" altLang="en-US" sz="1800" dirty="0">
                <a:latin typeface="Times New Roman" panose="02020603050405020304" charset="0"/>
                <a:cs typeface="Times New Roman" panose="02020603050405020304" charset="0"/>
              </a:rPr>
              <a:t> In this case, Label ‘1’ indicates that the loan has been payed i.e. Non- defaulter, while, Label ‘0’ indicates that the loan has not been payed i.e. defaulter.  </a:t>
            </a:r>
            <a:endParaRPr lang="zh-CN" altLang="en-US" sz="1800" dirty="0">
              <a:latin typeface="Times New Roman" panose="02020603050405020304" charset="0"/>
              <a:cs typeface="Times New Roman" panose="02020603050405020304" charset="0"/>
            </a:endParaRPr>
          </a:p>
        </p:txBody>
      </p:sp>
    </p:spTree>
    <p:custDataLst>
      <p:tags r:id="rId3"/>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a:bodyPr>
          <a:lstStyle/>
          <a:p>
            <a:r>
              <a:rPr lang="en-US" altLang="zh-CN" dirty="0">
                <a:latin typeface="Times New Roman" panose="02020603050405020304" charset="0"/>
                <a:cs typeface="Times New Roman" panose="02020603050405020304" charset="0"/>
              </a:rPr>
              <a:t>Initial understanding of dataset</a:t>
            </a:r>
            <a:endParaRPr lang="en-US" altLang="zh-CN" dirty="0">
              <a:latin typeface="Times New Roman" panose="02020603050405020304" charset="0"/>
              <a:cs typeface="Times New Roman" panose="02020603050405020304" charset="0"/>
            </a:endParaRPr>
          </a:p>
        </p:txBody>
      </p:sp>
      <p:sp>
        <p:nvSpPr>
          <p:cNvPr id="6" name="内容占位符 5"/>
          <p:cNvSpPr>
            <a:spLocks noGrp="1"/>
          </p:cNvSpPr>
          <p:nvPr>
            <p:ph sz="half" idx="1"/>
            <p:custDataLst>
              <p:tags r:id="rId2"/>
            </p:custDataLst>
          </p:nvPr>
        </p:nvSpPr>
        <p:spPr>
          <a:xfrm>
            <a:off x="838200" y="1825625"/>
            <a:ext cx="10516235" cy="4351655"/>
          </a:xfrm>
        </p:spPr>
        <p:txBody>
          <a:bodyPr>
            <a:normAutofit/>
          </a:bodyPr>
          <a:lstStyle/>
          <a:p>
            <a:pPr>
              <a:buFont typeface="Wingdings" panose="05000000000000000000" charset="0"/>
              <a:buChar char="Ø"/>
            </a:pPr>
            <a:r>
              <a:rPr lang="en-US" altLang="zh-CN" sz="1800" dirty="0">
                <a:latin typeface="Times New Roman" panose="02020603050405020304" charset="0"/>
                <a:cs typeface="Times New Roman" panose="02020603050405020304" charset="0"/>
              </a:rPr>
              <a:t>No Null values in the dataset </a:t>
            </a:r>
            <a:endParaRPr lang="en-US" altLang="zh-CN" sz="1800" dirty="0">
              <a:latin typeface="Times New Roman" panose="02020603050405020304" charset="0"/>
              <a:cs typeface="Times New Roman" panose="02020603050405020304" charset="0"/>
            </a:endParaRPr>
          </a:p>
          <a:p>
            <a:pPr>
              <a:buFont typeface="Wingdings" panose="05000000000000000000" charset="0"/>
              <a:buChar char="Ø"/>
            </a:pPr>
            <a:r>
              <a:rPr lang="zh-CN" altLang="en-US" sz="1800" dirty="0">
                <a:latin typeface="Times New Roman" panose="02020603050405020304" charset="0"/>
                <a:cs typeface="Times New Roman" panose="02020603050405020304" charset="0"/>
              </a:rPr>
              <a:t>There may be some customers with no loan history. </a:t>
            </a:r>
            <a:endParaRPr lang="zh-CN" altLang="en-US" sz="1800" dirty="0">
              <a:latin typeface="Times New Roman" panose="02020603050405020304" charset="0"/>
              <a:cs typeface="Times New Roman" panose="02020603050405020304" charset="0"/>
            </a:endParaRPr>
          </a:p>
          <a:p>
            <a:pPr>
              <a:buFont typeface="Wingdings" panose="05000000000000000000" charset="0"/>
              <a:buChar char="Ø"/>
            </a:pPr>
            <a:r>
              <a:rPr lang="en-US" altLang="zh-CN" sz="1800" dirty="0">
                <a:latin typeface="Times New Roman" panose="02020603050405020304" charset="0"/>
                <a:cs typeface="Times New Roman" panose="02020603050405020304" charset="0"/>
              </a:rPr>
              <a:t>On analysis we got that t</a:t>
            </a:r>
            <a:r>
              <a:rPr lang="zh-CN" altLang="en-US" sz="1800" dirty="0">
                <a:latin typeface="Times New Roman" panose="02020603050405020304" charset="0"/>
                <a:cs typeface="Times New Roman" panose="02020603050405020304" charset="0"/>
              </a:rPr>
              <a:t>he dataset is imbalanced. Labe</a:t>
            </a:r>
            <a:r>
              <a:rPr lang="en-US" altLang="zh-CN" sz="1800" dirty="0">
                <a:latin typeface="Times New Roman" panose="02020603050405020304" charset="0"/>
                <a:cs typeface="Times New Roman" panose="02020603050405020304" charset="0"/>
              </a:rPr>
              <a:t> ’</a:t>
            </a:r>
            <a:r>
              <a:rPr lang="zh-CN" altLang="en-US" sz="1800" dirty="0">
                <a:latin typeface="Times New Roman" panose="02020603050405020304" charset="0"/>
                <a:cs typeface="Times New Roman" panose="02020603050405020304" charset="0"/>
              </a:rPr>
              <a:t>1</a:t>
            </a:r>
            <a:r>
              <a:rPr lang="en-US" altLang="zh-CN" sz="1800" dirty="0">
                <a:latin typeface="Times New Roman" panose="02020603050405020304" charset="0"/>
                <a:cs typeface="Times New Roman" panose="02020603050405020304" charset="0"/>
              </a:rPr>
              <a:t>’</a:t>
            </a:r>
            <a:r>
              <a:rPr lang="zh-CN" altLang="en-US" sz="1800" dirty="0">
                <a:latin typeface="Times New Roman" panose="02020603050405020304" charset="0"/>
                <a:cs typeface="Times New Roman" panose="02020603050405020304" charset="0"/>
              </a:rPr>
              <a:t> has approximately 87.5% records, while, label</a:t>
            </a:r>
            <a:r>
              <a:rPr lang="en-US" altLang="zh-CN" sz="1800" dirty="0">
                <a:latin typeface="Times New Roman" panose="02020603050405020304" charset="0"/>
                <a:cs typeface="Times New Roman" panose="02020603050405020304" charset="0"/>
              </a:rPr>
              <a:t> ‘0’ </a:t>
            </a:r>
            <a:r>
              <a:rPr lang="zh-CN" altLang="en-US" sz="1800" dirty="0">
                <a:latin typeface="Times New Roman" panose="02020603050405020304" charset="0"/>
                <a:cs typeface="Times New Roman" panose="02020603050405020304" charset="0"/>
              </a:rPr>
              <a:t>has approximately 12.5% records.</a:t>
            </a:r>
            <a:endParaRPr lang="zh-CN" altLang="en-US" sz="1800" dirty="0">
              <a:latin typeface="Times New Roman" panose="02020603050405020304" charset="0"/>
              <a:cs typeface="Times New Roman" panose="02020603050405020304" charset="0"/>
            </a:endParaRPr>
          </a:p>
          <a:p>
            <a:pPr>
              <a:buFont typeface="Wingdings" panose="05000000000000000000" charset="0"/>
              <a:buChar char="Ø"/>
            </a:pPr>
            <a:r>
              <a:rPr lang="zh-CN" altLang="en-US" sz="1800" dirty="0">
                <a:latin typeface="Times New Roman" panose="02020603050405020304" charset="0"/>
                <a:cs typeface="Times New Roman" panose="02020603050405020304" charset="0"/>
              </a:rPr>
              <a:t>For some features, there may be values which might not be realistic. </a:t>
            </a:r>
            <a:r>
              <a:rPr lang="en-US" altLang="zh-CN" sz="1800" dirty="0">
                <a:latin typeface="Times New Roman" panose="02020603050405020304" charset="0"/>
                <a:cs typeface="Times New Roman" panose="02020603050405020304" charset="0"/>
              </a:rPr>
              <a:t>we</a:t>
            </a:r>
            <a:r>
              <a:rPr lang="zh-CN" altLang="en-US" sz="1800" dirty="0">
                <a:latin typeface="Times New Roman" panose="02020603050405020304" charset="0"/>
                <a:cs typeface="Times New Roman" panose="02020603050405020304" charset="0"/>
              </a:rPr>
              <a:t> have to treat</a:t>
            </a:r>
            <a:r>
              <a:rPr lang="en-US" altLang="zh-CN" sz="1800" dirty="0">
                <a:latin typeface="Times New Roman" panose="02020603050405020304" charset="0"/>
                <a:cs typeface="Times New Roman" panose="02020603050405020304" charset="0"/>
              </a:rPr>
              <a:t>ed</a:t>
            </a:r>
            <a:r>
              <a:rPr lang="zh-CN" altLang="en-US" sz="1800" dirty="0">
                <a:latin typeface="Times New Roman" panose="02020603050405020304" charset="0"/>
                <a:cs typeface="Times New Roman" panose="02020603050405020304" charset="0"/>
              </a:rPr>
              <a:t> them with a suitable explanation.</a:t>
            </a:r>
            <a:endParaRPr lang="zh-CN" altLang="en-US" sz="1800" dirty="0">
              <a:latin typeface="Times New Roman" panose="02020603050405020304" charset="0"/>
              <a:cs typeface="Times New Roman" panose="02020603050405020304" charset="0"/>
            </a:endParaRPr>
          </a:p>
          <a:p>
            <a:pPr>
              <a:buFont typeface="Wingdings" panose="05000000000000000000" charset="0"/>
              <a:buChar char="Ø"/>
            </a:pPr>
            <a:r>
              <a:rPr lang="en-US" altLang="zh-CN" sz="1800" dirty="0">
                <a:latin typeface="Times New Roman" panose="02020603050405020304" charset="0"/>
                <a:cs typeface="Times New Roman" panose="02020603050405020304" charset="0"/>
              </a:rPr>
              <a:t>There are</a:t>
            </a:r>
            <a:r>
              <a:rPr lang="zh-CN" altLang="en-US" sz="1800" dirty="0">
                <a:latin typeface="Times New Roman" panose="02020603050405020304" charset="0"/>
                <a:cs typeface="Times New Roman" panose="02020603050405020304" charset="0"/>
              </a:rPr>
              <a:t> outliers in some features which </a:t>
            </a:r>
            <a:r>
              <a:rPr lang="en-US" altLang="zh-CN" sz="1800" dirty="0">
                <a:latin typeface="Times New Roman" panose="02020603050405020304" charset="0"/>
                <a:cs typeface="Times New Roman" panose="02020603050405020304" charset="0"/>
              </a:rPr>
              <a:t>we</a:t>
            </a:r>
            <a:r>
              <a:rPr lang="zh-CN" altLang="en-US" sz="1800" dirty="0">
                <a:latin typeface="Times New Roman" panose="02020603050405020304" charset="0"/>
                <a:cs typeface="Times New Roman" panose="02020603050405020304" charset="0"/>
              </a:rPr>
              <a:t> need to handle as per our understanding.</a:t>
            </a:r>
            <a:r>
              <a:rPr lang="en-US" altLang="zh-CN" sz="1800" dirty="0">
                <a:latin typeface="Times New Roman" panose="02020603050405020304" charset="0"/>
                <a:cs typeface="Times New Roman" panose="02020603050405020304" charset="0"/>
              </a:rPr>
              <a:t> we will use quantile calculation to remove it.</a:t>
            </a:r>
            <a:endParaRPr lang="en-US" altLang="zh-CN" sz="1800" dirty="0">
              <a:latin typeface="Times New Roman" panose="02020603050405020304" charset="0"/>
              <a:cs typeface="Times New Roman" panose="02020603050405020304" charset="0"/>
            </a:endParaRPr>
          </a:p>
          <a:p>
            <a:pPr>
              <a:buFont typeface="Wingdings" panose="05000000000000000000" charset="0"/>
              <a:buChar char="Ø"/>
            </a:pPr>
            <a:r>
              <a:rPr lang="en-US" altLang="zh-CN" sz="1800" dirty="0">
                <a:latin typeface="Times New Roman" panose="02020603050405020304" charset="0"/>
                <a:cs typeface="Times New Roman" panose="02020603050405020304" charset="0"/>
              </a:rPr>
              <a:t>There is skewness in some features which needs to be removed. we will treat it by using power transformation.</a:t>
            </a:r>
            <a:endParaRPr lang="en-US" altLang="zh-CN" sz="1800" dirty="0">
              <a:latin typeface="Times New Roman" panose="02020603050405020304" charset="0"/>
              <a:cs typeface="Times New Roman" panose="02020603050405020304" charset="0"/>
            </a:endParaRPr>
          </a:p>
          <a:p>
            <a:pPr marL="0" indent="0">
              <a:buFont typeface="Wingdings" panose="05000000000000000000" charset="0"/>
              <a:buNone/>
            </a:pPr>
            <a:endParaRPr lang="zh-CN" altLang="en-US" sz="1800" dirty="0">
              <a:latin typeface="Times New Roman" panose="02020603050405020304" charset="0"/>
              <a:cs typeface="Times New Roman" panose="02020603050405020304" charset="0"/>
            </a:endParaRPr>
          </a:p>
        </p:txBody>
      </p:sp>
    </p:spTree>
    <p:custDataLst>
      <p:tags r:id="rId3"/>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br>
              <a:rPr lang="en-US" altLang="zh-CN" dirty="0">
                <a:sym typeface="+mn-ea"/>
              </a:rPr>
            </a:br>
            <a:r>
              <a:rPr lang="en-US" altLang="zh-CN" dirty="0">
                <a:sym typeface="+mn-ea"/>
              </a:rPr>
              <a:t>Tools Used</a:t>
            </a:r>
            <a:br>
              <a:rPr lang="en-US" altLang="zh-CN" dirty="0"/>
            </a:br>
            <a:endParaRPr lang="en-US" altLang="zh-CN" dirty="0"/>
          </a:p>
        </p:txBody>
      </p:sp>
      <p:sp>
        <p:nvSpPr>
          <p:cNvPr id="6" name="内容占位符 5"/>
          <p:cNvSpPr>
            <a:spLocks noGrp="1"/>
          </p:cNvSpPr>
          <p:nvPr>
            <p:ph sz="half" idx="1"/>
            <p:custDataLst>
              <p:tags r:id="rId2"/>
            </p:custDataLst>
          </p:nvPr>
        </p:nvSpPr>
        <p:spPr>
          <a:xfrm>
            <a:off x="838200" y="1664335"/>
            <a:ext cx="10516235" cy="4512945"/>
          </a:xfrm>
        </p:spPr>
        <p:txBody>
          <a:bodyPr>
            <a:normAutofit/>
          </a:bodyPr>
          <a:lstStyle/>
          <a:p>
            <a:pPr marL="0" indent="0">
              <a:buFont typeface="Wingdings" panose="05000000000000000000" charset="0"/>
              <a:buNone/>
            </a:pPr>
            <a:r>
              <a:rPr lang="en-US" altLang="zh-CN" sz="1800" dirty="0">
                <a:latin typeface="Times New Roman" panose="02020603050405020304" charset="0"/>
                <a:cs typeface="Times New Roman" panose="02020603050405020304" charset="0"/>
              </a:rPr>
              <a:t>Tools Used</a:t>
            </a:r>
            <a:endParaRPr lang="en-US" altLang="zh-CN" sz="1800" dirty="0">
              <a:latin typeface="Times New Roman" panose="02020603050405020304" charset="0"/>
              <a:cs typeface="Times New Roman" panose="02020603050405020304" charset="0"/>
            </a:endParaRPr>
          </a:p>
          <a:p>
            <a:pPr>
              <a:buFont typeface="Wingdings" panose="05000000000000000000" charset="0"/>
              <a:buChar char="Ø"/>
            </a:pPr>
            <a:r>
              <a:rPr lang="en-US" altLang="zh-CN" sz="1800" dirty="0">
                <a:latin typeface="Times New Roman" panose="02020603050405020304" charset="0"/>
                <a:cs typeface="Times New Roman" panose="02020603050405020304" charset="0"/>
              </a:rPr>
              <a:t> Python(Jupyter) </a:t>
            </a:r>
            <a:endParaRPr lang="en-US" altLang="zh-CN" sz="1800" dirty="0">
              <a:latin typeface="Times New Roman" panose="02020603050405020304" charset="0"/>
              <a:cs typeface="Times New Roman" panose="02020603050405020304" charset="0"/>
            </a:endParaRPr>
          </a:p>
          <a:p>
            <a:pPr>
              <a:buFont typeface="Wingdings" panose="05000000000000000000" charset="0"/>
              <a:buChar char="Ø"/>
            </a:pPr>
            <a:r>
              <a:rPr lang="en-US" altLang="zh-CN" sz="1800" dirty="0">
                <a:latin typeface="Times New Roman" panose="02020603050405020304" charset="0"/>
                <a:cs typeface="Times New Roman" panose="02020603050405020304" charset="0"/>
              </a:rPr>
              <a:t> Numpy</a:t>
            </a:r>
            <a:endParaRPr lang="en-US" altLang="zh-CN" sz="1800" dirty="0">
              <a:latin typeface="Times New Roman" panose="02020603050405020304" charset="0"/>
              <a:cs typeface="Times New Roman" panose="02020603050405020304" charset="0"/>
            </a:endParaRPr>
          </a:p>
          <a:p>
            <a:pPr>
              <a:buFont typeface="Wingdings" panose="05000000000000000000" charset="0"/>
              <a:buChar char="Ø"/>
            </a:pPr>
            <a:r>
              <a:rPr lang="en-US" altLang="zh-CN" sz="1800" dirty="0">
                <a:latin typeface="Times New Roman" panose="02020603050405020304" charset="0"/>
                <a:cs typeface="Times New Roman" panose="02020603050405020304" charset="0"/>
              </a:rPr>
              <a:t> Pandas</a:t>
            </a:r>
            <a:endParaRPr lang="en-US" altLang="zh-CN" sz="1800" dirty="0">
              <a:latin typeface="Times New Roman" panose="02020603050405020304" charset="0"/>
              <a:cs typeface="Times New Roman" panose="02020603050405020304" charset="0"/>
            </a:endParaRPr>
          </a:p>
          <a:p>
            <a:pPr>
              <a:buFont typeface="Wingdings" panose="05000000000000000000" charset="0"/>
              <a:buChar char="Ø"/>
            </a:pPr>
            <a:r>
              <a:rPr lang="en-US" altLang="zh-CN" sz="1800" dirty="0">
                <a:latin typeface="Times New Roman" panose="02020603050405020304" charset="0"/>
                <a:cs typeface="Times New Roman" panose="02020603050405020304" charset="0"/>
              </a:rPr>
              <a:t> Sklearn</a:t>
            </a:r>
            <a:endParaRPr lang="en-US" altLang="zh-CN" sz="1800" dirty="0">
              <a:latin typeface="Times New Roman" panose="02020603050405020304" charset="0"/>
              <a:cs typeface="Times New Roman" panose="02020603050405020304" charset="0"/>
            </a:endParaRPr>
          </a:p>
          <a:p>
            <a:pPr>
              <a:buFont typeface="Wingdings" panose="05000000000000000000" charset="0"/>
              <a:buChar char="Ø"/>
            </a:pPr>
            <a:r>
              <a:rPr lang="en-US" altLang="zh-CN" sz="1800" dirty="0">
                <a:latin typeface="Times New Roman" panose="02020603050405020304" charset="0"/>
                <a:cs typeface="Times New Roman" panose="02020603050405020304" charset="0"/>
              </a:rPr>
              <a:t> Matplotlib</a:t>
            </a:r>
            <a:endParaRPr lang="en-US" altLang="zh-CN" sz="1800" dirty="0">
              <a:latin typeface="Times New Roman" panose="02020603050405020304" charset="0"/>
              <a:cs typeface="Times New Roman" panose="02020603050405020304" charset="0"/>
            </a:endParaRPr>
          </a:p>
          <a:p>
            <a:pPr>
              <a:buFont typeface="Wingdings" panose="05000000000000000000" charset="0"/>
              <a:buChar char="Ø"/>
            </a:pPr>
            <a:r>
              <a:rPr lang="en-US" altLang="zh-CN" sz="1800" dirty="0">
                <a:latin typeface="Times New Roman" panose="02020603050405020304" charset="0"/>
                <a:cs typeface="Times New Roman" panose="02020603050405020304" charset="0"/>
              </a:rPr>
              <a:t> Seaborn</a:t>
            </a:r>
            <a:endParaRPr lang="en-US" altLang="zh-CN" sz="1800" dirty="0">
              <a:latin typeface="Times New Roman" panose="02020603050405020304" charset="0"/>
              <a:cs typeface="Times New Roman" panose="02020603050405020304" charset="0"/>
            </a:endParaRPr>
          </a:p>
          <a:p>
            <a:pPr>
              <a:buFont typeface="Wingdings" panose="05000000000000000000" charset="0"/>
              <a:buChar char="Ø"/>
            </a:pPr>
            <a:r>
              <a:rPr lang="en-US" altLang="zh-CN" sz="1800" dirty="0">
                <a:latin typeface="Times New Roman" panose="02020603050405020304" charset="0"/>
                <a:cs typeface="Times New Roman" panose="02020603050405020304" charset="0"/>
              </a:rPr>
              <a:t> Classification Models</a:t>
            </a:r>
            <a:endParaRPr lang="en-US" altLang="zh-CN" sz="1800" dirty="0">
              <a:latin typeface="Times New Roman" panose="02020603050405020304" charset="0"/>
              <a:cs typeface="Times New Roman" panose="02020603050405020304" charset="0"/>
            </a:endParaRPr>
          </a:p>
          <a:p>
            <a:pPr>
              <a:buFont typeface="Wingdings" panose="05000000000000000000" charset="0"/>
              <a:buChar char="Ø"/>
            </a:pPr>
            <a:r>
              <a:rPr lang="en-US" altLang="zh-CN" sz="1800" dirty="0">
                <a:latin typeface="Times New Roman" panose="02020603050405020304" charset="0"/>
                <a:cs typeface="Times New Roman" panose="02020603050405020304" charset="0"/>
              </a:rPr>
              <a:t> Ensembling Technique</a:t>
            </a:r>
            <a:endParaRPr lang="en-US" altLang="zh-CN" sz="1800" dirty="0">
              <a:latin typeface="Times New Roman" panose="02020603050405020304" charset="0"/>
              <a:cs typeface="Times New Roman" panose="02020603050405020304" charset="0"/>
            </a:endParaRPr>
          </a:p>
          <a:p>
            <a:pPr>
              <a:buFont typeface="Wingdings" panose="05000000000000000000" charset="0"/>
              <a:buChar char="Ø"/>
            </a:pPr>
            <a:r>
              <a:rPr lang="en-US" altLang="zh-CN" sz="1800" dirty="0">
                <a:latin typeface="Times New Roman" panose="02020603050405020304" charset="0"/>
                <a:cs typeface="Times New Roman" panose="02020603050405020304" charset="0"/>
              </a:rPr>
              <a:t> GridSearch CV(HyperParaMeter Tuning)</a:t>
            </a:r>
            <a:endParaRPr lang="en-US" altLang="zh-CN" sz="1800" dirty="0">
              <a:latin typeface="Times New Roman" panose="02020603050405020304" charset="0"/>
              <a:cs typeface="Times New Roman" panose="02020603050405020304" charset="0"/>
            </a:endParaRPr>
          </a:p>
        </p:txBody>
      </p:sp>
    </p:spTree>
    <p:custDataLst>
      <p:tags r:id="rId3"/>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custDataLst>
              <p:tags r:id="rId1"/>
            </p:custDataLst>
          </p:nvPr>
        </p:nvGrpSpPr>
        <p:grpSpPr>
          <a:xfrm>
            <a:off x="3872347" y="3176816"/>
            <a:ext cx="4359362" cy="813553"/>
            <a:chOff x="1669962" y="1973491"/>
            <a:chExt cx="4359362" cy="813553"/>
          </a:xfrm>
        </p:grpSpPr>
        <p:sp>
          <p:nvSpPr>
            <p:cNvPr id="12" name="任意多边形 11"/>
            <p:cNvSpPr/>
            <p:nvPr>
              <p:custDataLst>
                <p:tags r:id="rId2"/>
              </p:custDataLst>
            </p:nvPr>
          </p:nvSpPr>
          <p:spPr>
            <a:xfrm>
              <a:off x="1669962" y="1973491"/>
              <a:ext cx="799824" cy="813553"/>
            </a:xfrm>
            <a:custGeom>
              <a:avLst/>
              <a:gdLst>
                <a:gd name="connsiteX0" fmla="*/ 77100 w 705880"/>
                <a:gd name="connsiteY0" fmla="*/ 77100 h 717996"/>
                <a:gd name="connsiteX1" fmla="*/ 77100 w 705880"/>
                <a:gd name="connsiteY1" fmla="*/ 427015 h 717996"/>
                <a:gd name="connsiteX2" fmla="*/ 290982 w 705880"/>
                <a:gd name="connsiteY2" fmla="*/ 640896 h 717996"/>
                <a:gd name="connsiteX3" fmla="*/ 631258 w 705880"/>
                <a:gd name="connsiteY3" fmla="*/ 640896 h 717996"/>
                <a:gd name="connsiteX4" fmla="*/ 631258 w 705880"/>
                <a:gd name="connsiteY4" fmla="*/ 290982 h 717996"/>
                <a:gd name="connsiteX5" fmla="*/ 417376 w 705880"/>
                <a:gd name="connsiteY5" fmla="*/ 77100 h 717996"/>
                <a:gd name="connsiteX6" fmla="*/ 0 w 705880"/>
                <a:gd name="connsiteY6" fmla="*/ 0 h 717996"/>
                <a:gd name="connsiteX7" fmla="*/ 455366 w 705880"/>
                <a:gd name="connsiteY7" fmla="*/ 0 h 717996"/>
                <a:gd name="connsiteX8" fmla="*/ 703218 w 705880"/>
                <a:gd name="connsiteY8" fmla="*/ 202005 h 717996"/>
                <a:gd name="connsiteX9" fmla="*/ 705880 w 705880"/>
                <a:gd name="connsiteY9" fmla="*/ 228413 h 717996"/>
                <a:gd name="connsiteX10" fmla="*/ 705880 w 705880"/>
                <a:gd name="connsiteY10" fmla="*/ 717996 h 717996"/>
                <a:gd name="connsiteX11" fmla="*/ 630099 w 705880"/>
                <a:gd name="connsiteY11" fmla="*/ 717996 h 717996"/>
                <a:gd name="connsiteX12" fmla="*/ 307195 w 705880"/>
                <a:gd name="connsiteY12" fmla="*/ 717996 h 717996"/>
                <a:gd name="connsiteX13" fmla="*/ 252992 w 705880"/>
                <a:gd name="connsiteY13" fmla="*/ 717996 h 717996"/>
                <a:gd name="connsiteX14" fmla="*/ 0 w 705880"/>
                <a:gd name="connsiteY14" fmla="*/ 465004 h 717996"/>
                <a:gd name="connsiteX15" fmla="*/ 0 w 705880"/>
                <a:gd name="connsiteY15" fmla="*/ 77288 h 717996"/>
                <a:gd name="connsiteX16" fmla="*/ 0 w 705880"/>
                <a:gd name="connsiteY16" fmla="*/ 9638 h 71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05880" h="717996">
                  <a:moveTo>
                    <a:pt x="77100" y="77100"/>
                  </a:moveTo>
                  <a:lnTo>
                    <a:pt x="77100" y="427015"/>
                  </a:lnTo>
                  <a:cubicBezTo>
                    <a:pt x="77100" y="545138"/>
                    <a:pt x="172858" y="640896"/>
                    <a:pt x="290982" y="640896"/>
                  </a:cubicBezTo>
                  <a:lnTo>
                    <a:pt x="631258" y="640896"/>
                  </a:lnTo>
                  <a:lnTo>
                    <a:pt x="631258" y="290982"/>
                  </a:lnTo>
                  <a:cubicBezTo>
                    <a:pt x="631258" y="172858"/>
                    <a:pt x="535500" y="77100"/>
                    <a:pt x="417376" y="77100"/>
                  </a:cubicBezTo>
                  <a:close/>
                  <a:moveTo>
                    <a:pt x="0" y="0"/>
                  </a:moveTo>
                  <a:lnTo>
                    <a:pt x="455366" y="0"/>
                  </a:lnTo>
                  <a:cubicBezTo>
                    <a:pt x="577624" y="0"/>
                    <a:pt x="679627" y="86721"/>
                    <a:pt x="703218" y="202005"/>
                  </a:cubicBezTo>
                  <a:lnTo>
                    <a:pt x="705880" y="228413"/>
                  </a:lnTo>
                  <a:lnTo>
                    <a:pt x="705880" y="717996"/>
                  </a:lnTo>
                  <a:lnTo>
                    <a:pt x="630099" y="717996"/>
                  </a:lnTo>
                  <a:lnTo>
                    <a:pt x="307195" y="717996"/>
                  </a:lnTo>
                  <a:lnTo>
                    <a:pt x="252992" y="717996"/>
                  </a:lnTo>
                  <a:cubicBezTo>
                    <a:pt x="113268" y="717996"/>
                    <a:pt x="0" y="604728"/>
                    <a:pt x="0" y="465004"/>
                  </a:cubicBezTo>
                  <a:lnTo>
                    <a:pt x="0" y="77288"/>
                  </a:lnTo>
                  <a:lnTo>
                    <a:pt x="0" y="96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2000" dirty="0">
                  <a:solidFill>
                    <a:schemeClr val="accent1"/>
                  </a:solidFill>
                </a:rPr>
                <a:t>U</a:t>
              </a:r>
              <a:endParaRPr lang="en-US" altLang="zh-CN" sz="2000" dirty="0">
                <a:solidFill>
                  <a:schemeClr val="accent1"/>
                </a:solidFill>
              </a:endParaRPr>
            </a:p>
          </p:txBody>
        </p:sp>
        <p:sp>
          <p:nvSpPr>
            <p:cNvPr id="13" name="文本框 12"/>
            <p:cNvSpPr txBox="1"/>
            <p:nvPr>
              <p:custDataLst>
                <p:tags r:id="rId3"/>
              </p:custDataLst>
            </p:nvPr>
          </p:nvSpPr>
          <p:spPr>
            <a:xfrm>
              <a:off x="2469787" y="2054225"/>
              <a:ext cx="3378564" cy="652355"/>
            </a:xfrm>
            <a:prstGeom prst="rect">
              <a:avLst/>
            </a:prstGeom>
            <a:noFill/>
          </p:spPr>
          <p:txBody>
            <a:bodyPr wrap="square" rtlCol="0" anchor="ctr" anchorCtr="0">
              <a:normAutofit/>
            </a:bodyPr>
            <a:lstStyle/>
            <a:p>
              <a:r>
                <a:rPr lang="en-US" altLang="zh-CN" sz="2000" dirty="0">
                  <a:latin typeface="Times New Roman" panose="02020603050405020304" charset="0"/>
                  <a:cs typeface="Times New Roman" panose="02020603050405020304" charset="0"/>
                </a:rPr>
                <a:t>Exploratory Data Analysis</a:t>
              </a:r>
              <a:endParaRPr lang="en-US" altLang="zh-CN" sz="2000" dirty="0">
                <a:latin typeface="Times New Roman" panose="02020603050405020304" charset="0"/>
                <a:cs typeface="Times New Roman" panose="02020603050405020304" charset="0"/>
              </a:endParaRPr>
            </a:p>
          </p:txBody>
        </p:sp>
        <p:cxnSp>
          <p:nvCxnSpPr>
            <p:cNvPr id="14" name="直接连接符 13"/>
            <p:cNvCxnSpPr/>
            <p:nvPr>
              <p:custDataLst>
                <p:tags r:id="rId4"/>
              </p:custDataLst>
            </p:nvPr>
          </p:nvCxnSpPr>
          <p:spPr>
            <a:xfrm>
              <a:off x="2335477" y="2777450"/>
              <a:ext cx="3693847" cy="0"/>
            </a:xfrm>
            <a:prstGeom prst="line">
              <a:avLst/>
            </a:prstGeom>
            <a:ln w="22225"/>
          </p:spPr>
          <p:style>
            <a:lnRef idx="1">
              <a:schemeClr val="accent1"/>
            </a:lnRef>
            <a:fillRef idx="0">
              <a:schemeClr val="accent1"/>
            </a:fillRef>
            <a:effectRef idx="0">
              <a:schemeClr val="accent1"/>
            </a:effectRef>
            <a:fontRef idx="minor">
              <a:schemeClr val="tx1"/>
            </a:fontRef>
          </p:style>
        </p:cxnSp>
      </p:grpSp>
    </p:spTree>
    <p:custDataLst>
      <p:tags r:id="rId5"/>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br>
              <a:rPr lang="en-US" altLang="zh-CN" dirty="0"/>
            </a:br>
            <a:r>
              <a:rPr lang="en-US" altLang="zh-CN" dirty="0"/>
              <a:t>Data Preprocessing Stages</a:t>
            </a:r>
            <a:br>
              <a:rPr lang="en-US" altLang="zh-CN" dirty="0"/>
            </a:br>
            <a:endParaRPr lang="en-US" altLang="zh-CN" dirty="0"/>
          </a:p>
        </p:txBody>
      </p:sp>
      <p:sp>
        <p:nvSpPr>
          <p:cNvPr id="6" name="内容占位符 5"/>
          <p:cNvSpPr>
            <a:spLocks noGrp="1"/>
          </p:cNvSpPr>
          <p:nvPr>
            <p:ph sz="half" idx="1"/>
            <p:custDataLst>
              <p:tags r:id="rId2"/>
            </p:custDataLst>
          </p:nvPr>
        </p:nvSpPr>
        <p:spPr>
          <a:xfrm>
            <a:off x="838200" y="1664335"/>
            <a:ext cx="10516235" cy="4512945"/>
          </a:xfrm>
        </p:spPr>
        <p:txBody>
          <a:bodyPr>
            <a:normAutofit/>
          </a:bodyPr>
          <a:lstStyle/>
          <a:p>
            <a:pPr>
              <a:buFont typeface="Wingdings" panose="05000000000000000000" charset="0"/>
              <a:buChar char="Ø"/>
            </a:pPr>
            <a:r>
              <a:rPr lang="en-US" altLang="zh-CN" sz="1800" dirty="0">
                <a:latin typeface="Times New Roman" panose="02020603050405020304" charset="0"/>
                <a:cs typeface="Times New Roman" panose="02020603050405020304" charset="0"/>
              </a:rPr>
              <a:t>Loading Dataset</a:t>
            </a:r>
            <a:endParaRPr lang="en-US" altLang="zh-CN" sz="1800" dirty="0">
              <a:latin typeface="Times New Roman" panose="02020603050405020304" charset="0"/>
              <a:cs typeface="Times New Roman" panose="02020603050405020304" charset="0"/>
            </a:endParaRPr>
          </a:p>
          <a:p>
            <a:pPr>
              <a:buFont typeface="Wingdings" panose="05000000000000000000" charset="0"/>
              <a:buChar char="Ø"/>
            </a:pPr>
            <a:r>
              <a:rPr lang="en-US" altLang="zh-CN" sz="1800" dirty="0">
                <a:latin typeface="Times New Roman" panose="02020603050405020304" charset="0"/>
                <a:cs typeface="Times New Roman" panose="02020603050405020304" charset="0"/>
              </a:rPr>
              <a:t>Finding null values, negative values, and zeros.</a:t>
            </a:r>
            <a:endParaRPr lang="en-US" altLang="zh-CN" sz="1800" dirty="0">
              <a:latin typeface="Times New Roman" panose="02020603050405020304" charset="0"/>
              <a:cs typeface="Times New Roman" panose="02020603050405020304" charset="0"/>
            </a:endParaRPr>
          </a:p>
          <a:p>
            <a:pPr>
              <a:buFont typeface="Wingdings" panose="05000000000000000000" charset="0"/>
              <a:buChar char="Ø"/>
            </a:pPr>
            <a:r>
              <a:rPr lang="en-US" altLang="zh-CN" sz="1800" dirty="0">
                <a:latin typeface="Times New Roman" panose="02020603050405020304" charset="0"/>
                <a:cs typeface="Times New Roman" panose="02020603050405020304" charset="0"/>
              </a:rPr>
              <a:t>Data Visualization(countplot, regplot, heatmap)</a:t>
            </a:r>
            <a:endParaRPr lang="en-US" altLang="zh-CN" sz="1800" dirty="0">
              <a:latin typeface="Times New Roman" panose="02020603050405020304" charset="0"/>
              <a:cs typeface="Times New Roman" panose="02020603050405020304" charset="0"/>
            </a:endParaRPr>
          </a:p>
          <a:p>
            <a:pPr>
              <a:buFont typeface="Wingdings" panose="05000000000000000000" charset="0"/>
              <a:buChar char="Ø"/>
            </a:pPr>
            <a:r>
              <a:rPr lang="en-US" altLang="zh-CN" sz="1800" dirty="0">
                <a:latin typeface="Times New Roman" panose="02020603050405020304" charset="0"/>
                <a:cs typeface="Times New Roman" panose="02020603050405020304" charset="0"/>
              </a:rPr>
              <a:t>Finding Outliers</a:t>
            </a:r>
            <a:endParaRPr lang="en-US" altLang="zh-CN" sz="1800" dirty="0">
              <a:latin typeface="Times New Roman" panose="02020603050405020304" charset="0"/>
              <a:cs typeface="Times New Roman" panose="02020603050405020304" charset="0"/>
            </a:endParaRPr>
          </a:p>
          <a:p>
            <a:pPr>
              <a:buFont typeface="Wingdings" panose="05000000000000000000" charset="0"/>
              <a:buChar char="Ø"/>
            </a:pPr>
            <a:r>
              <a:rPr lang="en-US" altLang="zh-CN" sz="1800" dirty="0">
                <a:latin typeface="Times New Roman" panose="02020603050405020304" charset="0"/>
                <a:cs typeface="Times New Roman" panose="02020603050405020304" charset="0"/>
              </a:rPr>
              <a:t>Finding Skewness</a:t>
            </a:r>
            <a:endParaRPr lang="en-US" altLang="zh-CN" sz="1800" dirty="0">
              <a:latin typeface="Times New Roman" panose="02020603050405020304" charset="0"/>
              <a:cs typeface="Times New Roman" panose="02020603050405020304" charset="0"/>
            </a:endParaRPr>
          </a:p>
          <a:p>
            <a:pPr>
              <a:buFont typeface="Wingdings" panose="05000000000000000000" charset="0"/>
              <a:buChar char="Ø"/>
            </a:pPr>
            <a:r>
              <a:rPr lang="en-US" altLang="zh-CN" sz="1800" dirty="0">
                <a:latin typeface="Times New Roman" panose="02020603050405020304" charset="0"/>
                <a:cs typeface="Times New Roman" panose="02020603050405020304" charset="0"/>
              </a:rPr>
              <a:t>Feature Engineering</a:t>
            </a:r>
            <a:endParaRPr lang="en-US" altLang="zh-CN" sz="1800" dirty="0">
              <a:latin typeface="Times New Roman" panose="02020603050405020304" charset="0"/>
              <a:cs typeface="Times New Roman" panose="02020603050405020304" charset="0"/>
            </a:endParaRPr>
          </a:p>
          <a:p>
            <a:pPr>
              <a:buFont typeface="Wingdings" panose="05000000000000000000" charset="0"/>
              <a:buChar char="Ø"/>
            </a:pPr>
            <a:r>
              <a:rPr lang="en-US" altLang="zh-CN" sz="1800" dirty="0">
                <a:latin typeface="Times New Roman" panose="02020603050405020304" charset="0"/>
                <a:cs typeface="Times New Roman" panose="02020603050405020304" charset="0"/>
              </a:rPr>
              <a:t>Standard Scaling</a:t>
            </a:r>
            <a:endParaRPr lang="en-US" altLang="zh-CN" sz="1800" dirty="0">
              <a:latin typeface="Times New Roman" panose="02020603050405020304" charset="0"/>
              <a:cs typeface="Times New Roman" panose="02020603050405020304" charset="0"/>
            </a:endParaRPr>
          </a:p>
          <a:p>
            <a:pPr>
              <a:buFont typeface="Wingdings" panose="05000000000000000000" charset="0"/>
              <a:buChar char="Ø"/>
            </a:pPr>
            <a:r>
              <a:rPr lang="en-US" altLang="zh-CN" sz="1800" dirty="0">
                <a:latin typeface="Times New Roman" panose="02020603050405020304" charset="0"/>
                <a:cs typeface="Times New Roman" panose="02020603050405020304" charset="0"/>
              </a:rPr>
              <a:t>Model Building</a:t>
            </a:r>
            <a:endParaRPr lang="en-US" altLang="zh-CN" sz="1800" dirty="0">
              <a:latin typeface="Times New Roman" panose="02020603050405020304" charset="0"/>
              <a:cs typeface="Times New Roman" panose="02020603050405020304" charset="0"/>
            </a:endParaRPr>
          </a:p>
          <a:p>
            <a:pPr>
              <a:buFont typeface="Wingdings" panose="05000000000000000000" charset="0"/>
              <a:buChar char="Ø"/>
            </a:pPr>
            <a:r>
              <a:rPr lang="en-US" altLang="zh-CN" sz="1800" dirty="0">
                <a:latin typeface="Times New Roman" panose="02020603050405020304" charset="0"/>
                <a:cs typeface="Times New Roman" panose="02020603050405020304" charset="0"/>
              </a:rPr>
              <a:t>Hyperparameter Tuning</a:t>
            </a:r>
            <a:endParaRPr lang="en-US" altLang="zh-CN" sz="1800" dirty="0">
              <a:latin typeface="Times New Roman" panose="02020603050405020304" charset="0"/>
              <a:cs typeface="Times New Roman" panose="02020603050405020304" charset="0"/>
            </a:endParaRPr>
          </a:p>
        </p:txBody>
      </p:sp>
    </p:spTree>
    <p:custDataLst>
      <p:tags r:id="rId3"/>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BEAUTIFY_FLAG" val="#wm#"/>
  <p:tag name="KSO_WM_UNIT_TYPE" val="i"/>
  <p:tag name="KSO_WM_UNIT_ID" val="custom9160236_12*i*2"/>
  <p:tag name="KSO_WM_TEMPLATE_CATEGORY" val="custom"/>
  <p:tag name="KSO_WM_TEMPLATE_INDEX" val="9160236"/>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556"/>
  <p:tag name="KSO_WM_UNIT_TYPE" val="b"/>
  <p:tag name="KSO_WM_UNIT_INDEX" val="1"/>
  <p:tag name="KSO_WM_UNIT_ID" val="custom160556_1*b*1"/>
  <p:tag name="KSO_WM_UNIT_CLEAR" val="1"/>
  <p:tag name="KSO_WM_UNIT_LAYERLEVEL" val="1"/>
  <p:tag name="KSO_WM_UNIT_VALUE" val="35"/>
  <p:tag name="KSO_WM_UNIT_ISCONTENTSTITLE" val="0"/>
  <p:tag name="KSO_WM_UNIT_HIGHLIGHT" val="0"/>
  <p:tag name="KSO_WM_UNIT_COMPATIBLE" val="0"/>
  <p:tag name="KSO_WM_UNIT_PRESET_TEXT_INDEX" val="3"/>
  <p:tag name="KSO_WM_UNIT_PRESET_TEXT_LEN" val="17"/>
</p:tagLst>
</file>

<file path=ppt/tags/tag11.xml><?xml version="1.0" encoding="utf-8"?>
<p:tagLst xmlns:p="http://schemas.openxmlformats.org/presentationml/2006/main">
  <p:tag name="KSO_WM_TEMPLATE_THUMBS_INDEX" val="1、4、5、9、12、15、23、25、26、27"/>
  <p:tag name="KSO_WM_TEMPLATE_CATEGORY" val="custom"/>
  <p:tag name="KSO_WM_TEMPLATE_INDEX" val="160556"/>
  <p:tag name="KSO_WM_TAG_VERSION" val="1.0"/>
  <p:tag name="KSO_WM_SLIDE_ID" val="custom160556_1"/>
  <p:tag name="KSO_WM_SLIDE_INDEX" val="1"/>
  <p:tag name="KSO_WM_SLIDE_ITEM_CNT" val="2"/>
  <p:tag name="KSO_WM_SLIDE_LAYOUT" val="a_b"/>
  <p:tag name="KSO_WM_SLIDE_LAYOUT_CNT" val="1_1"/>
  <p:tag name="KSO_WM_SLIDE_TYPE" val="title"/>
  <p:tag name="KSO_WM_BEAUTIFY_FLAG" val="#wm#"/>
</p:tagLst>
</file>

<file path=ppt/tags/tag12.xml><?xml version="1.0" encoding="utf-8"?>
<p:tagLst xmlns:p="http://schemas.openxmlformats.org/presentationml/2006/main">
  <p:tag name="KSO_WM_TAG_VERSION" val="1.0"/>
  <p:tag name="KSO_WM_BEAUTIFY_FLAG" val="#wm#"/>
  <p:tag name="KSO_WM_UNIT_TYPE" val="i"/>
  <p:tag name="KSO_WM_UNIT_ID" val="custom160556_6*i*1"/>
  <p:tag name="KSO_WM_TEMPLATE_CATEGORY" val="custom"/>
  <p:tag name="KSO_WM_TEMPLATE_INDEX" val="160556"/>
  <p:tag name="KSO_WM_UNIT_INDEX" val="1"/>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556"/>
  <p:tag name="KSO_WM_UNIT_TYPE" val="l_i"/>
  <p:tag name="KSO_WM_UNIT_INDEX" val="1_1"/>
  <p:tag name="KSO_WM_UNIT_ID" val="custom160556_6*l_i*1_1"/>
  <p:tag name="KSO_WM_UNIT_CLEAR" val="1"/>
  <p:tag name="KSO_WM_UNIT_LAYERLEVEL" val="1_1"/>
  <p:tag name="KSO_WM_DIAGRAM_GROUP_CODE" val="l1-1"/>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556"/>
  <p:tag name="KSO_WM_UNIT_TYPE" val="l_h_f"/>
  <p:tag name="KSO_WM_UNIT_INDEX" val="1_1_1"/>
  <p:tag name="KSO_WM_UNIT_ID" val="custom160556_6*l_h_f*1_1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1"/>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556"/>
  <p:tag name="KSO_WM_UNIT_TYPE" val="l_i"/>
  <p:tag name="KSO_WM_UNIT_INDEX" val="1_2"/>
  <p:tag name="KSO_WM_UNIT_ID" val="custom160556_6*l_i*1_2"/>
  <p:tag name="KSO_WM_UNIT_CLEAR" val="1"/>
  <p:tag name="KSO_WM_UNIT_LAYERLEVEL" val="1_1"/>
  <p:tag name="KSO_WM_DIAGRAM_GROUP_CODE" val="l1-1"/>
</p:tagLst>
</file>

<file path=ppt/tags/tag16.xml><?xml version="1.0" encoding="utf-8"?>
<p:tagLst xmlns:p="http://schemas.openxmlformats.org/presentationml/2006/main">
  <p:tag name="MH" val="20150923171813"/>
  <p:tag name="MH_LIBRARY" val="GRAPHIC"/>
  <p:tag name="KSO_WM_TEMPLATE_CATEGORY" val="custom"/>
  <p:tag name="KSO_WM_TEMPLATE_INDEX" val="160556"/>
  <p:tag name="KSO_WM_TAG_VERSION" val="1.0"/>
  <p:tag name="KSO_WM_SLIDE_ID" val="custom16055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556"/>
  <p:tag name="KSO_WM_UNIT_TYPE" val="a"/>
  <p:tag name="KSO_WM_UNIT_INDEX" val="1"/>
  <p:tag name="KSO_WM_UNIT_ID" val="custom160556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556"/>
  <p:tag name="KSO_WM_UNIT_TYPE" val="f"/>
  <p:tag name="KSO_WM_UNIT_INDEX" val="1"/>
  <p:tag name="KSO_WM_UNIT_ID" val="custom160556_2*f*1"/>
  <p:tag name="KSO_WM_UNIT_CLEAR" val="1"/>
  <p:tag name="KSO_WM_UNIT_LAYERLEVEL" val="1"/>
  <p:tag name="KSO_WM_UNIT_VALUE" val="429"/>
  <p:tag name="KSO_WM_UNIT_HIGHLIGHT" val="0"/>
  <p:tag name="KSO_WM_UNIT_COMPATIBLE" val="0"/>
  <p:tag name="KSO_WM_UNIT_PRESET_TEXT_INDEX" val="4"/>
  <p:tag name="KSO_WM_UNIT_PRESET_TEXT_LEN" val="114"/>
</p:tagLst>
</file>

<file path=ppt/tags/tag19.xml><?xml version="1.0" encoding="utf-8"?>
<p:tagLst xmlns:p="http://schemas.openxmlformats.org/presentationml/2006/main">
  <p:tag name="KSO_WM_TEMPLATE_CATEGORY" val="custom"/>
  <p:tag name="KSO_WM_TEMPLATE_INDEX" val="160556"/>
  <p:tag name="KSO_WM_TAG_VERSION" val="1.0"/>
  <p:tag name="KSO_WM_SLIDE_ID" val="custom160556_2"/>
  <p:tag name="KSO_WM_SLIDE_INDEX" val="2"/>
  <p:tag name="KSO_WM_SLIDE_ITEM_CNT" val="1"/>
  <p:tag name="KSO_WM_SLIDE_LAYOUT" val="a_f"/>
  <p:tag name="KSO_WM_SLIDE_LAYOUT_CNT" val="1_1"/>
  <p:tag name="KSO_WM_SLIDE_TYPE" val="text"/>
  <p:tag name="KSO_WM_BEAUTIFY_FLAG" val="#wm#"/>
  <p:tag name="KSO_WM_SLIDE_POSITION" val="66*135"/>
  <p:tag name="KSO_WM_SLIDE_SIZE" val="828*344"/>
</p:tagLst>
</file>

<file path=ppt/tags/tag2.xml><?xml version="1.0" encoding="utf-8"?>
<p:tagLst xmlns:p="http://schemas.openxmlformats.org/presentationml/2006/main">
  <p:tag name="MH" val="20150925115704"/>
  <p:tag name="MH_LIBRARY" val="GRAPHIC"/>
  <p:tag name="MH_ORDER" val="Freeform 5"/>
</p:tagLst>
</file>

<file path=ppt/tags/tag20.xml><?xml version="1.0" encoding="utf-8"?>
<p:tagLst xmlns:p="http://schemas.openxmlformats.org/presentationml/2006/main">
  <p:tag name="KSO_WM_TAG_VERSION" val="1.0"/>
  <p:tag name="KSO_WM_BEAUTIFY_FLAG" val="#wm#"/>
  <p:tag name="KSO_WM_UNIT_TYPE" val="i"/>
  <p:tag name="KSO_WM_UNIT_ID" val="custom160556_6*i*1"/>
  <p:tag name="KSO_WM_TEMPLATE_CATEGORY" val="custom"/>
  <p:tag name="KSO_WM_TEMPLATE_INDEX" val="160556"/>
  <p:tag name="KSO_WM_UNIT_INDEX" val="1"/>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556"/>
  <p:tag name="KSO_WM_UNIT_TYPE" val="l_i"/>
  <p:tag name="KSO_WM_UNIT_INDEX" val="1_1"/>
  <p:tag name="KSO_WM_UNIT_ID" val="custom160556_6*l_i*1_1"/>
  <p:tag name="KSO_WM_UNIT_CLEAR" val="1"/>
  <p:tag name="KSO_WM_UNIT_LAYERLEVEL" val="1_1"/>
  <p:tag name="KSO_WM_DIAGRAM_GROUP_CODE" val="l1-1"/>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556"/>
  <p:tag name="KSO_WM_UNIT_TYPE" val="l_h_f"/>
  <p:tag name="KSO_WM_UNIT_INDEX" val="1_1_1"/>
  <p:tag name="KSO_WM_UNIT_ID" val="custom160556_6*l_h_f*1_1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1"/>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556"/>
  <p:tag name="KSO_WM_UNIT_TYPE" val="l_i"/>
  <p:tag name="KSO_WM_UNIT_INDEX" val="1_2"/>
  <p:tag name="KSO_WM_UNIT_ID" val="custom160556_6*l_i*1_2"/>
  <p:tag name="KSO_WM_UNIT_CLEAR" val="1"/>
  <p:tag name="KSO_WM_UNIT_LAYERLEVEL" val="1_1"/>
  <p:tag name="KSO_WM_DIAGRAM_GROUP_CODE" val="l1-1"/>
</p:tagLst>
</file>

<file path=ppt/tags/tag24.xml><?xml version="1.0" encoding="utf-8"?>
<p:tagLst xmlns:p="http://schemas.openxmlformats.org/presentationml/2006/main">
  <p:tag name="MH" val="20150923171813"/>
  <p:tag name="MH_LIBRARY" val="GRAPHIC"/>
  <p:tag name="KSO_WM_TEMPLATE_CATEGORY" val="custom"/>
  <p:tag name="KSO_WM_TEMPLATE_INDEX" val="160556"/>
  <p:tag name="KSO_WM_TAG_VERSION" val="1.0"/>
  <p:tag name="KSO_WM_SLIDE_ID" val="custom16055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556"/>
  <p:tag name="KSO_WM_UNIT_TYPE" val="a"/>
  <p:tag name="KSO_WM_UNIT_INDEX" val="1"/>
  <p:tag name="KSO_WM_UNIT_ID" val="custom160556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556"/>
  <p:tag name="KSO_WM_UNIT_TYPE" val="f"/>
  <p:tag name="KSO_WM_UNIT_INDEX" val="1"/>
  <p:tag name="KSO_WM_UNIT_ID" val="custom160556_3*f*1"/>
  <p:tag name="KSO_WM_UNIT_CLEAR" val="1"/>
  <p:tag name="KSO_WM_UNIT_LAYERLEVEL" val="1"/>
  <p:tag name="KSO_WM_UNIT_VALUE" val="208"/>
  <p:tag name="KSO_WM_UNIT_HIGHLIGHT" val="0"/>
  <p:tag name="KSO_WM_UNIT_COMPATIBLE" val="0"/>
  <p:tag name="KSO_WM_UNIT_PRESET_TEXT_INDEX" val="4"/>
  <p:tag name="KSO_WM_UNIT_PRESET_TEXT_LEN" val="114"/>
</p:tagLst>
</file>

<file path=ppt/tags/tag27.xml><?xml version="1.0" encoding="utf-8"?>
<p:tagLst xmlns:p="http://schemas.openxmlformats.org/presentationml/2006/main">
  <p:tag name="KSO_WM_TEMPLATE_CATEGORY" val="custom"/>
  <p:tag name="KSO_WM_TEMPLATE_INDEX" val="160556"/>
  <p:tag name="KSO_WM_TAG_VERSION" val="1.0"/>
  <p:tag name="KSO_WM_SLIDE_ID" val="custom160556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556"/>
  <p:tag name="KSO_WM_UNIT_TYPE" val="a"/>
  <p:tag name="KSO_WM_UNIT_INDEX" val="1"/>
  <p:tag name="KSO_WM_UNIT_ID" val="custom160556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556"/>
  <p:tag name="KSO_WM_UNIT_TYPE" val="f"/>
  <p:tag name="KSO_WM_UNIT_INDEX" val="1"/>
  <p:tag name="KSO_WM_UNIT_ID" val="custom160556_3*f*1"/>
  <p:tag name="KSO_WM_UNIT_CLEAR" val="1"/>
  <p:tag name="KSO_WM_UNIT_LAYERLEVEL" val="1"/>
  <p:tag name="KSO_WM_UNIT_VALUE" val="208"/>
  <p:tag name="KSO_WM_UNIT_HIGHLIGHT" val="0"/>
  <p:tag name="KSO_WM_UNIT_COMPATIBLE" val="0"/>
  <p:tag name="KSO_WM_UNIT_PRESET_TEXT_INDEX" val="4"/>
  <p:tag name="KSO_WM_UNIT_PRESET_TEXT_LEN" val="114"/>
</p:tagLst>
</file>

<file path=ppt/tags/tag3.xml><?xml version="1.0" encoding="utf-8"?>
<p:tagLst xmlns:p="http://schemas.openxmlformats.org/presentationml/2006/main">
  <p:tag name="MH" val="20150925115704"/>
  <p:tag name="MH_LIBRARY" val="GRAPHIC"/>
  <p:tag name="MH_ORDER" val="Freeform 3"/>
</p:tagLst>
</file>

<file path=ppt/tags/tag30.xml><?xml version="1.0" encoding="utf-8"?>
<p:tagLst xmlns:p="http://schemas.openxmlformats.org/presentationml/2006/main">
  <p:tag name="KSO_WM_TEMPLATE_CATEGORY" val="custom"/>
  <p:tag name="KSO_WM_TEMPLATE_INDEX" val="160556"/>
  <p:tag name="KSO_WM_TAG_VERSION" val="1.0"/>
  <p:tag name="KSO_WM_SLIDE_ID" val="custom160556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31.xml><?xml version="1.0" encoding="utf-8"?>
<p:tagLst xmlns:p="http://schemas.openxmlformats.org/presentationml/2006/main">
  <p:tag name="KSO_WM_TAG_VERSION" val="1.0"/>
  <p:tag name="KSO_WM_BEAUTIFY_FLAG" val="#wm#"/>
  <p:tag name="KSO_WM_TEMPLATE_CATEGORY" val="custom"/>
  <p:tag name="KSO_WM_TEMPLATE_INDEX" val="160556"/>
  <p:tag name="KSO_WM_UNIT_TYPE" val="a"/>
  <p:tag name="KSO_WM_UNIT_INDEX" val="1"/>
  <p:tag name="KSO_WM_UNIT_ID" val="custom160556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556"/>
  <p:tag name="KSO_WM_UNIT_TYPE" val="f"/>
  <p:tag name="KSO_WM_UNIT_INDEX" val="1"/>
  <p:tag name="KSO_WM_UNIT_ID" val="custom160556_3*f*1"/>
  <p:tag name="KSO_WM_UNIT_CLEAR" val="1"/>
  <p:tag name="KSO_WM_UNIT_LAYERLEVEL" val="1"/>
  <p:tag name="KSO_WM_UNIT_VALUE" val="208"/>
  <p:tag name="KSO_WM_UNIT_HIGHLIGHT" val="0"/>
  <p:tag name="KSO_WM_UNIT_COMPATIBLE" val="0"/>
  <p:tag name="KSO_WM_UNIT_PRESET_TEXT_INDEX" val="4"/>
  <p:tag name="KSO_WM_UNIT_PRESET_TEXT_LEN" val="114"/>
</p:tagLst>
</file>

<file path=ppt/tags/tag33.xml><?xml version="1.0" encoding="utf-8"?>
<p:tagLst xmlns:p="http://schemas.openxmlformats.org/presentationml/2006/main">
  <p:tag name="KSO_WM_TEMPLATE_CATEGORY" val="custom"/>
  <p:tag name="KSO_WM_TEMPLATE_INDEX" val="160556"/>
  <p:tag name="KSO_WM_TAG_VERSION" val="1.0"/>
  <p:tag name="KSO_WM_SLIDE_ID" val="custom160556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34.xml><?xml version="1.0" encoding="utf-8"?>
<p:tagLst xmlns:p="http://schemas.openxmlformats.org/presentationml/2006/main">
  <p:tag name="KSO_WM_TAG_VERSION" val="1.0"/>
  <p:tag name="KSO_WM_BEAUTIFY_FLAG" val="#wm#"/>
  <p:tag name="KSO_WM_UNIT_TYPE" val="i"/>
  <p:tag name="KSO_WM_UNIT_ID" val="custom160556_6*i*1"/>
  <p:tag name="KSO_WM_TEMPLATE_CATEGORY" val="custom"/>
  <p:tag name="KSO_WM_TEMPLATE_INDEX" val="160556"/>
  <p:tag name="KSO_WM_UNIT_INDEX" val="1"/>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556"/>
  <p:tag name="KSO_WM_UNIT_TYPE" val="l_i"/>
  <p:tag name="KSO_WM_UNIT_INDEX" val="1_1"/>
  <p:tag name="KSO_WM_UNIT_ID" val="custom160556_6*l_i*1_1"/>
  <p:tag name="KSO_WM_UNIT_CLEAR" val="1"/>
  <p:tag name="KSO_WM_UNIT_LAYERLEVEL" val="1_1"/>
  <p:tag name="KSO_WM_DIAGRAM_GROUP_CODE" val="l1-1"/>
</p:tagLst>
</file>

<file path=ppt/tags/tag36.xml><?xml version="1.0" encoding="utf-8"?>
<p:tagLst xmlns:p="http://schemas.openxmlformats.org/presentationml/2006/main">
  <p:tag name="KSO_WM_TAG_VERSION" val="1.0"/>
  <p:tag name="KSO_WM_BEAUTIFY_FLAG" val="#wm#"/>
  <p:tag name="KSO_WM_TEMPLATE_CATEGORY" val="custom"/>
  <p:tag name="KSO_WM_TEMPLATE_INDEX" val="160556"/>
  <p:tag name="KSO_WM_UNIT_TYPE" val="l_h_f"/>
  <p:tag name="KSO_WM_UNIT_INDEX" val="1_1_1"/>
  <p:tag name="KSO_WM_UNIT_ID" val="custom160556_6*l_h_f*1_1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1"/>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556"/>
  <p:tag name="KSO_WM_UNIT_TYPE" val="l_i"/>
  <p:tag name="KSO_WM_UNIT_INDEX" val="1_2"/>
  <p:tag name="KSO_WM_UNIT_ID" val="custom160556_6*l_i*1_2"/>
  <p:tag name="KSO_WM_UNIT_CLEAR" val="1"/>
  <p:tag name="KSO_WM_UNIT_LAYERLEVEL" val="1_1"/>
  <p:tag name="KSO_WM_DIAGRAM_GROUP_CODE" val="l1-1"/>
</p:tagLst>
</file>

<file path=ppt/tags/tag38.xml><?xml version="1.0" encoding="utf-8"?>
<p:tagLst xmlns:p="http://schemas.openxmlformats.org/presentationml/2006/main">
  <p:tag name="MH" val="20150923171813"/>
  <p:tag name="MH_LIBRARY" val="GRAPHIC"/>
  <p:tag name="KSO_WM_TEMPLATE_CATEGORY" val="custom"/>
  <p:tag name="KSO_WM_TEMPLATE_INDEX" val="160556"/>
  <p:tag name="KSO_WM_TAG_VERSION" val="1.0"/>
  <p:tag name="KSO_WM_SLIDE_ID" val="custom16055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556"/>
  <p:tag name="KSO_WM_UNIT_TYPE" val="a"/>
  <p:tag name="KSO_WM_UNIT_INDEX" val="1"/>
  <p:tag name="KSO_WM_UNIT_ID" val="custom160556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xml><?xml version="1.0" encoding="utf-8"?>
<p:tagLst xmlns:p="http://schemas.openxmlformats.org/presentationml/2006/main">
  <p:tag name="MH" val="20150925115704"/>
  <p:tag name="MH_LIBRARY" val="GRAPHIC"/>
  <p:tag name="MH_ORDER" val="Freeform 2"/>
</p:tagLst>
</file>

<file path=ppt/tags/tag40.xml><?xml version="1.0" encoding="utf-8"?>
<p:tagLst xmlns:p="http://schemas.openxmlformats.org/presentationml/2006/main">
  <p:tag name="KSO_WM_TAG_VERSION" val="1.0"/>
  <p:tag name="KSO_WM_BEAUTIFY_FLAG" val="#wm#"/>
  <p:tag name="KSO_WM_TEMPLATE_CATEGORY" val="custom"/>
  <p:tag name="KSO_WM_TEMPLATE_INDEX" val="160556"/>
  <p:tag name="KSO_WM_UNIT_TYPE" val="f"/>
  <p:tag name="KSO_WM_UNIT_INDEX" val="1"/>
  <p:tag name="KSO_WM_UNIT_ID" val="custom160556_3*f*1"/>
  <p:tag name="KSO_WM_UNIT_CLEAR" val="1"/>
  <p:tag name="KSO_WM_UNIT_LAYERLEVEL" val="1"/>
  <p:tag name="KSO_WM_UNIT_VALUE" val="208"/>
  <p:tag name="KSO_WM_UNIT_HIGHLIGHT" val="0"/>
  <p:tag name="KSO_WM_UNIT_COMPATIBLE" val="0"/>
  <p:tag name="KSO_WM_UNIT_PRESET_TEXT_INDEX" val="4"/>
  <p:tag name="KSO_WM_UNIT_PRESET_TEXT_LEN" val="114"/>
</p:tagLst>
</file>

<file path=ppt/tags/tag41.xml><?xml version="1.0" encoding="utf-8"?>
<p:tagLst xmlns:p="http://schemas.openxmlformats.org/presentationml/2006/main">
  <p:tag name="KSO_WM_TEMPLATE_CATEGORY" val="custom"/>
  <p:tag name="KSO_WM_TEMPLATE_INDEX" val="160556"/>
  <p:tag name="KSO_WM_TAG_VERSION" val="1.0"/>
  <p:tag name="KSO_WM_SLIDE_ID" val="custom160556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556"/>
  <p:tag name="KSO_WM_UNIT_TYPE" val="a"/>
  <p:tag name="KSO_WM_UNIT_INDEX" val="1"/>
  <p:tag name="KSO_WM_UNIT_ID" val="custom160556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3.xml><?xml version="1.0" encoding="utf-8"?>
<p:tagLst xmlns:p="http://schemas.openxmlformats.org/presentationml/2006/main">
  <p:tag name="KSO_WM_TAG_VERSION" val="1.0"/>
  <p:tag name="KSO_WM_BEAUTIFY_FLAG" val="#wm#"/>
  <p:tag name="KSO_WM_TEMPLATE_CATEGORY" val="custom"/>
  <p:tag name="KSO_WM_TEMPLATE_INDEX" val="160556"/>
  <p:tag name="KSO_WM_UNIT_TYPE" val="f"/>
  <p:tag name="KSO_WM_UNIT_INDEX" val="1"/>
  <p:tag name="KSO_WM_UNIT_ID" val="custom160556_3*f*1"/>
  <p:tag name="KSO_WM_UNIT_CLEAR" val="1"/>
  <p:tag name="KSO_WM_UNIT_LAYERLEVEL" val="1"/>
  <p:tag name="KSO_WM_UNIT_VALUE" val="208"/>
  <p:tag name="KSO_WM_UNIT_HIGHLIGHT" val="0"/>
  <p:tag name="KSO_WM_UNIT_COMPATIBLE" val="0"/>
  <p:tag name="KSO_WM_UNIT_PRESET_TEXT_INDEX" val="4"/>
  <p:tag name="KSO_WM_UNIT_PRESET_TEXT_LEN" val="114"/>
</p:tagLst>
</file>

<file path=ppt/tags/tag44.xml><?xml version="1.0" encoding="utf-8"?>
<p:tagLst xmlns:p="http://schemas.openxmlformats.org/presentationml/2006/main">
  <p:tag name="KSO_WM_TEMPLATE_CATEGORY" val="custom"/>
  <p:tag name="KSO_WM_TEMPLATE_INDEX" val="160556"/>
  <p:tag name="KSO_WM_TAG_VERSION" val="1.0"/>
  <p:tag name="KSO_WM_SLIDE_ID" val="custom160556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556"/>
  <p:tag name="KSO_WM_UNIT_TYPE" val="a"/>
  <p:tag name="KSO_WM_UNIT_INDEX" val="1"/>
  <p:tag name="KSO_WM_UNIT_ID" val="custom160556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6.xml><?xml version="1.0" encoding="utf-8"?>
<p:tagLst xmlns:p="http://schemas.openxmlformats.org/presentationml/2006/main">
  <p:tag name="KSO_WM_TAG_VERSION" val="1.0"/>
  <p:tag name="KSO_WM_BEAUTIFY_FLAG" val="#wm#"/>
  <p:tag name="KSO_WM_TEMPLATE_CATEGORY" val="custom"/>
  <p:tag name="KSO_WM_TEMPLATE_INDEX" val="160556"/>
  <p:tag name="KSO_WM_UNIT_TYPE" val="f"/>
  <p:tag name="KSO_WM_UNIT_INDEX" val="1"/>
  <p:tag name="KSO_WM_UNIT_ID" val="custom160556_3*f*1"/>
  <p:tag name="KSO_WM_UNIT_CLEAR" val="1"/>
  <p:tag name="KSO_WM_UNIT_LAYERLEVEL" val="1"/>
  <p:tag name="KSO_WM_UNIT_VALUE" val="208"/>
  <p:tag name="KSO_WM_UNIT_HIGHLIGHT" val="0"/>
  <p:tag name="KSO_WM_UNIT_COMPATIBLE" val="0"/>
  <p:tag name="KSO_WM_UNIT_PRESET_TEXT_INDEX" val="4"/>
  <p:tag name="KSO_WM_UNIT_PRESET_TEXT_LEN" val="114"/>
</p:tagLst>
</file>

<file path=ppt/tags/tag47.xml><?xml version="1.0" encoding="utf-8"?>
<p:tagLst xmlns:p="http://schemas.openxmlformats.org/presentationml/2006/main">
  <p:tag name="KSO_WM_TEMPLATE_CATEGORY" val="custom"/>
  <p:tag name="KSO_WM_TEMPLATE_INDEX" val="160556"/>
  <p:tag name="KSO_WM_TAG_VERSION" val="1.0"/>
  <p:tag name="KSO_WM_SLIDE_ID" val="custom160556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48.xml><?xml version="1.0" encoding="utf-8"?>
<p:tagLst xmlns:p="http://schemas.openxmlformats.org/presentationml/2006/main">
  <p:tag name="KSO_WM_TAG_VERSION" val="1.0"/>
  <p:tag name="KSO_WM_BEAUTIFY_FLAG" val="#wm#"/>
  <p:tag name="KSO_WM_TEMPLATE_CATEGORY" val="custom"/>
  <p:tag name="KSO_WM_TEMPLATE_INDEX" val="160556"/>
  <p:tag name="KSO_WM_UNIT_TYPE" val="a"/>
  <p:tag name="KSO_WM_UNIT_INDEX" val="1"/>
  <p:tag name="KSO_WM_UNIT_ID" val="custom160556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556"/>
  <p:tag name="KSO_WM_UNIT_TYPE" val="f"/>
  <p:tag name="KSO_WM_UNIT_INDEX" val="1"/>
  <p:tag name="KSO_WM_UNIT_ID" val="custom160556_3*f*1"/>
  <p:tag name="KSO_WM_UNIT_CLEAR" val="1"/>
  <p:tag name="KSO_WM_UNIT_LAYERLEVEL" val="1"/>
  <p:tag name="KSO_WM_UNIT_VALUE" val="208"/>
  <p:tag name="KSO_WM_UNIT_HIGHLIGHT" val="0"/>
  <p:tag name="KSO_WM_UNIT_COMPATIBLE" val="0"/>
  <p:tag name="KSO_WM_UNIT_PRESET_TEXT_INDEX" val="4"/>
  <p:tag name="KSO_WM_UNIT_PRESET_TEXT_LEN" val="114"/>
</p:tagLst>
</file>

<file path=ppt/tags/tag5.xml><?xml version="1.0" encoding="utf-8"?>
<p:tagLst xmlns:p="http://schemas.openxmlformats.org/presentationml/2006/main">
  <p:tag name="MH" val="20150925115704"/>
  <p:tag name="MH_LIBRARY" val="GRAPHIC"/>
  <p:tag name="MH_ORDER" val="Freeform 4"/>
</p:tagLst>
</file>

<file path=ppt/tags/tag50.xml><?xml version="1.0" encoding="utf-8"?>
<p:tagLst xmlns:p="http://schemas.openxmlformats.org/presentationml/2006/main">
  <p:tag name="KSO_WM_TEMPLATE_CATEGORY" val="custom"/>
  <p:tag name="KSO_WM_TEMPLATE_INDEX" val="160556"/>
  <p:tag name="KSO_WM_TAG_VERSION" val="1.0"/>
  <p:tag name="KSO_WM_SLIDE_ID" val="custom160556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51.xml><?xml version="1.0" encoding="utf-8"?>
<p:tagLst xmlns:p="http://schemas.openxmlformats.org/presentationml/2006/main">
  <p:tag name="KSO_WM_TAG_VERSION" val="1.0"/>
  <p:tag name="KSO_WM_BEAUTIFY_FLAG" val="#wm#"/>
  <p:tag name="KSO_WM_TEMPLATE_CATEGORY" val="custom"/>
  <p:tag name="KSO_WM_TEMPLATE_INDEX" val="160556"/>
  <p:tag name="KSO_WM_UNIT_TYPE" val="a"/>
  <p:tag name="KSO_WM_UNIT_INDEX" val="1"/>
  <p:tag name="KSO_WM_UNIT_ID" val="custom160556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52.xml><?xml version="1.0" encoding="utf-8"?>
<p:tagLst xmlns:p="http://schemas.openxmlformats.org/presentationml/2006/main">
  <p:tag name="KSO_WM_TAG_VERSION" val="1.0"/>
  <p:tag name="KSO_WM_BEAUTIFY_FLAG" val="#wm#"/>
  <p:tag name="KSO_WM_TEMPLATE_CATEGORY" val="custom"/>
  <p:tag name="KSO_WM_TEMPLATE_INDEX" val="160556"/>
  <p:tag name="KSO_WM_UNIT_TYPE" val="f"/>
  <p:tag name="KSO_WM_UNIT_INDEX" val="1"/>
  <p:tag name="KSO_WM_UNIT_ID" val="custom160556_3*f*1"/>
  <p:tag name="KSO_WM_UNIT_CLEAR" val="1"/>
  <p:tag name="KSO_WM_UNIT_LAYERLEVEL" val="1"/>
  <p:tag name="KSO_WM_UNIT_VALUE" val="208"/>
  <p:tag name="KSO_WM_UNIT_HIGHLIGHT" val="0"/>
  <p:tag name="KSO_WM_UNIT_COMPATIBLE" val="0"/>
  <p:tag name="KSO_WM_UNIT_PRESET_TEXT_INDEX" val="4"/>
  <p:tag name="KSO_WM_UNIT_PRESET_TEXT_LEN" val="114"/>
</p:tagLst>
</file>

<file path=ppt/tags/tag53.xml><?xml version="1.0" encoding="utf-8"?>
<p:tagLst xmlns:p="http://schemas.openxmlformats.org/presentationml/2006/main">
  <p:tag name="KSO_WM_TEMPLATE_CATEGORY" val="custom"/>
  <p:tag name="KSO_WM_TEMPLATE_INDEX" val="160556"/>
  <p:tag name="KSO_WM_TAG_VERSION" val="1.0"/>
  <p:tag name="KSO_WM_SLIDE_ID" val="custom160556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54.xml><?xml version="1.0" encoding="utf-8"?>
<p:tagLst xmlns:p="http://schemas.openxmlformats.org/presentationml/2006/main">
  <p:tag name="KSO_WM_TAG_VERSION" val="1.0"/>
  <p:tag name="KSO_WM_BEAUTIFY_FLAG" val="#wm#"/>
  <p:tag name="KSO_WM_TEMPLATE_CATEGORY" val="custom"/>
  <p:tag name="KSO_WM_TEMPLATE_INDEX" val="160556"/>
  <p:tag name="KSO_WM_UNIT_TYPE" val="a"/>
  <p:tag name="KSO_WM_UNIT_INDEX" val="1"/>
  <p:tag name="KSO_WM_UNIT_ID" val="custom160556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55.xml><?xml version="1.0" encoding="utf-8"?>
<p:tagLst xmlns:p="http://schemas.openxmlformats.org/presentationml/2006/main">
  <p:tag name="KSO_WM_TAG_VERSION" val="1.0"/>
  <p:tag name="KSO_WM_BEAUTIFY_FLAG" val="#wm#"/>
  <p:tag name="KSO_WM_TEMPLATE_CATEGORY" val="custom"/>
  <p:tag name="KSO_WM_TEMPLATE_INDEX" val="160556"/>
  <p:tag name="KSO_WM_UNIT_TYPE" val="f"/>
  <p:tag name="KSO_WM_UNIT_INDEX" val="1"/>
  <p:tag name="KSO_WM_UNIT_ID" val="custom160556_3*f*1"/>
  <p:tag name="KSO_WM_UNIT_CLEAR" val="1"/>
  <p:tag name="KSO_WM_UNIT_LAYERLEVEL" val="1"/>
  <p:tag name="KSO_WM_UNIT_VALUE" val="208"/>
  <p:tag name="KSO_WM_UNIT_HIGHLIGHT" val="0"/>
  <p:tag name="KSO_WM_UNIT_COMPATIBLE" val="0"/>
  <p:tag name="KSO_WM_UNIT_PRESET_TEXT_INDEX" val="4"/>
  <p:tag name="KSO_WM_UNIT_PRESET_TEXT_LEN" val="114"/>
</p:tagLst>
</file>

<file path=ppt/tags/tag56.xml><?xml version="1.0" encoding="utf-8"?>
<p:tagLst xmlns:p="http://schemas.openxmlformats.org/presentationml/2006/main">
  <p:tag name="KSO_WM_TEMPLATE_CATEGORY" val="custom"/>
  <p:tag name="KSO_WM_TEMPLATE_INDEX" val="160556"/>
  <p:tag name="KSO_WM_TAG_VERSION" val="1.0"/>
  <p:tag name="KSO_WM_SLIDE_ID" val="custom160556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57.xml><?xml version="1.0" encoding="utf-8"?>
<p:tagLst xmlns:p="http://schemas.openxmlformats.org/presentationml/2006/main">
  <p:tag name="KSO_WM_TAG_VERSION" val="1.0"/>
  <p:tag name="KSO_WM_BEAUTIFY_FLAG" val="#wm#"/>
  <p:tag name="KSO_WM_TEMPLATE_CATEGORY" val="custom"/>
  <p:tag name="KSO_WM_TEMPLATE_INDEX" val="160556"/>
  <p:tag name="KSO_WM_UNIT_TYPE" val="a"/>
  <p:tag name="KSO_WM_UNIT_INDEX" val="1"/>
  <p:tag name="KSO_WM_UNIT_ID" val="custom160556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58.xml><?xml version="1.0" encoding="utf-8"?>
<p:tagLst xmlns:p="http://schemas.openxmlformats.org/presentationml/2006/main">
  <p:tag name="KSO_WM_TAG_VERSION" val="1.0"/>
  <p:tag name="KSO_WM_BEAUTIFY_FLAG" val="#wm#"/>
  <p:tag name="KSO_WM_TEMPLATE_CATEGORY" val="custom"/>
  <p:tag name="KSO_WM_TEMPLATE_INDEX" val="160556"/>
  <p:tag name="KSO_WM_UNIT_TYPE" val="f"/>
  <p:tag name="KSO_WM_UNIT_INDEX" val="1"/>
  <p:tag name="KSO_WM_UNIT_ID" val="custom160556_3*f*1"/>
  <p:tag name="KSO_WM_UNIT_CLEAR" val="1"/>
  <p:tag name="KSO_WM_UNIT_LAYERLEVEL" val="1"/>
  <p:tag name="KSO_WM_UNIT_VALUE" val="208"/>
  <p:tag name="KSO_WM_UNIT_HIGHLIGHT" val="0"/>
  <p:tag name="KSO_WM_UNIT_COMPATIBLE" val="0"/>
  <p:tag name="KSO_WM_UNIT_PRESET_TEXT_INDEX" val="4"/>
  <p:tag name="KSO_WM_UNIT_PRESET_TEXT_LEN" val="114"/>
</p:tagLst>
</file>

<file path=ppt/tags/tag59.xml><?xml version="1.0" encoding="utf-8"?>
<p:tagLst xmlns:p="http://schemas.openxmlformats.org/presentationml/2006/main">
  <p:tag name="KSO_WM_TEMPLATE_CATEGORY" val="custom"/>
  <p:tag name="KSO_WM_TEMPLATE_INDEX" val="160556"/>
  <p:tag name="KSO_WM_TAG_VERSION" val="1.0"/>
  <p:tag name="KSO_WM_SLIDE_ID" val="custom160556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6.xml><?xml version="1.0" encoding="utf-8"?>
<p:tagLst xmlns:p="http://schemas.openxmlformats.org/presentationml/2006/main">
  <p:tag name="MH" val="20150925115704"/>
  <p:tag name="MH_LIBRARY" val="GRAPHIC"/>
  <p:tag name="MH_ORDER" val="Freeform 6"/>
</p:tagLst>
</file>

<file path=ppt/tags/tag60.xml><?xml version="1.0" encoding="utf-8"?>
<p:tagLst xmlns:p="http://schemas.openxmlformats.org/presentationml/2006/main">
  <p:tag name="KSO_WM_TAG_VERSION" val="1.0"/>
  <p:tag name="KSO_WM_BEAUTIFY_FLAG" val="#wm#"/>
  <p:tag name="KSO_WM_TEMPLATE_CATEGORY" val="custom"/>
  <p:tag name="KSO_WM_TEMPLATE_INDEX" val="160556"/>
  <p:tag name="KSO_WM_UNIT_TYPE" val="a"/>
  <p:tag name="KSO_WM_UNIT_INDEX" val="1"/>
  <p:tag name="KSO_WM_UNIT_ID" val="custom160556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61.xml><?xml version="1.0" encoding="utf-8"?>
<p:tagLst xmlns:p="http://schemas.openxmlformats.org/presentationml/2006/main">
  <p:tag name="KSO_WM_TAG_VERSION" val="1.0"/>
  <p:tag name="KSO_WM_BEAUTIFY_FLAG" val="#wm#"/>
  <p:tag name="KSO_WM_TEMPLATE_CATEGORY" val="custom"/>
  <p:tag name="KSO_WM_TEMPLATE_INDEX" val="160556"/>
  <p:tag name="KSO_WM_UNIT_TYPE" val="f"/>
  <p:tag name="KSO_WM_UNIT_INDEX" val="1"/>
  <p:tag name="KSO_WM_UNIT_ID" val="custom160556_3*f*1"/>
  <p:tag name="KSO_WM_UNIT_CLEAR" val="1"/>
  <p:tag name="KSO_WM_UNIT_LAYERLEVEL" val="1"/>
  <p:tag name="KSO_WM_UNIT_VALUE" val="208"/>
  <p:tag name="KSO_WM_UNIT_HIGHLIGHT" val="0"/>
  <p:tag name="KSO_WM_UNIT_COMPATIBLE" val="0"/>
  <p:tag name="KSO_WM_UNIT_PRESET_TEXT_INDEX" val="4"/>
  <p:tag name="KSO_WM_UNIT_PRESET_TEXT_LEN" val="114"/>
</p:tagLst>
</file>

<file path=ppt/tags/tag62.xml><?xml version="1.0" encoding="utf-8"?>
<p:tagLst xmlns:p="http://schemas.openxmlformats.org/presentationml/2006/main">
  <p:tag name="KSO_WM_TEMPLATE_CATEGORY" val="custom"/>
  <p:tag name="KSO_WM_TEMPLATE_INDEX" val="160556"/>
  <p:tag name="KSO_WM_TAG_VERSION" val="1.0"/>
  <p:tag name="KSO_WM_SLIDE_ID" val="custom160556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63.xml><?xml version="1.0" encoding="utf-8"?>
<p:tagLst xmlns:p="http://schemas.openxmlformats.org/presentationml/2006/main">
  <p:tag name="KSO_WM_TAG_VERSION" val="1.0"/>
  <p:tag name="KSO_WM_BEAUTIFY_FLAG" val="#wm#"/>
  <p:tag name="KSO_WM_TEMPLATE_CATEGORY" val="custom"/>
  <p:tag name="KSO_WM_TEMPLATE_INDEX" val="160556"/>
  <p:tag name="KSO_WM_UNIT_TYPE" val="a"/>
  <p:tag name="KSO_WM_UNIT_INDEX" val="1"/>
  <p:tag name="KSO_WM_UNIT_ID" val="custom160556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64.xml><?xml version="1.0" encoding="utf-8"?>
<p:tagLst xmlns:p="http://schemas.openxmlformats.org/presentationml/2006/main">
  <p:tag name="KSO_WM_TAG_VERSION" val="1.0"/>
  <p:tag name="KSO_WM_BEAUTIFY_FLAG" val="#wm#"/>
  <p:tag name="KSO_WM_TEMPLATE_CATEGORY" val="custom"/>
  <p:tag name="KSO_WM_TEMPLATE_INDEX" val="160556"/>
  <p:tag name="KSO_WM_UNIT_TYPE" val="f"/>
  <p:tag name="KSO_WM_UNIT_INDEX" val="1"/>
  <p:tag name="KSO_WM_UNIT_ID" val="custom160556_3*f*1"/>
  <p:tag name="KSO_WM_UNIT_CLEAR" val="1"/>
  <p:tag name="KSO_WM_UNIT_LAYERLEVEL" val="1"/>
  <p:tag name="KSO_WM_UNIT_VALUE" val="208"/>
  <p:tag name="KSO_WM_UNIT_HIGHLIGHT" val="0"/>
  <p:tag name="KSO_WM_UNIT_COMPATIBLE" val="0"/>
  <p:tag name="KSO_WM_UNIT_PRESET_TEXT_INDEX" val="4"/>
  <p:tag name="KSO_WM_UNIT_PRESET_TEXT_LEN" val="114"/>
</p:tagLst>
</file>

<file path=ppt/tags/tag65.xml><?xml version="1.0" encoding="utf-8"?>
<p:tagLst xmlns:p="http://schemas.openxmlformats.org/presentationml/2006/main">
  <p:tag name="KSO_WM_TEMPLATE_CATEGORY" val="custom"/>
  <p:tag name="KSO_WM_TEMPLATE_INDEX" val="160556"/>
  <p:tag name="KSO_WM_TAG_VERSION" val="1.0"/>
  <p:tag name="KSO_WM_SLIDE_ID" val="custom160556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66.xml><?xml version="1.0" encoding="utf-8"?>
<p:tagLst xmlns:p="http://schemas.openxmlformats.org/presentationml/2006/main">
  <p:tag name="KSO_WM_TAG_VERSION" val="1.0"/>
  <p:tag name="KSO_WM_BEAUTIFY_FLAG" val="#wm#"/>
  <p:tag name="KSO_WM_TEMPLATE_CATEGORY" val="custom"/>
  <p:tag name="KSO_WM_TEMPLATE_INDEX" val="160556"/>
  <p:tag name="KSO_WM_UNIT_TYPE" val="a"/>
  <p:tag name="KSO_WM_UNIT_INDEX" val="1"/>
  <p:tag name="KSO_WM_UNIT_ID" val="custom160556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67.xml><?xml version="1.0" encoding="utf-8"?>
<p:tagLst xmlns:p="http://schemas.openxmlformats.org/presentationml/2006/main">
  <p:tag name="KSO_WM_TAG_VERSION" val="1.0"/>
  <p:tag name="KSO_WM_BEAUTIFY_FLAG" val="#wm#"/>
  <p:tag name="KSO_WM_TEMPLATE_CATEGORY" val="custom"/>
  <p:tag name="KSO_WM_TEMPLATE_INDEX" val="160556"/>
  <p:tag name="KSO_WM_UNIT_TYPE" val="f"/>
  <p:tag name="KSO_WM_UNIT_INDEX" val="1"/>
  <p:tag name="KSO_WM_UNIT_ID" val="custom160556_3*f*1"/>
  <p:tag name="KSO_WM_UNIT_CLEAR" val="1"/>
  <p:tag name="KSO_WM_UNIT_LAYERLEVEL" val="1"/>
  <p:tag name="KSO_WM_UNIT_VALUE" val="208"/>
  <p:tag name="KSO_WM_UNIT_HIGHLIGHT" val="0"/>
  <p:tag name="KSO_WM_UNIT_COMPATIBLE" val="0"/>
  <p:tag name="KSO_WM_UNIT_PRESET_TEXT_INDEX" val="4"/>
  <p:tag name="KSO_WM_UNIT_PRESET_TEXT_LEN" val="114"/>
</p:tagLst>
</file>

<file path=ppt/tags/tag68.xml><?xml version="1.0" encoding="utf-8"?>
<p:tagLst xmlns:p="http://schemas.openxmlformats.org/presentationml/2006/main">
  <p:tag name="KSO_WM_TEMPLATE_CATEGORY" val="custom"/>
  <p:tag name="KSO_WM_TEMPLATE_INDEX" val="160556"/>
  <p:tag name="KSO_WM_TAG_VERSION" val="1.0"/>
  <p:tag name="KSO_WM_SLIDE_ID" val="custom160556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69.xml><?xml version="1.0" encoding="utf-8"?>
<p:tagLst xmlns:p="http://schemas.openxmlformats.org/presentationml/2006/main">
  <p:tag name="KSO_WM_TAG_VERSION" val="1.0"/>
  <p:tag name="KSO_WM_BEAUTIFY_FLAG" val="#wm#"/>
  <p:tag name="KSO_WM_TEMPLATE_CATEGORY" val="custom"/>
  <p:tag name="KSO_WM_TEMPLATE_INDEX" val="160556"/>
  <p:tag name="KSO_WM_UNIT_TYPE" val="a"/>
  <p:tag name="KSO_WM_UNIT_INDEX" val="1"/>
  <p:tag name="KSO_WM_UNIT_ID" val="custom160556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7.xml><?xml version="1.0" encoding="utf-8"?>
<p:tagLst xmlns:p="http://schemas.openxmlformats.org/presentationml/2006/main">
  <p:tag name="KSO_WM_TAG_VERSION" val="1.0"/>
  <p:tag name="KSO_WM_TEMPLATE_CATEGORY" val="custom"/>
  <p:tag name="KSO_WM_TEMPLATE_INDEX" val="160556"/>
</p:tagLst>
</file>

<file path=ppt/tags/tag70.xml><?xml version="1.0" encoding="utf-8"?>
<p:tagLst xmlns:p="http://schemas.openxmlformats.org/presentationml/2006/main">
  <p:tag name="KSO_WM_TAG_VERSION" val="1.0"/>
  <p:tag name="KSO_WM_BEAUTIFY_FLAG" val="#wm#"/>
  <p:tag name="KSO_WM_TEMPLATE_CATEGORY" val="custom"/>
  <p:tag name="KSO_WM_TEMPLATE_INDEX" val="160556"/>
  <p:tag name="KSO_WM_UNIT_TYPE" val="f"/>
  <p:tag name="KSO_WM_UNIT_INDEX" val="1"/>
  <p:tag name="KSO_WM_UNIT_ID" val="custom160556_3*f*1"/>
  <p:tag name="KSO_WM_UNIT_CLEAR" val="1"/>
  <p:tag name="KSO_WM_UNIT_LAYERLEVEL" val="1"/>
  <p:tag name="KSO_WM_UNIT_VALUE" val="208"/>
  <p:tag name="KSO_WM_UNIT_HIGHLIGHT" val="0"/>
  <p:tag name="KSO_WM_UNIT_COMPATIBLE" val="0"/>
  <p:tag name="KSO_WM_UNIT_PRESET_TEXT_INDEX" val="4"/>
  <p:tag name="KSO_WM_UNIT_PRESET_TEXT_LEN" val="114"/>
</p:tagLst>
</file>

<file path=ppt/tags/tag71.xml><?xml version="1.0" encoding="utf-8"?>
<p:tagLst xmlns:p="http://schemas.openxmlformats.org/presentationml/2006/main">
  <p:tag name="KSO_WM_TEMPLATE_CATEGORY" val="custom"/>
  <p:tag name="KSO_WM_TEMPLATE_INDEX" val="160556"/>
  <p:tag name="KSO_WM_TAG_VERSION" val="1.0"/>
  <p:tag name="KSO_WM_SLIDE_ID" val="custom160556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72.xml><?xml version="1.0" encoding="utf-8"?>
<p:tagLst xmlns:p="http://schemas.openxmlformats.org/presentationml/2006/main">
  <p:tag name="KSO_WM_TAG_VERSION" val="1.0"/>
  <p:tag name="KSO_WM_BEAUTIFY_FLAG" val="#wm#"/>
  <p:tag name="KSO_WM_TEMPLATE_CATEGORY" val="custom"/>
  <p:tag name="KSO_WM_TEMPLATE_INDEX" val="160556"/>
  <p:tag name="KSO_WM_UNIT_TYPE" val="a"/>
  <p:tag name="KSO_WM_UNIT_INDEX" val="1"/>
  <p:tag name="KSO_WM_UNIT_ID" val="custom160556_27*a*1"/>
  <p:tag name="KSO_WM_UNIT_CLEAR" val="1"/>
  <p:tag name="KSO_WM_UNIT_LAYERLEVEL" val="1"/>
  <p:tag name="KSO_WM_UNIT_VALUE" val="8"/>
  <p:tag name="KSO_WM_UNIT_ISCONTENTSTITLE" val="0"/>
  <p:tag name="KSO_WM_UNIT_HIGHLIGHT" val="0"/>
  <p:tag name="KSO_WM_UNIT_COMPATIBLE" val="0"/>
  <p:tag name="KSO_WM_UNIT_PRESET_TEXT" val="THANKS"/>
</p:tagLst>
</file>

<file path=ppt/tags/tag73.xml><?xml version="1.0" encoding="utf-8"?>
<p:tagLst xmlns:p="http://schemas.openxmlformats.org/presentationml/2006/main">
  <p:tag name="MH" val="20150923170952"/>
  <p:tag name="MH_LIBRARY" val="GRAPHIC"/>
  <p:tag name="KSO_WM_TEMPLATE_CATEGORY" val="custom"/>
  <p:tag name="KSO_WM_TEMPLATE_INDEX" val="160556"/>
  <p:tag name="KSO_WM_TAG_VERSION" val="1.0"/>
  <p:tag name="KSO_WM_SLIDE_ID" val="custom160556_27"/>
  <p:tag name="KSO_WM_SLIDE_INDEX" val="27"/>
  <p:tag name="KSO_WM_SLIDE_ITEM_CNT" val="0"/>
  <p:tag name="KSO_WM_SLIDE_TYPE" val="endPage"/>
  <p:tag name="KSO_WM_BEAUTIFY_FLAG" val="#wm#"/>
  <p:tag name="KSO_WM_SLIDE_LAYOUT" val="a_f"/>
  <p:tag name="KSO_WM_SLIDE_LAYOUT_CNT" val="1_1"/>
</p:tagLst>
</file>

<file path=ppt/tags/tag8.xml><?xml version="1.0" encoding="utf-8"?>
<p:tagLst xmlns:p="http://schemas.openxmlformats.org/presentationml/2006/main">
  <p:tag name="KSO_WM_TAG_VERSION" val="1.0"/>
  <p:tag name="KSO_WM_TEMPLATE_CATEGORY" val="custom"/>
  <p:tag name="KSO_WM_TEMPLATE_INDEX" val="160556"/>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556"/>
  <p:tag name="KSO_WM_UNIT_TYPE" val="a"/>
  <p:tag name="KSO_WM_UNIT_INDEX" val="1"/>
  <p:tag name="KSO_WM_UNIT_ID" val="custom160556_1*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heme/theme1.xml><?xml version="1.0" encoding="utf-8"?>
<a:theme xmlns:a="http://schemas.openxmlformats.org/drawingml/2006/main" name="Office Theme">
  <a:themeElements>
    <a:clrScheme name="160556">
      <a:dk1>
        <a:srgbClr val="FFFFFF"/>
      </a:dk1>
      <a:lt1>
        <a:srgbClr val="5A5A5A"/>
      </a:lt1>
      <a:dk2>
        <a:srgbClr val="FFFFFF"/>
      </a:dk2>
      <a:lt2>
        <a:srgbClr val="5A5A5A"/>
      </a:lt2>
      <a:accent1>
        <a:srgbClr val="92D050"/>
      </a:accent1>
      <a:accent2>
        <a:srgbClr val="52AE96"/>
      </a:accent2>
      <a:accent3>
        <a:srgbClr val="5FB4CF"/>
      </a:accent3>
      <a:accent4>
        <a:srgbClr val="83738D"/>
      </a:accent4>
      <a:accent5>
        <a:srgbClr val="5959A7"/>
      </a:accent5>
      <a:accent6>
        <a:srgbClr val="F49100"/>
      </a:accent6>
      <a:hlink>
        <a:srgbClr val="C764EE"/>
      </a:hlink>
      <a:folHlink>
        <a:srgbClr val="85DFD0"/>
      </a:folHlink>
    </a:clrScheme>
    <a:fontScheme name="自定义 2">
      <a:majorFont>
        <a:latin typeface="Arial"/>
        <a:ea typeface="黑体"/>
        <a:cs typeface=""/>
      </a:majorFont>
      <a:minorFont>
        <a:latin typeface="Arial"/>
        <a:ea typeface="黑体"/>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5583</Words>
  <Application>WPS Presentation</Application>
  <PresentationFormat>宽屏</PresentationFormat>
  <Paragraphs>165</Paragraphs>
  <Slides>24</Slides>
  <Notes>27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Arial</vt:lpstr>
      <vt:lpstr>SimSun</vt:lpstr>
      <vt:lpstr>Wingdings</vt:lpstr>
      <vt:lpstr>Times New Roman</vt:lpstr>
      <vt:lpstr>Wingdings</vt:lpstr>
      <vt:lpstr>Microsoft YaHei</vt:lpstr>
      <vt:lpstr>Arial Unicode MS</vt:lpstr>
      <vt:lpstr>黑体</vt:lpstr>
      <vt:lpstr>Calibri</vt:lpstr>
      <vt:lpstr>Office Theme</vt:lpstr>
      <vt:lpstr>Micro Credit Defaulter</vt:lpstr>
      <vt:lpstr>PowerPoint 演示文稿</vt:lpstr>
      <vt:lpstr>Introduction</vt:lpstr>
      <vt:lpstr>PowerPoint 演示文稿</vt:lpstr>
      <vt:lpstr>Problem statement</vt:lpstr>
      <vt:lpstr>Initial understanding of dataset</vt:lpstr>
      <vt:lpstr> Tools Used </vt:lpstr>
      <vt:lpstr>PowerPoint 演示文稿</vt:lpstr>
      <vt:lpstr> Data Preprocessing Stages </vt:lpstr>
      <vt:lpstr>Exploratory Data Analysis</vt:lpstr>
      <vt:lpstr> Exploratory Data Analysis Cont... </vt:lpstr>
      <vt:lpstr> Exploratory Data Analysis Cont... </vt:lpstr>
      <vt:lpstr> Visualizations </vt:lpstr>
      <vt:lpstr> Exploratory Data Analysis Cont... </vt:lpstr>
      <vt:lpstr> Exploratory Data Analysis Cont... </vt:lpstr>
      <vt:lpstr> Visualization conti... </vt:lpstr>
      <vt:lpstr> Visualization conti... </vt:lpstr>
      <vt:lpstr> Visualization conti... </vt:lpstr>
      <vt:lpstr> Visualization conti... </vt:lpstr>
      <vt:lpstr>PowerPoint 演示文稿</vt:lpstr>
      <vt:lpstr>Data Modelling </vt:lpstr>
      <vt:lpstr>Data Modelling </vt:lpstr>
      <vt:lpstr>Data Modelling </vt:lpstr>
      <vt:lpstr>THANKS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DOLOR SIT AMET</dc:title>
  <dc:creator>quan</dc:creator>
  <cp:lastModifiedBy>HP</cp:lastModifiedBy>
  <cp:revision>298</cp:revision>
  <dcterms:created xsi:type="dcterms:W3CDTF">2015-09-21T03:34:00Z</dcterms:created>
  <dcterms:modified xsi:type="dcterms:W3CDTF">2022-01-13T14:07:09Z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1033-11.2.0.10443</vt:lpwstr>
  </property>
  <property fmtid="{D5CDD505-2E9C-101B-9397-08002B2CF9AE}" pid="3" name="ICV">
    <vt:lpwstr>29C280AE1F48489585BB7DCC8E05D41C</vt:lpwstr>
  </property>
</Properties>
</file>