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37"/>
  </p:notesMasterIdLst>
  <p:handoutMasterIdLst>
    <p:handoutMasterId r:id="rId38"/>
  </p:handoutMasterIdLst>
  <p:sldIdLst>
    <p:sldId id="259" r:id="rId4"/>
    <p:sldId id="281" r:id="rId5"/>
    <p:sldId id="310" r:id="rId6"/>
    <p:sldId id="285" r:id="rId7"/>
    <p:sldId id="263" r:id="rId8"/>
    <p:sldId id="312" r:id="rId9"/>
    <p:sldId id="311" r:id="rId10"/>
    <p:sldId id="313" r:id="rId11"/>
    <p:sldId id="315" r:id="rId12"/>
    <p:sldId id="317" r:id="rId13"/>
    <p:sldId id="316" r:id="rId14"/>
    <p:sldId id="318" r:id="rId15"/>
    <p:sldId id="319" r:id="rId16"/>
    <p:sldId id="322" r:id="rId17"/>
    <p:sldId id="366" r:id="rId18"/>
    <p:sldId id="367" r:id="rId19"/>
    <p:sldId id="368" r:id="rId20"/>
    <p:sldId id="369" r:id="rId21"/>
    <p:sldId id="323" r:id="rId22"/>
    <p:sldId id="324" r:id="rId23"/>
    <p:sldId id="386" r:id="rId24"/>
    <p:sldId id="320" r:id="rId25"/>
    <p:sldId id="370" r:id="rId26"/>
    <p:sldId id="371" r:id="rId27"/>
    <p:sldId id="359" r:id="rId28"/>
    <p:sldId id="356" r:id="rId29"/>
    <p:sldId id="357" r:id="rId30"/>
    <p:sldId id="372" r:id="rId31"/>
    <p:sldId id="374" r:id="rId32"/>
    <p:sldId id="387" r:id="rId33"/>
    <p:sldId id="375" r:id="rId34"/>
    <p:sldId id="360" r:id="rId35"/>
    <p:sldId id="286" r:id="rId36"/>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A2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3"/>
    <p:restoredTop sz="94660"/>
  </p:normalViewPr>
  <p:slideViewPr>
    <p:cSldViewPr snapToGrid="0" showGuides="1">
      <p:cViewPr>
        <p:scale>
          <a:sx n="75" d="100"/>
          <a:sy n="75" d="100"/>
        </p:scale>
        <p:origin x="1950" y="822"/>
      </p:cViewPr>
      <p:guideLst>
        <p:guide orient="horz" pos="2159"/>
        <p:guide pos="2770"/>
      </p:guideLst>
    </p:cSldViewPr>
  </p:slideViewPr>
  <p:notesTextViewPr>
    <p:cViewPr>
      <p:scale>
        <a:sx n="1" d="1"/>
        <a:sy n="1" d="1"/>
      </p:scale>
      <p:origin x="0" y="0"/>
    </p:cViewPr>
  </p:notesTextViewPr>
  <p:sorterViewPr showFormatting="0">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1.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notesMaster" Target="notesMasters/notes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Click to edit Master text style</a:t>
            </a:r>
            <a:endParaRPr lang="zh-CN" altLang="en-US"/>
          </a:p>
          <a:p>
            <a:pPr lvl="1"/>
            <a:r>
              <a:rPr lang="zh-CN" altLang="en-US"/>
              <a:t>Second level</a:t>
            </a:r>
            <a:endParaRPr lang="zh-CN" altLang="en-US"/>
          </a:p>
          <a:p>
            <a:pPr lvl="2"/>
            <a:r>
              <a:rPr lang="zh-CN" altLang="en-US"/>
              <a:t>Third level</a:t>
            </a:r>
            <a:endParaRPr lang="zh-CN" altLang="en-US"/>
          </a:p>
          <a:p>
            <a:pPr lvl="3"/>
            <a:r>
              <a:rPr lang="zh-CN" altLang="en-US"/>
              <a:t>Fourth level</a:t>
            </a:r>
            <a:endParaRPr lang="zh-CN" altLang="en-US"/>
          </a:p>
          <a:p>
            <a:pPr lvl="4"/>
            <a:r>
              <a:rPr lang="zh-CN" altLang="en-US"/>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638300"/>
            <a:ext cx="9144000" cy="1136650"/>
          </a:xfrm>
        </p:spPr>
        <p:txBody>
          <a:bodyPr anchor="b"/>
          <a:lstStyle>
            <a:lvl1pPr algn="ctr">
              <a:defRPr sz="5400"/>
            </a:lvl1pPr>
          </a:lstStyle>
          <a:p>
            <a:pPr fontAlgn="auto"/>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Click to edit Master text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3DA2C65-FA7A-43B8-A14D-383E70EC7F78}"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Click to edit Master title style</a:t>
            </a:r>
            <a:endParaRPr lang="zh-CN" altLang="en-US" strike="noStrike" noProof="1" smtClean="0"/>
          </a:p>
        </p:txBody>
      </p:sp>
      <p:sp>
        <p:nvSpPr>
          <p:cNvPr id="3" name="内容占位符 2"/>
          <p:cNvSpPr>
            <a:spLocks noGrp="1"/>
          </p:cNvSpPr>
          <p:nvPr>
            <p:ph idx="1" hasCustomPrompt="1"/>
          </p:nvPr>
        </p:nvSpPr>
        <p:spPr/>
        <p:txBody>
          <a:bodyPr/>
          <a:lstStyle/>
          <a:p>
            <a:pPr lvl="0" fontAlgn="auto"/>
            <a:r>
              <a:rPr lang="zh-CN" altLang="en-US" strike="noStrike" noProof="1" smtClean="0"/>
              <a:t>Click to edit Master text style</a:t>
            </a:r>
            <a:endParaRPr lang="zh-CN" altLang="en-US" strike="noStrike" noProof="1" smtClean="0"/>
          </a:p>
          <a:p>
            <a:pPr lvl="1" fontAlgn="auto"/>
            <a:r>
              <a:rPr lang="zh-CN" altLang="en-US" strike="noStrike" noProof="1" smtClean="0"/>
              <a:t>Second level</a:t>
            </a:r>
            <a:endParaRPr lang="zh-CN" altLang="en-US" strike="noStrike" noProof="1" smtClean="0"/>
          </a:p>
          <a:p>
            <a:pPr lvl="2" fontAlgn="auto"/>
            <a:r>
              <a:rPr lang="zh-CN" altLang="en-US" strike="noStrike" noProof="1" smtClean="0"/>
              <a:t>Third level</a:t>
            </a:r>
            <a:endParaRPr lang="zh-CN" altLang="en-US" strike="noStrike" noProof="1" smtClean="0"/>
          </a:p>
          <a:p>
            <a:pPr lvl="3" fontAlgn="auto"/>
            <a:r>
              <a:rPr lang="zh-CN" altLang="en-US" strike="noStrike" noProof="1" smtClean="0"/>
              <a:t>Fourth level</a:t>
            </a:r>
            <a:endParaRPr lang="zh-CN" altLang="en-US" strike="noStrike" noProof="1" smtClean="0"/>
          </a:p>
          <a:p>
            <a:pPr lvl="4" fontAlgn="auto"/>
            <a:r>
              <a:rPr lang="zh-CN" altLang="en-US" strike="noStrike" noProof="1" smtClean="0"/>
              <a:t>Fifth level</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3DA2C65-FA7A-43B8-A14D-383E70EC7F78}"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638300"/>
            <a:ext cx="9144000" cy="1136650"/>
          </a:xfrm>
        </p:spPr>
        <p:txBody>
          <a:bodyPr anchor="b"/>
          <a:lstStyle>
            <a:lvl1pPr algn="ctr">
              <a:defRPr sz="5400"/>
            </a:lvl1pPr>
          </a:lstStyle>
          <a:p>
            <a:pPr fontAlgn="auto"/>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Click to edit Master text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3DA2C65-FA7A-43B8-A14D-383E70EC7F78}"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Click to edit Master title style</a:t>
            </a:r>
            <a:endParaRPr lang="zh-CN" altLang="en-US" strike="noStrike" noProof="1" smtClean="0"/>
          </a:p>
        </p:txBody>
      </p:sp>
      <p:sp>
        <p:nvSpPr>
          <p:cNvPr id="3" name="内容占位符 2"/>
          <p:cNvSpPr>
            <a:spLocks noGrp="1"/>
          </p:cNvSpPr>
          <p:nvPr>
            <p:ph idx="1" hasCustomPrompt="1"/>
          </p:nvPr>
        </p:nvSpPr>
        <p:spPr/>
        <p:txBody>
          <a:bodyPr/>
          <a:lstStyle/>
          <a:p>
            <a:pPr lvl="0" fontAlgn="auto"/>
            <a:r>
              <a:rPr lang="zh-CN" altLang="en-US" strike="noStrike" noProof="1" smtClean="0"/>
              <a:t>Click to edit Master text style</a:t>
            </a:r>
            <a:endParaRPr lang="zh-CN" altLang="en-US" strike="noStrike" noProof="1" smtClean="0"/>
          </a:p>
          <a:p>
            <a:pPr lvl="1" fontAlgn="auto"/>
            <a:r>
              <a:rPr lang="zh-CN" altLang="en-US" strike="noStrike" noProof="1" smtClean="0"/>
              <a:t>Second level</a:t>
            </a:r>
            <a:endParaRPr lang="zh-CN" altLang="en-US" strike="noStrike" noProof="1" smtClean="0"/>
          </a:p>
          <a:p>
            <a:pPr lvl="2" fontAlgn="auto"/>
            <a:r>
              <a:rPr lang="zh-CN" altLang="en-US" strike="noStrike" noProof="1" smtClean="0"/>
              <a:t>Third level</a:t>
            </a:r>
            <a:endParaRPr lang="zh-CN" altLang="en-US" strike="noStrike" noProof="1" smtClean="0"/>
          </a:p>
          <a:p>
            <a:pPr lvl="3" fontAlgn="auto"/>
            <a:r>
              <a:rPr lang="zh-CN" altLang="en-US" strike="noStrike" noProof="1" smtClean="0"/>
              <a:t>Fourth level</a:t>
            </a:r>
            <a:endParaRPr lang="zh-CN" altLang="en-US" strike="noStrike" noProof="1" smtClean="0"/>
          </a:p>
          <a:p>
            <a:pPr lvl="4" fontAlgn="auto"/>
            <a:r>
              <a:rPr lang="zh-CN" altLang="en-US" strike="noStrike" noProof="1" smtClean="0"/>
              <a:t>Fifth level</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3DA2C65-FA7A-43B8-A14D-383E70EC7F78}"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3DA2C65-FA7A-43B8-A14D-383E70EC7F78}"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slow">
    <p:wip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3DA2C65-FA7A-43B8-A14D-383E70EC7F78}"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transition spd="slow">
    <p:wip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9.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246380"/>
            <a:ext cx="12192000" cy="6858000"/>
          </a:xfrm>
          <a:prstGeom prst="rect">
            <a:avLst/>
          </a:prstGeom>
          <a:solidFill>
            <a:srgbClr val="242B3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grpSp>
        <p:nvGrpSpPr>
          <p:cNvPr id="4098" name="组合 40"/>
          <p:cNvGrpSpPr/>
          <p:nvPr/>
        </p:nvGrpSpPr>
        <p:grpSpPr>
          <a:xfrm>
            <a:off x="10909300" y="5454650"/>
            <a:ext cx="1295400" cy="1649413"/>
            <a:chOff x="8470421" y="5184967"/>
            <a:chExt cx="517357" cy="659213"/>
          </a:xfrm>
        </p:grpSpPr>
        <p:sp>
          <p:nvSpPr>
            <p:cNvPr id="42" name="矩形 41"/>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2" name="菱形 11"/>
          <p:cNvSpPr/>
          <p:nvPr/>
        </p:nvSpPr>
        <p:spPr>
          <a:xfrm>
            <a:off x="1550988" y="2559050"/>
            <a:ext cx="1484313" cy="1485900"/>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6" name="任意多边形 25"/>
          <p:cNvSpPr/>
          <p:nvPr/>
        </p:nvSpPr>
        <p:spPr>
          <a:xfrm>
            <a:off x="2601913" y="2097088"/>
            <a:ext cx="2001838" cy="2409825"/>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7" name="菱形 26"/>
          <p:cNvSpPr/>
          <p:nvPr/>
        </p:nvSpPr>
        <p:spPr>
          <a:xfrm>
            <a:off x="4460875" y="3036888"/>
            <a:ext cx="530225" cy="530225"/>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4107" name="文本框 14"/>
          <p:cNvSpPr txBox="1"/>
          <p:nvPr/>
        </p:nvSpPr>
        <p:spPr>
          <a:xfrm>
            <a:off x="4991100" y="2879090"/>
            <a:ext cx="6947535" cy="1322070"/>
          </a:xfrm>
          <a:prstGeom prst="rect">
            <a:avLst/>
          </a:prstGeom>
          <a:noFill/>
          <a:ln w="9525">
            <a:noFill/>
          </a:ln>
        </p:spPr>
        <p:txBody>
          <a:bodyPr wrap="square" anchor="t" anchorCtr="0">
            <a:spAutoFit/>
          </a:bodyPr>
          <a:p>
            <a:r>
              <a:rPr lang="en-US" altLang="zh-CN" sz="4000" b="1" dirty="0">
                <a:solidFill>
                  <a:schemeClr val="bg1"/>
                </a:solidFill>
                <a:latin typeface="Microsoft YaHei" panose="020B0503020204020204" pitchFamily="34" charset="-122"/>
                <a:ea typeface="Microsoft YaHei" panose="020B0503020204020204" pitchFamily="34" charset="-122"/>
              </a:rPr>
              <a:t>Malignant comments                                     Classifier</a:t>
            </a:r>
            <a:endParaRPr lang="en-US" altLang="zh-CN" sz="4000" b="1" dirty="0">
              <a:solidFill>
                <a:schemeClr val="bg1"/>
              </a:solidFill>
              <a:latin typeface="Microsoft YaHei" panose="020B0503020204020204" pitchFamily="34" charset="-122"/>
              <a:ea typeface="Microsoft YaHei" panose="020B0503020204020204" pitchFamily="34" charset="-122"/>
            </a:endParaRPr>
          </a:p>
        </p:txBody>
      </p:sp>
      <p:cxnSp>
        <p:nvCxnSpPr>
          <p:cNvPr id="4" name="直接连接符 3"/>
          <p:cNvCxnSpPr/>
          <p:nvPr/>
        </p:nvCxnSpPr>
        <p:spPr>
          <a:xfrm>
            <a:off x="6154738" y="2559050"/>
            <a:ext cx="43053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154738" y="4471988"/>
            <a:ext cx="4305300" cy="0"/>
          </a:xfrm>
          <a:prstGeom prst="line">
            <a:avLst/>
          </a:prstGeom>
          <a:ln>
            <a:solidFill>
              <a:srgbClr val="31A2D8"/>
            </a:solidFill>
            <a:headEnd type="ova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45" name="组合 40"/>
          <p:cNvGrpSpPr/>
          <p:nvPr/>
        </p:nvGrpSpPr>
        <p:grpSpPr>
          <a:xfrm>
            <a:off x="10909300" y="5454650"/>
            <a:ext cx="1295400" cy="1649413"/>
            <a:chOff x="8470421" y="5184967"/>
            <a:chExt cx="517357" cy="659213"/>
          </a:xfrm>
        </p:grpSpPr>
        <p:sp>
          <p:nvSpPr>
            <p:cNvPr id="42" name="矩形 41"/>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2" name="菱形 11"/>
          <p:cNvSpPr/>
          <p:nvPr/>
        </p:nvSpPr>
        <p:spPr>
          <a:xfrm>
            <a:off x="1487488" y="2686050"/>
            <a:ext cx="1484313" cy="1485900"/>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6" name="任意多边形 25"/>
          <p:cNvSpPr/>
          <p:nvPr/>
        </p:nvSpPr>
        <p:spPr>
          <a:xfrm>
            <a:off x="2538413" y="2224088"/>
            <a:ext cx="2000250" cy="2409825"/>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7" name="菱形 26"/>
          <p:cNvSpPr/>
          <p:nvPr/>
        </p:nvSpPr>
        <p:spPr>
          <a:xfrm>
            <a:off x="4395788" y="3163888"/>
            <a:ext cx="531813" cy="530225"/>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152" name="文本框 14"/>
          <p:cNvSpPr txBox="1"/>
          <p:nvPr/>
        </p:nvSpPr>
        <p:spPr>
          <a:xfrm>
            <a:off x="5182235" y="2945130"/>
            <a:ext cx="6383020" cy="829945"/>
          </a:xfrm>
          <a:prstGeom prst="rect">
            <a:avLst/>
          </a:prstGeom>
          <a:noFill/>
          <a:ln w="9525">
            <a:noFill/>
          </a:ln>
        </p:spPr>
        <p:txBody>
          <a:bodyPr wrap="square" anchor="t" anchorCtr="0">
            <a:spAutoFit/>
          </a:bodyPr>
          <a:p>
            <a:r>
              <a:rPr lang="en-US" altLang="zh-CN" sz="4800" b="1" dirty="0">
                <a:solidFill>
                  <a:schemeClr val="bg1"/>
                </a:solidFill>
                <a:latin typeface="Microsoft YaHei" panose="020B0503020204020204" pitchFamily="34" charset="-122"/>
                <a:ea typeface="Microsoft YaHei" panose="020B0503020204020204" pitchFamily="34" charset="-122"/>
              </a:rPr>
              <a:t>Tools used</a:t>
            </a:r>
            <a:endParaRPr lang="en-US" altLang="zh-CN" sz="4800" b="1" dirty="0">
              <a:solidFill>
                <a:schemeClr val="bg1"/>
              </a:solidFill>
              <a:latin typeface="Microsoft YaHei" panose="020B0503020204020204" pitchFamily="34" charset="-122"/>
              <a:ea typeface="Microsoft YaHei" panose="020B0503020204020204" pitchFamily="34" charset="-122"/>
            </a:endParaRPr>
          </a:p>
        </p:txBody>
      </p:sp>
      <p:cxnSp>
        <p:nvCxnSpPr>
          <p:cNvPr id="4" name="直接连接符 3"/>
          <p:cNvCxnSpPr/>
          <p:nvPr/>
        </p:nvCxnSpPr>
        <p:spPr>
          <a:xfrm>
            <a:off x="5367338" y="2705100"/>
            <a:ext cx="43053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367338" y="4033838"/>
            <a:ext cx="4305300" cy="0"/>
          </a:xfrm>
          <a:prstGeom prst="line">
            <a:avLst/>
          </a:prstGeom>
          <a:ln>
            <a:solidFill>
              <a:srgbClr val="31A2D8"/>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156" name="文本框 18"/>
          <p:cNvSpPr txBox="1"/>
          <p:nvPr/>
        </p:nvSpPr>
        <p:spPr>
          <a:xfrm>
            <a:off x="3181350" y="2705100"/>
            <a:ext cx="849313" cy="1445260"/>
          </a:xfrm>
          <a:prstGeom prst="rect">
            <a:avLst/>
          </a:prstGeom>
          <a:noFill/>
          <a:ln w="9525">
            <a:noFill/>
          </a:ln>
        </p:spPr>
        <p:txBody>
          <a:bodyPr anchor="t" anchorCtr="0">
            <a:spAutoFit/>
          </a:bodyPr>
          <a:p>
            <a:r>
              <a:rPr lang="en-US" altLang="zh-CN" sz="8800" b="1" dirty="0">
                <a:solidFill>
                  <a:schemeClr val="bg1"/>
                </a:solidFill>
                <a:latin typeface="Microsoft YaHei" panose="020B0503020204020204" pitchFamily="34" charset="-122"/>
                <a:ea typeface="Microsoft YaHei" panose="020B0503020204020204" pitchFamily="34" charset="-122"/>
              </a:rPr>
              <a:t>4</a:t>
            </a:r>
            <a:endParaRPr lang="en-US" altLang="zh-CN" sz="8800"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Tools used</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 name="内容占位符 5"/>
          <p:cNvSpPr>
            <a:spLocks noGrp="1"/>
          </p:cNvSpPr>
          <p:nvPr>
            <p:ph idx="1"/>
            <p:custDataLst>
              <p:tags r:id="rId1"/>
            </p:custDataLst>
          </p:nvPr>
        </p:nvSpPr>
        <p:spPr>
          <a:xfrm>
            <a:off x="410845" y="953135"/>
            <a:ext cx="10942955" cy="5344160"/>
          </a:xfrm>
        </p:spPr>
        <p:txBody>
          <a:bodyPr>
            <a:normAutofit/>
          </a:bodyPr>
          <a:p>
            <a:pPr marL="0" indent="0">
              <a:buFont typeface="Wingdings" panose="05000000000000000000" charset="0"/>
              <a:buNone/>
            </a:pPr>
            <a:r>
              <a:rPr lang="en-US" altLang="zh-CN" sz="2400" dirty="0">
                <a:solidFill>
                  <a:schemeClr val="bg1"/>
                </a:solidFill>
                <a:latin typeface="Times New Roman" panose="02020603050405020304" charset="0"/>
                <a:cs typeface="Times New Roman" panose="02020603050405020304" charset="0"/>
                <a:sym typeface="+mn-ea"/>
              </a:rPr>
              <a:t>Tools Used</a:t>
            </a:r>
            <a:endParaRPr lang="en-US" altLang="zh-CN"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altLang="zh-CN" sz="2400" dirty="0">
                <a:solidFill>
                  <a:schemeClr val="bg1"/>
                </a:solidFill>
                <a:latin typeface="Times New Roman" panose="02020603050405020304" charset="0"/>
                <a:cs typeface="Times New Roman" panose="02020603050405020304" charset="0"/>
                <a:sym typeface="+mn-ea"/>
              </a:rPr>
              <a:t> Python(Jupyter) </a:t>
            </a:r>
            <a:endParaRPr lang="en-US" altLang="zh-CN"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altLang="zh-CN" sz="2400" dirty="0">
                <a:solidFill>
                  <a:schemeClr val="bg1"/>
                </a:solidFill>
                <a:latin typeface="Times New Roman" panose="02020603050405020304" charset="0"/>
                <a:cs typeface="Times New Roman" panose="02020603050405020304" charset="0"/>
                <a:sym typeface="+mn-ea"/>
              </a:rPr>
              <a:t> Numpy</a:t>
            </a:r>
            <a:endParaRPr lang="en-US" altLang="zh-CN"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altLang="zh-CN" sz="2400" dirty="0">
                <a:solidFill>
                  <a:schemeClr val="bg1"/>
                </a:solidFill>
                <a:latin typeface="Times New Roman" panose="02020603050405020304" charset="0"/>
                <a:cs typeface="Times New Roman" panose="02020603050405020304" charset="0"/>
                <a:sym typeface="+mn-ea"/>
              </a:rPr>
              <a:t> Pandas</a:t>
            </a:r>
            <a:endParaRPr lang="en-US" altLang="zh-CN"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altLang="zh-CN" sz="2400" dirty="0">
                <a:solidFill>
                  <a:schemeClr val="bg1"/>
                </a:solidFill>
                <a:latin typeface="Times New Roman" panose="02020603050405020304" charset="0"/>
                <a:cs typeface="Times New Roman" panose="02020603050405020304" charset="0"/>
                <a:sym typeface="+mn-ea"/>
              </a:rPr>
              <a:t> Sklearn</a:t>
            </a:r>
            <a:endParaRPr lang="en-US" altLang="zh-CN"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altLang="zh-CN" sz="2400" dirty="0">
                <a:solidFill>
                  <a:schemeClr val="bg1"/>
                </a:solidFill>
                <a:latin typeface="Times New Roman" panose="02020603050405020304" charset="0"/>
                <a:cs typeface="Times New Roman" panose="02020603050405020304" charset="0"/>
                <a:sym typeface="+mn-ea"/>
              </a:rPr>
              <a:t> Matplotlib</a:t>
            </a:r>
            <a:endParaRPr lang="en-US" altLang="zh-CN"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altLang="zh-CN" sz="2400" dirty="0">
                <a:solidFill>
                  <a:schemeClr val="bg1"/>
                </a:solidFill>
                <a:latin typeface="Times New Roman" panose="02020603050405020304" charset="0"/>
                <a:cs typeface="Times New Roman" panose="02020603050405020304" charset="0"/>
                <a:sym typeface="+mn-ea"/>
              </a:rPr>
              <a:t> Seaborn</a:t>
            </a:r>
            <a:endParaRPr lang="en-US" altLang="zh-CN"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altLang="zh-CN" sz="2400" dirty="0">
                <a:solidFill>
                  <a:schemeClr val="bg1"/>
                </a:solidFill>
                <a:latin typeface="Times New Roman" panose="02020603050405020304" charset="0"/>
                <a:cs typeface="Times New Roman" panose="02020603050405020304" charset="0"/>
                <a:sym typeface="+mn-ea"/>
              </a:rPr>
              <a:t> Classification Models</a:t>
            </a:r>
            <a:endParaRPr lang="en-US" altLang="zh-CN"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altLang="zh-CN" sz="2400" dirty="0">
                <a:solidFill>
                  <a:schemeClr val="bg1"/>
                </a:solidFill>
                <a:latin typeface="Times New Roman" panose="02020603050405020304" charset="0"/>
                <a:cs typeface="Times New Roman" panose="02020603050405020304" charset="0"/>
                <a:sym typeface="+mn-ea"/>
              </a:rPr>
              <a:t> Ensembling Technique</a:t>
            </a:r>
            <a:endParaRPr lang="en-US" altLang="zh-CN"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altLang="zh-CN" sz="2400" dirty="0">
                <a:solidFill>
                  <a:schemeClr val="bg1"/>
                </a:solidFill>
                <a:latin typeface="Times New Roman" panose="02020603050405020304" charset="0"/>
                <a:cs typeface="Times New Roman" panose="02020603050405020304" charset="0"/>
                <a:sym typeface="+mn-ea"/>
              </a:rPr>
              <a:t> GridSearch CV(HyperParaMeter Tuning)</a:t>
            </a:r>
            <a:endParaRPr lang="en-US" altLang="zh-CN" sz="2400" dirty="0">
              <a:solidFill>
                <a:schemeClr val="bg1"/>
              </a:solidFill>
              <a:latin typeface="Times New Roman" panose="02020603050405020304" charset="0"/>
              <a:cs typeface="Times New Roman" panose="02020603050405020304" charset="0"/>
            </a:endParaRPr>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45" name="组合 40"/>
          <p:cNvGrpSpPr/>
          <p:nvPr/>
        </p:nvGrpSpPr>
        <p:grpSpPr>
          <a:xfrm>
            <a:off x="10909300" y="5454650"/>
            <a:ext cx="1295400" cy="1649413"/>
            <a:chOff x="8470421" y="5184967"/>
            <a:chExt cx="517357" cy="659213"/>
          </a:xfrm>
        </p:grpSpPr>
        <p:sp>
          <p:nvSpPr>
            <p:cNvPr id="42" name="矩形 41"/>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2" name="菱形 11"/>
          <p:cNvSpPr/>
          <p:nvPr/>
        </p:nvSpPr>
        <p:spPr>
          <a:xfrm>
            <a:off x="1487488" y="2686050"/>
            <a:ext cx="1484313" cy="1485900"/>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6" name="任意多边形 25"/>
          <p:cNvSpPr/>
          <p:nvPr/>
        </p:nvSpPr>
        <p:spPr>
          <a:xfrm>
            <a:off x="2538413" y="2224088"/>
            <a:ext cx="2000250" cy="2409825"/>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7" name="菱形 26"/>
          <p:cNvSpPr/>
          <p:nvPr/>
        </p:nvSpPr>
        <p:spPr>
          <a:xfrm>
            <a:off x="4395788" y="3163888"/>
            <a:ext cx="531813" cy="530225"/>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152" name="文本框 14"/>
          <p:cNvSpPr txBox="1"/>
          <p:nvPr/>
        </p:nvSpPr>
        <p:spPr>
          <a:xfrm>
            <a:off x="5182235" y="2945130"/>
            <a:ext cx="6383020" cy="829945"/>
          </a:xfrm>
          <a:prstGeom prst="rect">
            <a:avLst/>
          </a:prstGeom>
          <a:noFill/>
          <a:ln w="9525">
            <a:noFill/>
          </a:ln>
        </p:spPr>
        <p:txBody>
          <a:bodyPr wrap="square" anchor="t" anchorCtr="0">
            <a:spAutoFit/>
          </a:bodyPr>
          <a:p>
            <a:r>
              <a:rPr lang="en-US" altLang="zh-CN" sz="4800" b="1" dirty="0">
                <a:solidFill>
                  <a:schemeClr val="bg1"/>
                </a:solidFill>
                <a:latin typeface="Microsoft YaHei" panose="020B0503020204020204" pitchFamily="34" charset="-122"/>
                <a:ea typeface="Microsoft YaHei" panose="020B0503020204020204" pitchFamily="34" charset="-122"/>
              </a:rPr>
              <a:t>Data Preparation </a:t>
            </a:r>
            <a:endParaRPr lang="en-US" altLang="zh-CN" sz="4800" b="1" dirty="0">
              <a:solidFill>
                <a:schemeClr val="bg1"/>
              </a:solidFill>
              <a:latin typeface="Microsoft YaHei" panose="020B0503020204020204" pitchFamily="34" charset="-122"/>
              <a:ea typeface="Microsoft YaHei" panose="020B0503020204020204" pitchFamily="34" charset="-122"/>
            </a:endParaRPr>
          </a:p>
        </p:txBody>
      </p:sp>
      <p:cxnSp>
        <p:nvCxnSpPr>
          <p:cNvPr id="4" name="直接连接符 3"/>
          <p:cNvCxnSpPr/>
          <p:nvPr/>
        </p:nvCxnSpPr>
        <p:spPr>
          <a:xfrm>
            <a:off x="5367338" y="2705100"/>
            <a:ext cx="43053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367338" y="4033838"/>
            <a:ext cx="4305300" cy="0"/>
          </a:xfrm>
          <a:prstGeom prst="line">
            <a:avLst/>
          </a:prstGeom>
          <a:ln>
            <a:solidFill>
              <a:srgbClr val="31A2D8"/>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156" name="文本框 18"/>
          <p:cNvSpPr txBox="1"/>
          <p:nvPr/>
        </p:nvSpPr>
        <p:spPr>
          <a:xfrm>
            <a:off x="3181350" y="2705100"/>
            <a:ext cx="849313" cy="1445260"/>
          </a:xfrm>
          <a:prstGeom prst="rect">
            <a:avLst/>
          </a:prstGeom>
          <a:noFill/>
          <a:ln w="9525">
            <a:noFill/>
          </a:ln>
        </p:spPr>
        <p:txBody>
          <a:bodyPr anchor="t" anchorCtr="0">
            <a:spAutoFit/>
          </a:bodyPr>
          <a:p>
            <a:r>
              <a:rPr lang="en-US" altLang="zh-CN" sz="8800" b="1" dirty="0">
                <a:solidFill>
                  <a:schemeClr val="bg1"/>
                </a:solidFill>
                <a:latin typeface="Microsoft YaHei" panose="020B0503020204020204" pitchFamily="34" charset="-122"/>
                <a:ea typeface="Microsoft YaHei" panose="020B0503020204020204" pitchFamily="34" charset="-122"/>
              </a:rPr>
              <a:t>5</a:t>
            </a:r>
            <a:endParaRPr lang="en-US" altLang="zh-CN" sz="8800"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Data Preparation</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 name="内容占位符 5"/>
          <p:cNvSpPr>
            <a:spLocks noGrp="1"/>
          </p:cNvSpPr>
          <p:nvPr>
            <p:ph idx="1"/>
            <p:custDataLst>
              <p:tags r:id="rId1"/>
            </p:custDataLst>
          </p:nvPr>
        </p:nvSpPr>
        <p:spPr>
          <a:xfrm>
            <a:off x="410845" y="953135"/>
            <a:ext cx="4840605" cy="5344160"/>
          </a:xfrm>
        </p:spPr>
        <p:txBody>
          <a:bodyPr>
            <a:normAutofit/>
          </a:bodyPr>
          <a:p>
            <a:pPr marL="0" indent="0">
              <a:buFont typeface="Wingdings" panose="05000000000000000000" charset="0"/>
              <a:buNone/>
            </a:pPr>
            <a:r>
              <a:rPr lang="en-US" altLang="zh-CN" sz="1800" dirty="0">
                <a:solidFill>
                  <a:schemeClr val="bg1"/>
                </a:solidFill>
                <a:latin typeface="Times New Roman" panose="02020603050405020304" charset="0"/>
                <a:cs typeface="Times New Roman" panose="02020603050405020304" charset="0"/>
                <a:sym typeface="+mn-ea"/>
              </a:rPr>
              <a:t>  </a:t>
            </a:r>
            <a:endParaRPr lang="en-US" altLang="zh-CN" sz="1800" dirty="0">
              <a:solidFill>
                <a:schemeClr val="bg1"/>
              </a:solidFill>
              <a:latin typeface="Times New Roman" panose="02020603050405020304" charset="0"/>
              <a:cs typeface="Times New Roman" panose="02020603050405020304" charset="0"/>
            </a:endParaRPr>
          </a:p>
          <a:p>
            <a:pPr algn="just">
              <a:lnSpc>
                <a:spcPct val="80000"/>
              </a:lnSpc>
            </a:pPr>
            <a:r>
              <a:rPr lang="en-US" sz="1800" dirty="0">
                <a:solidFill>
                  <a:schemeClr val="bg1"/>
                </a:solidFill>
                <a:latin typeface="Times New Roman" panose="02020603050405020304" charset="0"/>
                <a:cs typeface="Times New Roman" panose="02020603050405020304" charset="0"/>
                <a:sym typeface="+mn-ea"/>
              </a:rPr>
              <a:t>With the help of Pandas Library We will upload our data to </a:t>
            </a:r>
            <a:r>
              <a:rPr lang="en-US" sz="1800" dirty="0" err="1">
                <a:solidFill>
                  <a:schemeClr val="bg1"/>
                </a:solidFill>
                <a:latin typeface="Times New Roman" panose="02020603050405020304" charset="0"/>
                <a:cs typeface="Times New Roman" panose="02020603050405020304" charset="0"/>
                <a:sym typeface="+mn-ea"/>
              </a:rPr>
              <a:t>Jupyter</a:t>
            </a:r>
            <a:r>
              <a:rPr lang="en-US" sz="1800" dirty="0">
                <a:solidFill>
                  <a:schemeClr val="bg1"/>
                </a:solidFill>
                <a:latin typeface="Times New Roman" panose="02020603050405020304" charset="0"/>
                <a:cs typeface="Times New Roman" panose="02020603050405020304" charset="0"/>
                <a:sym typeface="+mn-ea"/>
              </a:rPr>
              <a:t> Notebook.</a:t>
            </a:r>
            <a:endParaRPr lang="en-US" sz="1800" baseline="0" dirty="0">
              <a:solidFill>
                <a:schemeClr val="bg1"/>
              </a:solidFill>
              <a:latin typeface="Times New Roman" panose="02020603050405020304" charset="0"/>
              <a:cs typeface="Times New Roman" panose="02020603050405020304" charset="0"/>
            </a:endParaRPr>
          </a:p>
          <a:p>
            <a:pPr algn="just">
              <a:lnSpc>
                <a:spcPct val="80000"/>
              </a:lnSpc>
            </a:pPr>
            <a:endParaRPr lang="en-US" sz="1800" baseline="0" dirty="0">
              <a:solidFill>
                <a:schemeClr val="bg1"/>
              </a:solidFill>
              <a:latin typeface="Times New Roman" panose="02020603050405020304" charset="0"/>
              <a:cs typeface="Times New Roman" panose="02020603050405020304" charset="0"/>
            </a:endParaRPr>
          </a:p>
          <a:p>
            <a:pPr algn="just">
              <a:lnSpc>
                <a:spcPct val="80000"/>
              </a:lnSpc>
            </a:pPr>
            <a:r>
              <a:rPr lang="en-US" sz="1800" dirty="0">
                <a:solidFill>
                  <a:schemeClr val="bg1"/>
                </a:solidFill>
                <a:latin typeface="Times New Roman" panose="02020603050405020304" charset="0"/>
                <a:cs typeface="Times New Roman" panose="02020603050405020304" charset="0"/>
                <a:sym typeface="+mn-ea"/>
              </a:rPr>
              <a:t>Once our data is uploaded with the help of predefined method (i.e. </a:t>
            </a:r>
            <a:r>
              <a:rPr lang="en-US" sz="1800" dirty="0" err="1">
                <a:solidFill>
                  <a:schemeClr val="bg1"/>
                </a:solidFill>
                <a:latin typeface="Times New Roman" panose="02020603050405020304" charset="0"/>
                <a:cs typeface="Times New Roman" panose="02020603050405020304" charset="0"/>
                <a:sym typeface="+mn-ea"/>
              </a:rPr>
              <a:t>read_csv</a:t>
            </a:r>
            <a:r>
              <a:rPr lang="en-US" sz="1800" dirty="0">
                <a:solidFill>
                  <a:schemeClr val="bg1"/>
                </a:solidFill>
                <a:latin typeface="Times New Roman" panose="02020603050405020304" charset="0"/>
                <a:cs typeface="Times New Roman" panose="02020603050405020304" charset="0"/>
                <a:sym typeface="+mn-ea"/>
              </a:rPr>
              <a:t>) we can read data for further processing.   </a:t>
            </a:r>
            <a:endParaRPr lang="en-US" sz="1800" baseline="0" dirty="0">
              <a:solidFill>
                <a:schemeClr val="bg1"/>
              </a:solidFill>
              <a:latin typeface="Times New Roman" panose="02020603050405020304" charset="0"/>
              <a:cs typeface="Times New Roman" panose="02020603050405020304" charset="0"/>
            </a:endParaRPr>
          </a:p>
          <a:p>
            <a:pPr algn="just">
              <a:lnSpc>
                <a:spcPct val="80000"/>
              </a:lnSpc>
            </a:pPr>
            <a:endParaRPr lang="en-US" sz="1800" baseline="0" dirty="0">
              <a:solidFill>
                <a:schemeClr val="bg1"/>
              </a:solidFill>
              <a:latin typeface="Times New Roman" panose="02020603050405020304" charset="0"/>
              <a:cs typeface="Times New Roman" panose="02020603050405020304" charset="0"/>
            </a:endParaRPr>
          </a:p>
          <a:p>
            <a:pPr algn="just">
              <a:lnSpc>
                <a:spcPct val="80000"/>
              </a:lnSpc>
            </a:pPr>
            <a:r>
              <a:rPr lang="en-US" sz="1800" dirty="0">
                <a:solidFill>
                  <a:schemeClr val="bg1"/>
                </a:solidFill>
                <a:latin typeface="Times New Roman" panose="02020603050405020304" charset="0"/>
                <a:cs typeface="Times New Roman" panose="02020603050405020304" charset="0"/>
                <a:sym typeface="+mn-ea"/>
              </a:rPr>
              <a:t>We have two type of variables in the data:-</a:t>
            </a:r>
            <a:endParaRPr lang="en-US" sz="1800" baseline="0" dirty="0">
              <a:solidFill>
                <a:schemeClr val="bg1"/>
              </a:solidFill>
              <a:latin typeface="Times New Roman" panose="02020603050405020304" charset="0"/>
              <a:cs typeface="Times New Roman" panose="02020603050405020304" charset="0"/>
            </a:endParaRPr>
          </a:p>
          <a:p>
            <a:pPr algn="just">
              <a:lnSpc>
                <a:spcPct val="80000"/>
              </a:lnSpc>
            </a:pPr>
            <a:endParaRPr lang="en-US" sz="1800" baseline="0" dirty="0">
              <a:solidFill>
                <a:schemeClr val="bg1"/>
              </a:solidFill>
              <a:latin typeface="Times New Roman" panose="02020603050405020304" charset="0"/>
              <a:cs typeface="Times New Roman" panose="02020603050405020304" charset="0"/>
            </a:endParaRPr>
          </a:p>
          <a:p>
            <a:pPr marL="571500" indent="-571500" algn="just">
              <a:lnSpc>
                <a:spcPct val="80000"/>
              </a:lnSpc>
              <a:buFont typeface="Arial" panose="020B0604020202020204" pitchFamily="34" charset="0"/>
              <a:buChar char="•"/>
            </a:pPr>
            <a:r>
              <a:rPr lang="en-US" sz="1800" dirty="0">
                <a:solidFill>
                  <a:schemeClr val="bg1"/>
                </a:solidFill>
                <a:latin typeface="Times New Roman" panose="02020603050405020304" charset="0"/>
                <a:cs typeface="Times New Roman" panose="02020603050405020304" charset="0"/>
                <a:sym typeface="+mn-ea"/>
              </a:rPr>
              <a:t>Dependent Variable</a:t>
            </a:r>
            <a:endParaRPr lang="en-US" sz="1800" baseline="0" dirty="0">
              <a:solidFill>
                <a:schemeClr val="bg1"/>
              </a:solidFill>
              <a:latin typeface="Times New Roman" panose="02020603050405020304" charset="0"/>
              <a:cs typeface="Times New Roman" panose="02020603050405020304" charset="0"/>
            </a:endParaRPr>
          </a:p>
          <a:p>
            <a:pPr marL="571500" indent="-571500" algn="just">
              <a:lnSpc>
                <a:spcPct val="80000"/>
              </a:lnSpc>
              <a:buFont typeface="Arial" panose="020B0604020202020204" pitchFamily="34" charset="0"/>
              <a:buChar char="•"/>
            </a:pPr>
            <a:r>
              <a:rPr lang="en-US" sz="1800" dirty="0">
                <a:solidFill>
                  <a:schemeClr val="bg1"/>
                </a:solidFill>
                <a:latin typeface="Times New Roman" panose="02020603050405020304" charset="0"/>
                <a:cs typeface="Times New Roman" panose="02020603050405020304" charset="0"/>
                <a:sym typeface="+mn-ea"/>
              </a:rPr>
              <a:t>Independent Variable</a:t>
            </a:r>
            <a:endParaRPr lang="en-US" sz="1800" baseline="0" dirty="0">
              <a:solidFill>
                <a:schemeClr val="bg1"/>
              </a:solidFill>
              <a:latin typeface="Times New Roman" panose="02020603050405020304" charset="0"/>
              <a:cs typeface="Times New Roman" panose="02020603050405020304" charset="0"/>
            </a:endParaRPr>
          </a:p>
          <a:p>
            <a:pPr marL="571500" indent="-571500" algn="just">
              <a:lnSpc>
                <a:spcPct val="80000"/>
              </a:lnSpc>
              <a:buFont typeface="Arial" panose="020B0604020202020204" pitchFamily="34" charset="0"/>
              <a:buChar char="•"/>
            </a:pPr>
            <a:endParaRPr lang="en-US" sz="1800" baseline="0" dirty="0">
              <a:latin typeface="Times New Roman" panose="02020603050405020304" charset="0"/>
              <a:cs typeface="Times New Roman" panose="02020603050405020304" charset="0"/>
            </a:endParaRPr>
          </a:p>
          <a:p>
            <a:pPr algn="just">
              <a:lnSpc>
                <a:spcPct val="80000"/>
              </a:lnSpc>
            </a:pPr>
            <a:endParaRPr lang="en-US" sz="1800" baseline="0" dirty="0">
              <a:latin typeface="Times New Roman" panose="02020603050405020304" charset="0"/>
              <a:cs typeface="Times New Roman" panose="02020603050405020304" charset="0"/>
            </a:endParaRPr>
          </a:p>
          <a:p>
            <a:pPr marL="0" indent="0">
              <a:buFont typeface="Wingdings" panose="05000000000000000000" charset="0"/>
              <a:buNone/>
            </a:pPr>
            <a:endParaRPr lang="en-US" altLang="zh-CN" sz="1800" dirty="0">
              <a:solidFill>
                <a:schemeClr val="bg1"/>
              </a:solidFill>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2"/>
          <a:stretch>
            <a:fillRect/>
          </a:stretch>
        </p:blipFill>
        <p:spPr>
          <a:xfrm>
            <a:off x="2391129" y="7715250"/>
            <a:ext cx="18012542" cy="4579460"/>
          </a:xfrm>
          <a:prstGeom prst="rect">
            <a:avLst/>
          </a:prstGeom>
        </p:spPr>
      </p:pic>
      <p:pic>
        <p:nvPicPr>
          <p:cNvPr id="4" name="Picture 3"/>
          <p:cNvPicPr>
            <a:picLocks noChangeAspect="1"/>
          </p:cNvPicPr>
          <p:nvPr/>
        </p:nvPicPr>
        <p:blipFill>
          <a:blip r:embed="rId2"/>
          <a:stretch>
            <a:fillRect/>
          </a:stretch>
        </p:blipFill>
        <p:spPr>
          <a:xfrm>
            <a:off x="2518129" y="7842250"/>
            <a:ext cx="18012542" cy="4579460"/>
          </a:xfrm>
          <a:prstGeom prst="rect">
            <a:avLst/>
          </a:prstGeom>
        </p:spPr>
      </p:pic>
      <p:pic>
        <p:nvPicPr>
          <p:cNvPr id="7" name="Picture 6"/>
          <p:cNvPicPr>
            <a:picLocks noChangeAspect="1"/>
          </p:cNvPicPr>
          <p:nvPr/>
        </p:nvPicPr>
        <p:blipFill>
          <a:blip r:embed="rId2"/>
          <a:stretch>
            <a:fillRect/>
          </a:stretch>
        </p:blipFill>
        <p:spPr>
          <a:xfrm>
            <a:off x="2645129" y="7969250"/>
            <a:ext cx="18012542" cy="4579460"/>
          </a:xfrm>
          <a:prstGeom prst="rect">
            <a:avLst/>
          </a:prstGeom>
        </p:spPr>
      </p:pic>
      <p:pic>
        <p:nvPicPr>
          <p:cNvPr id="8" name="Picture 7"/>
          <p:cNvPicPr>
            <a:picLocks noChangeAspect="1"/>
          </p:cNvPicPr>
          <p:nvPr/>
        </p:nvPicPr>
        <p:blipFill>
          <a:blip r:embed="rId2"/>
          <a:stretch>
            <a:fillRect/>
          </a:stretch>
        </p:blipFill>
        <p:spPr>
          <a:xfrm>
            <a:off x="2772129" y="8096250"/>
            <a:ext cx="18012542" cy="4579460"/>
          </a:xfrm>
          <a:prstGeom prst="rect">
            <a:avLst/>
          </a:prstGeom>
        </p:spPr>
      </p:pic>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Malignant</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 name="内容占位符 5"/>
          <p:cNvSpPr>
            <a:spLocks noGrp="1"/>
          </p:cNvSpPr>
          <p:nvPr>
            <p:ph idx="1"/>
            <p:custDataLst>
              <p:tags r:id="rId1"/>
            </p:custDataLst>
          </p:nvPr>
        </p:nvSpPr>
        <p:spPr>
          <a:xfrm>
            <a:off x="410845" y="953135"/>
            <a:ext cx="4840605" cy="5344160"/>
          </a:xfrm>
        </p:spPr>
        <p:txBody>
          <a:bodyPr>
            <a:normAutofit/>
          </a:bodyPr>
          <a:p>
            <a:pPr marL="0" indent="0">
              <a:buFont typeface="Wingdings" panose="05000000000000000000" charset="0"/>
              <a:buNone/>
            </a:pPr>
            <a:r>
              <a:rPr lang="en-US" altLang="zh-CN" sz="1600" dirty="0">
                <a:solidFill>
                  <a:schemeClr val="bg1"/>
                </a:solidFill>
                <a:latin typeface="Times New Roman" panose="02020603050405020304" charset="0"/>
                <a:cs typeface="Times New Roman" panose="02020603050405020304" charset="0"/>
                <a:sym typeface="+mn-ea"/>
              </a:rPr>
              <a:t>  </a:t>
            </a:r>
            <a:endParaRPr lang="en-US" altLang="zh-CN" sz="1600" dirty="0">
              <a:solidFill>
                <a:schemeClr val="bg1"/>
              </a:solidFill>
              <a:latin typeface="Times New Roman" panose="02020603050405020304" charset="0"/>
              <a:cs typeface="Times New Roman" panose="02020603050405020304" charset="0"/>
            </a:endParaRP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1054100" y="1077595"/>
            <a:ext cx="8891270" cy="4657725"/>
          </a:xfrm>
          <a:prstGeom prst="rect">
            <a:avLst/>
          </a:prstGeom>
          <a:noFill/>
          <a:ln>
            <a:noFill/>
          </a:ln>
        </p:spPr>
      </p:pic>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 name="内容占位符 5"/>
          <p:cNvSpPr>
            <a:spLocks noGrp="1"/>
          </p:cNvSpPr>
          <p:nvPr>
            <p:ph idx="1"/>
            <p:custDataLst>
              <p:tags r:id="rId1"/>
            </p:custDataLst>
          </p:nvPr>
        </p:nvSpPr>
        <p:spPr>
          <a:xfrm>
            <a:off x="410845" y="953135"/>
            <a:ext cx="4840605" cy="5344160"/>
          </a:xfrm>
        </p:spPr>
        <p:txBody>
          <a:bodyPr>
            <a:normAutofit/>
          </a:bodyPr>
          <a:p>
            <a:pPr marL="0" indent="0">
              <a:buFont typeface="Wingdings" panose="05000000000000000000" charset="0"/>
              <a:buNone/>
            </a:pPr>
            <a:r>
              <a:rPr lang="en-US" altLang="zh-CN" sz="1600" dirty="0">
                <a:solidFill>
                  <a:schemeClr val="bg1"/>
                </a:solidFill>
                <a:latin typeface="Times New Roman" panose="02020603050405020304" charset="0"/>
                <a:cs typeface="Times New Roman" panose="02020603050405020304" charset="0"/>
                <a:sym typeface="+mn-ea"/>
              </a:rPr>
              <a:t>  </a:t>
            </a:r>
            <a:endParaRPr lang="en-US" altLang="zh-CN" sz="1600" dirty="0">
              <a:solidFill>
                <a:schemeClr val="bg1"/>
              </a:solidFill>
              <a:latin typeface="Times New Roman" panose="02020603050405020304" charset="0"/>
              <a:cs typeface="Times New Roman" panose="02020603050405020304" charset="0"/>
            </a:endParaRPr>
          </a:p>
        </p:txBody>
      </p:sp>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316990" y="960755"/>
            <a:ext cx="8616950" cy="5427980"/>
          </a:xfrm>
          <a:prstGeom prst="rect">
            <a:avLst/>
          </a:prstGeom>
          <a:noFill/>
          <a:ln>
            <a:noFill/>
          </a:ln>
        </p:spPr>
      </p:pic>
      <p:sp>
        <p:nvSpPr>
          <p:cNvPr id="5" name="Text Box 4"/>
          <p:cNvSpPr txBox="1"/>
          <p:nvPr/>
        </p:nvSpPr>
        <p:spPr>
          <a:xfrm>
            <a:off x="715645" y="349885"/>
            <a:ext cx="1810385" cy="521970"/>
          </a:xfrm>
          <a:prstGeom prst="rect">
            <a:avLst/>
          </a:prstGeom>
          <a:noFill/>
        </p:spPr>
        <p:txBody>
          <a:bodyPr wrap="square" rtlCol="0">
            <a:spAutoFit/>
          </a:bodyPr>
          <a:p>
            <a:r>
              <a:rPr lang="en-US" sz="2800" b="1">
                <a:solidFill>
                  <a:schemeClr val="bg1"/>
                </a:solidFill>
                <a:latin typeface="Times New Roman" panose="02020603050405020304" charset="0"/>
                <a:cs typeface="Times New Roman" panose="02020603050405020304" charset="0"/>
              </a:rPr>
              <a:t>Rude</a:t>
            </a:r>
            <a:endParaRPr lang="en-US" sz="2800" b="1">
              <a:solidFill>
                <a:schemeClr val="bg1"/>
              </a:solidFill>
              <a:latin typeface="Times New Roman" panose="02020603050405020304" charset="0"/>
              <a:cs typeface="Times New Roman" panose="02020603050405020304" charset="0"/>
            </a:endParaRPr>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10845" y="200025"/>
            <a:ext cx="6242685" cy="521970"/>
          </a:xfrm>
          <a:prstGeom prst="rect">
            <a:avLst/>
          </a:prstGeom>
          <a:noFill/>
          <a:ln w="9525">
            <a:noFill/>
          </a:ln>
        </p:spPr>
        <p:txBody>
          <a:bodyPr wrap="square" anchor="t" anchorCtr="0">
            <a:spAutoFit/>
          </a:bodyPr>
          <a:p>
            <a:r>
              <a:rPr lang="en-US" altLang="zh-CN" sz="2800" b="1" dirty="0">
                <a:solidFill>
                  <a:schemeClr val="bg1"/>
                </a:solidFill>
                <a:latin typeface="Times New Roman" panose="02020603050405020304" charset="0"/>
                <a:ea typeface="Microsoft YaHei" panose="020B0503020204020204" pitchFamily="34" charset="-122"/>
                <a:cs typeface="Times New Roman" panose="02020603050405020304" charset="0"/>
              </a:rPr>
              <a:t>Abuse</a:t>
            </a:r>
            <a:endParaRPr lang="en-US" altLang="zh-CN" sz="28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 name="内容占位符 5"/>
          <p:cNvSpPr>
            <a:spLocks noGrp="1"/>
          </p:cNvSpPr>
          <p:nvPr>
            <p:ph idx="1"/>
            <p:custDataLst>
              <p:tags r:id="rId1"/>
            </p:custDataLst>
          </p:nvPr>
        </p:nvSpPr>
        <p:spPr>
          <a:xfrm>
            <a:off x="410845" y="953135"/>
            <a:ext cx="4840605" cy="5344160"/>
          </a:xfrm>
        </p:spPr>
        <p:txBody>
          <a:bodyPr>
            <a:normAutofit/>
          </a:bodyPr>
          <a:p>
            <a:pPr marL="0" indent="0">
              <a:buFont typeface="Wingdings" panose="05000000000000000000" charset="0"/>
              <a:buNone/>
            </a:pPr>
            <a:r>
              <a:rPr lang="en-US" altLang="zh-CN" sz="1600" dirty="0">
                <a:solidFill>
                  <a:schemeClr val="bg1"/>
                </a:solidFill>
                <a:latin typeface="Times New Roman" panose="02020603050405020304" charset="0"/>
                <a:cs typeface="Times New Roman" panose="02020603050405020304" charset="0"/>
                <a:sym typeface="+mn-ea"/>
              </a:rPr>
              <a:t>  </a:t>
            </a:r>
            <a:endParaRPr lang="en-US" altLang="zh-CN" sz="1600" dirty="0">
              <a:solidFill>
                <a:schemeClr val="bg1"/>
              </a:solidFill>
              <a:latin typeface="Times New Roman" panose="02020603050405020304" charset="0"/>
              <a:cs typeface="Times New Roman" panose="02020603050405020304" charset="0"/>
            </a:endParaRPr>
          </a:p>
        </p:txBody>
      </p:sp>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417320" y="1199515"/>
            <a:ext cx="9356725" cy="5001895"/>
          </a:xfrm>
          <a:prstGeom prst="rect">
            <a:avLst/>
          </a:prstGeom>
          <a:noFill/>
          <a:ln>
            <a:noFill/>
          </a:ln>
        </p:spPr>
      </p:pic>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Loathe</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 name="内容占位符 5"/>
          <p:cNvSpPr>
            <a:spLocks noGrp="1"/>
          </p:cNvSpPr>
          <p:nvPr>
            <p:ph idx="1"/>
            <p:custDataLst>
              <p:tags r:id="rId1"/>
            </p:custDataLst>
          </p:nvPr>
        </p:nvSpPr>
        <p:spPr>
          <a:xfrm>
            <a:off x="410845" y="953135"/>
            <a:ext cx="4840605" cy="5344160"/>
          </a:xfrm>
        </p:spPr>
        <p:txBody>
          <a:bodyPr>
            <a:normAutofit/>
          </a:bodyPr>
          <a:p>
            <a:pPr marL="0" indent="0">
              <a:buFont typeface="Wingdings" panose="05000000000000000000" charset="0"/>
              <a:buNone/>
            </a:pPr>
            <a:r>
              <a:rPr lang="en-US" altLang="zh-CN" sz="1600" dirty="0">
                <a:solidFill>
                  <a:schemeClr val="bg1"/>
                </a:solidFill>
                <a:latin typeface="Times New Roman" panose="02020603050405020304" charset="0"/>
                <a:cs typeface="Times New Roman" panose="02020603050405020304" charset="0"/>
                <a:sym typeface="+mn-ea"/>
              </a:rPr>
              <a:t>  </a:t>
            </a:r>
            <a:endParaRPr lang="en-US" altLang="zh-CN" sz="1600" dirty="0">
              <a:solidFill>
                <a:schemeClr val="bg1"/>
              </a:solidFill>
              <a:latin typeface="Times New Roman" panose="02020603050405020304" charset="0"/>
              <a:cs typeface="Times New Roman" panose="02020603050405020304" charset="0"/>
            </a:endParaRPr>
          </a:p>
        </p:txBody>
      </p:sp>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041400" y="1047750"/>
            <a:ext cx="8348345" cy="4762500"/>
          </a:xfrm>
          <a:prstGeom prst="rect">
            <a:avLst/>
          </a:prstGeom>
          <a:noFill/>
          <a:ln>
            <a:noFill/>
          </a:ln>
        </p:spPr>
      </p:pic>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Highly malignant</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 name="内容占位符 5"/>
          <p:cNvSpPr>
            <a:spLocks noGrp="1"/>
          </p:cNvSpPr>
          <p:nvPr>
            <p:ph idx="1"/>
            <p:custDataLst>
              <p:tags r:id="rId1"/>
            </p:custDataLst>
          </p:nvPr>
        </p:nvSpPr>
        <p:spPr>
          <a:xfrm>
            <a:off x="410845" y="953135"/>
            <a:ext cx="4840605" cy="5344160"/>
          </a:xfrm>
        </p:spPr>
        <p:txBody>
          <a:bodyPr>
            <a:normAutofit/>
          </a:bodyPr>
          <a:p>
            <a:pPr marL="0" indent="0">
              <a:buFont typeface="Wingdings" panose="05000000000000000000" charset="0"/>
              <a:buNone/>
            </a:pPr>
            <a:r>
              <a:rPr lang="en-US" altLang="zh-CN" sz="1600" dirty="0">
                <a:solidFill>
                  <a:schemeClr val="bg1"/>
                </a:solidFill>
                <a:latin typeface="Times New Roman" panose="02020603050405020304" charset="0"/>
                <a:cs typeface="Times New Roman" panose="02020603050405020304" charset="0"/>
                <a:sym typeface="+mn-ea"/>
              </a:rPr>
              <a:t>  </a:t>
            </a:r>
            <a:endParaRPr lang="en-US" altLang="zh-CN" sz="1600" dirty="0">
              <a:solidFill>
                <a:schemeClr val="bg1"/>
              </a:solidFill>
              <a:latin typeface="Times New Roman" panose="02020603050405020304" charset="0"/>
              <a:cs typeface="Times New Roman" panose="02020603050405020304"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999490" y="1189355"/>
            <a:ext cx="9054465" cy="4791075"/>
          </a:xfrm>
          <a:prstGeom prst="rect">
            <a:avLst/>
          </a:prstGeom>
          <a:noFill/>
          <a:ln>
            <a:noFill/>
          </a:ln>
        </p:spPr>
      </p:pic>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45" name="组合 40"/>
          <p:cNvGrpSpPr/>
          <p:nvPr/>
        </p:nvGrpSpPr>
        <p:grpSpPr>
          <a:xfrm>
            <a:off x="10909300" y="5454650"/>
            <a:ext cx="1295400" cy="1649413"/>
            <a:chOff x="8470421" y="5184967"/>
            <a:chExt cx="517357" cy="659213"/>
          </a:xfrm>
        </p:grpSpPr>
        <p:sp>
          <p:nvSpPr>
            <p:cNvPr id="42" name="矩形 41"/>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2" name="菱形 11"/>
          <p:cNvSpPr/>
          <p:nvPr/>
        </p:nvSpPr>
        <p:spPr>
          <a:xfrm>
            <a:off x="1487488" y="2686050"/>
            <a:ext cx="1484313" cy="1485900"/>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6" name="任意多边形 25"/>
          <p:cNvSpPr/>
          <p:nvPr/>
        </p:nvSpPr>
        <p:spPr>
          <a:xfrm>
            <a:off x="2538413" y="2224088"/>
            <a:ext cx="2000250" cy="2409825"/>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7" name="菱形 26"/>
          <p:cNvSpPr/>
          <p:nvPr/>
        </p:nvSpPr>
        <p:spPr>
          <a:xfrm>
            <a:off x="4395788" y="3163888"/>
            <a:ext cx="531813" cy="530225"/>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152" name="文本框 14"/>
          <p:cNvSpPr txBox="1"/>
          <p:nvPr/>
        </p:nvSpPr>
        <p:spPr>
          <a:xfrm>
            <a:off x="5182235" y="2945130"/>
            <a:ext cx="6383020" cy="829945"/>
          </a:xfrm>
          <a:prstGeom prst="rect">
            <a:avLst/>
          </a:prstGeom>
          <a:noFill/>
          <a:ln w="9525">
            <a:noFill/>
          </a:ln>
        </p:spPr>
        <p:txBody>
          <a:bodyPr wrap="square" anchor="t" anchorCtr="0">
            <a:spAutoFit/>
          </a:bodyPr>
          <a:p>
            <a:r>
              <a:rPr lang="en-US" altLang="zh-CN" sz="4800" b="1" dirty="0">
                <a:solidFill>
                  <a:schemeClr val="bg1"/>
                </a:solidFill>
                <a:latin typeface="Microsoft YaHei" panose="020B0503020204020204" pitchFamily="34" charset="-122"/>
                <a:ea typeface="Microsoft YaHei" panose="020B0503020204020204" pitchFamily="34" charset="-122"/>
              </a:rPr>
              <a:t>Visualization </a:t>
            </a:r>
            <a:endParaRPr lang="en-US" altLang="zh-CN" sz="4800" b="1" dirty="0">
              <a:solidFill>
                <a:schemeClr val="bg1"/>
              </a:solidFill>
              <a:latin typeface="Microsoft YaHei" panose="020B0503020204020204" pitchFamily="34" charset="-122"/>
              <a:ea typeface="Microsoft YaHei" panose="020B0503020204020204" pitchFamily="34" charset="-122"/>
            </a:endParaRPr>
          </a:p>
        </p:txBody>
      </p:sp>
      <p:cxnSp>
        <p:nvCxnSpPr>
          <p:cNvPr id="4" name="直接连接符 3"/>
          <p:cNvCxnSpPr/>
          <p:nvPr/>
        </p:nvCxnSpPr>
        <p:spPr>
          <a:xfrm>
            <a:off x="5367338" y="2705100"/>
            <a:ext cx="43053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367338" y="4033838"/>
            <a:ext cx="4305300" cy="0"/>
          </a:xfrm>
          <a:prstGeom prst="line">
            <a:avLst/>
          </a:prstGeom>
          <a:ln>
            <a:solidFill>
              <a:srgbClr val="31A2D8"/>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156" name="文本框 18"/>
          <p:cNvSpPr txBox="1"/>
          <p:nvPr/>
        </p:nvSpPr>
        <p:spPr>
          <a:xfrm>
            <a:off x="3181350" y="2705100"/>
            <a:ext cx="849313" cy="1445260"/>
          </a:xfrm>
          <a:prstGeom prst="rect">
            <a:avLst/>
          </a:prstGeom>
          <a:noFill/>
          <a:ln w="9525">
            <a:noFill/>
          </a:ln>
        </p:spPr>
        <p:txBody>
          <a:bodyPr anchor="t" anchorCtr="0">
            <a:spAutoFit/>
          </a:bodyPr>
          <a:p>
            <a:r>
              <a:rPr lang="en-US" altLang="zh-CN" sz="8800" b="1" dirty="0">
                <a:solidFill>
                  <a:schemeClr val="bg1"/>
                </a:solidFill>
                <a:latin typeface="Microsoft YaHei" panose="020B0503020204020204" pitchFamily="34" charset="-122"/>
                <a:ea typeface="Microsoft YaHei" panose="020B0503020204020204" pitchFamily="34" charset="-122"/>
              </a:rPr>
              <a:t>6</a:t>
            </a:r>
            <a:endParaRPr lang="en-US" altLang="zh-CN" sz="8800"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21" name="组合 40"/>
          <p:cNvGrpSpPr/>
          <p:nvPr/>
        </p:nvGrpSpPr>
        <p:grpSpPr>
          <a:xfrm>
            <a:off x="10909300" y="5454650"/>
            <a:ext cx="1295400" cy="1649413"/>
            <a:chOff x="8470421" y="5184967"/>
            <a:chExt cx="517357" cy="659213"/>
          </a:xfrm>
        </p:grpSpPr>
        <p:sp>
          <p:nvSpPr>
            <p:cNvPr id="42" name="矩形 41"/>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5125" name="组合 6"/>
          <p:cNvGrpSpPr/>
          <p:nvPr/>
        </p:nvGrpSpPr>
        <p:grpSpPr>
          <a:xfrm>
            <a:off x="5143500" y="1474788"/>
            <a:ext cx="1249363" cy="873125"/>
            <a:chOff x="1486718" y="2224879"/>
            <a:chExt cx="3440641" cy="2408243"/>
          </a:xfrm>
        </p:grpSpPr>
        <p:sp>
          <p:nvSpPr>
            <p:cNvPr id="12" name="菱形 11"/>
            <p:cNvSpPr/>
            <p:nvPr/>
          </p:nvSpPr>
          <p:spPr>
            <a:xfrm>
              <a:off x="1486718" y="2686812"/>
              <a:ext cx="1484378" cy="148437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6" name="任意多边形 25"/>
            <p:cNvSpPr/>
            <p:nvPr/>
          </p:nvSpPr>
          <p:spPr>
            <a:xfrm>
              <a:off x="2538177" y="2224879"/>
              <a:ext cx="2000813" cy="2408243"/>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7" name="菱形 26"/>
            <p:cNvSpPr/>
            <p:nvPr/>
          </p:nvSpPr>
          <p:spPr>
            <a:xfrm>
              <a:off x="4396031" y="3163336"/>
              <a:ext cx="531328" cy="53132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grpSp>
      <p:sp>
        <p:nvSpPr>
          <p:cNvPr id="5129" name="文本框 14"/>
          <p:cNvSpPr txBox="1"/>
          <p:nvPr/>
        </p:nvSpPr>
        <p:spPr>
          <a:xfrm>
            <a:off x="6495098" y="1648143"/>
            <a:ext cx="3257550" cy="460375"/>
          </a:xfrm>
          <a:prstGeom prst="rect">
            <a:avLst/>
          </a:prstGeom>
          <a:noFill/>
          <a:ln w="9525">
            <a:noFill/>
          </a:ln>
        </p:spPr>
        <p:txBody>
          <a:bodyPr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 Introduction</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cxnSp>
        <p:nvCxnSpPr>
          <p:cNvPr id="4" name="直接连接符 3"/>
          <p:cNvCxnSpPr/>
          <p:nvPr/>
        </p:nvCxnSpPr>
        <p:spPr>
          <a:xfrm>
            <a:off x="6103938" y="2241550"/>
            <a:ext cx="36830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sp>
        <p:nvSpPr>
          <p:cNvPr id="5131" name="文本框 28"/>
          <p:cNvSpPr txBox="1"/>
          <p:nvPr/>
        </p:nvSpPr>
        <p:spPr>
          <a:xfrm>
            <a:off x="5721350" y="1655763"/>
            <a:ext cx="376238" cy="522287"/>
          </a:xfrm>
          <a:prstGeom prst="rect">
            <a:avLst/>
          </a:prstGeom>
          <a:noFill/>
          <a:ln w="9525">
            <a:noFill/>
          </a:ln>
        </p:spPr>
        <p:txBody>
          <a:bodyPr anchor="t" anchorCtr="0">
            <a:spAutoFit/>
          </a:bodyPr>
          <a:p>
            <a:r>
              <a:rPr lang="en-US" altLang="zh-CN" sz="2800" b="1" dirty="0">
                <a:solidFill>
                  <a:schemeClr val="bg1"/>
                </a:solidFill>
                <a:latin typeface="Microsoft YaHei" panose="020B0503020204020204" pitchFamily="34" charset="-122"/>
                <a:ea typeface="Microsoft YaHei" panose="020B0503020204020204" pitchFamily="34" charset="-122"/>
              </a:rPr>
              <a:t>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grpSp>
        <p:nvGrpSpPr>
          <p:cNvPr id="5132" name="组合 34"/>
          <p:cNvGrpSpPr/>
          <p:nvPr/>
        </p:nvGrpSpPr>
        <p:grpSpPr>
          <a:xfrm>
            <a:off x="5143500" y="2486025"/>
            <a:ext cx="1249363" cy="874713"/>
            <a:chOff x="1486718" y="2224879"/>
            <a:chExt cx="3440641" cy="2408243"/>
          </a:xfrm>
        </p:grpSpPr>
        <p:sp>
          <p:nvSpPr>
            <p:cNvPr id="40" name="菱形 39"/>
            <p:cNvSpPr/>
            <p:nvPr/>
          </p:nvSpPr>
          <p:spPr>
            <a:xfrm>
              <a:off x="1486718" y="2686812"/>
              <a:ext cx="1484378" cy="148437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45" name="任意多边形 44"/>
            <p:cNvSpPr/>
            <p:nvPr/>
          </p:nvSpPr>
          <p:spPr>
            <a:xfrm>
              <a:off x="2538177" y="2224879"/>
              <a:ext cx="2000813" cy="2408243"/>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46" name="菱形 45"/>
            <p:cNvSpPr/>
            <p:nvPr/>
          </p:nvSpPr>
          <p:spPr>
            <a:xfrm>
              <a:off x="4396031" y="3163336"/>
              <a:ext cx="531328" cy="53132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grpSp>
      <p:sp>
        <p:nvSpPr>
          <p:cNvPr id="5136" name="文本框 36"/>
          <p:cNvSpPr txBox="1"/>
          <p:nvPr/>
        </p:nvSpPr>
        <p:spPr>
          <a:xfrm>
            <a:off x="6529388" y="2692400"/>
            <a:ext cx="3257550" cy="460375"/>
          </a:xfrm>
          <a:prstGeom prst="rect">
            <a:avLst/>
          </a:prstGeom>
          <a:noFill/>
          <a:ln w="9525">
            <a:noFill/>
          </a:ln>
        </p:spPr>
        <p:txBody>
          <a:bodyPr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Problem statement</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cxnSp>
        <p:nvCxnSpPr>
          <p:cNvPr id="38" name="直接连接符 37"/>
          <p:cNvCxnSpPr/>
          <p:nvPr/>
        </p:nvCxnSpPr>
        <p:spPr>
          <a:xfrm>
            <a:off x="6103938" y="3252788"/>
            <a:ext cx="36830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sp>
        <p:nvSpPr>
          <p:cNvPr id="5138" name="文本框 38"/>
          <p:cNvSpPr txBox="1"/>
          <p:nvPr/>
        </p:nvSpPr>
        <p:spPr>
          <a:xfrm>
            <a:off x="5721350" y="2667000"/>
            <a:ext cx="376238" cy="523875"/>
          </a:xfrm>
          <a:prstGeom prst="rect">
            <a:avLst/>
          </a:prstGeom>
          <a:noFill/>
          <a:ln w="9525">
            <a:noFill/>
          </a:ln>
        </p:spPr>
        <p:txBody>
          <a:bodyPr anchor="t" anchorCtr="0">
            <a:spAutoFit/>
          </a:bodyPr>
          <a:p>
            <a:r>
              <a:rPr lang="en-US" altLang="zh-CN" sz="2800" b="1" dirty="0">
                <a:solidFill>
                  <a:schemeClr val="bg1"/>
                </a:solidFill>
                <a:latin typeface="Microsoft YaHei" panose="020B0503020204020204" pitchFamily="34" charset="-122"/>
                <a:ea typeface="Microsoft YaHei" panose="020B0503020204020204" pitchFamily="34" charset="-122"/>
              </a:rPr>
              <a:t>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grpSp>
        <p:nvGrpSpPr>
          <p:cNvPr id="5139" name="组合 47"/>
          <p:cNvGrpSpPr/>
          <p:nvPr/>
        </p:nvGrpSpPr>
        <p:grpSpPr>
          <a:xfrm>
            <a:off x="5143500" y="3497263"/>
            <a:ext cx="1249363" cy="874712"/>
            <a:chOff x="1486718" y="2224879"/>
            <a:chExt cx="3440641" cy="2408243"/>
          </a:xfrm>
        </p:grpSpPr>
        <p:sp>
          <p:nvSpPr>
            <p:cNvPr id="52" name="菱形 51"/>
            <p:cNvSpPr/>
            <p:nvPr/>
          </p:nvSpPr>
          <p:spPr>
            <a:xfrm>
              <a:off x="1486718" y="2686812"/>
              <a:ext cx="1484378" cy="148437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53" name="任意多边形 52"/>
            <p:cNvSpPr/>
            <p:nvPr/>
          </p:nvSpPr>
          <p:spPr>
            <a:xfrm>
              <a:off x="2538177" y="2224879"/>
              <a:ext cx="2000813" cy="2408243"/>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54" name="菱形 53"/>
            <p:cNvSpPr/>
            <p:nvPr/>
          </p:nvSpPr>
          <p:spPr>
            <a:xfrm>
              <a:off x="4396031" y="3163336"/>
              <a:ext cx="531328" cy="53132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grpSp>
      <p:sp>
        <p:nvSpPr>
          <p:cNvPr id="5143" name="文本框 48"/>
          <p:cNvSpPr txBox="1"/>
          <p:nvPr/>
        </p:nvSpPr>
        <p:spPr>
          <a:xfrm>
            <a:off x="6529705" y="3703955"/>
            <a:ext cx="4570730"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Understanding of Dataset</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cxnSp>
        <p:nvCxnSpPr>
          <p:cNvPr id="50" name="直接连接符 49"/>
          <p:cNvCxnSpPr/>
          <p:nvPr/>
        </p:nvCxnSpPr>
        <p:spPr>
          <a:xfrm>
            <a:off x="6103938" y="4264025"/>
            <a:ext cx="36830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sp>
        <p:nvSpPr>
          <p:cNvPr id="5145" name="文本框 50"/>
          <p:cNvSpPr txBox="1"/>
          <p:nvPr/>
        </p:nvSpPr>
        <p:spPr>
          <a:xfrm>
            <a:off x="5721350" y="3678238"/>
            <a:ext cx="376238" cy="523875"/>
          </a:xfrm>
          <a:prstGeom prst="rect">
            <a:avLst/>
          </a:prstGeom>
          <a:noFill/>
          <a:ln w="9525">
            <a:noFill/>
          </a:ln>
        </p:spPr>
        <p:txBody>
          <a:bodyPr anchor="t" anchorCtr="0">
            <a:spAutoFit/>
          </a:bodyPr>
          <a:p>
            <a:r>
              <a:rPr lang="en-US" altLang="zh-CN" sz="2800" b="1" dirty="0">
                <a:solidFill>
                  <a:schemeClr val="bg1"/>
                </a:solidFill>
                <a:latin typeface="Microsoft YaHei" panose="020B0503020204020204" pitchFamily="34" charset="-122"/>
                <a:ea typeface="Microsoft YaHei" panose="020B0503020204020204" pitchFamily="34" charset="-122"/>
              </a:rPr>
              <a:t>3</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grpSp>
        <p:nvGrpSpPr>
          <p:cNvPr id="5146" name="组合 55"/>
          <p:cNvGrpSpPr/>
          <p:nvPr/>
        </p:nvGrpSpPr>
        <p:grpSpPr>
          <a:xfrm>
            <a:off x="5143500" y="4510088"/>
            <a:ext cx="1249363" cy="873125"/>
            <a:chOff x="1486718" y="2224879"/>
            <a:chExt cx="3440641" cy="2408243"/>
          </a:xfrm>
        </p:grpSpPr>
        <p:sp>
          <p:nvSpPr>
            <p:cNvPr id="60" name="菱形 59"/>
            <p:cNvSpPr/>
            <p:nvPr/>
          </p:nvSpPr>
          <p:spPr>
            <a:xfrm>
              <a:off x="1486718" y="2686812"/>
              <a:ext cx="1484378" cy="148437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1" name="任意多边形 60"/>
            <p:cNvSpPr/>
            <p:nvPr/>
          </p:nvSpPr>
          <p:spPr>
            <a:xfrm>
              <a:off x="2538177" y="2224879"/>
              <a:ext cx="2000813" cy="2408243"/>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2" name="菱形 61"/>
            <p:cNvSpPr/>
            <p:nvPr/>
          </p:nvSpPr>
          <p:spPr>
            <a:xfrm>
              <a:off x="4396031" y="3163336"/>
              <a:ext cx="531328" cy="53132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grpSp>
      <p:sp>
        <p:nvSpPr>
          <p:cNvPr id="5150" name="文本框 56"/>
          <p:cNvSpPr txBox="1"/>
          <p:nvPr/>
        </p:nvSpPr>
        <p:spPr>
          <a:xfrm>
            <a:off x="6529388" y="4716463"/>
            <a:ext cx="3257550" cy="460375"/>
          </a:xfrm>
          <a:prstGeom prst="rect">
            <a:avLst/>
          </a:prstGeom>
          <a:noFill/>
          <a:ln w="9525">
            <a:noFill/>
          </a:ln>
        </p:spPr>
        <p:txBody>
          <a:bodyPr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Tools used</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cxnSp>
        <p:nvCxnSpPr>
          <p:cNvPr id="58" name="直接连接符 57"/>
          <p:cNvCxnSpPr/>
          <p:nvPr/>
        </p:nvCxnSpPr>
        <p:spPr>
          <a:xfrm>
            <a:off x="6103938" y="5276850"/>
            <a:ext cx="36830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sp>
        <p:nvSpPr>
          <p:cNvPr id="5152" name="文本框 58"/>
          <p:cNvSpPr txBox="1"/>
          <p:nvPr/>
        </p:nvSpPr>
        <p:spPr>
          <a:xfrm>
            <a:off x="5721350" y="4691063"/>
            <a:ext cx="376238" cy="522287"/>
          </a:xfrm>
          <a:prstGeom prst="rect">
            <a:avLst/>
          </a:prstGeom>
          <a:noFill/>
          <a:ln w="9525">
            <a:noFill/>
          </a:ln>
        </p:spPr>
        <p:txBody>
          <a:bodyPr anchor="t" anchorCtr="0">
            <a:spAutoFit/>
          </a:bodyPr>
          <a:p>
            <a:r>
              <a:rPr lang="en-US" altLang="zh-CN" sz="2800" b="1" dirty="0">
                <a:solidFill>
                  <a:schemeClr val="bg1"/>
                </a:solidFill>
                <a:latin typeface="Microsoft YaHei" panose="020B0503020204020204" pitchFamily="34" charset="-122"/>
                <a:ea typeface="Microsoft YaHei" panose="020B0503020204020204" pitchFamily="34" charset="-122"/>
              </a:rPr>
              <a:t>4</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grpSp>
        <p:nvGrpSpPr>
          <p:cNvPr id="5153" name="组合 12"/>
          <p:cNvGrpSpPr/>
          <p:nvPr/>
        </p:nvGrpSpPr>
        <p:grpSpPr>
          <a:xfrm rot="5400000">
            <a:off x="1684338" y="2224088"/>
            <a:ext cx="3441700" cy="2406650"/>
            <a:chOff x="1486718" y="2224879"/>
            <a:chExt cx="3440641" cy="2408243"/>
          </a:xfrm>
        </p:grpSpPr>
        <p:sp>
          <p:nvSpPr>
            <p:cNvPr id="63" name="菱形 62"/>
            <p:cNvSpPr/>
            <p:nvPr/>
          </p:nvSpPr>
          <p:spPr>
            <a:xfrm>
              <a:off x="1486718" y="2686812"/>
              <a:ext cx="1484378" cy="148437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4" name="任意多边形 63"/>
            <p:cNvSpPr/>
            <p:nvPr/>
          </p:nvSpPr>
          <p:spPr>
            <a:xfrm>
              <a:off x="2538177" y="2224879"/>
              <a:ext cx="2000813" cy="2408243"/>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5" name="菱形 64"/>
            <p:cNvSpPr/>
            <p:nvPr/>
          </p:nvSpPr>
          <p:spPr>
            <a:xfrm>
              <a:off x="4396031" y="3163336"/>
              <a:ext cx="531328" cy="53132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grpSp>
      <p:sp>
        <p:nvSpPr>
          <p:cNvPr id="5157" name="文本框 70"/>
          <p:cNvSpPr txBox="1"/>
          <p:nvPr/>
        </p:nvSpPr>
        <p:spPr>
          <a:xfrm>
            <a:off x="2413000" y="3665538"/>
            <a:ext cx="1984375" cy="460375"/>
          </a:xfrm>
          <a:prstGeom prst="rect">
            <a:avLst/>
          </a:prstGeom>
          <a:noFill/>
          <a:ln w="9525">
            <a:noFill/>
          </a:ln>
        </p:spPr>
        <p:txBody>
          <a:bodyPr wrap="square" anchor="t" anchorCtr="0">
            <a:spAutoFit/>
          </a:bodyPr>
          <a:p>
            <a:r>
              <a:rPr lang="zh-CN" altLang="en-US" sz="2400" b="1" dirty="0">
                <a:solidFill>
                  <a:schemeClr val="bg1"/>
                </a:solidFill>
                <a:latin typeface="Microsoft YaHei" panose="020B0503020204020204" pitchFamily="34" charset="-122"/>
                <a:ea typeface="Microsoft YaHei" panose="020B0503020204020204" pitchFamily="34" charset="-122"/>
              </a:rPr>
              <a:t>CONTENTS</a:t>
            </a:r>
            <a:endParaRPr lang="zh-CN" altLang="en-US" sz="2400"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solidFill>
                  <a:schemeClr val="bg1"/>
                </a:solidFill>
                <a:latin typeface="Times New Roman" panose="02020603050405020304" charset="0"/>
                <a:cs typeface="Times New Roman" panose="02020603050405020304" charset="0"/>
              </a:rPr>
              <a:t>Non Malignant and Malignant comments with original comments</a:t>
            </a:r>
            <a:endParaRPr lang="en-US" sz="2800">
              <a:solidFill>
                <a:schemeClr val="bg1"/>
              </a:solidFill>
              <a:latin typeface="Times New Roman" panose="02020603050405020304" charset="0"/>
              <a:cs typeface="Times New Roman" panose="02020603050405020304" charset="0"/>
            </a:endParaRPr>
          </a:p>
        </p:txBody>
      </p:sp>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Visualization</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7" name="Content Placeholder 6"/>
          <p:cNvPicPr>
            <a:picLocks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410845" y="1691005"/>
            <a:ext cx="8221980" cy="4351655"/>
          </a:xfrm>
          <a:prstGeom prst="rect">
            <a:avLst/>
          </a:prstGeom>
          <a:noFill/>
          <a:ln>
            <a:noFill/>
          </a:ln>
        </p:spPr>
      </p:pic>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solidFill>
                  <a:schemeClr val="bg1"/>
                </a:solidFill>
                <a:latin typeface="Times New Roman" panose="02020603050405020304" charset="0"/>
                <a:cs typeface="Times New Roman" panose="02020603050405020304" charset="0"/>
              </a:rPr>
              <a:t>Non Malignant and Malignant comments with filtered comments</a:t>
            </a:r>
            <a:endParaRPr lang="en-US" sz="2800">
              <a:solidFill>
                <a:schemeClr val="bg1"/>
              </a:solidFill>
              <a:latin typeface="Times New Roman" panose="02020603050405020304" charset="0"/>
              <a:cs typeface="Times New Roman" panose="02020603050405020304" charset="0"/>
            </a:endParaRPr>
          </a:p>
        </p:txBody>
      </p:sp>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Visualization</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4" name="Content Placeholder 3"/>
          <p:cNvPicPr>
            <a:picLocks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410845" y="1691005"/>
            <a:ext cx="8221980" cy="4351655"/>
          </a:xfrm>
          <a:prstGeom prst="rect">
            <a:avLst/>
          </a:prstGeom>
          <a:noFill/>
          <a:ln>
            <a:noFill/>
          </a:ln>
        </p:spPr>
      </p:pic>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45" name="组合 40"/>
          <p:cNvGrpSpPr/>
          <p:nvPr/>
        </p:nvGrpSpPr>
        <p:grpSpPr>
          <a:xfrm>
            <a:off x="10909300" y="5454650"/>
            <a:ext cx="1295400" cy="1649413"/>
            <a:chOff x="8470421" y="5184967"/>
            <a:chExt cx="517357" cy="659213"/>
          </a:xfrm>
        </p:grpSpPr>
        <p:sp>
          <p:nvSpPr>
            <p:cNvPr id="42" name="矩形 41"/>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2" name="菱形 11"/>
          <p:cNvSpPr/>
          <p:nvPr/>
        </p:nvSpPr>
        <p:spPr>
          <a:xfrm>
            <a:off x="1487488" y="2686050"/>
            <a:ext cx="1484313" cy="1485900"/>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6" name="任意多边形 25"/>
          <p:cNvSpPr/>
          <p:nvPr/>
        </p:nvSpPr>
        <p:spPr>
          <a:xfrm>
            <a:off x="2538413" y="2224088"/>
            <a:ext cx="2000250" cy="2409825"/>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7" name="菱形 26"/>
          <p:cNvSpPr/>
          <p:nvPr/>
        </p:nvSpPr>
        <p:spPr>
          <a:xfrm>
            <a:off x="4395788" y="3163888"/>
            <a:ext cx="531813" cy="530225"/>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152" name="文本框 14"/>
          <p:cNvSpPr txBox="1"/>
          <p:nvPr/>
        </p:nvSpPr>
        <p:spPr>
          <a:xfrm>
            <a:off x="5182235" y="2945130"/>
            <a:ext cx="6383020" cy="829945"/>
          </a:xfrm>
          <a:prstGeom prst="rect">
            <a:avLst/>
          </a:prstGeom>
          <a:noFill/>
          <a:ln w="9525">
            <a:noFill/>
          </a:ln>
        </p:spPr>
        <p:txBody>
          <a:bodyPr wrap="square" anchor="t" anchorCtr="0">
            <a:spAutoFit/>
          </a:bodyPr>
          <a:p>
            <a:r>
              <a:rPr lang="en-US" altLang="zh-CN" sz="4800" b="1" dirty="0">
                <a:solidFill>
                  <a:schemeClr val="bg1"/>
                </a:solidFill>
                <a:latin typeface="Microsoft YaHei" panose="020B0503020204020204" pitchFamily="34" charset="-122"/>
                <a:ea typeface="Microsoft YaHei" panose="020B0503020204020204" pitchFamily="34" charset="-122"/>
              </a:rPr>
              <a:t>Data Preprocessing </a:t>
            </a:r>
            <a:endParaRPr lang="en-US" altLang="zh-CN" sz="4800" b="1" dirty="0">
              <a:solidFill>
                <a:schemeClr val="bg1"/>
              </a:solidFill>
              <a:latin typeface="Microsoft YaHei" panose="020B0503020204020204" pitchFamily="34" charset="-122"/>
              <a:ea typeface="Microsoft YaHei" panose="020B0503020204020204" pitchFamily="34" charset="-122"/>
            </a:endParaRPr>
          </a:p>
        </p:txBody>
      </p:sp>
      <p:cxnSp>
        <p:nvCxnSpPr>
          <p:cNvPr id="4" name="直接连接符 3"/>
          <p:cNvCxnSpPr/>
          <p:nvPr/>
        </p:nvCxnSpPr>
        <p:spPr>
          <a:xfrm>
            <a:off x="5367338" y="2705100"/>
            <a:ext cx="43053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367338" y="4033838"/>
            <a:ext cx="4305300" cy="0"/>
          </a:xfrm>
          <a:prstGeom prst="line">
            <a:avLst/>
          </a:prstGeom>
          <a:ln>
            <a:solidFill>
              <a:srgbClr val="31A2D8"/>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156" name="文本框 18"/>
          <p:cNvSpPr txBox="1"/>
          <p:nvPr/>
        </p:nvSpPr>
        <p:spPr>
          <a:xfrm>
            <a:off x="3181350" y="2705100"/>
            <a:ext cx="849313" cy="1445260"/>
          </a:xfrm>
          <a:prstGeom prst="rect">
            <a:avLst/>
          </a:prstGeom>
          <a:noFill/>
          <a:ln w="9525">
            <a:noFill/>
          </a:ln>
        </p:spPr>
        <p:txBody>
          <a:bodyPr anchor="t" anchorCtr="0">
            <a:spAutoFit/>
          </a:bodyPr>
          <a:p>
            <a:r>
              <a:rPr lang="en-US" altLang="zh-CN" sz="8800" b="1" dirty="0">
                <a:solidFill>
                  <a:schemeClr val="bg1"/>
                </a:solidFill>
                <a:latin typeface="Microsoft YaHei" panose="020B0503020204020204" pitchFamily="34" charset="-122"/>
                <a:ea typeface="Microsoft YaHei" panose="020B0503020204020204" pitchFamily="34" charset="-122"/>
              </a:rPr>
              <a:t>7</a:t>
            </a:r>
            <a:endParaRPr lang="en-US" altLang="zh-CN" sz="8800"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Data Preprocessing</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 name="Text Box 5"/>
          <p:cNvSpPr txBox="1"/>
          <p:nvPr/>
        </p:nvSpPr>
        <p:spPr>
          <a:xfrm>
            <a:off x="575945" y="949325"/>
            <a:ext cx="6790055" cy="2584450"/>
          </a:xfrm>
          <a:prstGeom prst="rect">
            <a:avLst/>
          </a:prstGeom>
          <a:noFill/>
        </p:spPr>
        <p:txBody>
          <a:bodyPr wrap="square" rtlCol="0" anchor="t">
            <a:spAutoFit/>
          </a:bodyPr>
          <a:p>
            <a:pPr marL="571500" indent="-571500" algn="just">
              <a:lnSpc>
                <a:spcPct val="100000"/>
              </a:lnSpc>
              <a:buFont typeface="Arial" panose="020B0604020202020204" pitchFamily="34" charset="0"/>
              <a:buChar char="•"/>
            </a:pPr>
            <a:r>
              <a:rPr lang="en-US" dirty="0">
                <a:solidFill>
                  <a:schemeClr val="bg1"/>
                </a:solidFill>
                <a:latin typeface="Times New Roman" panose="02020603050405020304" charset="0"/>
                <a:cs typeface="Times New Roman" panose="02020603050405020304" charset="0"/>
                <a:sym typeface="+mn-ea"/>
              </a:rPr>
              <a:t>The dataframe is designed to have both train set and test data set</a:t>
            </a:r>
            <a:endParaRPr lang="en-US" dirty="0">
              <a:solidFill>
                <a:schemeClr val="bg1"/>
              </a:solidFill>
              <a:latin typeface="Times New Roman" panose="02020603050405020304" charset="0"/>
              <a:cs typeface="Times New Roman" panose="02020603050405020304" charset="0"/>
              <a:sym typeface="+mn-ea"/>
            </a:endParaRPr>
          </a:p>
          <a:p>
            <a:pPr algn="just">
              <a:lnSpc>
                <a:spcPct val="100000"/>
              </a:lnSpc>
              <a:buFont typeface="Arial" panose="020B0604020202020204" pitchFamily="34" charset="0"/>
            </a:pPr>
            <a:r>
              <a:rPr lang="en-US" dirty="0">
                <a:solidFill>
                  <a:schemeClr val="bg1"/>
                </a:solidFill>
                <a:latin typeface="Times New Roman" panose="02020603050405020304" charset="0"/>
                <a:cs typeface="Times New Roman" panose="02020603050405020304" charset="0"/>
                <a:sym typeface="+mn-ea"/>
              </a:rPr>
              <a:t> </a:t>
            </a:r>
            <a:endParaRPr lang="en-US" baseline="0" dirty="0">
              <a:solidFill>
                <a:schemeClr val="bg1"/>
              </a:solidFill>
              <a:latin typeface="Times New Roman" panose="02020603050405020304" charset="0"/>
              <a:cs typeface="Times New Roman" panose="02020603050405020304" charset="0"/>
            </a:endParaRPr>
          </a:p>
          <a:p>
            <a:pPr marL="571500" indent="-571500" algn="just">
              <a:lnSpc>
                <a:spcPct val="100000"/>
              </a:lnSpc>
              <a:buFont typeface="Arial" panose="020B0604020202020204" pitchFamily="34" charset="0"/>
              <a:buChar char="•"/>
            </a:pPr>
            <a:r>
              <a:rPr lang="en-US" dirty="0">
                <a:solidFill>
                  <a:schemeClr val="bg1"/>
                </a:solidFill>
                <a:latin typeface="Times New Roman" panose="02020603050405020304" charset="0"/>
                <a:cs typeface="Times New Roman" panose="02020603050405020304" charset="0"/>
                <a:sym typeface="+mn-ea"/>
              </a:rPr>
              <a:t>There is no null value present in the dataset and almost all the columns type is objective so we don’t need to check for outliers.</a:t>
            </a:r>
            <a:endParaRPr lang="en-US" baseline="0" dirty="0">
              <a:solidFill>
                <a:schemeClr val="bg1"/>
              </a:solidFill>
              <a:latin typeface="Times New Roman" panose="02020603050405020304" charset="0"/>
              <a:cs typeface="Times New Roman" panose="02020603050405020304" charset="0"/>
            </a:endParaRPr>
          </a:p>
          <a:p>
            <a:pPr marL="571500" indent="-571500" algn="just">
              <a:lnSpc>
                <a:spcPct val="100000"/>
              </a:lnSpc>
              <a:buFont typeface="Arial" panose="020B0604020202020204" pitchFamily="34" charset="0"/>
              <a:buChar char="•"/>
            </a:pPr>
            <a:endParaRPr lang="en-US" baseline="0" dirty="0">
              <a:solidFill>
                <a:schemeClr val="bg1"/>
              </a:solidFill>
              <a:latin typeface="Times New Roman" panose="02020603050405020304" charset="0"/>
              <a:cs typeface="Times New Roman" panose="02020603050405020304" charset="0"/>
            </a:endParaRPr>
          </a:p>
          <a:p>
            <a:pPr marL="571500" indent="-571500" algn="just">
              <a:lnSpc>
                <a:spcPct val="100000"/>
              </a:lnSpc>
              <a:buFont typeface="Arial" panose="020B0604020202020204" pitchFamily="34" charset="0"/>
              <a:buChar char="•"/>
            </a:pPr>
            <a:r>
              <a:rPr lang="en-US" dirty="0">
                <a:solidFill>
                  <a:schemeClr val="bg1"/>
                </a:solidFill>
                <a:latin typeface="Times New Roman" panose="02020603050405020304" charset="0"/>
                <a:cs typeface="Times New Roman" panose="02020603050405020304" charset="0"/>
                <a:sym typeface="+mn-ea"/>
              </a:rPr>
              <a:t>Once our data is ready, we’ll do further processing.</a:t>
            </a:r>
            <a:endParaRPr lang="en-US" baseline="0" dirty="0">
              <a:solidFill>
                <a:schemeClr val="bg1"/>
              </a:solidFill>
              <a:latin typeface="Times New Roman" panose="02020603050405020304" charset="0"/>
              <a:cs typeface="Times New Roman" panose="02020603050405020304" charset="0"/>
            </a:endParaRPr>
          </a:p>
          <a:p>
            <a:pPr algn="just">
              <a:lnSpc>
                <a:spcPct val="100000"/>
              </a:lnSpc>
            </a:pPr>
            <a:endParaRPr lang="en-US" baseline="0" dirty="0">
              <a:solidFill>
                <a:schemeClr val="bg1"/>
              </a:solidFill>
              <a:latin typeface="Times New Roman" panose="02020603050405020304" charset="0"/>
              <a:cs typeface="Times New Roman" panose="02020603050405020304" charset="0"/>
            </a:endParaRPr>
          </a:p>
          <a:p>
            <a:pPr marL="571500" indent="-571500" algn="just">
              <a:lnSpc>
                <a:spcPct val="100000"/>
              </a:lnSpc>
              <a:buFont typeface="Arial" panose="020B0604020202020204" pitchFamily="34" charset="0"/>
              <a:buChar char="•"/>
            </a:pPr>
            <a:r>
              <a:rPr lang="en-US" dirty="0">
                <a:solidFill>
                  <a:schemeClr val="bg1"/>
                </a:solidFill>
                <a:latin typeface="Times New Roman" panose="02020603050405020304" charset="0"/>
                <a:cs typeface="Times New Roman" panose="02020603050405020304" charset="0"/>
                <a:sym typeface="+mn-ea"/>
              </a:rPr>
              <a:t>I have dropped only one column i.e. ID because it’s not useful for prediction.</a:t>
            </a:r>
            <a:endParaRPr lang="en-US" dirty="0">
              <a:solidFill>
                <a:schemeClr val="bg1"/>
              </a:solidFill>
              <a:latin typeface="Times New Roman" panose="02020603050405020304" charset="0"/>
              <a:cs typeface="Times New Roman" panose="02020603050405020304" charset="0"/>
              <a:sym typeface="+mn-ea"/>
            </a:endParaRPr>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Data Preprocessing</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 name="Text Box 5"/>
          <p:cNvSpPr txBox="1"/>
          <p:nvPr/>
        </p:nvSpPr>
        <p:spPr>
          <a:xfrm>
            <a:off x="575945" y="949325"/>
            <a:ext cx="6790055" cy="5077460"/>
          </a:xfrm>
          <a:prstGeom prst="rect">
            <a:avLst/>
          </a:prstGeom>
          <a:noFill/>
        </p:spPr>
        <p:txBody>
          <a:bodyPr wrap="square" rtlCol="0" anchor="t">
            <a:spAutoFit/>
          </a:bodyPr>
          <a:p>
            <a:pPr algn="just">
              <a:lnSpc>
                <a:spcPct val="100000"/>
              </a:lnSpc>
            </a:pPr>
            <a:r>
              <a:rPr lang="en-US" dirty="0">
                <a:solidFill>
                  <a:schemeClr val="bg1"/>
                </a:solidFill>
                <a:latin typeface="Times New Roman" panose="02020603050405020304" charset="0"/>
                <a:cs typeface="Times New Roman" panose="02020603050405020304" charset="0"/>
                <a:sym typeface="+mn-ea"/>
              </a:rPr>
              <a:t>Evaluation Matrices:</a:t>
            </a:r>
            <a:endParaRPr lang="en-US" baseline="0" dirty="0">
              <a:solidFill>
                <a:schemeClr val="bg1"/>
              </a:solidFill>
              <a:latin typeface="Times New Roman" panose="02020603050405020304" charset="0"/>
              <a:cs typeface="Times New Roman" panose="02020603050405020304" charset="0"/>
            </a:endParaRPr>
          </a:p>
          <a:p>
            <a:pPr algn="just">
              <a:lnSpc>
                <a:spcPct val="100000"/>
              </a:lnSpc>
            </a:pPr>
            <a:endParaRPr lang="en-US" baseline="0" dirty="0">
              <a:solidFill>
                <a:schemeClr val="bg1"/>
              </a:solidFill>
              <a:latin typeface="Times New Roman" panose="02020603050405020304" charset="0"/>
              <a:cs typeface="Times New Roman" panose="02020603050405020304" charset="0"/>
            </a:endParaRPr>
          </a:p>
          <a:p>
            <a:pPr algn="just">
              <a:lnSpc>
                <a:spcPct val="100000"/>
              </a:lnSpc>
            </a:pPr>
            <a:r>
              <a:rPr lang="en-US" dirty="0">
                <a:solidFill>
                  <a:schemeClr val="bg1"/>
                </a:solidFill>
                <a:latin typeface="Times New Roman" panose="02020603050405020304" charset="0"/>
                <a:cs typeface="Times New Roman" panose="02020603050405020304" charset="0"/>
                <a:sym typeface="+mn-ea"/>
              </a:rPr>
              <a:t>Accuracy - it determines how often a model predicts default and non default correctly.</a:t>
            </a:r>
            <a:endParaRPr lang="en-US" baseline="0" dirty="0">
              <a:solidFill>
                <a:schemeClr val="bg1"/>
              </a:solidFill>
              <a:latin typeface="Times New Roman" panose="02020603050405020304" charset="0"/>
              <a:cs typeface="Times New Roman" panose="02020603050405020304" charset="0"/>
            </a:endParaRPr>
          </a:p>
          <a:p>
            <a:pPr algn="just">
              <a:lnSpc>
                <a:spcPct val="100000"/>
              </a:lnSpc>
            </a:pPr>
            <a:r>
              <a:rPr lang="en-US" dirty="0">
                <a:solidFill>
                  <a:schemeClr val="bg1"/>
                </a:solidFill>
                <a:latin typeface="Times New Roman" panose="02020603050405020304" charset="0"/>
                <a:cs typeface="Times New Roman" panose="02020603050405020304" charset="0"/>
                <a:sym typeface="+mn-ea"/>
              </a:rPr>
              <a:t>Precision-it calculates whenever our models predicts it is default how often it is correct.</a:t>
            </a:r>
            <a:endParaRPr lang="en-US" baseline="0" dirty="0">
              <a:solidFill>
                <a:schemeClr val="bg1"/>
              </a:solidFill>
              <a:latin typeface="Times New Roman" panose="02020603050405020304" charset="0"/>
              <a:cs typeface="Times New Roman" panose="02020603050405020304" charset="0"/>
            </a:endParaRPr>
          </a:p>
          <a:p>
            <a:pPr algn="just">
              <a:lnSpc>
                <a:spcPct val="100000"/>
              </a:lnSpc>
            </a:pPr>
            <a:r>
              <a:rPr lang="en-US" dirty="0">
                <a:solidFill>
                  <a:schemeClr val="bg1"/>
                </a:solidFill>
                <a:latin typeface="Times New Roman" panose="02020603050405020304" charset="0"/>
                <a:cs typeface="Times New Roman" panose="02020603050405020304" charset="0"/>
                <a:sym typeface="+mn-ea"/>
              </a:rPr>
              <a:t>Recall- Recall regulate the actual default that the model is actually predict.</a:t>
            </a:r>
            <a:endParaRPr lang="en-US" baseline="0" dirty="0">
              <a:solidFill>
                <a:schemeClr val="bg1"/>
              </a:solidFill>
              <a:latin typeface="Times New Roman" panose="02020603050405020304" charset="0"/>
              <a:cs typeface="Times New Roman" panose="02020603050405020304" charset="0"/>
            </a:endParaRPr>
          </a:p>
          <a:p>
            <a:pPr algn="just">
              <a:lnSpc>
                <a:spcPct val="100000"/>
              </a:lnSpc>
            </a:pPr>
            <a:r>
              <a:rPr lang="en-US" dirty="0">
                <a:solidFill>
                  <a:schemeClr val="bg1"/>
                </a:solidFill>
                <a:latin typeface="Times New Roman" panose="02020603050405020304" charset="0"/>
                <a:cs typeface="Times New Roman" panose="02020603050405020304" charset="0"/>
                <a:sym typeface="+mn-ea"/>
              </a:rPr>
              <a:t>Precision Recall Curve - PRC will display the tradeoff between Precision and Recall threshold.</a:t>
            </a:r>
            <a:endParaRPr lang="en-US" baseline="0" dirty="0">
              <a:solidFill>
                <a:schemeClr val="bg1"/>
              </a:solidFill>
              <a:latin typeface="Times New Roman" panose="02020603050405020304" charset="0"/>
              <a:cs typeface="Times New Roman" panose="02020603050405020304" charset="0"/>
            </a:endParaRPr>
          </a:p>
          <a:p>
            <a:pPr marL="571500" indent="-571500" algn="just">
              <a:lnSpc>
                <a:spcPct val="100000"/>
              </a:lnSpc>
              <a:buFont typeface="Arial" panose="020B0604020202020204" pitchFamily="34" charset="0"/>
              <a:buChar char="•"/>
            </a:pPr>
            <a:endParaRPr lang="en-US" baseline="0" dirty="0">
              <a:latin typeface="Times New Roman" panose="02020603050405020304" charset="0"/>
              <a:cs typeface="Times New Roman" panose="02020603050405020304" charset="0"/>
            </a:endParaRPr>
          </a:p>
          <a:p>
            <a:pPr marL="571500" indent="-571500" algn="just">
              <a:lnSpc>
                <a:spcPct val="100000"/>
              </a:lnSpc>
              <a:buFont typeface="Arial" panose="020B0604020202020204" pitchFamily="34" charset="0"/>
              <a:buChar char="•"/>
            </a:pPr>
            <a:endParaRPr lang="en-US" baseline="0" dirty="0">
              <a:solidFill>
                <a:schemeClr val="bg1"/>
              </a:solidFill>
              <a:latin typeface="Times New Roman" panose="02020603050405020304" charset="0"/>
              <a:cs typeface="Times New Roman" panose="02020603050405020304" charset="0"/>
            </a:endParaRPr>
          </a:p>
          <a:p>
            <a:pPr marL="571500" indent="-571500" algn="just">
              <a:lnSpc>
                <a:spcPct val="100000"/>
              </a:lnSpc>
              <a:buFont typeface="Arial" panose="020B0604020202020204" pitchFamily="34" charset="0"/>
              <a:buChar char="•"/>
            </a:pPr>
            <a:endParaRPr lang="en-US" baseline="0" dirty="0">
              <a:solidFill>
                <a:schemeClr val="bg1"/>
              </a:solidFill>
              <a:latin typeface="Times New Roman" panose="02020603050405020304" charset="0"/>
              <a:cs typeface="Times New Roman" panose="02020603050405020304" charset="0"/>
            </a:endParaRPr>
          </a:p>
          <a:p>
            <a:pPr marL="571500" indent="-571500" algn="just">
              <a:lnSpc>
                <a:spcPct val="100000"/>
              </a:lnSpc>
              <a:buFont typeface="Arial" panose="020B0604020202020204" pitchFamily="34" charset="0"/>
              <a:buChar char="•"/>
            </a:pPr>
            <a:endParaRPr lang="en-US" baseline="0" dirty="0">
              <a:solidFill>
                <a:schemeClr val="bg1"/>
              </a:solidFill>
              <a:latin typeface="Times New Roman" panose="02020603050405020304" charset="0"/>
              <a:cs typeface="Times New Roman" panose="02020603050405020304" charset="0"/>
            </a:endParaRPr>
          </a:p>
          <a:p>
            <a:pPr algn="just">
              <a:lnSpc>
                <a:spcPct val="100000"/>
              </a:lnSpc>
            </a:pPr>
            <a:endParaRPr lang="en-US" baseline="0" dirty="0">
              <a:solidFill>
                <a:schemeClr val="bg1"/>
              </a:solidFill>
              <a:latin typeface="Times New Roman" panose="02020603050405020304" charset="0"/>
              <a:cs typeface="Times New Roman" panose="02020603050405020304" charset="0"/>
            </a:endParaRPr>
          </a:p>
          <a:p>
            <a:pPr algn="just">
              <a:lnSpc>
                <a:spcPct val="100000"/>
              </a:lnSpc>
            </a:pPr>
            <a:r>
              <a:rPr lang="en-US" dirty="0">
                <a:solidFill>
                  <a:schemeClr val="bg1"/>
                </a:solidFill>
                <a:latin typeface="Times New Roman" panose="02020603050405020304" charset="0"/>
                <a:cs typeface="Times New Roman" panose="02020603050405020304" charset="0"/>
                <a:sym typeface="+mn-ea"/>
              </a:rPr>
              <a:t>Cross Validations:</a:t>
            </a:r>
            <a:endParaRPr lang="en-US" baseline="0" dirty="0">
              <a:solidFill>
                <a:schemeClr val="bg1"/>
              </a:solidFill>
              <a:latin typeface="Times New Roman" panose="02020603050405020304" charset="0"/>
              <a:cs typeface="Times New Roman" panose="02020603050405020304" charset="0"/>
            </a:endParaRPr>
          </a:p>
          <a:p>
            <a:pPr algn="just">
              <a:lnSpc>
                <a:spcPct val="100000"/>
              </a:lnSpc>
            </a:pPr>
            <a:endParaRPr lang="en-US" baseline="0" dirty="0">
              <a:solidFill>
                <a:schemeClr val="bg1"/>
              </a:solidFill>
              <a:latin typeface="Times New Roman" panose="02020603050405020304" charset="0"/>
              <a:cs typeface="Times New Roman" panose="02020603050405020304" charset="0"/>
            </a:endParaRPr>
          </a:p>
          <a:p>
            <a:pPr marL="571500" indent="-571500" algn="just">
              <a:lnSpc>
                <a:spcPct val="100000"/>
              </a:lnSpc>
              <a:buFont typeface="Arial" panose="020B0604020202020204" pitchFamily="34" charset="0"/>
              <a:buChar char="•"/>
            </a:pPr>
            <a:r>
              <a:rPr lang="en-US" dirty="0">
                <a:solidFill>
                  <a:schemeClr val="bg1"/>
                </a:solidFill>
                <a:latin typeface="Times New Roman" panose="02020603050405020304" charset="0"/>
                <a:cs typeface="Times New Roman" panose="02020603050405020304" charset="0"/>
                <a:sym typeface="+mn-ea"/>
              </a:rPr>
              <a:t>K Fold cross validations , K = 5</a:t>
            </a:r>
            <a:endParaRPr lang="en-US" dirty="0">
              <a:solidFill>
                <a:schemeClr val="bg1"/>
              </a:solidFill>
              <a:latin typeface="Times New Roman" panose="02020603050405020304" charset="0"/>
              <a:cs typeface="Times New Roman" panose="02020603050405020304" charset="0"/>
              <a:sym typeface="+mn-ea"/>
            </a:endParaRPr>
          </a:p>
        </p:txBody>
      </p:sp>
      <p:pic>
        <p:nvPicPr>
          <p:cNvPr id="4" name="Content Placeholder 3"/>
          <p:cNvPicPr>
            <a:picLocks noChangeAspect="1"/>
          </p:cNvPicPr>
          <p:nvPr>
            <p:ph idx="1"/>
          </p:nvPr>
        </p:nvPicPr>
        <p:blipFill>
          <a:blip r:embed="rId1"/>
          <a:stretch>
            <a:fillRect/>
          </a:stretch>
        </p:blipFill>
        <p:spPr>
          <a:xfrm>
            <a:off x="1360805" y="4067175"/>
            <a:ext cx="4343400" cy="723900"/>
          </a:xfrm>
          <a:prstGeom prst="rect">
            <a:avLst/>
          </a:prstGeom>
        </p:spPr>
      </p:pic>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45" name="组合 40"/>
          <p:cNvGrpSpPr/>
          <p:nvPr/>
        </p:nvGrpSpPr>
        <p:grpSpPr>
          <a:xfrm>
            <a:off x="10909300" y="5454650"/>
            <a:ext cx="1295400" cy="1649413"/>
            <a:chOff x="8470421" y="5184967"/>
            <a:chExt cx="517357" cy="659213"/>
          </a:xfrm>
        </p:grpSpPr>
        <p:sp>
          <p:nvSpPr>
            <p:cNvPr id="42" name="矩形 41"/>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2" name="菱形 11"/>
          <p:cNvSpPr/>
          <p:nvPr/>
        </p:nvSpPr>
        <p:spPr>
          <a:xfrm>
            <a:off x="1487488" y="2686050"/>
            <a:ext cx="1484313" cy="1485900"/>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6" name="任意多边形 25"/>
          <p:cNvSpPr/>
          <p:nvPr/>
        </p:nvSpPr>
        <p:spPr>
          <a:xfrm>
            <a:off x="2538413" y="2224088"/>
            <a:ext cx="2000250" cy="2409825"/>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7" name="菱形 26"/>
          <p:cNvSpPr/>
          <p:nvPr/>
        </p:nvSpPr>
        <p:spPr>
          <a:xfrm>
            <a:off x="4395788" y="3163888"/>
            <a:ext cx="531813" cy="530225"/>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152" name="文本框 14"/>
          <p:cNvSpPr txBox="1"/>
          <p:nvPr/>
        </p:nvSpPr>
        <p:spPr>
          <a:xfrm>
            <a:off x="5182235" y="2945130"/>
            <a:ext cx="6383020" cy="829945"/>
          </a:xfrm>
          <a:prstGeom prst="rect">
            <a:avLst/>
          </a:prstGeom>
          <a:noFill/>
          <a:ln w="9525">
            <a:noFill/>
          </a:ln>
        </p:spPr>
        <p:txBody>
          <a:bodyPr wrap="square" anchor="t" anchorCtr="0">
            <a:spAutoFit/>
          </a:bodyPr>
          <a:p>
            <a:r>
              <a:rPr lang="en-US" altLang="zh-CN" sz="4800" b="1" dirty="0">
                <a:solidFill>
                  <a:schemeClr val="bg1"/>
                </a:solidFill>
                <a:latin typeface="Microsoft YaHei" panose="020B0503020204020204" pitchFamily="34" charset="-122"/>
                <a:ea typeface="Microsoft YaHei" panose="020B0503020204020204" pitchFamily="34" charset="-122"/>
              </a:rPr>
              <a:t>Model Building </a:t>
            </a:r>
            <a:endParaRPr lang="en-US" altLang="zh-CN" sz="4800" b="1" dirty="0">
              <a:solidFill>
                <a:schemeClr val="bg1"/>
              </a:solidFill>
              <a:latin typeface="Microsoft YaHei" panose="020B0503020204020204" pitchFamily="34" charset="-122"/>
              <a:ea typeface="Microsoft YaHei" panose="020B0503020204020204" pitchFamily="34" charset="-122"/>
            </a:endParaRPr>
          </a:p>
        </p:txBody>
      </p:sp>
      <p:cxnSp>
        <p:nvCxnSpPr>
          <p:cNvPr id="4" name="直接连接符 3"/>
          <p:cNvCxnSpPr/>
          <p:nvPr/>
        </p:nvCxnSpPr>
        <p:spPr>
          <a:xfrm>
            <a:off x="5367338" y="2705100"/>
            <a:ext cx="43053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367338" y="4033838"/>
            <a:ext cx="4305300" cy="0"/>
          </a:xfrm>
          <a:prstGeom prst="line">
            <a:avLst/>
          </a:prstGeom>
          <a:ln>
            <a:solidFill>
              <a:srgbClr val="31A2D8"/>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156" name="文本框 18"/>
          <p:cNvSpPr txBox="1"/>
          <p:nvPr/>
        </p:nvSpPr>
        <p:spPr>
          <a:xfrm>
            <a:off x="3181350" y="2705100"/>
            <a:ext cx="849313" cy="1445260"/>
          </a:xfrm>
          <a:prstGeom prst="rect">
            <a:avLst/>
          </a:prstGeom>
          <a:noFill/>
          <a:ln w="9525">
            <a:noFill/>
          </a:ln>
        </p:spPr>
        <p:txBody>
          <a:bodyPr anchor="t" anchorCtr="0">
            <a:spAutoFit/>
          </a:bodyPr>
          <a:p>
            <a:r>
              <a:rPr lang="en-US" altLang="zh-CN" sz="8800" b="1" dirty="0">
                <a:solidFill>
                  <a:schemeClr val="bg1"/>
                </a:solidFill>
                <a:latin typeface="Microsoft YaHei" panose="020B0503020204020204" pitchFamily="34" charset="-122"/>
                <a:ea typeface="Microsoft YaHei" panose="020B0503020204020204" pitchFamily="34" charset="-122"/>
              </a:rPr>
              <a:t>8</a:t>
            </a:r>
            <a:endParaRPr lang="en-US" altLang="zh-CN" sz="8800"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Model Building- Logistic Regression</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3" name="Content Placeholder 2"/>
          <p:cNvPicPr>
            <a:picLocks noChangeAspect="1"/>
          </p:cNvPicPr>
          <p:nvPr>
            <p:ph idx="1"/>
          </p:nvPr>
        </p:nvPicPr>
        <p:blipFill>
          <a:blip r:embed="rId1"/>
          <a:stretch>
            <a:fillRect/>
          </a:stretch>
        </p:blipFill>
        <p:spPr>
          <a:xfrm>
            <a:off x="1010285" y="1691005"/>
            <a:ext cx="8428355" cy="4085590"/>
          </a:xfrm>
          <a:prstGeom prst="rect">
            <a:avLst/>
          </a:prstGeom>
        </p:spPr>
      </p:pic>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367030" y="363855"/>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Model building- K nearest neighbor classifier</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5" name="Content Placeholder 4"/>
          <p:cNvPicPr>
            <a:picLocks noChangeAspect="1"/>
          </p:cNvPicPr>
          <p:nvPr>
            <p:ph idx="1"/>
          </p:nvPr>
        </p:nvPicPr>
        <p:blipFill>
          <a:blip r:embed="rId1"/>
          <a:stretch>
            <a:fillRect/>
          </a:stretch>
        </p:blipFill>
        <p:spPr>
          <a:xfrm>
            <a:off x="1038860" y="1233170"/>
            <a:ext cx="8393430" cy="4526915"/>
          </a:xfrm>
          <a:prstGeom prst="rect">
            <a:avLst/>
          </a:prstGeom>
        </p:spPr>
      </p:pic>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323215" y="27686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Model building- Decision Tree Classifier</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4" name="Content Placeholder 3"/>
          <p:cNvPicPr>
            <a:picLocks noChangeAspect="1"/>
          </p:cNvPicPr>
          <p:nvPr>
            <p:ph idx="1"/>
          </p:nvPr>
        </p:nvPicPr>
        <p:blipFill>
          <a:blip r:embed="rId1"/>
          <a:stretch>
            <a:fillRect/>
          </a:stretch>
        </p:blipFill>
        <p:spPr>
          <a:xfrm>
            <a:off x="838200" y="1385570"/>
            <a:ext cx="8470265" cy="4683125"/>
          </a:xfrm>
          <a:prstGeom prst="rect">
            <a:avLst/>
          </a:prstGeom>
        </p:spPr>
      </p:pic>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323215" y="27686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Model building- Random Forest Classifier</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4" name="Content Placeholder 3"/>
          <p:cNvPicPr>
            <a:picLocks noChangeAspect="1"/>
          </p:cNvPicPr>
          <p:nvPr>
            <p:ph idx="1"/>
          </p:nvPr>
        </p:nvPicPr>
        <p:blipFill>
          <a:blip r:embed="rId1"/>
          <a:stretch>
            <a:fillRect/>
          </a:stretch>
        </p:blipFill>
        <p:spPr>
          <a:xfrm>
            <a:off x="838835" y="1410335"/>
            <a:ext cx="8537575" cy="4476115"/>
          </a:xfrm>
          <a:prstGeom prst="rect">
            <a:avLst/>
          </a:prstGeom>
        </p:spPr>
      </p:pic>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21" name="组合 40"/>
          <p:cNvGrpSpPr/>
          <p:nvPr/>
        </p:nvGrpSpPr>
        <p:grpSpPr>
          <a:xfrm>
            <a:off x="10909300" y="5454650"/>
            <a:ext cx="1295400" cy="1649413"/>
            <a:chOff x="8470421" y="5184967"/>
            <a:chExt cx="517357" cy="659213"/>
          </a:xfrm>
        </p:grpSpPr>
        <p:sp>
          <p:nvSpPr>
            <p:cNvPr id="42" name="矩形 41"/>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5125" name="组合 6"/>
          <p:cNvGrpSpPr/>
          <p:nvPr/>
        </p:nvGrpSpPr>
        <p:grpSpPr>
          <a:xfrm>
            <a:off x="5143500" y="1474788"/>
            <a:ext cx="1249363" cy="873125"/>
            <a:chOff x="1486718" y="2224879"/>
            <a:chExt cx="3440641" cy="2408243"/>
          </a:xfrm>
        </p:grpSpPr>
        <p:sp>
          <p:nvSpPr>
            <p:cNvPr id="12" name="菱形 11"/>
            <p:cNvSpPr/>
            <p:nvPr/>
          </p:nvSpPr>
          <p:spPr>
            <a:xfrm>
              <a:off x="1486718" y="2686812"/>
              <a:ext cx="1484378" cy="148437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6" name="任意多边形 25"/>
            <p:cNvSpPr/>
            <p:nvPr/>
          </p:nvSpPr>
          <p:spPr>
            <a:xfrm>
              <a:off x="2538177" y="2224879"/>
              <a:ext cx="2000813" cy="2408243"/>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7" name="菱形 26"/>
            <p:cNvSpPr/>
            <p:nvPr/>
          </p:nvSpPr>
          <p:spPr>
            <a:xfrm>
              <a:off x="4396031" y="3163336"/>
              <a:ext cx="531328" cy="53132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grpSp>
      <p:sp>
        <p:nvSpPr>
          <p:cNvPr id="5129" name="文本框 14"/>
          <p:cNvSpPr txBox="1"/>
          <p:nvPr/>
        </p:nvSpPr>
        <p:spPr>
          <a:xfrm>
            <a:off x="6495098" y="1648143"/>
            <a:ext cx="3257550" cy="460375"/>
          </a:xfrm>
          <a:prstGeom prst="rect">
            <a:avLst/>
          </a:prstGeom>
          <a:noFill/>
          <a:ln w="9525">
            <a:noFill/>
          </a:ln>
        </p:spPr>
        <p:txBody>
          <a:bodyPr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 Data Preparation</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cxnSp>
        <p:nvCxnSpPr>
          <p:cNvPr id="4" name="直接连接符 3"/>
          <p:cNvCxnSpPr/>
          <p:nvPr/>
        </p:nvCxnSpPr>
        <p:spPr>
          <a:xfrm>
            <a:off x="6103938" y="2241550"/>
            <a:ext cx="36830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sp>
        <p:nvSpPr>
          <p:cNvPr id="5131" name="文本框 28"/>
          <p:cNvSpPr txBox="1"/>
          <p:nvPr/>
        </p:nvSpPr>
        <p:spPr>
          <a:xfrm>
            <a:off x="5721350" y="1655763"/>
            <a:ext cx="376238" cy="521970"/>
          </a:xfrm>
          <a:prstGeom prst="rect">
            <a:avLst/>
          </a:prstGeom>
          <a:noFill/>
          <a:ln w="9525">
            <a:noFill/>
          </a:ln>
        </p:spPr>
        <p:txBody>
          <a:bodyPr anchor="t" anchorCtr="0">
            <a:spAutoFit/>
          </a:bodyPr>
          <a:p>
            <a:r>
              <a:rPr lang="en-US" altLang="zh-CN" sz="2800" b="1" dirty="0">
                <a:solidFill>
                  <a:schemeClr val="bg1"/>
                </a:solidFill>
                <a:latin typeface="Microsoft YaHei" panose="020B0503020204020204" pitchFamily="34" charset="-122"/>
                <a:ea typeface="Microsoft YaHei" panose="020B0503020204020204" pitchFamily="34" charset="-122"/>
              </a:rPr>
              <a:t>5</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grpSp>
        <p:nvGrpSpPr>
          <p:cNvPr id="5132" name="组合 34"/>
          <p:cNvGrpSpPr/>
          <p:nvPr/>
        </p:nvGrpSpPr>
        <p:grpSpPr>
          <a:xfrm>
            <a:off x="5143500" y="2486025"/>
            <a:ext cx="1249363" cy="874713"/>
            <a:chOff x="1486718" y="2224879"/>
            <a:chExt cx="3440641" cy="2408243"/>
          </a:xfrm>
        </p:grpSpPr>
        <p:sp>
          <p:nvSpPr>
            <p:cNvPr id="40" name="菱形 39"/>
            <p:cNvSpPr/>
            <p:nvPr/>
          </p:nvSpPr>
          <p:spPr>
            <a:xfrm>
              <a:off x="1486718" y="2686812"/>
              <a:ext cx="1484378" cy="148437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45" name="任意多边形 44"/>
            <p:cNvSpPr/>
            <p:nvPr/>
          </p:nvSpPr>
          <p:spPr>
            <a:xfrm>
              <a:off x="2538177" y="2224879"/>
              <a:ext cx="2000813" cy="2408243"/>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46" name="菱形 45"/>
            <p:cNvSpPr/>
            <p:nvPr/>
          </p:nvSpPr>
          <p:spPr>
            <a:xfrm>
              <a:off x="4396031" y="3163336"/>
              <a:ext cx="531328" cy="53132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grpSp>
      <p:sp>
        <p:nvSpPr>
          <p:cNvPr id="5136" name="文本框 36"/>
          <p:cNvSpPr txBox="1"/>
          <p:nvPr/>
        </p:nvSpPr>
        <p:spPr>
          <a:xfrm>
            <a:off x="6529388" y="2692400"/>
            <a:ext cx="3257550" cy="460375"/>
          </a:xfrm>
          <a:prstGeom prst="rect">
            <a:avLst/>
          </a:prstGeom>
          <a:noFill/>
          <a:ln w="9525">
            <a:noFill/>
          </a:ln>
        </p:spPr>
        <p:txBody>
          <a:bodyPr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Data Preprocessing</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cxnSp>
        <p:nvCxnSpPr>
          <p:cNvPr id="38" name="直接连接符 37"/>
          <p:cNvCxnSpPr/>
          <p:nvPr/>
        </p:nvCxnSpPr>
        <p:spPr>
          <a:xfrm>
            <a:off x="6103938" y="3252788"/>
            <a:ext cx="36830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sp>
        <p:nvSpPr>
          <p:cNvPr id="5138" name="文本框 38"/>
          <p:cNvSpPr txBox="1"/>
          <p:nvPr/>
        </p:nvSpPr>
        <p:spPr>
          <a:xfrm>
            <a:off x="5721350" y="2667000"/>
            <a:ext cx="376238" cy="521970"/>
          </a:xfrm>
          <a:prstGeom prst="rect">
            <a:avLst/>
          </a:prstGeom>
          <a:noFill/>
          <a:ln w="9525">
            <a:noFill/>
          </a:ln>
        </p:spPr>
        <p:txBody>
          <a:bodyPr anchor="t" anchorCtr="0">
            <a:spAutoFit/>
          </a:bodyPr>
          <a:p>
            <a:r>
              <a:rPr lang="en-US" altLang="zh-CN" sz="2800" b="1" dirty="0">
                <a:solidFill>
                  <a:schemeClr val="bg1"/>
                </a:solidFill>
                <a:latin typeface="Microsoft YaHei" panose="020B0503020204020204" pitchFamily="34" charset="-122"/>
                <a:ea typeface="Microsoft YaHei" panose="020B0503020204020204" pitchFamily="34" charset="-122"/>
              </a:rPr>
              <a:t>6</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grpSp>
        <p:nvGrpSpPr>
          <p:cNvPr id="5139" name="组合 47"/>
          <p:cNvGrpSpPr/>
          <p:nvPr/>
        </p:nvGrpSpPr>
        <p:grpSpPr>
          <a:xfrm>
            <a:off x="5143500" y="3497263"/>
            <a:ext cx="1249363" cy="874712"/>
            <a:chOff x="1486718" y="2224879"/>
            <a:chExt cx="3440641" cy="2408243"/>
          </a:xfrm>
        </p:grpSpPr>
        <p:sp>
          <p:nvSpPr>
            <p:cNvPr id="52" name="菱形 51"/>
            <p:cNvSpPr/>
            <p:nvPr/>
          </p:nvSpPr>
          <p:spPr>
            <a:xfrm>
              <a:off x="1486718" y="2686812"/>
              <a:ext cx="1484378" cy="148437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53" name="任意多边形 52"/>
            <p:cNvSpPr/>
            <p:nvPr/>
          </p:nvSpPr>
          <p:spPr>
            <a:xfrm>
              <a:off x="2538177" y="2224879"/>
              <a:ext cx="2000813" cy="2408243"/>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54" name="菱形 53"/>
            <p:cNvSpPr/>
            <p:nvPr/>
          </p:nvSpPr>
          <p:spPr>
            <a:xfrm>
              <a:off x="4396031" y="3163336"/>
              <a:ext cx="531328" cy="53132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grpSp>
      <p:sp>
        <p:nvSpPr>
          <p:cNvPr id="5143" name="文本框 48"/>
          <p:cNvSpPr txBox="1"/>
          <p:nvPr/>
        </p:nvSpPr>
        <p:spPr>
          <a:xfrm>
            <a:off x="6529705" y="3703955"/>
            <a:ext cx="4570730"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Visualization</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cxnSp>
        <p:nvCxnSpPr>
          <p:cNvPr id="50" name="直接连接符 49"/>
          <p:cNvCxnSpPr/>
          <p:nvPr/>
        </p:nvCxnSpPr>
        <p:spPr>
          <a:xfrm>
            <a:off x="6103938" y="4264025"/>
            <a:ext cx="36830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sp>
        <p:nvSpPr>
          <p:cNvPr id="5145" name="文本框 50"/>
          <p:cNvSpPr txBox="1"/>
          <p:nvPr/>
        </p:nvSpPr>
        <p:spPr>
          <a:xfrm>
            <a:off x="5721350" y="3678238"/>
            <a:ext cx="376238" cy="521970"/>
          </a:xfrm>
          <a:prstGeom prst="rect">
            <a:avLst/>
          </a:prstGeom>
          <a:noFill/>
          <a:ln w="9525">
            <a:noFill/>
          </a:ln>
        </p:spPr>
        <p:txBody>
          <a:bodyPr anchor="t" anchorCtr="0">
            <a:spAutoFit/>
          </a:bodyPr>
          <a:p>
            <a:r>
              <a:rPr lang="en-US" altLang="zh-CN" sz="2800" b="1" dirty="0">
                <a:solidFill>
                  <a:schemeClr val="bg1"/>
                </a:solidFill>
                <a:latin typeface="Microsoft YaHei" panose="020B0503020204020204" pitchFamily="34" charset="-122"/>
                <a:ea typeface="Microsoft YaHei" panose="020B0503020204020204" pitchFamily="34" charset="-122"/>
              </a:rPr>
              <a:t>7</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grpSp>
        <p:nvGrpSpPr>
          <p:cNvPr id="5146" name="组合 55"/>
          <p:cNvGrpSpPr/>
          <p:nvPr/>
        </p:nvGrpSpPr>
        <p:grpSpPr>
          <a:xfrm>
            <a:off x="5143500" y="4510088"/>
            <a:ext cx="1249363" cy="873125"/>
            <a:chOff x="1486718" y="2224879"/>
            <a:chExt cx="3440641" cy="2408243"/>
          </a:xfrm>
        </p:grpSpPr>
        <p:sp>
          <p:nvSpPr>
            <p:cNvPr id="60" name="菱形 59"/>
            <p:cNvSpPr/>
            <p:nvPr/>
          </p:nvSpPr>
          <p:spPr>
            <a:xfrm>
              <a:off x="1486718" y="2686812"/>
              <a:ext cx="1484378" cy="148437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1" name="任意多边形 60"/>
            <p:cNvSpPr/>
            <p:nvPr/>
          </p:nvSpPr>
          <p:spPr>
            <a:xfrm>
              <a:off x="2538177" y="2224879"/>
              <a:ext cx="2000813" cy="2408243"/>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2" name="菱形 61"/>
            <p:cNvSpPr/>
            <p:nvPr/>
          </p:nvSpPr>
          <p:spPr>
            <a:xfrm>
              <a:off x="4396031" y="3163336"/>
              <a:ext cx="531328" cy="53132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grpSp>
      <p:sp>
        <p:nvSpPr>
          <p:cNvPr id="5150" name="文本框 56"/>
          <p:cNvSpPr txBox="1"/>
          <p:nvPr/>
        </p:nvSpPr>
        <p:spPr>
          <a:xfrm>
            <a:off x="6529388" y="4716463"/>
            <a:ext cx="3257550" cy="460375"/>
          </a:xfrm>
          <a:prstGeom prst="rect">
            <a:avLst/>
          </a:prstGeom>
          <a:noFill/>
          <a:ln w="9525">
            <a:noFill/>
          </a:ln>
        </p:spPr>
        <p:txBody>
          <a:bodyPr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Model building</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cxnSp>
        <p:nvCxnSpPr>
          <p:cNvPr id="58" name="直接连接符 57"/>
          <p:cNvCxnSpPr/>
          <p:nvPr/>
        </p:nvCxnSpPr>
        <p:spPr>
          <a:xfrm>
            <a:off x="6103938" y="5276850"/>
            <a:ext cx="36830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sp>
        <p:nvSpPr>
          <p:cNvPr id="5152" name="文本框 58"/>
          <p:cNvSpPr txBox="1"/>
          <p:nvPr/>
        </p:nvSpPr>
        <p:spPr>
          <a:xfrm>
            <a:off x="5721350" y="4691063"/>
            <a:ext cx="376238" cy="521970"/>
          </a:xfrm>
          <a:prstGeom prst="rect">
            <a:avLst/>
          </a:prstGeom>
          <a:noFill/>
          <a:ln w="9525">
            <a:noFill/>
          </a:ln>
        </p:spPr>
        <p:txBody>
          <a:bodyPr anchor="t" anchorCtr="0">
            <a:spAutoFit/>
          </a:bodyPr>
          <a:p>
            <a:r>
              <a:rPr lang="en-US" altLang="zh-CN" sz="2800" b="1" dirty="0">
                <a:solidFill>
                  <a:schemeClr val="bg1"/>
                </a:solidFill>
                <a:latin typeface="Microsoft YaHei" panose="020B0503020204020204" pitchFamily="34" charset="-122"/>
                <a:ea typeface="Microsoft YaHei" panose="020B0503020204020204" pitchFamily="34" charset="-122"/>
              </a:rPr>
              <a:t>8</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grpSp>
        <p:nvGrpSpPr>
          <p:cNvPr id="5153" name="组合 12"/>
          <p:cNvGrpSpPr/>
          <p:nvPr/>
        </p:nvGrpSpPr>
        <p:grpSpPr>
          <a:xfrm rot="5400000">
            <a:off x="1684338" y="2224088"/>
            <a:ext cx="3441700" cy="2406650"/>
            <a:chOff x="1486718" y="2224879"/>
            <a:chExt cx="3440641" cy="2408243"/>
          </a:xfrm>
        </p:grpSpPr>
        <p:sp>
          <p:nvSpPr>
            <p:cNvPr id="63" name="菱形 62"/>
            <p:cNvSpPr/>
            <p:nvPr/>
          </p:nvSpPr>
          <p:spPr>
            <a:xfrm>
              <a:off x="1486718" y="2686812"/>
              <a:ext cx="1484378" cy="148437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4" name="任意多边形 63"/>
            <p:cNvSpPr/>
            <p:nvPr/>
          </p:nvSpPr>
          <p:spPr>
            <a:xfrm>
              <a:off x="2538177" y="2224879"/>
              <a:ext cx="2000813" cy="2408243"/>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5" name="菱形 64"/>
            <p:cNvSpPr/>
            <p:nvPr/>
          </p:nvSpPr>
          <p:spPr>
            <a:xfrm>
              <a:off x="4396031" y="3163336"/>
              <a:ext cx="531328" cy="53132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grpSp>
      <p:sp>
        <p:nvSpPr>
          <p:cNvPr id="5157" name="文本框 70"/>
          <p:cNvSpPr txBox="1"/>
          <p:nvPr/>
        </p:nvSpPr>
        <p:spPr>
          <a:xfrm>
            <a:off x="2413000" y="3665538"/>
            <a:ext cx="1984375" cy="460375"/>
          </a:xfrm>
          <a:prstGeom prst="rect">
            <a:avLst/>
          </a:prstGeom>
          <a:noFill/>
          <a:ln w="9525">
            <a:noFill/>
          </a:ln>
        </p:spPr>
        <p:txBody>
          <a:bodyPr wrap="square" anchor="t" anchorCtr="0">
            <a:spAutoFit/>
          </a:bodyPr>
          <a:p>
            <a:r>
              <a:rPr lang="zh-CN" altLang="en-US" sz="2400" b="1" dirty="0">
                <a:solidFill>
                  <a:schemeClr val="bg1"/>
                </a:solidFill>
                <a:latin typeface="Microsoft YaHei" panose="020B0503020204020204" pitchFamily="34" charset="-122"/>
                <a:ea typeface="Microsoft YaHei" panose="020B0503020204020204" pitchFamily="34" charset="-122"/>
              </a:rPr>
              <a:t>CONTENTS</a:t>
            </a:r>
            <a:endParaRPr lang="zh-CN" altLang="en-US" sz="2400"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323215" y="276860"/>
            <a:ext cx="8609330"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Model building- K neibours classifier with (n_neighbours =3)</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3" name="Content Placeholder 2"/>
          <p:cNvPicPr>
            <a:picLocks noChangeAspect="1"/>
          </p:cNvPicPr>
          <p:nvPr>
            <p:ph idx="1"/>
          </p:nvPr>
        </p:nvPicPr>
        <p:blipFill>
          <a:blip r:embed="rId1"/>
          <a:stretch>
            <a:fillRect/>
          </a:stretch>
        </p:blipFill>
        <p:spPr>
          <a:xfrm>
            <a:off x="838200" y="1393825"/>
            <a:ext cx="8448675" cy="4711065"/>
          </a:xfrm>
          <a:prstGeom prst="rect">
            <a:avLst/>
          </a:prstGeom>
        </p:spPr>
      </p:pic>
    </p:spTree>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323215" y="27686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Validating the model</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 name="Text Box 3"/>
          <p:cNvSpPr txBox="1"/>
          <p:nvPr/>
        </p:nvSpPr>
        <p:spPr>
          <a:xfrm>
            <a:off x="323215" y="1229360"/>
            <a:ext cx="9514840" cy="645160"/>
          </a:xfrm>
          <a:prstGeom prst="rect">
            <a:avLst/>
          </a:prstGeom>
          <a:noFill/>
        </p:spPr>
        <p:txBody>
          <a:bodyPr wrap="square" rtlCol="0" anchor="t">
            <a:spAutoFit/>
          </a:bodyPr>
          <a:p>
            <a:pPr algn="just"/>
            <a:r>
              <a:rPr lang="en-US" dirty="0">
                <a:solidFill>
                  <a:schemeClr val="bg1"/>
                </a:solidFill>
                <a:latin typeface="Times New Roman" panose="02020603050405020304" charset="0"/>
                <a:cs typeface="Times New Roman" panose="02020603050405020304" charset="0"/>
                <a:sym typeface="+mn-ea"/>
              </a:rPr>
              <a:t>From the details on the above solutions it is clearly understandable that  we are getting best result with the help of Random Forest Classifier, so we save this model with the help of </a:t>
            </a:r>
            <a:r>
              <a:rPr lang="en-US" dirty="0" err="1">
                <a:solidFill>
                  <a:schemeClr val="bg1"/>
                </a:solidFill>
                <a:latin typeface="Times New Roman" panose="02020603050405020304" charset="0"/>
                <a:cs typeface="Times New Roman" panose="02020603050405020304" charset="0"/>
                <a:sym typeface="+mn-ea"/>
              </a:rPr>
              <a:t>joblib</a:t>
            </a:r>
            <a:r>
              <a:rPr lang="en-US" dirty="0">
                <a:solidFill>
                  <a:schemeClr val="bg1"/>
                </a:solidFill>
                <a:latin typeface="Times New Roman" panose="02020603050405020304" charset="0"/>
                <a:cs typeface="Times New Roman" panose="02020603050405020304" charset="0"/>
                <a:sym typeface="+mn-ea"/>
              </a:rPr>
              <a:t> Library</a:t>
            </a:r>
            <a:r>
              <a:rPr lang="en-US" dirty="0">
                <a:latin typeface="Times New Roman" panose="02020603050405020304" charset="0"/>
                <a:cs typeface="Times New Roman" panose="02020603050405020304" charset="0"/>
                <a:sym typeface="+mn-ea"/>
              </a:rPr>
              <a:t>.</a:t>
            </a:r>
            <a:endParaRPr lang="en-US" dirty="0">
              <a:solidFill>
                <a:schemeClr val="bg1"/>
              </a:solidFill>
              <a:latin typeface="Times New Roman" panose="02020603050405020304" charset="0"/>
              <a:cs typeface="Times New Roman" panose="02020603050405020304" charset="0"/>
              <a:sym typeface="+mn-ea"/>
            </a:endParaRPr>
          </a:p>
        </p:txBody>
      </p:sp>
      <p:pic>
        <p:nvPicPr>
          <p:cNvPr id="7" name="Content Placeholder 6"/>
          <p:cNvPicPr>
            <a:picLocks noChangeAspect="1"/>
          </p:cNvPicPr>
          <p:nvPr>
            <p:ph idx="1"/>
          </p:nvPr>
        </p:nvPicPr>
        <p:blipFill>
          <a:blip r:embed="rId1"/>
          <a:stretch>
            <a:fillRect/>
          </a:stretch>
        </p:blipFill>
        <p:spPr>
          <a:xfrm>
            <a:off x="776605" y="2633980"/>
            <a:ext cx="6124575" cy="1590675"/>
          </a:xfrm>
          <a:prstGeom prst="rect">
            <a:avLst/>
          </a:prstGeom>
        </p:spPr>
      </p:pic>
    </p:spTree>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Conclusion</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Text Box 1"/>
          <p:cNvSpPr txBox="1"/>
          <p:nvPr/>
        </p:nvSpPr>
        <p:spPr>
          <a:xfrm>
            <a:off x="653415" y="1090930"/>
            <a:ext cx="10064750" cy="3692525"/>
          </a:xfrm>
          <a:prstGeom prst="rect">
            <a:avLst/>
          </a:prstGeom>
          <a:noFill/>
        </p:spPr>
        <p:txBody>
          <a:bodyPr wrap="square" rtlCol="0" anchor="t">
            <a:spAutoFit/>
          </a:bodyPr>
          <a:p>
            <a:pPr marL="0" indent="0" algn="just">
              <a:buNone/>
            </a:pPr>
            <a:r>
              <a:rPr lang="en-US" dirty="0">
                <a:solidFill>
                  <a:schemeClr val="bg1"/>
                </a:solidFill>
                <a:latin typeface="Times New Roman" panose="02020603050405020304" charset="0"/>
                <a:cs typeface="Times New Roman" panose="02020603050405020304" charset="0"/>
                <a:sym typeface="+mn-ea"/>
              </a:rPr>
              <a:t>As we know data is increasing in every second in our day today life. So more the data better the model. </a:t>
            </a:r>
            <a:endParaRPr lang="en-US" baseline="0" dirty="0">
              <a:solidFill>
                <a:schemeClr val="bg1"/>
              </a:solidFill>
              <a:latin typeface="Times New Roman" panose="02020603050405020304" charset="0"/>
              <a:cs typeface="Times New Roman" panose="02020603050405020304" charset="0"/>
            </a:endParaRPr>
          </a:p>
          <a:p>
            <a:pPr marL="0" indent="0" algn="just">
              <a:buNone/>
            </a:pPr>
            <a:endParaRPr lang="en-US" baseline="0" dirty="0">
              <a:solidFill>
                <a:schemeClr val="bg1"/>
              </a:solidFill>
              <a:latin typeface="Times New Roman" panose="02020603050405020304" charset="0"/>
              <a:cs typeface="Times New Roman" panose="02020603050405020304" charset="0"/>
            </a:endParaRPr>
          </a:p>
          <a:p>
            <a:pPr marL="0" indent="0" algn="just">
              <a:buNone/>
            </a:pPr>
            <a:r>
              <a:rPr lang="en-US" dirty="0">
                <a:solidFill>
                  <a:schemeClr val="bg1"/>
                </a:solidFill>
                <a:latin typeface="Times New Roman" panose="02020603050405020304" charset="0"/>
                <a:cs typeface="Times New Roman" panose="02020603050405020304" charset="0"/>
                <a:sym typeface="+mn-ea"/>
              </a:rPr>
              <a:t>Here we saw that harmful or toxic comments in the social media space have many negative impacts to society.  </a:t>
            </a:r>
            <a:endParaRPr lang="en-US" baseline="0" dirty="0">
              <a:solidFill>
                <a:schemeClr val="bg1"/>
              </a:solidFill>
              <a:latin typeface="Times New Roman" panose="02020603050405020304" charset="0"/>
              <a:cs typeface="Times New Roman" panose="02020603050405020304" charset="0"/>
            </a:endParaRPr>
          </a:p>
          <a:p>
            <a:pPr marL="0" indent="0" algn="just">
              <a:buNone/>
            </a:pPr>
            <a:endParaRPr lang="en-US" baseline="0" dirty="0">
              <a:solidFill>
                <a:schemeClr val="bg1"/>
              </a:solidFill>
              <a:latin typeface="Times New Roman" panose="02020603050405020304" charset="0"/>
              <a:cs typeface="Times New Roman" panose="02020603050405020304" charset="0"/>
            </a:endParaRPr>
          </a:p>
          <a:p>
            <a:pPr marL="0" indent="0" algn="just">
              <a:buNone/>
            </a:pPr>
            <a:r>
              <a:rPr lang="en-US" dirty="0">
                <a:solidFill>
                  <a:schemeClr val="bg1"/>
                </a:solidFill>
                <a:latin typeface="Times New Roman" panose="02020603050405020304" charset="0"/>
                <a:cs typeface="Times New Roman" panose="02020603050405020304" charset="0"/>
                <a:sym typeface="+mn-ea"/>
              </a:rPr>
              <a:t>The ability to readily and accurately identify comments as toxic could provide many benefits while mitigating the harm. </a:t>
            </a:r>
            <a:endParaRPr lang="en-US" baseline="0" dirty="0">
              <a:solidFill>
                <a:schemeClr val="bg1"/>
              </a:solidFill>
              <a:latin typeface="Times New Roman" panose="02020603050405020304" charset="0"/>
              <a:cs typeface="Times New Roman" panose="02020603050405020304" charset="0"/>
            </a:endParaRPr>
          </a:p>
          <a:p>
            <a:pPr marL="0" indent="0" algn="just">
              <a:buNone/>
            </a:pPr>
            <a:endParaRPr lang="en-US" baseline="0" dirty="0">
              <a:solidFill>
                <a:schemeClr val="bg1"/>
              </a:solidFill>
              <a:latin typeface="Times New Roman" panose="02020603050405020304" charset="0"/>
              <a:cs typeface="Times New Roman" panose="02020603050405020304" charset="0"/>
            </a:endParaRPr>
          </a:p>
          <a:p>
            <a:pPr marL="0" indent="0" algn="just">
              <a:buNone/>
            </a:pPr>
            <a:r>
              <a:rPr lang="en-US" dirty="0">
                <a:solidFill>
                  <a:schemeClr val="bg1"/>
                </a:solidFill>
                <a:latin typeface="Times New Roman" panose="02020603050405020304" charset="0"/>
                <a:cs typeface="Times New Roman" panose="02020603050405020304" charset="0"/>
                <a:sym typeface="+mn-ea"/>
              </a:rPr>
              <a:t>we have seen the capability of readily available algorithms to be employed in such a way to address this challenge.  </a:t>
            </a:r>
            <a:endParaRPr lang="en-US" baseline="0" dirty="0">
              <a:solidFill>
                <a:schemeClr val="bg1"/>
              </a:solidFill>
              <a:latin typeface="Times New Roman" panose="02020603050405020304" charset="0"/>
              <a:cs typeface="Times New Roman" panose="02020603050405020304" charset="0"/>
            </a:endParaRPr>
          </a:p>
          <a:p>
            <a:pPr marL="0" indent="0" algn="just">
              <a:buNone/>
            </a:pPr>
            <a:endParaRPr lang="en-US" baseline="0" dirty="0">
              <a:solidFill>
                <a:schemeClr val="bg1"/>
              </a:solidFill>
              <a:latin typeface="Times New Roman" panose="02020603050405020304" charset="0"/>
              <a:cs typeface="Times New Roman" panose="02020603050405020304" charset="0"/>
            </a:endParaRPr>
          </a:p>
          <a:p>
            <a:pPr marL="0" indent="0" algn="just">
              <a:buNone/>
            </a:pPr>
            <a:r>
              <a:rPr lang="en-US" dirty="0">
                <a:solidFill>
                  <a:schemeClr val="bg1"/>
                </a:solidFill>
                <a:latin typeface="Times New Roman" panose="02020603050405020304" charset="0"/>
                <a:cs typeface="Times New Roman" panose="02020603050405020304" charset="0"/>
                <a:sym typeface="+mn-ea"/>
              </a:rPr>
              <a:t>In our specific study, it was demonstrated that an Random Forest Classifier solution provides substantial improvement in classification versus any other algorithm.</a:t>
            </a:r>
            <a:endParaRPr lang="en-US" dirty="0">
              <a:solidFill>
                <a:schemeClr val="bg1"/>
              </a:solidFill>
              <a:latin typeface="Times New Roman" panose="02020603050405020304" charset="0"/>
              <a:cs typeface="Times New Roman" panose="02020603050405020304" charset="0"/>
              <a:sym typeface="+mn-ea"/>
            </a:endParaRPr>
          </a:p>
        </p:txBody>
      </p:sp>
    </p:spTree>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0"/>
            <a:ext cx="12192000" cy="6858000"/>
          </a:xfrm>
          <a:prstGeom prst="rect">
            <a:avLst/>
          </a:prstGeom>
          <a:solidFill>
            <a:srgbClr val="242B3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grpSp>
        <p:nvGrpSpPr>
          <p:cNvPr id="30722" name="组合 40"/>
          <p:cNvGrpSpPr/>
          <p:nvPr/>
        </p:nvGrpSpPr>
        <p:grpSpPr>
          <a:xfrm>
            <a:off x="10909300" y="5454650"/>
            <a:ext cx="1295400" cy="1649413"/>
            <a:chOff x="8470421" y="5184967"/>
            <a:chExt cx="517357" cy="659213"/>
          </a:xfrm>
        </p:grpSpPr>
        <p:sp>
          <p:nvSpPr>
            <p:cNvPr id="42" name="矩形 41"/>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2" name="菱形 11"/>
          <p:cNvSpPr/>
          <p:nvPr/>
        </p:nvSpPr>
        <p:spPr>
          <a:xfrm>
            <a:off x="1512888" y="2686050"/>
            <a:ext cx="1484313" cy="1485900"/>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6" name="任意多边形 25"/>
          <p:cNvSpPr/>
          <p:nvPr/>
        </p:nvSpPr>
        <p:spPr>
          <a:xfrm>
            <a:off x="2563813" y="2224088"/>
            <a:ext cx="2000250" cy="2409825"/>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7" name="菱形 26"/>
          <p:cNvSpPr/>
          <p:nvPr/>
        </p:nvSpPr>
        <p:spPr>
          <a:xfrm>
            <a:off x="4421188" y="3163888"/>
            <a:ext cx="531813" cy="530225"/>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30730" name="文本框 14"/>
          <p:cNvSpPr txBox="1"/>
          <p:nvPr/>
        </p:nvSpPr>
        <p:spPr>
          <a:xfrm>
            <a:off x="4716463" y="2286000"/>
            <a:ext cx="7316787" cy="1860550"/>
          </a:xfrm>
          <a:prstGeom prst="rect">
            <a:avLst/>
          </a:prstGeom>
          <a:noFill/>
          <a:ln w="9525">
            <a:noFill/>
          </a:ln>
        </p:spPr>
        <p:txBody>
          <a:bodyPr wrap="square" anchor="t" anchorCtr="0">
            <a:spAutoFit/>
          </a:bodyPr>
          <a:p>
            <a:r>
              <a:rPr lang="en-US" altLang="zh-CN" sz="11500" b="1" dirty="0">
                <a:solidFill>
                  <a:schemeClr val="bg1"/>
                </a:solidFill>
                <a:latin typeface="Microsoft YaHei" panose="020B0503020204020204" pitchFamily="34" charset="-122"/>
                <a:ea typeface="Microsoft YaHei" panose="020B0503020204020204" pitchFamily="34" charset="-122"/>
              </a:rPr>
              <a:t>Thanks</a:t>
            </a:r>
            <a:r>
              <a:rPr lang="zh-CN" altLang="en-US" sz="11500" b="1" dirty="0">
                <a:solidFill>
                  <a:schemeClr val="bg1"/>
                </a:solidFill>
                <a:latin typeface="Microsoft YaHei" panose="020B0503020204020204" pitchFamily="34" charset="-122"/>
                <a:ea typeface="Microsoft YaHei" panose="020B0503020204020204" pitchFamily="34" charset="-122"/>
              </a:rPr>
              <a:t>！</a:t>
            </a:r>
            <a:endParaRPr lang="zh-CN" altLang="en-US" sz="11500" b="1" dirty="0">
              <a:solidFill>
                <a:schemeClr val="bg1"/>
              </a:solidFill>
              <a:latin typeface="Microsoft YaHei" panose="020B0503020204020204" pitchFamily="34" charset="-122"/>
              <a:ea typeface="Microsoft YaHei" panose="020B0503020204020204" pitchFamily="34" charset="-122"/>
            </a:endParaRPr>
          </a:p>
        </p:txBody>
      </p:sp>
      <p:cxnSp>
        <p:nvCxnSpPr>
          <p:cNvPr id="4" name="直接连接符 3"/>
          <p:cNvCxnSpPr/>
          <p:nvPr/>
        </p:nvCxnSpPr>
        <p:spPr>
          <a:xfrm>
            <a:off x="5453063" y="2224405"/>
            <a:ext cx="4562475"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710238" y="4351973"/>
            <a:ext cx="4305300" cy="0"/>
          </a:xfrm>
          <a:prstGeom prst="line">
            <a:avLst/>
          </a:prstGeom>
          <a:ln>
            <a:solidFill>
              <a:srgbClr val="31A2D8"/>
            </a:solidFill>
            <a:headEnd type="ova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45" name="组合 40"/>
          <p:cNvGrpSpPr/>
          <p:nvPr/>
        </p:nvGrpSpPr>
        <p:grpSpPr>
          <a:xfrm>
            <a:off x="10909300" y="5454650"/>
            <a:ext cx="1295400" cy="1649413"/>
            <a:chOff x="8470421" y="5184967"/>
            <a:chExt cx="517357" cy="659213"/>
          </a:xfrm>
        </p:grpSpPr>
        <p:sp>
          <p:nvSpPr>
            <p:cNvPr id="42" name="矩形 41"/>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2" name="菱形 11"/>
          <p:cNvSpPr/>
          <p:nvPr/>
        </p:nvSpPr>
        <p:spPr>
          <a:xfrm>
            <a:off x="1487488" y="2686050"/>
            <a:ext cx="1484313" cy="1485900"/>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6" name="任意多边形 25"/>
          <p:cNvSpPr/>
          <p:nvPr/>
        </p:nvSpPr>
        <p:spPr>
          <a:xfrm>
            <a:off x="2538413" y="2224088"/>
            <a:ext cx="2000250" cy="2409825"/>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7" name="菱形 26"/>
          <p:cNvSpPr/>
          <p:nvPr/>
        </p:nvSpPr>
        <p:spPr>
          <a:xfrm>
            <a:off x="4395788" y="3163888"/>
            <a:ext cx="531813" cy="530225"/>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152" name="文本框 14"/>
          <p:cNvSpPr txBox="1"/>
          <p:nvPr/>
        </p:nvSpPr>
        <p:spPr>
          <a:xfrm>
            <a:off x="5181918" y="2944813"/>
            <a:ext cx="6013450" cy="829945"/>
          </a:xfrm>
          <a:prstGeom prst="rect">
            <a:avLst/>
          </a:prstGeom>
          <a:noFill/>
          <a:ln w="9525">
            <a:noFill/>
          </a:ln>
        </p:spPr>
        <p:txBody>
          <a:bodyPr wrap="square" anchor="t" anchorCtr="0">
            <a:spAutoFit/>
          </a:bodyPr>
          <a:p>
            <a:r>
              <a:rPr lang="en-US" altLang="zh-CN" sz="4800" b="1" dirty="0">
                <a:solidFill>
                  <a:schemeClr val="bg1"/>
                </a:solidFill>
                <a:latin typeface="Microsoft YaHei" panose="020B0503020204020204" pitchFamily="34" charset="-122"/>
                <a:ea typeface="Microsoft YaHei" panose="020B0503020204020204" pitchFamily="34" charset="-122"/>
              </a:rPr>
              <a:t>Introduction</a:t>
            </a:r>
            <a:endParaRPr lang="en-US" altLang="zh-CN" sz="4800" b="1" dirty="0">
              <a:solidFill>
                <a:schemeClr val="bg1"/>
              </a:solidFill>
              <a:latin typeface="Microsoft YaHei" panose="020B0503020204020204" pitchFamily="34" charset="-122"/>
              <a:ea typeface="Microsoft YaHei" panose="020B0503020204020204" pitchFamily="34" charset="-122"/>
            </a:endParaRPr>
          </a:p>
        </p:txBody>
      </p:sp>
      <p:cxnSp>
        <p:nvCxnSpPr>
          <p:cNvPr id="4" name="直接连接符 3"/>
          <p:cNvCxnSpPr/>
          <p:nvPr/>
        </p:nvCxnSpPr>
        <p:spPr>
          <a:xfrm>
            <a:off x="5367338" y="2705100"/>
            <a:ext cx="43053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367338" y="4033838"/>
            <a:ext cx="4305300" cy="0"/>
          </a:xfrm>
          <a:prstGeom prst="line">
            <a:avLst/>
          </a:prstGeom>
          <a:ln>
            <a:solidFill>
              <a:srgbClr val="31A2D8"/>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156" name="文本框 18"/>
          <p:cNvSpPr txBox="1"/>
          <p:nvPr/>
        </p:nvSpPr>
        <p:spPr>
          <a:xfrm>
            <a:off x="3181350" y="2705100"/>
            <a:ext cx="849313" cy="1447800"/>
          </a:xfrm>
          <a:prstGeom prst="rect">
            <a:avLst/>
          </a:prstGeom>
          <a:noFill/>
          <a:ln w="9525">
            <a:noFill/>
          </a:ln>
        </p:spPr>
        <p:txBody>
          <a:bodyPr anchor="t" anchorCtr="0">
            <a:spAutoFit/>
          </a:bodyPr>
          <a:p>
            <a:r>
              <a:rPr lang="en-US" altLang="zh-CN" sz="8800" b="1" dirty="0">
                <a:solidFill>
                  <a:schemeClr val="bg1"/>
                </a:solidFill>
                <a:latin typeface="Microsoft YaHei" panose="020B0503020204020204" pitchFamily="34" charset="-122"/>
                <a:ea typeface="Microsoft YaHei" panose="020B0503020204020204" pitchFamily="34" charset="-122"/>
              </a:rPr>
              <a:t>1</a:t>
            </a:r>
            <a:endParaRPr lang="en-US" altLang="zh-CN" sz="8800"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Introduction</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 name="内容占位符 5"/>
          <p:cNvSpPr>
            <a:spLocks noGrp="1"/>
          </p:cNvSpPr>
          <p:nvPr>
            <p:ph idx="1"/>
            <p:custDataLst>
              <p:tags r:id="rId1"/>
            </p:custDataLst>
          </p:nvPr>
        </p:nvSpPr>
        <p:spPr>
          <a:xfrm>
            <a:off x="410845" y="953135"/>
            <a:ext cx="10942955" cy="5344160"/>
          </a:xfrm>
        </p:spPr>
        <p:txBody>
          <a:bodyPr>
            <a:normAutofit/>
          </a:bodyPr>
          <a:p>
            <a:pPr algn="just">
              <a:lnSpc>
                <a:spcPct val="100000"/>
              </a:lnSpc>
              <a:buFont typeface="Wingdings" panose="05000000000000000000" charset="0"/>
              <a:buChar char="Ø"/>
            </a:pPr>
            <a:r>
              <a:rPr lang="en-US" sz="2400" dirty="0">
                <a:ln>
                  <a:noFill/>
                </a:ln>
                <a:solidFill>
                  <a:schemeClr val="bg1"/>
                </a:solidFill>
                <a:effectLst/>
                <a:latin typeface="Times New Roman" panose="02020603050405020304" charset="0"/>
                <a:ea typeface="Calibri" panose="020F0502020204030204" pitchFamily="34" charset="0"/>
                <a:cs typeface="Times New Roman" panose="02020603050405020304" charset="0"/>
                <a:sym typeface="+mn-ea"/>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US" sz="2400" dirty="0">
              <a:ln>
                <a:noFill/>
              </a:ln>
              <a:solidFill>
                <a:schemeClr val="bg1"/>
              </a:solidFill>
              <a:effectLst/>
              <a:latin typeface="Times New Roman" panose="02020603050405020304" charset="0"/>
              <a:ea typeface="Calibri" panose="020F0502020204030204" pitchFamily="34" charset="0"/>
              <a:cs typeface="Times New Roman" panose="02020603050405020304" charset="0"/>
              <a:sym typeface="+mn-ea"/>
            </a:endParaRPr>
          </a:p>
          <a:p>
            <a:pPr algn="just">
              <a:lnSpc>
                <a:spcPct val="100000"/>
              </a:lnSpc>
              <a:buFont typeface="Wingdings" panose="05000000000000000000" charset="0"/>
              <a:buChar char="Ø"/>
            </a:pPr>
            <a:r>
              <a:rPr lang="en-US" sz="2400" dirty="0">
                <a:ln>
                  <a:noFill/>
                </a:ln>
                <a:solidFill>
                  <a:schemeClr val="bg1"/>
                </a:solidFill>
                <a:effectLst/>
                <a:latin typeface="Times New Roman" panose="02020603050405020304" charset="0"/>
                <a:ea typeface="Calibri" panose="020F0502020204030204" pitchFamily="34" charset="0"/>
                <a:cs typeface="Times New Roman" panose="02020603050405020304" charset="0"/>
                <a:sym typeface="+mn-ea"/>
              </a:rPr>
              <a:t>Online hate, described as abusive language, aggression, cyberbullying, hatefulness and many others has been identified as a major threat on online social media platforms. Social media platforms are the most prominent grounds for such toxic behavior. </a:t>
            </a:r>
            <a:endParaRPr lang="en-US" sz="2400" dirty="0">
              <a:ln>
                <a:noFill/>
              </a:ln>
              <a:solidFill>
                <a:schemeClr val="bg1"/>
              </a:solidFill>
              <a:effectLst/>
              <a:latin typeface="Times New Roman" panose="02020603050405020304" charset="0"/>
              <a:ea typeface="Calibri" panose="020F0502020204030204" pitchFamily="34" charset="0"/>
              <a:cs typeface="Times New Roman" panose="02020603050405020304" charset="0"/>
              <a:sym typeface="+mn-ea"/>
            </a:endParaRPr>
          </a:p>
          <a:p>
            <a:pPr algn="just">
              <a:lnSpc>
                <a:spcPct val="100000"/>
              </a:lnSpc>
              <a:buFont typeface="Wingdings" panose="05000000000000000000" charset="0"/>
              <a:buChar char="Ø"/>
            </a:pPr>
            <a:r>
              <a:rPr lang="en-US" sz="2400" dirty="0">
                <a:ln>
                  <a:noFill/>
                </a:ln>
                <a:solidFill>
                  <a:schemeClr val="bg1"/>
                </a:solidFill>
                <a:effectLst/>
                <a:latin typeface="Times New Roman" panose="02020603050405020304" charset="0"/>
                <a:ea typeface="Calibri" panose="020F0502020204030204" pitchFamily="34" charset="0"/>
                <a:cs typeface="Times New Roman" panose="02020603050405020304" charset="0"/>
                <a:sym typeface="+mn-ea"/>
              </a:rPr>
              <a:t>Our goal is to build a prototype of online hate and abuse comment classifier which can used to classify hate and offensive comments so that it can be controlled and restricted from spreading hatred and cyberbullying.</a:t>
            </a:r>
            <a:endParaRPr lang="en-US" altLang="zh-CN" sz="2400" dirty="0">
              <a:ln>
                <a:noFill/>
              </a:ln>
              <a:solidFill>
                <a:schemeClr val="bg1"/>
              </a:solidFill>
              <a:effectLst/>
              <a:latin typeface="Times New Roman" panose="02020603050405020304" charset="0"/>
              <a:ea typeface="Calibri" panose="020F0502020204030204" pitchFamily="34" charset="0"/>
              <a:cs typeface="Times New Roman" panose="02020603050405020304" charset="0"/>
              <a:sym typeface="+mn-ea"/>
            </a:endParaRP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45" name="组合 40"/>
          <p:cNvGrpSpPr/>
          <p:nvPr/>
        </p:nvGrpSpPr>
        <p:grpSpPr>
          <a:xfrm>
            <a:off x="10909300" y="5454650"/>
            <a:ext cx="1295400" cy="1649413"/>
            <a:chOff x="8470421" y="5184967"/>
            <a:chExt cx="517357" cy="659213"/>
          </a:xfrm>
        </p:grpSpPr>
        <p:sp>
          <p:nvSpPr>
            <p:cNvPr id="42" name="矩形 41"/>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2" name="菱形 11"/>
          <p:cNvSpPr/>
          <p:nvPr/>
        </p:nvSpPr>
        <p:spPr>
          <a:xfrm>
            <a:off x="1487488" y="2686050"/>
            <a:ext cx="1484313" cy="1485900"/>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6" name="任意多边形 25"/>
          <p:cNvSpPr/>
          <p:nvPr/>
        </p:nvSpPr>
        <p:spPr>
          <a:xfrm>
            <a:off x="2538413" y="2224088"/>
            <a:ext cx="2000250" cy="2409825"/>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7" name="菱形 26"/>
          <p:cNvSpPr/>
          <p:nvPr/>
        </p:nvSpPr>
        <p:spPr>
          <a:xfrm>
            <a:off x="4395788" y="3163888"/>
            <a:ext cx="531813" cy="530225"/>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152" name="文本框 14"/>
          <p:cNvSpPr txBox="1"/>
          <p:nvPr/>
        </p:nvSpPr>
        <p:spPr>
          <a:xfrm>
            <a:off x="5182235" y="2945130"/>
            <a:ext cx="6172835" cy="829945"/>
          </a:xfrm>
          <a:prstGeom prst="rect">
            <a:avLst/>
          </a:prstGeom>
          <a:noFill/>
          <a:ln w="9525">
            <a:noFill/>
          </a:ln>
        </p:spPr>
        <p:txBody>
          <a:bodyPr wrap="square" anchor="t" anchorCtr="0">
            <a:spAutoFit/>
          </a:bodyPr>
          <a:p>
            <a:r>
              <a:rPr lang="en-US" altLang="zh-CN" sz="4800" b="1" dirty="0">
                <a:solidFill>
                  <a:schemeClr val="bg1"/>
                </a:solidFill>
                <a:latin typeface="Microsoft YaHei" panose="020B0503020204020204" pitchFamily="34" charset="-122"/>
                <a:ea typeface="Microsoft YaHei" panose="020B0503020204020204" pitchFamily="34" charset="-122"/>
              </a:rPr>
              <a:t>Problem Statement</a:t>
            </a:r>
            <a:endParaRPr lang="en-US" altLang="zh-CN" sz="4800" b="1" dirty="0">
              <a:solidFill>
                <a:schemeClr val="bg1"/>
              </a:solidFill>
              <a:latin typeface="Microsoft YaHei" panose="020B0503020204020204" pitchFamily="34" charset="-122"/>
              <a:ea typeface="Microsoft YaHei" panose="020B0503020204020204" pitchFamily="34" charset="-122"/>
            </a:endParaRPr>
          </a:p>
        </p:txBody>
      </p:sp>
      <p:cxnSp>
        <p:nvCxnSpPr>
          <p:cNvPr id="4" name="直接连接符 3"/>
          <p:cNvCxnSpPr/>
          <p:nvPr/>
        </p:nvCxnSpPr>
        <p:spPr>
          <a:xfrm>
            <a:off x="5367338" y="2705100"/>
            <a:ext cx="43053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367338" y="4033838"/>
            <a:ext cx="4305300" cy="0"/>
          </a:xfrm>
          <a:prstGeom prst="line">
            <a:avLst/>
          </a:prstGeom>
          <a:ln>
            <a:solidFill>
              <a:srgbClr val="31A2D8"/>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156" name="文本框 18"/>
          <p:cNvSpPr txBox="1"/>
          <p:nvPr/>
        </p:nvSpPr>
        <p:spPr>
          <a:xfrm>
            <a:off x="3181350" y="2705100"/>
            <a:ext cx="849313" cy="1445260"/>
          </a:xfrm>
          <a:prstGeom prst="rect">
            <a:avLst/>
          </a:prstGeom>
          <a:noFill/>
          <a:ln w="9525">
            <a:noFill/>
          </a:ln>
        </p:spPr>
        <p:txBody>
          <a:bodyPr anchor="t" anchorCtr="0">
            <a:spAutoFit/>
          </a:bodyPr>
          <a:p>
            <a:r>
              <a:rPr lang="en-US" altLang="zh-CN" sz="8800" b="1" dirty="0">
                <a:solidFill>
                  <a:schemeClr val="bg1"/>
                </a:solidFill>
                <a:latin typeface="Microsoft YaHei" panose="020B0503020204020204" pitchFamily="34" charset="-122"/>
                <a:ea typeface="Microsoft YaHei" panose="020B0503020204020204" pitchFamily="34" charset="-122"/>
              </a:rPr>
              <a:t>2</a:t>
            </a:r>
            <a:endParaRPr lang="en-US" altLang="zh-CN" sz="8800"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Problem Statement</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 name="内容占位符 5"/>
          <p:cNvSpPr>
            <a:spLocks noGrp="1"/>
          </p:cNvSpPr>
          <p:nvPr>
            <p:ph idx="1"/>
            <p:custDataLst>
              <p:tags r:id="rId1"/>
            </p:custDataLst>
          </p:nvPr>
        </p:nvSpPr>
        <p:spPr>
          <a:xfrm>
            <a:off x="410845" y="953135"/>
            <a:ext cx="10942955" cy="5344160"/>
          </a:xfrm>
        </p:spPr>
        <p:txBody>
          <a:bodyPr>
            <a:normAutofit/>
          </a:bodyPr>
          <a:p>
            <a:pPr marL="0" indent="0">
              <a:buFont typeface="Wingdings" panose="05000000000000000000" charset="0"/>
              <a:buNone/>
            </a:pPr>
            <a:r>
              <a:rPr lang="en-US" sz="2400" dirty="0">
                <a:ln>
                  <a:noFill/>
                </a:ln>
                <a:solidFill>
                  <a:schemeClr val="bg1"/>
                </a:solidFill>
                <a:effectLst/>
                <a:latin typeface="Times New Roman" panose="02020603050405020304" charset="0"/>
                <a:ea typeface="Calibri" panose="020F0502020204030204" pitchFamily="34" charset="0"/>
                <a:cs typeface="Times New Roman" panose="02020603050405020304" charset="0"/>
                <a:sym typeface="+mn-ea"/>
              </a:rPr>
              <a:t>Our problem statement is to build a prototype of online hate and abuse comment classifier which can used to classify hate and offensive comments so that it can be controlled and restricted from spreading hatred and cyberbullying.</a:t>
            </a:r>
            <a:endParaRPr lang="en-US" altLang="zh-CN" sz="2400" dirty="0">
              <a:ln>
                <a:noFill/>
              </a:ln>
              <a:solidFill>
                <a:schemeClr val="bg1"/>
              </a:solidFill>
              <a:effectLst/>
              <a:latin typeface="Times New Roman" panose="02020603050405020304" charset="0"/>
              <a:ea typeface="Calibri" panose="020F0502020204030204" pitchFamily="34" charset="0"/>
              <a:cs typeface="Times New Roman" panose="02020603050405020304" charset="0"/>
              <a:sym typeface="+mn-ea"/>
            </a:endParaRPr>
          </a:p>
          <a:p>
            <a:pPr marL="0" indent="0">
              <a:buFont typeface="Wingdings" panose="05000000000000000000" charset="0"/>
              <a:buNone/>
            </a:pPr>
            <a:endParaRPr lang="en-US" altLang="zh-CN" sz="2400" dirty="0">
              <a:solidFill>
                <a:schemeClr val="bg1"/>
              </a:solidFill>
              <a:latin typeface="Times New Roman" panose="02020603050405020304" charset="0"/>
              <a:cs typeface="Times New Roman" panose="02020603050405020304" charset="0"/>
            </a:endParaRPr>
          </a:p>
          <a:p>
            <a:pPr marL="0" indent="0">
              <a:buFont typeface="Wingdings" panose="05000000000000000000" charset="0"/>
              <a:buNone/>
            </a:pPr>
            <a:endParaRPr lang="en-US" altLang="zh-CN" sz="2400" dirty="0">
              <a:solidFill>
                <a:schemeClr val="bg1"/>
              </a:solidFill>
              <a:latin typeface="Times New Roman" panose="02020603050405020304" charset="0"/>
              <a:cs typeface="Times New Roman" panose="02020603050405020304" charset="0"/>
            </a:endParaRP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45" name="组合 40"/>
          <p:cNvGrpSpPr/>
          <p:nvPr/>
        </p:nvGrpSpPr>
        <p:grpSpPr>
          <a:xfrm>
            <a:off x="10909300" y="5454650"/>
            <a:ext cx="1295400" cy="1649413"/>
            <a:chOff x="8470421" y="5184967"/>
            <a:chExt cx="517357" cy="659213"/>
          </a:xfrm>
        </p:grpSpPr>
        <p:sp>
          <p:nvSpPr>
            <p:cNvPr id="42" name="矩形 41"/>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2" name="菱形 11"/>
          <p:cNvSpPr/>
          <p:nvPr/>
        </p:nvSpPr>
        <p:spPr>
          <a:xfrm>
            <a:off x="1487488" y="2686050"/>
            <a:ext cx="1484313" cy="1485900"/>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6" name="任意多边形 25"/>
          <p:cNvSpPr/>
          <p:nvPr/>
        </p:nvSpPr>
        <p:spPr>
          <a:xfrm>
            <a:off x="2538413" y="2224088"/>
            <a:ext cx="2000250" cy="2409825"/>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7" name="菱形 26"/>
          <p:cNvSpPr/>
          <p:nvPr/>
        </p:nvSpPr>
        <p:spPr>
          <a:xfrm>
            <a:off x="4395788" y="3163888"/>
            <a:ext cx="531813" cy="530225"/>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152" name="文本框 14"/>
          <p:cNvSpPr txBox="1"/>
          <p:nvPr/>
        </p:nvSpPr>
        <p:spPr>
          <a:xfrm>
            <a:off x="5182235" y="2945130"/>
            <a:ext cx="6383020" cy="829945"/>
          </a:xfrm>
          <a:prstGeom prst="rect">
            <a:avLst/>
          </a:prstGeom>
          <a:noFill/>
          <a:ln w="9525">
            <a:noFill/>
          </a:ln>
        </p:spPr>
        <p:txBody>
          <a:bodyPr wrap="square" anchor="t" anchorCtr="0">
            <a:spAutoFit/>
          </a:bodyPr>
          <a:p>
            <a:r>
              <a:rPr lang="en-US" altLang="zh-CN" sz="4800" b="1" dirty="0">
                <a:solidFill>
                  <a:schemeClr val="bg1"/>
                </a:solidFill>
                <a:latin typeface="Microsoft YaHei" panose="020B0503020204020204" pitchFamily="34" charset="-122"/>
                <a:ea typeface="Microsoft YaHei" panose="020B0503020204020204" pitchFamily="34" charset="-122"/>
              </a:rPr>
              <a:t>Understanding Data</a:t>
            </a:r>
            <a:endParaRPr lang="en-US" altLang="zh-CN" sz="4800" b="1" dirty="0">
              <a:solidFill>
                <a:schemeClr val="bg1"/>
              </a:solidFill>
              <a:latin typeface="Microsoft YaHei" panose="020B0503020204020204" pitchFamily="34" charset="-122"/>
              <a:ea typeface="Microsoft YaHei" panose="020B0503020204020204" pitchFamily="34" charset="-122"/>
            </a:endParaRPr>
          </a:p>
        </p:txBody>
      </p:sp>
      <p:cxnSp>
        <p:nvCxnSpPr>
          <p:cNvPr id="4" name="直接连接符 3"/>
          <p:cNvCxnSpPr/>
          <p:nvPr/>
        </p:nvCxnSpPr>
        <p:spPr>
          <a:xfrm>
            <a:off x="5367338" y="2705100"/>
            <a:ext cx="43053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367338" y="4033838"/>
            <a:ext cx="4305300" cy="0"/>
          </a:xfrm>
          <a:prstGeom prst="line">
            <a:avLst/>
          </a:prstGeom>
          <a:ln>
            <a:solidFill>
              <a:srgbClr val="31A2D8"/>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156" name="文本框 18"/>
          <p:cNvSpPr txBox="1"/>
          <p:nvPr/>
        </p:nvSpPr>
        <p:spPr>
          <a:xfrm>
            <a:off x="3181350" y="2705100"/>
            <a:ext cx="849313" cy="1445260"/>
          </a:xfrm>
          <a:prstGeom prst="rect">
            <a:avLst/>
          </a:prstGeom>
          <a:noFill/>
          <a:ln w="9525">
            <a:noFill/>
          </a:ln>
        </p:spPr>
        <p:txBody>
          <a:bodyPr anchor="t" anchorCtr="0">
            <a:spAutoFit/>
          </a:bodyPr>
          <a:p>
            <a:r>
              <a:rPr lang="en-US" altLang="zh-CN" sz="8800" b="1" dirty="0">
                <a:solidFill>
                  <a:schemeClr val="bg1"/>
                </a:solidFill>
                <a:latin typeface="Microsoft YaHei" panose="020B0503020204020204" pitchFamily="34" charset="-122"/>
                <a:ea typeface="Microsoft YaHei" panose="020B0503020204020204" pitchFamily="34" charset="-122"/>
              </a:rPr>
              <a:t>3</a:t>
            </a:r>
            <a:endParaRPr lang="en-US" altLang="zh-CN" sz="8800"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Understanding dataset</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 name="内容占位符 5"/>
          <p:cNvSpPr>
            <a:spLocks noGrp="1"/>
          </p:cNvSpPr>
          <p:nvPr>
            <p:ph idx="1"/>
            <p:custDataLst>
              <p:tags r:id="rId1"/>
            </p:custDataLst>
          </p:nvPr>
        </p:nvSpPr>
        <p:spPr>
          <a:xfrm>
            <a:off x="410845" y="953135"/>
            <a:ext cx="10942955" cy="5344160"/>
          </a:xfrm>
        </p:spPr>
        <p:txBody>
          <a:bodyPr>
            <a:normAutofit/>
          </a:bodyPr>
          <a:p>
            <a:pPr>
              <a:buFont typeface="Wingdings" panose="05000000000000000000" charset="0"/>
              <a:buChar char="Ø"/>
            </a:pPr>
            <a:r>
              <a:rPr lang="zh-CN" altLang="en-US" sz="2400" dirty="0">
                <a:solidFill>
                  <a:schemeClr val="bg1"/>
                </a:solidFill>
                <a:latin typeface="Times New Roman" panose="02020603050405020304" charset="0"/>
                <a:cs typeface="Times New Roman" panose="02020603050405020304" charset="0"/>
              </a:rPr>
              <a:t>Data contains </a:t>
            </a:r>
            <a:r>
              <a:rPr lang="en-US" altLang="zh-CN" sz="2400" dirty="0">
                <a:solidFill>
                  <a:schemeClr val="bg1"/>
                </a:solidFill>
                <a:latin typeface="Times New Roman" panose="02020603050405020304" charset="0"/>
                <a:cs typeface="Times New Roman" panose="02020603050405020304" charset="0"/>
              </a:rPr>
              <a:t>159571</a:t>
            </a:r>
            <a:r>
              <a:rPr lang="zh-CN" altLang="en-US" sz="2400" dirty="0">
                <a:solidFill>
                  <a:schemeClr val="bg1"/>
                </a:solidFill>
                <a:latin typeface="Times New Roman" panose="02020603050405020304" charset="0"/>
                <a:cs typeface="Times New Roman" panose="02020603050405020304" charset="0"/>
              </a:rPr>
              <a:t> entries each having </a:t>
            </a:r>
            <a:r>
              <a:rPr lang="en-US" altLang="zh-CN" sz="2400" dirty="0">
                <a:solidFill>
                  <a:schemeClr val="bg1"/>
                </a:solidFill>
                <a:latin typeface="Times New Roman" panose="02020603050405020304" charset="0"/>
                <a:cs typeface="Times New Roman" panose="02020603050405020304" charset="0"/>
              </a:rPr>
              <a:t>8</a:t>
            </a:r>
            <a:r>
              <a:rPr lang="zh-CN" altLang="en-US" sz="2400" dirty="0">
                <a:solidFill>
                  <a:schemeClr val="bg1"/>
                </a:solidFill>
                <a:latin typeface="Times New Roman" panose="02020603050405020304" charset="0"/>
                <a:cs typeface="Times New Roman" panose="02020603050405020304" charset="0"/>
              </a:rPr>
              <a:t> variables</a:t>
            </a:r>
            <a:r>
              <a:rPr lang="en-US" altLang="zh-CN" sz="2400" dirty="0">
                <a:solidFill>
                  <a:schemeClr val="bg1"/>
                </a:solidFill>
                <a:latin typeface="Times New Roman" panose="02020603050405020304" charset="0"/>
                <a:cs typeface="Times New Roman" panose="02020603050405020304" charset="0"/>
              </a:rPr>
              <a:t>,id,Comment text,Malignant,Highly Malignant,Rude,Abuse,Loathe,threat</a:t>
            </a:r>
            <a:endParaRPr lang="en-US" altLang="zh-CN" sz="2400" dirty="0">
              <a:solidFill>
                <a:schemeClr val="bg1"/>
              </a:solidFill>
              <a:latin typeface="Times New Roman" panose="02020603050405020304" charset="0"/>
              <a:cs typeface="Times New Roman" panose="02020603050405020304" charset="0"/>
            </a:endParaRPr>
          </a:p>
          <a:p>
            <a:pPr marL="0" indent="0">
              <a:buFont typeface="Wingdings" panose="05000000000000000000" charset="0"/>
              <a:buNone/>
            </a:pPr>
            <a:endParaRPr lang="zh-CN" altLang="en-US"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zh-CN" altLang="en-US" sz="2400" dirty="0">
                <a:solidFill>
                  <a:schemeClr val="bg1"/>
                </a:solidFill>
                <a:latin typeface="Times New Roman" panose="02020603050405020304" charset="0"/>
                <a:cs typeface="Times New Roman" panose="02020603050405020304" charset="0"/>
              </a:rPr>
              <a:t>Data contains</a:t>
            </a:r>
            <a:r>
              <a:rPr lang="en-US" altLang="zh-CN" sz="2400" dirty="0">
                <a:solidFill>
                  <a:schemeClr val="bg1"/>
                </a:solidFill>
                <a:latin typeface="Times New Roman" panose="02020603050405020304" charset="0"/>
                <a:cs typeface="Times New Roman" panose="02020603050405020304" charset="0"/>
              </a:rPr>
              <a:t> No Null values</a:t>
            </a:r>
            <a:endParaRPr lang="en-US" altLang="zh-CN"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endParaRPr lang="zh-CN" altLang="en-US"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altLang="zh-CN" sz="2400" dirty="0">
                <a:solidFill>
                  <a:schemeClr val="bg1"/>
                </a:solidFill>
                <a:latin typeface="Times New Roman" panose="02020603050405020304" charset="0"/>
                <a:cs typeface="Times New Roman" panose="02020603050405020304" charset="0"/>
              </a:rPr>
              <a:t>We are using wordcloud to analyze the possibility of negetive,positive as well has neutral sentiments</a:t>
            </a:r>
            <a:endParaRPr lang="en-US" altLang="zh-CN" sz="2400" dirty="0">
              <a:solidFill>
                <a:schemeClr val="bg1"/>
              </a:solidFill>
              <a:latin typeface="Times New Roman" panose="02020603050405020304" charset="0"/>
              <a:cs typeface="Times New Roman" panose="02020603050405020304" charset="0"/>
            </a:endParaRPr>
          </a:p>
          <a:p>
            <a:pPr marL="0" indent="0">
              <a:buFont typeface="Wingdings" panose="05000000000000000000" charset="0"/>
              <a:buNone/>
            </a:pPr>
            <a:endParaRPr lang="zh-CN" altLang="en-US"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zh-CN" altLang="en-US" sz="2400" dirty="0">
                <a:solidFill>
                  <a:schemeClr val="bg1"/>
                </a:solidFill>
                <a:latin typeface="Times New Roman" panose="02020603050405020304" charset="0"/>
                <a:cs typeface="Times New Roman" panose="02020603050405020304" charset="0"/>
              </a:rPr>
              <a:t>Data </a:t>
            </a:r>
            <a:r>
              <a:rPr lang="en-US" altLang="zh-CN" sz="2400" dirty="0">
                <a:solidFill>
                  <a:schemeClr val="bg1"/>
                </a:solidFill>
                <a:latin typeface="Times New Roman" panose="02020603050405020304" charset="0"/>
                <a:cs typeface="Times New Roman" panose="02020603050405020304" charset="0"/>
              </a:rPr>
              <a:t>has to be cleaned first for unneccesary spaces,punctuations,repeating words by using stop words,lemmatization,stemming.</a:t>
            </a:r>
            <a:endParaRPr lang="en-US" altLang="zh-CN" sz="2400" dirty="0">
              <a:solidFill>
                <a:schemeClr val="bg1"/>
              </a:solidFill>
              <a:latin typeface="Times New Roman" panose="02020603050405020304" charset="0"/>
              <a:cs typeface="Times New Roman" panose="02020603050405020304" charset="0"/>
            </a:endParaRPr>
          </a:p>
          <a:p>
            <a:pPr marL="0" indent="0">
              <a:buFont typeface="Wingdings" panose="05000000000000000000" charset="0"/>
              <a:buNone/>
            </a:pPr>
            <a:endParaRPr lang="zh-CN" altLang="en-US" sz="2400" dirty="0">
              <a:solidFill>
                <a:schemeClr val="bg1"/>
              </a:solidFill>
              <a:latin typeface="Times New Roman" panose="02020603050405020304" charset="0"/>
              <a:cs typeface="Times New Roman" panose="02020603050405020304" charset="0"/>
            </a:endParaRPr>
          </a:p>
          <a:p>
            <a:pPr marL="0" indent="0">
              <a:buFont typeface="Wingdings" panose="05000000000000000000" charset="0"/>
              <a:buNone/>
            </a:pPr>
            <a:endParaRPr lang="zh-CN" altLang="en-US" sz="2400" dirty="0">
              <a:solidFill>
                <a:schemeClr val="bg1"/>
              </a:solidFill>
              <a:latin typeface="Times New Roman" panose="02020603050405020304" charset="0"/>
              <a:cs typeface="Times New Roman" panose="02020603050405020304" charset="0"/>
            </a:endParaRPr>
          </a:p>
        </p:txBody>
      </p:sp>
    </p:spTree>
  </p:cSld>
  <p:clrMapOvr>
    <a:masterClrMapping/>
  </p:clrMapOvr>
  <p:transition spd="slow">
    <p:wipe/>
  </p:transition>
</p:sld>
</file>

<file path=ppt/tags/tag1.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2*f*1"/>
  <p:tag name="KSO_WM_UNIT_CLEAR" val="1"/>
  <p:tag name="KSO_WM_UNIT_LAYERLEVEL" val="1"/>
  <p:tag name="KSO_WM_UNIT_VALUE" val="429"/>
  <p:tag name="KSO_WM_UNIT_HIGHLIGHT" val="0"/>
  <p:tag name="KSO_WM_UNIT_COMPATIBLE" val="0"/>
  <p:tag name="KSO_WM_UNIT_PRESET_TEXT_INDEX" val="4"/>
  <p:tag name="KSO_WM_UNIT_PRESET_TEXT_LEN" val="114"/>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2*f*1"/>
  <p:tag name="KSO_WM_UNIT_CLEAR" val="1"/>
  <p:tag name="KSO_WM_UNIT_LAYERLEVEL" val="1"/>
  <p:tag name="KSO_WM_UNIT_VALUE" val="429"/>
  <p:tag name="KSO_WM_UNIT_HIGHLIGHT" val="0"/>
  <p:tag name="KSO_WM_UNIT_COMPATIBLE" val="0"/>
  <p:tag name="KSO_WM_UNIT_PRESET_TEXT_INDEX" val="4"/>
  <p:tag name="KSO_WM_UNIT_PRESET_TEXT_LEN" val="114"/>
</p:tagLst>
</file>

<file path=ppt/tags/tag2.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2*f*1"/>
  <p:tag name="KSO_WM_UNIT_CLEAR" val="1"/>
  <p:tag name="KSO_WM_UNIT_LAYERLEVEL" val="1"/>
  <p:tag name="KSO_WM_UNIT_VALUE" val="429"/>
  <p:tag name="KSO_WM_UNIT_HIGHLIGHT" val="0"/>
  <p:tag name="KSO_WM_UNIT_COMPATIBLE" val="0"/>
  <p:tag name="KSO_WM_UNIT_PRESET_TEXT_INDEX" val="4"/>
  <p:tag name="KSO_WM_UNIT_PRESET_TEXT_LEN" val="114"/>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2*f*1"/>
  <p:tag name="KSO_WM_UNIT_CLEAR" val="1"/>
  <p:tag name="KSO_WM_UNIT_LAYERLEVEL" val="1"/>
  <p:tag name="KSO_WM_UNIT_VALUE" val="429"/>
  <p:tag name="KSO_WM_UNIT_HIGHLIGHT" val="0"/>
  <p:tag name="KSO_WM_UNIT_COMPATIBLE" val="0"/>
  <p:tag name="KSO_WM_UNIT_PRESET_TEXT_INDEX" val="4"/>
  <p:tag name="KSO_WM_UNIT_PRESET_TEXT_LEN" val="114"/>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2*f*1"/>
  <p:tag name="KSO_WM_UNIT_CLEAR" val="1"/>
  <p:tag name="KSO_WM_UNIT_LAYERLEVEL" val="1"/>
  <p:tag name="KSO_WM_UNIT_VALUE" val="429"/>
  <p:tag name="KSO_WM_UNIT_HIGHLIGHT" val="0"/>
  <p:tag name="KSO_WM_UNIT_COMPATIBLE" val="0"/>
  <p:tag name="KSO_WM_UNIT_PRESET_TEXT_INDEX" val="4"/>
  <p:tag name="KSO_WM_UNIT_PRESET_TEXT_LEN" val="114"/>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2*f*1"/>
  <p:tag name="KSO_WM_UNIT_CLEAR" val="1"/>
  <p:tag name="KSO_WM_UNIT_LAYERLEVEL" val="1"/>
  <p:tag name="KSO_WM_UNIT_VALUE" val="429"/>
  <p:tag name="KSO_WM_UNIT_HIGHLIGHT" val="0"/>
  <p:tag name="KSO_WM_UNIT_COMPATIBLE" val="0"/>
  <p:tag name="KSO_WM_UNIT_PRESET_TEXT_INDEX" val="4"/>
  <p:tag name="KSO_WM_UNIT_PRESET_TEXT_LEN" val="114"/>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2*f*1"/>
  <p:tag name="KSO_WM_UNIT_CLEAR" val="1"/>
  <p:tag name="KSO_WM_UNIT_LAYERLEVEL" val="1"/>
  <p:tag name="KSO_WM_UNIT_VALUE" val="429"/>
  <p:tag name="KSO_WM_UNIT_HIGHLIGHT" val="0"/>
  <p:tag name="KSO_WM_UNIT_COMPATIBLE" val="0"/>
  <p:tag name="KSO_WM_UNIT_PRESET_TEXT_INDEX" val="4"/>
  <p:tag name="KSO_WM_UNIT_PRESET_TEXT_LEN" val="114"/>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2*f*1"/>
  <p:tag name="KSO_WM_UNIT_CLEAR" val="1"/>
  <p:tag name="KSO_WM_UNIT_LAYERLEVEL" val="1"/>
  <p:tag name="KSO_WM_UNIT_VALUE" val="429"/>
  <p:tag name="KSO_WM_UNIT_HIGHLIGHT" val="0"/>
  <p:tag name="KSO_WM_UNIT_COMPATIBLE" val="0"/>
  <p:tag name="KSO_WM_UNIT_PRESET_TEXT_INDEX" val="4"/>
  <p:tag name="KSO_WM_UNIT_PRESET_TEXT_LEN" val="114"/>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2*f*1"/>
  <p:tag name="KSO_WM_UNIT_CLEAR" val="1"/>
  <p:tag name="KSO_WM_UNIT_LAYERLEVEL" val="1"/>
  <p:tag name="KSO_WM_UNIT_VALUE" val="429"/>
  <p:tag name="KSO_WM_UNIT_HIGHLIGHT" val="0"/>
  <p:tag name="KSO_WM_UNIT_COMPATIBLE" val="0"/>
  <p:tag name="KSO_WM_UNIT_PRESET_TEXT_INDEX" val="4"/>
  <p:tag name="KSO_WM_UNIT_PRESET_TEXT_LEN" val="114"/>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2*f*1"/>
  <p:tag name="KSO_WM_UNIT_CLEAR" val="1"/>
  <p:tag name="KSO_WM_UNIT_LAYERLEVEL" val="1"/>
  <p:tag name="KSO_WM_UNIT_VALUE" val="429"/>
  <p:tag name="KSO_WM_UNIT_HIGHLIGHT" val="0"/>
  <p:tag name="KSO_WM_UNIT_COMPATIBLE" val="0"/>
  <p:tag name="KSO_WM_UNIT_PRESET_TEXT_INDEX" val="4"/>
  <p:tag name="KSO_WM_UNIT_PRESET_TEXT_LEN" val="11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4317</Words>
  <Application>WPS Presentation</Application>
  <PresentationFormat>宽屏</PresentationFormat>
  <Paragraphs>205</Paragraphs>
  <Slides>33</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33</vt:i4>
      </vt:variant>
    </vt:vector>
  </HeadingPairs>
  <TitlesOfParts>
    <vt:vector size="44" baseType="lpstr">
      <vt:lpstr>Arial</vt:lpstr>
      <vt:lpstr>SimSun</vt:lpstr>
      <vt:lpstr>Wingdings</vt:lpstr>
      <vt:lpstr>Calibri</vt:lpstr>
      <vt:lpstr>Microsoft YaHei</vt:lpstr>
      <vt:lpstr>Times New Roman</vt:lpstr>
      <vt:lpstr>Wingdings</vt:lpstr>
      <vt:lpstr>Arial Unicode MS</vt:lpstr>
      <vt:lpstr>Calibri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Non Malignant and Malignant comments with original comments</vt:lpstr>
      <vt:lpstr>Non Malignant and Malignant comments with filtered comments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India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ppt</dc:title>
  <dc:creator>Sinchana</dc:creator>
  <cp:lastModifiedBy>HP</cp:lastModifiedBy>
  <cp:revision>27</cp:revision>
  <dcterms:created xsi:type="dcterms:W3CDTF">2015-11-30T03:11:00Z</dcterms:created>
  <dcterms:modified xsi:type="dcterms:W3CDTF">2022-03-26T10:18:57Z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1033-11.2.0.11042</vt:lpwstr>
  </property>
  <property fmtid="{D5CDD505-2E9C-101B-9397-08002B2CF9AE}" pid="3" name="ICV">
    <vt:lpwstr>DD1697E63C4F4B8CAF767371BBC19705</vt:lpwstr>
  </property>
</Properties>
</file>