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8"/>
  </p:notesMasterIdLst>
  <p:handoutMasterIdLst>
    <p:handoutMasterId r:id="rId39"/>
  </p:handoutMasterIdLst>
  <p:sldIdLst>
    <p:sldId id="259" r:id="rId4"/>
    <p:sldId id="281" r:id="rId5"/>
    <p:sldId id="310" r:id="rId6"/>
    <p:sldId id="285" r:id="rId7"/>
    <p:sldId id="263" r:id="rId8"/>
    <p:sldId id="312" r:id="rId9"/>
    <p:sldId id="311" r:id="rId10"/>
    <p:sldId id="313" r:id="rId11"/>
    <p:sldId id="315" r:id="rId12"/>
    <p:sldId id="317" r:id="rId13"/>
    <p:sldId id="316" r:id="rId14"/>
    <p:sldId id="318" r:id="rId15"/>
    <p:sldId id="319" r:id="rId16"/>
    <p:sldId id="322" r:id="rId17"/>
    <p:sldId id="366" r:id="rId18"/>
    <p:sldId id="367" r:id="rId19"/>
    <p:sldId id="368" r:id="rId20"/>
    <p:sldId id="369" r:id="rId21"/>
    <p:sldId id="323" r:id="rId22"/>
    <p:sldId id="324" r:id="rId23"/>
    <p:sldId id="320" r:id="rId24"/>
    <p:sldId id="354" r:id="rId25"/>
    <p:sldId id="370" r:id="rId26"/>
    <p:sldId id="371" r:id="rId27"/>
    <p:sldId id="359" r:id="rId28"/>
    <p:sldId id="356" r:id="rId29"/>
    <p:sldId id="357" r:id="rId30"/>
    <p:sldId id="358" r:id="rId31"/>
    <p:sldId id="372" r:id="rId32"/>
    <p:sldId id="373" r:id="rId33"/>
    <p:sldId id="374" r:id="rId34"/>
    <p:sldId id="375" r:id="rId35"/>
    <p:sldId id="360" r:id="rId36"/>
    <p:sldId id="286" r:id="rId3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A2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p:restoredTop sz="94660"/>
  </p:normalViewPr>
  <p:slideViewPr>
    <p:cSldViewPr snapToGrid="0" showGuides="1">
      <p:cViewPr>
        <p:scale>
          <a:sx n="75" d="100"/>
          <a:sy n="75" d="100"/>
        </p:scale>
        <p:origin x="1950" y="822"/>
      </p:cViewPr>
      <p:guideLst>
        <p:guide orient="horz" pos="2166"/>
        <p:guide pos="2790"/>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4638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4098"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50988" y="2559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601913" y="2097088"/>
            <a:ext cx="2001838"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60875" y="3036888"/>
            <a:ext cx="530225"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107" name="文本框 14"/>
          <p:cNvSpPr txBox="1"/>
          <p:nvPr/>
        </p:nvSpPr>
        <p:spPr>
          <a:xfrm>
            <a:off x="5167630" y="2879090"/>
            <a:ext cx="6781165" cy="706755"/>
          </a:xfrm>
          <a:prstGeom prst="rect">
            <a:avLst/>
          </a:prstGeom>
          <a:noFill/>
          <a:ln w="9525">
            <a:noFill/>
          </a:ln>
        </p:spPr>
        <p:txBody>
          <a:bodyPr wrap="square" anchor="t" anchorCtr="0">
            <a:spAutoFit/>
          </a:bodyPr>
          <a:p>
            <a:r>
              <a:rPr lang="en-US" altLang="zh-CN" sz="4000" b="1" dirty="0">
                <a:solidFill>
                  <a:schemeClr val="bg1"/>
                </a:solidFill>
                <a:latin typeface="Microsoft YaHei" panose="020B0503020204020204" pitchFamily="34" charset="-122"/>
                <a:ea typeface="Microsoft YaHei" panose="020B0503020204020204" pitchFamily="34" charset="-122"/>
              </a:rPr>
              <a:t>Ratings prediction</a:t>
            </a:r>
            <a:endParaRPr lang="en-US" altLang="zh-CN" sz="40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54738" y="255905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54738" y="404463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Tools used</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4</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Tools used</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marL="0" indent="0">
              <a:buFont typeface="Wingdings" panose="05000000000000000000" charset="0"/>
              <a:buNone/>
            </a:pPr>
            <a:r>
              <a:rPr lang="en-US" altLang="zh-CN" sz="2400" dirty="0">
                <a:solidFill>
                  <a:schemeClr val="bg1"/>
                </a:solidFill>
                <a:latin typeface="Times New Roman" panose="02020603050405020304" charset="0"/>
                <a:cs typeface="Times New Roman" panose="02020603050405020304" charset="0"/>
                <a:sym typeface="+mn-ea"/>
              </a:rPr>
              <a:t>Tools Used</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Python(Jupyter) </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Numpy</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Pandas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Sklearn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Matplotlib</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Seaborn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Classification Models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Ensembling Technique</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GridSearch CV(HyperParaMeter Tuning)</a:t>
            </a: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Data Preparation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5</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Preparation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800" dirty="0">
                <a:solidFill>
                  <a:schemeClr val="bg1"/>
                </a:solidFill>
                <a:latin typeface="Times New Roman" panose="02020603050405020304" charset="0"/>
                <a:cs typeface="Times New Roman" panose="02020603050405020304" charset="0"/>
                <a:sym typeface="+mn-ea"/>
              </a:rPr>
              <a:t>  </a:t>
            </a:r>
            <a:endParaRPr lang="en-US" altLang="zh-CN" sz="180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With the help of Pandas Library We will upload our data to </a:t>
            </a:r>
            <a:r>
              <a:rPr lang="en-US" sz="1800" dirty="0" err="1">
                <a:solidFill>
                  <a:schemeClr val="bg1"/>
                </a:solidFill>
                <a:latin typeface="Times New Roman" panose="02020603050405020304" charset="0"/>
                <a:cs typeface="Times New Roman" panose="02020603050405020304" charset="0"/>
                <a:sym typeface="+mn-ea"/>
              </a:rPr>
              <a:t>Jupyter</a:t>
            </a:r>
            <a:r>
              <a:rPr lang="en-US" sz="1800" dirty="0">
                <a:solidFill>
                  <a:schemeClr val="bg1"/>
                </a:solidFill>
                <a:latin typeface="Times New Roman" panose="02020603050405020304" charset="0"/>
                <a:cs typeface="Times New Roman" panose="02020603050405020304" charset="0"/>
                <a:sym typeface="+mn-ea"/>
              </a:rPr>
              <a:t> Notebook.</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Once our data is uploaded with the help of predefined method (i.e. </a:t>
            </a:r>
            <a:r>
              <a:rPr lang="en-US" sz="1800" dirty="0" err="1">
                <a:solidFill>
                  <a:schemeClr val="bg1"/>
                </a:solidFill>
                <a:latin typeface="Times New Roman" panose="02020603050405020304" charset="0"/>
                <a:cs typeface="Times New Roman" panose="02020603050405020304" charset="0"/>
                <a:sym typeface="+mn-ea"/>
              </a:rPr>
              <a:t>read_csv</a:t>
            </a:r>
            <a:r>
              <a:rPr lang="en-US" sz="1800" dirty="0">
                <a:solidFill>
                  <a:schemeClr val="bg1"/>
                </a:solidFill>
                <a:latin typeface="Times New Roman" panose="02020603050405020304" charset="0"/>
                <a:cs typeface="Times New Roman" panose="02020603050405020304" charset="0"/>
                <a:sym typeface="+mn-ea"/>
              </a:rPr>
              <a:t>) we can read data for further processing.   </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We have two type of variables in the data:-</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r>
              <a:rPr lang="en-US" sz="1800" dirty="0">
                <a:solidFill>
                  <a:schemeClr val="bg1"/>
                </a:solidFill>
                <a:latin typeface="Times New Roman" panose="02020603050405020304" charset="0"/>
                <a:cs typeface="Times New Roman" panose="02020603050405020304" charset="0"/>
                <a:sym typeface="+mn-ea"/>
              </a:rPr>
              <a:t>Dependent Variable</a:t>
            </a: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r>
              <a:rPr lang="en-US" sz="1800" dirty="0">
                <a:solidFill>
                  <a:schemeClr val="bg1"/>
                </a:solidFill>
                <a:latin typeface="Times New Roman" panose="02020603050405020304" charset="0"/>
                <a:cs typeface="Times New Roman" panose="02020603050405020304" charset="0"/>
                <a:sym typeface="+mn-ea"/>
              </a:rPr>
              <a:t>Independent Variable</a:t>
            </a: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endParaRPr lang="en-US" sz="1800" baseline="0" dirty="0">
              <a:latin typeface="Times New Roman" panose="02020603050405020304" charset="0"/>
              <a:cs typeface="Times New Roman" panose="02020603050405020304" charset="0"/>
            </a:endParaRPr>
          </a:p>
          <a:p>
            <a:pPr algn="just">
              <a:lnSpc>
                <a:spcPct val="80000"/>
              </a:lnSpc>
            </a:pPr>
            <a:endParaRPr lang="en-US" sz="1800" baseline="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solidFill>
                <a:schemeClr val="bg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2391129" y="7715250"/>
            <a:ext cx="18012542" cy="4579460"/>
          </a:xfrm>
          <a:prstGeom prst="rect">
            <a:avLst/>
          </a:prstGeom>
        </p:spPr>
      </p:pic>
      <p:pic>
        <p:nvPicPr>
          <p:cNvPr id="4" name="Picture 3"/>
          <p:cNvPicPr>
            <a:picLocks noChangeAspect="1"/>
          </p:cNvPicPr>
          <p:nvPr/>
        </p:nvPicPr>
        <p:blipFill>
          <a:blip r:embed="rId2"/>
          <a:stretch>
            <a:fillRect/>
          </a:stretch>
        </p:blipFill>
        <p:spPr>
          <a:xfrm>
            <a:off x="2518129" y="7842250"/>
            <a:ext cx="18012542" cy="4579460"/>
          </a:xfrm>
          <a:prstGeom prst="rect">
            <a:avLst/>
          </a:prstGeom>
        </p:spPr>
      </p:pic>
      <p:pic>
        <p:nvPicPr>
          <p:cNvPr id="7" name="Picture 6"/>
          <p:cNvPicPr>
            <a:picLocks noChangeAspect="1"/>
          </p:cNvPicPr>
          <p:nvPr/>
        </p:nvPicPr>
        <p:blipFill>
          <a:blip r:embed="rId2"/>
          <a:stretch>
            <a:fillRect/>
          </a:stretch>
        </p:blipFill>
        <p:spPr>
          <a:xfrm>
            <a:off x="2645129" y="7969250"/>
            <a:ext cx="18012542" cy="4579460"/>
          </a:xfrm>
          <a:prstGeom prst="rect">
            <a:avLst/>
          </a:prstGeom>
        </p:spPr>
      </p:pic>
      <p:pic>
        <p:nvPicPr>
          <p:cNvPr id="8" name="Picture 7"/>
          <p:cNvPicPr>
            <a:picLocks noChangeAspect="1"/>
          </p:cNvPicPr>
          <p:nvPr/>
        </p:nvPicPr>
        <p:blipFill>
          <a:blip r:embed="rId2"/>
          <a:stretch>
            <a:fillRect/>
          </a:stretch>
        </p:blipFill>
        <p:spPr>
          <a:xfrm>
            <a:off x="2772129" y="8096250"/>
            <a:ext cx="18012542" cy="457946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1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12775" y="953770"/>
            <a:ext cx="9752330" cy="5344160"/>
          </a:xfrm>
          <a:prstGeom prst="rect">
            <a:avLst/>
          </a:prstGeom>
          <a:noFill/>
          <a:ln>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2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62940" y="1150620"/>
            <a:ext cx="9593580" cy="5238115"/>
          </a:xfrm>
          <a:prstGeom prst="rect">
            <a:avLst/>
          </a:prstGeom>
          <a:noFill/>
          <a:ln>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3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5625" y="953135"/>
            <a:ext cx="9785350" cy="5436235"/>
          </a:xfrm>
          <a:prstGeom prst="rect">
            <a:avLst/>
          </a:prstGeom>
          <a:noFill/>
          <a:ln>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4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10235" y="865505"/>
            <a:ext cx="9700260" cy="5335270"/>
          </a:xfrm>
          <a:prstGeom prst="rect">
            <a:avLst/>
          </a:prstGeom>
          <a:noFill/>
          <a:ln>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5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522605" y="888365"/>
            <a:ext cx="10038080" cy="5313680"/>
          </a:xfrm>
          <a:prstGeom prst="rect">
            <a:avLst/>
          </a:prstGeom>
          <a:noFill/>
          <a:ln>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Visualization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6</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25" name="组合 6"/>
          <p:cNvGrpSpPr/>
          <p:nvPr/>
        </p:nvGrpSpPr>
        <p:grpSpPr>
          <a:xfrm>
            <a:off x="5143500" y="1474788"/>
            <a:ext cx="1249363" cy="873125"/>
            <a:chOff x="1486718" y="2224879"/>
            <a:chExt cx="3440641" cy="2408243"/>
          </a:xfrm>
        </p:grpSpPr>
        <p:sp>
          <p:nvSpPr>
            <p:cNvPr id="12" name="菱形 1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29" name="文本框 14"/>
          <p:cNvSpPr txBox="1"/>
          <p:nvPr/>
        </p:nvSpPr>
        <p:spPr>
          <a:xfrm>
            <a:off x="6495098" y="164814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Introduction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03938" y="22415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1" name="文本框 28"/>
          <p:cNvSpPr txBox="1"/>
          <p:nvPr/>
        </p:nvSpPr>
        <p:spPr>
          <a:xfrm>
            <a:off x="5721350" y="1655763"/>
            <a:ext cx="376238" cy="522287"/>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2" name="组合 34"/>
          <p:cNvGrpSpPr/>
          <p:nvPr/>
        </p:nvGrpSpPr>
        <p:grpSpPr>
          <a:xfrm>
            <a:off x="5143500" y="2486025"/>
            <a:ext cx="1249363" cy="874713"/>
            <a:chOff x="1486718" y="2224879"/>
            <a:chExt cx="3440641" cy="2408243"/>
          </a:xfrm>
        </p:grpSpPr>
        <p:sp>
          <p:nvSpPr>
            <p:cNvPr id="40" name="菱形 3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 name="任意多边形 44"/>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 name="菱形 45"/>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36" name="文本框 36"/>
          <p:cNvSpPr txBox="1"/>
          <p:nvPr/>
        </p:nvSpPr>
        <p:spPr>
          <a:xfrm>
            <a:off x="6529388" y="2692400"/>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38" name="直接连接符 37"/>
          <p:cNvCxnSpPr/>
          <p:nvPr/>
        </p:nvCxnSpPr>
        <p:spPr>
          <a:xfrm>
            <a:off x="6103938" y="3252788"/>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8" name="文本框 38"/>
          <p:cNvSpPr txBox="1"/>
          <p:nvPr/>
        </p:nvSpPr>
        <p:spPr>
          <a:xfrm>
            <a:off x="5721350" y="2667000"/>
            <a:ext cx="376238" cy="523875"/>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9" name="组合 47"/>
          <p:cNvGrpSpPr/>
          <p:nvPr/>
        </p:nvGrpSpPr>
        <p:grpSpPr>
          <a:xfrm>
            <a:off x="5143500" y="3497263"/>
            <a:ext cx="1249363" cy="874712"/>
            <a:chOff x="1486718" y="2224879"/>
            <a:chExt cx="3440641" cy="2408243"/>
          </a:xfrm>
        </p:grpSpPr>
        <p:sp>
          <p:nvSpPr>
            <p:cNvPr id="52" name="菱形 5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 name="任意多边形 52"/>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 name="菱形 53"/>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43" name="文本框 48"/>
          <p:cNvSpPr txBox="1"/>
          <p:nvPr/>
        </p:nvSpPr>
        <p:spPr>
          <a:xfrm>
            <a:off x="6529705" y="3703955"/>
            <a:ext cx="457073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Understanding of Dataset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0" name="直接连接符 49"/>
          <p:cNvCxnSpPr/>
          <p:nvPr/>
        </p:nvCxnSpPr>
        <p:spPr>
          <a:xfrm>
            <a:off x="6103938" y="4264025"/>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45" name="文本框 50"/>
          <p:cNvSpPr txBox="1"/>
          <p:nvPr/>
        </p:nvSpPr>
        <p:spPr>
          <a:xfrm>
            <a:off x="5721350" y="3678238"/>
            <a:ext cx="376238" cy="523875"/>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46" name="组合 55"/>
          <p:cNvGrpSpPr/>
          <p:nvPr/>
        </p:nvGrpSpPr>
        <p:grpSpPr>
          <a:xfrm>
            <a:off x="5143500" y="4510088"/>
            <a:ext cx="1249363" cy="873125"/>
            <a:chOff x="1486718" y="2224879"/>
            <a:chExt cx="3440641" cy="2408243"/>
          </a:xfrm>
        </p:grpSpPr>
        <p:sp>
          <p:nvSpPr>
            <p:cNvPr id="60" name="菱形 5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 name="任意多边形 60"/>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2" name="菱形 61"/>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0" name="文本框 56"/>
          <p:cNvSpPr txBox="1"/>
          <p:nvPr/>
        </p:nvSpPr>
        <p:spPr>
          <a:xfrm>
            <a:off x="6529388" y="471646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Tools used</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8" name="直接连接符 57"/>
          <p:cNvCxnSpPr/>
          <p:nvPr/>
        </p:nvCxnSpPr>
        <p:spPr>
          <a:xfrm>
            <a:off x="6103938" y="52768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52" name="文本框 58"/>
          <p:cNvSpPr txBox="1"/>
          <p:nvPr/>
        </p:nvSpPr>
        <p:spPr>
          <a:xfrm>
            <a:off x="5721350" y="4691063"/>
            <a:ext cx="376238" cy="522287"/>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53" name="组合 12"/>
          <p:cNvGrpSpPr/>
          <p:nvPr/>
        </p:nvGrpSpPr>
        <p:grpSpPr>
          <a:xfrm rot="5400000">
            <a:off x="1684338" y="2224088"/>
            <a:ext cx="344170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7" name="文本框 70"/>
          <p:cNvSpPr txBox="1"/>
          <p:nvPr/>
        </p:nvSpPr>
        <p:spPr>
          <a:xfrm>
            <a:off x="2413000" y="3665538"/>
            <a:ext cx="198437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CONTENTS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Visualization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9880" y="1019175"/>
            <a:ext cx="7705090" cy="5212715"/>
          </a:xfrm>
          <a:prstGeom prst="rect">
            <a:avLst/>
          </a:prstGeom>
          <a:noFill/>
          <a:ln>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Data Preprocessing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7</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2584450"/>
          </a:xfrm>
          <a:prstGeom prst="rect">
            <a:avLst/>
          </a:prstGeom>
          <a:noFill/>
        </p:spPr>
        <p:txBody>
          <a:bodyPr wrap="square" rtlCol="0" anchor="t">
            <a:spAutoFit/>
          </a:bodyPr>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 Complete data is divided in the ration of 70:30 for train and test respectively.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There is no null value present in the dataset and almost all the columns type is objective so we don’t need to check for outliers.</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Once our data is ready, we’ll do further processing.</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I have not dropped any column since the model accuracy is good.</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2584450"/>
          </a:xfrm>
          <a:prstGeom prst="rect">
            <a:avLst/>
          </a:prstGeom>
          <a:noFill/>
        </p:spPr>
        <p:txBody>
          <a:bodyPr wrap="square" rtlCol="0" anchor="t">
            <a:spAutoFit/>
          </a:bodyPr>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 Complete data is divided in the ration of 70:30 for train and test respectively.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There is no null value present in the dataset and almost all the columns type is objective so we don’t need to check for outliers.</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Once our data is ready, we’ll do further processing.</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I have not dropped any column since the model accuracy is good.</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4799965"/>
          </a:xfrm>
          <a:prstGeom prst="rect">
            <a:avLst/>
          </a:prstGeom>
          <a:noFill/>
        </p:spPr>
        <p:txBody>
          <a:bodyPr wrap="square" rtlCol="0" anchor="t">
            <a:spAutoFit/>
          </a:bodyPr>
          <a:p>
            <a:pPr algn="just">
              <a:lnSpc>
                <a:spcPct val="100000"/>
              </a:lnSpc>
            </a:pPr>
            <a:r>
              <a:rPr lang="en-US" dirty="0">
                <a:solidFill>
                  <a:schemeClr val="bg1"/>
                </a:solidFill>
                <a:latin typeface="Times New Roman" panose="02020603050405020304" charset="0"/>
                <a:cs typeface="Times New Roman" panose="02020603050405020304" charset="0"/>
                <a:sym typeface="+mn-ea"/>
              </a:rPr>
              <a:t>Evaluation Matrices:</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Accuracy - it determines how often a model predicts default and non default correctly.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Precision-it calculates whenever our models predicts it is default how often it is correct.</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Recall- Recall regulate the actual default that the model is actually predict.</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Precision Recall Curve - PRC will display the tradeoff between Precision and Recall threshold.</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Cross Validations:</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K Fold cross validations , K = 5</a:t>
            </a:r>
            <a:endParaRPr lang="en-US" dirty="0">
              <a:solidFill>
                <a:schemeClr val="bg1"/>
              </a:solidFill>
              <a:latin typeface="Times New Roman" panose="02020603050405020304" charset="0"/>
              <a:cs typeface="Times New Roman" panose="02020603050405020304" charset="0"/>
              <a:sym typeface="+mn-ea"/>
            </a:endParaRPr>
          </a:p>
        </p:txBody>
      </p:sp>
      <p:pic>
        <p:nvPicPr>
          <p:cNvPr id="4" name="Content Placeholder 3"/>
          <p:cNvPicPr>
            <a:picLocks noChangeAspect="1"/>
          </p:cNvPicPr>
          <p:nvPr>
            <p:ph idx="1"/>
          </p:nvPr>
        </p:nvPicPr>
        <p:blipFill>
          <a:blip r:embed="rId1"/>
          <a:stretch>
            <a:fillRect/>
          </a:stretch>
        </p:blipFill>
        <p:spPr>
          <a:xfrm>
            <a:off x="1437005" y="3978910"/>
            <a:ext cx="4343400" cy="723900"/>
          </a:xfrm>
          <a:prstGeom prst="rect">
            <a:avLst/>
          </a:prstGeom>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Model Building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8</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Logistic Regression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481330" y="905510"/>
            <a:ext cx="7963535" cy="435165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67030" y="363855"/>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K nearest neighbor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 name="Content Placeholder 6"/>
          <p:cNvPicPr>
            <a:picLocks noChangeAspect="1"/>
          </p:cNvPicPr>
          <p:nvPr>
            <p:ph idx="1"/>
          </p:nvPr>
        </p:nvPicPr>
        <p:blipFill>
          <a:blip r:embed="rId1"/>
          <a:stretch>
            <a:fillRect/>
          </a:stretch>
        </p:blipFill>
        <p:spPr>
          <a:xfrm>
            <a:off x="570865" y="1453515"/>
            <a:ext cx="7783830" cy="4351655"/>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SVC</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568325" y="1252855"/>
            <a:ext cx="7788910" cy="4351655"/>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Decision Tree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8" name="Content Placeholder 7"/>
          <p:cNvPicPr>
            <a:picLocks noChangeAspect="1"/>
          </p:cNvPicPr>
          <p:nvPr>
            <p:ph idx="1"/>
          </p:nvPr>
        </p:nvPicPr>
        <p:blipFill>
          <a:blip r:embed="rId1"/>
          <a:stretch>
            <a:fillRect/>
          </a:stretch>
        </p:blipFill>
        <p:spPr>
          <a:xfrm>
            <a:off x="323215" y="1387475"/>
            <a:ext cx="7798435" cy="435165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25" name="组合 6"/>
          <p:cNvGrpSpPr/>
          <p:nvPr/>
        </p:nvGrpSpPr>
        <p:grpSpPr>
          <a:xfrm>
            <a:off x="5143500" y="1474788"/>
            <a:ext cx="1249363" cy="873125"/>
            <a:chOff x="1486718" y="2224879"/>
            <a:chExt cx="3440641" cy="2408243"/>
          </a:xfrm>
        </p:grpSpPr>
        <p:sp>
          <p:nvSpPr>
            <p:cNvPr id="12" name="菱形 1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29" name="文本框 14"/>
          <p:cNvSpPr txBox="1"/>
          <p:nvPr/>
        </p:nvSpPr>
        <p:spPr>
          <a:xfrm>
            <a:off x="6495098" y="164814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EDA</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03938" y="22415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1" name="文本框 28"/>
          <p:cNvSpPr txBox="1"/>
          <p:nvPr/>
        </p:nvSpPr>
        <p:spPr>
          <a:xfrm>
            <a:off x="5721350" y="1655763"/>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2" name="组合 34"/>
          <p:cNvGrpSpPr/>
          <p:nvPr/>
        </p:nvGrpSpPr>
        <p:grpSpPr>
          <a:xfrm>
            <a:off x="5143500" y="2486025"/>
            <a:ext cx="1249363" cy="874713"/>
            <a:chOff x="1486718" y="2224879"/>
            <a:chExt cx="3440641" cy="2408243"/>
          </a:xfrm>
        </p:grpSpPr>
        <p:sp>
          <p:nvSpPr>
            <p:cNvPr id="40" name="菱形 3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 name="任意多边形 44"/>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 name="菱形 45"/>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36" name="文本框 36"/>
          <p:cNvSpPr txBox="1"/>
          <p:nvPr/>
        </p:nvSpPr>
        <p:spPr>
          <a:xfrm>
            <a:off x="6529388" y="2692400"/>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Data Preprocessing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38" name="直接连接符 37"/>
          <p:cNvCxnSpPr/>
          <p:nvPr/>
        </p:nvCxnSpPr>
        <p:spPr>
          <a:xfrm>
            <a:off x="6103938" y="3252788"/>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8" name="文本框 38"/>
          <p:cNvSpPr txBox="1"/>
          <p:nvPr/>
        </p:nvSpPr>
        <p:spPr>
          <a:xfrm>
            <a:off x="5721350" y="2667000"/>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9" name="组合 47"/>
          <p:cNvGrpSpPr/>
          <p:nvPr/>
        </p:nvGrpSpPr>
        <p:grpSpPr>
          <a:xfrm>
            <a:off x="5143500" y="3497263"/>
            <a:ext cx="1249363" cy="874712"/>
            <a:chOff x="1486718" y="2224879"/>
            <a:chExt cx="3440641" cy="2408243"/>
          </a:xfrm>
        </p:grpSpPr>
        <p:sp>
          <p:nvSpPr>
            <p:cNvPr id="52" name="菱形 5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 name="任意多边形 52"/>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 name="菱形 53"/>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43" name="文本框 48"/>
          <p:cNvSpPr txBox="1"/>
          <p:nvPr/>
        </p:nvSpPr>
        <p:spPr>
          <a:xfrm>
            <a:off x="6529705" y="3703955"/>
            <a:ext cx="457073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Visualization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0" name="直接连接符 49"/>
          <p:cNvCxnSpPr/>
          <p:nvPr/>
        </p:nvCxnSpPr>
        <p:spPr>
          <a:xfrm>
            <a:off x="6103938" y="4264025"/>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45" name="文本框 50"/>
          <p:cNvSpPr txBox="1"/>
          <p:nvPr/>
        </p:nvSpPr>
        <p:spPr>
          <a:xfrm>
            <a:off x="5721350" y="3678238"/>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46" name="组合 55"/>
          <p:cNvGrpSpPr/>
          <p:nvPr/>
        </p:nvGrpSpPr>
        <p:grpSpPr>
          <a:xfrm>
            <a:off x="5143500" y="4510088"/>
            <a:ext cx="1249363" cy="873125"/>
            <a:chOff x="1486718" y="2224879"/>
            <a:chExt cx="3440641" cy="2408243"/>
          </a:xfrm>
        </p:grpSpPr>
        <p:sp>
          <p:nvSpPr>
            <p:cNvPr id="60" name="菱形 5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 name="任意多边形 60"/>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2" name="菱形 61"/>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0" name="文本框 56"/>
          <p:cNvSpPr txBox="1"/>
          <p:nvPr/>
        </p:nvSpPr>
        <p:spPr>
          <a:xfrm>
            <a:off x="6529388" y="471646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Model building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8" name="直接连接符 57"/>
          <p:cNvCxnSpPr/>
          <p:nvPr/>
        </p:nvCxnSpPr>
        <p:spPr>
          <a:xfrm>
            <a:off x="6103938" y="52768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52" name="文本框 58"/>
          <p:cNvSpPr txBox="1"/>
          <p:nvPr/>
        </p:nvSpPr>
        <p:spPr>
          <a:xfrm>
            <a:off x="5721350" y="4691063"/>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53" name="组合 12"/>
          <p:cNvGrpSpPr/>
          <p:nvPr/>
        </p:nvGrpSpPr>
        <p:grpSpPr>
          <a:xfrm rot="5400000">
            <a:off x="1684338" y="2224088"/>
            <a:ext cx="344170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7" name="文本框 70"/>
          <p:cNvSpPr txBox="1"/>
          <p:nvPr/>
        </p:nvSpPr>
        <p:spPr>
          <a:xfrm>
            <a:off x="2413000" y="3665538"/>
            <a:ext cx="198437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CONTENTS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Bernoulli NB</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497205" y="1376045"/>
            <a:ext cx="7931785" cy="435165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Random Forest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3" name="Content Placeholder 2"/>
          <p:cNvPicPr>
            <a:picLocks noChangeAspect="1"/>
          </p:cNvPicPr>
          <p:nvPr>
            <p:ph idx="1"/>
          </p:nvPr>
        </p:nvPicPr>
        <p:blipFill>
          <a:blip r:embed="rId1"/>
          <a:stretch>
            <a:fillRect/>
          </a:stretch>
        </p:blipFill>
        <p:spPr>
          <a:xfrm>
            <a:off x="323215" y="1252855"/>
            <a:ext cx="7781925" cy="4351655"/>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Validating the model</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Text Box 3"/>
          <p:cNvSpPr txBox="1"/>
          <p:nvPr/>
        </p:nvSpPr>
        <p:spPr>
          <a:xfrm>
            <a:off x="323215" y="1229360"/>
            <a:ext cx="9514840" cy="645160"/>
          </a:xfrm>
          <a:prstGeom prst="rect">
            <a:avLst/>
          </a:prstGeom>
          <a:noFill/>
        </p:spPr>
        <p:txBody>
          <a:bodyPr wrap="square" rtlCol="0" anchor="t">
            <a:spAutoFit/>
          </a:bodyPr>
          <a:p>
            <a:pPr algn="just"/>
            <a:r>
              <a:rPr lang="en-US" dirty="0">
                <a:solidFill>
                  <a:schemeClr val="bg1"/>
                </a:solidFill>
                <a:latin typeface="Times New Roman" panose="02020603050405020304" charset="0"/>
                <a:cs typeface="Times New Roman" panose="02020603050405020304" charset="0"/>
                <a:sym typeface="+mn-ea"/>
              </a:rPr>
              <a:t>From the details on the above solutions it is clearly understandable that  we are getting best result with the help of SVC, so we save this model with the help of </a:t>
            </a:r>
            <a:r>
              <a:rPr lang="en-US" dirty="0" err="1">
                <a:solidFill>
                  <a:schemeClr val="bg1"/>
                </a:solidFill>
                <a:latin typeface="Times New Roman" panose="02020603050405020304" charset="0"/>
                <a:cs typeface="Times New Roman" panose="02020603050405020304" charset="0"/>
                <a:sym typeface="+mn-ea"/>
              </a:rPr>
              <a:t>joblib</a:t>
            </a:r>
            <a:r>
              <a:rPr lang="en-US" dirty="0">
                <a:solidFill>
                  <a:schemeClr val="bg1"/>
                </a:solidFill>
                <a:latin typeface="Times New Roman" panose="02020603050405020304" charset="0"/>
                <a:cs typeface="Times New Roman" panose="02020603050405020304" charset="0"/>
                <a:sym typeface="+mn-ea"/>
              </a:rPr>
              <a:t> Library.</a:t>
            </a:r>
            <a:endParaRPr lang="en-US" dirty="0">
              <a:solidFill>
                <a:schemeClr val="bg1"/>
              </a:solidFill>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idx="1"/>
          </p:nvPr>
        </p:nvPicPr>
        <p:blipFill>
          <a:blip r:embed="rId1"/>
          <a:stretch>
            <a:fillRect/>
          </a:stretch>
        </p:blipFill>
        <p:spPr>
          <a:xfrm>
            <a:off x="1438275" y="2037080"/>
            <a:ext cx="5127625" cy="4351655"/>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Conclusion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653415" y="1090930"/>
            <a:ext cx="10064750" cy="3969385"/>
          </a:xfrm>
          <a:prstGeom prst="rect">
            <a:avLst/>
          </a:prstGeom>
          <a:noFill/>
        </p:spPr>
        <p:txBody>
          <a:bodyPr wrap="square" rtlCol="0" anchor="t">
            <a:spAutoFit/>
          </a:bodyPr>
          <a:p>
            <a:pPr marL="0" indent="0" algn="just">
              <a:buNone/>
            </a:pPr>
            <a:r>
              <a:rPr lang="en-US" dirty="0">
                <a:solidFill>
                  <a:schemeClr val="bg1"/>
                </a:solidFill>
                <a:latin typeface="Times New Roman" panose="02020603050405020304" charset="0"/>
                <a:cs typeface="Times New Roman" panose="02020603050405020304" charset="0"/>
                <a:sym typeface="+mn-ea"/>
              </a:rPr>
              <a:t>As we know data is increasing in every second in our day today life. So more the data better the model.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If we make this dataset for sentiment analysis, we choose ratings 3 or more as our threshold for being helpful reviews or good or positive reviews and below 3 we choose reviews is not helpful or bad reviews or negative reviews.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For example: two people give their reviews on a product as ‘a nice product. But their ratings are ‘4’ and ‘5’ respectively. This is where the model fails to predict whether to choose rating ‘4’ or’5’.</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Due to increase in data in our daily basics, this model can be used to predict ratings of reviews.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It might be a good tool for online shopping sites and manufacturer companies who may predict their customers ratings so that they can make their investment according to the demand of customers, which might help them to save time and earn more profits.</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30722"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128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638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211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0730" name="文本框 14"/>
          <p:cNvSpPr txBox="1"/>
          <p:nvPr/>
        </p:nvSpPr>
        <p:spPr>
          <a:xfrm>
            <a:off x="4716463" y="2286000"/>
            <a:ext cx="7316787" cy="1860550"/>
          </a:xfrm>
          <a:prstGeom prst="rect">
            <a:avLst/>
          </a:prstGeom>
          <a:noFill/>
          <a:ln w="9525">
            <a:noFill/>
          </a:ln>
        </p:spPr>
        <p:txBody>
          <a:bodyPr wrap="square" anchor="t" anchorCtr="0">
            <a:spAutoFit/>
          </a:bodyPr>
          <a:p>
            <a:r>
              <a:rPr lang="en-US" altLang="zh-CN" sz="11500" b="1" dirty="0">
                <a:solidFill>
                  <a:schemeClr val="bg1"/>
                </a:solidFill>
                <a:latin typeface="Microsoft YaHei" panose="020B0503020204020204" pitchFamily="34" charset="-122"/>
                <a:ea typeface="Microsoft YaHei" panose="020B0503020204020204" pitchFamily="34" charset="-122"/>
              </a:rPr>
              <a:t>Thanks</a:t>
            </a:r>
            <a:r>
              <a:rPr lang="zh-CN" altLang="en-US" sz="11500" b="1" dirty="0">
                <a:solidFill>
                  <a:schemeClr val="bg1"/>
                </a:solidFill>
                <a:latin typeface="Microsoft YaHei" panose="020B0503020204020204" pitchFamily="34" charset="-122"/>
                <a:ea typeface="Microsoft YaHei" panose="020B0503020204020204" pitchFamily="34" charset="-122"/>
              </a:rPr>
              <a:t>！</a:t>
            </a:r>
            <a:endParaRPr lang="zh-CN" altLang="en-US" sz="115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453063" y="2224405"/>
            <a:ext cx="4562475"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10238" y="435197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1918" y="2944813"/>
            <a:ext cx="601345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Introduction</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780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1</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Introduction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We have a client who has a website where people write different reviews for technical products. Now they are adding a new feature to their website i.e. The reviewer will have to add stars(rating) as well with the review.</a:t>
            </a: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The rating is out 5 stars and it only has 5 options available 1 star, 2 stars, 3 stars, 4 stars, 5 stars. Now they want to predict ratings for the reviews which were written in the past and they dont have a rating.</a:t>
            </a: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So, we </a:t>
            </a:r>
            <a:r>
              <a:rPr lang="en-US" altLang="zh-CN" sz="2400" dirty="0">
                <a:solidFill>
                  <a:schemeClr val="bg1"/>
                </a:solidFill>
                <a:latin typeface="Times New Roman" panose="02020603050405020304" charset="0"/>
                <a:cs typeface="Times New Roman" panose="02020603050405020304" charset="0"/>
              </a:rPr>
              <a:t>are working on</a:t>
            </a:r>
            <a:r>
              <a:rPr lang="zh-CN" altLang="en-US" sz="2400" dirty="0">
                <a:solidFill>
                  <a:schemeClr val="bg1"/>
                </a:solidFill>
                <a:latin typeface="Times New Roman" panose="02020603050405020304" charset="0"/>
                <a:cs typeface="Times New Roman" panose="02020603050405020304" charset="0"/>
              </a:rPr>
              <a:t> build</a:t>
            </a:r>
            <a:r>
              <a:rPr lang="en-US" altLang="zh-CN" sz="2400" dirty="0">
                <a:solidFill>
                  <a:schemeClr val="bg1"/>
                </a:solidFill>
                <a:latin typeface="Times New Roman" panose="02020603050405020304" charset="0"/>
                <a:cs typeface="Times New Roman" panose="02020603050405020304" charset="0"/>
              </a:rPr>
              <a:t>ing</a:t>
            </a:r>
            <a:r>
              <a:rPr lang="zh-CN" altLang="en-US" sz="2400" dirty="0">
                <a:solidFill>
                  <a:schemeClr val="bg1"/>
                </a:solidFill>
                <a:latin typeface="Times New Roman" panose="02020603050405020304" charset="0"/>
                <a:cs typeface="Times New Roman" panose="02020603050405020304" charset="0"/>
              </a:rPr>
              <a:t> an application which can predict the rating by seeing the review.</a:t>
            </a: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In data collection phase we have scrapped as many reviews and ratings as possible by using websites like flipkart and amazon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In data modelling we have used algo’s like SVC,Logistic Regression,K-neighbors classifiers,Bernouli,Decision Tree Classifier</a:t>
            </a: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172835"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2</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Problem Statement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 </a:t>
            </a:r>
            <a:r>
              <a:rPr lang="en-US" altLang="zh-CN" sz="2400" dirty="0">
                <a:solidFill>
                  <a:schemeClr val="bg1"/>
                </a:solidFill>
                <a:latin typeface="Times New Roman" panose="02020603050405020304" charset="0"/>
                <a:cs typeface="Times New Roman" panose="02020603050405020304" charset="0"/>
              </a:rPr>
              <a:t>We have to develop an application which will predict the ratings by getting reviews has input.</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The main challenge here is to scrape all the reviews and ratings for training our model.</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r>
              <a:rPr lang="en-US" altLang="zh-CN" sz="2400" dirty="0">
                <a:solidFill>
                  <a:schemeClr val="bg1"/>
                </a:solidFill>
                <a:latin typeface="Times New Roman" panose="02020603050405020304" charset="0"/>
                <a:cs typeface="Times New Roman" panose="02020603050405020304" charset="0"/>
              </a:rPr>
              <a:t>then, we will start validating the test model that we have built by using algo’s</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Understanding Data</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3</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Understanding dataset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contains </a:t>
            </a:r>
            <a:r>
              <a:rPr lang="en-US" altLang="zh-CN" sz="2400" dirty="0">
                <a:solidFill>
                  <a:schemeClr val="bg1"/>
                </a:solidFill>
                <a:latin typeface="Times New Roman" panose="02020603050405020304" charset="0"/>
                <a:cs typeface="Times New Roman" panose="02020603050405020304" charset="0"/>
              </a:rPr>
              <a:t>37392</a:t>
            </a:r>
            <a:r>
              <a:rPr lang="zh-CN" altLang="en-US" sz="2400" dirty="0">
                <a:solidFill>
                  <a:schemeClr val="bg1"/>
                </a:solidFill>
                <a:latin typeface="Times New Roman" panose="02020603050405020304" charset="0"/>
                <a:cs typeface="Times New Roman" panose="02020603050405020304" charset="0"/>
              </a:rPr>
              <a:t> entries each having </a:t>
            </a:r>
            <a:r>
              <a:rPr lang="en-US" altLang="zh-CN" sz="2400" dirty="0">
                <a:solidFill>
                  <a:schemeClr val="bg1"/>
                </a:solidFill>
                <a:latin typeface="Times New Roman" panose="02020603050405020304" charset="0"/>
                <a:cs typeface="Times New Roman" panose="02020603050405020304" charset="0"/>
              </a:rPr>
              <a:t>3</a:t>
            </a:r>
            <a:r>
              <a:rPr lang="zh-CN" altLang="en-US" sz="2400" dirty="0">
                <a:solidFill>
                  <a:schemeClr val="bg1"/>
                </a:solidFill>
                <a:latin typeface="Times New Roman" panose="02020603050405020304" charset="0"/>
                <a:cs typeface="Times New Roman" panose="02020603050405020304" charset="0"/>
              </a:rPr>
              <a:t> variables</a:t>
            </a:r>
            <a:r>
              <a:rPr lang="en-US" altLang="zh-CN" sz="2400" dirty="0">
                <a:solidFill>
                  <a:schemeClr val="bg1"/>
                </a:solidFill>
                <a:latin typeface="Times New Roman" panose="02020603050405020304" charset="0"/>
                <a:cs typeface="Times New Roman" panose="02020603050405020304" charset="0"/>
              </a:rPr>
              <a:t>, Ratings,Review,Long review</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contains</a:t>
            </a:r>
            <a:r>
              <a:rPr lang="en-US" altLang="zh-CN" sz="2400" dirty="0">
                <a:solidFill>
                  <a:schemeClr val="bg1"/>
                </a:solidFill>
                <a:latin typeface="Times New Roman" panose="02020603050405020304" charset="0"/>
                <a:cs typeface="Times New Roman" panose="02020603050405020304" charset="0"/>
              </a:rPr>
              <a:t> No Null values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We are using wordcloud to analyze the possibility of negetive,positive as well has neutral sentiments</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a:t>
            </a:r>
            <a:r>
              <a:rPr lang="en-US" altLang="zh-CN" sz="2400" dirty="0">
                <a:solidFill>
                  <a:schemeClr val="bg1"/>
                </a:solidFill>
                <a:latin typeface="Times New Roman" panose="02020603050405020304" charset="0"/>
                <a:cs typeface="Times New Roman" panose="02020603050405020304" charset="0"/>
              </a:rPr>
              <a:t>has to be cleaned first by using unneccesary spaces,punctuations,repeating words by using stop words,lemmatization,stemming.</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tags/tag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4693</Words>
  <Application>WPS Presentation</Application>
  <PresentationFormat>宽屏</PresentationFormat>
  <Paragraphs>215</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Arial</vt:lpstr>
      <vt:lpstr>SimSun</vt:lpstr>
      <vt:lpstr>Wingdings</vt:lpstr>
      <vt:lpstr>Calibri</vt:lpstr>
      <vt:lpstr>Microsoft YaHei</vt:lpstr>
      <vt:lpstr>Times New Roman</vt:lpstr>
      <vt:lpstr>Wingdings</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ppt</dc:title>
  <dc:creator>Administrator</dc:creator>
  <cp:lastModifiedBy>HP</cp:lastModifiedBy>
  <cp:revision>20</cp:revision>
  <dcterms:created xsi:type="dcterms:W3CDTF">2015-11-30T03:11:00Z</dcterms:created>
  <dcterms:modified xsi:type="dcterms:W3CDTF">2022-03-11T06:49:27Z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1033-11.2.0.11029</vt:lpwstr>
  </property>
  <property fmtid="{D5CDD505-2E9C-101B-9397-08002B2CF9AE}" pid="3" name="ICV">
    <vt:lpwstr>DD1697E63C4F4B8CAF767371BBC19705</vt:lpwstr>
  </property>
</Properties>
</file>