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4" r:id="rId2"/>
    <p:sldId id="267" r:id="rId3"/>
    <p:sldId id="274" r:id="rId4"/>
    <p:sldId id="284" r:id="rId5"/>
    <p:sldId id="285" r:id="rId6"/>
    <p:sldId id="286" r:id="rId7"/>
    <p:sldId id="287" r:id="rId8"/>
    <p:sldId id="288" r:id="rId9"/>
    <p:sldId id="290" r:id="rId10"/>
    <p:sldId id="291" r:id="rId11"/>
    <p:sldId id="289" r:id="rId12"/>
    <p:sldId id="292" r:id="rId13"/>
    <p:sldId id="293" r:id="rId14"/>
    <p:sldId id="294" r:id="rId15"/>
    <p:sldId id="295" r:id="rId16"/>
    <p:sldId id="297" r:id="rId17"/>
    <p:sldId id="298" r:id="rId18"/>
    <p:sldId id="275" r:id="rId19"/>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0216B-B9E5-48C0-94E6-178D1E541E60}"/>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5D802E33-C235-4A5C-9972-703AC9204F5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B590AAEF-8116-400F-B664-10EBFE27D438}"/>
              </a:ext>
            </a:extLst>
          </p:cNvPr>
          <p:cNvSpPr>
            <a:spLocks noGrp="1"/>
          </p:cNvSpPr>
          <p:nvPr>
            <p:ph type="dt" sz="half" idx="10"/>
          </p:nvPr>
        </p:nvSpPr>
        <p:spPr/>
        <p:txBody>
          <a:bodyPr/>
          <a:lstStyle/>
          <a:p>
            <a:fld id="{76AD2357-B188-41E2-93E3-C8F588D61C3B}" type="datetimeFigureOut">
              <a:rPr lang="es-ES" smtClean="0"/>
              <a:t>15/06/2022</a:t>
            </a:fld>
            <a:endParaRPr lang="es-ES"/>
          </a:p>
        </p:txBody>
      </p:sp>
      <p:sp>
        <p:nvSpPr>
          <p:cNvPr id="5" name="Marcador de pie de página 4">
            <a:extLst>
              <a:ext uri="{FF2B5EF4-FFF2-40B4-BE49-F238E27FC236}">
                <a16:creationId xmlns:a16="http://schemas.microsoft.com/office/drawing/2014/main" id="{748A538E-174A-414D-BE1A-935327C2273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7B4E6A1-EB99-4DC1-A26E-7D4E7AD49B37}"/>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20532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A896D-84C5-4226-BB80-4E00515E8C57}"/>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C9F03F7B-9CFC-4F6E-9A26-C3030D6F5A6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E9DAADAB-86C5-4878-BA4E-4A31C3DF3764}"/>
              </a:ext>
            </a:extLst>
          </p:cNvPr>
          <p:cNvSpPr>
            <a:spLocks noGrp="1"/>
          </p:cNvSpPr>
          <p:nvPr>
            <p:ph type="dt" sz="half" idx="10"/>
          </p:nvPr>
        </p:nvSpPr>
        <p:spPr/>
        <p:txBody>
          <a:bodyPr/>
          <a:lstStyle/>
          <a:p>
            <a:fld id="{76AD2357-B188-41E2-93E3-C8F588D61C3B}" type="datetimeFigureOut">
              <a:rPr lang="es-ES" smtClean="0"/>
              <a:t>15/06/2022</a:t>
            </a:fld>
            <a:endParaRPr lang="es-ES"/>
          </a:p>
        </p:txBody>
      </p:sp>
      <p:sp>
        <p:nvSpPr>
          <p:cNvPr id="5" name="Marcador de pie de página 4">
            <a:extLst>
              <a:ext uri="{FF2B5EF4-FFF2-40B4-BE49-F238E27FC236}">
                <a16:creationId xmlns:a16="http://schemas.microsoft.com/office/drawing/2014/main" id="{D5BBFCBF-C247-44BB-A8FB-FA390D82E15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EF537A3-F0ED-4DA3-BDD2-D82F7B0065CA}"/>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697771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86417BB-61CF-4C6D-97A0-0D4AF917B05A}"/>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26057463-D3C4-40F4-80D1-67D0D19A07FB}"/>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D2B763BE-FBD9-4B69-ACD7-F01418AF50EA}"/>
              </a:ext>
            </a:extLst>
          </p:cNvPr>
          <p:cNvSpPr>
            <a:spLocks noGrp="1"/>
          </p:cNvSpPr>
          <p:nvPr>
            <p:ph type="dt" sz="half" idx="10"/>
          </p:nvPr>
        </p:nvSpPr>
        <p:spPr/>
        <p:txBody>
          <a:bodyPr/>
          <a:lstStyle/>
          <a:p>
            <a:fld id="{76AD2357-B188-41E2-93E3-C8F588D61C3B}" type="datetimeFigureOut">
              <a:rPr lang="es-ES" smtClean="0"/>
              <a:t>15/06/2022</a:t>
            </a:fld>
            <a:endParaRPr lang="es-ES"/>
          </a:p>
        </p:txBody>
      </p:sp>
      <p:sp>
        <p:nvSpPr>
          <p:cNvPr id="5" name="Marcador de pie de página 4">
            <a:extLst>
              <a:ext uri="{FF2B5EF4-FFF2-40B4-BE49-F238E27FC236}">
                <a16:creationId xmlns:a16="http://schemas.microsoft.com/office/drawing/2014/main" id="{A97844BB-BCDF-4FAB-859E-9910BB8C1A7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77B516A-9AC5-4578-84A3-BD15D3A059B3}"/>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76569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DF5309-D2AE-42DA-B087-BE10AC2D128E}"/>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E30379AE-D8B2-445D-83E6-F6C0B3B31E9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91A37363-FAF8-41D4-B42F-EF1E8DB9EA8A}"/>
              </a:ext>
            </a:extLst>
          </p:cNvPr>
          <p:cNvSpPr>
            <a:spLocks noGrp="1"/>
          </p:cNvSpPr>
          <p:nvPr>
            <p:ph type="dt" sz="half" idx="10"/>
          </p:nvPr>
        </p:nvSpPr>
        <p:spPr/>
        <p:txBody>
          <a:bodyPr/>
          <a:lstStyle/>
          <a:p>
            <a:fld id="{76AD2357-B188-41E2-93E3-C8F588D61C3B}" type="datetimeFigureOut">
              <a:rPr lang="es-ES" smtClean="0"/>
              <a:t>15/06/2022</a:t>
            </a:fld>
            <a:endParaRPr lang="es-ES"/>
          </a:p>
        </p:txBody>
      </p:sp>
      <p:sp>
        <p:nvSpPr>
          <p:cNvPr id="5" name="Marcador de pie de página 4">
            <a:extLst>
              <a:ext uri="{FF2B5EF4-FFF2-40B4-BE49-F238E27FC236}">
                <a16:creationId xmlns:a16="http://schemas.microsoft.com/office/drawing/2014/main" id="{2028C9D5-3B88-4D28-8A65-936162B2F37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8AB7432-E5EF-4CBE-9FA3-E7317DE24E04}"/>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071797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F73BFC-5D5E-43F8-ACA5-AF9962950F64}"/>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70D5791B-A1BF-46F8-BE91-3B1B4F0FE29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3D32595-417F-4340-8BEE-3408D250B8FA}"/>
              </a:ext>
            </a:extLst>
          </p:cNvPr>
          <p:cNvSpPr>
            <a:spLocks noGrp="1"/>
          </p:cNvSpPr>
          <p:nvPr>
            <p:ph type="dt" sz="half" idx="10"/>
          </p:nvPr>
        </p:nvSpPr>
        <p:spPr/>
        <p:txBody>
          <a:bodyPr/>
          <a:lstStyle/>
          <a:p>
            <a:fld id="{76AD2357-B188-41E2-93E3-C8F588D61C3B}" type="datetimeFigureOut">
              <a:rPr lang="es-ES" smtClean="0"/>
              <a:t>15/06/2022</a:t>
            </a:fld>
            <a:endParaRPr lang="es-ES"/>
          </a:p>
        </p:txBody>
      </p:sp>
      <p:sp>
        <p:nvSpPr>
          <p:cNvPr id="5" name="Marcador de pie de página 4">
            <a:extLst>
              <a:ext uri="{FF2B5EF4-FFF2-40B4-BE49-F238E27FC236}">
                <a16:creationId xmlns:a16="http://schemas.microsoft.com/office/drawing/2014/main" id="{FFDDF683-2BC1-4832-A16B-A8A83CB304C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9E2F7FE-47DA-47A0-A847-C577637092B9}"/>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64642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24247B-313E-4641-A162-E144F284AB91}"/>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023F3780-C98A-409B-80F2-EA39E9B898B9}"/>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CB082338-9E47-4510-94E8-E38718B232C8}"/>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EF32266C-1765-4337-9C50-13EBAA57B2C2}"/>
              </a:ext>
            </a:extLst>
          </p:cNvPr>
          <p:cNvSpPr>
            <a:spLocks noGrp="1"/>
          </p:cNvSpPr>
          <p:nvPr>
            <p:ph type="dt" sz="half" idx="10"/>
          </p:nvPr>
        </p:nvSpPr>
        <p:spPr/>
        <p:txBody>
          <a:bodyPr/>
          <a:lstStyle/>
          <a:p>
            <a:fld id="{76AD2357-B188-41E2-93E3-C8F588D61C3B}" type="datetimeFigureOut">
              <a:rPr lang="es-ES" smtClean="0"/>
              <a:t>15/06/2022</a:t>
            </a:fld>
            <a:endParaRPr lang="es-ES"/>
          </a:p>
        </p:txBody>
      </p:sp>
      <p:sp>
        <p:nvSpPr>
          <p:cNvPr id="6" name="Marcador de pie de página 5">
            <a:extLst>
              <a:ext uri="{FF2B5EF4-FFF2-40B4-BE49-F238E27FC236}">
                <a16:creationId xmlns:a16="http://schemas.microsoft.com/office/drawing/2014/main" id="{63280AA3-E732-4CDA-A3E5-A8A2A4C9DCD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F26581A-9F4F-4E59-AF2B-E40C4C09818F}"/>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30457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CA357-A4BA-4302-A1BF-6E7D87DF2D38}"/>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111C1943-E6B9-4EA6-BC18-AC7F9771C82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13A8FA7-5211-478D-B250-A2A65A37F5C5}"/>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5E07125C-5EB1-4AA3-96B7-6A5371DEE9D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EC4B112-1C39-40F0-A9E8-BF7230FE8B7F}"/>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22D052EA-9931-4335-A67E-981AC2E1353A}"/>
              </a:ext>
            </a:extLst>
          </p:cNvPr>
          <p:cNvSpPr>
            <a:spLocks noGrp="1"/>
          </p:cNvSpPr>
          <p:nvPr>
            <p:ph type="dt" sz="half" idx="10"/>
          </p:nvPr>
        </p:nvSpPr>
        <p:spPr/>
        <p:txBody>
          <a:bodyPr/>
          <a:lstStyle/>
          <a:p>
            <a:fld id="{76AD2357-B188-41E2-93E3-C8F588D61C3B}" type="datetimeFigureOut">
              <a:rPr lang="es-ES" smtClean="0"/>
              <a:t>15/06/2022</a:t>
            </a:fld>
            <a:endParaRPr lang="es-ES"/>
          </a:p>
        </p:txBody>
      </p:sp>
      <p:sp>
        <p:nvSpPr>
          <p:cNvPr id="8" name="Marcador de pie de página 7">
            <a:extLst>
              <a:ext uri="{FF2B5EF4-FFF2-40B4-BE49-F238E27FC236}">
                <a16:creationId xmlns:a16="http://schemas.microsoft.com/office/drawing/2014/main" id="{029A648D-5BBE-4D71-AF8F-0A3A23BDBF5D}"/>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AF4029C-D87D-46B3-97DA-54A0D9EAE698}"/>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267887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AAF25-4829-4829-A923-162EBBED7DDD}"/>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5E1987F3-4157-4811-85A4-7BE08173A81C}"/>
              </a:ext>
            </a:extLst>
          </p:cNvPr>
          <p:cNvSpPr>
            <a:spLocks noGrp="1"/>
          </p:cNvSpPr>
          <p:nvPr>
            <p:ph type="dt" sz="half" idx="10"/>
          </p:nvPr>
        </p:nvSpPr>
        <p:spPr/>
        <p:txBody>
          <a:bodyPr/>
          <a:lstStyle/>
          <a:p>
            <a:fld id="{76AD2357-B188-41E2-93E3-C8F588D61C3B}" type="datetimeFigureOut">
              <a:rPr lang="es-ES" smtClean="0"/>
              <a:t>15/06/2022</a:t>
            </a:fld>
            <a:endParaRPr lang="es-ES"/>
          </a:p>
        </p:txBody>
      </p:sp>
      <p:sp>
        <p:nvSpPr>
          <p:cNvPr id="4" name="Marcador de pie de página 3">
            <a:extLst>
              <a:ext uri="{FF2B5EF4-FFF2-40B4-BE49-F238E27FC236}">
                <a16:creationId xmlns:a16="http://schemas.microsoft.com/office/drawing/2014/main" id="{CC49F087-0E71-4ACC-97A9-714F735044B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ECEE9402-78C0-4199-9E98-E46EE2FE4B52}"/>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176834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DDE49C7-4CF3-43A4-8426-0200496C689F}"/>
              </a:ext>
            </a:extLst>
          </p:cNvPr>
          <p:cNvSpPr>
            <a:spLocks noGrp="1"/>
          </p:cNvSpPr>
          <p:nvPr>
            <p:ph type="dt" sz="half" idx="10"/>
          </p:nvPr>
        </p:nvSpPr>
        <p:spPr/>
        <p:txBody>
          <a:bodyPr/>
          <a:lstStyle/>
          <a:p>
            <a:fld id="{76AD2357-B188-41E2-93E3-C8F588D61C3B}" type="datetimeFigureOut">
              <a:rPr lang="es-ES" smtClean="0"/>
              <a:t>15/06/2022</a:t>
            </a:fld>
            <a:endParaRPr lang="es-ES"/>
          </a:p>
        </p:txBody>
      </p:sp>
      <p:sp>
        <p:nvSpPr>
          <p:cNvPr id="3" name="Marcador de pie de página 2">
            <a:extLst>
              <a:ext uri="{FF2B5EF4-FFF2-40B4-BE49-F238E27FC236}">
                <a16:creationId xmlns:a16="http://schemas.microsoft.com/office/drawing/2014/main" id="{718879AC-8E5D-40D8-84B6-A00F6043D49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5B6F5FA-05C5-4409-B0E6-3B42F5C0CF09}"/>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363358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5637A-975A-4173-B05C-6DAB15E607C8}"/>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C7E4677D-D5FD-4393-913D-322B7748591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EFFAD130-9B93-4758-B2BC-1C38EECF4C1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D67039F-6859-44A1-A214-2BA8686D2135}"/>
              </a:ext>
            </a:extLst>
          </p:cNvPr>
          <p:cNvSpPr>
            <a:spLocks noGrp="1"/>
          </p:cNvSpPr>
          <p:nvPr>
            <p:ph type="dt" sz="half" idx="10"/>
          </p:nvPr>
        </p:nvSpPr>
        <p:spPr/>
        <p:txBody>
          <a:bodyPr/>
          <a:lstStyle/>
          <a:p>
            <a:fld id="{76AD2357-B188-41E2-93E3-C8F588D61C3B}" type="datetimeFigureOut">
              <a:rPr lang="es-ES" smtClean="0"/>
              <a:t>15/06/2022</a:t>
            </a:fld>
            <a:endParaRPr lang="es-ES"/>
          </a:p>
        </p:txBody>
      </p:sp>
      <p:sp>
        <p:nvSpPr>
          <p:cNvPr id="6" name="Marcador de pie de página 5">
            <a:extLst>
              <a:ext uri="{FF2B5EF4-FFF2-40B4-BE49-F238E27FC236}">
                <a16:creationId xmlns:a16="http://schemas.microsoft.com/office/drawing/2014/main" id="{DC3B7DA8-E86A-4BC8-9AF4-A7C85146DA5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E150DAB-9FED-449B-9A86-A1AA50E9EA41}"/>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3884090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AA003D-9034-4B89-B995-AEA60EB30311}"/>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430D7053-9894-4CEC-B88E-44FB074F131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C"/>
          </a:p>
        </p:txBody>
      </p:sp>
      <p:sp>
        <p:nvSpPr>
          <p:cNvPr id="4" name="Marcador de texto 3">
            <a:extLst>
              <a:ext uri="{FF2B5EF4-FFF2-40B4-BE49-F238E27FC236}">
                <a16:creationId xmlns:a16="http://schemas.microsoft.com/office/drawing/2014/main" id="{BB67219F-FA88-4FE2-B62E-BF0BE7EEE10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73C1B55-2785-45B1-8966-28418578FD49}"/>
              </a:ext>
            </a:extLst>
          </p:cNvPr>
          <p:cNvSpPr>
            <a:spLocks noGrp="1"/>
          </p:cNvSpPr>
          <p:nvPr>
            <p:ph type="dt" sz="half" idx="10"/>
          </p:nvPr>
        </p:nvSpPr>
        <p:spPr/>
        <p:txBody>
          <a:bodyPr/>
          <a:lstStyle/>
          <a:p>
            <a:fld id="{76AD2357-B188-41E2-93E3-C8F588D61C3B}" type="datetimeFigureOut">
              <a:rPr lang="es-ES" smtClean="0"/>
              <a:t>15/06/2022</a:t>
            </a:fld>
            <a:endParaRPr lang="es-ES"/>
          </a:p>
        </p:txBody>
      </p:sp>
      <p:sp>
        <p:nvSpPr>
          <p:cNvPr id="6" name="Marcador de pie de página 5">
            <a:extLst>
              <a:ext uri="{FF2B5EF4-FFF2-40B4-BE49-F238E27FC236}">
                <a16:creationId xmlns:a16="http://schemas.microsoft.com/office/drawing/2014/main" id="{9883309D-13BD-422F-B0BC-28CF77CB911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E657E80-3078-45EC-940F-1D831CEAF042}"/>
              </a:ext>
            </a:extLst>
          </p:cNvPr>
          <p:cNvSpPr>
            <a:spLocks noGrp="1"/>
          </p:cNvSpPr>
          <p:nvPr>
            <p:ph type="sldNum" sz="quarter" idx="12"/>
          </p:nvPr>
        </p:nvSpPr>
        <p:spPr/>
        <p:txBody>
          <a:bodyPr/>
          <a:lstStyle/>
          <a:p>
            <a:fld id="{D3DC608D-95B7-486E-83E8-B9C6453CA7DD}" type="slidenum">
              <a:rPr lang="es-ES" smtClean="0"/>
              <a:t>‹Nº›</a:t>
            </a:fld>
            <a:endParaRPr lang="es-ES"/>
          </a:p>
        </p:txBody>
      </p:sp>
    </p:spTree>
    <p:extLst>
      <p:ext uri="{BB962C8B-B14F-4D97-AF65-F5344CB8AC3E}">
        <p14:creationId xmlns:p14="http://schemas.microsoft.com/office/powerpoint/2010/main" val="307351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50F8B19-A99E-47DF-A1E4-A797C32D3F9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EEF9B344-DE09-4C06-8BE9-E23FC7C6DC3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A7B26FD9-4E5E-44AA-87F7-2E850CA2BB1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6AD2357-B188-41E2-93E3-C8F588D61C3B}" type="datetimeFigureOut">
              <a:rPr lang="es-ES" smtClean="0"/>
              <a:t>15/06/2022</a:t>
            </a:fld>
            <a:endParaRPr lang="es-ES"/>
          </a:p>
        </p:txBody>
      </p:sp>
      <p:sp>
        <p:nvSpPr>
          <p:cNvPr id="5" name="Marcador de pie de página 4">
            <a:extLst>
              <a:ext uri="{FF2B5EF4-FFF2-40B4-BE49-F238E27FC236}">
                <a16:creationId xmlns:a16="http://schemas.microsoft.com/office/drawing/2014/main" id="{56799C9E-056A-41BF-8D75-9D67C1121A5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1941FFD-B985-45F8-9305-AD6C0173F37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DC608D-95B7-486E-83E8-B9C6453CA7DD}" type="slidenum">
              <a:rPr lang="es-ES" smtClean="0"/>
              <a:t>‹Nº›</a:t>
            </a:fld>
            <a:endParaRPr lang="es-ES"/>
          </a:p>
        </p:txBody>
      </p:sp>
    </p:spTree>
    <p:extLst>
      <p:ext uri="{BB962C8B-B14F-4D97-AF65-F5344CB8AC3E}">
        <p14:creationId xmlns:p14="http://schemas.microsoft.com/office/powerpoint/2010/main" val="78197617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C"/>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www.fisicapractica.com/prefijos-del-sistema-internacional.php" TargetMode="External"/><Relationship Id="rId4" Type="http://schemas.openxmlformats.org/officeDocument/2006/relationships/hyperlink" Target="https://www.fisicapractica.com/unidades-de-medida.ph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34.jpg"/><Relationship Id="rId3" Type="http://schemas.openxmlformats.org/officeDocument/2006/relationships/image" Target="../media/image2.png"/><Relationship Id="rId7" Type="http://schemas.openxmlformats.org/officeDocument/2006/relationships/image" Target="../media/image33.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2.jpg"/><Relationship Id="rId5" Type="http://schemas.openxmlformats.org/officeDocument/2006/relationships/image" Target="../media/image31.jpe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1134438" y="2799253"/>
            <a:ext cx="6858000" cy="962831"/>
          </a:xfrm>
        </p:spPr>
        <p:txBody>
          <a:bodyPr>
            <a:noAutofit/>
          </a:bodyPr>
          <a:lstStyle/>
          <a:p>
            <a:r>
              <a:rPr lang="es-ES" sz="5400" b="1" i="1" dirty="0" smtClean="0">
                <a:effectLst>
                  <a:outerShdw blurRad="38100" dist="38100" dir="2700000" algn="tl">
                    <a:srgbClr val="000000">
                      <a:alpha val="43137"/>
                    </a:srgbClr>
                  </a:outerShdw>
                </a:effectLst>
              </a:rPr>
              <a:t>NOTACIÓN CIENTIFICA</a:t>
            </a:r>
            <a:endParaRPr lang="es-EC" sz="6000" b="1" i="1" dirty="0">
              <a:effectLst>
                <a:outerShdw blurRad="38100" dist="38100" dir="2700000" algn="tl">
                  <a:srgbClr val="000000">
                    <a:alpha val="43137"/>
                  </a:srgbClr>
                </a:outerShdw>
              </a:effectLst>
            </a:endParaRPr>
          </a:p>
        </p:txBody>
      </p:sp>
      <p:sp>
        <p:nvSpPr>
          <p:cNvPr id="9"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6" name="Rectángulo 5"/>
          <p:cNvSpPr/>
          <p:nvPr/>
        </p:nvSpPr>
        <p:spPr>
          <a:xfrm>
            <a:off x="5155452" y="4666447"/>
            <a:ext cx="4122828" cy="923330"/>
          </a:xfrm>
          <a:prstGeom prst="rect">
            <a:avLst/>
          </a:prstGeom>
        </p:spPr>
        <p:txBody>
          <a:bodyPr wrap="square">
            <a:spAutoFit/>
          </a:bodyPr>
          <a:lstStyle/>
          <a:p>
            <a:r>
              <a:rPr lang="es-ES" b="1" dirty="0">
                <a:effectLst>
                  <a:outerShdw blurRad="38100" dist="38100" dir="2700000" algn="tl">
                    <a:srgbClr val="000000">
                      <a:alpha val="43137"/>
                    </a:srgbClr>
                  </a:outerShdw>
                </a:effectLst>
              </a:rPr>
              <a:t>Pregúntate si lo que estás haciendo hoy te acerca al lugar en el que quieres estar mañana. </a:t>
            </a:r>
            <a:r>
              <a:rPr lang="es-ES" b="1" dirty="0" smtClean="0">
                <a:effectLst>
                  <a:outerShdw blurRad="38100" dist="38100" dir="2700000" algn="tl">
                    <a:srgbClr val="000000">
                      <a:alpha val="43137"/>
                    </a:srgbClr>
                  </a:outerShdw>
                </a:effectLst>
              </a:rPr>
              <a:t>                                 Walt </a:t>
            </a:r>
            <a:r>
              <a:rPr lang="es-ES" b="1" dirty="0">
                <a:effectLst>
                  <a:outerShdw blurRad="38100" dist="38100" dir="2700000" algn="tl">
                    <a:srgbClr val="000000">
                      <a:alpha val="43137"/>
                    </a:srgbClr>
                  </a:outerShdw>
                </a:effectLst>
              </a:rPr>
              <a:t>Disney</a:t>
            </a:r>
            <a:endParaRPr lang="es-ES" b="1" i="0" dirty="0">
              <a:effectLst>
                <a:outerShdw blurRad="38100" dist="38100" dir="2700000" algn="tl">
                  <a:srgbClr val="000000">
                    <a:alpha val="43137"/>
                  </a:srgbClr>
                </a:outerShdw>
              </a:effectLst>
            </a:endParaRPr>
          </a:p>
        </p:txBody>
      </p:sp>
      <p:sp>
        <p:nvSpPr>
          <p:cNvPr id="10" name="12 Título"/>
          <p:cNvSpPr txBox="1">
            <a:spLocks/>
          </p:cNvSpPr>
          <p:nvPr/>
        </p:nvSpPr>
        <p:spPr>
          <a:xfrm>
            <a:off x="424993" y="740301"/>
            <a:ext cx="8179455" cy="2133084"/>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C" sz="2400" b="1" i="1" dirty="0" smtClean="0">
                <a:latin typeface="+mn-lt"/>
                <a:ea typeface="Adobe Fan Heiti Std B" pitchFamily="34" charset="-128"/>
              </a:rPr>
              <a:t>UNIVERSIDAD LAICA ELOY ALFARO </a:t>
            </a:r>
            <a:br>
              <a:rPr lang="es-EC" sz="2400" b="1" i="1" dirty="0" smtClean="0">
                <a:latin typeface="+mn-lt"/>
                <a:ea typeface="Adobe Fan Heiti Std B" pitchFamily="34" charset="-128"/>
              </a:rPr>
            </a:br>
            <a:r>
              <a:rPr lang="es-EC" sz="2400" b="1" i="1" dirty="0" smtClean="0">
                <a:latin typeface="+mn-lt"/>
                <a:ea typeface="Adobe Fan Heiti Std B" pitchFamily="34" charset="-128"/>
              </a:rPr>
              <a:t>DE MANABÍ</a:t>
            </a:r>
            <a:br>
              <a:rPr lang="es-EC" sz="2400" b="1" i="1" dirty="0" smtClean="0">
                <a:latin typeface="+mn-lt"/>
                <a:ea typeface="Adobe Fan Heiti Std B" pitchFamily="34" charset="-128"/>
              </a:rPr>
            </a:br>
            <a:r>
              <a:rPr lang="es-EC" sz="2400" b="1" i="1" dirty="0" smtClean="0">
                <a:latin typeface="+mn-lt"/>
                <a:ea typeface="Adobe Fan Heiti Std B" pitchFamily="34" charset="-128"/>
              </a:rPr>
              <a:t>EXTENSIÓN EL CARMEN</a:t>
            </a:r>
            <a:br>
              <a:rPr lang="es-EC" sz="2400" b="1" i="1" dirty="0" smtClean="0">
                <a:latin typeface="+mn-lt"/>
                <a:ea typeface="Adobe Fan Heiti Std B" pitchFamily="34" charset="-128"/>
              </a:rPr>
            </a:br>
            <a:r>
              <a:rPr lang="es-EC" sz="2400" b="1" i="1" dirty="0" smtClean="0">
                <a:latin typeface="+mn-lt"/>
                <a:ea typeface="Adobe Fan Heiti Std B" pitchFamily="34" charset="-128"/>
              </a:rPr>
              <a:t/>
            </a:r>
            <a:br>
              <a:rPr lang="es-EC" sz="2400" b="1" i="1" dirty="0" smtClean="0">
                <a:latin typeface="+mn-lt"/>
                <a:ea typeface="Adobe Fan Heiti Std B" pitchFamily="34" charset="-128"/>
              </a:rPr>
            </a:br>
            <a:endParaRPr lang="es-EC" sz="2400" b="1" i="1" dirty="0">
              <a:latin typeface="+mn-lt"/>
              <a:ea typeface="Adobe Fan Heiti Std B" pitchFamily="34" charset="-128"/>
            </a:endParaRPr>
          </a:p>
        </p:txBody>
      </p:sp>
    </p:spTree>
    <p:extLst>
      <p:ext uri="{BB962C8B-B14F-4D97-AF65-F5344CB8AC3E}">
        <p14:creationId xmlns:p14="http://schemas.microsoft.com/office/powerpoint/2010/main" val="1322516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9"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Notación científica</a:t>
            </a:r>
            <a:endParaRPr lang="es-EC" sz="4400" b="1" i="1" dirty="0">
              <a:effectLst>
                <a:outerShdw blurRad="38100" dist="38100" dir="2700000" algn="tl">
                  <a:srgbClr val="000000">
                    <a:alpha val="43137"/>
                  </a:srgbClr>
                </a:outerShdw>
              </a:effectLst>
            </a:endParaRPr>
          </a:p>
        </p:txBody>
      </p:sp>
      <p:sp>
        <p:nvSpPr>
          <p:cNvPr id="14" name="Título 3"/>
          <p:cNvSpPr txBox="1">
            <a:spLocks/>
          </p:cNvSpPr>
          <p:nvPr/>
        </p:nvSpPr>
        <p:spPr>
          <a:xfrm>
            <a:off x="538530" y="1675102"/>
            <a:ext cx="5545638" cy="56798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sz="2400" b="1" dirty="0" smtClean="0">
                <a:effectLst>
                  <a:outerShdw blurRad="38100" dist="38100" dir="2700000" algn="tl">
                    <a:srgbClr val="000000">
                      <a:alpha val="43137"/>
                    </a:srgbClr>
                  </a:outerShdw>
                </a:effectLst>
                <a:latin typeface="+mn-lt"/>
              </a:rPr>
              <a:t>Expresar un número en notación científica</a:t>
            </a:r>
            <a:endParaRPr lang="es-ES" sz="2400" b="1" dirty="0">
              <a:effectLst>
                <a:outerShdw blurRad="38100" dist="38100" dir="2700000" algn="tl">
                  <a:srgbClr val="000000">
                    <a:alpha val="43137"/>
                  </a:srgbClr>
                </a:outerShdw>
              </a:effectLst>
              <a:latin typeface="+mn-lt"/>
            </a:endParaRPr>
          </a:p>
        </p:txBody>
      </p:sp>
      <p:sp>
        <p:nvSpPr>
          <p:cNvPr id="3" name="Rectángulo 2"/>
          <p:cNvSpPr/>
          <p:nvPr/>
        </p:nvSpPr>
        <p:spPr>
          <a:xfrm>
            <a:off x="538530" y="2243083"/>
            <a:ext cx="7849894" cy="2862322"/>
          </a:xfrm>
          <a:prstGeom prst="rect">
            <a:avLst/>
          </a:prstGeom>
        </p:spPr>
        <p:txBody>
          <a:bodyPr wrap="square">
            <a:spAutoFit/>
          </a:bodyPr>
          <a:lstStyle/>
          <a:p>
            <a:r>
              <a:rPr lang="es-ES" dirty="0"/>
              <a:t>La población mundial se estima en alrededor de 6,800,000,000 personas. ¿Qué respuesta expresa este número en notación científica?</a:t>
            </a:r>
          </a:p>
          <a:p>
            <a:r>
              <a:rPr lang="es-ES" dirty="0"/>
              <a:t> </a:t>
            </a:r>
          </a:p>
          <a:p>
            <a:r>
              <a:rPr lang="es-ES" dirty="0"/>
              <a:t>A) 7 x 10</a:t>
            </a:r>
            <a:r>
              <a:rPr lang="es-ES" baseline="30000" dirty="0"/>
              <a:t>9</a:t>
            </a:r>
            <a:endParaRPr lang="es-ES" dirty="0"/>
          </a:p>
          <a:p>
            <a:r>
              <a:rPr lang="es-ES" dirty="0"/>
              <a:t> </a:t>
            </a:r>
          </a:p>
          <a:p>
            <a:r>
              <a:rPr lang="es-ES" dirty="0"/>
              <a:t>B) 0.68 x 10</a:t>
            </a:r>
            <a:r>
              <a:rPr lang="es-ES" baseline="30000" dirty="0"/>
              <a:t>10</a:t>
            </a:r>
            <a:endParaRPr lang="es-ES" dirty="0"/>
          </a:p>
          <a:p>
            <a:r>
              <a:rPr lang="es-ES" dirty="0"/>
              <a:t> </a:t>
            </a:r>
          </a:p>
          <a:p>
            <a:r>
              <a:rPr lang="es-ES" dirty="0"/>
              <a:t>C) 6.8 x 10</a:t>
            </a:r>
            <a:r>
              <a:rPr lang="es-ES" baseline="30000" dirty="0"/>
              <a:t>9</a:t>
            </a:r>
            <a:endParaRPr lang="es-ES" dirty="0"/>
          </a:p>
          <a:p>
            <a:r>
              <a:rPr lang="es-ES" dirty="0"/>
              <a:t> </a:t>
            </a:r>
          </a:p>
          <a:p>
            <a:r>
              <a:rPr lang="es-ES" dirty="0"/>
              <a:t>D) 68 x 10</a:t>
            </a:r>
            <a:r>
              <a:rPr lang="es-ES" baseline="30000" dirty="0"/>
              <a:t>8</a:t>
            </a:r>
            <a:endParaRPr lang="es-ES" dirty="0">
              <a:effectLst/>
            </a:endParaRPr>
          </a:p>
        </p:txBody>
      </p:sp>
      <p:sp>
        <p:nvSpPr>
          <p:cNvPr id="4" name="Rectángulo 3"/>
          <p:cNvSpPr/>
          <p:nvPr/>
        </p:nvSpPr>
        <p:spPr>
          <a:xfrm>
            <a:off x="3491880" y="3413640"/>
            <a:ext cx="4572000" cy="1200329"/>
          </a:xfrm>
          <a:prstGeom prst="rect">
            <a:avLst/>
          </a:prstGeom>
        </p:spPr>
        <p:txBody>
          <a:bodyPr>
            <a:spAutoFit/>
          </a:bodyPr>
          <a:lstStyle/>
          <a:p>
            <a:r>
              <a:rPr lang="es-ES" dirty="0"/>
              <a:t>C) 6.8 x 10</a:t>
            </a:r>
            <a:r>
              <a:rPr lang="es-ES" baseline="30000" dirty="0"/>
              <a:t>9</a:t>
            </a:r>
            <a:endParaRPr lang="es-ES" dirty="0"/>
          </a:p>
          <a:p>
            <a:r>
              <a:rPr lang="es-ES" dirty="0"/>
              <a:t>Correcto. El número 6.8 x 10</a:t>
            </a:r>
            <a:r>
              <a:rPr lang="es-ES" baseline="30000" dirty="0"/>
              <a:t>9</a:t>
            </a:r>
            <a:r>
              <a:rPr lang="es-ES" dirty="0"/>
              <a:t> es equivalente a 6,800,000,000 y usa el formato apropiado para cada factor.</a:t>
            </a:r>
            <a:endParaRPr lang="es-ES" dirty="0">
              <a:effectLst/>
            </a:endParaRPr>
          </a:p>
        </p:txBody>
      </p:sp>
    </p:spTree>
    <p:extLst>
      <p:ext uri="{BB962C8B-B14F-4D97-AF65-F5344CB8AC3E}">
        <p14:creationId xmlns:p14="http://schemas.microsoft.com/office/powerpoint/2010/main" val="353194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9"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Notación científica</a:t>
            </a:r>
            <a:endParaRPr lang="es-EC" sz="4400" b="1" i="1" dirty="0">
              <a:effectLst>
                <a:outerShdw blurRad="38100" dist="38100" dir="2700000" algn="tl">
                  <a:srgbClr val="000000">
                    <a:alpha val="43137"/>
                  </a:srgbClr>
                </a:outerShdw>
              </a:effectLst>
            </a:endParaRPr>
          </a:p>
        </p:txBody>
      </p:sp>
      <p:sp>
        <p:nvSpPr>
          <p:cNvPr id="5" name="Rectángulo 4"/>
          <p:cNvSpPr/>
          <p:nvPr/>
        </p:nvSpPr>
        <p:spPr>
          <a:xfrm>
            <a:off x="538530" y="2456654"/>
            <a:ext cx="8049816" cy="2308324"/>
          </a:xfrm>
          <a:prstGeom prst="rect">
            <a:avLst/>
          </a:prstGeom>
        </p:spPr>
        <p:txBody>
          <a:bodyPr wrap="square">
            <a:spAutoFit/>
          </a:bodyPr>
          <a:lstStyle/>
          <a:p>
            <a:pPr marL="285750" indent="-285750">
              <a:buFont typeface="Arial" panose="020B0604020202020204" pitchFamily="34" charset="0"/>
              <a:buChar char="•"/>
            </a:pPr>
            <a:r>
              <a:rPr lang="es-ES" dirty="0"/>
              <a:t>La notación científica es muy utilizada cuando tenemos </a:t>
            </a:r>
            <a:r>
              <a:rPr lang="es-ES" dirty="0">
                <a:hlinkClick r:id="rId4"/>
              </a:rPr>
              <a:t>unidades</a:t>
            </a:r>
            <a:r>
              <a:rPr lang="es-ES" dirty="0"/>
              <a:t> con </a:t>
            </a:r>
            <a:r>
              <a:rPr lang="es-ES" dirty="0">
                <a:hlinkClick r:id="rId5"/>
              </a:rPr>
              <a:t>prefijos</a:t>
            </a:r>
            <a:r>
              <a:rPr lang="es-ES" dirty="0"/>
              <a:t> (por ejemplo kilómetros, decalitros, etc.) y necesitamos escribir la misma cantidad expresada en unidades sin prefijos (por ejemplo metros, litros, etc.). Esto es muy frecuente cuando debemos expresar cantidades dentro de fórmulas o ecuaciones</a:t>
            </a:r>
            <a:r>
              <a:rPr lang="es-ES" dirty="0" smtClean="0"/>
              <a:t>.</a:t>
            </a:r>
          </a:p>
          <a:p>
            <a:pPr marL="285750" indent="-285750">
              <a:buFont typeface="Arial" panose="020B0604020202020204" pitchFamily="34" charset="0"/>
              <a:buChar char="•"/>
            </a:pPr>
            <a:r>
              <a:rPr lang="es-ES" dirty="0"/>
              <a:t>Para ello lo que hacemos primero es escribir la potencia de 10 correspondiente al prefijo (quitando el mismo) y luego expresamos esa cantidad en notación científica.</a:t>
            </a:r>
            <a:endParaRPr lang="es-EC" dirty="0"/>
          </a:p>
        </p:txBody>
      </p:sp>
      <p:sp>
        <p:nvSpPr>
          <p:cNvPr id="14" name="Título 3"/>
          <p:cNvSpPr txBox="1">
            <a:spLocks/>
          </p:cNvSpPr>
          <p:nvPr/>
        </p:nvSpPr>
        <p:spPr>
          <a:xfrm>
            <a:off x="538530" y="1675102"/>
            <a:ext cx="3025358" cy="56798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C" sz="2400" b="1" dirty="0">
                <a:effectLst>
                  <a:outerShdw blurRad="38100" dist="38100" dir="2700000" algn="tl">
                    <a:srgbClr val="000000">
                      <a:alpha val="43137"/>
                    </a:srgbClr>
                  </a:outerShdw>
                </a:effectLst>
                <a:latin typeface="+mn-lt"/>
              </a:rPr>
              <a:t>Unidades con prefijos</a:t>
            </a:r>
          </a:p>
        </p:txBody>
      </p:sp>
    </p:spTree>
    <p:extLst>
      <p:ext uri="{BB962C8B-B14F-4D97-AF65-F5344CB8AC3E}">
        <p14:creationId xmlns:p14="http://schemas.microsoft.com/office/powerpoint/2010/main" val="3221869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Notación científica</a:t>
            </a:r>
            <a:endParaRPr lang="es-EC" sz="4400" b="1" i="1" dirty="0">
              <a:effectLst>
                <a:outerShdw blurRad="38100" dist="38100" dir="2700000" algn="tl">
                  <a:srgbClr val="000000">
                    <a:alpha val="43137"/>
                  </a:srgbClr>
                </a:outerShdw>
              </a:effectLst>
            </a:endParaRPr>
          </a:p>
        </p:txBody>
      </p:sp>
      <p:sp>
        <p:nvSpPr>
          <p:cNvPr id="10" name="Rectángulo 9"/>
          <p:cNvSpPr/>
          <p:nvPr/>
        </p:nvSpPr>
        <p:spPr>
          <a:xfrm>
            <a:off x="435316" y="3078614"/>
            <a:ext cx="8129516" cy="923330"/>
          </a:xfrm>
          <a:prstGeom prst="rect">
            <a:avLst/>
          </a:prstGeom>
        </p:spPr>
        <p:txBody>
          <a:bodyPr wrap="square">
            <a:spAutoFit/>
          </a:bodyPr>
          <a:lstStyle/>
          <a:p>
            <a:r>
              <a:rPr lang="es-ES" dirty="0"/>
              <a:t>Por último, para que la expresión nos quede más clara, convertimos el valor a notación científica, es decir corremos la coma un </a:t>
            </a:r>
            <a:r>
              <a:rPr lang="es-ES" dirty="0" smtClean="0"/>
              <a:t>lugar </a:t>
            </a:r>
            <a:r>
              <a:rPr lang="es-ES" dirty="0"/>
              <a:t>y restamos una unidad en el </a:t>
            </a:r>
            <a:r>
              <a:rPr lang="es-ES" dirty="0" smtClean="0"/>
              <a:t>exponente.</a:t>
            </a:r>
            <a:endParaRPr lang="es-EC" dirty="0"/>
          </a:p>
        </p:txBody>
      </p:sp>
      <mc:AlternateContent xmlns:mc="http://schemas.openxmlformats.org/markup-compatibility/2006" xmlns:a14="http://schemas.microsoft.com/office/drawing/2010/main">
        <mc:Choice Requires="a14">
          <p:sp>
            <p:nvSpPr>
              <p:cNvPr id="15" name="CuadroTexto 14"/>
              <p:cNvSpPr txBox="1"/>
              <p:nvPr/>
            </p:nvSpPr>
            <p:spPr>
              <a:xfrm>
                <a:off x="3472148" y="4090227"/>
                <a:ext cx="1288751" cy="276999"/>
              </a:xfrm>
              <a:prstGeom prst="rect">
                <a:avLst/>
              </a:prstGeom>
              <a:noFill/>
            </p:spPr>
            <p:txBody>
              <a:bodyPr wrap="none" lIns="0" tIns="0" rIns="0" bIns="0" rtlCol="0">
                <a:spAutoFit/>
              </a:bodyPr>
              <a:lstStyle/>
              <a:p>
                <a14:m>
                  <m:oMath xmlns:m="http://schemas.openxmlformats.org/officeDocument/2006/math">
                    <m:sSup>
                      <m:sSupPr>
                        <m:ctrlPr>
                          <a:rPr lang="es-EC" i="1" smtClean="0">
                            <a:latin typeface="Cambria Math" panose="02040503050406030204" pitchFamily="18" charset="0"/>
                          </a:rPr>
                        </m:ctrlPr>
                      </m:sSupPr>
                      <m:e>
                        <m:r>
                          <a:rPr lang="es-ES" b="0" i="1" smtClean="0">
                            <a:latin typeface="Cambria Math" panose="02040503050406030204" pitchFamily="18" charset="0"/>
                          </a:rPr>
                          <m:t>2,25</m:t>
                        </m:r>
                        <m:r>
                          <a:rPr lang="es-ES" b="0" i="1" smtClean="0">
                            <a:latin typeface="Cambria Math" panose="02040503050406030204" pitchFamily="18" charset="0"/>
                          </a:rPr>
                          <m:t>𝑥</m:t>
                        </m:r>
                        <m:r>
                          <a:rPr lang="es-ES" b="0" i="1" smtClean="0">
                            <a:latin typeface="Cambria Math" panose="02040503050406030204" pitchFamily="18" charset="0"/>
                          </a:rPr>
                          <m:t>10 </m:t>
                        </m:r>
                      </m:e>
                      <m:sup>
                        <m:r>
                          <a:rPr lang="es-ES" b="0" i="1" smtClean="0">
                            <a:latin typeface="Cambria Math" panose="02040503050406030204" pitchFamily="18" charset="0"/>
                          </a:rPr>
                          <m:t>2−1</m:t>
                        </m:r>
                      </m:sup>
                    </m:sSup>
                  </m:oMath>
                </a14:m>
                <a:r>
                  <a:rPr lang="es-EC" dirty="0" smtClean="0"/>
                  <a:t>L</a:t>
                </a:r>
                <a:endParaRPr lang="es-EC" dirty="0"/>
              </a:p>
            </p:txBody>
          </p:sp>
        </mc:Choice>
        <mc:Fallback xmlns="">
          <p:sp>
            <p:nvSpPr>
              <p:cNvPr id="15" name="CuadroTexto 14"/>
              <p:cNvSpPr txBox="1">
                <a:spLocks noRot="1" noChangeAspect="1" noMove="1" noResize="1" noEditPoints="1" noAdjustHandles="1" noChangeArrowheads="1" noChangeShapeType="1" noTextEdit="1"/>
              </p:cNvSpPr>
              <p:nvPr/>
            </p:nvSpPr>
            <p:spPr>
              <a:xfrm>
                <a:off x="3472148" y="4090227"/>
                <a:ext cx="1288751" cy="276999"/>
              </a:xfrm>
              <a:prstGeom prst="rect">
                <a:avLst/>
              </a:prstGeom>
              <a:blipFill>
                <a:blip r:embed="rId4"/>
                <a:stretch>
                  <a:fillRect l="-6635" t="-28889" r="-9953" b="-51111"/>
                </a:stretch>
              </a:blipFill>
            </p:spPr>
            <p:txBody>
              <a:bodyPr/>
              <a:lstStyle/>
              <a:p>
                <a:r>
                  <a:rPr lang="es-EC">
                    <a:noFill/>
                  </a:rPr>
                  <a:t> </a:t>
                </a:r>
              </a:p>
            </p:txBody>
          </p:sp>
        </mc:Fallback>
      </mc:AlternateContent>
      <p:sp>
        <p:nvSpPr>
          <p:cNvPr id="16" name="Rectángulo 15"/>
          <p:cNvSpPr/>
          <p:nvPr/>
        </p:nvSpPr>
        <p:spPr>
          <a:xfrm>
            <a:off x="435316" y="2150184"/>
            <a:ext cx="7665076" cy="646331"/>
          </a:xfrm>
          <a:prstGeom prst="rect">
            <a:avLst/>
          </a:prstGeom>
        </p:spPr>
        <p:txBody>
          <a:bodyPr wrap="square">
            <a:spAutoFit/>
          </a:bodyPr>
          <a:lstStyle/>
          <a:p>
            <a:r>
              <a:rPr lang="es-ES" dirty="0"/>
              <a:t>Por ejemplo si tenemos 0,25 </a:t>
            </a:r>
            <a:r>
              <a:rPr lang="es-ES" dirty="0" err="1"/>
              <a:t>hL</a:t>
            </a:r>
            <a:r>
              <a:rPr lang="es-ES" dirty="0"/>
              <a:t>, sabiendo que el prefijo "</a:t>
            </a:r>
            <a:r>
              <a:rPr lang="es-ES" dirty="0" err="1"/>
              <a:t>hecto</a:t>
            </a:r>
            <a:r>
              <a:rPr lang="es-ES" dirty="0"/>
              <a:t>" multiplica por 100, podemos escribir </a:t>
            </a:r>
            <a:r>
              <a:rPr lang="es-ES" dirty="0" smtClean="0"/>
              <a:t>0,25x10 </a:t>
            </a:r>
            <a:r>
              <a:rPr lang="es-ES" baseline="30000" dirty="0"/>
              <a:t>2</a:t>
            </a:r>
            <a:r>
              <a:rPr lang="es-ES" dirty="0"/>
              <a:t> L.</a:t>
            </a:r>
            <a:endParaRPr lang="es-EC" dirty="0"/>
          </a:p>
        </p:txBody>
      </p:sp>
      <mc:AlternateContent xmlns:mc="http://schemas.openxmlformats.org/markup-compatibility/2006" xmlns:a14="http://schemas.microsoft.com/office/drawing/2010/main">
        <mc:Choice Requires="a14">
          <p:sp>
            <p:nvSpPr>
              <p:cNvPr id="17" name="CuadroTexto 16"/>
              <p:cNvSpPr txBox="1"/>
              <p:nvPr/>
            </p:nvSpPr>
            <p:spPr>
              <a:xfrm>
                <a:off x="3451196" y="4614057"/>
                <a:ext cx="11474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C" i="1" smtClean="0">
                              <a:latin typeface="Cambria Math" panose="02040503050406030204" pitchFamily="18" charset="0"/>
                            </a:rPr>
                          </m:ctrlPr>
                        </m:sSupPr>
                        <m:e>
                          <m:r>
                            <a:rPr lang="es-ES" b="0" i="1" smtClean="0">
                              <a:latin typeface="Cambria Math" panose="02040503050406030204" pitchFamily="18" charset="0"/>
                            </a:rPr>
                            <m:t>2,25</m:t>
                          </m:r>
                          <m:r>
                            <a:rPr lang="es-ES" b="0" i="1" smtClean="0">
                              <a:latin typeface="Cambria Math" panose="02040503050406030204" pitchFamily="18" charset="0"/>
                            </a:rPr>
                            <m:t>𝑥</m:t>
                          </m:r>
                          <m:r>
                            <a:rPr lang="es-ES" b="0" i="1" smtClean="0">
                              <a:latin typeface="Cambria Math" panose="02040503050406030204" pitchFamily="18" charset="0"/>
                            </a:rPr>
                            <m:t>10 </m:t>
                          </m:r>
                        </m:e>
                        <m:sup>
                          <m:r>
                            <a:rPr lang="es-ES" b="0" i="1" smtClean="0">
                              <a:latin typeface="Cambria Math" panose="02040503050406030204" pitchFamily="18" charset="0"/>
                            </a:rPr>
                            <m:t>1</m:t>
                          </m:r>
                        </m:sup>
                      </m:sSup>
                      <m:r>
                        <a:rPr lang="es-ES" b="0" i="1" smtClean="0">
                          <a:latin typeface="Cambria Math" panose="02040503050406030204" pitchFamily="18" charset="0"/>
                        </a:rPr>
                        <m:t>𝐿</m:t>
                      </m:r>
                    </m:oMath>
                  </m:oMathPara>
                </a14:m>
                <a:endParaRPr lang="es-EC" dirty="0"/>
              </a:p>
            </p:txBody>
          </p:sp>
        </mc:Choice>
        <mc:Fallback xmlns="">
          <p:sp>
            <p:nvSpPr>
              <p:cNvPr id="17" name="CuadroTexto 16"/>
              <p:cNvSpPr txBox="1">
                <a:spLocks noRot="1" noChangeAspect="1" noMove="1" noResize="1" noEditPoints="1" noAdjustHandles="1" noChangeArrowheads="1" noChangeShapeType="1" noTextEdit="1"/>
              </p:cNvSpPr>
              <p:nvPr/>
            </p:nvSpPr>
            <p:spPr>
              <a:xfrm>
                <a:off x="3451196" y="4614057"/>
                <a:ext cx="1147494" cy="276999"/>
              </a:xfrm>
              <a:prstGeom prst="rect">
                <a:avLst/>
              </a:prstGeom>
              <a:blipFill>
                <a:blip r:embed="rId5"/>
                <a:stretch>
                  <a:fillRect l="-4255" t="-4444" r="-4787" b="-8889"/>
                </a:stretch>
              </a:blipFill>
            </p:spPr>
            <p:txBody>
              <a:bodyPr/>
              <a:lstStyle/>
              <a:p>
                <a:r>
                  <a:rPr lang="es-EC">
                    <a:noFill/>
                  </a:rPr>
                  <a:t> </a:t>
                </a:r>
              </a:p>
            </p:txBody>
          </p:sp>
        </mc:Fallback>
      </mc:AlternateContent>
    </p:spTree>
    <p:extLst>
      <p:ext uri="{BB962C8B-B14F-4D97-AF65-F5344CB8AC3E}">
        <p14:creationId xmlns:p14="http://schemas.microsoft.com/office/powerpoint/2010/main" val="13128047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Ejercicios </a:t>
            </a:r>
            <a:r>
              <a:rPr lang="es-ES" sz="4000" dirty="0" smtClean="0">
                <a:effectLst>
                  <a:outerShdw blurRad="38100" dist="38100" dir="2700000" algn="tl">
                    <a:srgbClr val="000000">
                      <a:alpha val="43137"/>
                    </a:srgbClr>
                  </a:outerShdw>
                </a:effectLst>
              </a:rPr>
              <a:t>propuestos</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7" y="1717661"/>
            <a:ext cx="7665076" cy="2585323"/>
          </a:xfrm>
          <a:prstGeom prst="rect">
            <a:avLst/>
          </a:prstGeom>
        </p:spPr>
        <p:txBody>
          <a:bodyPr wrap="square">
            <a:spAutoFit/>
          </a:bodyPr>
          <a:lstStyle/>
          <a:p>
            <a:pPr marL="285750" indent="-285750">
              <a:buFont typeface="Arial" panose="020B0604020202020204" pitchFamily="34" charset="0"/>
              <a:buChar char="•"/>
            </a:pPr>
            <a:r>
              <a:rPr lang="es-ES" dirty="0" smtClean="0"/>
              <a:t>Expresar </a:t>
            </a:r>
            <a:r>
              <a:rPr lang="es-ES" dirty="0"/>
              <a:t>los siguientes números pequeños en notación científica.</a:t>
            </a:r>
            <a:endParaRPr lang="es-ES" dirty="0" smtClean="0"/>
          </a:p>
          <a:p>
            <a:pPr marL="800100" lvl="1" indent="-342900">
              <a:buFont typeface="+mj-lt"/>
              <a:buAutoNum type="arabicPeriod"/>
            </a:pPr>
            <a:r>
              <a:rPr lang="es-ES" dirty="0" smtClean="0"/>
              <a:t>0,0003</a:t>
            </a:r>
          </a:p>
          <a:p>
            <a:pPr marL="800100" lvl="1" indent="-342900">
              <a:buFont typeface="+mj-lt"/>
              <a:buAutoNum type="arabicPeriod"/>
            </a:pPr>
            <a:r>
              <a:rPr lang="es-ES" dirty="0" smtClean="0"/>
              <a:t>0,04376</a:t>
            </a:r>
          </a:p>
          <a:p>
            <a:pPr marL="800100" lvl="1" indent="-342900">
              <a:buFont typeface="+mj-lt"/>
              <a:buAutoNum type="arabicPeriod"/>
            </a:pPr>
            <a:r>
              <a:rPr lang="es-EC" dirty="0" smtClean="0"/>
              <a:t>0,02</a:t>
            </a:r>
          </a:p>
          <a:p>
            <a:pPr marL="800100" lvl="1" indent="-342900">
              <a:buFont typeface="+mj-lt"/>
              <a:buAutoNum type="arabicPeriod"/>
            </a:pPr>
            <a:r>
              <a:rPr lang="es-EC" dirty="0" smtClean="0"/>
              <a:t>0,001</a:t>
            </a:r>
          </a:p>
          <a:p>
            <a:pPr marL="800100" lvl="1" indent="-342900">
              <a:buFont typeface="+mj-lt"/>
              <a:buAutoNum type="arabicPeriod"/>
            </a:pPr>
            <a:r>
              <a:rPr lang="es-EC" dirty="0" smtClean="0"/>
              <a:t>0,00 </a:t>
            </a:r>
            <a:r>
              <a:rPr lang="es-EC" dirty="0"/>
              <a:t>53 </a:t>
            </a:r>
            <a:endParaRPr lang="es-EC" dirty="0" smtClean="0"/>
          </a:p>
          <a:p>
            <a:pPr marL="800100" lvl="1" indent="-342900">
              <a:buFont typeface="+mj-lt"/>
              <a:buAutoNum type="arabicPeriod"/>
            </a:pPr>
            <a:r>
              <a:rPr lang="es-EC" dirty="0" smtClean="0"/>
              <a:t>0,94</a:t>
            </a:r>
          </a:p>
          <a:p>
            <a:pPr lvl="1"/>
            <a:endParaRPr lang="es-EC" dirty="0"/>
          </a:p>
          <a:p>
            <a:pPr marL="800100" lvl="1" indent="-342900">
              <a:buFont typeface="+mj-lt"/>
              <a:buAutoNum type="arabicPeriod"/>
            </a:pPr>
            <a:endParaRPr lang="es-EC" dirty="0" smtClean="0"/>
          </a:p>
        </p:txBody>
      </p:sp>
      <mc:AlternateContent xmlns:mc="http://schemas.openxmlformats.org/markup-compatibility/2006">
        <mc:Choice xmlns:a14="http://schemas.microsoft.com/office/drawing/2010/main" Requires="a14">
          <p:sp>
            <p:nvSpPr>
              <p:cNvPr id="17" name="CuadroTexto 16"/>
              <p:cNvSpPr txBox="1"/>
              <p:nvPr/>
            </p:nvSpPr>
            <p:spPr>
              <a:xfrm>
                <a:off x="6934869" y="5509237"/>
                <a:ext cx="11474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C" i="1" smtClean="0">
                              <a:latin typeface="Cambria Math" panose="02040503050406030204" pitchFamily="18" charset="0"/>
                            </a:rPr>
                          </m:ctrlPr>
                        </m:sSupPr>
                        <m:e>
                          <m:r>
                            <a:rPr lang="es-ES" b="0" i="1" smtClean="0">
                              <a:latin typeface="Cambria Math" panose="02040503050406030204" pitchFamily="18" charset="0"/>
                            </a:rPr>
                            <m:t>2,25</m:t>
                          </m:r>
                          <m:r>
                            <a:rPr lang="es-ES" b="0" i="1" smtClean="0">
                              <a:latin typeface="Cambria Math" panose="02040503050406030204" pitchFamily="18" charset="0"/>
                            </a:rPr>
                            <m:t>𝑥</m:t>
                          </m:r>
                          <m:r>
                            <a:rPr lang="es-ES" b="0" i="1" smtClean="0">
                              <a:latin typeface="Cambria Math" panose="02040503050406030204" pitchFamily="18" charset="0"/>
                            </a:rPr>
                            <m:t>10 </m:t>
                          </m:r>
                        </m:e>
                        <m:sup>
                          <m:r>
                            <a:rPr lang="es-ES" b="0" i="1" smtClean="0">
                              <a:latin typeface="Cambria Math" panose="02040503050406030204" pitchFamily="18" charset="0"/>
                            </a:rPr>
                            <m:t>1</m:t>
                          </m:r>
                        </m:sup>
                      </m:sSup>
                      <m:r>
                        <a:rPr lang="es-ES" b="0" i="1" smtClean="0">
                          <a:latin typeface="Cambria Math" panose="02040503050406030204" pitchFamily="18" charset="0"/>
                        </a:rPr>
                        <m:t>𝐿</m:t>
                      </m:r>
                    </m:oMath>
                  </m:oMathPara>
                </a14:m>
                <a:endParaRPr lang="es-EC" dirty="0"/>
              </a:p>
            </p:txBody>
          </p:sp>
        </mc:Choice>
        <mc:Fallback>
          <p:sp>
            <p:nvSpPr>
              <p:cNvPr id="17" name="CuadroTexto 16"/>
              <p:cNvSpPr txBox="1">
                <a:spLocks noRot="1" noChangeAspect="1" noMove="1" noResize="1" noEditPoints="1" noAdjustHandles="1" noChangeArrowheads="1" noChangeShapeType="1" noTextEdit="1"/>
              </p:cNvSpPr>
              <p:nvPr/>
            </p:nvSpPr>
            <p:spPr>
              <a:xfrm>
                <a:off x="6934869" y="5509237"/>
                <a:ext cx="1147494" cy="276999"/>
              </a:xfrm>
              <a:prstGeom prst="rect">
                <a:avLst/>
              </a:prstGeom>
              <a:blipFill>
                <a:blip r:embed="rId4"/>
                <a:stretch>
                  <a:fillRect l="-4787" t="-4444" r="-4255" b="-8889"/>
                </a:stretch>
              </a:blipFill>
            </p:spPr>
            <p:txBody>
              <a:bodyPr/>
              <a:lstStyle/>
              <a:p>
                <a:r>
                  <a:rPr lang="es-EC">
                    <a:noFill/>
                  </a:rPr>
                  <a:t> </a:t>
                </a:r>
              </a:p>
            </p:txBody>
          </p:sp>
        </mc:Fallback>
      </mc:AlternateContent>
    </p:spTree>
    <p:extLst>
      <p:ext uri="{BB962C8B-B14F-4D97-AF65-F5344CB8AC3E}">
        <p14:creationId xmlns:p14="http://schemas.microsoft.com/office/powerpoint/2010/main" val="2937746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Ejercicios </a:t>
            </a:r>
            <a:r>
              <a:rPr lang="es-ES" sz="4000" dirty="0" smtClean="0">
                <a:effectLst>
                  <a:outerShdw blurRad="38100" dist="38100" dir="2700000" algn="tl">
                    <a:srgbClr val="000000">
                      <a:alpha val="43137"/>
                    </a:srgbClr>
                  </a:outerShdw>
                </a:effectLst>
              </a:rPr>
              <a:t>propuestos</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7" y="1717661"/>
            <a:ext cx="7665076" cy="2031325"/>
          </a:xfrm>
          <a:prstGeom prst="rect">
            <a:avLst/>
          </a:prstGeom>
        </p:spPr>
        <p:txBody>
          <a:bodyPr wrap="square">
            <a:spAutoFit/>
          </a:bodyPr>
          <a:lstStyle/>
          <a:p>
            <a:r>
              <a:rPr lang="es-ES" dirty="0"/>
              <a:t>Expresar los siguientes números grandes en notación científica.</a:t>
            </a:r>
          </a:p>
          <a:p>
            <a:pPr marL="800100" lvl="1" indent="-342900">
              <a:buFont typeface="+mj-lt"/>
              <a:buAutoNum type="arabicPeriod"/>
            </a:pPr>
            <a:r>
              <a:rPr lang="es-ES" dirty="0"/>
              <a:t>500 </a:t>
            </a:r>
          </a:p>
          <a:p>
            <a:pPr marL="800100" lvl="1" indent="-342900">
              <a:buFont typeface="+mj-lt"/>
              <a:buAutoNum type="arabicPeriod"/>
            </a:pPr>
            <a:r>
              <a:rPr lang="es-ES" dirty="0"/>
              <a:t>1 200 </a:t>
            </a:r>
          </a:p>
          <a:p>
            <a:pPr marL="800100" lvl="1" indent="-342900">
              <a:buFont typeface="+mj-lt"/>
              <a:buAutoNum type="arabicPeriod"/>
            </a:pPr>
            <a:r>
              <a:rPr lang="es-ES" dirty="0"/>
              <a:t>25 000 </a:t>
            </a:r>
          </a:p>
          <a:p>
            <a:pPr marL="800100" lvl="1" indent="-342900">
              <a:buFont typeface="+mj-lt"/>
              <a:buAutoNum type="arabicPeriod"/>
            </a:pPr>
            <a:r>
              <a:rPr lang="es-ES" dirty="0"/>
              <a:t>25 600 </a:t>
            </a:r>
          </a:p>
          <a:p>
            <a:pPr marL="800100" lvl="1" indent="-342900">
              <a:buFont typeface="+mj-lt"/>
              <a:buAutoNum type="arabicPeriod"/>
            </a:pPr>
            <a:r>
              <a:rPr lang="es-ES" dirty="0"/>
              <a:t>520 000 </a:t>
            </a:r>
            <a:endParaRPr lang="es-ES" dirty="0" smtClean="0"/>
          </a:p>
          <a:p>
            <a:pPr marL="800100" lvl="1" indent="-342900">
              <a:buFont typeface="+mj-lt"/>
              <a:buAutoNum type="arabicPeriod"/>
            </a:pPr>
            <a:r>
              <a:rPr lang="es-ES" dirty="0" smtClean="0"/>
              <a:t>3000</a:t>
            </a:r>
          </a:p>
        </p:txBody>
      </p:sp>
    </p:spTree>
    <p:extLst>
      <p:ext uri="{BB962C8B-B14F-4D97-AF65-F5344CB8AC3E}">
        <p14:creationId xmlns:p14="http://schemas.microsoft.com/office/powerpoint/2010/main" val="16981564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Operaciones con números en notación científica</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7" y="1717661"/>
            <a:ext cx="7665076" cy="923330"/>
          </a:xfrm>
          <a:prstGeom prst="rect">
            <a:avLst/>
          </a:prstGeom>
        </p:spPr>
        <p:txBody>
          <a:bodyPr wrap="square">
            <a:spAutoFit/>
          </a:bodyPr>
          <a:lstStyle/>
          <a:p>
            <a:r>
              <a:rPr lang="es-ES" dirty="0" smtClean="0"/>
              <a:t>Realizar cálculos con números escritos en notación científica es muy fácil: basta con operar, por un lado, con los números que aparecen antes de la potencia de base 10 y, por otro, con las potencias.</a:t>
            </a:r>
          </a:p>
        </p:txBody>
      </p:sp>
      <p:sp>
        <p:nvSpPr>
          <p:cNvPr id="9" name="Título 3"/>
          <p:cNvSpPr txBox="1">
            <a:spLocks/>
          </p:cNvSpPr>
          <p:nvPr/>
        </p:nvSpPr>
        <p:spPr>
          <a:xfrm>
            <a:off x="402924" y="2902219"/>
            <a:ext cx="4824536" cy="328928"/>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effectLst>
                  <a:outerShdw blurRad="38100" dist="38100" dir="2700000" algn="tl">
                    <a:srgbClr val="000000">
                      <a:alpha val="43137"/>
                    </a:srgbClr>
                  </a:outerShdw>
                </a:effectLst>
              </a:rPr>
              <a:t>Suma y resta en notación científica</a:t>
            </a:r>
            <a:endParaRPr lang="es-EC" sz="2400" b="1" i="1" dirty="0">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10" name="Rectángulo 9"/>
              <p:cNvSpPr/>
              <p:nvPr/>
            </p:nvSpPr>
            <p:spPr>
              <a:xfrm>
                <a:off x="402924" y="3285151"/>
                <a:ext cx="7665076" cy="2929135"/>
              </a:xfrm>
              <a:prstGeom prst="rect">
                <a:avLst/>
              </a:prstGeom>
            </p:spPr>
            <p:txBody>
              <a:bodyPr wrap="square">
                <a:spAutoFit/>
              </a:bodyPr>
              <a:lstStyle/>
              <a:p>
                <a:r>
                  <a:rPr lang="es-ES" dirty="0" smtClean="0"/>
                  <a:t>Consideramos la suma </a:t>
                </a:r>
                <a:r>
                  <a:rPr lang="es-ES" dirty="0"/>
                  <a:t>2,35x</a:t>
                </a:r>
                <a14:m>
                  <m:oMath xmlns:m="http://schemas.openxmlformats.org/officeDocument/2006/math">
                    <m:sSup>
                      <m:sSupPr>
                        <m:ctrlPr>
                          <a:rPr lang="es-ES" i="1">
                            <a:latin typeface="Cambria Math" panose="02040503050406030204" pitchFamily="18" charset="0"/>
                          </a:rPr>
                        </m:ctrlPr>
                      </m:sSupPr>
                      <m:e>
                        <m:r>
                          <a:rPr lang="es-EC" i="1">
                            <a:latin typeface="Cambria Math" panose="02040503050406030204" pitchFamily="18" charset="0"/>
                          </a:rPr>
                          <m:t>10</m:t>
                        </m:r>
                      </m:e>
                      <m:sup>
                        <m:r>
                          <a:rPr lang="es-EC" i="1">
                            <a:latin typeface="Cambria Math" panose="02040503050406030204" pitchFamily="18" charset="0"/>
                          </a:rPr>
                          <m:t>7</m:t>
                        </m:r>
                      </m:sup>
                    </m:sSup>
                    <m:r>
                      <a:rPr lang="es-EC" i="1">
                        <a:latin typeface="Cambria Math" panose="02040503050406030204" pitchFamily="18" charset="0"/>
                      </a:rPr>
                      <m:t>+</m:t>
                    </m:r>
                    <m:r>
                      <m:rPr>
                        <m:nor/>
                      </m:rPr>
                      <a:rPr lang="es-EC">
                        <a:latin typeface="Cambria Math" panose="02040503050406030204" pitchFamily="18" charset="0"/>
                      </a:rPr>
                      <m:t>1,264</m:t>
                    </m:r>
                    <m:r>
                      <m:rPr>
                        <m:nor/>
                      </m:rPr>
                      <a:rPr lang="es-ES" dirty="0"/>
                      <m:t>x</m:t>
                    </m:r>
                    <m:sSup>
                      <m:sSupPr>
                        <m:ctrlPr>
                          <a:rPr lang="es-ES" i="1">
                            <a:latin typeface="Cambria Math" panose="02040503050406030204" pitchFamily="18" charset="0"/>
                          </a:rPr>
                        </m:ctrlPr>
                      </m:sSupPr>
                      <m:e>
                        <m:r>
                          <a:rPr lang="es-EC" i="1">
                            <a:latin typeface="Cambria Math" panose="02040503050406030204" pitchFamily="18" charset="0"/>
                          </a:rPr>
                          <m:t>10</m:t>
                        </m:r>
                      </m:e>
                      <m:sup>
                        <m:r>
                          <a:rPr lang="es-EC" i="1">
                            <a:latin typeface="Cambria Math" panose="02040503050406030204" pitchFamily="18" charset="0"/>
                          </a:rPr>
                          <m:t>7</m:t>
                        </m:r>
                      </m:sup>
                    </m:sSup>
                    <m:r>
                      <a:rPr lang="es-EC" b="0" i="0" smtClean="0">
                        <a:latin typeface="Cambria Math" panose="02040503050406030204" pitchFamily="18" charset="0"/>
                      </a:rPr>
                      <m:t>.</m:t>
                    </m:r>
                  </m:oMath>
                </a14:m>
                <a:r>
                  <a:rPr lang="es-ES" dirty="0" smtClean="0"/>
                  <a:t> Como el exponente de ambos números es el mismo, basta con sacar factor común </a:t>
                </a:r>
                <a14:m>
                  <m:oMath xmlns:m="http://schemas.openxmlformats.org/officeDocument/2006/math">
                    <m:sSup>
                      <m:sSupPr>
                        <m:ctrlPr>
                          <a:rPr lang="es-ES" i="1" smtClean="0">
                            <a:latin typeface="Cambria Math" panose="02040503050406030204" pitchFamily="18" charset="0"/>
                          </a:rPr>
                        </m:ctrlPr>
                      </m:sSupPr>
                      <m:e>
                        <m:r>
                          <a:rPr lang="es-EC" b="0" i="1" smtClean="0">
                            <a:latin typeface="Cambria Math" panose="02040503050406030204" pitchFamily="18" charset="0"/>
                          </a:rPr>
                          <m:t>10</m:t>
                        </m:r>
                      </m:e>
                      <m:sup>
                        <m:r>
                          <a:rPr lang="es-EC" b="0" i="1" smtClean="0">
                            <a:latin typeface="Cambria Math" panose="02040503050406030204" pitchFamily="18" charset="0"/>
                          </a:rPr>
                          <m:t>7</m:t>
                        </m:r>
                      </m:sup>
                    </m:sSup>
                  </m:oMath>
                </a14:m>
                <a:r>
                  <a:rPr lang="es-ES" dirty="0" smtClean="0"/>
                  <a:t>:</a:t>
                </a:r>
              </a:p>
              <a:p>
                <a:endParaRPr lang="es-ES" dirty="0"/>
              </a:p>
              <a:p>
                <a:r>
                  <a:rPr lang="es-ES" dirty="0"/>
                  <a:t>2,35x</a:t>
                </a:r>
                <a14:m>
                  <m:oMath xmlns:m="http://schemas.openxmlformats.org/officeDocument/2006/math">
                    <m:sSup>
                      <m:sSupPr>
                        <m:ctrlPr>
                          <a:rPr lang="es-ES" i="1">
                            <a:latin typeface="Cambria Math" panose="02040503050406030204" pitchFamily="18" charset="0"/>
                          </a:rPr>
                        </m:ctrlPr>
                      </m:sSupPr>
                      <m:e>
                        <m:r>
                          <a:rPr lang="es-EC" i="1">
                            <a:latin typeface="Cambria Math" panose="02040503050406030204" pitchFamily="18" charset="0"/>
                          </a:rPr>
                          <m:t>10</m:t>
                        </m:r>
                      </m:e>
                      <m:sup>
                        <m:r>
                          <a:rPr lang="es-EC" i="1">
                            <a:latin typeface="Cambria Math" panose="02040503050406030204" pitchFamily="18" charset="0"/>
                          </a:rPr>
                          <m:t>7</m:t>
                        </m:r>
                      </m:sup>
                    </m:sSup>
                    <m:r>
                      <a:rPr lang="es-EC" i="1">
                        <a:latin typeface="Cambria Math" panose="02040503050406030204" pitchFamily="18" charset="0"/>
                      </a:rPr>
                      <m:t>+</m:t>
                    </m:r>
                    <m:r>
                      <m:rPr>
                        <m:nor/>
                      </m:rPr>
                      <a:rPr lang="es-EC">
                        <a:latin typeface="Cambria Math" panose="02040503050406030204" pitchFamily="18" charset="0"/>
                      </a:rPr>
                      <m:t>1,264</m:t>
                    </m:r>
                    <m:r>
                      <m:rPr>
                        <m:nor/>
                      </m:rPr>
                      <a:rPr lang="es-ES" dirty="0"/>
                      <m:t>x</m:t>
                    </m:r>
                    <m:sSup>
                      <m:sSupPr>
                        <m:ctrlPr>
                          <a:rPr lang="es-ES" i="1">
                            <a:latin typeface="Cambria Math" panose="02040503050406030204" pitchFamily="18" charset="0"/>
                          </a:rPr>
                        </m:ctrlPr>
                      </m:sSupPr>
                      <m:e>
                        <m:r>
                          <a:rPr lang="es-EC" i="1">
                            <a:latin typeface="Cambria Math" panose="02040503050406030204" pitchFamily="18" charset="0"/>
                          </a:rPr>
                          <m:t>10</m:t>
                        </m:r>
                      </m:e>
                      <m:sup>
                        <m:r>
                          <a:rPr lang="es-EC" i="1">
                            <a:latin typeface="Cambria Math" panose="02040503050406030204" pitchFamily="18" charset="0"/>
                          </a:rPr>
                          <m:t>7</m:t>
                        </m:r>
                      </m:sup>
                    </m:sSup>
                    <m:r>
                      <a:rPr lang="es-EC" b="0" i="0" smtClean="0">
                        <a:latin typeface="Cambria Math" panose="02040503050406030204" pitchFamily="18" charset="0"/>
                      </a:rPr>
                      <m:t>=</m:t>
                    </m:r>
                    <m:r>
                      <m:rPr>
                        <m:nor/>
                      </m:rPr>
                      <a:rPr lang="es-EC" b="0" i="0" smtClean="0">
                        <a:latin typeface="Cambria Math" panose="02040503050406030204" pitchFamily="18" charset="0"/>
                      </a:rPr>
                      <m:t>(</m:t>
                    </m:r>
                    <m:r>
                      <m:rPr>
                        <m:nor/>
                      </m:rPr>
                      <a:rPr lang="es-ES" dirty="0"/>
                      <m:t>2,35</m:t>
                    </m:r>
                    <m:r>
                      <a:rPr lang="es-EC" i="1">
                        <a:latin typeface="Cambria Math" panose="02040503050406030204" pitchFamily="18" charset="0"/>
                      </a:rPr>
                      <m:t>+</m:t>
                    </m:r>
                    <m:r>
                      <m:rPr>
                        <m:nor/>
                      </m:rPr>
                      <a:rPr lang="es-EC">
                        <a:latin typeface="Cambria Math" panose="02040503050406030204" pitchFamily="18" charset="0"/>
                      </a:rPr>
                      <m:t>1,264</m:t>
                    </m:r>
                    <m:r>
                      <m:rPr>
                        <m:nor/>
                      </m:rPr>
                      <a:rPr lang="es-EC" b="0" i="0" smtClean="0">
                        <a:latin typeface="Cambria Math" panose="02040503050406030204" pitchFamily="18" charset="0"/>
                      </a:rPr>
                      <m:t> </m:t>
                    </m:r>
                    <m:r>
                      <a:rPr lang="es-EC" b="0" i="1" smtClean="0">
                        <a:latin typeface="Cambria Math" panose="02040503050406030204" pitchFamily="18" charset="0"/>
                      </a:rPr>
                      <m:t>)</m:t>
                    </m:r>
                    <m:sSup>
                      <m:sSupPr>
                        <m:ctrlPr>
                          <a:rPr lang="es-ES" i="1">
                            <a:latin typeface="Cambria Math" panose="02040503050406030204" pitchFamily="18" charset="0"/>
                          </a:rPr>
                        </m:ctrlPr>
                      </m:sSupPr>
                      <m:e>
                        <m:r>
                          <a:rPr lang="es-EC" b="0" i="1" smtClean="0">
                            <a:latin typeface="Cambria Math" panose="02040503050406030204" pitchFamily="18" charset="0"/>
                          </a:rPr>
                          <m:t>𝑥</m:t>
                        </m:r>
                        <m:r>
                          <a:rPr lang="es-EC" i="1">
                            <a:latin typeface="Cambria Math" panose="02040503050406030204" pitchFamily="18" charset="0"/>
                          </a:rPr>
                          <m:t>10</m:t>
                        </m:r>
                      </m:e>
                      <m:sup>
                        <m:r>
                          <a:rPr lang="es-EC" i="1">
                            <a:latin typeface="Cambria Math" panose="02040503050406030204" pitchFamily="18" charset="0"/>
                          </a:rPr>
                          <m:t>7</m:t>
                        </m:r>
                      </m:sup>
                    </m:sSup>
                  </m:oMath>
                </a14:m>
                <a:r>
                  <a:rPr lang="es-ES" dirty="0" smtClean="0"/>
                  <a:t> =3,614x</a:t>
                </a:r>
                <a14:m>
                  <m:oMath xmlns:m="http://schemas.openxmlformats.org/officeDocument/2006/math">
                    <m:sSup>
                      <m:sSupPr>
                        <m:ctrlPr>
                          <a:rPr lang="es-ES" i="1" smtClean="0">
                            <a:latin typeface="Cambria Math" panose="02040503050406030204" pitchFamily="18" charset="0"/>
                          </a:rPr>
                        </m:ctrlPr>
                      </m:sSupPr>
                      <m:e>
                        <m:r>
                          <a:rPr lang="es-EC" b="0" i="1" smtClean="0">
                            <a:latin typeface="Cambria Math" panose="02040503050406030204" pitchFamily="18" charset="0"/>
                          </a:rPr>
                          <m:t>10</m:t>
                        </m:r>
                      </m:e>
                      <m:sup>
                        <m:r>
                          <a:rPr lang="es-EC" b="0" i="1" smtClean="0">
                            <a:latin typeface="Cambria Math" panose="02040503050406030204" pitchFamily="18" charset="0"/>
                          </a:rPr>
                          <m:t>7</m:t>
                        </m:r>
                      </m:sup>
                    </m:sSup>
                  </m:oMath>
                </a14:m>
                <a:endParaRPr lang="es-ES" dirty="0" smtClean="0"/>
              </a:p>
              <a:p>
                <a:endParaRPr lang="es-ES" dirty="0"/>
              </a:p>
              <a:p>
                <a:r>
                  <a:rPr lang="es-ES" dirty="0" smtClean="0"/>
                  <a:t>Cuando el exponente de ambos es diferente, se reducen a exponente común (el mayor de ellos) multiplicando el menor por la potencia de 10 adecuada.</a:t>
                </a:r>
              </a:p>
              <a:p>
                <a:endParaRPr lang="es-ES" dirty="0"/>
              </a:p>
              <a:p>
                <a:r>
                  <a:rPr lang="es-ES" dirty="0"/>
                  <a:t>R</a:t>
                </a:r>
                <a:r>
                  <a:rPr lang="es-ES" dirty="0" smtClean="0"/>
                  <a:t>esolver: 4,31x</a:t>
                </a:r>
                <a14:m>
                  <m:oMath xmlns:m="http://schemas.openxmlformats.org/officeDocument/2006/math">
                    <m:sSup>
                      <m:sSupPr>
                        <m:ctrlPr>
                          <a:rPr lang="es-ES" i="1" smtClean="0">
                            <a:latin typeface="Cambria Math" panose="02040503050406030204" pitchFamily="18" charset="0"/>
                          </a:rPr>
                        </m:ctrlPr>
                      </m:sSupPr>
                      <m:e>
                        <m:r>
                          <a:rPr lang="es-EC" b="0" i="1" smtClean="0">
                            <a:latin typeface="Cambria Math" panose="02040503050406030204" pitchFamily="18" charset="0"/>
                          </a:rPr>
                          <m:t>10</m:t>
                        </m:r>
                      </m:e>
                      <m:sup>
                        <m:r>
                          <a:rPr lang="es-EC" b="0" i="1" smtClean="0">
                            <a:latin typeface="Cambria Math" panose="02040503050406030204" pitchFamily="18" charset="0"/>
                          </a:rPr>
                          <m:t>4</m:t>
                        </m:r>
                      </m:sup>
                    </m:sSup>
                    <m:r>
                      <a:rPr lang="es-EC" b="0" i="0" smtClean="0">
                        <a:latin typeface="Cambria Math" panose="02040503050406030204" pitchFamily="18" charset="0"/>
                      </a:rPr>
                      <m:t>+3,9</m:t>
                    </m:r>
                  </m:oMath>
                </a14:m>
                <a:r>
                  <a:rPr lang="es-ES" dirty="0" smtClean="0"/>
                  <a:t>x</a:t>
                </a:r>
                <a14:m>
                  <m:oMath xmlns:m="http://schemas.openxmlformats.org/officeDocument/2006/math">
                    <m:sSup>
                      <m:sSupPr>
                        <m:ctrlPr>
                          <a:rPr lang="es-ES" i="1" dirty="0" smtClean="0">
                            <a:latin typeface="Cambria Math" panose="02040503050406030204" pitchFamily="18" charset="0"/>
                          </a:rPr>
                        </m:ctrlPr>
                      </m:sSupPr>
                      <m:e>
                        <m:r>
                          <a:rPr lang="es-EC" b="0" i="1" dirty="0" smtClean="0">
                            <a:latin typeface="Cambria Math" panose="02040503050406030204" pitchFamily="18" charset="0"/>
                          </a:rPr>
                          <m:t>10</m:t>
                        </m:r>
                      </m:e>
                      <m:sup>
                        <m:r>
                          <a:rPr lang="es-EC" b="0" i="1" dirty="0" smtClean="0">
                            <a:latin typeface="Cambria Math" panose="02040503050406030204" pitchFamily="18" charset="0"/>
                          </a:rPr>
                          <m:t>3</m:t>
                        </m:r>
                      </m:sup>
                    </m:sSup>
                  </m:oMath>
                </a14:m>
                <a:endParaRPr lang="es-ES" u="sng" dirty="0" smtClean="0"/>
              </a:p>
              <a:p>
                <a:endParaRPr lang="es-ES" dirty="0" smtClean="0"/>
              </a:p>
            </p:txBody>
          </p:sp>
        </mc:Choice>
        <mc:Fallback>
          <p:sp>
            <p:nvSpPr>
              <p:cNvPr id="10" name="Rectángulo 9"/>
              <p:cNvSpPr>
                <a:spLocks noRot="1" noChangeAspect="1" noMove="1" noResize="1" noEditPoints="1" noAdjustHandles="1" noChangeArrowheads="1" noChangeShapeType="1" noTextEdit="1"/>
              </p:cNvSpPr>
              <p:nvPr/>
            </p:nvSpPr>
            <p:spPr>
              <a:xfrm>
                <a:off x="402924" y="3285151"/>
                <a:ext cx="7665076" cy="2929135"/>
              </a:xfrm>
              <a:prstGeom prst="rect">
                <a:avLst/>
              </a:prstGeom>
              <a:blipFill>
                <a:blip r:embed="rId4"/>
                <a:stretch>
                  <a:fillRect l="-636" t="-1250" r="-557"/>
                </a:stretch>
              </a:blipFill>
            </p:spPr>
            <p:txBody>
              <a:bodyPr/>
              <a:lstStyle/>
              <a:p>
                <a:r>
                  <a:rPr lang="es-EC">
                    <a:noFill/>
                  </a:rPr>
                  <a:t> </a:t>
                </a:r>
              </a:p>
            </p:txBody>
          </p:sp>
        </mc:Fallback>
      </mc:AlternateContent>
      <mc:AlternateContent xmlns:mc="http://schemas.openxmlformats.org/markup-compatibility/2006">
        <mc:Choice xmlns:a14="http://schemas.microsoft.com/office/drawing/2010/main" Requires="a14">
          <p:sp>
            <p:nvSpPr>
              <p:cNvPr id="3" name="Rectángulo 2"/>
              <p:cNvSpPr/>
              <p:nvPr/>
            </p:nvSpPr>
            <p:spPr>
              <a:xfrm>
                <a:off x="1331640" y="5898958"/>
                <a:ext cx="939616" cy="369332"/>
              </a:xfrm>
              <a:prstGeom prst="rect">
                <a:avLst/>
              </a:prstGeom>
            </p:spPr>
            <p:txBody>
              <a:bodyPr wrap="none">
                <a:spAutoFit/>
              </a:bodyPr>
              <a:lstStyle/>
              <a:p>
                <a:r>
                  <a:rPr lang="es-ES" u="sng" dirty="0" smtClean="0"/>
                  <a:t>4,7x</a:t>
                </a:r>
                <a14:m>
                  <m:oMath xmlns:m="http://schemas.openxmlformats.org/officeDocument/2006/math">
                    <m:sSup>
                      <m:sSupPr>
                        <m:ctrlPr>
                          <a:rPr lang="es-ES" i="1" dirty="0">
                            <a:latin typeface="Cambria Math" panose="02040503050406030204" pitchFamily="18" charset="0"/>
                          </a:rPr>
                        </m:ctrlPr>
                      </m:sSupPr>
                      <m:e>
                        <m:r>
                          <a:rPr lang="es-EC" i="1" dirty="0">
                            <a:latin typeface="Cambria Math" panose="02040503050406030204" pitchFamily="18" charset="0"/>
                          </a:rPr>
                          <m:t>10</m:t>
                        </m:r>
                      </m:e>
                      <m:sup>
                        <m:r>
                          <a:rPr lang="es-EC" b="0" i="1" dirty="0" smtClean="0">
                            <a:latin typeface="Cambria Math" panose="02040503050406030204" pitchFamily="18" charset="0"/>
                          </a:rPr>
                          <m:t>4</m:t>
                        </m:r>
                      </m:sup>
                    </m:sSup>
                  </m:oMath>
                </a14:m>
                <a:endParaRPr lang="es-EC" dirty="0"/>
              </a:p>
            </p:txBody>
          </p:sp>
        </mc:Choice>
        <mc:Fallback>
          <p:sp>
            <p:nvSpPr>
              <p:cNvPr id="3" name="Rectángulo 2"/>
              <p:cNvSpPr>
                <a:spLocks noRot="1" noChangeAspect="1" noMove="1" noResize="1" noEditPoints="1" noAdjustHandles="1" noChangeArrowheads="1" noChangeShapeType="1" noTextEdit="1"/>
              </p:cNvSpPr>
              <p:nvPr/>
            </p:nvSpPr>
            <p:spPr>
              <a:xfrm>
                <a:off x="1331640" y="5898958"/>
                <a:ext cx="939616" cy="369332"/>
              </a:xfrm>
              <a:prstGeom prst="rect">
                <a:avLst/>
              </a:prstGeom>
              <a:blipFill>
                <a:blip r:embed="rId5"/>
                <a:stretch>
                  <a:fillRect l="-5161" t="-10000" b="-26667"/>
                </a:stretch>
              </a:blipFill>
            </p:spPr>
            <p:txBody>
              <a:bodyPr/>
              <a:lstStyle/>
              <a:p>
                <a:r>
                  <a:rPr lang="es-EC">
                    <a:noFill/>
                  </a:rPr>
                  <a:t> </a:t>
                </a:r>
              </a:p>
            </p:txBody>
          </p:sp>
        </mc:Fallback>
      </mc:AlternateContent>
    </p:spTree>
    <p:extLst>
      <p:ext uri="{BB962C8B-B14F-4D97-AF65-F5344CB8AC3E}">
        <p14:creationId xmlns:p14="http://schemas.microsoft.com/office/powerpoint/2010/main" val="61425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Operaciones con números en notación científica</a:t>
            </a:r>
            <a:endParaRPr lang="es-EC" sz="4400" b="1" i="1" dirty="0">
              <a:effectLst>
                <a:outerShdw blurRad="38100" dist="38100" dir="2700000" algn="tl">
                  <a:srgbClr val="000000">
                    <a:alpha val="43137"/>
                  </a:srgbClr>
                </a:outerShdw>
              </a:effectLst>
            </a:endParaRPr>
          </a:p>
        </p:txBody>
      </p:sp>
      <p:sp>
        <p:nvSpPr>
          <p:cNvPr id="16" name="Rectángulo 15"/>
          <p:cNvSpPr/>
          <p:nvPr/>
        </p:nvSpPr>
        <p:spPr>
          <a:xfrm>
            <a:off x="417287" y="1717661"/>
            <a:ext cx="7665076" cy="923330"/>
          </a:xfrm>
          <a:prstGeom prst="rect">
            <a:avLst/>
          </a:prstGeom>
        </p:spPr>
        <p:txBody>
          <a:bodyPr wrap="square">
            <a:spAutoFit/>
          </a:bodyPr>
          <a:lstStyle/>
          <a:p>
            <a:r>
              <a:rPr lang="es-ES" dirty="0" smtClean="0"/>
              <a:t>Realizar cálculos con números escritos en notación científica es muy fácil: basta con operar, por un lado, con los números que aparecen antes de la potencia de base 10 y, por otro, con las potencias.</a:t>
            </a:r>
          </a:p>
        </p:txBody>
      </p:sp>
      <p:sp>
        <p:nvSpPr>
          <p:cNvPr id="9" name="Título 3"/>
          <p:cNvSpPr txBox="1">
            <a:spLocks/>
          </p:cNvSpPr>
          <p:nvPr/>
        </p:nvSpPr>
        <p:spPr>
          <a:xfrm>
            <a:off x="402924" y="2902219"/>
            <a:ext cx="5825260" cy="328928"/>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S" sz="2400" b="1" dirty="0" smtClean="0">
                <a:effectLst>
                  <a:outerShdw blurRad="38100" dist="38100" dir="2700000" algn="tl">
                    <a:srgbClr val="000000">
                      <a:alpha val="43137"/>
                    </a:srgbClr>
                  </a:outerShdw>
                </a:effectLst>
              </a:rPr>
              <a:t>Multiplicación y división en notación científica</a:t>
            </a:r>
            <a:endParaRPr lang="es-EC" sz="2400" b="1" i="1" dirty="0">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10" name="Rectángulo 9"/>
              <p:cNvSpPr/>
              <p:nvPr/>
            </p:nvSpPr>
            <p:spPr>
              <a:xfrm>
                <a:off x="402924" y="3285151"/>
                <a:ext cx="7665076" cy="1813638"/>
              </a:xfrm>
              <a:prstGeom prst="rect">
                <a:avLst/>
              </a:prstGeom>
            </p:spPr>
            <p:txBody>
              <a:bodyPr wrap="square">
                <a:spAutoFit/>
              </a:bodyPr>
              <a:lstStyle/>
              <a:p>
                <a:r>
                  <a:rPr lang="es-ES" dirty="0" smtClean="0"/>
                  <a:t>Para multiplicar números en notación científica, multiplica los primeros factores decimales y suma los exponentes.</a:t>
                </a:r>
              </a:p>
              <a:p>
                <a:r>
                  <a:rPr lang="es-ES" dirty="0" smtClean="0"/>
                  <a:t>( 3,2x</a:t>
                </a:r>
                <a14:m>
                  <m:oMath xmlns:m="http://schemas.openxmlformats.org/officeDocument/2006/math">
                    <m:sSup>
                      <m:sSupPr>
                        <m:ctrlPr>
                          <a:rPr lang="es-ES" i="1"/>
                        </m:ctrlPr>
                      </m:sSupPr>
                      <m:e>
                        <m:r>
                          <a:rPr lang="es-EC" i="1"/>
                          <m:t>10</m:t>
                        </m:r>
                      </m:e>
                      <m:sup>
                        <m:r>
                          <a:rPr lang="es-EC" b="0" i="1" smtClean="0"/>
                          <m:t>−</m:t>
                        </m:r>
                        <m:r>
                          <a:rPr lang="es-EC" i="1"/>
                          <m:t>7</m:t>
                        </m:r>
                      </m:sup>
                    </m:sSup>
                    <m:r>
                      <a:rPr lang="es-EC" b="0" i="1" smtClean="0"/>
                      <m:t>).</m:t>
                    </m:r>
                    <m:d>
                      <m:dPr>
                        <m:ctrlPr>
                          <a:rPr lang="es-EC" b="0" i="1" smtClean="0"/>
                        </m:ctrlPr>
                      </m:dPr>
                      <m:e>
                        <m:r>
                          <m:rPr>
                            <m:nor/>
                          </m:rPr>
                          <a:rPr lang="es-EC" b="0" i="0" smtClean="0"/>
                          <m:t>2,1</m:t>
                        </m:r>
                        <m:r>
                          <m:rPr>
                            <m:nor/>
                          </m:rPr>
                          <a:rPr lang="es-ES" dirty="0" smtClean="0"/>
                          <m:t>x</m:t>
                        </m:r>
                        <m:sSup>
                          <m:sSupPr>
                            <m:ctrlPr>
                              <a:rPr lang="es-ES" i="1"/>
                            </m:ctrlPr>
                          </m:sSupPr>
                          <m:e>
                            <m:r>
                              <a:rPr lang="es-EC" i="1"/>
                              <m:t>10</m:t>
                            </m:r>
                          </m:e>
                          <m:sup>
                            <m:r>
                              <a:rPr lang="es-EC" b="0" i="1" smtClean="0"/>
                              <m:t>5</m:t>
                            </m:r>
                          </m:sup>
                        </m:sSup>
                      </m:e>
                    </m:d>
                  </m:oMath>
                </a14:m>
                <a:r>
                  <a:rPr lang="es-EC" b="0" i="1" dirty="0" smtClean="0"/>
                  <a:t>=(3,2x2,1)</a:t>
                </a:r>
                <a14:m>
                  <m:oMath xmlns:m="http://schemas.openxmlformats.org/officeDocument/2006/math">
                    <m:r>
                      <a:rPr lang="es-EC" b="0" i="1" smtClean="0"/>
                      <m:t>𝑥</m:t>
                    </m:r>
                    <m:sSup>
                      <m:sSupPr>
                        <m:ctrlPr>
                          <a:rPr lang="es-EC" b="0" i="1" smtClean="0"/>
                        </m:ctrlPr>
                      </m:sSupPr>
                      <m:e>
                        <m:r>
                          <a:rPr lang="es-EC" b="0" i="1" smtClean="0"/>
                          <m:t>10</m:t>
                        </m:r>
                      </m:e>
                      <m:sup>
                        <m:r>
                          <a:rPr lang="es-EC" b="0" i="1" smtClean="0"/>
                          <m:t>−7+5</m:t>
                        </m:r>
                      </m:sup>
                    </m:sSup>
                  </m:oMath>
                </a14:m>
                <a:r>
                  <a:rPr lang="es-EC" b="0" i="1" dirty="0" smtClean="0"/>
                  <a:t>=6,72x</a:t>
                </a:r>
                <a14:m>
                  <m:oMath xmlns:m="http://schemas.openxmlformats.org/officeDocument/2006/math">
                    <m:sSup>
                      <m:sSupPr>
                        <m:ctrlPr>
                          <a:rPr lang="es-EC" b="0" i="1" smtClean="0"/>
                        </m:ctrlPr>
                      </m:sSupPr>
                      <m:e>
                        <m:r>
                          <a:rPr lang="es-EC" b="0" i="1" smtClean="0"/>
                          <m:t>10</m:t>
                        </m:r>
                      </m:e>
                      <m:sup>
                        <m:r>
                          <a:rPr lang="es-EC" b="0" i="1" smtClean="0"/>
                          <m:t>−2</m:t>
                        </m:r>
                      </m:sup>
                    </m:sSup>
                  </m:oMath>
                </a14:m>
                <a:endParaRPr lang="es-EC" b="0" i="1" dirty="0" smtClean="0"/>
              </a:p>
              <a:p>
                <a:endParaRPr lang="es-ES" dirty="0"/>
              </a:p>
              <a:p>
                <a:r>
                  <a:rPr lang="es-ES" dirty="0" smtClean="0"/>
                  <a:t>Resolver: 9x</a:t>
                </a:r>
                <a14:m>
                  <m:oMath xmlns:m="http://schemas.openxmlformats.org/officeDocument/2006/math">
                    <m:sSup>
                      <m:sSupPr>
                        <m:ctrlPr>
                          <a:rPr lang="es-ES" i="1" smtClean="0">
                            <a:latin typeface="Cambria Math" panose="02040503050406030204" pitchFamily="18" charset="0"/>
                          </a:rPr>
                        </m:ctrlPr>
                      </m:sSupPr>
                      <m:e>
                        <m:r>
                          <a:rPr lang="es-EC" b="0" i="1" smtClean="0">
                            <a:latin typeface="Cambria Math" panose="02040503050406030204" pitchFamily="18" charset="0"/>
                          </a:rPr>
                          <m:t>10</m:t>
                        </m:r>
                      </m:e>
                      <m:sup>
                        <m:r>
                          <a:rPr lang="es-EC" b="0" i="1" smtClean="0">
                            <a:latin typeface="Cambria Math" panose="02040503050406030204" pitchFamily="18" charset="0"/>
                          </a:rPr>
                          <m:t>7</m:t>
                        </m:r>
                      </m:sup>
                    </m:sSup>
                    <m:r>
                      <a:rPr lang="es-EC" b="0" i="0" smtClean="0">
                        <a:latin typeface="Cambria Math" panose="02040503050406030204" pitchFamily="18" charset="0"/>
                      </a:rPr>
                      <m:t>. 1,5</m:t>
                    </m:r>
                  </m:oMath>
                </a14:m>
                <a:r>
                  <a:rPr lang="es-ES" dirty="0" smtClean="0"/>
                  <a:t>x</a:t>
                </a:r>
                <a14:m>
                  <m:oMath xmlns:m="http://schemas.openxmlformats.org/officeDocument/2006/math">
                    <m:sSup>
                      <m:sSupPr>
                        <m:ctrlPr>
                          <a:rPr lang="es-ES" i="1" dirty="0" smtClean="0">
                            <a:latin typeface="Cambria Math" panose="02040503050406030204" pitchFamily="18" charset="0"/>
                          </a:rPr>
                        </m:ctrlPr>
                      </m:sSupPr>
                      <m:e>
                        <m:r>
                          <a:rPr lang="es-EC" b="0" i="1" dirty="0" smtClean="0">
                            <a:latin typeface="Cambria Math" panose="02040503050406030204" pitchFamily="18" charset="0"/>
                          </a:rPr>
                          <m:t>10</m:t>
                        </m:r>
                      </m:e>
                      <m:sup>
                        <m:r>
                          <a:rPr lang="es-EC" b="0" i="1" dirty="0" smtClean="0">
                            <a:latin typeface="Cambria Math" panose="02040503050406030204" pitchFamily="18" charset="0"/>
                          </a:rPr>
                          <m:t>4</m:t>
                        </m:r>
                      </m:sup>
                    </m:sSup>
                  </m:oMath>
                </a14:m>
                <a:endParaRPr lang="es-ES" u="sng" dirty="0" smtClean="0"/>
              </a:p>
              <a:p>
                <a:endParaRPr lang="es-ES" dirty="0" smtClean="0"/>
              </a:p>
            </p:txBody>
          </p:sp>
        </mc:Choice>
        <mc:Fallback>
          <p:sp>
            <p:nvSpPr>
              <p:cNvPr id="10" name="Rectángulo 9"/>
              <p:cNvSpPr>
                <a:spLocks noRot="1" noChangeAspect="1" noMove="1" noResize="1" noEditPoints="1" noAdjustHandles="1" noChangeArrowheads="1" noChangeShapeType="1" noTextEdit="1"/>
              </p:cNvSpPr>
              <p:nvPr/>
            </p:nvSpPr>
            <p:spPr>
              <a:xfrm>
                <a:off x="402924" y="3285151"/>
                <a:ext cx="7665076" cy="1813638"/>
              </a:xfrm>
              <a:prstGeom prst="rect">
                <a:avLst/>
              </a:prstGeom>
              <a:blipFill>
                <a:blip r:embed="rId4"/>
                <a:stretch>
                  <a:fillRect l="-636" t="-2020" r="-318"/>
                </a:stretch>
              </a:blipFill>
            </p:spPr>
            <p:txBody>
              <a:bodyPr/>
              <a:lstStyle/>
              <a:p>
                <a:r>
                  <a:rPr lang="es-EC">
                    <a:noFill/>
                  </a:rPr>
                  <a:t> </a:t>
                </a:r>
              </a:p>
            </p:txBody>
          </p:sp>
        </mc:Fallback>
      </mc:AlternateContent>
      <mc:AlternateContent xmlns:mc="http://schemas.openxmlformats.org/markup-compatibility/2006">
        <mc:Choice xmlns:a14="http://schemas.microsoft.com/office/drawing/2010/main" Requires="a14">
          <p:sp>
            <p:nvSpPr>
              <p:cNvPr id="3" name="Rectángulo 2"/>
              <p:cNvSpPr/>
              <p:nvPr/>
            </p:nvSpPr>
            <p:spPr>
              <a:xfrm>
                <a:off x="1342103" y="4979329"/>
                <a:ext cx="1149482" cy="369332"/>
              </a:xfrm>
              <a:prstGeom prst="rect">
                <a:avLst/>
              </a:prstGeom>
            </p:spPr>
            <p:txBody>
              <a:bodyPr wrap="none">
                <a:spAutoFit/>
              </a:bodyPr>
              <a:lstStyle/>
              <a:p>
                <a:r>
                  <a:rPr lang="es-ES" u="sng" dirty="0" smtClean="0"/>
                  <a:t>1,35x</a:t>
                </a:r>
                <a14:m>
                  <m:oMath xmlns:m="http://schemas.openxmlformats.org/officeDocument/2006/math">
                    <m:sSup>
                      <m:sSupPr>
                        <m:ctrlPr>
                          <a:rPr lang="es-ES" i="1" dirty="0">
                            <a:latin typeface="Cambria Math" panose="02040503050406030204" pitchFamily="18" charset="0"/>
                          </a:rPr>
                        </m:ctrlPr>
                      </m:sSupPr>
                      <m:e>
                        <m:r>
                          <a:rPr lang="es-EC" i="1" dirty="0">
                            <a:latin typeface="Cambria Math" panose="02040503050406030204" pitchFamily="18" charset="0"/>
                          </a:rPr>
                          <m:t>10</m:t>
                        </m:r>
                      </m:e>
                      <m:sup>
                        <m:r>
                          <a:rPr lang="es-EC" b="0" i="1" dirty="0" smtClean="0">
                            <a:latin typeface="Cambria Math" panose="02040503050406030204" pitchFamily="18" charset="0"/>
                          </a:rPr>
                          <m:t>12</m:t>
                        </m:r>
                      </m:sup>
                    </m:sSup>
                  </m:oMath>
                </a14:m>
                <a:endParaRPr lang="es-EC" dirty="0"/>
              </a:p>
            </p:txBody>
          </p:sp>
        </mc:Choice>
        <mc:Fallback>
          <p:sp>
            <p:nvSpPr>
              <p:cNvPr id="3" name="Rectángulo 2"/>
              <p:cNvSpPr>
                <a:spLocks noRot="1" noChangeAspect="1" noMove="1" noResize="1" noEditPoints="1" noAdjustHandles="1" noChangeArrowheads="1" noChangeShapeType="1" noTextEdit="1"/>
              </p:cNvSpPr>
              <p:nvPr/>
            </p:nvSpPr>
            <p:spPr>
              <a:xfrm>
                <a:off x="1342103" y="4979329"/>
                <a:ext cx="1149482" cy="369332"/>
              </a:xfrm>
              <a:prstGeom prst="rect">
                <a:avLst/>
              </a:prstGeom>
              <a:blipFill>
                <a:blip r:embed="rId5"/>
                <a:stretch>
                  <a:fillRect l="-4233" t="-10000" b="-26667"/>
                </a:stretch>
              </a:blipFill>
            </p:spPr>
            <p:txBody>
              <a:bodyPr/>
              <a:lstStyle/>
              <a:p>
                <a:r>
                  <a:rPr lang="es-EC">
                    <a:noFill/>
                  </a:rPr>
                  <a:t> </a:t>
                </a:r>
              </a:p>
            </p:txBody>
          </p:sp>
        </mc:Fallback>
      </mc:AlternateContent>
    </p:spTree>
    <p:extLst>
      <p:ext uri="{BB962C8B-B14F-4D97-AF65-F5344CB8AC3E}">
        <p14:creationId xmlns:p14="http://schemas.microsoft.com/office/powerpoint/2010/main" val="69647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2" name="Título 3"/>
          <p:cNvSpPr>
            <a:spLocks noGrp="1"/>
          </p:cNvSpPr>
          <p:nvPr>
            <p:ph type="ctrTitle"/>
          </p:nvPr>
        </p:nvSpPr>
        <p:spPr>
          <a:xfrm>
            <a:off x="1225489" y="562880"/>
            <a:ext cx="6048672" cy="1154781"/>
          </a:xfrm>
        </p:spPr>
        <p:txBody>
          <a:bodyPr>
            <a:noAutofit/>
          </a:bodyPr>
          <a:lstStyle/>
          <a:p>
            <a:r>
              <a:rPr lang="es-ES" sz="4000" dirty="0" smtClean="0">
                <a:effectLst>
                  <a:outerShdw blurRad="38100" dist="38100" dir="2700000" algn="tl">
                    <a:srgbClr val="000000">
                      <a:alpha val="43137"/>
                    </a:srgbClr>
                  </a:outerShdw>
                </a:effectLst>
              </a:rPr>
              <a:t>Operaciones con números en notación científica</a:t>
            </a:r>
            <a:endParaRPr lang="es-EC" sz="4400" b="1" i="1" dirty="0">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10" name="Rectángulo 9"/>
              <p:cNvSpPr/>
              <p:nvPr/>
            </p:nvSpPr>
            <p:spPr>
              <a:xfrm>
                <a:off x="323528" y="1749491"/>
                <a:ext cx="7665076" cy="2066976"/>
              </a:xfrm>
              <a:prstGeom prst="rect">
                <a:avLst/>
              </a:prstGeom>
            </p:spPr>
            <p:txBody>
              <a:bodyPr wrap="square">
                <a:spAutoFit/>
              </a:bodyPr>
              <a:lstStyle/>
              <a:p>
                <a:r>
                  <a:rPr lang="es-ES" dirty="0" smtClean="0"/>
                  <a:t>Para dividir números en notación científica, se divide el primer factor decimal de numerador por el primer factor decimal del denominador. Entonces resta el exponente del denominador al exponente del numerador.</a:t>
                </a:r>
              </a:p>
              <a:p>
                <a:r>
                  <a:rPr lang="es-ES" dirty="0" smtClean="0"/>
                  <a:t>( 6,4x</a:t>
                </a:r>
                <a14:m>
                  <m:oMath xmlns:m="http://schemas.openxmlformats.org/officeDocument/2006/math">
                    <m:sSup>
                      <m:sSupPr>
                        <m:ctrlPr>
                          <a:rPr lang="es-ES" i="1"/>
                        </m:ctrlPr>
                      </m:sSupPr>
                      <m:e>
                        <m:r>
                          <a:rPr lang="es-EC" i="1"/>
                          <m:t>10</m:t>
                        </m:r>
                      </m:e>
                      <m:sup>
                        <m:r>
                          <a:rPr lang="es-EC" b="0" i="1" smtClean="0"/>
                          <m:t>6</m:t>
                        </m:r>
                      </m:sup>
                    </m:sSup>
                    <m:r>
                      <a:rPr lang="es-EC" b="0" i="1" smtClean="0"/>
                      <m:t>).</m:t>
                    </m:r>
                    <m:d>
                      <m:dPr>
                        <m:ctrlPr>
                          <a:rPr lang="es-EC" b="0" i="1" smtClean="0"/>
                        </m:ctrlPr>
                      </m:dPr>
                      <m:e>
                        <m:r>
                          <m:rPr>
                            <m:nor/>
                          </m:rPr>
                          <a:rPr lang="es-EC" b="0" i="0" smtClean="0"/>
                          <m:t>1,7</m:t>
                        </m:r>
                        <m:r>
                          <m:rPr>
                            <m:nor/>
                          </m:rPr>
                          <a:rPr lang="es-ES" dirty="0" smtClean="0"/>
                          <m:t>x</m:t>
                        </m:r>
                        <m:sSup>
                          <m:sSupPr>
                            <m:ctrlPr>
                              <a:rPr lang="es-ES" i="1"/>
                            </m:ctrlPr>
                          </m:sSupPr>
                          <m:e>
                            <m:r>
                              <a:rPr lang="es-EC" i="1"/>
                              <m:t>10</m:t>
                            </m:r>
                          </m:e>
                          <m:sup>
                            <m:r>
                              <a:rPr lang="es-EC" b="0" i="1" smtClean="0"/>
                              <m:t>2</m:t>
                            </m:r>
                          </m:sup>
                        </m:sSup>
                      </m:e>
                    </m:d>
                  </m:oMath>
                </a14:m>
                <a:r>
                  <a:rPr lang="es-EC" b="0" i="1" dirty="0" smtClean="0"/>
                  <a:t>=(6,4/1,7)</a:t>
                </a:r>
                <a14:m>
                  <m:oMath xmlns:m="http://schemas.openxmlformats.org/officeDocument/2006/math">
                    <m:r>
                      <a:rPr lang="es-EC" b="0" i="1" smtClean="0"/>
                      <m:t>𝑥</m:t>
                    </m:r>
                    <m:sSup>
                      <m:sSupPr>
                        <m:ctrlPr>
                          <a:rPr lang="es-EC" b="0" i="1" smtClean="0"/>
                        </m:ctrlPr>
                      </m:sSupPr>
                      <m:e>
                        <m:r>
                          <a:rPr lang="es-EC" b="0" i="1" smtClean="0"/>
                          <m:t>10</m:t>
                        </m:r>
                      </m:e>
                      <m:sup>
                        <m:r>
                          <a:rPr lang="es-EC" b="0" i="1" smtClean="0">
                            <a:latin typeface="Cambria Math" panose="02040503050406030204" pitchFamily="18" charset="0"/>
                          </a:rPr>
                          <m:t>6−2</m:t>
                        </m:r>
                      </m:sup>
                    </m:sSup>
                  </m:oMath>
                </a14:m>
                <a:r>
                  <a:rPr lang="es-EC" b="0" i="1" dirty="0" smtClean="0"/>
                  <a:t>=3,76x</a:t>
                </a:r>
                <a14:m>
                  <m:oMath xmlns:m="http://schemas.openxmlformats.org/officeDocument/2006/math">
                    <m:sSup>
                      <m:sSupPr>
                        <m:ctrlPr>
                          <a:rPr lang="es-EC" b="0" i="1" smtClean="0"/>
                        </m:ctrlPr>
                      </m:sSupPr>
                      <m:e>
                        <m:r>
                          <a:rPr lang="es-EC" b="0" i="1" smtClean="0"/>
                          <m:t>10</m:t>
                        </m:r>
                      </m:e>
                      <m:sup>
                        <m:r>
                          <a:rPr lang="es-EC" b="0" i="1" smtClean="0">
                            <a:latin typeface="Cambria Math" panose="02040503050406030204" pitchFamily="18" charset="0"/>
                          </a:rPr>
                          <m:t>4</m:t>
                        </m:r>
                      </m:sup>
                    </m:sSup>
                  </m:oMath>
                </a14:m>
                <a:endParaRPr lang="es-EC" b="0" i="1" dirty="0" smtClean="0"/>
              </a:p>
              <a:p>
                <a:endParaRPr lang="es-ES" dirty="0"/>
              </a:p>
              <a:p>
                <a:r>
                  <a:rPr lang="es-ES" dirty="0" smtClean="0"/>
                  <a:t>Resolver: 2,4x</a:t>
                </a:r>
                <a14:m>
                  <m:oMath xmlns:m="http://schemas.openxmlformats.org/officeDocument/2006/math">
                    <m:sSup>
                      <m:sSupPr>
                        <m:ctrlPr>
                          <a:rPr lang="es-ES" i="1" smtClean="0">
                            <a:latin typeface="Cambria Math" panose="02040503050406030204" pitchFamily="18" charset="0"/>
                          </a:rPr>
                        </m:ctrlPr>
                      </m:sSupPr>
                      <m:e>
                        <m:r>
                          <a:rPr lang="es-EC" b="0" i="1" smtClean="0">
                            <a:latin typeface="Cambria Math" panose="02040503050406030204" pitchFamily="18" charset="0"/>
                          </a:rPr>
                          <m:t>10</m:t>
                        </m:r>
                      </m:e>
                      <m:sup>
                        <m:r>
                          <a:rPr lang="es-EC" b="0" i="1" smtClean="0">
                            <a:latin typeface="Cambria Math" panose="02040503050406030204" pitchFamily="18" charset="0"/>
                          </a:rPr>
                          <m:t>−7</m:t>
                        </m:r>
                      </m:sup>
                    </m:sSup>
                    <m:r>
                      <a:rPr lang="es-EC" b="0" i="0" smtClean="0">
                        <a:latin typeface="Cambria Math" panose="02040503050406030204" pitchFamily="18" charset="0"/>
                      </a:rPr>
                      <m:t>/3,1</m:t>
                    </m:r>
                  </m:oMath>
                </a14:m>
                <a:r>
                  <a:rPr lang="es-ES" dirty="0" smtClean="0"/>
                  <a:t>x</a:t>
                </a:r>
                <a14:m>
                  <m:oMath xmlns:m="http://schemas.openxmlformats.org/officeDocument/2006/math">
                    <m:sSup>
                      <m:sSupPr>
                        <m:ctrlPr>
                          <a:rPr lang="es-ES" i="1" dirty="0" smtClean="0">
                            <a:latin typeface="Cambria Math" panose="02040503050406030204" pitchFamily="18" charset="0"/>
                          </a:rPr>
                        </m:ctrlPr>
                      </m:sSupPr>
                      <m:e>
                        <m:r>
                          <a:rPr lang="es-EC" b="0" i="1" dirty="0" smtClean="0">
                            <a:latin typeface="Cambria Math" panose="02040503050406030204" pitchFamily="18" charset="0"/>
                          </a:rPr>
                          <m:t>10</m:t>
                        </m:r>
                      </m:e>
                      <m:sup>
                        <m:r>
                          <a:rPr lang="es-EC" b="0" i="1" dirty="0" smtClean="0">
                            <a:latin typeface="Cambria Math" panose="02040503050406030204" pitchFamily="18" charset="0"/>
                          </a:rPr>
                          <m:t>14</m:t>
                        </m:r>
                      </m:sup>
                    </m:sSup>
                  </m:oMath>
                </a14:m>
                <a:endParaRPr lang="es-ES" u="sng" dirty="0" smtClean="0"/>
              </a:p>
              <a:p>
                <a:endParaRPr lang="es-ES" dirty="0" smtClean="0"/>
              </a:p>
            </p:txBody>
          </p:sp>
        </mc:Choice>
        <mc:Fallback>
          <p:sp>
            <p:nvSpPr>
              <p:cNvPr id="10" name="Rectángulo 9"/>
              <p:cNvSpPr>
                <a:spLocks noRot="1" noChangeAspect="1" noMove="1" noResize="1" noEditPoints="1" noAdjustHandles="1" noChangeArrowheads="1" noChangeShapeType="1" noTextEdit="1"/>
              </p:cNvSpPr>
              <p:nvPr/>
            </p:nvSpPr>
            <p:spPr>
              <a:xfrm>
                <a:off x="323528" y="1749491"/>
                <a:ext cx="7665076" cy="2066976"/>
              </a:xfrm>
              <a:prstGeom prst="rect">
                <a:avLst/>
              </a:prstGeom>
              <a:blipFill>
                <a:blip r:embed="rId4"/>
                <a:stretch>
                  <a:fillRect l="-636" t="-1770" r="-1114"/>
                </a:stretch>
              </a:blipFill>
            </p:spPr>
            <p:txBody>
              <a:bodyPr/>
              <a:lstStyle/>
              <a:p>
                <a:r>
                  <a:rPr lang="es-EC">
                    <a:noFill/>
                  </a:rPr>
                  <a:t> </a:t>
                </a:r>
              </a:p>
            </p:txBody>
          </p:sp>
        </mc:Fallback>
      </mc:AlternateContent>
      <mc:AlternateContent xmlns:mc="http://schemas.openxmlformats.org/markup-compatibility/2006">
        <mc:Choice xmlns:a14="http://schemas.microsoft.com/office/drawing/2010/main" Requires="a14">
          <p:sp>
            <p:nvSpPr>
              <p:cNvPr id="3" name="Rectángulo 2"/>
              <p:cNvSpPr/>
              <p:nvPr/>
            </p:nvSpPr>
            <p:spPr>
              <a:xfrm>
                <a:off x="1331640" y="3848297"/>
                <a:ext cx="1276247" cy="369332"/>
              </a:xfrm>
              <a:prstGeom prst="rect">
                <a:avLst/>
              </a:prstGeom>
            </p:spPr>
            <p:txBody>
              <a:bodyPr wrap="none">
                <a:spAutoFit/>
              </a:bodyPr>
              <a:lstStyle/>
              <a:p>
                <a:r>
                  <a:rPr lang="es-ES" u="sng" dirty="0" smtClean="0"/>
                  <a:t>7,74x</a:t>
                </a:r>
                <a14:m>
                  <m:oMath xmlns:m="http://schemas.openxmlformats.org/officeDocument/2006/math">
                    <m:sSup>
                      <m:sSupPr>
                        <m:ctrlPr>
                          <a:rPr lang="es-ES" i="1" dirty="0">
                            <a:latin typeface="Cambria Math" panose="02040503050406030204" pitchFamily="18" charset="0"/>
                          </a:rPr>
                        </m:ctrlPr>
                      </m:sSupPr>
                      <m:e>
                        <m:r>
                          <a:rPr lang="es-EC" i="1" dirty="0">
                            <a:latin typeface="Cambria Math" panose="02040503050406030204" pitchFamily="18" charset="0"/>
                          </a:rPr>
                          <m:t>10</m:t>
                        </m:r>
                      </m:e>
                      <m:sup>
                        <m:r>
                          <a:rPr lang="es-EC" b="0" i="1" dirty="0" smtClean="0">
                            <a:latin typeface="Cambria Math" panose="02040503050406030204" pitchFamily="18" charset="0"/>
                          </a:rPr>
                          <m:t>−22</m:t>
                        </m:r>
                      </m:sup>
                    </m:sSup>
                  </m:oMath>
                </a14:m>
                <a:endParaRPr lang="es-EC" dirty="0"/>
              </a:p>
            </p:txBody>
          </p:sp>
        </mc:Choice>
        <mc:Fallback>
          <p:sp>
            <p:nvSpPr>
              <p:cNvPr id="3" name="Rectángulo 2"/>
              <p:cNvSpPr>
                <a:spLocks noRot="1" noChangeAspect="1" noMove="1" noResize="1" noEditPoints="1" noAdjustHandles="1" noChangeArrowheads="1" noChangeShapeType="1" noTextEdit="1"/>
              </p:cNvSpPr>
              <p:nvPr/>
            </p:nvSpPr>
            <p:spPr>
              <a:xfrm>
                <a:off x="1331640" y="3848297"/>
                <a:ext cx="1276247" cy="369332"/>
              </a:xfrm>
              <a:prstGeom prst="rect">
                <a:avLst/>
              </a:prstGeom>
              <a:blipFill>
                <a:blip r:embed="rId5"/>
                <a:stretch>
                  <a:fillRect l="-3810" t="-8197" b="-24590"/>
                </a:stretch>
              </a:blipFill>
            </p:spPr>
            <p:txBody>
              <a:bodyPr/>
              <a:lstStyle/>
              <a:p>
                <a:r>
                  <a:rPr lang="es-EC">
                    <a:noFill/>
                  </a:rPr>
                  <a:t> </a:t>
                </a:r>
              </a:p>
            </p:txBody>
          </p:sp>
        </mc:Fallback>
      </mc:AlternateContent>
    </p:spTree>
    <p:extLst>
      <p:ext uri="{BB962C8B-B14F-4D97-AF65-F5344CB8AC3E}">
        <p14:creationId xmlns:p14="http://schemas.microsoft.com/office/powerpoint/2010/main" val="293068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5828009" y="4461864"/>
            <a:ext cx="3089715" cy="398364"/>
          </a:xfrm>
        </p:spPr>
        <p:txBody>
          <a:bodyPr>
            <a:noAutofit/>
          </a:bodyPr>
          <a:lstStyle/>
          <a:p>
            <a:r>
              <a:rPr lang="en-US" sz="1800" b="1" dirty="0" err="1" smtClean="0"/>
              <a:t>Ing</a:t>
            </a:r>
            <a:r>
              <a:rPr lang="en-US" sz="1800" b="1" dirty="0" smtClean="0"/>
              <a:t>. </a:t>
            </a:r>
            <a:r>
              <a:rPr lang="es-ES" sz="1800" dirty="0" smtClean="0"/>
              <a:t>César </a:t>
            </a:r>
            <a:r>
              <a:rPr lang="es-ES" sz="1800" dirty="0" err="1" smtClean="0"/>
              <a:t>Sinchiguano</a:t>
            </a:r>
            <a:r>
              <a:rPr lang="es-ES" sz="1800" dirty="0" smtClean="0"/>
              <a:t>, </a:t>
            </a:r>
            <a:r>
              <a:rPr lang="es-ES" sz="1800" dirty="0" err="1" smtClean="0"/>
              <a:t>MSc</a:t>
            </a:r>
            <a:endParaRPr lang="es-EC" sz="18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0232" y="992745"/>
            <a:ext cx="1922298" cy="841005"/>
          </a:xfrm>
          <a:prstGeom prst="rect">
            <a:avLst/>
          </a:prstGeom>
        </p:spPr>
      </p:pic>
      <p:pic>
        <p:nvPicPr>
          <p:cNvPr id="10" name="Imagen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914" y="808987"/>
            <a:ext cx="1582586" cy="962942"/>
          </a:xfrm>
          <a:prstGeom prst="rect">
            <a:avLst/>
          </a:prstGeom>
        </p:spPr>
      </p:pic>
      <p:pic>
        <p:nvPicPr>
          <p:cNvPr id="11" name="Imagen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490" y="2860329"/>
            <a:ext cx="1767458" cy="704997"/>
          </a:xfrm>
          <a:prstGeom prst="rect">
            <a:avLst/>
          </a:prstGeom>
        </p:spPr>
      </p:pic>
      <p:pic>
        <p:nvPicPr>
          <p:cNvPr id="12" name="Imagen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82198" y="2625141"/>
            <a:ext cx="1650249" cy="1650249"/>
          </a:xfrm>
          <a:prstGeom prst="rect">
            <a:avLst/>
          </a:prstGeom>
        </p:spPr>
      </p:pic>
      <p:pic>
        <p:nvPicPr>
          <p:cNvPr id="13" name="Imagen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2924" y="5131722"/>
            <a:ext cx="2264282" cy="512216"/>
          </a:xfrm>
          <a:prstGeom prst="rect">
            <a:avLst/>
          </a:prstGeom>
        </p:spPr>
      </p:pic>
      <p:sp>
        <p:nvSpPr>
          <p:cNvPr id="14" name="Título 3"/>
          <p:cNvSpPr txBox="1">
            <a:spLocks/>
          </p:cNvSpPr>
          <p:nvPr/>
        </p:nvSpPr>
        <p:spPr>
          <a:xfrm>
            <a:off x="5940152" y="4808710"/>
            <a:ext cx="2865431" cy="33191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1600" b="1" dirty="0" smtClean="0"/>
              <a:t>cesar.sinchiguano@uleam.edu.ec</a:t>
            </a:r>
            <a:endParaRPr lang="es-EC" sz="1600" b="1" i="1" dirty="0">
              <a:effectLst>
                <a:outerShdw blurRad="38100" dist="38100" dir="2700000" algn="tl">
                  <a:srgbClr val="000000">
                    <a:alpha val="43137"/>
                  </a:srgbClr>
                </a:outerShdw>
              </a:effectLst>
            </a:endParaRPr>
          </a:p>
        </p:txBody>
      </p:sp>
      <p:sp>
        <p:nvSpPr>
          <p:cNvPr id="15" name="Título 2"/>
          <p:cNvSpPr txBox="1">
            <a:spLocks/>
          </p:cNvSpPr>
          <p:nvPr/>
        </p:nvSpPr>
        <p:spPr>
          <a:xfrm>
            <a:off x="2069091" y="2234997"/>
            <a:ext cx="4591141" cy="1427807"/>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sz="9600" b="1" dirty="0" smtClean="0"/>
              <a:t>Gracias</a:t>
            </a:r>
            <a:endParaRPr lang="es-EC" sz="9600" b="1" dirty="0"/>
          </a:p>
        </p:txBody>
      </p:sp>
    </p:spTree>
    <p:extLst>
      <p:ext uri="{BB962C8B-B14F-4D97-AF65-F5344CB8AC3E}">
        <p14:creationId xmlns:p14="http://schemas.microsoft.com/office/powerpoint/2010/main" val="1998346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4"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Introducción</a:t>
            </a:r>
            <a:endParaRPr lang="es-EC" sz="4400" b="1" i="1" dirty="0">
              <a:effectLst>
                <a:outerShdw blurRad="38100" dist="38100" dir="2700000" algn="tl">
                  <a:srgbClr val="000000">
                    <a:alpha val="43137"/>
                  </a:srgbClr>
                </a:outerShdw>
              </a:effectLst>
            </a:endParaRPr>
          </a:p>
        </p:txBody>
      </p:sp>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0" name="Rectángulo 9"/>
          <p:cNvSpPr/>
          <p:nvPr/>
        </p:nvSpPr>
        <p:spPr>
          <a:xfrm>
            <a:off x="538530" y="1521511"/>
            <a:ext cx="8049816" cy="2031325"/>
          </a:xfrm>
          <a:prstGeom prst="rect">
            <a:avLst/>
          </a:prstGeom>
        </p:spPr>
        <p:txBody>
          <a:bodyPr wrap="square">
            <a:spAutoFit/>
          </a:bodyPr>
          <a:lstStyle/>
          <a:p>
            <a:pPr algn="just"/>
            <a:r>
              <a:rPr lang="es-ES" dirty="0" smtClean="0"/>
              <a:t>Existen numerosos contextos donde aparecen números muy grandes o muy pequeños. Las masas de los astros, la capacidad de almacenamiento en discos duros (mecánicos o solidos), la velocidad de la luz… son cantidades muy grandes; el peso de un átomo, el diámetro de un glóbulo rojo, las corrientes y voltajes en sistemas embebidos… son cantidades muy pequeñas.</a:t>
            </a:r>
          </a:p>
          <a:p>
            <a:pPr algn="just"/>
            <a:r>
              <a:rPr lang="es-ES" dirty="0" smtClean="0"/>
              <a:t>Para trabajar con ellos utilizamos la NOTACIÓN CIENTÍFICA. En ella tienen gran importancia las potencias de base 10.</a:t>
            </a:r>
          </a:p>
        </p:txBody>
      </p:sp>
      <p:sp>
        <p:nvSpPr>
          <p:cNvPr id="11" name="Elipse 10"/>
          <p:cNvSpPr/>
          <p:nvPr/>
        </p:nvSpPr>
        <p:spPr>
          <a:xfrm>
            <a:off x="402924" y="3676282"/>
            <a:ext cx="2016224" cy="144016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2" name="Elipse 11"/>
          <p:cNvSpPr/>
          <p:nvPr/>
        </p:nvSpPr>
        <p:spPr>
          <a:xfrm>
            <a:off x="2699792" y="3674948"/>
            <a:ext cx="2016224" cy="144016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mc:AlternateContent xmlns:mc="http://schemas.openxmlformats.org/markup-compatibility/2006" xmlns:a14="http://schemas.microsoft.com/office/drawing/2010/main">
        <mc:Choice Requires="a14">
          <p:sp>
            <p:nvSpPr>
              <p:cNvPr id="13" name="Rectángulo 12"/>
              <p:cNvSpPr/>
              <p:nvPr/>
            </p:nvSpPr>
            <p:spPr>
              <a:xfrm rot="10800000" flipV="1">
                <a:off x="2671434" y="4071149"/>
                <a:ext cx="2072940" cy="646331"/>
              </a:xfrm>
              <a:prstGeom prst="rect">
                <a:avLst/>
              </a:prstGeom>
              <a:noFill/>
            </p:spPr>
            <p:txBody>
              <a:bodyPr wrap="square" lIns="91440" tIns="45720" rIns="91440" bIns="45720">
                <a:spAutoFit/>
              </a:bodyPr>
              <a:lstStyle/>
              <a:p>
                <a:pPr algn="ctr"/>
                <a:r>
                  <a:rPr lang="es-ES" b="0" cap="none" spc="0" dirty="0" smtClean="0">
                    <a:ln w="0"/>
                    <a:solidFill>
                      <a:schemeClr val="bg1"/>
                    </a:solidFill>
                    <a:effectLst>
                      <a:outerShdw blurRad="38100" dist="19050" dir="2700000" algn="tl" rotWithShape="0">
                        <a:schemeClr val="dk1">
                          <a:alpha val="40000"/>
                        </a:schemeClr>
                      </a:outerShdw>
                    </a:effectLst>
                  </a:rPr>
                  <a:t>El diámetro del Sol es 1,392x</a:t>
                </a:r>
                <a14:m>
                  <m:oMath xmlns:m="http://schemas.openxmlformats.org/officeDocument/2006/math">
                    <m:sSup>
                      <m:sSupPr>
                        <m:ctrlPr>
                          <a:rPr lang="es-ES" b="0" i="1" cap="none" spc="0" smtClean="0">
                            <a:ln w="0"/>
                            <a:solidFill>
                              <a:schemeClr val="bg1"/>
                            </a:solidFill>
                            <a:effectLst>
                              <a:outerShdw blurRad="38100" dist="19050" dir="2700000" algn="tl" rotWithShape="0">
                                <a:schemeClr val="dk1">
                                  <a:alpha val="40000"/>
                                </a:schemeClr>
                              </a:outerShdw>
                            </a:effectLst>
                            <a:latin typeface="Cambria Math" panose="02040503050406030204" pitchFamily="18" charset="0"/>
                          </a:rPr>
                        </m:ctrlPr>
                      </m:sSupPr>
                      <m:e>
                        <m:r>
                          <a:rPr lang="es-ES" b="0" i="1" cap="none" spc="0" smtClean="0">
                            <a:ln w="0"/>
                            <a:solidFill>
                              <a:schemeClr val="bg1"/>
                            </a:solidFill>
                            <a:effectLst>
                              <a:outerShdw blurRad="38100" dist="19050" dir="2700000" algn="tl" rotWithShape="0">
                                <a:schemeClr val="dk1">
                                  <a:alpha val="40000"/>
                                </a:schemeClr>
                              </a:outerShdw>
                            </a:effectLst>
                            <a:latin typeface="Cambria Math" panose="02040503050406030204" pitchFamily="18" charset="0"/>
                          </a:rPr>
                          <m:t>10</m:t>
                        </m:r>
                      </m:e>
                      <m:sup>
                        <m:r>
                          <a:rPr lang="es-ES" b="0" i="1" cap="none" spc="0" smtClean="0">
                            <a:ln w="0"/>
                            <a:solidFill>
                              <a:schemeClr val="bg1"/>
                            </a:solidFill>
                            <a:effectLst>
                              <a:outerShdw blurRad="38100" dist="19050" dir="2700000" algn="tl" rotWithShape="0">
                                <a:schemeClr val="dk1">
                                  <a:alpha val="40000"/>
                                </a:schemeClr>
                              </a:outerShdw>
                            </a:effectLst>
                            <a:latin typeface="Cambria Math" panose="02040503050406030204" pitchFamily="18" charset="0"/>
                          </a:rPr>
                          <m:t>9</m:t>
                        </m:r>
                      </m:sup>
                    </m:sSup>
                  </m:oMath>
                </a14:m>
                <a:r>
                  <a:rPr lang="es-ES" b="0" cap="none" spc="0" dirty="0" smtClean="0">
                    <a:ln w="0"/>
                    <a:solidFill>
                      <a:schemeClr val="bg1"/>
                    </a:solidFill>
                    <a:effectLst>
                      <a:outerShdw blurRad="38100" dist="19050" dir="2700000" algn="tl" rotWithShape="0">
                        <a:schemeClr val="dk1">
                          <a:alpha val="40000"/>
                        </a:schemeClr>
                      </a:outerShdw>
                    </a:effectLst>
                  </a:rPr>
                  <a:t> m</a:t>
                </a:r>
                <a:endParaRPr lang="es-ES" b="0" cap="none" spc="0" dirty="0">
                  <a:ln w="0"/>
                  <a:solidFill>
                    <a:schemeClr val="bg1"/>
                  </a:solidFill>
                  <a:effectLst>
                    <a:outerShdw blurRad="38100" dist="19050" dir="2700000" algn="tl" rotWithShape="0">
                      <a:schemeClr val="dk1">
                        <a:alpha val="40000"/>
                      </a:schemeClr>
                    </a:outerShdw>
                  </a:effectLst>
                </a:endParaRPr>
              </a:p>
            </p:txBody>
          </p:sp>
        </mc:Choice>
        <mc:Fallback xmlns="">
          <p:sp>
            <p:nvSpPr>
              <p:cNvPr id="13" name="Rectángulo 12"/>
              <p:cNvSpPr>
                <a:spLocks noRot="1" noChangeAspect="1" noMove="1" noResize="1" noEditPoints="1" noAdjustHandles="1" noChangeArrowheads="1" noChangeShapeType="1" noTextEdit="1"/>
              </p:cNvSpPr>
              <p:nvPr/>
            </p:nvSpPr>
            <p:spPr>
              <a:xfrm rot="10800000" flipV="1">
                <a:off x="2671434" y="4071149"/>
                <a:ext cx="2072940" cy="646331"/>
              </a:xfrm>
              <a:prstGeom prst="rect">
                <a:avLst/>
              </a:prstGeom>
              <a:blipFill>
                <a:blip r:embed="rId4"/>
                <a:stretch>
                  <a:fillRect t="-6604" r="-2059" b="-16981"/>
                </a:stretch>
              </a:blipFill>
            </p:spPr>
            <p:txBody>
              <a:bodyPr/>
              <a:lstStyle/>
              <a:p>
                <a:r>
                  <a:rPr lang="es-EC">
                    <a:noFill/>
                  </a:rPr>
                  <a:t> </a:t>
                </a:r>
              </a:p>
            </p:txBody>
          </p:sp>
        </mc:Fallback>
      </mc:AlternateContent>
      <p:sp>
        <p:nvSpPr>
          <p:cNvPr id="14" name="Rectángulo 13"/>
          <p:cNvSpPr/>
          <p:nvPr/>
        </p:nvSpPr>
        <p:spPr>
          <a:xfrm rot="10800000" flipV="1">
            <a:off x="346208" y="4106226"/>
            <a:ext cx="2072940" cy="646331"/>
          </a:xfrm>
          <a:prstGeom prst="rect">
            <a:avLst/>
          </a:prstGeom>
          <a:noFill/>
        </p:spPr>
        <p:txBody>
          <a:bodyPr wrap="square" lIns="91440" tIns="45720" rIns="91440" bIns="45720">
            <a:spAutoFit/>
          </a:bodyPr>
          <a:lstStyle/>
          <a:p>
            <a:pPr algn="ctr"/>
            <a:r>
              <a:rPr lang="es-ES" b="0" cap="none" spc="0" dirty="0" smtClean="0">
                <a:ln w="0"/>
                <a:solidFill>
                  <a:schemeClr val="bg1"/>
                </a:solidFill>
                <a:effectLst>
                  <a:outerShdw blurRad="38100" dist="19050" dir="2700000" algn="tl" rotWithShape="0">
                    <a:schemeClr val="dk1">
                      <a:alpha val="40000"/>
                    </a:schemeClr>
                  </a:outerShdw>
                </a:effectLst>
              </a:rPr>
              <a:t>El diámetro del Sol es 1 392 000 000 m</a:t>
            </a:r>
            <a:endParaRPr lang="es-ES" b="0" cap="none" spc="0" dirty="0">
              <a:ln w="0"/>
              <a:solidFill>
                <a:schemeClr val="bg1"/>
              </a:solidFill>
              <a:effectLst>
                <a:outerShdw blurRad="38100" dist="19050" dir="2700000" algn="tl" rotWithShape="0">
                  <a:schemeClr val="dk1">
                    <a:alpha val="40000"/>
                  </a:schemeClr>
                </a:outerShdw>
              </a:effectLst>
            </a:endParaRPr>
          </a:p>
        </p:txBody>
      </p:sp>
      <p:sp>
        <p:nvSpPr>
          <p:cNvPr id="16" name="Rectángulo 15"/>
          <p:cNvSpPr/>
          <p:nvPr/>
        </p:nvSpPr>
        <p:spPr>
          <a:xfrm rot="10800000" flipV="1">
            <a:off x="5734383" y="3472314"/>
            <a:ext cx="2072940" cy="923330"/>
          </a:xfrm>
          <a:prstGeom prst="rect">
            <a:avLst/>
          </a:prstGeom>
          <a:noFill/>
        </p:spPr>
        <p:txBody>
          <a:bodyPr wrap="square" lIns="91440" tIns="45720" rIns="91440" bIns="45720">
            <a:spAutoFit/>
          </a:bodyPr>
          <a:lstStyle/>
          <a:p>
            <a:pPr algn="ctr"/>
            <a:r>
              <a:rPr lang="es-ES" b="1" cap="none" spc="0" dirty="0" smtClean="0">
                <a:ln w="0"/>
                <a:solidFill>
                  <a:schemeClr val="accent6"/>
                </a:solidFill>
              </a:rPr>
              <a:t>El diámetro medio de un átomo es </a:t>
            </a:r>
          </a:p>
          <a:p>
            <a:pPr algn="ctr"/>
            <a:r>
              <a:rPr lang="es-ES" b="1" dirty="0" smtClean="0">
                <a:ln w="0"/>
                <a:solidFill>
                  <a:schemeClr val="accent6"/>
                </a:solidFill>
              </a:rPr>
              <a:t>0,000 000 000 3 m</a:t>
            </a:r>
            <a:endParaRPr lang="es-ES" b="1" cap="none" spc="0" dirty="0">
              <a:ln w="0"/>
              <a:solidFill>
                <a:schemeClr val="accent6"/>
              </a:solidFill>
            </a:endParaRPr>
          </a:p>
        </p:txBody>
      </p:sp>
      <mc:AlternateContent xmlns:mc="http://schemas.openxmlformats.org/markup-compatibility/2006" xmlns:a14="http://schemas.microsoft.com/office/drawing/2010/main">
        <mc:Choice Requires="a14">
          <p:sp>
            <p:nvSpPr>
              <p:cNvPr id="17" name="Rectángulo 16"/>
              <p:cNvSpPr/>
              <p:nvPr/>
            </p:nvSpPr>
            <p:spPr>
              <a:xfrm rot="10800000" flipV="1">
                <a:off x="5734382" y="4522285"/>
                <a:ext cx="2072940" cy="946991"/>
              </a:xfrm>
              <a:prstGeom prst="rect">
                <a:avLst/>
              </a:prstGeom>
              <a:noFill/>
            </p:spPr>
            <p:txBody>
              <a:bodyPr wrap="square" lIns="91440" tIns="45720" rIns="91440" bIns="45720">
                <a:spAutoFit/>
              </a:bodyPr>
              <a:lstStyle/>
              <a:p>
                <a:pPr algn="ctr"/>
                <a:r>
                  <a:rPr lang="es-ES" b="1" cap="none" spc="0" dirty="0" smtClean="0">
                    <a:ln w="0"/>
                    <a:solidFill>
                      <a:schemeClr val="accent6"/>
                    </a:solidFill>
                  </a:rPr>
                  <a:t>El diámetro medio de un átomo es </a:t>
                </a:r>
              </a:p>
              <a:p>
                <a:pPr algn="ctr"/>
                <a:r>
                  <a:rPr lang="es-ES" b="1" dirty="0" smtClean="0">
                    <a:ln w="0"/>
                    <a:solidFill>
                      <a:schemeClr val="accent6"/>
                    </a:solidFill>
                  </a:rPr>
                  <a:t>3</a:t>
                </a:r>
                <a14:m>
                  <m:oMath xmlns:m="http://schemas.openxmlformats.org/officeDocument/2006/math">
                    <m:sSup>
                      <m:sSupPr>
                        <m:ctrlPr>
                          <a:rPr lang="es-ES" i="1" smtClean="0">
                            <a:ln w="0"/>
                            <a:solidFill>
                              <a:schemeClr val="accent6"/>
                            </a:solidFill>
                            <a:effectLst>
                              <a:outerShdw blurRad="38100" dist="38100" dir="2700000" algn="tl">
                                <a:srgbClr val="000000">
                                  <a:alpha val="43137"/>
                                </a:srgbClr>
                              </a:outerShdw>
                            </a:effectLst>
                            <a:latin typeface="Cambria Math" panose="02040503050406030204" pitchFamily="18" charset="0"/>
                          </a:rPr>
                        </m:ctrlPr>
                      </m:sSupPr>
                      <m:e>
                        <m:r>
                          <a:rPr lang="es-ES" b="0" i="1" smtClean="0">
                            <a:ln w="0"/>
                            <a:solidFill>
                              <a:schemeClr val="accent6"/>
                            </a:solidFill>
                            <a:effectLst>
                              <a:outerShdw blurRad="38100" dist="38100" dir="2700000" algn="tl">
                                <a:srgbClr val="000000">
                                  <a:alpha val="43137"/>
                                </a:srgbClr>
                              </a:outerShdw>
                            </a:effectLst>
                            <a:latin typeface="Cambria Math" panose="02040503050406030204" pitchFamily="18" charset="0"/>
                          </a:rPr>
                          <m:t>𝑥</m:t>
                        </m:r>
                        <m:r>
                          <a:rPr lang="es-ES" i="1">
                            <a:ln w="0"/>
                            <a:solidFill>
                              <a:schemeClr val="accent6"/>
                            </a:solidFill>
                            <a:effectLst>
                              <a:outerShdw blurRad="38100" dist="38100" dir="2700000" algn="tl">
                                <a:srgbClr val="000000">
                                  <a:alpha val="43137"/>
                                </a:srgbClr>
                              </a:outerShdw>
                            </a:effectLst>
                            <a:latin typeface="Cambria Math" panose="02040503050406030204" pitchFamily="18" charset="0"/>
                          </a:rPr>
                          <m:t>10</m:t>
                        </m:r>
                      </m:e>
                      <m:sup>
                        <m:r>
                          <a:rPr lang="es-ES" b="0" i="1" smtClean="0">
                            <a:ln w="0"/>
                            <a:solidFill>
                              <a:schemeClr val="accent6"/>
                            </a:solidFill>
                            <a:effectLst>
                              <a:outerShdw blurRad="38100" dist="38100" dir="2700000" algn="tl">
                                <a:srgbClr val="000000">
                                  <a:alpha val="43137"/>
                                </a:srgbClr>
                              </a:outerShdw>
                            </a:effectLst>
                            <a:latin typeface="Cambria Math" panose="02040503050406030204" pitchFamily="18" charset="0"/>
                          </a:rPr>
                          <m:t>−10</m:t>
                        </m:r>
                      </m:sup>
                    </m:sSup>
                  </m:oMath>
                </a14:m>
                <a:r>
                  <a:rPr lang="es-ES" b="1" dirty="0" smtClean="0">
                    <a:ln w="0"/>
                    <a:solidFill>
                      <a:schemeClr val="accent6"/>
                    </a:solidFill>
                    <a:effectLst>
                      <a:outerShdw blurRad="38100" dist="38100" dir="2700000" algn="tl">
                        <a:srgbClr val="000000">
                          <a:alpha val="43137"/>
                        </a:srgbClr>
                      </a:outerShdw>
                    </a:effectLst>
                  </a:rPr>
                  <a:t> m</a:t>
                </a:r>
                <a:endParaRPr lang="es-ES" b="1" cap="none" spc="0" dirty="0">
                  <a:ln w="0"/>
                  <a:solidFill>
                    <a:schemeClr val="accent6"/>
                  </a:solidFill>
                  <a:effectLst>
                    <a:outerShdw blurRad="38100" dist="38100" dir="2700000" algn="tl">
                      <a:srgbClr val="000000">
                        <a:alpha val="43137"/>
                      </a:srgbClr>
                    </a:outerShdw>
                  </a:effectLst>
                </a:endParaRPr>
              </a:p>
            </p:txBody>
          </p:sp>
        </mc:Choice>
        <mc:Fallback xmlns="">
          <p:sp>
            <p:nvSpPr>
              <p:cNvPr id="17" name="Rectángulo 16"/>
              <p:cNvSpPr>
                <a:spLocks noRot="1" noChangeAspect="1" noMove="1" noResize="1" noEditPoints="1" noAdjustHandles="1" noChangeArrowheads="1" noChangeShapeType="1" noTextEdit="1"/>
              </p:cNvSpPr>
              <p:nvPr/>
            </p:nvSpPr>
            <p:spPr>
              <a:xfrm rot="10800000" flipV="1">
                <a:off x="5734382" y="4522285"/>
                <a:ext cx="2072940" cy="946991"/>
              </a:xfrm>
              <a:prstGeom prst="rect">
                <a:avLst/>
              </a:prstGeom>
              <a:blipFill>
                <a:blip r:embed="rId5"/>
                <a:stretch>
                  <a:fillRect t="-3871" r="-1176" b="-9677"/>
                </a:stretch>
              </a:blipFill>
            </p:spPr>
            <p:txBody>
              <a:bodyPr/>
              <a:lstStyle/>
              <a:p>
                <a:r>
                  <a:rPr lang="es-EC">
                    <a:noFill/>
                  </a:rPr>
                  <a:t> </a:t>
                </a:r>
              </a:p>
            </p:txBody>
          </p:sp>
        </mc:Fallback>
      </mc:AlternateContent>
    </p:spTree>
    <p:extLst>
      <p:ext uri="{BB962C8B-B14F-4D97-AF65-F5344CB8AC3E}">
        <p14:creationId xmlns:p14="http://schemas.microsoft.com/office/powerpoint/2010/main" val="1013149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mc:AlternateContent xmlns:mc="http://schemas.openxmlformats.org/markup-compatibility/2006" xmlns:a14="http://schemas.microsoft.com/office/drawing/2010/main">
        <mc:Choice Requires="a14">
          <p:sp>
            <p:nvSpPr>
              <p:cNvPr id="9" name="Marcador de contenido 2"/>
              <p:cNvSpPr txBox="1">
                <a:spLocks/>
              </p:cNvSpPr>
              <p:nvPr/>
            </p:nvSpPr>
            <p:spPr>
              <a:xfrm>
                <a:off x="314324" y="1956391"/>
                <a:ext cx="8578155" cy="311554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285750" indent="-285750" algn="just">
                  <a:buFont typeface="Arial" panose="020B0604020202020204" pitchFamily="34" charset="0"/>
                  <a:buChar char="•"/>
                </a:pPr>
                <a:r>
                  <a:rPr lang="es-ES" dirty="0" smtClean="0">
                    <a:effectLst>
                      <a:outerShdw blurRad="38100" dist="38100" dir="2700000" algn="tl">
                        <a:srgbClr val="000000">
                          <a:alpha val="43137"/>
                        </a:srgbClr>
                      </a:outerShdw>
                    </a:effectLst>
                  </a:rPr>
                  <a:t>Producto de potencias de igual base: se conserva la base y se suman los exponentes</a:t>
                </a:r>
              </a:p>
              <a:p>
                <a:pPr algn="just"/>
                <a:r>
                  <a:rPr lang="es-ES" dirty="0">
                    <a:effectLst>
                      <a:outerShdw blurRad="38100" dist="38100" dir="2700000" algn="tl">
                        <a:srgbClr val="000000">
                          <a:alpha val="43137"/>
                        </a:srgbClr>
                      </a:outerShdw>
                    </a:effectLst>
                  </a:rPr>
                  <a:t>	</a:t>
                </a:r>
                <a14:m>
                  <m:oMath xmlns:m="http://schemas.openxmlformats.org/officeDocument/2006/math">
                    <m:sSup>
                      <m:sSupPr>
                        <m:ctrlPr>
                          <a:rPr lang="es-ES" i="1" smtClean="0">
                            <a:effectLst>
                              <a:outerShdw blurRad="38100" dist="38100" dir="2700000" algn="tl">
                                <a:srgbClr val="000000">
                                  <a:alpha val="43137"/>
                                </a:srgbClr>
                              </a:outerShdw>
                            </a:effectLst>
                            <a:latin typeface="Cambria Math" panose="02040503050406030204" pitchFamily="18" charset="0"/>
                          </a:rPr>
                        </m:ctrlPr>
                      </m:sSupPr>
                      <m:e>
                        <m:r>
                          <a:rPr lang="es-ES" b="0" i="1" smtClean="0">
                            <a:effectLst>
                              <a:outerShdw blurRad="38100" dist="38100" dir="2700000" algn="tl">
                                <a:srgbClr val="000000">
                                  <a:alpha val="43137"/>
                                </a:srgbClr>
                              </a:outerShdw>
                            </a:effectLst>
                            <a:latin typeface="Cambria Math" panose="02040503050406030204" pitchFamily="18" charset="0"/>
                          </a:rPr>
                          <m:t>𝑎</m:t>
                        </m:r>
                      </m:e>
                      <m:sup>
                        <m:r>
                          <a:rPr lang="es-ES" b="0" i="1" smtClean="0">
                            <a:effectLst>
                              <a:outerShdw blurRad="38100" dist="38100" dir="2700000" algn="tl">
                                <a:srgbClr val="000000">
                                  <a:alpha val="43137"/>
                                </a:srgbClr>
                              </a:outerShdw>
                            </a:effectLst>
                            <a:latin typeface="Cambria Math" panose="02040503050406030204" pitchFamily="18" charset="0"/>
                          </a:rPr>
                          <m:t>𝑚</m:t>
                        </m:r>
                      </m:sup>
                    </m:sSup>
                    <m:r>
                      <a:rPr lang="es-ES" b="0" i="1" smtClean="0">
                        <a:effectLst>
                          <a:outerShdw blurRad="38100" dist="38100" dir="2700000" algn="tl">
                            <a:srgbClr val="000000">
                              <a:alpha val="43137"/>
                            </a:srgbClr>
                          </a:outerShdw>
                        </a:effectLst>
                        <a:latin typeface="Cambria Math" panose="02040503050406030204" pitchFamily="18" charset="0"/>
                      </a:rPr>
                      <m:t>.</m:t>
                    </m:r>
                    <m:sSup>
                      <m:sSupPr>
                        <m:ctrlPr>
                          <a:rPr lang="es-ES" b="0" i="1" smtClean="0">
                            <a:effectLst>
                              <a:outerShdw blurRad="38100" dist="38100" dir="2700000" algn="tl">
                                <a:srgbClr val="000000">
                                  <a:alpha val="43137"/>
                                </a:srgbClr>
                              </a:outerShdw>
                            </a:effectLst>
                            <a:latin typeface="Cambria Math" panose="02040503050406030204" pitchFamily="18" charset="0"/>
                          </a:rPr>
                        </m:ctrlPr>
                      </m:sSupPr>
                      <m:e>
                        <m:r>
                          <a:rPr lang="es-ES" b="0" i="1" smtClean="0">
                            <a:effectLst>
                              <a:outerShdw blurRad="38100" dist="38100" dir="2700000" algn="tl">
                                <a:srgbClr val="000000">
                                  <a:alpha val="43137"/>
                                </a:srgbClr>
                              </a:outerShdw>
                            </a:effectLst>
                            <a:latin typeface="Cambria Math" panose="02040503050406030204" pitchFamily="18" charset="0"/>
                          </a:rPr>
                          <m:t>𝑎</m:t>
                        </m:r>
                      </m:e>
                      <m:sup>
                        <m:r>
                          <a:rPr lang="es-ES" b="0" i="1" smtClean="0">
                            <a:effectLst>
                              <a:outerShdw blurRad="38100" dist="38100" dir="2700000" algn="tl">
                                <a:srgbClr val="000000">
                                  <a:alpha val="43137"/>
                                </a:srgbClr>
                              </a:outerShdw>
                            </a:effectLst>
                            <a:latin typeface="Cambria Math" panose="02040503050406030204" pitchFamily="18" charset="0"/>
                          </a:rPr>
                          <m:t>𝑛</m:t>
                        </m:r>
                      </m:sup>
                    </m:sSup>
                    <m:r>
                      <a:rPr lang="es-ES" b="0" i="1" smtClean="0">
                        <a:effectLst>
                          <a:outerShdw blurRad="38100" dist="38100" dir="2700000" algn="tl">
                            <a:srgbClr val="000000">
                              <a:alpha val="43137"/>
                            </a:srgbClr>
                          </a:outerShdw>
                        </a:effectLst>
                        <a:latin typeface="Cambria Math" panose="02040503050406030204" pitchFamily="18" charset="0"/>
                      </a:rPr>
                      <m:t>=</m:t>
                    </m:r>
                    <m:sSup>
                      <m:sSupPr>
                        <m:ctrlPr>
                          <a:rPr lang="es-ES" b="0" i="1" smtClean="0">
                            <a:effectLst>
                              <a:outerShdw blurRad="38100" dist="38100" dir="2700000" algn="tl">
                                <a:srgbClr val="000000">
                                  <a:alpha val="43137"/>
                                </a:srgbClr>
                              </a:outerShdw>
                            </a:effectLst>
                            <a:latin typeface="Cambria Math" panose="02040503050406030204" pitchFamily="18" charset="0"/>
                          </a:rPr>
                        </m:ctrlPr>
                      </m:sSupPr>
                      <m:e>
                        <m:r>
                          <a:rPr lang="es-ES" b="0" i="1" smtClean="0">
                            <a:effectLst>
                              <a:outerShdw blurRad="38100" dist="38100" dir="2700000" algn="tl">
                                <a:srgbClr val="000000">
                                  <a:alpha val="43137"/>
                                </a:srgbClr>
                              </a:outerShdw>
                            </a:effectLst>
                            <a:latin typeface="Cambria Math" panose="02040503050406030204" pitchFamily="18" charset="0"/>
                          </a:rPr>
                          <m:t>𝑎</m:t>
                        </m:r>
                      </m:e>
                      <m:sup>
                        <m:r>
                          <a:rPr lang="es-ES" b="0" i="1" smtClean="0">
                            <a:effectLst>
                              <a:outerShdw blurRad="38100" dist="38100" dir="2700000" algn="tl">
                                <a:srgbClr val="000000">
                                  <a:alpha val="43137"/>
                                </a:srgbClr>
                              </a:outerShdw>
                            </a:effectLst>
                            <a:latin typeface="Cambria Math" panose="02040503050406030204" pitchFamily="18" charset="0"/>
                          </a:rPr>
                          <m:t>𝑚</m:t>
                        </m:r>
                        <m:r>
                          <a:rPr lang="es-ES" b="0" i="1" smtClean="0">
                            <a:effectLst>
                              <a:outerShdw blurRad="38100" dist="38100" dir="2700000" algn="tl">
                                <a:srgbClr val="000000">
                                  <a:alpha val="43137"/>
                                </a:srgbClr>
                              </a:outerShdw>
                            </a:effectLst>
                            <a:latin typeface="Cambria Math" panose="02040503050406030204" pitchFamily="18" charset="0"/>
                          </a:rPr>
                          <m:t>+</m:t>
                        </m:r>
                        <m:r>
                          <a:rPr lang="es-ES" b="0" i="1" smtClean="0">
                            <a:effectLst>
                              <a:outerShdw blurRad="38100" dist="38100" dir="2700000" algn="tl">
                                <a:srgbClr val="000000">
                                  <a:alpha val="43137"/>
                                </a:srgbClr>
                              </a:outerShdw>
                            </a:effectLst>
                            <a:latin typeface="Cambria Math" panose="02040503050406030204" pitchFamily="18" charset="0"/>
                          </a:rPr>
                          <m:t>𝑛</m:t>
                        </m:r>
                      </m:sup>
                    </m:sSup>
                  </m:oMath>
                </a14:m>
                <a:endParaRPr lang="es-ES" dirty="0" smtClean="0">
                  <a:effectLst>
                    <a:outerShdw blurRad="38100" dist="38100" dir="2700000" algn="tl">
                      <a:srgbClr val="000000">
                        <a:alpha val="43137"/>
                      </a:srgbClr>
                    </a:outerShdw>
                  </a:effectLst>
                </a:endParaRPr>
              </a:p>
              <a:p>
                <a:pPr marL="285750" indent="-285750" algn="just">
                  <a:buFont typeface="Arial" panose="020B0604020202020204" pitchFamily="34" charset="0"/>
                  <a:buChar char="•"/>
                </a:pPr>
                <a:r>
                  <a:rPr lang="es-ES" dirty="0" smtClean="0">
                    <a:effectLst>
                      <a:outerShdw blurRad="38100" dist="38100" dir="2700000" algn="tl">
                        <a:srgbClr val="000000">
                          <a:alpha val="43137"/>
                        </a:srgbClr>
                      </a:outerShdw>
                    </a:effectLst>
                  </a:rPr>
                  <a:t>Cociente de potencias </a:t>
                </a:r>
                <a:r>
                  <a:rPr lang="es-ES" dirty="0">
                    <a:effectLst>
                      <a:outerShdw blurRad="38100" dist="38100" dir="2700000" algn="tl">
                        <a:srgbClr val="000000">
                          <a:alpha val="43137"/>
                        </a:srgbClr>
                      </a:outerShdw>
                    </a:effectLst>
                  </a:rPr>
                  <a:t>de igual base: se conserva la base y se </a:t>
                </a:r>
                <a:r>
                  <a:rPr lang="es-ES" dirty="0" smtClean="0">
                    <a:effectLst>
                      <a:outerShdw blurRad="38100" dist="38100" dir="2700000" algn="tl">
                        <a:srgbClr val="000000">
                          <a:alpha val="43137"/>
                        </a:srgbClr>
                      </a:outerShdw>
                    </a:effectLst>
                  </a:rPr>
                  <a:t>restan los exponentes</a:t>
                </a:r>
                <a:endParaRPr lang="es-ES" dirty="0">
                  <a:effectLst>
                    <a:outerShdw blurRad="38100" dist="38100" dir="2700000" algn="tl">
                      <a:srgbClr val="000000">
                        <a:alpha val="43137"/>
                      </a:srgbClr>
                    </a:outerShdw>
                  </a:effectLst>
                </a:endParaRPr>
              </a:p>
              <a:p>
                <a:pPr algn="just"/>
                <a:r>
                  <a:rPr lang="es-ES" dirty="0">
                    <a:effectLst>
                      <a:outerShdw blurRad="38100" dist="38100" dir="2700000" algn="tl">
                        <a:srgbClr val="000000">
                          <a:alpha val="43137"/>
                        </a:srgbClr>
                      </a:outerShdw>
                    </a:effectLst>
                  </a:rPr>
                  <a:t>	</a:t>
                </a:r>
                <a14:m>
                  <m:oMath xmlns:m="http://schemas.openxmlformats.org/officeDocument/2006/math">
                    <m:sSup>
                      <m:sSupPr>
                        <m:ctrlPr>
                          <a:rPr lang="es-ES" i="1">
                            <a:effectLst>
                              <a:outerShdw blurRad="38100" dist="38100" dir="2700000" algn="tl">
                                <a:srgbClr val="000000">
                                  <a:alpha val="43137"/>
                                </a:srgbClr>
                              </a:outerShdw>
                            </a:effectLst>
                            <a:latin typeface="Cambria Math" panose="02040503050406030204" pitchFamily="18" charset="0"/>
                          </a:rPr>
                        </m:ctrlPr>
                      </m:sSupPr>
                      <m:e>
                        <m:r>
                          <a:rPr lang="es-ES" i="1">
                            <a:effectLst>
                              <a:outerShdw blurRad="38100" dist="38100" dir="2700000" algn="tl">
                                <a:srgbClr val="000000">
                                  <a:alpha val="43137"/>
                                </a:srgbClr>
                              </a:outerShdw>
                            </a:effectLst>
                            <a:latin typeface="Cambria Math" panose="02040503050406030204" pitchFamily="18" charset="0"/>
                          </a:rPr>
                          <m:t>𝑎</m:t>
                        </m:r>
                      </m:e>
                      <m:sup>
                        <m:r>
                          <a:rPr lang="es-ES" b="0" i="1" smtClean="0">
                            <a:effectLst>
                              <a:outerShdw blurRad="38100" dist="38100" dir="2700000" algn="tl">
                                <a:srgbClr val="000000">
                                  <a:alpha val="43137"/>
                                </a:srgbClr>
                              </a:outerShdw>
                            </a:effectLst>
                            <a:latin typeface="Cambria Math" panose="02040503050406030204" pitchFamily="18" charset="0"/>
                          </a:rPr>
                          <m:t>𝑚</m:t>
                        </m:r>
                      </m:sup>
                    </m:sSup>
                    <m:r>
                      <a:rPr lang="es-ES" b="0" i="1" smtClean="0">
                        <a:effectLst>
                          <a:outerShdw blurRad="38100" dist="38100" dir="2700000" algn="tl">
                            <a:srgbClr val="000000">
                              <a:alpha val="43137"/>
                            </a:srgbClr>
                          </a:outerShdw>
                        </a:effectLst>
                        <a:latin typeface="Cambria Math" panose="02040503050406030204" pitchFamily="18" charset="0"/>
                      </a:rPr>
                      <m:t>/</m:t>
                    </m:r>
                    <m:sSup>
                      <m:sSupPr>
                        <m:ctrlPr>
                          <a:rPr lang="es-ES" i="1">
                            <a:effectLst>
                              <a:outerShdw blurRad="38100" dist="38100" dir="2700000" algn="tl">
                                <a:srgbClr val="000000">
                                  <a:alpha val="43137"/>
                                </a:srgbClr>
                              </a:outerShdw>
                            </a:effectLst>
                            <a:latin typeface="Cambria Math" panose="02040503050406030204" pitchFamily="18" charset="0"/>
                          </a:rPr>
                        </m:ctrlPr>
                      </m:sSupPr>
                      <m:e>
                        <m:r>
                          <a:rPr lang="es-ES" i="1">
                            <a:effectLst>
                              <a:outerShdw blurRad="38100" dist="38100" dir="2700000" algn="tl">
                                <a:srgbClr val="000000">
                                  <a:alpha val="43137"/>
                                </a:srgbClr>
                              </a:outerShdw>
                            </a:effectLst>
                            <a:latin typeface="Cambria Math" panose="02040503050406030204" pitchFamily="18" charset="0"/>
                          </a:rPr>
                          <m:t>𝑎</m:t>
                        </m:r>
                      </m:e>
                      <m:sup>
                        <m:r>
                          <a:rPr lang="es-ES" b="0" i="1" smtClean="0">
                            <a:effectLst>
                              <a:outerShdw blurRad="38100" dist="38100" dir="2700000" algn="tl">
                                <a:srgbClr val="000000">
                                  <a:alpha val="43137"/>
                                </a:srgbClr>
                              </a:outerShdw>
                            </a:effectLst>
                            <a:latin typeface="Cambria Math" panose="02040503050406030204" pitchFamily="18" charset="0"/>
                          </a:rPr>
                          <m:t>𝑛</m:t>
                        </m:r>
                      </m:sup>
                    </m:sSup>
                    <m:r>
                      <a:rPr lang="es-ES" i="1">
                        <a:effectLst>
                          <a:outerShdw blurRad="38100" dist="38100" dir="2700000" algn="tl">
                            <a:srgbClr val="000000">
                              <a:alpha val="43137"/>
                            </a:srgbClr>
                          </a:outerShdw>
                        </a:effectLst>
                        <a:latin typeface="Cambria Math" panose="02040503050406030204" pitchFamily="18" charset="0"/>
                      </a:rPr>
                      <m:t>=</m:t>
                    </m:r>
                    <m:sSup>
                      <m:sSupPr>
                        <m:ctrlPr>
                          <a:rPr lang="es-ES" i="1">
                            <a:effectLst>
                              <a:outerShdw blurRad="38100" dist="38100" dir="2700000" algn="tl">
                                <a:srgbClr val="000000">
                                  <a:alpha val="43137"/>
                                </a:srgbClr>
                              </a:outerShdw>
                            </a:effectLst>
                            <a:latin typeface="Cambria Math" panose="02040503050406030204" pitchFamily="18" charset="0"/>
                          </a:rPr>
                        </m:ctrlPr>
                      </m:sSupPr>
                      <m:e>
                        <m:r>
                          <a:rPr lang="es-ES" i="1">
                            <a:effectLst>
                              <a:outerShdw blurRad="38100" dist="38100" dir="2700000" algn="tl">
                                <a:srgbClr val="000000">
                                  <a:alpha val="43137"/>
                                </a:srgbClr>
                              </a:outerShdw>
                            </a:effectLst>
                            <a:latin typeface="Cambria Math" panose="02040503050406030204" pitchFamily="18" charset="0"/>
                          </a:rPr>
                          <m:t>𝑎</m:t>
                        </m:r>
                      </m:e>
                      <m:sup>
                        <m:r>
                          <a:rPr lang="es-ES" b="0" i="1" smtClean="0">
                            <a:effectLst>
                              <a:outerShdw blurRad="38100" dist="38100" dir="2700000" algn="tl">
                                <a:srgbClr val="000000">
                                  <a:alpha val="43137"/>
                                </a:srgbClr>
                              </a:outerShdw>
                            </a:effectLst>
                            <a:latin typeface="Cambria Math" panose="02040503050406030204" pitchFamily="18" charset="0"/>
                          </a:rPr>
                          <m:t>𝑚</m:t>
                        </m:r>
                        <m:r>
                          <a:rPr lang="es-ES" b="0" i="1" smtClean="0">
                            <a:effectLst>
                              <a:outerShdw blurRad="38100" dist="38100" dir="2700000" algn="tl">
                                <a:srgbClr val="000000">
                                  <a:alpha val="43137"/>
                                </a:srgbClr>
                              </a:outerShdw>
                            </a:effectLst>
                            <a:latin typeface="Cambria Math" panose="02040503050406030204" pitchFamily="18" charset="0"/>
                          </a:rPr>
                          <m:t>−</m:t>
                        </m:r>
                        <m:r>
                          <a:rPr lang="es-ES" b="0" i="1" smtClean="0">
                            <a:effectLst>
                              <a:outerShdw blurRad="38100" dist="38100" dir="2700000" algn="tl">
                                <a:srgbClr val="000000">
                                  <a:alpha val="43137"/>
                                </a:srgbClr>
                              </a:outerShdw>
                            </a:effectLst>
                            <a:latin typeface="Cambria Math" panose="02040503050406030204" pitchFamily="18" charset="0"/>
                          </a:rPr>
                          <m:t>𝑛</m:t>
                        </m:r>
                      </m:sup>
                    </m:sSup>
                  </m:oMath>
                </a14:m>
                <a:endParaRPr lang="es-ES" dirty="0" smtClean="0">
                  <a:effectLst>
                    <a:outerShdw blurRad="38100" dist="38100" dir="2700000" algn="tl">
                      <a:srgbClr val="000000">
                        <a:alpha val="43137"/>
                      </a:srgbClr>
                    </a:outerShdw>
                  </a:effectLst>
                </a:endParaRPr>
              </a:p>
              <a:p>
                <a:pPr marL="285750" indent="-285750" algn="just">
                  <a:buFont typeface="Arial" panose="020B0604020202020204" pitchFamily="34" charset="0"/>
                  <a:buChar char="•"/>
                </a:pPr>
                <a:r>
                  <a:rPr lang="es-ES" dirty="0" smtClean="0">
                    <a:effectLst>
                      <a:outerShdw blurRad="38100" dist="38100" dir="2700000" algn="tl">
                        <a:srgbClr val="000000">
                          <a:alpha val="43137"/>
                        </a:srgbClr>
                      </a:outerShdw>
                    </a:effectLst>
                  </a:rPr>
                  <a:t>Potencia de una potencia: se multiplican los exponentes</a:t>
                </a:r>
                <a:endParaRPr lang="es-ES" dirty="0">
                  <a:effectLst>
                    <a:outerShdw blurRad="38100" dist="38100" dir="2700000" algn="tl">
                      <a:srgbClr val="000000">
                        <a:alpha val="43137"/>
                      </a:srgbClr>
                    </a:outerShdw>
                  </a:effectLst>
                </a:endParaRPr>
              </a:p>
              <a:p>
                <a:pPr algn="just"/>
                <a:r>
                  <a:rPr lang="es-ES" dirty="0">
                    <a:effectLst>
                      <a:outerShdw blurRad="38100" dist="38100" dir="2700000" algn="tl">
                        <a:srgbClr val="000000">
                          <a:alpha val="43137"/>
                        </a:srgbClr>
                      </a:outerShdw>
                    </a:effectLst>
                  </a:rPr>
                  <a:t>	</a:t>
                </a:r>
                <a14:m>
                  <m:oMath xmlns:m="http://schemas.openxmlformats.org/officeDocument/2006/math">
                    <m:sSup>
                      <m:sSupPr>
                        <m:ctrlPr>
                          <a:rPr lang="es-ES" b="0" i="1" smtClean="0">
                            <a:effectLst>
                              <a:outerShdw blurRad="38100" dist="38100" dir="2700000" algn="tl">
                                <a:srgbClr val="000000">
                                  <a:alpha val="43137"/>
                                </a:srgbClr>
                              </a:outerShdw>
                            </a:effectLst>
                            <a:latin typeface="Cambria Math" panose="02040503050406030204" pitchFamily="18" charset="0"/>
                          </a:rPr>
                        </m:ctrlPr>
                      </m:sSupPr>
                      <m:e>
                        <m:r>
                          <a:rPr lang="es-ES" b="0" i="1" smtClean="0">
                            <a:effectLst>
                              <a:outerShdw blurRad="38100" dist="38100" dir="2700000" algn="tl">
                                <a:srgbClr val="000000">
                                  <a:alpha val="43137"/>
                                </a:srgbClr>
                              </a:outerShdw>
                            </a:effectLst>
                            <a:latin typeface="Cambria Math" panose="02040503050406030204" pitchFamily="18" charset="0"/>
                          </a:rPr>
                          <m:t>(</m:t>
                        </m:r>
                        <m:sSup>
                          <m:sSupPr>
                            <m:ctrlPr>
                              <a:rPr lang="es-ES" b="0" i="1" smtClean="0">
                                <a:effectLst>
                                  <a:outerShdw blurRad="38100" dist="38100" dir="2700000" algn="tl">
                                    <a:srgbClr val="000000">
                                      <a:alpha val="43137"/>
                                    </a:srgbClr>
                                  </a:outerShdw>
                                </a:effectLst>
                                <a:latin typeface="Cambria Math" panose="02040503050406030204" pitchFamily="18" charset="0"/>
                              </a:rPr>
                            </m:ctrlPr>
                          </m:sSupPr>
                          <m:e>
                            <m:r>
                              <a:rPr lang="es-ES" b="0" i="1" smtClean="0">
                                <a:effectLst>
                                  <a:outerShdw blurRad="38100" dist="38100" dir="2700000" algn="tl">
                                    <a:srgbClr val="000000">
                                      <a:alpha val="43137"/>
                                    </a:srgbClr>
                                  </a:outerShdw>
                                </a:effectLst>
                                <a:latin typeface="Cambria Math" panose="02040503050406030204" pitchFamily="18" charset="0"/>
                              </a:rPr>
                              <m:t>𝑎</m:t>
                            </m:r>
                          </m:e>
                          <m:sup>
                            <m:r>
                              <a:rPr lang="es-ES" b="0" i="1" smtClean="0">
                                <a:effectLst>
                                  <a:outerShdw blurRad="38100" dist="38100" dir="2700000" algn="tl">
                                    <a:srgbClr val="000000">
                                      <a:alpha val="43137"/>
                                    </a:srgbClr>
                                  </a:outerShdw>
                                </a:effectLst>
                                <a:latin typeface="Cambria Math" panose="02040503050406030204" pitchFamily="18" charset="0"/>
                              </a:rPr>
                              <m:t>𝑚</m:t>
                            </m:r>
                          </m:sup>
                        </m:sSup>
                        <m:r>
                          <a:rPr lang="es-ES" b="0" i="1" smtClean="0">
                            <a:effectLst>
                              <a:outerShdw blurRad="38100" dist="38100" dir="2700000" algn="tl">
                                <a:srgbClr val="000000">
                                  <a:alpha val="43137"/>
                                </a:srgbClr>
                              </a:outerShdw>
                            </a:effectLst>
                            <a:latin typeface="Cambria Math" panose="02040503050406030204" pitchFamily="18" charset="0"/>
                          </a:rPr>
                          <m:t>)</m:t>
                        </m:r>
                      </m:e>
                      <m:sup>
                        <m:r>
                          <a:rPr lang="es-ES" b="0" i="1" smtClean="0">
                            <a:effectLst>
                              <a:outerShdw blurRad="38100" dist="38100" dir="2700000" algn="tl">
                                <a:srgbClr val="000000">
                                  <a:alpha val="43137"/>
                                </a:srgbClr>
                              </a:outerShdw>
                            </a:effectLst>
                            <a:latin typeface="Cambria Math" panose="02040503050406030204" pitchFamily="18" charset="0"/>
                          </a:rPr>
                          <m:t>𝑛</m:t>
                        </m:r>
                      </m:sup>
                    </m:sSup>
                    <m:r>
                      <a:rPr lang="es-ES" b="0" i="1" smtClean="0">
                        <a:effectLst>
                          <a:outerShdw blurRad="38100" dist="38100" dir="2700000" algn="tl">
                            <a:srgbClr val="000000">
                              <a:alpha val="43137"/>
                            </a:srgbClr>
                          </a:outerShdw>
                        </a:effectLst>
                        <a:latin typeface="Cambria Math" panose="02040503050406030204" pitchFamily="18" charset="0"/>
                      </a:rPr>
                      <m:t>=</m:t>
                    </m:r>
                    <m:sSup>
                      <m:sSupPr>
                        <m:ctrlPr>
                          <a:rPr lang="es-ES" b="0" i="1" smtClean="0">
                            <a:effectLst>
                              <a:outerShdw blurRad="38100" dist="38100" dir="2700000" algn="tl">
                                <a:srgbClr val="000000">
                                  <a:alpha val="43137"/>
                                </a:srgbClr>
                              </a:outerShdw>
                            </a:effectLst>
                            <a:latin typeface="Cambria Math" panose="02040503050406030204" pitchFamily="18" charset="0"/>
                          </a:rPr>
                        </m:ctrlPr>
                      </m:sSupPr>
                      <m:e>
                        <m:r>
                          <a:rPr lang="es-ES" b="0" i="1" smtClean="0">
                            <a:effectLst>
                              <a:outerShdw blurRad="38100" dist="38100" dir="2700000" algn="tl">
                                <a:srgbClr val="000000">
                                  <a:alpha val="43137"/>
                                </a:srgbClr>
                              </a:outerShdw>
                            </a:effectLst>
                            <a:latin typeface="Cambria Math" panose="02040503050406030204" pitchFamily="18" charset="0"/>
                          </a:rPr>
                          <m:t>𝑎</m:t>
                        </m:r>
                      </m:e>
                      <m:sup>
                        <m:r>
                          <a:rPr lang="es-ES" b="0" i="1" smtClean="0">
                            <a:effectLst>
                              <a:outerShdw blurRad="38100" dist="38100" dir="2700000" algn="tl">
                                <a:srgbClr val="000000">
                                  <a:alpha val="43137"/>
                                </a:srgbClr>
                              </a:outerShdw>
                            </a:effectLst>
                            <a:latin typeface="Cambria Math" panose="02040503050406030204" pitchFamily="18" charset="0"/>
                          </a:rPr>
                          <m:t>𝑚</m:t>
                        </m:r>
                        <m:r>
                          <a:rPr lang="es-ES" b="0" i="1" smtClean="0">
                            <a:effectLst>
                              <a:outerShdw blurRad="38100" dist="38100" dir="2700000" algn="tl">
                                <a:srgbClr val="000000">
                                  <a:alpha val="43137"/>
                                </a:srgbClr>
                              </a:outerShdw>
                            </a:effectLst>
                            <a:latin typeface="Cambria Math" panose="02040503050406030204" pitchFamily="18" charset="0"/>
                          </a:rPr>
                          <m:t>.</m:t>
                        </m:r>
                        <m:r>
                          <a:rPr lang="es-ES" b="0" i="1" smtClean="0">
                            <a:effectLst>
                              <a:outerShdw blurRad="38100" dist="38100" dir="2700000" algn="tl">
                                <a:srgbClr val="000000">
                                  <a:alpha val="43137"/>
                                </a:srgbClr>
                              </a:outerShdw>
                            </a:effectLst>
                            <a:latin typeface="Cambria Math" panose="02040503050406030204" pitchFamily="18" charset="0"/>
                          </a:rPr>
                          <m:t>𝑛</m:t>
                        </m:r>
                      </m:sup>
                    </m:sSup>
                  </m:oMath>
                </a14:m>
                <a:endParaRPr lang="es-ES" dirty="0" smtClean="0">
                  <a:effectLst>
                    <a:outerShdw blurRad="38100" dist="38100" dir="2700000" algn="tl">
                      <a:srgbClr val="000000">
                        <a:alpha val="43137"/>
                      </a:srgbClr>
                    </a:outerShdw>
                  </a:effectLst>
                </a:endParaRPr>
              </a:p>
              <a:p>
                <a:pPr marL="285750" indent="-285750" algn="just">
                  <a:buFont typeface="Arial" panose="020B0604020202020204" pitchFamily="34" charset="0"/>
                  <a:buChar char="•"/>
                </a:pPr>
                <a:r>
                  <a:rPr lang="es-ES" dirty="0" smtClean="0">
                    <a:effectLst>
                      <a:outerShdw blurRad="38100" dist="38100" dir="2700000" algn="tl">
                        <a:srgbClr val="000000">
                          <a:alpha val="43137"/>
                        </a:srgbClr>
                      </a:outerShdw>
                    </a:effectLst>
                  </a:rPr>
                  <a:t>Potencia de exponente cero:</a:t>
                </a:r>
                <a:endParaRPr lang="es-ES" dirty="0">
                  <a:effectLst>
                    <a:outerShdw blurRad="38100" dist="38100" dir="2700000" algn="tl">
                      <a:srgbClr val="000000">
                        <a:alpha val="43137"/>
                      </a:srgbClr>
                    </a:outerShdw>
                  </a:effectLst>
                </a:endParaRPr>
              </a:p>
              <a:p>
                <a:pPr algn="just"/>
                <a:r>
                  <a:rPr lang="es-ES" dirty="0">
                    <a:effectLst>
                      <a:outerShdw blurRad="38100" dist="38100" dir="2700000" algn="tl">
                        <a:srgbClr val="000000">
                          <a:alpha val="43137"/>
                        </a:srgbClr>
                      </a:outerShdw>
                    </a:effectLst>
                  </a:rPr>
                  <a:t>	</a:t>
                </a:r>
                <a14:m>
                  <m:oMath xmlns:m="http://schemas.openxmlformats.org/officeDocument/2006/math">
                    <m:sSup>
                      <m:sSupPr>
                        <m:ctrlPr>
                          <a:rPr lang="es-ES" i="1">
                            <a:effectLst>
                              <a:outerShdw blurRad="38100" dist="38100" dir="2700000" algn="tl">
                                <a:srgbClr val="000000">
                                  <a:alpha val="43137"/>
                                </a:srgbClr>
                              </a:outerShdw>
                            </a:effectLst>
                            <a:latin typeface="Cambria Math" panose="02040503050406030204" pitchFamily="18" charset="0"/>
                          </a:rPr>
                        </m:ctrlPr>
                      </m:sSupPr>
                      <m:e>
                        <m:r>
                          <a:rPr lang="es-ES" i="1">
                            <a:effectLst>
                              <a:outerShdw blurRad="38100" dist="38100" dir="2700000" algn="tl">
                                <a:srgbClr val="000000">
                                  <a:alpha val="43137"/>
                                </a:srgbClr>
                              </a:outerShdw>
                            </a:effectLst>
                            <a:latin typeface="Cambria Math" panose="02040503050406030204" pitchFamily="18" charset="0"/>
                          </a:rPr>
                          <m:t>𝑎</m:t>
                        </m:r>
                      </m:e>
                      <m:sup>
                        <m:r>
                          <a:rPr lang="es-ES" b="0" i="1" smtClean="0">
                            <a:effectLst>
                              <a:outerShdw blurRad="38100" dist="38100" dir="2700000" algn="tl">
                                <a:srgbClr val="000000">
                                  <a:alpha val="43137"/>
                                </a:srgbClr>
                              </a:outerShdw>
                            </a:effectLst>
                            <a:latin typeface="Cambria Math" panose="02040503050406030204" pitchFamily="18" charset="0"/>
                          </a:rPr>
                          <m:t>0</m:t>
                        </m:r>
                      </m:sup>
                    </m:sSup>
                    <m:r>
                      <a:rPr lang="es-ES" i="1">
                        <a:effectLst>
                          <a:outerShdw blurRad="38100" dist="38100" dir="2700000" algn="tl">
                            <a:srgbClr val="000000">
                              <a:alpha val="43137"/>
                            </a:srgbClr>
                          </a:outerShdw>
                        </a:effectLst>
                        <a:latin typeface="Cambria Math" panose="02040503050406030204" pitchFamily="18" charset="0"/>
                      </a:rPr>
                      <m:t>=</m:t>
                    </m:r>
                  </m:oMath>
                </a14:m>
                <a:r>
                  <a:rPr lang="es-ES" dirty="0" smtClean="0">
                    <a:effectLst>
                      <a:outerShdw blurRad="38100" dist="38100" dir="2700000" algn="tl">
                        <a:srgbClr val="000000">
                          <a:alpha val="43137"/>
                        </a:srgbClr>
                      </a:outerShdw>
                    </a:effectLst>
                  </a:rPr>
                  <a:t>1</a:t>
                </a:r>
              </a:p>
            </p:txBody>
          </p:sp>
        </mc:Choice>
        <mc:Fallback xmlns="">
          <p:sp>
            <p:nvSpPr>
              <p:cNvPr id="9" name="Marcador de contenido 2"/>
              <p:cNvSpPr txBox="1">
                <a:spLocks noRot="1" noChangeAspect="1" noMove="1" noResize="1" noEditPoints="1" noAdjustHandles="1" noChangeArrowheads="1" noChangeShapeType="1" noTextEdit="1"/>
              </p:cNvSpPr>
              <p:nvPr/>
            </p:nvSpPr>
            <p:spPr>
              <a:xfrm>
                <a:off x="314324" y="1956391"/>
                <a:ext cx="8578155" cy="3115543"/>
              </a:xfrm>
              <a:prstGeom prst="rect">
                <a:avLst/>
              </a:prstGeom>
              <a:blipFill>
                <a:blip r:embed="rId4"/>
                <a:stretch>
                  <a:fillRect l="-569" t="-1957"/>
                </a:stretch>
              </a:blipFill>
            </p:spPr>
            <p:txBody>
              <a:bodyPr/>
              <a:lstStyle/>
              <a:p>
                <a:r>
                  <a:rPr lang="es-EC">
                    <a:noFill/>
                  </a:rPr>
                  <a:t> </a:t>
                </a:r>
              </a:p>
            </p:txBody>
          </p:sp>
        </mc:Fallback>
      </mc:AlternateContent>
      <p:sp>
        <p:nvSpPr>
          <p:cNvPr id="10" name="Título 1"/>
          <p:cNvSpPr txBox="1">
            <a:spLocks/>
          </p:cNvSpPr>
          <p:nvPr/>
        </p:nvSpPr>
        <p:spPr>
          <a:xfrm>
            <a:off x="628650" y="365126"/>
            <a:ext cx="7886700" cy="1325563"/>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b="1" dirty="0" smtClean="0">
                <a:effectLst>
                  <a:outerShdw blurRad="38100" dist="38100" dir="2700000" algn="tl">
                    <a:srgbClr val="000000">
                      <a:alpha val="43137"/>
                    </a:srgbClr>
                  </a:outerShdw>
                </a:effectLst>
              </a:rPr>
              <a:t>Propiedades de las potencias</a:t>
            </a:r>
            <a:endParaRPr lang="es-EC"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6373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mc:AlternateContent xmlns:mc="http://schemas.openxmlformats.org/markup-compatibility/2006" xmlns:a14="http://schemas.microsoft.com/office/drawing/2010/main">
        <mc:Choice Requires="a14">
          <p:sp>
            <p:nvSpPr>
              <p:cNvPr id="9" name="Marcador de contenido 2"/>
              <p:cNvSpPr txBox="1">
                <a:spLocks/>
              </p:cNvSpPr>
              <p:nvPr/>
            </p:nvSpPr>
            <p:spPr>
              <a:xfrm>
                <a:off x="314324" y="1956391"/>
                <a:ext cx="8578155" cy="311554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285750" indent="-285750" algn="just">
                  <a:buFont typeface="Arial" panose="020B0604020202020204" pitchFamily="34" charset="0"/>
                  <a:buChar char="•"/>
                </a:pPr>
                <a14:m>
                  <m:oMath xmlns:m="http://schemas.openxmlformats.org/officeDocument/2006/math">
                    <m:sSup>
                      <m:sSupPr>
                        <m:ctrlPr>
                          <a:rPr lang="es-ES" i="1" smtClean="0">
                            <a:effectLst>
                              <a:outerShdw blurRad="38100" dist="38100" dir="2700000" algn="tl">
                                <a:srgbClr val="000000">
                                  <a:alpha val="43137"/>
                                </a:srgbClr>
                              </a:outerShdw>
                            </a:effectLst>
                            <a:latin typeface="Cambria Math" panose="02040503050406030204" pitchFamily="18" charset="0"/>
                          </a:rPr>
                        </m:ctrlPr>
                      </m:sSupPr>
                      <m:e>
                        <m:r>
                          <a:rPr lang="es-ES" b="0" i="1" smtClean="0">
                            <a:effectLst>
                              <a:outerShdw blurRad="38100" dist="38100" dir="2700000" algn="tl">
                                <a:srgbClr val="000000">
                                  <a:alpha val="43137"/>
                                </a:srgbClr>
                              </a:outerShdw>
                            </a:effectLst>
                            <a:latin typeface="Cambria Math" panose="02040503050406030204" pitchFamily="18" charset="0"/>
                          </a:rPr>
                          <m:t>10</m:t>
                        </m:r>
                      </m:e>
                      <m:sup>
                        <m:r>
                          <a:rPr lang="es-ES" b="0" i="1" smtClean="0">
                            <a:effectLst>
                              <a:outerShdw blurRad="38100" dist="38100" dir="2700000" algn="tl">
                                <a:srgbClr val="000000">
                                  <a:alpha val="43137"/>
                                </a:srgbClr>
                              </a:outerShdw>
                            </a:effectLst>
                            <a:latin typeface="Cambria Math" panose="02040503050406030204" pitchFamily="18" charset="0"/>
                          </a:rPr>
                          <m:t>0</m:t>
                        </m:r>
                      </m:sup>
                    </m:sSup>
                    <m:r>
                      <a:rPr lang="es-ES" i="1" smtClean="0">
                        <a:effectLst>
                          <a:outerShdw blurRad="38100" dist="38100" dir="2700000" algn="tl">
                            <a:srgbClr val="000000">
                              <a:alpha val="43137"/>
                            </a:srgbClr>
                          </a:outerShdw>
                        </a:effectLst>
                        <a:latin typeface="Cambria Math" panose="02040503050406030204" pitchFamily="18" charset="0"/>
                      </a:rPr>
                      <m:t>=</m:t>
                    </m:r>
                    <m:r>
                      <a:rPr lang="es-ES" b="0" i="1" smtClean="0">
                        <a:effectLst>
                          <a:outerShdw blurRad="38100" dist="38100" dir="2700000" algn="tl">
                            <a:srgbClr val="000000">
                              <a:alpha val="43137"/>
                            </a:srgbClr>
                          </a:outerShdw>
                        </a:effectLst>
                        <a:latin typeface="Cambria Math" panose="02040503050406030204" pitchFamily="18" charset="0"/>
                      </a:rPr>
                      <m:t>1</m:t>
                    </m:r>
                  </m:oMath>
                </a14:m>
                <a:endParaRPr lang="es-ES" dirty="0" smtClean="0">
                  <a:effectLst>
                    <a:outerShdw blurRad="38100" dist="38100" dir="2700000" algn="tl">
                      <a:srgbClr val="000000">
                        <a:alpha val="43137"/>
                      </a:srgbClr>
                    </a:outerShdw>
                  </a:effectLst>
                </a:endParaRPr>
              </a:p>
              <a:p>
                <a:pPr marL="285750" indent="-285750" algn="just">
                  <a:buFont typeface="Arial" panose="020B0604020202020204" pitchFamily="34" charset="0"/>
                  <a:buChar char="•"/>
                </a:pPr>
                <a14:m>
                  <m:oMath xmlns:m="http://schemas.openxmlformats.org/officeDocument/2006/math">
                    <m:sSup>
                      <m:sSupPr>
                        <m:ctrlPr>
                          <a:rPr lang="es-ES" i="1" smtClean="0">
                            <a:effectLst>
                              <a:outerShdw blurRad="38100" dist="38100" dir="2700000" algn="tl">
                                <a:srgbClr val="000000">
                                  <a:alpha val="43137"/>
                                </a:srgbClr>
                              </a:outerShdw>
                            </a:effectLst>
                            <a:latin typeface="Cambria Math" panose="02040503050406030204" pitchFamily="18" charset="0"/>
                          </a:rPr>
                        </m:ctrlPr>
                      </m:sSupPr>
                      <m:e>
                        <m:r>
                          <a:rPr lang="es-ES" b="0" i="1" smtClean="0">
                            <a:effectLst>
                              <a:outerShdw blurRad="38100" dist="38100" dir="2700000" algn="tl">
                                <a:srgbClr val="000000">
                                  <a:alpha val="43137"/>
                                </a:srgbClr>
                              </a:outerShdw>
                            </a:effectLst>
                            <a:latin typeface="Cambria Math" panose="02040503050406030204" pitchFamily="18" charset="0"/>
                          </a:rPr>
                          <m:t>10</m:t>
                        </m:r>
                      </m:e>
                      <m:sup>
                        <m:r>
                          <a:rPr lang="es-ES" b="0" i="1" smtClean="0">
                            <a:effectLst>
                              <a:outerShdw blurRad="38100" dist="38100" dir="2700000" algn="tl">
                                <a:srgbClr val="000000">
                                  <a:alpha val="43137"/>
                                </a:srgbClr>
                              </a:outerShdw>
                            </a:effectLst>
                            <a:latin typeface="Cambria Math" panose="02040503050406030204" pitchFamily="18" charset="0"/>
                          </a:rPr>
                          <m:t>1</m:t>
                        </m:r>
                      </m:sup>
                    </m:sSup>
                    <m:r>
                      <a:rPr lang="es-ES" i="1" smtClean="0">
                        <a:effectLst>
                          <a:outerShdw blurRad="38100" dist="38100" dir="2700000" algn="tl">
                            <a:srgbClr val="000000">
                              <a:alpha val="43137"/>
                            </a:srgbClr>
                          </a:outerShdw>
                        </a:effectLst>
                        <a:latin typeface="Cambria Math" panose="02040503050406030204" pitchFamily="18" charset="0"/>
                      </a:rPr>
                      <m:t>=</m:t>
                    </m:r>
                    <m:r>
                      <a:rPr lang="es-ES" b="0" i="1" smtClean="0">
                        <a:effectLst>
                          <a:outerShdw blurRad="38100" dist="38100" dir="2700000" algn="tl">
                            <a:srgbClr val="000000">
                              <a:alpha val="43137"/>
                            </a:srgbClr>
                          </a:outerShdw>
                        </a:effectLst>
                        <a:latin typeface="Cambria Math" panose="02040503050406030204" pitchFamily="18" charset="0"/>
                      </a:rPr>
                      <m:t>1</m:t>
                    </m:r>
                    <m:r>
                      <a:rPr lang="es-ES" b="0" i="1" smtClean="0">
                        <a:effectLst>
                          <a:outerShdw blurRad="38100" dist="38100" dir="2700000" algn="tl">
                            <a:srgbClr val="000000">
                              <a:alpha val="43137"/>
                            </a:srgbClr>
                          </a:outerShdw>
                        </a:effectLst>
                        <a:latin typeface="Cambria Math" panose="02040503050406030204" pitchFamily="18" charset="0"/>
                      </a:rPr>
                      <m:t>𝑥</m:t>
                    </m:r>
                    <m:r>
                      <a:rPr lang="es-ES" b="0" i="1" smtClean="0">
                        <a:effectLst>
                          <a:outerShdw blurRad="38100" dist="38100" dir="2700000" algn="tl">
                            <a:srgbClr val="000000">
                              <a:alpha val="43137"/>
                            </a:srgbClr>
                          </a:outerShdw>
                        </a:effectLst>
                        <a:latin typeface="Cambria Math" panose="02040503050406030204" pitchFamily="18" charset="0"/>
                      </a:rPr>
                      <m:t>10=10</m:t>
                    </m:r>
                  </m:oMath>
                </a14:m>
                <a:endParaRPr lang="es-ES" b="0" dirty="0" smtClean="0">
                  <a:effectLst>
                    <a:outerShdw blurRad="38100" dist="38100" dir="2700000" algn="tl">
                      <a:srgbClr val="000000">
                        <a:alpha val="43137"/>
                      </a:srgbClr>
                    </a:outerShdw>
                  </a:effectLst>
                </a:endParaRPr>
              </a:p>
              <a:p>
                <a:pPr marL="285750" indent="-285750" algn="just">
                  <a:buFont typeface="Arial" panose="020B0604020202020204" pitchFamily="34" charset="0"/>
                  <a:buChar char="•"/>
                </a:pPr>
                <a14:m>
                  <m:oMath xmlns:m="http://schemas.openxmlformats.org/officeDocument/2006/math">
                    <m:sSup>
                      <m:sSupPr>
                        <m:ctrlPr>
                          <a:rPr lang="es-ES" i="1" smtClean="0">
                            <a:effectLst>
                              <a:outerShdw blurRad="38100" dist="38100" dir="2700000" algn="tl">
                                <a:srgbClr val="000000">
                                  <a:alpha val="43137"/>
                                </a:srgbClr>
                              </a:outerShdw>
                            </a:effectLst>
                            <a:latin typeface="Cambria Math" panose="02040503050406030204" pitchFamily="18" charset="0"/>
                          </a:rPr>
                        </m:ctrlPr>
                      </m:sSupPr>
                      <m:e>
                        <m:r>
                          <a:rPr lang="es-ES" b="0" i="1" smtClean="0">
                            <a:effectLst>
                              <a:outerShdw blurRad="38100" dist="38100" dir="2700000" algn="tl">
                                <a:srgbClr val="000000">
                                  <a:alpha val="43137"/>
                                </a:srgbClr>
                              </a:outerShdw>
                            </a:effectLst>
                            <a:latin typeface="Cambria Math" panose="02040503050406030204" pitchFamily="18" charset="0"/>
                          </a:rPr>
                          <m:t>10</m:t>
                        </m:r>
                      </m:e>
                      <m:sup>
                        <m:r>
                          <a:rPr lang="es-ES" b="0" i="1" smtClean="0">
                            <a:effectLst>
                              <a:outerShdw blurRad="38100" dist="38100" dir="2700000" algn="tl">
                                <a:srgbClr val="000000">
                                  <a:alpha val="43137"/>
                                </a:srgbClr>
                              </a:outerShdw>
                            </a:effectLst>
                            <a:latin typeface="Cambria Math" panose="02040503050406030204" pitchFamily="18" charset="0"/>
                          </a:rPr>
                          <m:t>2</m:t>
                        </m:r>
                      </m:sup>
                    </m:sSup>
                    <m:r>
                      <a:rPr lang="es-ES" i="1" smtClean="0">
                        <a:effectLst>
                          <a:outerShdw blurRad="38100" dist="38100" dir="2700000" algn="tl">
                            <a:srgbClr val="000000">
                              <a:alpha val="43137"/>
                            </a:srgbClr>
                          </a:outerShdw>
                        </a:effectLst>
                        <a:latin typeface="Cambria Math" panose="02040503050406030204" pitchFamily="18" charset="0"/>
                      </a:rPr>
                      <m:t>=1</m:t>
                    </m:r>
                    <m:r>
                      <a:rPr lang="es-ES" i="1" smtClean="0">
                        <a:effectLst>
                          <a:outerShdw blurRad="38100" dist="38100" dir="2700000" algn="tl">
                            <a:srgbClr val="000000">
                              <a:alpha val="43137"/>
                            </a:srgbClr>
                          </a:outerShdw>
                        </a:effectLst>
                        <a:latin typeface="Cambria Math" panose="02040503050406030204" pitchFamily="18" charset="0"/>
                      </a:rPr>
                      <m:t>𝑥</m:t>
                    </m:r>
                    <m:sSup>
                      <m:sSupPr>
                        <m:ctrlPr>
                          <a:rPr lang="es-ES" i="1">
                            <a:effectLst>
                              <a:outerShdw blurRad="38100" dist="38100" dir="2700000" algn="tl">
                                <a:srgbClr val="000000">
                                  <a:alpha val="43137"/>
                                </a:srgbClr>
                              </a:outerShdw>
                            </a:effectLst>
                            <a:latin typeface="Cambria Math" panose="02040503050406030204" pitchFamily="18" charset="0"/>
                          </a:rPr>
                        </m:ctrlPr>
                      </m:sSupPr>
                      <m:e>
                        <m:r>
                          <a:rPr lang="es-ES" i="1">
                            <a:effectLst>
                              <a:outerShdw blurRad="38100" dist="38100" dir="2700000" algn="tl">
                                <a:srgbClr val="000000">
                                  <a:alpha val="43137"/>
                                </a:srgbClr>
                              </a:outerShdw>
                            </a:effectLst>
                            <a:latin typeface="Cambria Math" panose="02040503050406030204" pitchFamily="18" charset="0"/>
                          </a:rPr>
                          <m:t>10</m:t>
                        </m:r>
                      </m:e>
                      <m:sup>
                        <m:r>
                          <a:rPr lang="es-ES" b="0" i="1" smtClean="0">
                            <a:effectLst>
                              <a:outerShdw blurRad="38100" dist="38100" dir="2700000" algn="tl">
                                <a:srgbClr val="000000">
                                  <a:alpha val="43137"/>
                                </a:srgbClr>
                              </a:outerShdw>
                            </a:effectLst>
                            <a:latin typeface="Cambria Math" panose="02040503050406030204" pitchFamily="18" charset="0"/>
                          </a:rPr>
                          <m:t>2</m:t>
                        </m:r>
                      </m:sup>
                    </m:sSup>
                    <m:r>
                      <a:rPr lang="es-ES" b="0" i="1" smtClean="0">
                        <a:effectLst>
                          <a:outerShdw blurRad="38100" dist="38100" dir="2700000" algn="tl">
                            <a:srgbClr val="000000">
                              <a:alpha val="43137"/>
                            </a:srgbClr>
                          </a:outerShdw>
                        </a:effectLst>
                        <a:latin typeface="Cambria Math" panose="02040503050406030204" pitchFamily="18" charset="0"/>
                      </a:rPr>
                      <m:t>=</m:t>
                    </m:r>
                    <m:r>
                      <a:rPr lang="es-ES" i="1">
                        <a:effectLst>
                          <a:outerShdw blurRad="38100" dist="38100" dir="2700000" algn="tl">
                            <a:srgbClr val="000000">
                              <a:alpha val="43137"/>
                            </a:srgbClr>
                          </a:outerShdw>
                        </a:effectLst>
                        <a:latin typeface="Cambria Math" panose="02040503050406030204" pitchFamily="18" charset="0"/>
                      </a:rPr>
                      <m:t>1</m:t>
                    </m:r>
                    <m:r>
                      <a:rPr lang="es-ES" b="0" i="1" smtClean="0">
                        <a:effectLst>
                          <a:outerShdw blurRad="38100" dist="38100" dir="2700000" algn="tl">
                            <a:srgbClr val="000000">
                              <a:alpha val="43137"/>
                            </a:srgbClr>
                          </a:outerShdw>
                        </a:effectLst>
                        <a:latin typeface="Cambria Math" panose="02040503050406030204" pitchFamily="18" charset="0"/>
                      </a:rPr>
                      <m:t>00</m:t>
                    </m:r>
                    <m:r>
                      <a:rPr lang="es-ES" i="1">
                        <a:effectLst>
                          <a:outerShdw blurRad="38100" dist="38100" dir="2700000" algn="tl">
                            <a:srgbClr val="000000">
                              <a:alpha val="43137"/>
                            </a:srgbClr>
                          </a:outerShdw>
                        </a:effectLst>
                        <a:latin typeface="Cambria Math" panose="02040503050406030204" pitchFamily="18" charset="0"/>
                      </a:rPr>
                      <m:t>𝑥</m:t>
                    </m:r>
                    <m:sSup>
                      <m:sSupPr>
                        <m:ctrlPr>
                          <a:rPr lang="es-ES" i="1" smtClean="0">
                            <a:effectLst>
                              <a:outerShdw blurRad="38100" dist="38100" dir="2700000" algn="tl">
                                <a:srgbClr val="000000">
                                  <a:alpha val="43137"/>
                                </a:srgbClr>
                              </a:outerShdw>
                            </a:effectLst>
                            <a:latin typeface="Cambria Math" panose="02040503050406030204" pitchFamily="18" charset="0"/>
                          </a:rPr>
                        </m:ctrlPr>
                      </m:sSupPr>
                      <m:e>
                        <m:r>
                          <a:rPr lang="es-ES" b="0" i="1" smtClean="0">
                            <a:effectLst>
                              <a:outerShdw blurRad="38100" dist="38100" dir="2700000" algn="tl">
                                <a:srgbClr val="000000">
                                  <a:alpha val="43137"/>
                                </a:srgbClr>
                              </a:outerShdw>
                            </a:effectLst>
                            <a:latin typeface="Cambria Math" panose="02040503050406030204" pitchFamily="18" charset="0"/>
                          </a:rPr>
                          <m:t>10</m:t>
                        </m:r>
                      </m:e>
                      <m:sup>
                        <m:r>
                          <a:rPr lang="es-ES" b="0" i="1" smtClean="0">
                            <a:effectLst>
                              <a:outerShdw blurRad="38100" dist="38100" dir="2700000" algn="tl">
                                <a:srgbClr val="000000">
                                  <a:alpha val="43137"/>
                                </a:srgbClr>
                              </a:outerShdw>
                            </a:effectLst>
                            <a:latin typeface="Cambria Math" panose="02040503050406030204" pitchFamily="18" charset="0"/>
                          </a:rPr>
                          <m:t>−2</m:t>
                        </m:r>
                      </m:sup>
                    </m:sSup>
                    <m:sSup>
                      <m:sSupPr>
                        <m:ctrlPr>
                          <a:rPr lang="es-ES" i="1" smtClean="0">
                            <a:effectLst>
                              <a:outerShdw blurRad="38100" dist="38100" dir="2700000" algn="tl">
                                <a:srgbClr val="000000">
                                  <a:alpha val="43137"/>
                                </a:srgbClr>
                              </a:outerShdw>
                            </a:effectLst>
                            <a:latin typeface="Cambria Math" panose="02040503050406030204" pitchFamily="18" charset="0"/>
                          </a:rPr>
                        </m:ctrlPr>
                      </m:sSupPr>
                      <m:e>
                        <m:r>
                          <a:rPr lang="es-ES" b="0" i="1" smtClean="0">
                            <a:effectLst>
                              <a:outerShdw blurRad="38100" dist="38100" dir="2700000" algn="tl">
                                <a:srgbClr val="000000">
                                  <a:alpha val="43137"/>
                                </a:srgbClr>
                              </a:outerShdw>
                            </a:effectLst>
                            <a:latin typeface="Cambria Math" panose="02040503050406030204" pitchFamily="18" charset="0"/>
                          </a:rPr>
                          <m:t>𝑥</m:t>
                        </m:r>
                        <m:r>
                          <a:rPr lang="es-ES" i="1">
                            <a:effectLst>
                              <a:outerShdw blurRad="38100" dist="38100" dir="2700000" algn="tl">
                                <a:srgbClr val="000000">
                                  <a:alpha val="43137"/>
                                </a:srgbClr>
                              </a:outerShdw>
                            </a:effectLst>
                            <a:latin typeface="Cambria Math" panose="02040503050406030204" pitchFamily="18" charset="0"/>
                          </a:rPr>
                          <m:t>10</m:t>
                        </m:r>
                      </m:e>
                      <m:sup>
                        <m:r>
                          <a:rPr lang="es-ES" i="1">
                            <a:effectLst>
                              <a:outerShdw blurRad="38100" dist="38100" dir="2700000" algn="tl">
                                <a:srgbClr val="000000">
                                  <a:alpha val="43137"/>
                                </a:srgbClr>
                              </a:outerShdw>
                            </a:effectLst>
                            <a:latin typeface="Cambria Math" panose="02040503050406030204" pitchFamily="18" charset="0"/>
                          </a:rPr>
                          <m:t>2</m:t>
                        </m:r>
                      </m:sup>
                    </m:sSup>
                    <m:r>
                      <a:rPr lang="es-ES" b="0" i="1" smtClean="0">
                        <a:effectLst>
                          <a:outerShdw blurRad="38100" dist="38100" dir="2700000" algn="tl">
                            <a:srgbClr val="000000">
                              <a:alpha val="43137"/>
                            </a:srgbClr>
                          </a:outerShdw>
                        </a:effectLst>
                        <a:latin typeface="Cambria Math" panose="02040503050406030204" pitchFamily="18" charset="0"/>
                      </a:rPr>
                      <m:t>=</m:t>
                    </m:r>
                    <m:r>
                      <a:rPr lang="es-ES" i="1">
                        <a:effectLst>
                          <a:outerShdw blurRad="38100" dist="38100" dir="2700000" algn="tl">
                            <a:srgbClr val="000000">
                              <a:alpha val="43137"/>
                            </a:srgbClr>
                          </a:outerShdw>
                        </a:effectLst>
                        <a:latin typeface="Cambria Math" panose="02040503050406030204" pitchFamily="18" charset="0"/>
                      </a:rPr>
                      <m:t>1</m:t>
                    </m:r>
                    <m:r>
                      <a:rPr lang="es-ES" b="0" i="1" smtClean="0">
                        <a:effectLst>
                          <a:outerShdw blurRad="38100" dist="38100" dir="2700000" algn="tl">
                            <a:srgbClr val="000000">
                              <a:alpha val="43137"/>
                            </a:srgbClr>
                          </a:outerShdw>
                        </a:effectLst>
                        <a:latin typeface="Cambria Math" panose="02040503050406030204" pitchFamily="18" charset="0"/>
                      </a:rPr>
                      <m:t>00</m:t>
                    </m:r>
                    <m:r>
                      <a:rPr lang="es-ES" i="1">
                        <a:effectLst>
                          <a:outerShdw blurRad="38100" dist="38100" dir="2700000" algn="tl">
                            <a:srgbClr val="000000">
                              <a:alpha val="43137"/>
                            </a:srgbClr>
                          </a:outerShdw>
                        </a:effectLst>
                        <a:latin typeface="Cambria Math" panose="02040503050406030204" pitchFamily="18" charset="0"/>
                      </a:rPr>
                      <m:t>𝑥</m:t>
                    </m:r>
                    <m:sSup>
                      <m:sSupPr>
                        <m:ctrlPr>
                          <a:rPr lang="es-ES" i="1">
                            <a:effectLst>
                              <a:outerShdw blurRad="38100" dist="38100" dir="2700000" algn="tl">
                                <a:srgbClr val="000000">
                                  <a:alpha val="43137"/>
                                </a:srgbClr>
                              </a:outerShdw>
                            </a:effectLst>
                            <a:latin typeface="Cambria Math" panose="02040503050406030204" pitchFamily="18" charset="0"/>
                          </a:rPr>
                        </m:ctrlPr>
                      </m:sSupPr>
                      <m:e>
                        <m:r>
                          <a:rPr lang="es-ES" i="1">
                            <a:effectLst>
                              <a:outerShdw blurRad="38100" dist="38100" dir="2700000" algn="tl">
                                <a:srgbClr val="000000">
                                  <a:alpha val="43137"/>
                                </a:srgbClr>
                              </a:outerShdw>
                            </a:effectLst>
                            <a:latin typeface="Cambria Math" panose="02040503050406030204" pitchFamily="18" charset="0"/>
                          </a:rPr>
                          <m:t>10</m:t>
                        </m:r>
                      </m:e>
                      <m:sup>
                        <m:r>
                          <a:rPr lang="es-ES" b="0" i="1" smtClean="0">
                            <a:effectLst>
                              <a:outerShdw blurRad="38100" dist="38100" dir="2700000" algn="tl">
                                <a:srgbClr val="000000">
                                  <a:alpha val="43137"/>
                                </a:srgbClr>
                              </a:outerShdw>
                            </a:effectLst>
                            <a:latin typeface="Cambria Math" panose="02040503050406030204" pitchFamily="18" charset="0"/>
                          </a:rPr>
                          <m:t>−2+2</m:t>
                        </m:r>
                      </m:sup>
                    </m:sSup>
                    <m:r>
                      <a:rPr lang="es-ES" b="0" i="1" smtClean="0">
                        <a:effectLst>
                          <a:outerShdw blurRad="38100" dist="38100" dir="2700000" algn="tl">
                            <a:srgbClr val="000000">
                              <a:alpha val="43137"/>
                            </a:srgbClr>
                          </a:outerShdw>
                        </a:effectLst>
                        <a:latin typeface="Cambria Math" panose="02040503050406030204" pitchFamily="18" charset="0"/>
                      </a:rPr>
                      <m:t>=</m:t>
                    </m:r>
                    <m:r>
                      <a:rPr lang="es-ES" i="1">
                        <a:effectLst>
                          <a:outerShdw blurRad="38100" dist="38100" dir="2700000" algn="tl">
                            <a:srgbClr val="000000">
                              <a:alpha val="43137"/>
                            </a:srgbClr>
                          </a:outerShdw>
                        </a:effectLst>
                        <a:latin typeface="Cambria Math" panose="02040503050406030204" pitchFamily="18" charset="0"/>
                      </a:rPr>
                      <m:t>1</m:t>
                    </m:r>
                    <m:r>
                      <a:rPr lang="es-ES" b="0" i="1" smtClean="0">
                        <a:effectLst>
                          <a:outerShdw blurRad="38100" dist="38100" dir="2700000" algn="tl">
                            <a:srgbClr val="000000">
                              <a:alpha val="43137"/>
                            </a:srgbClr>
                          </a:outerShdw>
                        </a:effectLst>
                        <a:latin typeface="Cambria Math" panose="02040503050406030204" pitchFamily="18" charset="0"/>
                      </a:rPr>
                      <m:t>00</m:t>
                    </m:r>
                    <m:r>
                      <a:rPr lang="es-ES" i="1" smtClean="0">
                        <a:effectLst>
                          <a:outerShdw blurRad="38100" dist="38100" dir="2700000" algn="tl">
                            <a:srgbClr val="000000">
                              <a:alpha val="43137"/>
                            </a:srgbClr>
                          </a:outerShdw>
                        </a:effectLst>
                        <a:latin typeface="Cambria Math" panose="02040503050406030204" pitchFamily="18" charset="0"/>
                      </a:rPr>
                      <m:t>𝑥</m:t>
                    </m:r>
                    <m:sSup>
                      <m:sSupPr>
                        <m:ctrlPr>
                          <a:rPr lang="es-ES" i="1" smtClean="0">
                            <a:effectLst>
                              <a:outerShdw blurRad="38100" dist="38100" dir="2700000" algn="tl">
                                <a:srgbClr val="000000">
                                  <a:alpha val="43137"/>
                                </a:srgbClr>
                              </a:outerShdw>
                            </a:effectLst>
                            <a:latin typeface="Cambria Math" panose="02040503050406030204" pitchFamily="18" charset="0"/>
                          </a:rPr>
                        </m:ctrlPr>
                      </m:sSupPr>
                      <m:e>
                        <m:r>
                          <a:rPr lang="es-ES" i="1">
                            <a:effectLst>
                              <a:outerShdw blurRad="38100" dist="38100" dir="2700000" algn="tl">
                                <a:srgbClr val="000000">
                                  <a:alpha val="43137"/>
                                </a:srgbClr>
                              </a:outerShdw>
                            </a:effectLst>
                            <a:latin typeface="Cambria Math" panose="02040503050406030204" pitchFamily="18" charset="0"/>
                          </a:rPr>
                          <m:t>10</m:t>
                        </m:r>
                      </m:e>
                      <m:sup>
                        <m:r>
                          <a:rPr lang="es-ES" b="0" i="1" smtClean="0">
                            <a:effectLst>
                              <a:outerShdw blurRad="38100" dist="38100" dir="2700000" algn="tl">
                                <a:srgbClr val="000000">
                                  <a:alpha val="43137"/>
                                </a:srgbClr>
                              </a:outerShdw>
                            </a:effectLst>
                            <a:latin typeface="Cambria Math" panose="02040503050406030204" pitchFamily="18" charset="0"/>
                          </a:rPr>
                          <m:t>0</m:t>
                        </m:r>
                      </m:sup>
                    </m:sSup>
                    <m:r>
                      <a:rPr lang="es-ES" b="0" i="1" smtClean="0">
                        <a:effectLst>
                          <a:outerShdw blurRad="38100" dist="38100" dir="2700000" algn="tl">
                            <a:srgbClr val="000000">
                              <a:alpha val="43137"/>
                            </a:srgbClr>
                          </a:outerShdw>
                        </a:effectLst>
                        <a:latin typeface="Cambria Math" panose="02040503050406030204" pitchFamily="18" charset="0"/>
                      </a:rPr>
                      <m:t>=1</m:t>
                    </m:r>
                    <m:r>
                      <a:rPr lang="es-ES" b="0" i="1" smtClean="0">
                        <a:effectLst>
                          <a:outerShdw blurRad="38100" dist="38100" dir="2700000" algn="tl">
                            <a:srgbClr val="000000">
                              <a:alpha val="43137"/>
                            </a:srgbClr>
                          </a:outerShdw>
                        </a:effectLst>
                        <a:latin typeface="Cambria Math" panose="02040503050406030204" pitchFamily="18" charset="0"/>
                      </a:rPr>
                      <m:t>𝑥</m:t>
                    </m:r>
                    <m:r>
                      <a:rPr lang="es-ES" b="0" i="1" smtClean="0">
                        <a:effectLst>
                          <a:outerShdw blurRad="38100" dist="38100" dir="2700000" algn="tl">
                            <a:srgbClr val="000000">
                              <a:alpha val="43137"/>
                            </a:srgbClr>
                          </a:outerShdw>
                        </a:effectLst>
                        <a:latin typeface="Cambria Math" panose="02040503050406030204" pitchFamily="18" charset="0"/>
                      </a:rPr>
                      <m:t>10</m:t>
                    </m:r>
                    <m:r>
                      <a:rPr lang="es-ES" b="0" i="1" smtClean="0">
                        <a:effectLst>
                          <a:outerShdw blurRad="38100" dist="38100" dir="2700000" algn="tl">
                            <a:srgbClr val="000000">
                              <a:alpha val="43137"/>
                            </a:srgbClr>
                          </a:outerShdw>
                        </a:effectLst>
                        <a:latin typeface="Cambria Math" panose="02040503050406030204" pitchFamily="18" charset="0"/>
                      </a:rPr>
                      <m:t>𝑥</m:t>
                    </m:r>
                    <m:r>
                      <a:rPr lang="es-ES" b="0" i="1" smtClean="0">
                        <a:effectLst>
                          <a:outerShdw blurRad="38100" dist="38100" dir="2700000" algn="tl">
                            <a:srgbClr val="000000">
                              <a:alpha val="43137"/>
                            </a:srgbClr>
                          </a:outerShdw>
                        </a:effectLst>
                        <a:latin typeface="Cambria Math" panose="02040503050406030204" pitchFamily="18" charset="0"/>
                      </a:rPr>
                      <m:t>10</m:t>
                    </m:r>
                    <m:r>
                      <a:rPr lang="es-ES" b="0" i="0" smtClean="0">
                        <a:effectLst>
                          <a:outerShdw blurRad="38100" dist="38100" dir="2700000" algn="tl">
                            <a:srgbClr val="000000">
                              <a:alpha val="43137"/>
                            </a:srgbClr>
                          </a:outerShdw>
                        </a:effectLst>
                        <a:latin typeface="Cambria Math" panose="02040503050406030204" pitchFamily="18" charset="0"/>
                      </a:rPr>
                      <m:t>=100</m:t>
                    </m:r>
                  </m:oMath>
                </a14:m>
                <a:endParaRPr lang="es-ES" dirty="0" smtClean="0">
                  <a:effectLst>
                    <a:outerShdw blurRad="38100" dist="38100" dir="2700000" algn="tl">
                      <a:srgbClr val="000000">
                        <a:alpha val="43137"/>
                      </a:srgbClr>
                    </a:outerShdw>
                  </a:effectLst>
                </a:endParaRPr>
              </a:p>
              <a:p>
                <a:pPr marL="285750" indent="-285750" algn="just">
                  <a:buFont typeface="Arial" panose="020B0604020202020204" pitchFamily="34" charset="0"/>
                  <a:buChar char="•"/>
                </a:pPr>
                <a14:m>
                  <m:oMath xmlns:m="http://schemas.openxmlformats.org/officeDocument/2006/math">
                    <m:sSup>
                      <m:sSupPr>
                        <m:ctrlPr>
                          <a:rPr lang="es-ES" i="1">
                            <a:effectLst>
                              <a:outerShdw blurRad="38100" dist="38100" dir="2700000" algn="tl">
                                <a:srgbClr val="000000">
                                  <a:alpha val="43137"/>
                                </a:srgbClr>
                              </a:outerShdw>
                            </a:effectLst>
                            <a:latin typeface="Cambria Math" panose="02040503050406030204" pitchFamily="18" charset="0"/>
                          </a:rPr>
                        </m:ctrlPr>
                      </m:sSupPr>
                      <m:e>
                        <m:r>
                          <a:rPr lang="es-ES" i="1">
                            <a:effectLst>
                              <a:outerShdw blurRad="38100" dist="38100" dir="2700000" algn="tl">
                                <a:srgbClr val="000000">
                                  <a:alpha val="43137"/>
                                </a:srgbClr>
                              </a:outerShdw>
                            </a:effectLst>
                            <a:latin typeface="Cambria Math" panose="02040503050406030204" pitchFamily="18" charset="0"/>
                          </a:rPr>
                          <m:t>10</m:t>
                        </m:r>
                      </m:e>
                      <m:sup>
                        <m:r>
                          <a:rPr lang="es-ES" b="0" i="1" smtClean="0">
                            <a:effectLst>
                              <a:outerShdw blurRad="38100" dist="38100" dir="2700000" algn="tl">
                                <a:srgbClr val="000000">
                                  <a:alpha val="43137"/>
                                </a:srgbClr>
                              </a:outerShdw>
                            </a:effectLst>
                            <a:latin typeface="Cambria Math" panose="02040503050406030204" pitchFamily="18" charset="0"/>
                          </a:rPr>
                          <m:t>3</m:t>
                        </m:r>
                      </m:sup>
                    </m:sSup>
                    <m:r>
                      <a:rPr lang="es-ES" i="1">
                        <a:effectLst>
                          <a:outerShdw blurRad="38100" dist="38100" dir="2700000" algn="tl">
                            <a:srgbClr val="000000">
                              <a:alpha val="43137"/>
                            </a:srgbClr>
                          </a:outerShdw>
                        </a:effectLst>
                        <a:latin typeface="Cambria Math" panose="02040503050406030204" pitchFamily="18" charset="0"/>
                      </a:rPr>
                      <m:t>=1</m:t>
                    </m:r>
                    <m:r>
                      <a:rPr lang="es-ES" i="1">
                        <a:effectLst>
                          <a:outerShdw blurRad="38100" dist="38100" dir="2700000" algn="tl">
                            <a:srgbClr val="000000">
                              <a:alpha val="43137"/>
                            </a:srgbClr>
                          </a:outerShdw>
                        </a:effectLst>
                        <a:latin typeface="Cambria Math" panose="02040503050406030204" pitchFamily="18" charset="0"/>
                      </a:rPr>
                      <m:t>𝑥</m:t>
                    </m:r>
                    <m:r>
                      <a:rPr lang="es-ES" i="1">
                        <a:effectLst>
                          <a:outerShdw blurRad="38100" dist="38100" dir="2700000" algn="tl">
                            <a:srgbClr val="000000">
                              <a:alpha val="43137"/>
                            </a:srgbClr>
                          </a:outerShdw>
                        </a:effectLst>
                        <a:latin typeface="Cambria Math" panose="02040503050406030204" pitchFamily="18" charset="0"/>
                      </a:rPr>
                      <m:t>10</m:t>
                    </m:r>
                    <m:r>
                      <a:rPr lang="es-ES" i="1">
                        <a:effectLst>
                          <a:outerShdw blurRad="38100" dist="38100" dir="2700000" algn="tl">
                            <a:srgbClr val="000000">
                              <a:alpha val="43137"/>
                            </a:srgbClr>
                          </a:outerShdw>
                        </a:effectLst>
                        <a:latin typeface="Cambria Math" panose="02040503050406030204" pitchFamily="18" charset="0"/>
                      </a:rPr>
                      <m:t>𝑥</m:t>
                    </m:r>
                    <m:r>
                      <a:rPr lang="es-ES" i="1">
                        <a:effectLst>
                          <a:outerShdw blurRad="38100" dist="38100" dir="2700000" algn="tl">
                            <a:srgbClr val="000000">
                              <a:alpha val="43137"/>
                            </a:srgbClr>
                          </a:outerShdw>
                        </a:effectLst>
                        <a:latin typeface="Cambria Math" panose="02040503050406030204" pitchFamily="18" charset="0"/>
                      </a:rPr>
                      <m:t>10</m:t>
                    </m:r>
                    <m:r>
                      <a:rPr lang="es-ES" b="0" i="1" smtClean="0">
                        <a:effectLst>
                          <a:outerShdw blurRad="38100" dist="38100" dir="2700000" algn="tl">
                            <a:srgbClr val="000000">
                              <a:alpha val="43137"/>
                            </a:srgbClr>
                          </a:outerShdw>
                        </a:effectLst>
                        <a:latin typeface="Cambria Math" panose="02040503050406030204" pitchFamily="18" charset="0"/>
                      </a:rPr>
                      <m:t>𝑥</m:t>
                    </m:r>
                    <m:r>
                      <a:rPr lang="es-ES" b="0" i="1" smtClean="0">
                        <a:effectLst>
                          <a:outerShdw blurRad="38100" dist="38100" dir="2700000" algn="tl">
                            <a:srgbClr val="000000">
                              <a:alpha val="43137"/>
                            </a:srgbClr>
                          </a:outerShdw>
                        </a:effectLst>
                        <a:latin typeface="Cambria Math" panose="02040503050406030204" pitchFamily="18" charset="0"/>
                      </a:rPr>
                      <m:t>10</m:t>
                    </m:r>
                    <m:r>
                      <a:rPr lang="es-ES">
                        <a:effectLst>
                          <a:outerShdw blurRad="38100" dist="38100" dir="2700000" algn="tl">
                            <a:srgbClr val="000000">
                              <a:alpha val="43137"/>
                            </a:srgbClr>
                          </a:outerShdw>
                        </a:effectLst>
                        <a:latin typeface="Cambria Math" panose="02040503050406030204" pitchFamily="18" charset="0"/>
                      </a:rPr>
                      <m:t>=1</m:t>
                    </m:r>
                    <m:r>
                      <a:rPr lang="es-ES" b="0" i="0" smtClean="0">
                        <a:effectLst>
                          <a:outerShdw blurRad="38100" dist="38100" dir="2700000" algn="tl">
                            <a:srgbClr val="000000">
                              <a:alpha val="43137"/>
                            </a:srgbClr>
                          </a:outerShdw>
                        </a:effectLst>
                        <a:latin typeface="Cambria Math" panose="02040503050406030204" pitchFamily="18" charset="0"/>
                      </a:rPr>
                      <m:t>0</m:t>
                    </m:r>
                    <m:r>
                      <a:rPr lang="es-ES">
                        <a:effectLst>
                          <a:outerShdw blurRad="38100" dist="38100" dir="2700000" algn="tl">
                            <a:srgbClr val="000000">
                              <a:alpha val="43137"/>
                            </a:srgbClr>
                          </a:outerShdw>
                        </a:effectLst>
                        <a:latin typeface="Cambria Math" panose="02040503050406030204" pitchFamily="18" charset="0"/>
                      </a:rPr>
                      <m:t>00</m:t>
                    </m:r>
                  </m:oMath>
                </a14:m>
                <a:endParaRPr lang="es-ES" dirty="0" smtClean="0">
                  <a:effectLst>
                    <a:outerShdw blurRad="38100" dist="38100" dir="2700000" algn="tl">
                      <a:srgbClr val="000000">
                        <a:alpha val="43137"/>
                      </a:srgbClr>
                    </a:outerShdw>
                  </a:effectLst>
                </a:endParaRPr>
              </a:p>
              <a:p>
                <a:pPr marL="285750" indent="-285750" algn="just">
                  <a:buFont typeface="Arial" panose="020B0604020202020204" pitchFamily="34" charset="0"/>
                  <a:buChar char="•"/>
                </a:pPr>
                <a14:m>
                  <m:oMath xmlns:m="http://schemas.openxmlformats.org/officeDocument/2006/math">
                    <m:sSup>
                      <m:sSupPr>
                        <m:ctrlPr>
                          <a:rPr lang="es-ES" i="1">
                            <a:effectLst>
                              <a:outerShdw blurRad="38100" dist="38100" dir="2700000" algn="tl">
                                <a:srgbClr val="000000">
                                  <a:alpha val="43137"/>
                                </a:srgbClr>
                              </a:outerShdw>
                            </a:effectLst>
                            <a:latin typeface="Cambria Math" panose="02040503050406030204" pitchFamily="18" charset="0"/>
                          </a:rPr>
                        </m:ctrlPr>
                      </m:sSupPr>
                      <m:e>
                        <m:r>
                          <a:rPr lang="es-ES" i="1">
                            <a:effectLst>
                              <a:outerShdw blurRad="38100" dist="38100" dir="2700000" algn="tl">
                                <a:srgbClr val="000000">
                                  <a:alpha val="43137"/>
                                </a:srgbClr>
                              </a:outerShdw>
                            </a:effectLst>
                            <a:latin typeface="Cambria Math" panose="02040503050406030204" pitchFamily="18" charset="0"/>
                          </a:rPr>
                          <m:t>10</m:t>
                        </m:r>
                      </m:e>
                      <m:sup>
                        <m:r>
                          <a:rPr lang="es-ES" b="0" i="1" smtClean="0">
                            <a:effectLst>
                              <a:outerShdw blurRad="38100" dist="38100" dir="2700000" algn="tl">
                                <a:srgbClr val="000000">
                                  <a:alpha val="43137"/>
                                </a:srgbClr>
                              </a:outerShdw>
                            </a:effectLst>
                            <a:latin typeface="Cambria Math" panose="02040503050406030204" pitchFamily="18" charset="0"/>
                          </a:rPr>
                          <m:t>−1</m:t>
                        </m:r>
                      </m:sup>
                    </m:sSup>
                    <m:r>
                      <a:rPr lang="es-ES" i="1">
                        <a:effectLst>
                          <a:outerShdw blurRad="38100" dist="38100" dir="2700000" algn="tl">
                            <a:srgbClr val="000000">
                              <a:alpha val="43137"/>
                            </a:srgbClr>
                          </a:outerShdw>
                        </a:effectLst>
                        <a:latin typeface="Cambria Math" panose="02040503050406030204" pitchFamily="18" charset="0"/>
                      </a:rPr>
                      <m:t>=</m:t>
                    </m:r>
                    <m:r>
                      <a:rPr lang="es-ES" b="0" i="1" smtClean="0">
                        <a:effectLst>
                          <a:outerShdw blurRad="38100" dist="38100" dir="2700000" algn="tl">
                            <a:srgbClr val="000000">
                              <a:alpha val="43137"/>
                            </a:srgbClr>
                          </a:outerShdw>
                        </a:effectLst>
                        <a:latin typeface="Cambria Math" panose="02040503050406030204" pitchFamily="18" charset="0"/>
                      </a:rPr>
                      <m:t>1</m:t>
                    </m:r>
                    <m:r>
                      <a:rPr lang="es-ES" b="0" i="1" smtClean="0">
                        <a:effectLst>
                          <a:outerShdw blurRad="38100" dist="38100" dir="2700000" algn="tl">
                            <a:srgbClr val="000000">
                              <a:alpha val="43137"/>
                            </a:srgbClr>
                          </a:outerShdw>
                        </a:effectLst>
                        <a:latin typeface="Cambria Math" panose="02040503050406030204" pitchFamily="18" charset="0"/>
                      </a:rPr>
                      <m:t>𝑥</m:t>
                    </m:r>
                    <m:sSup>
                      <m:sSupPr>
                        <m:ctrlPr>
                          <a:rPr lang="es-ES" i="1">
                            <a:effectLst>
                              <a:outerShdw blurRad="38100" dist="38100" dir="2700000" algn="tl">
                                <a:srgbClr val="000000">
                                  <a:alpha val="43137"/>
                                </a:srgbClr>
                              </a:outerShdw>
                            </a:effectLst>
                            <a:latin typeface="Cambria Math" panose="02040503050406030204" pitchFamily="18" charset="0"/>
                          </a:rPr>
                        </m:ctrlPr>
                      </m:sSupPr>
                      <m:e>
                        <m:r>
                          <a:rPr lang="es-ES" i="1">
                            <a:effectLst>
                              <a:outerShdw blurRad="38100" dist="38100" dir="2700000" algn="tl">
                                <a:srgbClr val="000000">
                                  <a:alpha val="43137"/>
                                </a:srgbClr>
                              </a:outerShdw>
                            </a:effectLst>
                            <a:latin typeface="Cambria Math" panose="02040503050406030204" pitchFamily="18" charset="0"/>
                          </a:rPr>
                          <m:t>10</m:t>
                        </m:r>
                      </m:e>
                      <m:sup>
                        <m:r>
                          <a:rPr lang="es-ES" i="1">
                            <a:effectLst>
                              <a:outerShdw blurRad="38100" dist="38100" dir="2700000" algn="tl">
                                <a:srgbClr val="000000">
                                  <a:alpha val="43137"/>
                                </a:srgbClr>
                              </a:outerShdw>
                            </a:effectLst>
                            <a:latin typeface="Cambria Math" panose="02040503050406030204" pitchFamily="18" charset="0"/>
                          </a:rPr>
                          <m:t>−1</m:t>
                        </m:r>
                      </m:sup>
                    </m:sSup>
                    <m:r>
                      <a:rPr lang="es-ES" b="0" i="1" smtClean="0">
                        <a:effectLst>
                          <a:outerShdw blurRad="38100" dist="38100" dir="2700000" algn="tl">
                            <a:srgbClr val="000000">
                              <a:alpha val="43137"/>
                            </a:srgbClr>
                          </a:outerShdw>
                        </a:effectLst>
                        <a:latin typeface="Cambria Math" panose="02040503050406030204" pitchFamily="18" charset="0"/>
                      </a:rPr>
                      <m:t>=0,1</m:t>
                    </m:r>
                    <m:r>
                      <a:rPr lang="es-ES" b="0" i="1" smtClean="0">
                        <a:effectLst>
                          <a:outerShdw blurRad="38100" dist="38100" dir="2700000" algn="tl">
                            <a:srgbClr val="000000">
                              <a:alpha val="43137"/>
                            </a:srgbClr>
                          </a:outerShdw>
                        </a:effectLst>
                        <a:latin typeface="Cambria Math" panose="02040503050406030204" pitchFamily="18" charset="0"/>
                      </a:rPr>
                      <m:t>𝑥</m:t>
                    </m:r>
                    <m:sSup>
                      <m:sSupPr>
                        <m:ctrlPr>
                          <a:rPr lang="es-ES" i="1">
                            <a:effectLst>
                              <a:outerShdw blurRad="38100" dist="38100" dir="2700000" algn="tl">
                                <a:srgbClr val="000000">
                                  <a:alpha val="43137"/>
                                </a:srgbClr>
                              </a:outerShdw>
                            </a:effectLst>
                            <a:latin typeface="Cambria Math" panose="02040503050406030204" pitchFamily="18" charset="0"/>
                          </a:rPr>
                        </m:ctrlPr>
                      </m:sSupPr>
                      <m:e>
                        <m:r>
                          <a:rPr lang="es-ES" i="1">
                            <a:effectLst>
                              <a:outerShdw blurRad="38100" dist="38100" dir="2700000" algn="tl">
                                <a:srgbClr val="000000">
                                  <a:alpha val="43137"/>
                                </a:srgbClr>
                              </a:outerShdw>
                            </a:effectLst>
                            <a:latin typeface="Cambria Math" panose="02040503050406030204" pitchFamily="18" charset="0"/>
                          </a:rPr>
                          <m:t>10</m:t>
                        </m:r>
                      </m:e>
                      <m:sup>
                        <m:r>
                          <a:rPr lang="es-ES" i="1">
                            <a:effectLst>
                              <a:outerShdw blurRad="38100" dist="38100" dir="2700000" algn="tl">
                                <a:srgbClr val="000000">
                                  <a:alpha val="43137"/>
                                </a:srgbClr>
                              </a:outerShdw>
                            </a:effectLst>
                            <a:latin typeface="Cambria Math" panose="02040503050406030204" pitchFamily="18" charset="0"/>
                          </a:rPr>
                          <m:t>1</m:t>
                        </m:r>
                      </m:sup>
                    </m:sSup>
                    <m:r>
                      <a:rPr lang="es-ES" b="0" i="1" smtClean="0">
                        <a:effectLst>
                          <a:outerShdw blurRad="38100" dist="38100" dir="2700000" algn="tl">
                            <a:srgbClr val="000000">
                              <a:alpha val="43137"/>
                            </a:srgbClr>
                          </a:outerShdw>
                        </a:effectLst>
                        <a:latin typeface="Cambria Math" panose="02040503050406030204" pitchFamily="18" charset="0"/>
                      </a:rPr>
                      <m:t>𝑥</m:t>
                    </m:r>
                    <m:sSup>
                      <m:sSupPr>
                        <m:ctrlPr>
                          <a:rPr lang="es-ES" i="1">
                            <a:effectLst>
                              <a:outerShdw blurRad="38100" dist="38100" dir="2700000" algn="tl">
                                <a:srgbClr val="000000">
                                  <a:alpha val="43137"/>
                                </a:srgbClr>
                              </a:outerShdw>
                            </a:effectLst>
                            <a:latin typeface="Cambria Math" panose="02040503050406030204" pitchFamily="18" charset="0"/>
                          </a:rPr>
                        </m:ctrlPr>
                      </m:sSupPr>
                      <m:e>
                        <m:r>
                          <a:rPr lang="es-ES" i="1">
                            <a:effectLst>
                              <a:outerShdw blurRad="38100" dist="38100" dir="2700000" algn="tl">
                                <a:srgbClr val="000000">
                                  <a:alpha val="43137"/>
                                </a:srgbClr>
                              </a:outerShdw>
                            </a:effectLst>
                            <a:latin typeface="Cambria Math" panose="02040503050406030204" pitchFamily="18" charset="0"/>
                          </a:rPr>
                          <m:t>10</m:t>
                        </m:r>
                      </m:e>
                      <m:sup>
                        <m:r>
                          <a:rPr lang="es-ES" i="1">
                            <a:effectLst>
                              <a:outerShdw blurRad="38100" dist="38100" dir="2700000" algn="tl">
                                <a:srgbClr val="000000">
                                  <a:alpha val="43137"/>
                                </a:srgbClr>
                              </a:outerShdw>
                            </a:effectLst>
                            <a:latin typeface="Cambria Math" panose="02040503050406030204" pitchFamily="18" charset="0"/>
                          </a:rPr>
                          <m:t>−1</m:t>
                        </m:r>
                      </m:sup>
                    </m:sSup>
                    <m:r>
                      <a:rPr lang="es-ES" b="0" i="1" smtClean="0">
                        <a:effectLst>
                          <a:outerShdw blurRad="38100" dist="38100" dir="2700000" algn="tl">
                            <a:srgbClr val="000000">
                              <a:alpha val="43137"/>
                            </a:srgbClr>
                          </a:outerShdw>
                        </a:effectLst>
                        <a:latin typeface="Cambria Math" panose="02040503050406030204" pitchFamily="18" charset="0"/>
                      </a:rPr>
                      <m:t>=</m:t>
                    </m:r>
                    <m:f>
                      <m:fPr>
                        <m:ctrlPr>
                          <a:rPr lang="es-ES" b="0" i="1" smtClean="0">
                            <a:effectLst>
                              <a:outerShdw blurRad="38100" dist="38100" dir="2700000" algn="tl">
                                <a:srgbClr val="000000">
                                  <a:alpha val="43137"/>
                                </a:srgbClr>
                              </a:outerShdw>
                            </a:effectLst>
                            <a:latin typeface="Cambria Math" panose="02040503050406030204" pitchFamily="18" charset="0"/>
                          </a:rPr>
                        </m:ctrlPr>
                      </m:fPr>
                      <m:num>
                        <m:r>
                          <a:rPr lang="es-ES" i="1">
                            <a:effectLst>
                              <a:outerShdw blurRad="38100" dist="38100" dir="2700000" algn="tl">
                                <a:srgbClr val="000000">
                                  <a:alpha val="43137"/>
                                </a:srgbClr>
                              </a:outerShdw>
                            </a:effectLst>
                            <a:latin typeface="Cambria Math" panose="02040503050406030204" pitchFamily="18" charset="0"/>
                          </a:rPr>
                          <m:t>1</m:t>
                        </m:r>
                      </m:num>
                      <m:den>
                        <m:r>
                          <a:rPr lang="es-ES" i="1">
                            <a:effectLst>
                              <a:outerShdw blurRad="38100" dist="38100" dir="2700000" algn="tl">
                                <a:srgbClr val="000000">
                                  <a:alpha val="43137"/>
                                </a:srgbClr>
                              </a:outerShdw>
                            </a:effectLst>
                            <a:latin typeface="Cambria Math" panose="02040503050406030204" pitchFamily="18" charset="0"/>
                          </a:rPr>
                          <m:t>10</m:t>
                        </m:r>
                      </m:den>
                    </m:f>
                    <m:r>
                      <a:rPr lang="es-ES">
                        <a:effectLst>
                          <a:outerShdw blurRad="38100" dist="38100" dir="2700000" algn="tl">
                            <a:srgbClr val="000000">
                              <a:alpha val="43137"/>
                            </a:srgbClr>
                          </a:outerShdw>
                        </a:effectLst>
                        <a:latin typeface="Cambria Math" panose="02040503050406030204" pitchFamily="18" charset="0"/>
                      </a:rPr>
                      <m:t>=</m:t>
                    </m:r>
                    <m:r>
                      <a:rPr lang="es-ES" b="0" i="0" smtClean="0">
                        <a:effectLst>
                          <a:outerShdw blurRad="38100" dist="38100" dir="2700000" algn="tl">
                            <a:srgbClr val="000000">
                              <a:alpha val="43137"/>
                            </a:srgbClr>
                          </a:outerShdw>
                        </a:effectLst>
                        <a:latin typeface="Cambria Math" panose="02040503050406030204" pitchFamily="18" charset="0"/>
                      </a:rPr>
                      <m:t>0,1</m:t>
                    </m:r>
                  </m:oMath>
                </a14:m>
                <a:endParaRPr lang="es-ES" b="0" dirty="0" smtClean="0">
                  <a:effectLst>
                    <a:outerShdw blurRad="38100" dist="38100" dir="2700000" algn="tl">
                      <a:srgbClr val="000000">
                        <a:alpha val="43137"/>
                      </a:srgbClr>
                    </a:outerShdw>
                  </a:effectLst>
                </a:endParaRPr>
              </a:p>
              <a:p>
                <a:pPr marL="285750" indent="-285750" algn="just">
                  <a:buFont typeface="Arial" panose="020B0604020202020204" pitchFamily="34" charset="0"/>
                  <a:buChar char="•"/>
                </a:pPr>
                <a14:m>
                  <m:oMath xmlns:m="http://schemas.openxmlformats.org/officeDocument/2006/math">
                    <m:sSup>
                      <m:sSupPr>
                        <m:ctrlPr>
                          <a:rPr lang="es-ES" i="1">
                            <a:effectLst>
                              <a:outerShdw blurRad="38100" dist="38100" dir="2700000" algn="tl">
                                <a:srgbClr val="000000">
                                  <a:alpha val="43137"/>
                                </a:srgbClr>
                              </a:outerShdw>
                            </a:effectLst>
                            <a:latin typeface="Cambria Math" panose="02040503050406030204" pitchFamily="18" charset="0"/>
                          </a:rPr>
                        </m:ctrlPr>
                      </m:sSupPr>
                      <m:e>
                        <m:r>
                          <a:rPr lang="es-ES" i="1">
                            <a:effectLst>
                              <a:outerShdw blurRad="38100" dist="38100" dir="2700000" algn="tl">
                                <a:srgbClr val="000000">
                                  <a:alpha val="43137"/>
                                </a:srgbClr>
                              </a:outerShdw>
                            </a:effectLst>
                            <a:latin typeface="Cambria Math" panose="02040503050406030204" pitchFamily="18" charset="0"/>
                          </a:rPr>
                          <m:t>10</m:t>
                        </m:r>
                      </m:e>
                      <m:sup>
                        <m:r>
                          <a:rPr lang="es-ES" b="0" i="1" smtClean="0">
                            <a:effectLst>
                              <a:outerShdw blurRad="38100" dist="38100" dir="2700000" algn="tl">
                                <a:srgbClr val="000000">
                                  <a:alpha val="43137"/>
                                </a:srgbClr>
                              </a:outerShdw>
                            </a:effectLst>
                            <a:latin typeface="Cambria Math" panose="02040503050406030204" pitchFamily="18" charset="0"/>
                          </a:rPr>
                          <m:t>−2</m:t>
                        </m:r>
                      </m:sup>
                    </m:sSup>
                    <m:r>
                      <a:rPr lang="es-ES" i="1">
                        <a:effectLst>
                          <a:outerShdw blurRad="38100" dist="38100" dir="2700000" algn="tl">
                            <a:srgbClr val="000000">
                              <a:alpha val="43137"/>
                            </a:srgbClr>
                          </a:outerShdw>
                        </a:effectLst>
                        <a:latin typeface="Cambria Math" panose="02040503050406030204" pitchFamily="18" charset="0"/>
                      </a:rPr>
                      <m:t>=</m:t>
                    </m:r>
                    <m:r>
                      <a:rPr lang="es-ES" b="0" i="1" smtClean="0">
                        <a:effectLst>
                          <a:outerShdw blurRad="38100" dist="38100" dir="2700000" algn="tl">
                            <a:srgbClr val="000000">
                              <a:alpha val="43137"/>
                            </a:srgbClr>
                          </a:outerShdw>
                        </a:effectLst>
                        <a:latin typeface="Cambria Math" panose="02040503050406030204" pitchFamily="18" charset="0"/>
                      </a:rPr>
                      <m:t>1/(</m:t>
                    </m:r>
                    <m:r>
                      <a:rPr lang="es-ES" i="1">
                        <a:effectLst>
                          <a:outerShdw blurRad="38100" dist="38100" dir="2700000" algn="tl">
                            <a:srgbClr val="000000">
                              <a:alpha val="43137"/>
                            </a:srgbClr>
                          </a:outerShdw>
                        </a:effectLst>
                        <a:latin typeface="Cambria Math" panose="02040503050406030204" pitchFamily="18" charset="0"/>
                      </a:rPr>
                      <m:t>10</m:t>
                    </m:r>
                    <m:r>
                      <a:rPr lang="es-ES" i="1">
                        <a:effectLst>
                          <a:outerShdw blurRad="38100" dist="38100" dir="2700000" algn="tl">
                            <a:srgbClr val="000000">
                              <a:alpha val="43137"/>
                            </a:srgbClr>
                          </a:outerShdw>
                        </a:effectLst>
                        <a:latin typeface="Cambria Math" panose="02040503050406030204" pitchFamily="18" charset="0"/>
                      </a:rPr>
                      <m:t>𝑥</m:t>
                    </m:r>
                    <m:r>
                      <a:rPr lang="es-ES" i="1">
                        <a:effectLst>
                          <a:outerShdw blurRad="38100" dist="38100" dir="2700000" algn="tl">
                            <a:srgbClr val="000000">
                              <a:alpha val="43137"/>
                            </a:srgbClr>
                          </a:outerShdw>
                        </a:effectLst>
                        <a:latin typeface="Cambria Math" panose="02040503050406030204" pitchFamily="18" charset="0"/>
                      </a:rPr>
                      <m:t>10)</m:t>
                    </m:r>
                    <m:r>
                      <a:rPr lang="es-ES">
                        <a:effectLst>
                          <a:outerShdw blurRad="38100" dist="38100" dir="2700000" algn="tl">
                            <a:srgbClr val="000000">
                              <a:alpha val="43137"/>
                            </a:srgbClr>
                          </a:outerShdw>
                        </a:effectLst>
                        <a:latin typeface="Cambria Math" panose="02040503050406030204" pitchFamily="18" charset="0"/>
                      </a:rPr>
                      <m:t>=</m:t>
                    </m:r>
                    <m:r>
                      <a:rPr lang="es-ES" b="0" i="0" smtClean="0">
                        <a:effectLst>
                          <a:outerShdw blurRad="38100" dist="38100" dir="2700000" algn="tl">
                            <a:srgbClr val="000000">
                              <a:alpha val="43137"/>
                            </a:srgbClr>
                          </a:outerShdw>
                        </a:effectLst>
                        <a:latin typeface="Cambria Math" panose="02040503050406030204" pitchFamily="18" charset="0"/>
                      </a:rPr>
                      <m:t>0,01</m:t>
                    </m:r>
                  </m:oMath>
                </a14:m>
                <a:endParaRPr lang="es-ES" dirty="0" smtClean="0">
                  <a:effectLst>
                    <a:outerShdw blurRad="38100" dist="38100" dir="2700000" algn="tl">
                      <a:srgbClr val="000000">
                        <a:alpha val="43137"/>
                      </a:srgbClr>
                    </a:outerShdw>
                  </a:effectLst>
                </a:endParaRPr>
              </a:p>
              <a:p>
                <a:pPr marL="285750" indent="-285750" algn="just">
                  <a:buFont typeface="Arial" panose="020B0604020202020204" pitchFamily="34" charset="0"/>
                  <a:buChar char="•"/>
                </a:pPr>
                <a14:m>
                  <m:oMath xmlns:m="http://schemas.openxmlformats.org/officeDocument/2006/math">
                    <m:sSup>
                      <m:sSupPr>
                        <m:ctrlPr>
                          <a:rPr lang="es-ES" i="1">
                            <a:effectLst>
                              <a:outerShdw blurRad="38100" dist="38100" dir="2700000" algn="tl">
                                <a:srgbClr val="000000">
                                  <a:alpha val="43137"/>
                                </a:srgbClr>
                              </a:outerShdw>
                            </a:effectLst>
                            <a:latin typeface="Cambria Math" panose="02040503050406030204" pitchFamily="18" charset="0"/>
                          </a:rPr>
                        </m:ctrlPr>
                      </m:sSupPr>
                      <m:e>
                        <m:r>
                          <a:rPr lang="es-ES" i="1">
                            <a:effectLst>
                              <a:outerShdw blurRad="38100" dist="38100" dir="2700000" algn="tl">
                                <a:srgbClr val="000000">
                                  <a:alpha val="43137"/>
                                </a:srgbClr>
                              </a:outerShdw>
                            </a:effectLst>
                            <a:latin typeface="Cambria Math" panose="02040503050406030204" pitchFamily="18" charset="0"/>
                          </a:rPr>
                          <m:t>10</m:t>
                        </m:r>
                      </m:e>
                      <m:sup>
                        <m:r>
                          <a:rPr lang="es-ES" b="0" i="1" smtClean="0">
                            <a:effectLst>
                              <a:outerShdw blurRad="38100" dist="38100" dir="2700000" algn="tl">
                                <a:srgbClr val="000000">
                                  <a:alpha val="43137"/>
                                </a:srgbClr>
                              </a:outerShdw>
                            </a:effectLst>
                            <a:latin typeface="Cambria Math" panose="02040503050406030204" pitchFamily="18" charset="0"/>
                          </a:rPr>
                          <m:t>−3</m:t>
                        </m:r>
                      </m:sup>
                    </m:sSup>
                    <m:r>
                      <a:rPr lang="es-ES" i="1">
                        <a:effectLst>
                          <a:outerShdw blurRad="38100" dist="38100" dir="2700000" algn="tl">
                            <a:srgbClr val="000000">
                              <a:alpha val="43137"/>
                            </a:srgbClr>
                          </a:outerShdw>
                        </a:effectLst>
                        <a:latin typeface="Cambria Math" panose="02040503050406030204" pitchFamily="18" charset="0"/>
                      </a:rPr>
                      <m:t>=1</m:t>
                    </m:r>
                    <m:r>
                      <a:rPr lang="es-ES" b="0" i="1" smtClean="0">
                        <a:effectLst>
                          <a:outerShdw blurRad="38100" dist="38100" dir="2700000" algn="tl">
                            <a:srgbClr val="000000">
                              <a:alpha val="43137"/>
                            </a:srgbClr>
                          </a:outerShdw>
                        </a:effectLst>
                        <a:latin typeface="Cambria Math" panose="02040503050406030204" pitchFamily="18" charset="0"/>
                      </a:rPr>
                      <m:t>/</m:t>
                    </m:r>
                    <m:r>
                      <a:rPr lang="es-ES" i="1">
                        <a:effectLst>
                          <a:outerShdw blurRad="38100" dist="38100" dir="2700000" algn="tl">
                            <a:srgbClr val="000000">
                              <a:alpha val="43137"/>
                            </a:srgbClr>
                          </a:outerShdw>
                        </a:effectLst>
                        <a:latin typeface="Cambria Math" panose="02040503050406030204" pitchFamily="18" charset="0"/>
                      </a:rPr>
                      <m:t>10</m:t>
                    </m:r>
                    <m:r>
                      <a:rPr lang="es-ES" i="1">
                        <a:effectLst>
                          <a:outerShdw blurRad="38100" dist="38100" dir="2700000" algn="tl">
                            <a:srgbClr val="000000">
                              <a:alpha val="43137"/>
                            </a:srgbClr>
                          </a:outerShdw>
                        </a:effectLst>
                        <a:latin typeface="Cambria Math" panose="02040503050406030204" pitchFamily="18" charset="0"/>
                      </a:rPr>
                      <m:t>𝑥</m:t>
                    </m:r>
                    <m:r>
                      <a:rPr lang="es-ES" i="1">
                        <a:effectLst>
                          <a:outerShdw blurRad="38100" dist="38100" dir="2700000" algn="tl">
                            <a:srgbClr val="000000">
                              <a:alpha val="43137"/>
                            </a:srgbClr>
                          </a:outerShdw>
                        </a:effectLst>
                        <a:latin typeface="Cambria Math" panose="02040503050406030204" pitchFamily="18" charset="0"/>
                      </a:rPr>
                      <m:t>10</m:t>
                    </m:r>
                    <m:r>
                      <a:rPr lang="es-ES" b="0" i="1" smtClean="0">
                        <a:effectLst>
                          <a:outerShdw blurRad="38100" dist="38100" dir="2700000" algn="tl">
                            <a:srgbClr val="000000">
                              <a:alpha val="43137"/>
                            </a:srgbClr>
                          </a:outerShdw>
                        </a:effectLst>
                        <a:latin typeface="Cambria Math" panose="02040503050406030204" pitchFamily="18" charset="0"/>
                      </a:rPr>
                      <m:t>𝑥</m:t>
                    </m:r>
                    <m:r>
                      <a:rPr lang="es-ES" b="0" i="1" smtClean="0">
                        <a:effectLst>
                          <a:outerShdw blurRad="38100" dist="38100" dir="2700000" algn="tl">
                            <a:srgbClr val="000000">
                              <a:alpha val="43137"/>
                            </a:srgbClr>
                          </a:outerShdw>
                        </a:effectLst>
                        <a:latin typeface="Cambria Math" panose="02040503050406030204" pitchFamily="18" charset="0"/>
                      </a:rPr>
                      <m:t>10</m:t>
                    </m:r>
                    <m:r>
                      <a:rPr lang="es-ES">
                        <a:effectLst>
                          <a:outerShdw blurRad="38100" dist="38100" dir="2700000" algn="tl">
                            <a:srgbClr val="000000">
                              <a:alpha val="43137"/>
                            </a:srgbClr>
                          </a:outerShdw>
                        </a:effectLst>
                        <a:latin typeface="Cambria Math" panose="02040503050406030204" pitchFamily="18" charset="0"/>
                      </a:rPr>
                      <m:t>=</m:t>
                    </m:r>
                  </m:oMath>
                </a14:m>
                <a:r>
                  <a:rPr lang="es-ES" dirty="0" smtClean="0">
                    <a:effectLst>
                      <a:outerShdw blurRad="38100" dist="38100" dir="2700000" algn="tl">
                        <a:srgbClr val="000000">
                          <a:alpha val="43137"/>
                        </a:srgbClr>
                      </a:outerShdw>
                    </a:effectLst>
                  </a:rPr>
                  <a:t>0,001</a:t>
                </a:r>
                <a:endParaRPr lang="es-ES" dirty="0">
                  <a:effectLst>
                    <a:outerShdw blurRad="38100" dist="38100" dir="2700000" algn="tl">
                      <a:srgbClr val="000000">
                        <a:alpha val="43137"/>
                      </a:srgbClr>
                    </a:outerShdw>
                  </a:effectLst>
                </a:endParaRPr>
              </a:p>
              <a:p>
                <a:pPr marL="285750" indent="-285750" algn="just">
                  <a:buFont typeface="Arial" panose="020B0604020202020204" pitchFamily="34" charset="0"/>
                  <a:buChar char="•"/>
                </a:pPr>
                <a:endParaRPr lang="es-ES" dirty="0">
                  <a:effectLst>
                    <a:outerShdw blurRad="38100" dist="38100" dir="2700000" algn="tl">
                      <a:srgbClr val="000000">
                        <a:alpha val="43137"/>
                      </a:srgbClr>
                    </a:outerShdw>
                  </a:effectLst>
                </a:endParaRPr>
              </a:p>
              <a:p>
                <a:pPr marL="285750" indent="-285750" algn="just">
                  <a:buFont typeface="Arial" panose="020B0604020202020204" pitchFamily="34" charset="0"/>
                  <a:buChar char="•"/>
                </a:pPr>
                <a:endParaRPr lang="es-ES" dirty="0">
                  <a:effectLst>
                    <a:outerShdw blurRad="38100" dist="38100" dir="2700000" algn="tl">
                      <a:srgbClr val="000000">
                        <a:alpha val="43137"/>
                      </a:srgbClr>
                    </a:outerShdw>
                  </a:effectLst>
                </a:endParaRPr>
              </a:p>
              <a:p>
                <a:pPr marL="285750" indent="-285750" algn="just">
                  <a:buFont typeface="Arial" panose="020B0604020202020204" pitchFamily="34" charset="0"/>
                  <a:buChar char="•"/>
                </a:pPr>
                <a:endParaRPr lang="es-ES" dirty="0">
                  <a:effectLst>
                    <a:outerShdw blurRad="38100" dist="38100" dir="2700000" algn="tl">
                      <a:srgbClr val="000000">
                        <a:alpha val="43137"/>
                      </a:srgbClr>
                    </a:outerShdw>
                  </a:effectLst>
                </a:endParaRPr>
              </a:p>
              <a:p>
                <a:pPr marL="285750" indent="-285750" algn="just">
                  <a:buFont typeface="Arial" panose="020B0604020202020204" pitchFamily="34" charset="0"/>
                  <a:buChar char="•"/>
                </a:pPr>
                <a:endParaRPr lang="es-ES" dirty="0" smtClean="0">
                  <a:effectLst>
                    <a:outerShdw blurRad="38100" dist="38100" dir="2700000" algn="tl">
                      <a:srgbClr val="000000">
                        <a:alpha val="43137"/>
                      </a:srgbClr>
                    </a:outerShdw>
                  </a:effectLst>
                </a:endParaRPr>
              </a:p>
            </p:txBody>
          </p:sp>
        </mc:Choice>
        <mc:Fallback xmlns="">
          <p:sp>
            <p:nvSpPr>
              <p:cNvPr id="9" name="Marcador de contenido 2"/>
              <p:cNvSpPr txBox="1">
                <a:spLocks noRot="1" noChangeAspect="1" noMove="1" noResize="1" noEditPoints="1" noAdjustHandles="1" noChangeArrowheads="1" noChangeShapeType="1" noTextEdit="1"/>
              </p:cNvSpPr>
              <p:nvPr/>
            </p:nvSpPr>
            <p:spPr>
              <a:xfrm>
                <a:off x="314324" y="1956391"/>
                <a:ext cx="8578155" cy="3115543"/>
              </a:xfrm>
              <a:prstGeom prst="rect">
                <a:avLst/>
              </a:prstGeom>
              <a:blipFill>
                <a:blip r:embed="rId4"/>
                <a:stretch>
                  <a:fillRect l="-569" t="-1370"/>
                </a:stretch>
              </a:blipFill>
            </p:spPr>
            <p:txBody>
              <a:bodyPr/>
              <a:lstStyle/>
              <a:p>
                <a:r>
                  <a:rPr lang="es-EC">
                    <a:noFill/>
                  </a:rPr>
                  <a:t> </a:t>
                </a:r>
              </a:p>
            </p:txBody>
          </p:sp>
        </mc:Fallback>
      </mc:AlternateContent>
      <p:sp>
        <p:nvSpPr>
          <p:cNvPr id="10" name="Título 1"/>
          <p:cNvSpPr txBox="1">
            <a:spLocks/>
          </p:cNvSpPr>
          <p:nvPr/>
        </p:nvSpPr>
        <p:spPr>
          <a:xfrm>
            <a:off x="628650" y="365126"/>
            <a:ext cx="7886700" cy="1325563"/>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b="1" dirty="0" smtClean="0">
                <a:effectLst>
                  <a:outerShdw blurRad="38100" dist="38100" dir="2700000" algn="tl">
                    <a:srgbClr val="000000">
                      <a:alpha val="43137"/>
                    </a:srgbClr>
                  </a:outerShdw>
                </a:effectLst>
              </a:rPr>
              <a:t>Potencias de base 10</a:t>
            </a:r>
            <a:endParaRPr lang="es-EC"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29161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10" name="Título 1"/>
          <p:cNvSpPr txBox="1">
            <a:spLocks/>
          </p:cNvSpPr>
          <p:nvPr/>
        </p:nvSpPr>
        <p:spPr>
          <a:xfrm>
            <a:off x="628650" y="365126"/>
            <a:ext cx="7886700" cy="1325563"/>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b="1" dirty="0" smtClean="0">
                <a:effectLst>
                  <a:outerShdw blurRad="38100" dist="38100" dir="2700000" algn="tl">
                    <a:srgbClr val="000000">
                      <a:alpha val="43137"/>
                    </a:srgbClr>
                  </a:outerShdw>
                </a:effectLst>
              </a:rPr>
              <a:t>Prefijos del SI</a:t>
            </a:r>
            <a:endParaRPr lang="es-EC" b="1" dirty="0">
              <a:effectLst>
                <a:outerShdw blurRad="38100" dist="38100" dir="2700000" algn="tl">
                  <a:srgbClr val="000000">
                    <a:alpha val="43137"/>
                  </a:srgbClr>
                </a:outerShdw>
              </a:effectLst>
            </a:endParaRPr>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313" y="1701022"/>
            <a:ext cx="7317374" cy="3163667"/>
          </a:xfrm>
          <a:prstGeom prst="rect">
            <a:avLst/>
          </a:prstGeom>
        </p:spPr>
      </p:pic>
    </p:spTree>
    <p:extLst>
      <p:ext uri="{BB962C8B-B14F-4D97-AF65-F5344CB8AC3E}">
        <p14:creationId xmlns:p14="http://schemas.microsoft.com/office/powerpoint/2010/main" val="2664063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9"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Notación científica</a:t>
            </a:r>
            <a:endParaRPr lang="es-EC" sz="4400" b="1" i="1" dirty="0">
              <a:effectLst>
                <a:outerShdw blurRad="38100" dist="38100" dir="2700000" algn="tl">
                  <a:srgbClr val="000000">
                    <a:alpha val="43137"/>
                  </a:srgbClr>
                </a:outerShdw>
              </a:effectLst>
            </a:endParaRPr>
          </a:p>
        </p:txBody>
      </p:sp>
      <p:sp>
        <p:nvSpPr>
          <p:cNvPr id="11" name="Rectángulo 10"/>
          <p:cNvSpPr/>
          <p:nvPr/>
        </p:nvSpPr>
        <p:spPr>
          <a:xfrm>
            <a:off x="538530" y="1521511"/>
            <a:ext cx="8049816" cy="923330"/>
          </a:xfrm>
          <a:prstGeom prst="rect">
            <a:avLst/>
          </a:prstGeom>
        </p:spPr>
        <p:txBody>
          <a:bodyPr wrap="square">
            <a:spAutoFit/>
          </a:bodyPr>
          <a:lstStyle/>
          <a:p>
            <a:pPr algn="just"/>
            <a:r>
              <a:rPr lang="es-ES" smtClean="0"/>
              <a:t>La notación científica es una manera de escribir cantidades con la forma a·10 </a:t>
            </a:r>
            <a:r>
              <a:rPr lang="es-ES" baseline="30000" smtClean="0"/>
              <a:t>n</a:t>
            </a:r>
            <a:r>
              <a:rPr lang="es-ES" smtClean="0"/>
              <a:t> donde “a” es un número mayor o igual que 1 y menor que 10 y “n” es un número entero. </a:t>
            </a:r>
            <a:endParaRPr lang="es-ES" dirty="0" smtClean="0"/>
          </a:p>
        </p:txBody>
      </p:sp>
      <p:sp>
        <p:nvSpPr>
          <p:cNvPr id="4" name="Rectángulo 3"/>
          <p:cNvSpPr/>
          <p:nvPr/>
        </p:nvSpPr>
        <p:spPr>
          <a:xfrm>
            <a:off x="541210" y="3174585"/>
            <a:ext cx="8095158" cy="646331"/>
          </a:xfrm>
          <a:prstGeom prst="rect">
            <a:avLst/>
          </a:prstGeom>
        </p:spPr>
        <p:txBody>
          <a:bodyPr wrap="square">
            <a:spAutoFit/>
          </a:bodyPr>
          <a:lstStyle/>
          <a:p>
            <a:r>
              <a:rPr lang="es-ES" dirty="0"/>
              <a:t>Cuando el exponente (n) es positivo estamos multiplicando por una potencia de 10 mientras que cuando es negativo estamos dividiendo por una potencia de 10.</a:t>
            </a:r>
            <a:endParaRPr lang="es-EC" dirty="0"/>
          </a:p>
        </p:txBody>
      </p:sp>
      <p:sp>
        <p:nvSpPr>
          <p:cNvPr id="5" name="Rectángulo 4"/>
          <p:cNvSpPr/>
          <p:nvPr/>
        </p:nvSpPr>
        <p:spPr>
          <a:xfrm>
            <a:off x="538530" y="2456654"/>
            <a:ext cx="8049816" cy="646331"/>
          </a:xfrm>
          <a:prstGeom prst="rect">
            <a:avLst/>
          </a:prstGeom>
        </p:spPr>
        <p:txBody>
          <a:bodyPr wrap="square">
            <a:spAutoFit/>
          </a:bodyPr>
          <a:lstStyle/>
          <a:p>
            <a:r>
              <a:rPr lang="es-ES" dirty="0"/>
              <a:t>La notación científica permite reducir la cantidad de dígitos y hacer más comprensibles las expresiones.</a:t>
            </a:r>
            <a:endParaRPr lang="es-EC" dirty="0"/>
          </a:p>
        </p:txBody>
      </p:sp>
      <mc:AlternateContent xmlns:mc="http://schemas.openxmlformats.org/markup-compatibility/2006" xmlns:a14="http://schemas.microsoft.com/office/drawing/2010/main">
        <mc:Choice Requires="a14">
          <p:sp>
            <p:nvSpPr>
              <p:cNvPr id="12" name="CuadroTexto 11"/>
              <p:cNvSpPr txBox="1"/>
              <p:nvPr/>
            </p:nvSpPr>
            <p:spPr>
              <a:xfrm>
                <a:off x="1050612" y="4248058"/>
                <a:ext cx="2054986" cy="276999"/>
              </a:xfrm>
              <a:prstGeom prst="rect">
                <a:avLst/>
              </a:prstGeom>
              <a:noFill/>
            </p:spPr>
            <p:txBody>
              <a:bodyPr wrap="none" lIns="0" tIns="0" rIns="0" bIns="0" rtlCol="0">
                <a:spAutoFit/>
              </a:bodyPr>
              <a:lstStyle/>
              <a:p>
                <a14:m>
                  <m:oMath xmlns:m="http://schemas.openxmlformats.org/officeDocument/2006/math">
                    <m:sSup>
                      <m:sSupPr>
                        <m:ctrlPr>
                          <a:rPr lang="es-EC" i="1" smtClean="0">
                            <a:latin typeface="Cambria Math" panose="02040503050406030204" pitchFamily="18" charset="0"/>
                          </a:rPr>
                        </m:ctrlPr>
                      </m:sSupPr>
                      <m:e>
                        <m:r>
                          <a:rPr lang="es-ES" b="0" i="1" smtClean="0">
                            <a:latin typeface="Cambria Math" panose="02040503050406030204" pitchFamily="18" charset="0"/>
                          </a:rPr>
                          <m:t>1</m:t>
                        </m:r>
                        <m:r>
                          <a:rPr lang="es-ES" b="0" i="1" smtClean="0">
                            <a:latin typeface="Cambria Math" panose="02040503050406030204" pitchFamily="18" charset="0"/>
                          </a:rPr>
                          <m:t>𝑥</m:t>
                        </m:r>
                        <m:r>
                          <a:rPr lang="es-ES" b="0" i="1" smtClean="0">
                            <a:latin typeface="Cambria Math" panose="02040503050406030204" pitchFamily="18" charset="0"/>
                          </a:rPr>
                          <m:t>10 </m:t>
                        </m:r>
                      </m:e>
                      <m:sup>
                        <m:r>
                          <a:rPr lang="es-ES" b="0" i="1" smtClean="0">
                            <a:latin typeface="Cambria Math" panose="02040503050406030204" pitchFamily="18" charset="0"/>
                          </a:rPr>
                          <m:t>6</m:t>
                        </m:r>
                      </m:sup>
                    </m:sSup>
                    <m:r>
                      <a:rPr lang="es-EC" i="1" smtClean="0">
                        <a:latin typeface="Cambria Math" panose="02040503050406030204" pitchFamily="18" charset="0"/>
                      </a:rPr>
                      <m:t>=</m:t>
                    </m:r>
                  </m:oMath>
                </a14:m>
                <a:r>
                  <a:rPr lang="es-EC" dirty="0" smtClean="0"/>
                  <a:t>1x1.000.000</a:t>
                </a:r>
                <a:endParaRPr lang="es-EC" dirty="0"/>
              </a:p>
            </p:txBody>
          </p:sp>
        </mc:Choice>
        <mc:Fallback xmlns="">
          <p:sp>
            <p:nvSpPr>
              <p:cNvPr id="12" name="CuadroTexto 11"/>
              <p:cNvSpPr txBox="1">
                <a:spLocks noRot="1" noChangeAspect="1" noMove="1" noResize="1" noEditPoints="1" noAdjustHandles="1" noChangeArrowheads="1" noChangeShapeType="1" noTextEdit="1"/>
              </p:cNvSpPr>
              <p:nvPr/>
            </p:nvSpPr>
            <p:spPr>
              <a:xfrm>
                <a:off x="1050612" y="4248058"/>
                <a:ext cx="2054986" cy="276999"/>
              </a:xfrm>
              <a:prstGeom prst="rect">
                <a:avLst/>
              </a:prstGeom>
              <a:blipFill>
                <a:blip r:embed="rId4"/>
                <a:stretch>
                  <a:fillRect l="-3858" t="-28889" r="-6528" b="-51111"/>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13" name="CuadroTexto 12"/>
              <p:cNvSpPr txBox="1"/>
              <p:nvPr/>
            </p:nvSpPr>
            <p:spPr>
              <a:xfrm>
                <a:off x="1050612" y="4700505"/>
                <a:ext cx="3159455" cy="276999"/>
              </a:xfrm>
              <a:prstGeom prst="rect">
                <a:avLst/>
              </a:prstGeom>
              <a:noFill/>
            </p:spPr>
            <p:txBody>
              <a:bodyPr wrap="none" lIns="0" tIns="0" rIns="0" bIns="0" rtlCol="0">
                <a:spAutoFit/>
              </a:bodyPr>
              <a:lstStyle/>
              <a:p>
                <a14:m>
                  <m:oMath xmlns:m="http://schemas.openxmlformats.org/officeDocument/2006/math">
                    <m:sSup>
                      <m:sSupPr>
                        <m:ctrlPr>
                          <a:rPr lang="es-EC" i="1" smtClean="0">
                            <a:latin typeface="Cambria Math" panose="02040503050406030204" pitchFamily="18" charset="0"/>
                          </a:rPr>
                        </m:ctrlPr>
                      </m:sSupPr>
                      <m:e>
                        <m:r>
                          <a:rPr lang="es-ES" b="0" i="1" smtClean="0">
                            <a:latin typeface="Cambria Math" panose="02040503050406030204" pitchFamily="18" charset="0"/>
                          </a:rPr>
                          <m:t>1</m:t>
                        </m:r>
                        <m:r>
                          <a:rPr lang="es-ES" b="0" i="1" smtClean="0">
                            <a:latin typeface="Cambria Math" panose="02040503050406030204" pitchFamily="18" charset="0"/>
                          </a:rPr>
                          <m:t>𝑥</m:t>
                        </m:r>
                        <m:r>
                          <a:rPr lang="es-ES" b="0" i="1" smtClean="0">
                            <a:latin typeface="Cambria Math" panose="02040503050406030204" pitchFamily="18" charset="0"/>
                          </a:rPr>
                          <m:t>10 </m:t>
                        </m:r>
                      </m:e>
                      <m:sup>
                        <m:r>
                          <a:rPr lang="es-ES" b="0" i="1" smtClean="0">
                            <a:latin typeface="Cambria Math" panose="02040503050406030204" pitchFamily="18" charset="0"/>
                          </a:rPr>
                          <m:t>−6</m:t>
                        </m:r>
                      </m:sup>
                    </m:sSup>
                    <m:r>
                      <a:rPr lang="es-EC" i="1" smtClean="0">
                        <a:latin typeface="Cambria Math" panose="02040503050406030204" pitchFamily="18" charset="0"/>
                      </a:rPr>
                      <m:t>=</m:t>
                    </m:r>
                  </m:oMath>
                </a14:m>
                <a:r>
                  <a:rPr lang="es-EC" dirty="0" smtClean="0"/>
                  <a:t>1/1.000.000=0,000001</a:t>
                </a:r>
                <a:endParaRPr lang="es-EC" dirty="0"/>
              </a:p>
            </p:txBody>
          </p:sp>
        </mc:Choice>
        <mc:Fallback xmlns="">
          <p:sp>
            <p:nvSpPr>
              <p:cNvPr id="13" name="CuadroTexto 12"/>
              <p:cNvSpPr txBox="1">
                <a:spLocks noRot="1" noChangeAspect="1" noMove="1" noResize="1" noEditPoints="1" noAdjustHandles="1" noChangeArrowheads="1" noChangeShapeType="1" noTextEdit="1"/>
              </p:cNvSpPr>
              <p:nvPr/>
            </p:nvSpPr>
            <p:spPr>
              <a:xfrm>
                <a:off x="1050612" y="4700505"/>
                <a:ext cx="3159455" cy="276999"/>
              </a:xfrm>
              <a:prstGeom prst="rect">
                <a:avLst/>
              </a:prstGeom>
              <a:blipFill>
                <a:blip r:embed="rId5"/>
                <a:stretch>
                  <a:fillRect l="-2505" t="-28261" r="-3854" b="-50000"/>
                </a:stretch>
              </a:blipFill>
            </p:spPr>
            <p:txBody>
              <a:bodyPr/>
              <a:lstStyle/>
              <a:p>
                <a:r>
                  <a:rPr lang="es-EC">
                    <a:noFill/>
                  </a:rPr>
                  <a:t> </a:t>
                </a:r>
              </a:p>
            </p:txBody>
          </p:sp>
        </mc:Fallback>
      </mc:AlternateContent>
    </p:spTree>
    <p:extLst>
      <p:ext uri="{BB962C8B-B14F-4D97-AF65-F5344CB8AC3E}">
        <p14:creationId xmlns:p14="http://schemas.microsoft.com/office/powerpoint/2010/main" val="4067279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9"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Notación científica</a:t>
            </a:r>
            <a:endParaRPr lang="es-EC" sz="4400" b="1" i="1" dirty="0">
              <a:effectLst>
                <a:outerShdw blurRad="38100" dist="38100" dir="2700000" algn="tl">
                  <a:srgbClr val="000000">
                    <a:alpha val="43137"/>
                  </a:srgbClr>
                </a:outerShdw>
              </a:effectLst>
            </a:endParaRPr>
          </a:p>
        </p:txBody>
      </p:sp>
      <p:sp>
        <p:nvSpPr>
          <p:cNvPr id="5" name="Rectángulo 4"/>
          <p:cNvSpPr/>
          <p:nvPr/>
        </p:nvSpPr>
        <p:spPr>
          <a:xfrm>
            <a:off x="538530" y="2456654"/>
            <a:ext cx="8049816" cy="1754326"/>
          </a:xfrm>
          <a:prstGeom prst="rect">
            <a:avLst/>
          </a:prstGeom>
        </p:spPr>
        <p:txBody>
          <a:bodyPr wrap="square">
            <a:spAutoFit/>
          </a:bodyPr>
          <a:lstStyle/>
          <a:p>
            <a:pPr marL="285750" indent="-285750">
              <a:buFont typeface="Arial" panose="020B0604020202020204" pitchFamily="34" charset="0"/>
              <a:buChar char="•"/>
            </a:pPr>
            <a:r>
              <a:rPr lang="es-ES" dirty="0" smtClean="0"/>
              <a:t>Correr </a:t>
            </a:r>
            <a:r>
              <a:rPr lang="es-ES" dirty="0"/>
              <a:t>la coma hacia uno u otro lado hasta que nos quede un solo dígito </a:t>
            </a:r>
            <a:r>
              <a:rPr lang="es-ES" dirty="0" smtClean="0"/>
              <a:t>entero.</a:t>
            </a:r>
          </a:p>
          <a:p>
            <a:pPr marL="285750" indent="-285750">
              <a:buFont typeface="Arial" panose="020B0604020202020204" pitchFamily="34" charset="0"/>
              <a:buChar char="•"/>
            </a:pPr>
            <a:r>
              <a:rPr lang="es-ES" dirty="0"/>
              <a:t>Luego compensamos el corrimiento de la coma con el exponente del número 10</a:t>
            </a:r>
            <a:r>
              <a:rPr lang="es-ES" dirty="0" smtClean="0"/>
              <a:t>.</a:t>
            </a:r>
          </a:p>
          <a:p>
            <a:pPr marL="285750" indent="-285750">
              <a:buFont typeface="Arial" panose="020B0604020202020204" pitchFamily="34" charset="0"/>
              <a:buChar char="•"/>
            </a:pPr>
            <a:r>
              <a:rPr lang="es-ES" dirty="0"/>
              <a:t>Por cada lugar que corremos la coma </a:t>
            </a:r>
            <a:r>
              <a:rPr lang="es-ES" dirty="0" smtClean="0"/>
              <a:t>desde la </a:t>
            </a:r>
            <a:r>
              <a:rPr lang="es-ES" dirty="0"/>
              <a:t>derecha hacia la izquierda, le sumamos un número al exponente.</a:t>
            </a:r>
            <a:endParaRPr lang="es-EC" dirty="0"/>
          </a:p>
          <a:p>
            <a:pPr marL="285750" indent="-285750">
              <a:buFont typeface="Arial" panose="020B0604020202020204" pitchFamily="34" charset="0"/>
              <a:buChar char="•"/>
            </a:pPr>
            <a:r>
              <a:rPr lang="es-ES" dirty="0" smtClean="0"/>
              <a:t>Por </a:t>
            </a:r>
            <a:r>
              <a:rPr lang="es-ES" dirty="0"/>
              <a:t>cada lugar que corremos la </a:t>
            </a:r>
            <a:r>
              <a:rPr lang="es-ES" dirty="0" smtClean="0"/>
              <a:t>coma desde izquierda </a:t>
            </a:r>
            <a:r>
              <a:rPr lang="es-ES" dirty="0"/>
              <a:t>hacia la </a:t>
            </a:r>
            <a:r>
              <a:rPr lang="es-ES" dirty="0" smtClean="0"/>
              <a:t>derecha, </a:t>
            </a:r>
            <a:r>
              <a:rPr lang="es-ES" dirty="0"/>
              <a:t>le restamos un número al </a:t>
            </a:r>
            <a:r>
              <a:rPr lang="es-ES" dirty="0" smtClean="0"/>
              <a:t>exponente.</a:t>
            </a:r>
          </a:p>
        </p:txBody>
      </p:sp>
      <mc:AlternateContent xmlns:mc="http://schemas.openxmlformats.org/markup-compatibility/2006" xmlns:a14="http://schemas.microsoft.com/office/drawing/2010/main">
        <mc:Choice Requires="a14">
          <p:sp>
            <p:nvSpPr>
              <p:cNvPr id="12" name="CuadroTexto 11"/>
              <p:cNvSpPr txBox="1"/>
              <p:nvPr/>
            </p:nvSpPr>
            <p:spPr>
              <a:xfrm>
                <a:off x="899592" y="5229200"/>
                <a:ext cx="2054986" cy="276999"/>
              </a:xfrm>
              <a:prstGeom prst="rect">
                <a:avLst/>
              </a:prstGeom>
              <a:noFill/>
            </p:spPr>
            <p:txBody>
              <a:bodyPr wrap="none" lIns="0" tIns="0" rIns="0" bIns="0" rtlCol="0">
                <a:spAutoFit/>
              </a:bodyPr>
              <a:lstStyle/>
              <a:p>
                <a14:m>
                  <m:oMath xmlns:m="http://schemas.openxmlformats.org/officeDocument/2006/math">
                    <m:sSup>
                      <m:sSupPr>
                        <m:ctrlPr>
                          <a:rPr lang="es-EC" i="1" smtClean="0">
                            <a:latin typeface="Cambria Math" panose="02040503050406030204" pitchFamily="18" charset="0"/>
                          </a:rPr>
                        </m:ctrlPr>
                      </m:sSupPr>
                      <m:e>
                        <m:r>
                          <a:rPr lang="es-ES" b="0" i="1" smtClean="0">
                            <a:latin typeface="Cambria Math" panose="02040503050406030204" pitchFamily="18" charset="0"/>
                          </a:rPr>
                          <m:t>1</m:t>
                        </m:r>
                        <m:r>
                          <a:rPr lang="es-ES" b="0" i="1" smtClean="0">
                            <a:latin typeface="Cambria Math" panose="02040503050406030204" pitchFamily="18" charset="0"/>
                          </a:rPr>
                          <m:t>𝑥</m:t>
                        </m:r>
                        <m:r>
                          <a:rPr lang="es-ES" b="0" i="1" smtClean="0">
                            <a:latin typeface="Cambria Math" panose="02040503050406030204" pitchFamily="18" charset="0"/>
                          </a:rPr>
                          <m:t>10 </m:t>
                        </m:r>
                      </m:e>
                      <m:sup>
                        <m:r>
                          <a:rPr lang="es-ES" b="0" i="1" smtClean="0">
                            <a:latin typeface="Cambria Math" panose="02040503050406030204" pitchFamily="18" charset="0"/>
                          </a:rPr>
                          <m:t>6</m:t>
                        </m:r>
                      </m:sup>
                    </m:sSup>
                    <m:r>
                      <a:rPr lang="es-EC" i="1" smtClean="0">
                        <a:latin typeface="Cambria Math" panose="02040503050406030204" pitchFamily="18" charset="0"/>
                      </a:rPr>
                      <m:t>=</m:t>
                    </m:r>
                  </m:oMath>
                </a14:m>
                <a:r>
                  <a:rPr lang="es-EC" dirty="0" smtClean="0"/>
                  <a:t>1x1.000.000</a:t>
                </a:r>
                <a:endParaRPr lang="es-EC" dirty="0"/>
              </a:p>
            </p:txBody>
          </p:sp>
        </mc:Choice>
        <mc:Fallback xmlns="">
          <p:sp>
            <p:nvSpPr>
              <p:cNvPr id="12" name="CuadroTexto 11"/>
              <p:cNvSpPr txBox="1">
                <a:spLocks noRot="1" noChangeAspect="1" noMove="1" noResize="1" noEditPoints="1" noAdjustHandles="1" noChangeArrowheads="1" noChangeShapeType="1" noTextEdit="1"/>
              </p:cNvSpPr>
              <p:nvPr/>
            </p:nvSpPr>
            <p:spPr>
              <a:xfrm>
                <a:off x="899592" y="5229200"/>
                <a:ext cx="2054986" cy="276999"/>
              </a:xfrm>
              <a:prstGeom prst="rect">
                <a:avLst/>
              </a:prstGeom>
              <a:blipFill>
                <a:blip r:embed="rId4"/>
                <a:stretch>
                  <a:fillRect l="-4154" t="-28889" r="-6231" b="-51111"/>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13" name="CuadroTexto 12"/>
              <p:cNvSpPr txBox="1"/>
              <p:nvPr/>
            </p:nvSpPr>
            <p:spPr>
              <a:xfrm>
                <a:off x="899592" y="4493521"/>
                <a:ext cx="3159455" cy="276999"/>
              </a:xfrm>
              <a:prstGeom prst="rect">
                <a:avLst/>
              </a:prstGeom>
              <a:noFill/>
            </p:spPr>
            <p:txBody>
              <a:bodyPr wrap="none" lIns="0" tIns="0" rIns="0" bIns="0" rtlCol="0">
                <a:spAutoFit/>
              </a:bodyPr>
              <a:lstStyle/>
              <a:p>
                <a14:m>
                  <m:oMath xmlns:m="http://schemas.openxmlformats.org/officeDocument/2006/math">
                    <m:sSup>
                      <m:sSupPr>
                        <m:ctrlPr>
                          <a:rPr lang="es-EC" i="1" smtClean="0">
                            <a:latin typeface="Cambria Math" panose="02040503050406030204" pitchFamily="18" charset="0"/>
                          </a:rPr>
                        </m:ctrlPr>
                      </m:sSupPr>
                      <m:e>
                        <m:r>
                          <a:rPr lang="es-ES" b="0" i="1" smtClean="0">
                            <a:latin typeface="Cambria Math" panose="02040503050406030204" pitchFamily="18" charset="0"/>
                          </a:rPr>
                          <m:t>1</m:t>
                        </m:r>
                        <m:r>
                          <a:rPr lang="es-ES" b="0" i="1" smtClean="0">
                            <a:latin typeface="Cambria Math" panose="02040503050406030204" pitchFamily="18" charset="0"/>
                          </a:rPr>
                          <m:t>𝑥</m:t>
                        </m:r>
                        <m:r>
                          <a:rPr lang="es-ES" b="0" i="1" smtClean="0">
                            <a:latin typeface="Cambria Math" panose="02040503050406030204" pitchFamily="18" charset="0"/>
                          </a:rPr>
                          <m:t>10 </m:t>
                        </m:r>
                      </m:e>
                      <m:sup>
                        <m:r>
                          <a:rPr lang="es-ES" b="0" i="1" smtClean="0">
                            <a:latin typeface="Cambria Math" panose="02040503050406030204" pitchFamily="18" charset="0"/>
                          </a:rPr>
                          <m:t>−6</m:t>
                        </m:r>
                      </m:sup>
                    </m:sSup>
                    <m:r>
                      <a:rPr lang="es-EC" i="1" smtClean="0">
                        <a:latin typeface="Cambria Math" panose="02040503050406030204" pitchFamily="18" charset="0"/>
                      </a:rPr>
                      <m:t>=</m:t>
                    </m:r>
                  </m:oMath>
                </a14:m>
                <a:r>
                  <a:rPr lang="es-EC" dirty="0" smtClean="0"/>
                  <a:t>1/1.000.000=0,000001</a:t>
                </a:r>
                <a:endParaRPr lang="es-EC" dirty="0"/>
              </a:p>
            </p:txBody>
          </p:sp>
        </mc:Choice>
        <mc:Fallback xmlns="">
          <p:sp>
            <p:nvSpPr>
              <p:cNvPr id="13" name="CuadroTexto 12"/>
              <p:cNvSpPr txBox="1">
                <a:spLocks noRot="1" noChangeAspect="1" noMove="1" noResize="1" noEditPoints="1" noAdjustHandles="1" noChangeArrowheads="1" noChangeShapeType="1" noTextEdit="1"/>
              </p:cNvSpPr>
              <p:nvPr/>
            </p:nvSpPr>
            <p:spPr>
              <a:xfrm>
                <a:off x="899592" y="4493521"/>
                <a:ext cx="3159455" cy="276999"/>
              </a:xfrm>
              <a:prstGeom prst="rect">
                <a:avLst/>
              </a:prstGeom>
              <a:blipFill>
                <a:blip r:embed="rId5"/>
                <a:stretch>
                  <a:fillRect l="-2703" t="-28261" r="-3861" b="-50000"/>
                </a:stretch>
              </a:blipFill>
            </p:spPr>
            <p:txBody>
              <a:bodyPr/>
              <a:lstStyle/>
              <a:p>
                <a:r>
                  <a:rPr lang="es-EC">
                    <a:noFill/>
                  </a:rPr>
                  <a:t> </a:t>
                </a:r>
              </a:p>
            </p:txBody>
          </p:sp>
        </mc:Fallback>
      </mc:AlternateContent>
      <p:sp>
        <p:nvSpPr>
          <p:cNvPr id="14" name="Título 3"/>
          <p:cNvSpPr txBox="1">
            <a:spLocks/>
          </p:cNvSpPr>
          <p:nvPr/>
        </p:nvSpPr>
        <p:spPr>
          <a:xfrm>
            <a:off x="538530" y="1675102"/>
            <a:ext cx="6481742" cy="56798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sz="2400" b="1" dirty="0">
                <a:effectLst>
                  <a:outerShdw blurRad="38100" dist="38100" dir="2700000" algn="tl">
                    <a:srgbClr val="000000">
                      <a:alpha val="43137"/>
                    </a:srgbClr>
                  </a:outerShdw>
                </a:effectLst>
                <a:latin typeface="+mn-lt"/>
              </a:rPr>
              <a:t>¿Cómo escribir </a:t>
            </a:r>
            <a:r>
              <a:rPr lang="es-ES" sz="2400" b="1" dirty="0">
                <a:effectLst>
                  <a:outerShdw blurRad="38100" dist="38100" dir="2700000" algn="tl">
                    <a:srgbClr val="000000">
                      <a:alpha val="43137"/>
                    </a:srgbClr>
                  </a:outerShdw>
                </a:effectLst>
                <a:latin typeface="+mn-lt"/>
                <a:cs typeface="Calibri" panose="020F0502020204030204" pitchFamily="34" charset="0"/>
              </a:rPr>
              <a:t>un</a:t>
            </a:r>
            <a:r>
              <a:rPr lang="es-ES" sz="2400" b="1" dirty="0">
                <a:effectLst>
                  <a:outerShdw blurRad="38100" dist="38100" dir="2700000" algn="tl">
                    <a:srgbClr val="000000">
                      <a:alpha val="43137"/>
                    </a:srgbClr>
                  </a:outerShdw>
                </a:effectLst>
                <a:latin typeface="+mn-lt"/>
              </a:rPr>
              <a:t> número en notación científica</a:t>
            </a:r>
            <a:r>
              <a:rPr lang="es-ES" sz="2400" b="1" dirty="0" smtClean="0">
                <a:effectLst>
                  <a:outerShdw blurRad="38100" dist="38100" dir="2700000" algn="tl">
                    <a:srgbClr val="000000">
                      <a:alpha val="43137"/>
                    </a:srgbClr>
                  </a:outerShdw>
                </a:effectLst>
                <a:latin typeface="+mn-lt"/>
              </a:rPr>
              <a:t>?</a:t>
            </a:r>
            <a:endParaRPr lang="es-ES" sz="2400" b="1" dirty="0">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3321024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9"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Notación científica</a:t>
            </a:r>
            <a:endParaRPr lang="es-EC" sz="4400" b="1" i="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5" name="Rectángulo 4"/>
              <p:cNvSpPr/>
              <p:nvPr/>
            </p:nvSpPr>
            <p:spPr>
              <a:xfrm>
                <a:off x="538530" y="2456654"/>
                <a:ext cx="8049816" cy="1242648"/>
              </a:xfrm>
              <a:prstGeom prst="rect">
                <a:avLst/>
              </a:prstGeom>
            </p:spPr>
            <p:txBody>
              <a:bodyPr wrap="square">
                <a:spAutoFit/>
              </a:bodyPr>
              <a:lstStyle/>
              <a:p>
                <a:pPr marL="285750" indent="-285750">
                  <a:buFont typeface="Arial" panose="020B0604020202020204" pitchFamily="34" charset="0"/>
                  <a:buChar char="•"/>
                </a:pPr>
                <a:r>
                  <a:rPr lang="es-ES" dirty="0" smtClean="0"/>
                  <a:t>Si queremos convertir el número 1200 corremos la coma tres lugares hacia la izquierda </a:t>
                </a:r>
                <a:r>
                  <a:rPr lang="es-ES" dirty="0"/>
                  <a:t>hasta que nos quede un solo dígito entero y obtenemos </a:t>
                </a:r>
                <a:r>
                  <a:rPr lang="es-ES" dirty="0" smtClean="0"/>
                  <a:t>1,2</a:t>
                </a:r>
                <a14:m>
                  <m:oMath xmlns:m="http://schemas.openxmlformats.org/officeDocument/2006/math">
                    <m:r>
                      <m:rPr>
                        <m:sty m:val="p"/>
                      </m:rPr>
                      <a:rPr lang="es-ES" b="0" i="0" smtClean="0">
                        <a:latin typeface="Cambria Math" panose="02040503050406030204" pitchFamily="18" charset="0"/>
                      </a:rPr>
                      <m:t>x</m:t>
                    </m:r>
                    <m:sSup>
                      <m:sSupPr>
                        <m:ctrlPr>
                          <a:rPr lang="es-ES" i="1" smtClean="0">
                            <a:latin typeface="Cambria Math" panose="02040503050406030204" pitchFamily="18" charset="0"/>
                          </a:rPr>
                        </m:ctrlPr>
                      </m:sSupPr>
                      <m:e>
                        <m:r>
                          <a:rPr lang="es-ES" b="0" i="1" smtClean="0">
                            <a:latin typeface="Cambria Math" panose="02040503050406030204" pitchFamily="18" charset="0"/>
                          </a:rPr>
                          <m:t>10</m:t>
                        </m:r>
                      </m:e>
                      <m:sup>
                        <m:r>
                          <a:rPr lang="es-ES" b="0" i="1" smtClean="0">
                            <a:latin typeface="Cambria Math" panose="02040503050406030204" pitchFamily="18" charset="0"/>
                          </a:rPr>
                          <m:t>3</m:t>
                        </m:r>
                      </m:sup>
                    </m:sSup>
                  </m:oMath>
                </a14:m>
                <a:r>
                  <a:rPr lang="es-ES" dirty="0" smtClean="0"/>
                  <a:t>.</a:t>
                </a:r>
              </a:p>
              <a:p>
                <a:pPr marL="285750" indent="-285750">
                  <a:buFont typeface="Arial" panose="020B0604020202020204" pitchFamily="34" charset="0"/>
                  <a:buChar char="•"/>
                </a:pPr>
                <a:r>
                  <a:rPr lang="es-ES" dirty="0" smtClean="0"/>
                  <a:t>Si </a:t>
                </a:r>
                <a:r>
                  <a:rPr lang="es-ES" dirty="0"/>
                  <a:t>tenemos el número 0,0221 corremos dos lugares hacia la </a:t>
                </a:r>
                <a:r>
                  <a:rPr lang="es-ES" dirty="0" smtClean="0"/>
                  <a:t>derecha, hasta </a:t>
                </a:r>
                <a:r>
                  <a:rPr lang="es-ES" dirty="0"/>
                  <a:t>que nos quede un solo dígito entero y obtenemos </a:t>
                </a:r>
                <a:r>
                  <a:rPr lang="es-ES" dirty="0" smtClean="0"/>
                  <a:t>2,21</a:t>
                </a:r>
                <a14:m>
                  <m:oMath xmlns:m="http://schemas.openxmlformats.org/officeDocument/2006/math">
                    <m:sSup>
                      <m:sSupPr>
                        <m:ctrlPr>
                          <a:rPr lang="es-ES" i="1" smtClean="0">
                            <a:latin typeface="Cambria Math" panose="02040503050406030204" pitchFamily="18" charset="0"/>
                          </a:rPr>
                        </m:ctrlPr>
                      </m:sSupPr>
                      <m:e>
                        <m:r>
                          <a:rPr lang="es-ES" b="0" i="1" smtClean="0">
                            <a:latin typeface="Cambria Math" panose="02040503050406030204" pitchFamily="18" charset="0"/>
                          </a:rPr>
                          <m:t>𝑥</m:t>
                        </m:r>
                        <m:r>
                          <a:rPr lang="es-ES" b="0" i="1" smtClean="0">
                            <a:latin typeface="Cambria Math" panose="02040503050406030204" pitchFamily="18" charset="0"/>
                          </a:rPr>
                          <m:t>10</m:t>
                        </m:r>
                      </m:e>
                      <m:sup>
                        <m:r>
                          <a:rPr lang="es-ES" b="0" i="1" smtClean="0">
                            <a:latin typeface="Cambria Math" panose="02040503050406030204" pitchFamily="18" charset="0"/>
                          </a:rPr>
                          <m:t>−2</m:t>
                        </m:r>
                      </m:sup>
                    </m:sSup>
                  </m:oMath>
                </a14:m>
                <a:r>
                  <a:rPr lang="es-ES" dirty="0" smtClean="0"/>
                  <a:t>.</a:t>
                </a:r>
                <a:endParaRPr lang="es-EC" dirty="0"/>
              </a:p>
            </p:txBody>
          </p:sp>
        </mc:Choice>
        <mc:Fallback xmlns="">
          <p:sp>
            <p:nvSpPr>
              <p:cNvPr id="5" name="Rectángulo 4"/>
              <p:cNvSpPr>
                <a:spLocks noRot="1" noChangeAspect="1" noMove="1" noResize="1" noEditPoints="1" noAdjustHandles="1" noChangeArrowheads="1" noChangeShapeType="1" noTextEdit="1"/>
              </p:cNvSpPr>
              <p:nvPr/>
            </p:nvSpPr>
            <p:spPr>
              <a:xfrm>
                <a:off x="538530" y="2456654"/>
                <a:ext cx="8049816" cy="1242648"/>
              </a:xfrm>
              <a:prstGeom prst="rect">
                <a:avLst/>
              </a:prstGeom>
              <a:blipFill>
                <a:blip r:embed="rId4"/>
                <a:stretch>
                  <a:fillRect l="-454" t="-2941" b="-3431"/>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13" name="CuadroTexto 12"/>
              <p:cNvSpPr txBox="1"/>
              <p:nvPr/>
            </p:nvSpPr>
            <p:spPr>
              <a:xfrm>
                <a:off x="827584" y="4647425"/>
                <a:ext cx="4026552" cy="276999"/>
              </a:xfrm>
              <a:prstGeom prst="rect">
                <a:avLst/>
              </a:prstGeom>
              <a:noFill/>
            </p:spPr>
            <p:txBody>
              <a:bodyPr wrap="none" lIns="0" tIns="0" rIns="0" bIns="0" rtlCol="0">
                <a:spAutoFit/>
              </a:bodyPr>
              <a:lstStyle/>
              <a:p>
                <a14:m>
                  <m:oMath xmlns:m="http://schemas.openxmlformats.org/officeDocument/2006/math">
                    <m:sSup>
                      <m:sSupPr>
                        <m:ctrlPr>
                          <a:rPr lang="es-EC" i="1" smtClean="0">
                            <a:latin typeface="Cambria Math" panose="02040503050406030204" pitchFamily="18" charset="0"/>
                          </a:rPr>
                        </m:ctrlPr>
                      </m:sSupPr>
                      <m:e>
                        <m:r>
                          <a:rPr lang="es-ES" b="0" i="1" smtClean="0">
                            <a:latin typeface="Cambria Math" panose="02040503050406030204" pitchFamily="18" charset="0"/>
                          </a:rPr>
                          <m:t>0,0221</m:t>
                        </m:r>
                        <m:r>
                          <a:rPr lang="es-ES" b="0" i="1" smtClean="0">
                            <a:latin typeface="Cambria Math" panose="02040503050406030204" pitchFamily="18" charset="0"/>
                          </a:rPr>
                          <m:t>𝑥</m:t>
                        </m:r>
                        <m:r>
                          <a:rPr lang="es-ES" b="0" i="1" smtClean="0">
                            <a:latin typeface="Cambria Math" panose="02040503050406030204" pitchFamily="18" charset="0"/>
                          </a:rPr>
                          <m:t>10 </m:t>
                        </m:r>
                      </m:e>
                      <m:sup>
                        <m:r>
                          <a:rPr lang="es-ES" b="0" i="1" smtClean="0">
                            <a:latin typeface="Cambria Math" panose="02040503050406030204" pitchFamily="18" charset="0"/>
                          </a:rPr>
                          <m:t>0</m:t>
                        </m:r>
                      </m:sup>
                    </m:sSup>
                    <m:r>
                      <a:rPr lang="es-EC" i="1" smtClean="0">
                        <a:latin typeface="Cambria Math" panose="02040503050406030204" pitchFamily="18" charset="0"/>
                      </a:rPr>
                      <m:t>=</m:t>
                    </m:r>
                    <m:sSup>
                      <m:sSupPr>
                        <m:ctrlPr>
                          <a:rPr lang="es-EC" i="1">
                            <a:latin typeface="Cambria Math" panose="02040503050406030204" pitchFamily="18" charset="0"/>
                          </a:rPr>
                        </m:ctrlPr>
                      </m:sSupPr>
                      <m:e>
                        <m:r>
                          <a:rPr lang="es-ES" i="1">
                            <a:latin typeface="Cambria Math" panose="02040503050406030204" pitchFamily="18" charset="0"/>
                          </a:rPr>
                          <m:t>2</m:t>
                        </m:r>
                        <m:r>
                          <a:rPr lang="es-ES" b="0" i="1" smtClean="0">
                            <a:latin typeface="Cambria Math" panose="02040503050406030204" pitchFamily="18" charset="0"/>
                          </a:rPr>
                          <m:t>,</m:t>
                        </m:r>
                        <m:r>
                          <a:rPr lang="es-ES" i="1">
                            <a:latin typeface="Cambria Math" panose="02040503050406030204" pitchFamily="18" charset="0"/>
                          </a:rPr>
                          <m:t>2</m:t>
                        </m:r>
                        <m:r>
                          <a:rPr lang="es-ES" b="0" i="1" smtClean="0">
                            <a:latin typeface="Cambria Math" panose="02040503050406030204" pitchFamily="18" charset="0"/>
                          </a:rPr>
                          <m:t>1</m:t>
                        </m:r>
                        <m:r>
                          <a:rPr lang="es-ES" i="1">
                            <a:latin typeface="Cambria Math" panose="02040503050406030204" pitchFamily="18" charset="0"/>
                          </a:rPr>
                          <m:t>𝑥</m:t>
                        </m:r>
                        <m:r>
                          <a:rPr lang="es-ES" i="1">
                            <a:latin typeface="Cambria Math" panose="02040503050406030204" pitchFamily="18" charset="0"/>
                          </a:rPr>
                          <m:t>10 </m:t>
                        </m:r>
                      </m:e>
                      <m:sup>
                        <m:r>
                          <a:rPr lang="es-ES" i="1">
                            <a:latin typeface="Cambria Math" panose="02040503050406030204" pitchFamily="18" charset="0"/>
                          </a:rPr>
                          <m:t>0</m:t>
                        </m:r>
                        <m:r>
                          <a:rPr lang="es-ES" b="0" i="1" smtClean="0">
                            <a:latin typeface="Cambria Math" panose="02040503050406030204" pitchFamily="18" charset="0"/>
                          </a:rPr>
                          <m:t>−2</m:t>
                        </m:r>
                      </m:sup>
                    </m:sSup>
                  </m:oMath>
                </a14:m>
                <a:r>
                  <a:rPr lang="es-EC" dirty="0" smtClean="0"/>
                  <a:t>=</a:t>
                </a:r>
                <a14:m>
                  <m:oMath xmlns:m="http://schemas.openxmlformats.org/officeDocument/2006/math">
                    <m:sSup>
                      <m:sSupPr>
                        <m:ctrlPr>
                          <a:rPr lang="es-EC" i="1">
                            <a:latin typeface="Cambria Math" panose="02040503050406030204" pitchFamily="18" charset="0"/>
                          </a:rPr>
                        </m:ctrlPr>
                      </m:sSupPr>
                      <m:e>
                        <m:r>
                          <a:rPr lang="es-ES" i="1">
                            <a:latin typeface="Cambria Math" panose="02040503050406030204" pitchFamily="18" charset="0"/>
                          </a:rPr>
                          <m:t>2,21</m:t>
                        </m:r>
                        <m:r>
                          <a:rPr lang="es-ES" i="1">
                            <a:latin typeface="Cambria Math" panose="02040503050406030204" pitchFamily="18" charset="0"/>
                          </a:rPr>
                          <m:t>𝑥</m:t>
                        </m:r>
                        <m:r>
                          <a:rPr lang="es-ES" i="1">
                            <a:latin typeface="Cambria Math" panose="02040503050406030204" pitchFamily="18" charset="0"/>
                          </a:rPr>
                          <m:t>10 </m:t>
                        </m:r>
                      </m:e>
                      <m:sup>
                        <m:r>
                          <a:rPr lang="es-ES" i="1">
                            <a:latin typeface="Cambria Math" panose="02040503050406030204" pitchFamily="18" charset="0"/>
                          </a:rPr>
                          <m:t>−2</m:t>
                        </m:r>
                      </m:sup>
                    </m:sSup>
                  </m:oMath>
                </a14:m>
                <a:endParaRPr lang="es-EC" dirty="0"/>
              </a:p>
            </p:txBody>
          </p:sp>
        </mc:Choice>
        <mc:Fallback xmlns="">
          <p:sp>
            <p:nvSpPr>
              <p:cNvPr id="13" name="CuadroTexto 12"/>
              <p:cNvSpPr txBox="1">
                <a:spLocks noRot="1" noChangeAspect="1" noMove="1" noResize="1" noEditPoints="1" noAdjustHandles="1" noChangeArrowheads="1" noChangeShapeType="1" noTextEdit="1"/>
              </p:cNvSpPr>
              <p:nvPr/>
            </p:nvSpPr>
            <p:spPr>
              <a:xfrm>
                <a:off x="827584" y="4647425"/>
                <a:ext cx="4026552" cy="276999"/>
              </a:xfrm>
              <a:prstGeom prst="rect">
                <a:avLst/>
              </a:prstGeom>
              <a:blipFill>
                <a:blip r:embed="rId5"/>
                <a:stretch>
                  <a:fillRect l="-2121" t="-28261" b="-50000"/>
                </a:stretch>
              </a:blipFill>
            </p:spPr>
            <p:txBody>
              <a:bodyPr/>
              <a:lstStyle/>
              <a:p>
                <a:r>
                  <a:rPr lang="es-EC">
                    <a:noFill/>
                  </a:rPr>
                  <a:t> </a:t>
                </a:r>
              </a:p>
            </p:txBody>
          </p:sp>
        </mc:Fallback>
      </mc:AlternateContent>
      <p:sp>
        <p:nvSpPr>
          <p:cNvPr id="14" name="Título 3"/>
          <p:cNvSpPr txBox="1">
            <a:spLocks/>
          </p:cNvSpPr>
          <p:nvPr/>
        </p:nvSpPr>
        <p:spPr>
          <a:xfrm>
            <a:off x="538530" y="1675102"/>
            <a:ext cx="1441182" cy="56798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sz="2400" b="1" dirty="0" smtClean="0">
                <a:latin typeface="+mn-lt"/>
              </a:rPr>
              <a:t>Ejemplos</a:t>
            </a:r>
            <a:endParaRPr lang="es-ES" sz="2400" b="1" dirty="0">
              <a:latin typeface="+mn-lt"/>
            </a:endParaRPr>
          </a:p>
        </p:txBody>
      </p:sp>
      <mc:AlternateContent xmlns:mc="http://schemas.openxmlformats.org/markup-compatibility/2006" xmlns:a14="http://schemas.microsoft.com/office/drawing/2010/main">
        <mc:Choice Requires="a14">
          <p:sp>
            <p:nvSpPr>
              <p:cNvPr id="4" name="Rectángulo 3"/>
              <p:cNvSpPr/>
              <p:nvPr/>
            </p:nvSpPr>
            <p:spPr>
              <a:xfrm>
                <a:off x="683568" y="3973317"/>
                <a:ext cx="36647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1200</m:t>
                      </m:r>
                      <m:r>
                        <a:rPr lang="es-ES" i="1" smtClean="0">
                          <a:latin typeface="Cambria Math" panose="02040503050406030204" pitchFamily="18" charset="0"/>
                        </a:rPr>
                        <m:t>𝑥</m:t>
                      </m:r>
                      <m:sSup>
                        <m:sSupPr>
                          <m:ctrlPr>
                            <a:rPr lang="es-ES" i="1">
                              <a:latin typeface="Cambria Math" panose="02040503050406030204" pitchFamily="18" charset="0"/>
                            </a:rPr>
                          </m:ctrlPr>
                        </m:sSupPr>
                        <m:e>
                          <m:r>
                            <a:rPr lang="es-ES" i="1">
                              <a:latin typeface="Cambria Math" panose="02040503050406030204" pitchFamily="18" charset="0"/>
                            </a:rPr>
                            <m:t>10</m:t>
                          </m:r>
                        </m:e>
                        <m:sup>
                          <m:r>
                            <a:rPr lang="es-ES" i="1">
                              <a:latin typeface="Cambria Math" panose="02040503050406030204" pitchFamily="18" charset="0"/>
                            </a:rPr>
                            <m:t>0</m:t>
                          </m:r>
                        </m:sup>
                      </m:sSup>
                      <m:r>
                        <a:rPr lang="es-ES" i="1">
                          <a:latin typeface="Cambria Math" panose="02040503050406030204" pitchFamily="18" charset="0"/>
                        </a:rPr>
                        <m:t>=1</m:t>
                      </m:r>
                      <m:r>
                        <a:rPr lang="es-ES" b="0" i="1" smtClean="0">
                          <a:latin typeface="Cambria Math" panose="02040503050406030204" pitchFamily="18" charset="0"/>
                        </a:rPr>
                        <m:t>,</m:t>
                      </m:r>
                      <m:r>
                        <a:rPr lang="es-ES" i="1">
                          <a:latin typeface="Cambria Math" panose="02040503050406030204" pitchFamily="18" charset="0"/>
                        </a:rPr>
                        <m:t>2</m:t>
                      </m:r>
                      <m:r>
                        <a:rPr lang="es-ES" i="1">
                          <a:latin typeface="Cambria Math" panose="02040503050406030204" pitchFamily="18" charset="0"/>
                        </a:rPr>
                        <m:t>𝑥</m:t>
                      </m:r>
                      <m:sSup>
                        <m:sSupPr>
                          <m:ctrlPr>
                            <a:rPr lang="es-ES" i="1">
                              <a:latin typeface="Cambria Math" panose="02040503050406030204" pitchFamily="18" charset="0"/>
                            </a:rPr>
                          </m:ctrlPr>
                        </m:sSupPr>
                        <m:e>
                          <m:r>
                            <a:rPr lang="es-ES" i="1">
                              <a:latin typeface="Cambria Math" panose="02040503050406030204" pitchFamily="18" charset="0"/>
                            </a:rPr>
                            <m:t>10</m:t>
                          </m:r>
                        </m:e>
                        <m:sup>
                          <m:r>
                            <a:rPr lang="es-ES" i="1">
                              <a:latin typeface="Cambria Math" panose="02040503050406030204" pitchFamily="18" charset="0"/>
                            </a:rPr>
                            <m:t>0+3</m:t>
                          </m:r>
                        </m:sup>
                      </m:sSup>
                      <m:r>
                        <a:rPr lang="es-ES" b="0" i="1" smtClean="0">
                          <a:latin typeface="Cambria Math" panose="02040503050406030204" pitchFamily="18" charset="0"/>
                        </a:rPr>
                        <m:t>=</m:t>
                      </m:r>
                      <m:r>
                        <a:rPr lang="es-ES" i="1">
                          <a:latin typeface="Cambria Math" panose="02040503050406030204" pitchFamily="18" charset="0"/>
                        </a:rPr>
                        <m:t>1</m:t>
                      </m:r>
                      <m:r>
                        <a:rPr lang="es-ES" b="0" i="1" smtClean="0">
                          <a:latin typeface="Cambria Math" panose="02040503050406030204" pitchFamily="18" charset="0"/>
                        </a:rPr>
                        <m:t>,</m:t>
                      </m:r>
                      <m:r>
                        <a:rPr lang="es-ES" i="1">
                          <a:latin typeface="Cambria Math" panose="02040503050406030204" pitchFamily="18" charset="0"/>
                        </a:rPr>
                        <m:t>2</m:t>
                      </m:r>
                      <m:r>
                        <a:rPr lang="es-ES" i="1">
                          <a:latin typeface="Cambria Math" panose="02040503050406030204" pitchFamily="18" charset="0"/>
                        </a:rPr>
                        <m:t>𝑥</m:t>
                      </m:r>
                      <m:sSup>
                        <m:sSupPr>
                          <m:ctrlPr>
                            <a:rPr lang="es-ES" i="1">
                              <a:latin typeface="Cambria Math" panose="02040503050406030204" pitchFamily="18" charset="0"/>
                            </a:rPr>
                          </m:ctrlPr>
                        </m:sSupPr>
                        <m:e>
                          <m:r>
                            <a:rPr lang="es-ES" i="1">
                              <a:latin typeface="Cambria Math" panose="02040503050406030204" pitchFamily="18" charset="0"/>
                            </a:rPr>
                            <m:t>10</m:t>
                          </m:r>
                        </m:e>
                        <m:sup>
                          <m:r>
                            <a:rPr lang="es-ES" b="0" i="1" smtClean="0">
                              <a:latin typeface="Cambria Math" panose="02040503050406030204" pitchFamily="18" charset="0"/>
                            </a:rPr>
                            <m:t>3</m:t>
                          </m:r>
                        </m:sup>
                      </m:sSup>
                    </m:oMath>
                  </m:oMathPara>
                </a14:m>
                <a:endParaRPr lang="es-EC" dirty="0"/>
              </a:p>
            </p:txBody>
          </p:sp>
        </mc:Choice>
        <mc:Fallback xmlns="">
          <p:sp>
            <p:nvSpPr>
              <p:cNvPr id="4" name="Rectángulo 3"/>
              <p:cNvSpPr>
                <a:spLocks noRot="1" noChangeAspect="1" noMove="1" noResize="1" noEditPoints="1" noAdjustHandles="1" noChangeArrowheads="1" noChangeShapeType="1" noTextEdit="1"/>
              </p:cNvSpPr>
              <p:nvPr/>
            </p:nvSpPr>
            <p:spPr>
              <a:xfrm>
                <a:off x="683568" y="3973317"/>
                <a:ext cx="3664721" cy="369332"/>
              </a:xfrm>
              <a:prstGeom prst="rect">
                <a:avLst/>
              </a:prstGeom>
              <a:blipFill>
                <a:blip r:embed="rId6"/>
                <a:stretch>
                  <a:fillRect/>
                </a:stretch>
              </a:blipFill>
            </p:spPr>
            <p:txBody>
              <a:bodyPr/>
              <a:lstStyle/>
              <a:p>
                <a:r>
                  <a:rPr lang="es-EC">
                    <a:noFill/>
                  </a:rPr>
                  <a:t> </a:t>
                </a:r>
              </a:p>
            </p:txBody>
          </p:sp>
        </mc:Fallback>
      </mc:AlternateContent>
    </p:spTree>
    <p:extLst>
      <p:ext uri="{BB962C8B-B14F-4D97-AF65-F5344CB8AC3E}">
        <p14:creationId xmlns:p14="http://schemas.microsoft.com/office/powerpoint/2010/main" val="530530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p:cNvPicPr/>
          <p:nvPr/>
        </p:nvPicPr>
        <p:blipFill>
          <a:blip r:embed="rId2">
            <a:extLst>
              <a:ext uri="{28A0092B-C50C-407E-A947-70E740481C1C}">
                <a14:useLocalDpi xmlns:a14="http://schemas.microsoft.com/office/drawing/2010/main" val="0"/>
              </a:ext>
            </a:extLst>
          </a:blip>
          <a:stretch>
            <a:fillRect/>
          </a:stretch>
        </p:blipFill>
        <p:spPr>
          <a:xfrm>
            <a:off x="0" y="5229200"/>
            <a:ext cx="9126876" cy="1556792"/>
          </a:xfrm>
          <a:prstGeom prst="rect">
            <a:avLst/>
          </a:prstGeom>
        </p:spPr>
      </p:pic>
      <p:sp>
        <p:nvSpPr>
          <p:cNvPr id="8" name="Rectángulo 7"/>
          <p:cNvSpPr/>
          <p:nvPr/>
        </p:nvSpPr>
        <p:spPr>
          <a:xfrm>
            <a:off x="0" y="381804"/>
            <a:ext cx="4563438" cy="45719"/>
          </a:xfrm>
          <a:prstGeom prst="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 name="Imagen 1">
            <a:extLst>
              <a:ext uri="{FF2B5EF4-FFF2-40B4-BE49-F238E27FC236}">
                <a16:creationId xmlns:a16="http://schemas.microsoft.com/office/drawing/2014/main" id="{0FEA6DE7-B9BD-4547-89A5-27816310CDF2}"/>
              </a:ext>
            </a:extLst>
          </p:cNvPr>
          <p:cNvPicPr>
            <a:picLocks noChangeAspect="1"/>
          </p:cNvPicPr>
          <p:nvPr/>
        </p:nvPicPr>
        <p:blipFill>
          <a:blip r:embed="rId3"/>
          <a:stretch>
            <a:fillRect/>
          </a:stretch>
        </p:blipFill>
        <p:spPr>
          <a:xfrm>
            <a:off x="7807323" y="99424"/>
            <a:ext cx="1365622" cy="804742"/>
          </a:xfrm>
          <a:prstGeom prst="rect">
            <a:avLst/>
          </a:prstGeom>
        </p:spPr>
      </p:pic>
      <p:sp>
        <p:nvSpPr>
          <p:cNvPr id="6" name="15 CuadroTexto"/>
          <p:cNvSpPr txBox="1"/>
          <p:nvPr/>
        </p:nvSpPr>
        <p:spPr>
          <a:xfrm>
            <a:off x="402924" y="97658"/>
            <a:ext cx="4752528" cy="276999"/>
          </a:xfrm>
          <a:prstGeom prst="rect">
            <a:avLst/>
          </a:prstGeom>
          <a:noFill/>
        </p:spPr>
        <p:txBody>
          <a:bodyPr wrap="square" rtlCol="0">
            <a:spAutoFit/>
          </a:bodyPr>
          <a:lstStyle/>
          <a:p>
            <a:r>
              <a:rPr lang="es-EC" sz="1200" i="1" dirty="0" smtClean="0"/>
              <a:t>#</a:t>
            </a:r>
            <a:r>
              <a:rPr lang="es-EC" sz="1200" i="1" dirty="0" err="1" smtClean="0"/>
              <a:t>UleamEnBuenasManos</a:t>
            </a:r>
            <a:endParaRPr lang="es-EC" sz="1200" i="1" dirty="0"/>
          </a:p>
        </p:txBody>
      </p:sp>
      <p:sp>
        <p:nvSpPr>
          <p:cNvPr id="9" name="Título 3"/>
          <p:cNvSpPr>
            <a:spLocks noGrp="1"/>
          </p:cNvSpPr>
          <p:nvPr>
            <p:ph type="ctrTitle"/>
          </p:nvPr>
        </p:nvSpPr>
        <p:spPr>
          <a:xfrm>
            <a:off x="2123728" y="904166"/>
            <a:ext cx="5184576" cy="685285"/>
          </a:xfrm>
        </p:spPr>
        <p:txBody>
          <a:bodyPr>
            <a:noAutofit/>
          </a:bodyPr>
          <a:lstStyle/>
          <a:p>
            <a:r>
              <a:rPr lang="es-ES" sz="4000" dirty="0" smtClean="0">
                <a:effectLst>
                  <a:outerShdw blurRad="38100" dist="38100" dir="2700000" algn="tl">
                    <a:srgbClr val="000000">
                      <a:alpha val="43137"/>
                    </a:srgbClr>
                  </a:outerShdw>
                </a:effectLst>
              </a:rPr>
              <a:t>Notación científica</a:t>
            </a:r>
            <a:endParaRPr lang="es-EC" sz="4400" b="1" i="1" dirty="0">
              <a:effectLst>
                <a:outerShdw blurRad="38100" dist="38100" dir="2700000" algn="tl">
                  <a:srgbClr val="000000">
                    <a:alpha val="43137"/>
                  </a:srgbClr>
                </a:outerShdw>
              </a:effectLst>
            </a:endParaRPr>
          </a:p>
        </p:txBody>
      </p:sp>
      <p:sp>
        <p:nvSpPr>
          <p:cNvPr id="12" name="CuadroTexto 11"/>
          <p:cNvSpPr txBox="1"/>
          <p:nvPr/>
        </p:nvSpPr>
        <p:spPr>
          <a:xfrm>
            <a:off x="1198795" y="3093216"/>
            <a:ext cx="1163780" cy="276999"/>
          </a:xfrm>
          <a:prstGeom prst="rect">
            <a:avLst/>
          </a:prstGeom>
          <a:noFill/>
        </p:spPr>
        <p:txBody>
          <a:bodyPr wrap="none" lIns="0" tIns="0" rIns="0" bIns="0" rtlCol="0">
            <a:spAutoFit/>
          </a:bodyPr>
          <a:lstStyle/>
          <a:p>
            <a:r>
              <a:rPr lang="es-EC" dirty="0" smtClean="0"/>
              <a:t>0,000 02205</a:t>
            </a:r>
            <a:endParaRPr lang="es-EC" dirty="0"/>
          </a:p>
        </p:txBody>
      </p:sp>
      <p:sp>
        <p:nvSpPr>
          <p:cNvPr id="13" name="CuadroTexto 12"/>
          <p:cNvSpPr txBox="1"/>
          <p:nvPr/>
        </p:nvSpPr>
        <p:spPr>
          <a:xfrm>
            <a:off x="1198795" y="2770826"/>
            <a:ext cx="924933" cy="276999"/>
          </a:xfrm>
          <a:prstGeom prst="rect">
            <a:avLst/>
          </a:prstGeom>
          <a:noFill/>
        </p:spPr>
        <p:txBody>
          <a:bodyPr wrap="none" lIns="0" tIns="0" rIns="0" bIns="0" rtlCol="0">
            <a:spAutoFit/>
          </a:bodyPr>
          <a:lstStyle/>
          <a:p>
            <a:r>
              <a:rPr lang="es-EC" dirty="0" smtClean="0"/>
              <a:t>3 190 000</a:t>
            </a:r>
            <a:endParaRPr lang="es-EC" dirty="0"/>
          </a:p>
        </p:txBody>
      </p:sp>
      <p:sp>
        <p:nvSpPr>
          <p:cNvPr id="14" name="Título 3"/>
          <p:cNvSpPr txBox="1">
            <a:spLocks/>
          </p:cNvSpPr>
          <p:nvPr/>
        </p:nvSpPr>
        <p:spPr>
          <a:xfrm>
            <a:off x="538530" y="1675102"/>
            <a:ext cx="5545638" cy="56798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sz="2400" b="1" dirty="0" smtClean="0">
                <a:effectLst>
                  <a:outerShdw blurRad="38100" dist="38100" dir="2700000" algn="tl">
                    <a:srgbClr val="000000">
                      <a:alpha val="43137"/>
                    </a:srgbClr>
                  </a:outerShdw>
                </a:effectLst>
                <a:latin typeface="+mn-lt"/>
              </a:rPr>
              <a:t>Expresar un número en notación científica</a:t>
            </a:r>
            <a:endParaRPr lang="es-ES" sz="2400" b="1" dirty="0">
              <a:effectLst>
                <a:outerShdw blurRad="38100" dist="38100" dir="2700000" algn="tl">
                  <a:srgbClr val="000000">
                    <a:alpha val="43137"/>
                  </a:srgbClr>
                </a:outerShdw>
              </a:effectLst>
              <a:latin typeface="+mn-lt"/>
            </a:endParaRPr>
          </a:p>
        </p:txBody>
      </p:sp>
      <p:sp>
        <p:nvSpPr>
          <p:cNvPr id="11" name="Título 3"/>
          <p:cNvSpPr txBox="1">
            <a:spLocks/>
          </p:cNvSpPr>
          <p:nvPr/>
        </p:nvSpPr>
        <p:spPr>
          <a:xfrm>
            <a:off x="314332" y="2105277"/>
            <a:ext cx="3140054" cy="56798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sz="1600" b="1" dirty="0" smtClean="0">
                <a:effectLst>
                  <a:outerShdw blurRad="38100" dist="38100" dir="2700000" algn="tl">
                    <a:srgbClr val="000000">
                      <a:alpha val="43137"/>
                    </a:srgbClr>
                  </a:outerShdw>
                </a:effectLst>
                <a:latin typeface="+mn-lt"/>
              </a:rPr>
              <a:t>Número en notación decimal</a:t>
            </a:r>
            <a:endParaRPr lang="es-ES" sz="1600" b="1" dirty="0">
              <a:effectLst>
                <a:outerShdw blurRad="38100" dist="38100" dir="2700000" algn="tl">
                  <a:srgbClr val="000000">
                    <a:alpha val="43137"/>
                  </a:srgbClr>
                </a:outerShdw>
              </a:effectLst>
              <a:latin typeface="+mn-lt"/>
            </a:endParaRPr>
          </a:p>
        </p:txBody>
      </p:sp>
      <p:sp>
        <p:nvSpPr>
          <p:cNvPr id="15" name="Título 3"/>
          <p:cNvSpPr txBox="1">
            <a:spLocks/>
          </p:cNvSpPr>
          <p:nvPr/>
        </p:nvSpPr>
        <p:spPr>
          <a:xfrm>
            <a:off x="4136218" y="2151415"/>
            <a:ext cx="3140054" cy="567981"/>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s-ES" sz="1600" b="1" dirty="0" smtClean="0">
                <a:effectLst>
                  <a:outerShdw blurRad="38100" dist="38100" dir="2700000" algn="tl">
                    <a:srgbClr val="000000">
                      <a:alpha val="43137"/>
                    </a:srgbClr>
                  </a:outerShdw>
                </a:effectLst>
                <a:latin typeface="+mn-lt"/>
              </a:rPr>
              <a:t>Número en notación científica</a:t>
            </a:r>
            <a:endParaRPr lang="es-ES" sz="1600" b="1" dirty="0">
              <a:effectLst>
                <a:outerShdw blurRad="38100" dist="38100" dir="2700000" algn="tl">
                  <a:srgbClr val="000000">
                    <a:alpha val="43137"/>
                  </a:srgbClr>
                </a:outerShdw>
              </a:effectLst>
              <a:latin typeface="+mn-lt"/>
            </a:endParaRPr>
          </a:p>
        </p:txBody>
      </p:sp>
      <p:sp>
        <p:nvSpPr>
          <p:cNvPr id="17" name="CuadroTexto 16"/>
          <p:cNvSpPr txBox="1"/>
          <p:nvPr/>
        </p:nvSpPr>
        <p:spPr>
          <a:xfrm>
            <a:off x="1231260" y="3441694"/>
            <a:ext cx="525785" cy="276999"/>
          </a:xfrm>
          <a:prstGeom prst="rect">
            <a:avLst/>
          </a:prstGeom>
          <a:noFill/>
        </p:spPr>
        <p:txBody>
          <a:bodyPr wrap="none" lIns="0" tIns="0" rIns="0" bIns="0" rtlCol="0">
            <a:spAutoFit/>
          </a:bodyPr>
          <a:lstStyle/>
          <a:p>
            <a:r>
              <a:rPr lang="es-ES" dirty="0" smtClean="0"/>
              <a:t>5000.</a:t>
            </a:r>
            <a:endParaRPr lang="es-EC" dirty="0"/>
          </a:p>
        </p:txBody>
      </p:sp>
      <p:sp>
        <p:nvSpPr>
          <p:cNvPr id="18" name="CuadroTexto 17"/>
          <p:cNvSpPr txBox="1"/>
          <p:nvPr/>
        </p:nvSpPr>
        <p:spPr>
          <a:xfrm>
            <a:off x="1198795" y="3782337"/>
            <a:ext cx="642805" cy="276999"/>
          </a:xfrm>
          <a:prstGeom prst="rect">
            <a:avLst/>
          </a:prstGeom>
          <a:noFill/>
        </p:spPr>
        <p:txBody>
          <a:bodyPr wrap="none" lIns="0" tIns="0" rIns="0" bIns="0" rtlCol="0">
            <a:spAutoFit/>
          </a:bodyPr>
          <a:lstStyle/>
          <a:p>
            <a:r>
              <a:rPr lang="es-EC" dirty="0" smtClean="0"/>
              <a:t>0,0058</a:t>
            </a:r>
            <a:endParaRPr lang="es-EC" dirty="0"/>
          </a:p>
        </p:txBody>
      </p:sp>
      <mc:AlternateContent xmlns:mc="http://schemas.openxmlformats.org/markup-compatibility/2006" xmlns:a14="http://schemas.microsoft.com/office/drawing/2010/main">
        <mc:Choice Requires="a14">
          <p:sp>
            <p:nvSpPr>
              <p:cNvPr id="19" name="CuadroTexto 18"/>
              <p:cNvSpPr txBox="1"/>
              <p:nvPr/>
            </p:nvSpPr>
            <p:spPr>
              <a:xfrm>
                <a:off x="4687080" y="4096287"/>
                <a:ext cx="8415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C" i="1" smtClean="0">
                              <a:latin typeface="Cambria Math" panose="02040503050406030204" pitchFamily="18" charset="0"/>
                            </a:rPr>
                          </m:ctrlPr>
                        </m:sSupPr>
                        <m:e>
                          <m:r>
                            <a:rPr lang="es-ES" b="0" i="1" smtClean="0">
                              <a:latin typeface="Cambria Math" panose="02040503050406030204" pitchFamily="18" charset="0"/>
                            </a:rPr>
                            <m:t>8</m:t>
                          </m:r>
                          <m:r>
                            <a:rPr lang="es-ES" b="0" i="1" smtClean="0">
                              <a:latin typeface="Cambria Math" panose="02040503050406030204" pitchFamily="18" charset="0"/>
                            </a:rPr>
                            <m:t>𝑥</m:t>
                          </m:r>
                          <m:r>
                            <a:rPr lang="es-ES" b="0" i="1" smtClean="0">
                              <a:latin typeface="Cambria Math" panose="02040503050406030204" pitchFamily="18" charset="0"/>
                            </a:rPr>
                            <m:t>10 </m:t>
                          </m:r>
                        </m:e>
                        <m:sup>
                          <m:r>
                            <a:rPr lang="es-ES" b="0" i="1" smtClean="0">
                              <a:latin typeface="Cambria Math" panose="02040503050406030204" pitchFamily="18" charset="0"/>
                            </a:rPr>
                            <m:t>−4</m:t>
                          </m:r>
                        </m:sup>
                      </m:sSup>
                    </m:oMath>
                  </m:oMathPara>
                </a14:m>
                <a:endParaRPr lang="es-EC" dirty="0"/>
              </a:p>
            </p:txBody>
          </p:sp>
        </mc:Choice>
        <mc:Fallback xmlns="">
          <p:sp>
            <p:nvSpPr>
              <p:cNvPr id="19" name="CuadroTexto 18"/>
              <p:cNvSpPr txBox="1">
                <a:spLocks noRot="1" noChangeAspect="1" noMove="1" noResize="1" noEditPoints="1" noAdjustHandles="1" noChangeArrowheads="1" noChangeShapeType="1" noTextEdit="1"/>
              </p:cNvSpPr>
              <p:nvPr/>
            </p:nvSpPr>
            <p:spPr>
              <a:xfrm>
                <a:off x="4687080" y="4096287"/>
                <a:ext cx="841512" cy="276999"/>
              </a:xfrm>
              <a:prstGeom prst="rect">
                <a:avLst/>
              </a:prstGeom>
              <a:blipFill>
                <a:blip r:embed="rId4"/>
                <a:stretch>
                  <a:fillRect l="-6522" t="-4444" r="-2174" b="-6667"/>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0" name="CuadroTexto 19"/>
              <p:cNvSpPr txBox="1"/>
              <p:nvPr/>
            </p:nvSpPr>
            <p:spPr>
              <a:xfrm>
                <a:off x="4687080" y="4409375"/>
                <a:ext cx="11460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C" i="1" smtClean="0">
                              <a:latin typeface="Cambria Math" panose="02040503050406030204" pitchFamily="18" charset="0"/>
                            </a:rPr>
                          </m:ctrlPr>
                        </m:sSupPr>
                        <m:e>
                          <m:r>
                            <a:rPr lang="es-ES" b="0" i="1" smtClean="0">
                              <a:latin typeface="Cambria Math" panose="02040503050406030204" pitchFamily="18" charset="0"/>
                            </a:rPr>
                            <m:t>6,25</m:t>
                          </m:r>
                          <m:r>
                            <a:rPr lang="es-ES" b="0" i="1" smtClean="0">
                              <a:latin typeface="Cambria Math" panose="02040503050406030204" pitchFamily="18" charset="0"/>
                            </a:rPr>
                            <m:t>𝑥</m:t>
                          </m:r>
                          <m:r>
                            <a:rPr lang="es-ES" b="0" i="1" smtClean="0">
                              <a:latin typeface="Cambria Math" panose="02040503050406030204" pitchFamily="18" charset="0"/>
                            </a:rPr>
                            <m:t>10 </m:t>
                          </m:r>
                        </m:e>
                        <m:sup>
                          <m:r>
                            <a:rPr lang="es-ES" b="0" i="1" smtClean="0">
                              <a:latin typeface="Cambria Math" panose="02040503050406030204" pitchFamily="18" charset="0"/>
                            </a:rPr>
                            <m:t>−2</m:t>
                          </m:r>
                        </m:sup>
                      </m:sSup>
                    </m:oMath>
                  </m:oMathPara>
                </a14:m>
                <a:endParaRPr lang="es-EC" dirty="0"/>
              </a:p>
            </p:txBody>
          </p:sp>
        </mc:Choice>
        <mc:Fallback xmlns="">
          <p:sp>
            <p:nvSpPr>
              <p:cNvPr id="20" name="CuadroTexto 19"/>
              <p:cNvSpPr txBox="1">
                <a:spLocks noRot="1" noChangeAspect="1" noMove="1" noResize="1" noEditPoints="1" noAdjustHandles="1" noChangeArrowheads="1" noChangeShapeType="1" noTextEdit="1"/>
              </p:cNvSpPr>
              <p:nvPr/>
            </p:nvSpPr>
            <p:spPr>
              <a:xfrm>
                <a:off x="4687080" y="4409375"/>
                <a:ext cx="1146083" cy="276999"/>
              </a:xfrm>
              <a:prstGeom prst="rect">
                <a:avLst/>
              </a:prstGeom>
              <a:blipFill>
                <a:blip r:embed="rId5"/>
                <a:stretch>
                  <a:fillRect l="-4787" t="-4348" r="-1596" b="-6522"/>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1" name="CuadroTexto 20"/>
              <p:cNvSpPr txBox="1"/>
              <p:nvPr/>
            </p:nvSpPr>
            <p:spPr>
              <a:xfrm>
                <a:off x="4687080" y="2821668"/>
                <a:ext cx="10242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C" i="1" smtClean="0">
                              <a:latin typeface="Cambria Math" panose="02040503050406030204" pitchFamily="18" charset="0"/>
                            </a:rPr>
                          </m:ctrlPr>
                        </m:sSupPr>
                        <m:e>
                          <m:r>
                            <a:rPr lang="es-ES" b="0" i="1" smtClean="0">
                              <a:latin typeface="Cambria Math" panose="02040503050406030204" pitchFamily="18" charset="0"/>
                            </a:rPr>
                            <m:t>3,19</m:t>
                          </m:r>
                          <m:r>
                            <a:rPr lang="es-ES" b="0" i="1" smtClean="0">
                              <a:latin typeface="Cambria Math" panose="02040503050406030204" pitchFamily="18" charset="0"/>
                            </a:rPr>
                            <m:t>𝑥</m:t>
                          </m:r>
                          <m:r>
                            <a:rPr lang="es-ES" b="0" i="1" smtClean="0">
                              <a:latin typeface="Cambria Math" panose="02040503050406030204" pitchFamily="18" charset="0"/>
                            </a:rPr>
                            <m:t>10 </m:t>
                          </m:r>
                        </m:e>
                        <m:sup>
                          <m:r>
                            <a:rPr lang="es-ES" b="0" i="1" smtClean="0">
                              <a:latin typeface="Cambria Math" panose="02040503050406030204" pitchFamily="18" charset="0"/>
                            </a:rPr>
                            <m:t>6</m:t>
                          </m:r>
                        </m:sup>
                      </m:sSup>
                    </m:oMath>
                  </m:oMathPara>
                </a14:m>
                <a:endParaRPr lang="es-EC" dirty="0"/>
              </a:p>
            </p:txBody>
          </p:sp>
        </mc:Choice>
        <mc:Fallback xmlns="">
          <p:sp>
            <p:nvSpPr>
              <p:cNvPr id="21" name="CuadroTexto 20"/>
              <p:cNvSpPr txBox="1">
                <a:spLocks noRot="1" noChangeAspect="1" noMove="1" noResize="1" noEditPoints="1" noAdjustHandles="1" noChangeArrowheads="1" noChangeShapeType="1" noTextEdit="1"/>
              </p:cNvSpPr>
              <p:nvPr/>
            </p:nvSpPr>
            <p:spPr>
              <a:xfrm>
                <a:off x="4687080" y="2821668"/>
                <a:ext cx="1024255" cy="276999"/>
              </a:xfrm>
              <a:prstGeom prst="rect">
                <a:avLst/>
              </a:prstGeom>
              <a:blipFill>
                <a:blip r:embed="rId6"/>
                <a:stretch>
                  <a:fillRect l="-5357" t="-4444" r="-1786" b="-6667"/>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2" name="CuadroTexto 21"/>
              <p:cNvSpPr txBox="1"/>
              <p:nvPr/>
            </p:nvSpPr>
            <p:spPr>
              <a:xfrm>
                <a:off x="4687080" y="3112167"/>
                <a:ext cx="1274323" cy="280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C" i="1" smtClean="0">
                              <a:latin typeface="Cambria Math" panose="02040503050406030204" pitchFamily="18" charset="0"/>
                            </a:rPr>
                          </m:ctrlPr>
                        </m:sSupPr>
                        <m:e>
                          <m:r>
                            <a:rPr lang="es-ES" b="0" i="1" smtClean="0">
                              <a:latin typeface="Cambria Math" panose="02040503050406030204" pitchFamily="18" charset="0"/>
                            </a:rPr>
                            <m:t>2,205</m:t>
                          </m:r>
                          <m:r>
                            <a:rPr lang="es-ES" b="0" i="1" smtClean="0">
                              <a:latin typeface="Cambria Math" panose="02040503050406030204" pitchFamily="18" charset="0"/>
                            </a:rPr>
                            <m:t>𝑥</m:t>
                          </m:r>
                          <m:r>
                            <a:rPr lang="es-ES" b="0" i="1" smtClean="0">
                              <a:latin typeface="Cambria Math" panose="02040503050406030204" pitchFamily="18" charset="0"/>
                            </a:rPr>
                            <m:t>10 </m:t>
                          </m:r>
                        </m:e>
                        <m:sup>
                          <m:r>
                            <a:rPr lang="es-ES" b="0" i="1" smtClean="0">
                              <a:latin typeface="Cambria Math" panose="02040503050406030204" pitchFamily="18" charset="0"/>
                            </a:rPr>
                            <m:t>−5</m:t>
                          </m:r>
                        </m:sup>
                      </m:sSup>
                    </m:oMath>
                  </m:oMathPara>
                </a14:m>
                <a:endParaRPr lang="es-EC" dirty="0"/>
              </a:p>
            </p:txBody>
          </p:sp>
        </mc:Choice>
        <mc:Fallback xmlns="">
          <p:sp>
            <p:nvSpPr>
              <p:cNvPr id="22" name="CuadroTexto 21"/>
              <p:cNvSpPr txBox="1">
                <a:spLocks noRot="1" noChangeAspect="1" noMove="1" noResize="1" noEditPoints="1" noAdjustHandles="1" noChangeArrowheads="1" noChangeShapeType="1" noTextEdit="1"/>
              </p:cNvSpPr>
              <p:nvPr/>
            </p:nvSpPr>
            <p:spPr>
              <a:xfrm>
                <a:off x="4687080" y="3112167"/>
                <a:ext cx="1274323" cy="280077"/>
              </a:xfrm>
              <a:prstGeom prst="rect">
                <a:avLst/>
              </a:prstGeom>
              <a:blipFill>
                <a:blip r:embed="rId7"/>
                <a:stretch>
                  <a:fillRect l="-4306" t="-6667" r="-1914" b="-11111"/>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3" name="CuadroTexto 22"/>
              <p:cNvSpPr txBox="1"/>
              <p:nvPr/>
            </p:nvSpPr>
            <p:spPr>
              <a:xfrm>
                <a:off x="4687080" y="3414962"/>
                <a:ext cx="7196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C" i="1" smtClean="0">
                              <a:latin typeface="Cambria Math" panose="02040503050406030204" pitchFamily="18" charset="0"/>
                            </a:rPr>
                          </m:ctrlPr>
                        </m:sSupPr>
                        <m:e>
                          <m:r>
                            <a:rPr lang="es-ES" b="0" i="1" smtClean="0">
                              <a:latin typeface="Cambria Math" panose="02040503050406030204" pitchFamily="18" charset="0"/>
                            </a:rPr>
                            <m:t>5</m:t>
                          </m:r>
                          <m:r>
                            <a:rPr lang="es-ES" b="0" i="1" smtClean="0">
                              <a:latin typeface="Cambria Math" panose="02040503050406030204" pitchFamily="18" charset="0"/>
                            </a:rPr>
                            <m:t>𝑥</m:t>
                          </m:r>
                          <m:r>
                            <a:rPr lang="es-ES" b="0" i="1" smtClean="0">
                              <a:latin typeface="Cambria Math" panose="02040503050406030204" pitchFamily="18" charset="0"/>
                            </a:rPr>
                            <m:t>10 </m:t>
                          </m:r>
                        </m:e>
                        <m:sup>
                          <m:r>
                            <a:rPr lang="es-ES" b="0" i="1" smtClean="0">
                              <a:latin typeface="Cambria Math" panose="02040503050406030204" pitchFamily="18" charset="0"/>
                            </a:rPr>
                            <m:t>3</m:t>
                          </m:r>
                        </m:sup>
                      </m:sSup>
                    </m:oMath>
                  </m:oMathPara>
                </a14:m>
                <a:endParaRPr lang="es-EC" dirty="0"/>
              </a:p>
            </p:txBody>
          </p:sp>
        </mc:Choice>
        <mc:Fallback xmlns="">
          <p:sp>
            <p:nvSpPr>
              <p:cNvPr id="23" name="CuadroTexto 22"/>
              <p:cNvSpPr txBox="1">
                <a:spLocks noRot="1" noChangeAspect="1" noMove="1" noResize="1" noEditPoints="1" noAdjustHandles="1" noChangeArrowheads="1" noChangeShapeType="1" noTextEdit="1"/>
              </p:cNvSpPr>
              <p:nvPr/>
            </p:nvSpPr>
            <p:spPr>
              <a:xfrm>
                <a:off x="4687080" y="3414962"/>
                <a:ext cx="719684" cy="276999"/>
              </a:xfrm>
              <a:prstGeom prst="rect">
                <a:avLst/>
              </a:prstGeom>
              <a:blipFill>
                <a:blip r:embed="rId8"/>
                <a:stretch>
                  <a:fillRect l="-7627" t="-4348" r="-2542" b="-6522"/>
                </a:stretch>
              </a:blipFill>
            </p:spPr>
            <p:txBody>
              <a:bodyPr/>
              <a:lstStyle/>
              <a:p>
                <a:r>
                  <a:rPr lang="es-EC">
                    <a:noFill/>
                  </a:rPr>
                  <a:t> </a:t>
                </a:r>
              </a:p>
            </p:txBody>
          </p:sp>
        </mc:Fallback>
      </mc:AlternateContent>
      <mc:AlternateContent xmlns:mc="http://schemas.openxmlformats.org/markup-compatibility/2006" xmlns:a14="http://schemas.microsoft.com/office/drawing/2010/main">
        <mc:Choice Requires="a14">
          <p:sp>
            <p:nvSpPr>
              <p:cNvPr id="24" name="CuadroTexto 23"/>
              <p:cNvSpPr txBox="1"/>
              <p:nvPr/>
            </p:nvSpPr>
            <p:spPr>
              <a:xfrm>
                <a:off x="4687080" y="3727309"/>
                <a:ext cx="8415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C" i="1" smtClean="0">
                              <a:latin typeface="Cambria Math" panose="02040503050406030204" pitchFamily="18" charset="0"/>
                            </a:rPr>
                          </m:ctrlPr>
                        </m:sSupPr>
                        <m:e>
                          <m:r>
                            <a:rPr lang="es-ES" b="0" i="1" smtClean="0">
                              <a:latin typeface="Cambria Math" panose="02040503050406030204" pitchFamily="18" charset="0"/>
                            </a:rPr>
                            <m:t>8</m:t>
                          </m:r>
                          <m:r>
                            <a:rPr lang="es-ES" b="0" i="1" smtClean="0">
                              <a:latin typeface="Cambria Math" panose="02040503050406030204" pitchFamily="18" charset="0"/>
                            </a:rPr>
                            <m:t>𝑥</m:t>
                          </m:r>
                          <m:r>
                            <a:rPr lang="es-ES" b="0" i="1" smtClean="0">
                              <a:latin typeface="Cambria Math" panose="02040503050406030204" pitchFamily="18" charset="0"/>
                            </a:rPr>
                            <m:t>10 </m:t>
                          </m:r>
                        </m:e>
                        <m:sup>
                          <m:r>
                            <a:rPr lang="es-ES" b="0" i="1" smtClean="0">
                              <a:latin typeface="Cambria Math" panose="02040503050406030204" pitchFamily="18" charset="0"/>
                            </a:rPr>
                            <m:t>−3</m:t>
                          </m:r>
                        </m:sup>
                      </m:sSup>
                    </m:oMath>
                  </m:oMathPara>
                </a14:m>
                <a:endParaRPr lang="es-EC" dirty="0"/>
              </a:p>
            </p:txBody>
          </p:sp>
        </mc:Choice>
        <mc:Fallback xmlns="">
          <p:sp>
            <p:nvSpPr>
              <p:cNvPr id="24" name="CuadroTexto 23"/>
              <p:cNvSpPr txBox="1">
                <a:spLocks noRot="1" noChangeAspect="1" noMove="1" noResize="1" noEditPoints="1" noAdjustHandles="1" noChangeArrowheads="1" noChangeShapeType="1" noTextEdit="1"/>
              </p:cNvSpPr>
              <p:nvPr/>
            </p:nvSpPr>
            <p:spPr>
              <a:xfrm>
                <a:off x="4687080" y="3727309"/>
                <a:ext cx="841512" cy="276999"/>
              </a:xfrm>
              <a:prstGeom prst="rect">
                <a:avLst/>
              </a:prstGeom>
              <a:blipFill>
                <a:blip r:embed="rId9"/>
                <a:stretch>
                  <a:fillRect l="-6522" t="-4348" r="-2174" b="-6522"/>
                </a:stretch>
              </a:blipFill>
            </p:spPr>
            <p:txBody>
              <a:bodyPr/>
              <a:lstStyle/>
              <a:p>
                <a:r>
                  <a:rPr lang="es-EC">
                    <a:noFill/>
                  </a:rPr>
                  <a:t> </a:t>
                </a:r>
              </a:p>
            </p:txBody>
          </p:sp>
        </mc:Fallback>
      </mc:AlternateContent>
      <p:sp>
        <p:nvSpPr>
          <p:cNvPr id="25" name="CuadroTexto 24"/>
          <p:cNvSpPr txBox="1"/>
          <p:nvPr/>
        </p:nvSpPr>
        <p:spPr>
          <a:xfrm>
            <a:off x="1198795" y="4124217"/>
            <a:ext cx="642805" cy="276999"/>
          </a:xfrm>
          <a:prstGeom prst="rect">
            <a:avLst/>
          </a:prstGeom>
          <a:noFill/>
        </p:spPr>
        <p:txBody>
          <a:bodyPr wrap="none" lIns="0" tIns="0" rIns="0" bIns="0" rtlCol="0">
            <a:spAutoFit/>
          </a:bodyPr>
          <a:lstStyle/>
          <a:p>
            <a:r>
              <a:rPr lang="es-ES" dirty="0" smtClean="0"/>
              <a:t>0,0008</a:t>
            </a:r>
            <a:endParaRPr lang="es-EC" dirty="0"/>
          </a:p>
        </p:txBody>
      </p:sp>
      <mc:AlternateContent xmlns:mc="http://schemas.openxmlformats.org/markup-compatibility/2006" xmlns:a14="http://schemas.microsoft.com/office/drawing/2010/main">
        <mc:Choice Requires="a14">
          <p:sp>
            <p:nvSpPr>
              <p:cNvPr id="26" name="CuadroTexto 25"/>
              <p:cNvSpPr txBox="1"/>
              <p:nvPr/>
            </p:nvSpPr>
            <p:spPr>
              <a:xfrm>
                <a:off x="1198795" y="4399709"/>
                <a:ext cx="7421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0</m:t>
                      </m:r>
                      <m:r>
                        <a:rPr lang="es-ES" b="0" i="1" smtClean="0">
                          <a:latin typeface="Cambria Math" panose="02040503050406030204" pitchFamily="18" charset="0"/>
                        </a:rPr>
                        <m:t>,0625</m:t>
                      </m:r>
                    </m:oMath>
                  </m:oMathPara>
                </a14:m>
                <a:endParaRPr lang="es-EC" dirty="0"/>
              </a:p>
            </p:txBody>
          </p:sp>
        </mc:Choice>
        <mc:Fallback xmlns="">
          <p:sp>
            <p:nvSpPr>
              <p:cNvPr id="26" name="CuadroTexto 25"/>
              <p:cNvSpPr txBox="1">
                <a:spLocks noRot="1" noChangeAspect="1" noMove="1" noResize="1" noEditPoints="1" noAdjustHandles="1" noChangeArrowheads="1" noChangeShapeType="1" noTextEdit="1"/>
              </p:cNvSpPr>
              <p:nvPr/>
            </p:nvSpPr>
            <p:spPr>
              <a:xfrm>
                <a:off x="1198795" y="4399709"/>
                <a:ext cx="742191" cy="276999"/>
              </a:xfrm>
              <a:prstGeom prst="rect">
                <a:avLst/>
              </a:prstGeom>
              <a:blipFill>
                <a:blip r:embed="rId10"/>
                <a:stretch>
                  <a:fillRect l="-7438" r="-9091" b="-8889"/>
                </a:stretch>
              </a:blipFill>
            </p:spPr>
            <p:txBody>
              <a:bodyPr/>
              <a:lstStyle/>
              <a:p>
                <a:r>
                  <a:rPr lang="es-EC">
                    <a:noFill/>
                  </a:rPr>
                  <a:t> </a:t>
                </a:r>
              </a:p>
            </p:txBody>
          </p:sp>
        </mc:Fallback>
      </mc:AlternateContent>
    </p:spTree>
    <p:extLst>
      <p:ext uri="{BB962C8B-B14F-4D97-AF65-F5344CB8AC3E}">
        <p14:creationId xmlns:p14="http://schemas.microsoft.com/office/powerpoint/2010/main" val="314864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2510</TotalTime>
  <Words>860</Words>
  <Application>Microsoft Office PowerPoint</Application>
  <PresentationFormat>Presentación en pantalla (4:3)</PresentationFormat>
  <Paragraphs>153</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Adobe Fan Heiti Std B</vt:lpstr>
      <vt:lpstr>Arial</vt:lpstr>
      <vt:lpstr>Calibri</vt:lpstr>
      <vt:lpstr>Calibri Light</vt:lpstr>
      <vt:lpstr>Cambria Math</vt:lpstr>
      <vt:lpstr>Tema de Office</vt:lpstr>
      <vt:lpstr>NOTACIÓN CIENTIFICA</vt:lpstr>
      <vt:lpstr>Introducción</vt:lpstr>
      <vt:lpstr>Presentación de PowerPoint</vt:lpstr>
      <vt:lpstr>Presentación de PowerPoint</vt:lpstr>
      <vt:lpstr>Presentación de PowerPoint</vt:lpstr>
      <vt:lpstr>Notación científica</vt:lpstr>
      <vt:lpstr>Notación científica</vt:lpstr>
      <vt:lpstr>Notación científica</vt:lpstr>
      <vt:lpstr>Notación científica</vt:lpstr>
      <vt:lpstr>Notación científica</vt:lpstr>
      <vt:lpstr>Notación científica</vt:lpstr>
      <vt:lpstr>Notación científica</vt:lpstr>
      <vt:lpstr>Ejercicios propuestos</vt:lpstr>
      <vt:lpstr>Ejercicios propuestos</vt:lpstr>
      <vt:lpstr>Operaciones con números en notación científica</vt:lpstr>
      <vt:lpstr>Operaciones con números en notación científica</vt:lpstr>
      <vt:lpstr>Operaciones con números en notación científica</vt:lpstr>
      <vt:lpstr>Ing. César Sinchiguano, MSc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ELEMENTOS INTEGRATES DEL SGC ISO 9001:2015</dc:title>
  <dc:creator>FERNANDO JOSE VELOZ PARRAGA</dc:creator>
  <cp:lastModifiedBy>KATANA</cp:lastModifiedBy>
  <cp:revision>197</cp:revision>
  <dcterms:created xsi:type="dcterms:W3CDTF">2020-07-28T21:30:15Z</dcterms:created>
  <dcterms:modified xsi:type="dcterms:W3CDTF">2022-06-15T17:34:54Z</dcterms:modified>
</cp:coreProperties>
</file>