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4" r:id="rId2"/>
    <p:sldId id="300" r:id="rId3"/>
    <p:sldId id="267" r:id="rId4"/>
    <p:sldId id="301" r:id="rId5"/>
    <p:sldId id="302" r:id="rId6"/>
    <p:sldId id="303" r:id="rId7"/>
    <p:sldId id="304" r:id="rId8"/>
    <p:sldId id="305" r:id="rId9"/>
    <p:sldId id="306" r:id="rId10"/>
    <p:sldId id="307" r:id="rId11"/>
    <p:sldId id="308" r:id="rId12"/>
    <p:sldId id="309" r:id="rId13"/>
    <p:sldId id="310" r:id="rId14"/>
    <p:sldId id="311" r:id="rId15"/>
    <p:sldId id="286" r:id="rId16"/>
    <p:sldId id="297" r:id="rId17"/>
    <p:sldId id="312" r:id="rId18"/>
    <p:sldId id="313" r:id="rId19"/>
    <p:sldId id="315" r:id="rId20"/>
    <p:sldId id="316" r:id="rId21"/>
    <p:sldId id="314" r:id="rId22"/>
    <p:sldId id="317" r:id="rId23"/>
    <p:sldId id="275" r:id="rId24"/>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14" y="2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0216B-B9E5-48C0-94E6-178D1E541E60}"/>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5D802E33-C235-4A5C-9972-703AC9204F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B590AAEF-8116-400F-B664-10EBFE27D438}"/>
              </a:ext>
            </a:extLst>
          </p:cNvPr>
          <p:cNvSpPr>
            <a:spLocks noGrp="1"/>
          </p:cNvSpPr>
          <p:nvPr>
            <p:ph type="dt" sz="half" idx="10"/>
          </p:nvPr>
        </p:nvSpPr>
        <p:spPr/>
        <p:txBody>
          <a:bodyPr/>
          <a:lstStyle/>
          <a:p>
            <a:fld id="{76AD2357-B188-41E2-93E3-C8F588D61C3B}" type="datetimeFigureOut">
              <a:rPr lang="es-ES" smtClean="0"/>
              <a:t>20/06/2022</a:t>
            </a:fld>
            <a:endParaRPr lang="es-ES"/>
          </a:p>
        </p:txBody>
      </p:sp>
      <p:sp>
        <p:nvSpPr>
          <p:cNvPr id="5" name="Marcador de pie de página 4">
            <a:extLst>
              <a:ext uri="{FF2B5EF4-FFF2-40B4-BE49-F238E27FC236}">
                <a16:creationId xmlns:a16="http://schemas.microsoft.com/office/drawing/2014/main" id="{748A538E-174A-414D-BE1A-935327C227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7B4E6A1-EB99-4DC1-A26E-7D4E7AD49B37}"/>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2053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A896D-84C5-4226-BB80-4E00515E8C5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C9F03F7B-9CFC-4F6E-9A26-C3030D6F5A6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E9DAADAB-86C5-4878-BA4E-4A31C3DF3764}"/>
              </a:ext>
            </a:extLst>
          </p:cNvPr>
          <p:cNvSpPr>
            <a:spLocks noGrp="1"/>
          </p:cNvSpPr>
          <p:nvPr>
            <p:ph type="dt" sz="half" idx="10"/>
          </p:nvPr>
        </p:nvSpPr>
        <p:spPr/>
        <p:txBody>
          <a:bodyPr/>
          <a:lstStyle/>
          <a:p>
            <a:fld id="{76AD2357-B188-41E2-93E3-C8F588D61C3B}" type="datetimeFigureOut">
              <a:rPr lang="es-ES" smtClean="0"/>
              <a:t>20/06/2022</a:t>
            </a:fld>
            <a:endParaRPr lang="es-ES"/>
          </a:p>
        </p:txBody>
      </p:sp>
      <p:sp>
        <p:nvSpPr>
          <p:cNvPr id="5" name="Marcador de pie de página 4">
            <a:extLst>
              <a:ext uri="{FF2B5EF4-FFF2-40B4-BE49-F238E27FC236}">
                <a16:creationId xmlns:a16="http://schemas.microsoft.com/office/drawing/2014/main" id="{D5BBFCBF-C247-44BB-A8FB-FA390D82E15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EF537A3-F0ED-4DA3-BDD2-D82F7B0065CA}"/>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69777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6417BB-61CF-4C6D-97A0-0D4AF917B05A}"/>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26057463-D3C4-40F4-80D1-67D0D19A07FB}"/>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2B763BE-FBD9-4B69-ACD7-F01418AF50EA}"/>
              </a:ext>
            </a:extLst>
          </p:cNvPr>
          <p:cNvSpPr>
            <a:spLocks noGrp="1"/>
          </p:cNvSpPr>
          <p:nvPr>
            <p:ph type="dt" sz="half" idx="10"/>
          </p:nvPr>
        </p:nvSpPr>
        <p:spPr/>
        <p:txBody>
          <a:bodyPr/>
          <a:lstStyle/>
          <a:p>
            <a:fld id="{76AD2357-B188-41E2-93E3-C8F588D61C3B}" type="datetimeFigureOut">
              <a:rPr lang="es-ES" smtClean="0"/>
              <a:t>20/06/2022</a:t>
            </a:fld>
            <a:endParaRPr lang="es-ES"/>
          </a:p>
        </p:txBody>
      </p:sp>
      <p:sp>
        <p:nvSpPr>
          <p:cNvPr id="5" name="Marcador de pie de página 4">
            <a:extLst>
              <a:ext uri="{FF2B5EF4-FFF2-40B4-BE49-F238E27FC236}">
                <a16:creationId xmlns:a16="http://schemas.microsoft.com/office/drawing/2014/main" id="{A97844BB-BCDF-4FAB-859E-9910BB8C1A7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7B516A-9AC5-4578-84A3-BD15D3A059B3}"/>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76569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F5309-D2AE-42DA-B087-BE10AC2D128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E30379AE-D8B2-445D-83E6-F6C0B3B31E9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91A37363-FAF8-41D4-B42F-EF1E8DB9EA8A}"/>
              </a:ext>
            </a:extLst>
          </p:cNvPr>
          <p:cNvSpPr>
            <a:spLocks noGrp="1"/>
          </p:cNvSpPr>
          <p:nvPr>
            <p:ph type="dt" sz="half" idx="10"/>
          </p:nvPr>
        </p:nvSpPr>
        <p:spPr/>
        <p:txBody>
          <a:bodyPr/>
          <a:lstStyle/>
          <a:p>
            <a:fld id="{76AD2357-B188-41E2-93E3-C8F588D61C3B}" type="datetimeFigureOut">
              <a:rPr lang="es-ES" smtClean="0"/>
              <a:t>20/06/2022</a:t>
            </a:fld>
            <a:endParaRPr lang="es-ES"/>
          </a:p>
        </p:txBody>
      </p:sp>
      <p:sp>
        <p:nvSpPr>
          <p:cNvPr id="5" name="Marcador de pie de página 4">
            <a:extLst>
              <a:ext uri="{FF2B5EF4-FFF2-40B4-BE49-F238E27FC236}">
                <a16:creationId xmlns:a16="http://schemas.microsoft.com/office/drawing/2014/main" id="{2028C9D5-3B88-4D28-8A65-936162B2F37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AB7432-E5EF-4CBE-9FA3-E7317DE24E04}"/>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07179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73BFC-5D5E-43F8-ACA5-AF9962950F6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70D5791B-A1BF-46F8-BE91-3B1B4F0FE29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3D32595-417F-4340-8BEE-3408D250B8FA}"/>
              </a:ext>
            </a:extLst>
          </p:cNvPr>
          <p:cNvSpPr>
            <a:spLocks noGrp="1"/>
          </p:cNvSpPr>
          <p:nvPr>
            <p:ph type="dt" sz="half" idx="10"/>
          </p:nvPr>
        </p:nvSpPr>
        <p:spPr/>
        <p:txBody>
          <a:bodyPr/>
          <a:lstStyle/>
          <a:p>
            <a:fld id="{76AD2357-B188-41E2-93E3-C8F588D61C3B}" type="datetimeFigureOut">
              <a:rPr lang="es-ES" smtClean="0"/>
              <a:t>20/06/2022</a:t>
            </a:fld>
            <a:endParaRPr lang="es-ES"/>
          </a:p>
        </p:txBody>
      </p:sp>
      <p:sp>
        <p:nvSpPr>
          <p:cNvPr id="5" name="Marcador de pie de página 4">
            <a:extLst>
              <a:ext uri="{FF2B5EF4-FFF2-40B4-BE49-F238E27FC236}">
                <a16:creationId xmlns:a16="http://schemas.microsoft.com/office/drawing/2014/main" id="{FFDDF683-2BC1-4832-A16B-A8A83CB304C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9E2F7FE-47DA-47A0-A847-C577637092B9}"/>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64642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24247B-313E-4641-A162-E144F284AB91}"/>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023F3780-C98A-409B-80F2-EA39E9B898B9}"/>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CB082338-9E47-4510-94E8-E38718B232C8}"/>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EF32266C-1765-4337-9C50-13EBAA57B2C2}"/>
              </a:ext>
            </a:extLst>
          </p:cNvPr>
          <p:cNvSpPr>
            <a:spLocks noGrp="1"/>
          </p:cNvSpPr>
          <p:nvPr>
            <p:ph type="dt" sz="half" idx="10"/>
          </p:nvPr>
        </p:nvSpPr>
        <p:spPr/>
        <p:txBody>
          <a:bodyPr/>
          <a:lstStyle/>
          <a:p>
            <a:fld id="{76AD2357-B188-41E2-93E3-C8F588D61C3B}" type="datetimeFigureOut">
              <a:rPr lang="es-ES" smtClean="0"/>
              <a:t>20/06/2022</a:t>
            </a:fld>
            <a:endParaRPr lang="es-ES"/>
          </a:p>
        </p:txBody>
      </p:sp>
      <p:sp>
        <p:nvSpPr>
          <p:cNvPr id="6" name="Marcador de pie de página 5">
            <a:extLst>
              <a:ext uri="{FF2B5EF4-FFF2-40B4-BE49-F238E27FC236}">
                <a16:creationId xmlns:a16="http://schemas.microsoft.com/office/drawing/2014/main" id="{63280AA3-E732-4CDA-A3E5-A8A2A4C9DCD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F26581A-9F4F-4E59-AF2B-E40C4C09818F}"/>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30457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CA357-A4BA-4302-A1BF-6E7D87DF2D38}"/>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111C1943-E6B9-4EA6-BC18-AC7F9771C82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13A8FA7-5211-478D-B250-A2A65A37F5C5}"/>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5E07125C-5EB1-4AA3-96B7-6A5371DEE9D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EC4B112-1C39-40F0-A9E8-BF7230FE8B7F}"/>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22D052EA-9931-4335-A67E-981AC2E1353A}"/>
              </a:ext>
            </a:extLst>
          </p:cNvPr>
          <p:cNvSpPr>
            <a:spLocks noGrp="1"/>
          </p:cNvSpPr>
          <p:nvPr>
            <p:ph type="dt" sz="half" idx="10"/>
          </p:nvPr>
        </p:nvSpPr>
        <p:spPr/>
        <p:txBody>
          <a:bodyPr/>
          <a:lstStyle/>
          <a:p>
            <a:fld id="{76AD2357-B188-41E2-93E3-C8F588D61C3B}" type="datetimeFigureOut">
              <a:rPr lang="es-ES" smtClean="0"/>
              <a:t>20/06/2022</a:t>
            </a:fld>
            <a:endParaRPr lang="es-ES"/>
          </a:p>
        </p:txBody>
      </p:sp>
      <p:sp>
        <p:nvSpPr>
          <p:cNvPr id="8" name="Marcador de pie de página 7">
            <a:extLst>
              <a:ext uri="{FF2B5EF4-FFF2-40B4-BE49-F238E27FC236}">
                <a16:creationId xmlns:a16="http://schemas.microsoft.com/office/drawing/2014/main" id="{029A648D-5BBE-4D71-AF8F-0A3A23BDBF5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AF4029C-D87D-46B3-97DA-54A0D9EAE698}"/>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67887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AAF25-4829-4829-A923-162EBBED7DDD}"/>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5E1987F3-4157-4811-85A4-7BE08173A81C}"/>
              </a:ext>
            </a:extLst>
          </p:cNvPr>
          <p:cNvSpPr>
            <a:spLocks noGrp="1"/>
          </p:cNvSpPr>
          <p:nvPr>
            <p:ph type="dt" sz="half" idx="10"/>
          </p:nvPr>
        </p:nvSpPr>
        <p:spPr/>
        <p:txBody>
          <a:bodyPr/>
          <a:lstStyle/>
          <a:p>
            <a:fld id="{76AD2357-B188-41E2-93E3-C8F588D61C3B}" type="datetimeFigureOut">
              <a:rPr lang="es-ES" smtClean="0"/>
              <a:t>20/06/2022</a:t>
            </a:fld>
            <a:endParaRPr lang="es-ES"/>
          </a:p>
        </p:txBody>
      </p:sp>
      <p:sp>
        <p:nvSpPr>
          <p:cNvPr id="4" name="Marcador de pie de página 3">
            <a:extLst>
              <a:ext uri="{FF2B5EF4-FFF2-40B4-BE49-F238E27FC236}">
                <a16:creationId xmlns:a16="http://schemas.microsoft.com/office/drawing/2014/main" id="{CC49F087-0E71-4ACC-97A9-714F735044B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CEE9402-78C0-4199-9E98-E46EE2FE4B52}"/>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7683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DDE49C7-4CF3-43A4-8426-0200496C689F}"/>
              </a:ext>
            </a:extLst>
          </p:cNvPr>
          <p:cNvSpPr>
            <a:spLocks noGrp="1"/>
          </p:cNvSpPr>
          <p:nvPr>
            <p:ph type="dt" sz="half" idx="10"/>
          </p:nvPr>
        </p:nvSpPr>
        <p:spPr/>
        <p:txBody>
          <a:bodyPr/>
          <a:lstStyle/>
          <a:p>
            <a:fld id="{76AD2357-B188-41E2-93E3-C8F588D61C3B}" type="datetimeFigureOut">
              <a:rPr lang="es-ES" smtClean="0"/>
              <a:t>20/06/2022</a:t>
            </a:fld>
            <a:endParaRPr lang="es-ES"/>
          </a:p>
        </p:txBody>
      </p:sp>
      <p:sp>
        <p:nvSpPr>
          <p:cNvPr id="3" name="Marcador de pie de página 2">
            <a:extLst>
              <a:ext uri="{FF2B5EF4-FFF2-40B4-BE49-F238E27FC236}">
                <a16:creationId xmlns:a16="http://schemas.microsoft.com/office/drawing/2014/main" id="{718879AC-8E5D-40D8-84B6-A00F6043D49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5B6F5FA-05C5-4409-B0E6-3B42F5C0CF09}"/>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63358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5637A-975A-4173-B05C-6DAB15E607C8}"/>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C7E4677D-D5FD-4393-913D-322B7748591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EFFAD130-9B93-4758-B2BC-1C38EECF4C1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67039F-6859-44A1-A214-2BA8686D2135}"/>
              </a:ext>
            </a:extLst>
          </p:cNvPr>
          <p:cNvSpPr>
            <a:spLocks noGrp="1"/>
          </p:cNvSpPr>
          <p:nvPr>
            <p:ph type="dt" sz="half" idx="10"/>
          </p:nvPr>
        </p:nvSpPr>
        <p:spPr/>
        <p:txBody>
          <a:bodyPr/>
          <a:lstStyle/>
          <a:p>
            <a:fld id="{76AD2357-B188-41E2-93E3-C8F588D61C3B}" type="datetimeFigureOut">
              <a:rPr lang="es-ES" smtClean="0"/>
              <a:t>20/06/2022</a:t>
            </a:fld>
            <a:endParaRPr lang="es-ES"/>
          </a:p>
        </p:txBody>
      </p:sp>
      <p:sp>
        <p:nvSpPr>
          <p:cNvPr id="6" name="Marcador de pie de página 5">
            <a:extLst>
              <a:ext uri="{FF2B5EF4-FFF2-40B4-BE49-F238E27FC236}">
                <a16:creationId xmlns:a16="http://schemas.microsoft.com/office/drawing/2014/main" id="{DC3B7DA8-E86A-4BC8-9AF4-A7C85146DA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E150DAB-9FED-449B-9A86-A1AA50E9EA41}"/>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88409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A003D-9034-4B89-B995-AEA60EB30311}"/>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430D7053-9894-4CEC-B88E-44FB074F131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C"/>
          </a:p>
        </p:txBody>
      </p:sp>
      <p:sp>
        <p:nvSpPr>
          <p:cNvPr id="4" name="Marcador de texto 3">
            <a:extLst>
              <a:ext uri="{FF2B5EF4-FFF2-40B4-BE49-F238E27FC236}">
                <a16:creationId xmlns:a16="http://schemas.microsoft.com/office/drawing/2014/main" id="{BB67219F-FA88-4FE2-B62E-BF0BE7EEE10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73C1B55-2785-45B1-8966-28418578FD49}"/>
              </a:ext>
            </a:extLst>
          </p:cNvPr>
          <p:cNvSpPr>
            <a:spLocks noGrp="1"/>
          </p:cNvSpPr>
          <p:nvPr>
            <p:ph type="dt" sz="half" idx="10"/>
          </p:nvPr>
        </p:nvSpPr>
        <p:spPr/>
        <p:txBody>
          <a:bodyPr/>
          <a:lstStyle/>
          <a:p>
            <a:fld id="{76AD2357-B188-41E2-93E3-C8F588D61C3B}" type="datetimeFigureOut">
              <a:rPr lang="es-ES" smtClean="0"/>
              <a:t>20/06/2022</a:t>
            </a:fld>
            <a:endParaRPr lang="es-ES"/>
          </a:p>
        </p:txBody>
      </p:sp>
      <p:sp>
        <p:nvSpPr>
          <p:cNvPr id="6" name="Marcador de pie de página 5">
            <a:extLst>
              <a:ext uri="{FF2B5EF4-FFF2-40B4-BE49-F238E27FC236}">
                <a16:creationId xmlns:a16="http://schemas.microsoft.com/office/drawing/2014/main" id="{9883309D-13BD-422F-B0BC-28CF77CB911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E657E80-3078-45EC-940F-1D831CEAF042}"/>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07351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50F8B19-A99E-47DF-A1E4-A797C32D3F9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EEF9B344-DE09-4C06-8BE9-E23FC7C6DC3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A7B26FD9-4E5E-44AA-87F7-2E850CA2BB1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6AD2357-B188-41E2-93E3-C8F588D61C3B}" type="datetimeFigureOut">
              <a:rPr lang="es-ES" smtClean="0"/>
              <a:t>20/06/2022</a:t>
            </a:fld>
            <a:endParaRPr lang="es-ES"/>
          </a:p>
        </p:txBody>
      </p:sp>
      <p:sp>
        <p:nvSpPr>
          <p:cNvPr id="5" name="Marcador de pie de página 4">
            <a:extLst>
              <a:ext uri="{FF2B5EF4-FFF2-40B4-BE49-F238E27FC236}">
                <a16:creationId xmlns:a16="http://schemas.microsoft.com/office/drawing/2014/main" id="{56799C9E-056A-41BF-8D75-9D67C1121A5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1941FFD-B985-45F8-9305-AD6C0173F37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DC608D-95B7-486E-83E8-B9C6453CA7DD}" type="slidenum">
              <a:rPr lang="es-ES" smtClean="0"/>
              <a:t>‹Nº›</a:t>
            </a:fld>
            <a:endParaRPr lang="es-ES"/>
          </a:p>
        </p:txBody>
      </p:sp>
    </p:spTree>
    <p:extLst>
      <p:ext uri="{BB962C8B-B14F-4D97-AF65-F5344CB8AC3E}">
        <p14:creationId xmlns:p14="http://schemas.microsoft.com/office/powerpoint/2010/main" val="7819761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C"/>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2.png"/><Relationship Id="rId7" Type="http://schemas.openxmlformats.org/officeDocument/2006/relationships/image" Target="../media/image3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5.jpg"/><Relationship Id="rId5" Type="http://schemas.openxmlformats.org/officeDocument/2006/relationships/image" Target="../media/image34.jpe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134438" y="2799253"/>
            <a:ext cx="6858000" cy="962831"/>
          </a:xfrm>
        </p:spPr>
        <p:txBody>
          <a:bodyPr>
            <a:noAutofit/>
          </a:bodyPr>
          <a:lstStyle/>
          <a:p>
            <a:r>
              <a:rPr lang="es-ES" sz="5400" b="1" i="1" dirty="0" smtClean="0">
                <a:effectLst>
                  <a:outerShdw blurRad="38100" dist="38100" dir="2700000" algn="tl">
                    <a:srgbClr val="000000">
                      <a:alpha val="43137"/>
                    </a:srgbClr>
                  </a:outerShdw>
                </a:effectLst>
              </a:rPr>
              <a:t>MAGNITUDES Y UNIDADES ELÉCTRICAS</a:t>
            </a:r>
            <a:endParaRPr lang="es-EC" sz="6000" b="1" i="1" dirty="0">
              <a:effectLst>
                <a:outerShdw blurRad="38100" dist="38100" dir="2700000" algn="tl">
                  <a:srgbClr val="000000">
                    <a:alpha val="43137"/>
                  </a:srgbClr>
                </a:outerShdw>
              </a:effectLst>
            </a:endParaRPr>
          </a:p>
        </p:txBody>
      </p:sp>
      <p:sp>
        <p:nvSpPr>
          <p:cNvPr id="9"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6" name="Rectángulo 5"/>
          <p:cNvSpPr/>
          <p:nvPr/>
        </p:nvSpPr>
        <p:spPr>
          <a:xfrm>
            <a:off x="5155452" y="4666447"/>
            <a:ext cx="4122828" cy="923330"/>
          </a:xfrm>
          <a:prstGeom prst="rect">
            <a:avLst/>
          </a:prstGeom>
        </p:spPr>
        <p:txBody>
          <a:bodyPr wrap="square">
            <a:spAutoFit/>
          </a:bodyPr>
          <a:lstStyle/>
          <a:p>
            <a:r>
              <a:rPr lang="es-ES" b="1" dirty="0"/>
              <a:t>La satisfacción radica en el esfuerzo, no en el logro. El esfuerzo total es una victoria completa (Mahatma Gandhi)</a:t>
            </a:r>
          </a:p>
        </p:txBody>
      </p:sp>
      <p:sp>
        <p:nvSpPr>
          <p:cNvPr id="10" name="12 Título"/>
          <p:cNvSpPr txBox="1">
            <a:spLocks/>
          </p:cNvSpPr>
          <p:nvPr/>
        </p:nvSpPr>
        <p:spPr>
          <a:xfrm>
            <a:off x="424993" y="740301"/>
            <a:ext cx="8179455" cy="213308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C" sz="2400" b="1" i="1" dirty="0" smtClean="0">
                <a:latin typeface="+mn-lt"/>
                <a:ea typeface="Adobe Fan Heiti Std B" pitchFamily="34" charset="-128"/>
              </a:rPr>
              <a:t>UNIVERSIDAD LAICA ELOY ALFARO </a:t>
            </a:r>
            <a:br>
              <a:rPr lang="es-EC" sz="2400" b="1" i="1" dirty="0" smtClean="0">
                <a:latin typeface="+mn-lt"/>
                <a:ea typeface="Adobe Fan Heiti Std B" pitchFamily="34" charset="-128"/>
              </a:rPr>
            </a:br>
            <a:r>
              <a:rPr lang="es-EC" sz="2400" b="1" i="1" dirty="0" smtClean="0">
                <a:latin typeface="+mn-lt"/>
                <a:ea typeface="Adobe Fan Heiti Std B" pitchFamily="34" charset="-128"/>
              </a:rPr>
              <a:t>DE MANABÍ</a:t>
            </a:r>
            <a:br>
              <a:rPr lang="es-EC" sz="2400" b="1" i="1" dirty="0" smtClean="0">
                <a:latin typeface="+mn-lt"/>
                <a:ea typeface="Adobe Fan Heiti Std B" pitchFamily="34" charset="-128"/>
              </a:rPr>
            </a:br>
            <a:r>
              <a:rPr lang="es-EC" sz="2400" b="1" i="1" dirty="0" smtClean="0">
                <a:latin typeface="+mn-lt"/>
                <a:ea typeface="Adobe Fan Heiti Std B" pitchFamily="34" charset="-128"/>
              </a:rPr>
              <a:t>EXTENSIÓN EL CARMEN</a:t>
            </a:r>
            <a:br>
              <a:rPr lang="es-EC" sz="2400" b="1" i="1" dirty="0" smtClean="0">
                <a:latin typeface="+mn-lt"/>
                <a:ea typeface="Adobe Fan Heiti Std B" pitchFamily="34" charset="-128"/>
              </a:rPr>
            </a:br>
            <a:r>
              <a:rPr lang="es-EC" sz="2400" b="1" i="1" dirty="0" smtClean="0">
                <a:latin typeface="+mn-lt"/>
                <a:ea typeface="Adobe Fan Heiti Std B" pitchFamily="34" charset="-128"/>
              </a:rPr>
              <a:t/>
            </a:r>
            <a:br>
              <a:rPr lang="es-EC" sz="2400" b="1" i="1" dirty="0" smtClean="0">
                <a:latin typeface="+mn-lt"/>
                <a:ea typeface="Adobe Fan Heiti Std B" pitchFamily="34" charset="-128"/>
              </a:rPr>
            </a:br>
            <a:endParaRPr lang="es-EC" sz="2400" b="1" i="1" dirty="0">
              <a:latin typeface="+mn-lt"/>
              <a:ea typeface="Adobe Fan Heiti Std B" pitchFamily="34" charset="-128"/>
            </a:endParaRPr>
          </a:p>
        </p:txBody>
      </p:sp>
    </p:spTree>
    <p:extLst>
      <p:ext uri="{BB962C8B-B14F-4D97-AF65-F5344CB8AC3E}">
        <p14:creationId xmlns:p14="http://schemas.microsoft.com/office/powerpoint/2010/main" val="1322516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Aplicaciones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Rectángulo 12"/>
          <p:cNvSpPr/>
          <p:nvPr/>
        </p:nvSpPr>
        <p:spPr>
          <a:xfrm>
            <a:off x="402924" y="2276872"/>
            <a:ext cx="8137926" cy="2031325"/>
          </a:xfrm>
          <a:prstGeom prst="rect">
            <a:avLst/>
          </a:prstGeom>
        </p:spPr>
        <p:txBody>
          <a:bodyPr wrap="square">
            <a:spAutoFit/>
          </a:bodyPr>
          <a:lstStyle/>
          <a:p>
            <a:pPr algn="just"/>
            <a:r>
              <a:rPr lang="es-ES" dirty="0" smtClean="0"/>
              <a:t>El motor eléctrico es un dispositivo que transforma la energía eléctrica en energía mecánica por medio de la acción de los campos magnéticos generados en sus bobinas.</a:t>
            </a:r>
          </a:p>
          <a:p>
            <a:pPr algn="just"/>
            <a:r>
              <a:rPr lang="es-ES" dirty="0" smtClean="0"/>
              <a:t>Son maquinas rotatorias utilizadas en infinidad de sectores tales como instalaciones industriales, comerciales, particulares. Su uso esta generalizado en ventiladores, vibradores para teléfonos móviles, bombas, electroválvulas y medios de transporte eléctrico, etc.</a:t>
            </a:r>
          </a:p>
        </p:txBody>
      </p:sp>
      <p:sp>
        <p:nvSpPr>
          <p:cNvPr id="10" name="Título 3"/>
          <p:cNvSpPr txBox="1">
            <a:spLocks/>
          </p:cNvSpPr>
          <p:nvPr/>
        </p:nvSpPr>
        <p:spPr>
          <a:xfrm>
            <a:off x="402924" y="1700808"/>
            <a:ext cx="2224860" cy="57606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Motor eléctrico</a:t>
            </a:r>
            <a:endParaRPr lang="es-EC" sz="2400" b="1" i="1" dirty="0">
              <a:effectLst>
                <a:outerShdw blurRad="38100" dist="38100" dir="2700000" algn="tl">
                  <a:srgbClr val="000000">
                    <a:alpha val="43137"/>
                  </a:srgbClr>
                </a:outerShdw>
              </a:effectLst>
            </a:endParaRPr>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2174" y="4176328"/>
            <a:ext cx="1979462" cy="1415866"/>
          </a:xfrm>
          <a:prstGeom prst="rect">
            <a:avLst/>
          </a:prstGeom>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4048" y="4176328"/>
            <a:ext cx="1887821" cy="1415866"/>
          </a:xfrm>
          <a:prstGeom prst="rect">
            <a:avLst/>
          </a:prstGeom>
        </p:spPr>
      </p:pic>
      <p:pic>
        <p:nvPicPr>
          <p:cNvPr id="12" name="Imagen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0892" y="4381190"/>
            <a:ext cx="2569666" cy="1928130"/>
          </a:xfrm>
          <a:prstGeom prst="rect">
            <a:avLst/>
          </a:prstGeom>
        </p:spPr>
      </p:pic>
    </p:spTree>
    <p:extLst>
      <p:ext uri="{BB962C8B-B14F-4D97-AF65-F5344CB8AC3E}">
        <p14:creationId xmlns:p14="http://schemas.microsoft.com/office/powerpoint/2010/main" val="1823982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Aplicaciones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7784" y="1684717"/>
            <a:ext cx="2003218" cy="1153752"/>
          </a:xfrm>
          <a:prstGeom prst="rect">
            <a:avLst/>
          </a:prstGeom>
        </p:spPr>
      </p:pic>
      <p:sp>
        <p:nvSpPr>
          <p:cNvPr id="14" name="Título 3"/>
          <p:cNvSpPr txBox="1">
            <a:spLocks/>
          </p:cNvSpPr>
          <p:nvPr/>
        </p:nvSpPr>
        <p:spPr>
          <a:xfrm>
            <a:off x="402924" y="1602217"/>
            <a:ext cx="2368876" cy="239617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a:effectLst>
                  <a:outerShdw blurRad="38100" dist="38100" dir="2700000" algn="tl">
                    <a:srgbClr val="000000">
                      <a:alpha val="43137"/>
                    </a:srgbClr>
                  </a:outerShdw>
                </a:effectLst>
              </a:rPr>
              <a:t>Transformador</a:t>
            </a:r>
            <a:endParaRPr lang="es-ES" sz="2400" dirty="0" smtClean="0">
              <a:effectLst>
                <a:outerShdw blurRad="38100" dist="38100" dir="2700000" algn="tl">
                  <a:srgbClr val="000000">
                    <a:alpha val="43137"/>
                  </a:srgbClr>
                </a:outerShdw>
              </a:effectLst>
            </a:endParaRPr>
          </a:p>
          <a:p>
            <a:pPr algn="l"/>
            <a:r>
              <a:rPr lang="es-ES" sz="2400" dirty="0" err="1" smtClean="0">
                <a:effectLst>
                  <a:outerShdw blurRad="38100" dist="38100" dir="2700000" algn="tl">
                    <a:srgbClr val="000000">
                      <a:alpha val="43137"/>
                    </a:srgbClr>
                  </a:outerShdw>
                </a:effectLst>
              </a:rPr>
              <a:t>Iluminacion</a:t>
            </a:r>
            <a:r>
              <a:rPr lang="es-ES" sz="2400" dirty="0" smtClean="0">
                <a:effectLst>
                  <a:outerShdw blurRad="38100" dist="38100" dir="2700000" algn="tl">
                    <a:srgbClr val="000000">
                      <a:alpha val="43137"/>
                    </a:srgbClr>
                  </a:outerShdw>
                </a:effectLst>
              </a:rPr>
              <a:t> </a:t>
            </a:r>
          </a:p>
          <a:p>
            <a:pPr algn="l"/>
            <a:r>
              <a:rPr lang="es-ES" sz="2400" dirty="0" smtClean="0">
                <a:effectLst>
                  <a:outerShdw blurRad="38100" dist="38100" dir="2700000" algn="tl">
                    <a:srgbClr val="000000">
                      <a:alpha val="43137"/>
                    </a:srgbClr>
                  </a:outerShdw>
                </a:effectLst>
              </a:rPr>
              <a:t>Robótica </a:t>
            </a:r>
          </a:p>
          <a:p>
            <a:pPr algn="l"/>
            <a:r>
              <a:rPr lang="es-ES" sz="2400" dirty="0" smtClean="0">
                <a:effectLst>
                  <a:outerShdw blurRad="38100" dist="38100" dir="2700000" algn="tl">
                    <a:srgbClr val="000000">
                      <a:alpha val="43137"/>
                    </a:srgbClr>
                  </a:outerShdw>
                </a:effectLst>
              </a:rPr>
              <a:t>Maquinas CNC</a:t>
            </a:r>
          </a:p>
          <a:p>
            <a:pPr algn="l"/>
            <a:r>
              <a:rPr lang="es-ES" sz="2400" dirty="0" smtClean="0">
                <a:effectLst>
                  <a:outerShdw blurRad="38100" dist="38100" dir="2700000" algn="tl">
                    <a:srgbClr val="000000">
                      <a:alpha val="43137"/>
                    </a:srgbClr>
                  </a:outerShdw>
                </a:effectLst>
              </a:rPr>
              <a:t>Transporte</a:t>
            </a:r>
          </a:p>
          <a:p>
            <a:pPr algn="l"/>
            <a:r>
              <a:rPr lang="es-ES" sz="2400" dirty="0" smtClean="0">
                <a:effectLst>
                  <a:outerShdw blurRad="38100" dist="38100" dir="2700000" algn="tl">
                    <a:srgbClr val="000000">
                      <a:alpha val="43137"/>
                    </a:srgbClr>
                  </a:outerShdw>
                </a:effectLst>
              </a:rPr>
              <a:t>Industria</a:t>
            </a:r>
          </a:p>
          <a:p>
            <a:pPr algn="l"/>
            <a:r>
              <a:rPr lang="es-ES" sz="2400" dirty="0" smtClean="0">
                <a:effectLst>
                  <a:outerShdw blurRad="38100" dist="38100" dir="2700000" algn="tl">
                    <a:srgbClr val="000000">
                      <a:alpha val="43137"/>
                    </a:srgbClr>
                  </a:outerShdw>
                </a:effectLst>
              </a:rPr>
              <a:t>Medicina</a:t>
            </a: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7784" y="1606037"/>
            <a:ext cx="3562350" cy="3562350"/>
          </a:xfrm>
          <a:prstGeom prst="rect">
            <a:avLst/>
          </a:prstGeom>
        </p:spPr>
      </p:pic>
      <p:pic>
        <p:nvPicPr>
          <p:cNvPr id="15" name="Imagen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908" y="4533586"/>
            <a:ext cx="2659924" cy="1768528"/>
          </a:xfrm>
          <a:prstGeom prst="rect">
            <a:avLst/>
          </a:prstGeom>
        </p:spPr>
      </p:pic>
      <p:sp>
        <p:nvSpPr>
          <p:cNvPr id="16" name="AutoShape 2" descr="Aplicaciones de los electroimanes en la medicina - Blog de Imanes - 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17" name="AutoShape 4" descr="Aplicaciones de los electroimanes en la medicina - Blog de Imanes - 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18" name="Imagen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7435" y="2916623"/>
            <a:ext cx="1983567" cy="1492932"/>
          </a:xfrm>
          <a:prstGeom prst="rect">
            <a:avLst/>
          </a:prstGeom>
        </p:spPr>
      </p:pic>
    </p:spTree>
    <p:extLst>
      <p:ext uri="{BB962C8B-B14F-4D97-AF65-F5344CB8AC3E}">
        <p14:creationId xmlns:p14="http://schemas.microsoft.com/office/powerpoint/2010/main" val="2347936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Materiales conductores, aislantes y semiconductores</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352208" y="1522058"/>
            <a:ext cx="8137926" cy="646331"/>
          </a:xfrm>
          <a:prstGeom prst="rect">
            <a:avLst/>
          </a:prstGeom>
        </p:spPr>
        <p:txBody>
          <a:bodyPr wrap="square">
            <a:spAutoFit/>
          </a:bodyPr>
          <a:lstStyle/>
          <a:p>
            <a:pPr algn="just"/>
            <a:r>
              <a:rPr lang="es-ES" dirty="0" smtClean="0"/>
              <a:t>Hay materiales por los que los electrones no pueden circular y otros por los que los electrones fluyen con mucha facilidad. </a:t>
            </a:r>
          </a:p>
        </p:txBody>
      </p:sp>
      <p:sp>
        <p:nvSpPr>
          <p:cNvPr id="12" name="Título 3"/>
          <p:cNvSpPr txBox="1">
            <a:spLocks/>
          </p:cNvSpPr>
          <p:nvPr/>
        </p:nvSpPr>
        <p:spPr>
          <a:xfrm>
            <a:off x="362904" y="2195558"/>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a:effectLst>
                  <a:outerShdw blurRad="38100" dist="38100" dir="2700000" algn="tl">
                    <a:srgbClr val="000000">
                      <a:alpha val="43137"/>
                    </a:srgbClr>
                  </a:outerShdw>
                </a:effectLst>
              </a:rPr>
              <a:t>C</a:t>
            </a:r>
            <a:r>
              <a:rPr lang="es-ES" sz="2400" dirty="0" smtClean="0">
                <a:effectLst>
                  <a:outerShdw blurRad="38100" dist="38100" dir="2700000" algn="tl">
                    <a:srgbClr val="000000">
                      <a:alpha val="43137"/>
                    </a:srgbClr>
                  </a:outerShdw>
                </a:effectLst>
              </a:rPr>
              <a:t>onductores</a:t>
            </a:r>
            <a:endParaRPr lang="es-EC" sz="2400" b="1" i="1" dirty="0">
              <a:effectLst>
                <a:outerShdw blurRad="38100" dist="38100" dir="2700000" algn="tl">
                  <a:srgbClr val="000000">
                    <a:alpha val="43137"/>
                  </a:srgbClr>
                </a:outerShdw>
              </a:effectLst>
            </a:endParaRPr>
          </a:p>
        </p:txBody>
      </p:sp>
      <p:sp>
        <p:nvSpPr>
          <p:cNvPr id="14" name="Rectángulo 13"/>
          <p:cNvSpPr/>
          <p:nvPr/>
        </p:nvSpPr>
        <p:spPr>
          <a:xfrm>
            <a:off x="352208" y="2673900"/>
            <a:ext cx="8137926" cy="1477328"/>
          </a:xfrm>
          <a:prstGeom prst="rect">
            <a:avLst/>
          </a:prstGeom>
        </p:spPr>
        <p:txBody>
          <a:bodyPr wrap="square">
            <a:spAutoFit/>
          </a:bodyPr>
          <a:lstStyle/>
          <a:p>
            <a:pPr algn="just"/>
            <a:r>
              <a:rPr lang="es-ES" dirty="0" smtClean="0"/>
              <a:t>Los conductores son aquellos materiales que contienen electrones que pueden moverse libremente. Son los materiales que nos van a servir para hacer circuitos eléctricos.</a:t>
            </a:r>
          </a:p>
          <a:p>
            <a:pPr algn="just"/>
            <a:r>
              <a:rPr lang="es-ES" dirty="0" smtClean="0"/>
              <a:t>Tenemos los metales, el agua salada, etc. Por estos materiales los electrones pueden desplazarse libremente de un punto a otro si le conectamos una fuente de tensión.</a:t>
            </a:r>
          </a:p>
        </p:txBody>
      </p:sp>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924" y="4214110"/>
            <a:ext cx="2817403" cy="1879186"/>
          </a:xfrm>
          <a:prstGeom prst="rect">
            <a:avLst/>
          </a:prstGeom>
        </p:spPr>
      </p:pic>
    </p:spTree>
    <p:extLst>
      <p:ext uri="{BB962C8B-B14F-4D97-AF65-F5344CB8AC3E}">
        <p14:creationId xmlns:p14="http://schemas.microsoft.com/office/powerpoint/2010/main" val="1136035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Materiales conductores, aislantes y semiconductores</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352208" y="1522058"/>
            <a:ext cx="8137926" cy="646331"/>
          </a:xfrm>
          <a:prstGeom prst="rect">
            <a:avLst/>
          </a:prstGeom>
        </p:spPr>
        <p:txBody>
          <a:bodyPr wrap="square">
            <a:spAutoFit/>
          </a:bodyPr>
          <a:lstStyle/>
          <a:p>
            <a:pPr algn="just"/>
            <a:r>
              <a:rPr lang="es-ES" dirty="0" smtClean="0"/>
              <a:t>Hay materiales por los que los electrones no pueden circular y otros por los que los electrones fluyen con mucha facilidad. </a:t>
            </a:r>
          </a:p>
        </p:txBody>
      </p:sp>
      <p:sp>
        <p:nvSpPr>
          <p:cNvPr id="12" name="Título 3"/>
          <p:cNvSpPr txBox="1">
            <a:spLocks/>
          </p:cNvSpPr>
          <p:nvPr/>
        </p:nvSpPr>
        <p:spPr>
          <a:xfrm>
            <a:off x="362904" y="2195558"/>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Aislantes</a:t>
            </a:r>
            <a:endParaRPr lang="es-EC" sz="2400" b="1" i="1" dirty="0">
              <a:effectLst>
                <a:outerShdw blurRad="38100" dist="38100" dir="2700000" algn="tl">
                  <a:srgbClr val="000000">
                    <a:alpha val="43137"/>
                  </a:srgbClr>
                </a:outerShdw>
              </a:effectLst>
            </a:endParaRPr>
          </a:p>
        </p:txBody>
      </p:sp>
      <p:sp>
        <p:nvSpPr>
          <p:cNvPr id="14" name="Rectángulo 13"/>
          <p:cNvSpPr/>
          <p:nvPr/>
        </p:nvSpPr>
        <p:spPr>
          <a:xfrm>
            <a:off x="352208" y="2673900"/>
            <a:ext cx="8180232" cy="923330"/>
          </a:xfrm>
          <a:prstGeom prst="rect">
            <a:avLst/>
          </a:prstGeom>
        </p:spPr>
        <p:txBody>
          <a:bodyPr wrap="square">
            <a:spAutoFit/>
          </a:bodyPr>
          <a:lstStyle/>
          <a:p>
            <a:pPr algn="just"/>
            <a:r>
              <a:rPr lang="es-ES" dirty="0" smtClean="0"/>
              <a:t>Los aislantes son materiales donde los electrones no pueden circular libremente. Como por ejemplo la cerámica, el vidrio, plástico en general, el papel, la madera, etc. Estos materiales no conducen la corriente eléctrica. </a:t>
            </a:r>
          </a:p>
        </p:txBody>
      </p: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3782785"/>
            <a:ext cx="5133975" cy="1295400"/>
          </a:xfrm>
          <a:prstGeom prst="rect">
            <a:avLst/>
          </a:prstGeom>
        </p:spPr>
      </p:pic>
    </p:spTree>
    <p:extLst>
      <p:ext uri="{BB962C8B-B14F-4D97-AF65-F5344CB8AC3E}">
        <p14:creationId xmlns:p14="http://schemas.microsoft.com/office/powerpoint/2010/main" val="3995802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Materiales conductores, aislantes y semiconductores</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352208" y="1522058"/>
            <a:ext cx="8137926" cy="646331"/>
          </a:xfrm>
          <a:prstGeom prst="rect">
            <a:avLst/>
          </a:prstGeom>
        </p:spPr>
        <p:txBody>
          <a:bodyPr wrap="square">
            <a:spAutoFit/>
          </a:bodyPr>
          <a:lstStyle/>
          <a:p>
            <a:pPr algn="just"/>
            <a:r>
              <a:rPr lang="es-ES" dirty="0" smtClean="0"/>
              <a:t>Hay materiales por los que los electrones no pueden circular y otros por los que los electrones fluyen con mucha facilidad. </a:t>
            </a:r>
          </a:p>
        </p:txBody>
      </p:sp>
      <p:sp>
        <p:nvSpPr>
          <p:cNvPr id="12" name="Título 3"/>
          <p:cNvSpPr txBox="1">
            <a:spLocks/>
          </p:cNvSpPr>
          <p:nvPr/>
        </p:nvSpPr>
        <p:spPr>
          <a:xfrm>
            <a:off x="362904" y="2195558"/>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Semiconductores</a:t>
            </a:r>
            <a:endParaRPr lang="es-EC" sz="2400" b="1" i="1" dirty="0">
              <a:effectLst>
                <a:outerShdw blurRad="38100" dist="38100" dir="2700000" algn="tl">
                  <a:srgbClr val="000000">
                    <a:alpha val="43137"/>
                  </a:srgbClr>
                </a:outerShdw>
              </a:effectLst>
            </a:endParaRPr>
          </a:p>
        </p:txBody>
      </p:sp>
      <p:sp>
        <p:nvSpPr>
          <p:cNvPr id="14" name="Rectángulo 13"/>
          <p:cNvSpPr/>
          <p:nvPr/>
        </p:nvSpPr>
        <p:spPr>
          <a:xfrm>
            <a:off x="352208" y="2673900"/>
            <a:ext cx="4211230" cy="1754326"/>
          </a:xfrm>
          <a:prstGeom prst="rect">
            <a:avLst/>
          </a:prstGeom>
        </p:spPr>
        <p:txBody>
          <a:bodyPr wrap="square">
            <a:spAutoFit/>
          </a:bodyPr>
          <a:lstStyle/>
          <a:p>
            <a:pPr algn="just"/>
            <a:r>
              <a:rPr lang="es-ES" dirty="0" smtClean="0"/>
              <a:t>Los semiconductores, como el silicio o el germanio, presentan propiedades eléctricas que están entre los conductores y los aislantes. Se utilizan principalmente como elementos de los circuitos electrónicos.</a:t>
            </a: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735" y="2370800"/>
            <a:ext cx="3940627" cy="2678395"/>
          </a:xfrm>
          <a:prstGeom prst="rect">
            <a:avLst/>
          </a:prstGeom>
        </p:spPr>
      </p:pic>
    </p:spTree>
    <p:extLst>
      <p:ext uri="{BB962C8B-B14F-4D97-AF65-F5344CB8AC3E}">
        <p14:creationId xmlns:p14="http://schemas.microsoft.com/office/powerpoint/2010/main" val="156030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9" name="Título 3"/>
          <p:cNvSpPr>
            <a:spLocks noGrp="1"/>
          </p:cNvSpPr>
          <p:nvPr>
            <p:ph type="ctrTitle"/>
          </p:nvPr>
        </p:nvSpPr>
        <p:spPr>
          <a:xfrm>
            <a:off x="1971150" y="2751907"/>
            <a:ext cx="5184576" cy="685285"/>
          </a:xfrm>
        </p:spPr>
        <p:txBody>
          <a:bodyPr>
            <a:noAutofit/>
          </a:bodyPr>
          <a:lstStyle/>
          <a:p>
            <a:r>
              <a:rPr lang="es-ES" sz="4000" dirty="0" smtClean="0">
                <a:effectLst>
                  <a:outerShdw blurRad="38100" dist="38100" dir="2700000" algn="tl">
                    <a:srgbClr val="000000">
                      <a:alpha val="43137"/>
                    </a:srgbClr>
                  </a:outerShdw>
                </a:effectLst>
              </a:rPr>
              <a:t>Magnitudes eléctricas</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279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Magnitudes eléctricas</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7" y="1717661"/>
            <a:ext cx="7665076" cy="1200329"/>
          </a:xfrm>
          <a:prstGeom prst="rect">
            <a:avLst/>
          </a:prstGeom>
        </p:spPr>
        <p:txBody>
          <a:bodyPr wrap="square">
            <a:spAutoFit/>
          </a:bodyPr>
          <a:lstStyle/>
          <a:p>
            <a:r>
              <a:rPr lang="es-ES" dirty="0" smtClean="0"/>
              <a:t>Para comprender el funcionamiento de los circuitos eléctricos y electrónicos y poder diseñarlos necesitamos conocer las magnitudes eléctricas que los caracterizan y saber como medirlas. </a:t>
            </a:r>
            <a:endParaRPr lang="es-ES" dirty="0"/>
          </a:p>
          <a:p>
            <a:endParaRPr lang="es-ES" dirty="0"/>
          </a:p>
        </p:txBody>
      </p:sp>
      <p:sp>
        <p:nvSpPr>
          <p:cNvPr id="4" name="Rectángulo 3"/>
          <p:cNvSpPr/>
          <p:nvPr/>
        </p:nvSpPr>
        <p:spPr>
          <a:xfrm>
            <a:off x="1619672" y="2942098"/>
            <a:ext cx="5472608" cy="369332"/>
          </a:xfrm>
          <a:prstGeom prst="rect">
            <a:avLst/>
          </a:prstGeom>
        </p:spPr>
        <p:txBody>
          <a:bodyPr wrap="square">
            <a:spAutoFit/>
          </a:bodyPr>
          <a:lstStyle/>
          <a:p>
            <a:pPr algn="ctr"/>
            <a:r>
              <a:rPr lang="es-ES" b="1" i="1" dirty="0">
                <a:effectLst>
                  <a:outerShdw blurRad="38100" dist="38100" dir="2700000" algn="tl">
                    <a:srgbClr val="000000">
                      <a:alpha val="43137"/>
                    </a:srgbClr>
                  </a:outerShdw>
                </a:effectLst>
              </a:rPr>
              <a:t>Voltaje, resistencia, intensidad, potencia y </a:t>
            </a:r>
            <a:r>
              <a:rPr lang="es-ES" b="1" i="1" dirty="0" smtClean="0">
                <a:effectLst>
                  <a:outerShdw blurRad="38100" dist="38100" dir="2700000" algn="tl">
                    <a:srgbClr val="000000">
                      <a:alpha val="43137"/>
                    </a:srgbClr>
                  </a:outerShdw>
                </a:effectLst>
              </a:rPr>
              <a:t>energía.</a:t>
            </a:r>
            <a:endParaRPr lang="es-ES" b="1" i="1" dirty="0">
              <a:effectLst>
                <a:outerShdw blurRad="38100" dist="38100" dir="2700000" algn="tl">
                  <a:srgbClr val="000000">
                    <a:alpha val="43137"/>
                  </a:srgbClr>
                </a:outerShdw>
              </a:effectLst>
            </a:endParaRPr>
          </a:p>
        </p:txBody>
      </p:sp>
      <p:sp>
        <p:nvSpPr>
          <p:cNvPr id="13" name="Rectángulo 12"/>
          <p:cNvSpPr/>
          <p:nvPr/>
        </p:nvSpPr>
        <p:spPr>
          <a:xfrm>
            <a:off x="432056" y="3944235"/>
            <a:ext cx="7665076" cy="1200329"/>
          </a:xfrm>
          <a:prstGeom prst="rect">
            <a:avLst/>
          </a:prstGeom>
        </p:spPr>
        <p:txBody>
          <a:bodyPr wrap="square">
            <a:spAutoFit/>
          </a:bodyPr>
          <a:lstStyle/>
          <a:p>
            <a:r>
              <a:rPr lang="es-ES" dirty="0" smtClean="0"/>
              <a:t>Un magnitud es una propiedad que se puede medir.</a:t>
            </a:r>
          </a:p>
          <a:p>
            <a:r>
              <a:rPr lang="es-ES" dirty="0" smtClean="0"/>
              <a:t>La longitud, el tiempo, la velocidad, la temperatura, etc. Todas ellas son magnitudes.</a:t>
            </a:r>
            <a:endParaRPr lang="es-ES" dirty="0"/>
          </a:p>
          <a:p>
            <a:endParaRPr lang="es-ES" dirty="0"/>
          </a:p>
        </p:txBody>
      </p:sp>
      <p:sp>
        <p:nvSpPr>
          <p:cNvPr id="14" name="Rectángulo 13"/>
          <p:cNvSpPr/>
          <p:nvPr/>
        </p:nvSpPr>
        <p:spPr>
          <a:xfrm>
            <a:off x="432056" y="3574903"/>
            <a:ext cx="1331632" cy="369332"/>
          </a:xfrm>
          <a:prstGeom prst="rect">
            <a:avLst/>
          </a:prstGeom>
        </p:spPr>
        <p:txBody>
          <a:bodyPr wrap="square">
            <a:spAutoFit/>
          </a:bodyPr>
          <a:lstStyle/>
          <a:p>
            <a:r>
              <a:rPr lang="es-ES" b="1" i="1" dirty="0">
                <a:effectLst>
                  <a:outerShdw blurRad="38100" dist="38100" dir="2700000" algn="tl">
                    <a:srgbClr val="000000">
                      <a:alpha val="43137"/>
                    </a:srgbClr>
                  </a:outerShdw>
                </a:effectLst>
              </a:rPr>
              <a:t>R</a:t>
            </a:r>
            <a:r>
              <a:rPr lang="es-ES" b="1" i="1" dirty="0" smtClean="0">
                <a:effectLst>
                  <a:outerShdw blurRad="38100" dist="38100" dir="2700000" algn="tl">
                    <a:srgbClr val="000000">
                      <a:alpha val="43137"/>
                    </a:srgbClr>
                  </a:outerShdw>
                </a:effectLst>
              </a:rPr>
              <a:t>ecordar</a:t>
            </a:r>
            <a:endParaRPr lang="es-ES"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9647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Voltaje, tensión o diferencia de potencial</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7" y="1717661"/>
            <a:ext cx="7665076" cy="1200329"/>
          </a:xfrm>
          <a:prstGeom prst="rect">
            <a:avLst/>
          </a:prstGeom>
        </p:spPr>
        <p:txBody>
          <a:bodyPr wrap="square">
            <a:spAutoFit/>
          </a:bodyPr>
          <a:lstStyle/>
          <a:p>
            <a:r>
              <a:rPr lang="es-ES" dirty="0" smtClean="0"/>
              <a:t>La pila o batería sumista la energía necesario para que las cargas eléctricas circulen po</a:t>
            </a:r>
            <a:r>
              <a:rPr lang="es-ES" dirty="0" smtClean="0"/>
              <a:t>r un circuito. Todas las pilas y baterías indican en sus </a:t>
            </a:r>
            <a:r>
              <a:rPr lang="es-ES" dirty="0" err="1" smtClean="0"/>
              <a:t>caracteristicas</a:t>
            </a:r>
            <a:r>
              <a:rPr lang="es-ES" dirty="0" smtClean="0"/>
              <a:t> el voltaje que nos proporcionan</a:t>
            </a:r>
            <a:endParaRPr lang="es-ES" dirty="0"/>
          </a:p>
          <a:p>
            <a:endParaRPr lang="es-ES" dirty="0"/>
          </a:p>
        </p:txBody>
      </p:sp>
      <p:sp>
        <p:nvSpPr>
          <p:cNvPr id="4" name="Rectángulo 3"/>
          <p:cNvSpPr/>
          <p:nvPr/>
        </p:nvSpPr>
        <p:spPr>
          <a:xfrm>
            <a:off x="955385" y="2684633"/>
            <a:ext cx="7216106"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La tensión o voltaje (V) es la energía por unidad de carga que proporciona un pila o fuente de alimentación. Se mide en voltios (V)</a:t>
            </a:r>
            <a:endParaRPr lang="es-ES" b="1" i="1" dirty="0">
              <a:effectLst>
                <a:outerShdw blurRad="38100" dist="38100" dir="2700000" algn="tl">
                  <a:srgbClr val="000000">
                    <a:alpha val="43137"/>
                  </a:srgbClr>
                </a:outerShdw>
              </a:effectLst>
            </a:endParaRPr>
          </a:p>
        </p:txBody>
      </p:sp>
      <p:sp>
        <p:nvSpPr>
          <p:cNvPr id="13" name="Rectángulo 12"/>
          <p:cNvSpPr/>
          <p:nvPr/>
        </p:nvSpPr>
        <p:spPr>
          <a:xfrm>
            <a:off x="413006" y="5036361"/>
            <a:ext cx="3150882" cy="1200329"/>
          </a:xfrm>
          <a:prstGeom prst="rect">
            <a:avLst/>
          </a:prstGeom>
        </p:spPr>
        <p:txBody>
          <a:bodyPr wrap="square">
            <a:spAutoFit/>
          </a:bodyPr>
          <a:lstStyle/>
          <a:p>
            <a:r>
              <a:rPr lang="es-ES" dirty="0" smtClean="0"/>
              <a:t>Un magnitud es una propiedad que se puede medir.</a:t>
            </a:r>
          </a:p>
          <a:p>
            <a:r>
              <a:rPr lang="es-ES" dirty="0" smtClean="0"/>
              <a:t>La longitud, el tiempo, la velocidad, la temperatura, etc. </a:t>
            </a:r>
            <a:endParaRPr lang="es-ES" dirty="0"/>
          </a:p>
        </p:txBody>
      </p:sp>
      <p:sp>
        <p:nvSpPr>
          <p:cNvPr id="14" name="Rectángulo 13"/>
          <p:cNvSpPr/>
          <p:nvPr/>
        </p:nvSpPr>
        <p:spPr>
          <a:xfrm>
            <a:off x="417287" y="4792639"/>
            <a:ext cx="1331632" cy="369332"/>
          </a:xfrm>
          <a:prstGeom prst="rect">
            <a:avLst/>
          </a:prstGeom>
        </p:spPr>
        <p:txBody>
          <a:bodyPr wrap="square">
            <a:spAutoFit/>
          </a:bodyPr>
          <a:lstStyle/>
          <a:p>
            <a:r>
              <a:rPr lang="es-ES" b="1" i="1" dirty="0">
                <a:effectLst>
                  <a:outerShdw blurRad="38100" dist="38100" dir="2700000" algn="tl">
                    <a:srgbClr val="000000">
                      <a:alpha val="43137"/>
                    </a:srgbClr>
                  </a:outerShdw>
                </a:effectLst>
              </a:rPr>
              <a:t>R</a:t>
            </a:r>
            <a:r>
              <a:rPr lang="es-ES" b="1" i="1" dirty="0" smtClean="0">
                <a:effectLst>
                  <a:outerShdw blurRad="38100" dist="38100" dir="2700000" algn="tl">
                    <a:srgbClr val="000000">
                      <a:alpha val="43137"/>
                    </a:srgbClr>
                  </a:outerShdw>
                </a:effectLst>
              </a:rPr>
              <a:t>ecordar</a:t>
            </a:r>
            <a:endParaRPr lang="es-ES" b="1" i="1" dirty="0">
              <a:effectLst>
                <a:outerShdw blurRad="38100" dist="38100" dir="2700000" algn="tl">
                  <a:srgbClr val="000000">
                    <a:alpha val="43137"/>
                  </a:srgbClr>
                </a:outerShdw>
              </a:effectLst>
            </a:endParaRPr>
          </a:p>
        </p:txBody>
      </p:sp>
      <p:sp>
        <p:nvSpPr>
          <p:cNvPr id="11" name="Rectángulo 10"/>
          <p:cNvSpPr/>
          <p:nvPr/>
        </p:nvSpPr>
        <p:spPr>
          <a:xfrm>
            <a:off x="873958" y="3404604"/>
            <a:ext cx="7378959"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El voltaje a través de un elemento es el trabajo necesario para mover una carga eléctrica unitaria y positiva desde el terminal – a la terminal +. </a:t>
            </a:r>
            <a:endParaRPr lang="es-ES" b="1" i="1" dirty="0">
              <a:effectLst>
                <a:outerShdw blurRad="38100" dist="38100" dir="2700000" algn="tl">
                  <a:srgbClr val="000000">
                    <a:alpha val="43137"/>
                  </a:srgbClr>
                </a:outerShdw>
              </a:effectLst>
            </a:endParaRPr>
          </a:p>
        </p:txBody>
      </p:sp>
      <p:sp>
        <p:nvSpPr>
          <p:cNvPr id="15" name="Rectángulo 14"/>
          <p:cNvSpPr/>
          <p:nvPr/>
        </p:nvSpPr>
        <p:spPr>
          <a:xfrm>
            <a:off x="399112" y="4186063"/>
            <a:ext cx="8328649"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El la magnitud física que, en un circuito eléctrico, impulsa a los electrones a lo largo de un conductor. Es decir conduce la energía eléctrica con mayor o menor potencia.</a:t>
            </a:r>
            <a:endParaRPr lang="es-ES"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521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Resistencia eléctrica</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2862322"/>
          </a:xfrm>
          <a:prstGeom prst="rect">
            <a:avLst/>
          </a:prstGeom>
        </p:spPr>
        <p:txBody>
          <a:bodyPr wrap="square">
            <a:spAutoFit/>
          </a:bodyPr>
          <a:lstStyle/>
          <a:p>
            <a:r>
              <a:rPr lang="es-ES" dirty="0" smtClean="0"/>
              <a:t>Los materiales conductores tienen poca resistencia, pues permiten que la corriente eléctrica circule por ellos.</a:t>
            </a:r>
          </a:p>
          <a:p>
            <a:endParaRPr lang="es-ES" dirty="0" smtClean="0"/>
          </a:p>
          <a:p>
            <a:r>
              <a:rPr lang="es-ES" dirty="0" smtClean="0"/>
              <a:t>Los materiales aislantes presentan una resistencia muy alta, tan alta que no permite el paso de electrones.</a:t>
            </a:r>
          </a:p>
          <a:p>
            <a:endParaRPr lang="es-ES" dirty="0" smtClean="0"/>
          </a:p>
          <a:p>
            <a:r>
              <a:rPr lang="es-ES" dirty="0" smtClean="0"/>
              <a:t>Todos los receptores (lámparas, motores, etc.) que pongamos en un circuito tienen resistencia y, por lo tanto, a los electrones les resulta mas difícil circular cuanto mas elementos de esos conectemos.</a:t>
            </a:r>
            <a:endParaRPr lang="es-ES" dirty="0"/>
          </a:p>
          <a:p>
            <a:endParaRPr lang="es-ES" dirty="0"/>
          </a:p>
        </p:txBody>
      </p:sp>
      <p:sp>
        <p:nvSpPr>
          <p:cNvPr id="15" name="Rectángulo 14"/>
          <p:cNvSpPr/>
          <p:nvPr/>
        </p:nvSpPr>
        <p:spPr>
          <a:xfrm>
            <a:off x="428486" y="4376525"/>
            <a:ext cx="8328649"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La resistencia eléctrica (R) indica la oposición que presentan los conductores al paso de la corriente eléctrica. Se mide en Ohmios (</a:t>
            </a:r>
            <a:r>
              <a:rPr lang="el-GR" b="1" i="1" dirty="0" smtClean="0">
                <a:effectLst>
                  <a:outerShdw blurRad="38100" dist="38100" dir="2700000" algn="tl">
                    <a:srgbClr val="000000">
                      <a:alpha val="43137"/>
                    </a:srgbClr>
                  </a:outerShdw>
                </a:effectLst>
              </a:rPr>
              <a:t>Ω</a:t>
            </a:r>
            <a:r>
              <a:rPr lang="es-ES" b="1" i="1" dirty="0" smtClean="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97487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Resistividad</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646331"/>
          </a:xfrm>
          <a:prstGeom prst="rect">
            <a:avLst/>
          </a:prstGeom>
        </p:spPr>
        <p:txBody>
          <a:bodyPr wrap="square">
            <a:spAutoFit/>
          </a:bodyPr>
          <a:lstStyle/>
          <a:p>
            <a:r>
              <a:rPr lang="es-ES" dirty="0" smtClean="0"/>
              <a:t>La resistencia de un conductor depende de las características del material, es decir, de su resistividad, así como de la longitud y la sección del conductor.</a:t>
            </a:r>
          </a:p>
        </p:txBody>
      </p:sp>
      <mc:AlternateContent xmlns:mc="http://schemas.openxmlformats.org/markup-compatibility/2006">
        <mc:Choice xmlns:a14="http://schemas.microsoft.com/office/drawing/2010/main" Requires="a14">
          <p:sp>
            <p:nvSpPr>
              <p:cNvPr id="4" name="CuadroTexto 3"/>
              <p:cNvSpPr txBox="1"/>
              <p:nvPr/>
            </p:nvSpPr>
            <p:spPr>
              <a:xfrm>
                <a:off x="3748583" y="2739480"/>
                <a:ext cx="537006" cy="276999"/>
              </a:xfrm>
              <a:prstGeom prst="rect">
                <a:avLst/>
              </a:prstGeom>
              <a:noFill/>
            </p:spPr>
            <p:txBody>
              <a:bodyPr wrap="none" lIns="0" tIns="0" rIns="0" bIns="0" rtlCol="0">
                <a:spAutoFit/>
              </a:bodyPr>
              <a:lstStyle/>
              <a:p>
                <a:r>
                  <a:rPr lang="es-EC" dirty="0" smtClean="0"/>
                  <a:t>R</a:t>
                </a:r>
                <a14:m>
                  <m:oMath xmlns:m="http://schemas.openxmlformats.org/officeDocument/2006/math">
                    <m:r>
                      <a:rPr lang="es-EC" i="1" smtClean="0">
                        <a:latin typeface="Cambria Math" panose="02040503050406030204" pitchFamily="18" charset="0"/>
                      </a:rPr>
                      <m:t>=</m:t>
                    </m:r>
                    <m:r>
                      <m:rPr>
                        <m:sty m:val="p"/>
                      </m:rPr>
                      <a:rPr lang="el-GR" i="1" smtClean="0">
                        <a:latin typeface="Cambria Math" panose="02040503050406030204" pitchFamily="18" charset="0"/>
                      </a:rPr>
                      <m:t>ρ</m:t>
                    </m:r>
                    <m:r>
                      <a:rPr lang="es-ES" b="0" i="1" smtClean="0">
                        <a:latin typeface="Cambria Math" panose="02040503050406030204" pitchFamily="18" charset="0"/>
                      </a:rPr>
                      <m:t> </m:t>
                    </m:r>
                  </m:oMath>
                </a14:m>
                <a:endParaRPr lang="es-EC" dirty="0"/>
              </a:p>
            </p:txBody>
          </p:sp>
        </mc:Choice>
        <mc:Fallback>
          <p:sp>
            <p:nvSpPr>
              <p:cNvPr id="4" name="CuadroTexto 3"/>
              <p:cNvSpPr txBox="1">
                <a:spLocks noRot="1" noChangeAspect="1" noMove="1" noResize="1" noEditPoints="1" noAdjustHandles="1" noChangeArrowheads="1" noChangeShapeType="1" noTextEdit="1"/>
              </p:cNvSpPr>
              <p:nvPr/>
            </p:nvSpPr>
            <p:spPr>
              <a:xfrm>
                <a:off x="3748583" y="2739480"/>
                <a:ext cx="537006" cy="276999"/>
              </a:xfrm>
              <a:prstGeom prst="rect">
                <a:avLst/>
              </a:prstGeom>
              <a:blipFill>
                <a:blip r:embed="rId4"/>
                <a:stretch>
                  <a:fillRect l="-27273" t="-28261" r="-6818" b="-50000"/>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5" name="CuadroTexto 4"/>
              <p:cNvSpPr txBox="1"/>
              <p:nvPr/>
            </p:nvSpPr>
            <p:spPr>
              <a:xfrm>
                <a:off x="4273013" y="2614990"/>
                <a:ext cx="165045" cy="5259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s-EC" i="1" smtClean="0">
                              <a:latin typeface="Cambria Math" panose="02040503050406030204" pitchFamily="18" charset="0"/>
                            </a:rPr>
                          </m:ctrlPr>
                        </m:fPr>
                        <m:num>
                          <m:r>
                            <a:rPr lang="es-ES" b="0" i="1" smtClean="0">
                              <a:latin typeface="Cambria Math" panose="02040503050406030204" pitchFamily="18" charset="0"/>
                            </a:rPr>
                            <m:t>𝑙</m:t>
                          </m:r>
                        </m:num>
                        <m:den>
                          <m:r>
                            <a:rPr lang="es-ES" b="0" i="1" smtClean="0">
                              <a:latin typeface="Cambria Math" panose="02040503050406030204" pitchFamily="18" charset="0"/>
                            </a:rPr>
                            <m:t>𝑠</m:t>
                          </m:r>
                        </m:den>
                      </m:f>
                    </m:oMath>
                  </m:oMathPara>
                </a14:m>
                <a:endParaRPr lang="es-EC" dirty="0"/>
              </a:p>
            </p:txBody>
          </p:sp>
        </mc:Choice>
        <mc:Fallback>
          <p:sp>
            <p:nvSpPr>
              <p:cNvPr id="5" name="CuadroTexto 4"/>
              <p:cNvSpPr txBox="1">
                <a:spLocks noRot="1" noChangeAspect="1" noMove="1" noResize="1" noEditPoints="1" noAdjustHandles="1" noChangeArrowheads="1" noChangeShapeType="1" noTextEdit="1"/>
              </p:cNvSpPr>
              <p:nvPr/>
            </p:nvSpPr>
            <p:spPr>
              <a:xfrm>
                <a:off x="4273013" y="2614990"/>
                <a:ext cx="165045" cy="525978"/>
              </a:xfrm>
              <a:prstGeom prst="rect">
                <a:avLst/>
              </a:prstGeom>
              <a:blipFill>
                <a:blip r:embed="rId5"/>
                <a:stretch>
                  <a:fillRect/>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18" name="Rectángulo 17"/>
              <p:cNvSpPr/>
              <p:nvPr/>
            </p:nvSpPr>
            <p:spPr>
              <a:xfrm>
                <a:off x="417286" y="3292731"/>
                <a:ext cx="8475193" cy="646331"/>
              </a:xfrm>
              <a:prstGeom prst="rect">
                <a:avLst/>
              </a:prstGeom>
            </p:spPr>
            <p:txBody>
              <a:bodyPr wrap="square">
                <a:spAutoFit/>
              </a:bodyPr>
              <a:lstStyle/>
              <a:p>
                <a:r>
                  <a:rPr lang="es-ES" dirty="0" smtClean="0"/>
                  <a:t>Donde R es la resistencia y su unidad es el ohmio (</a:t>
                </a:r>
                <a:r>
                  <a:rPr lang="el-GR" b="1" i="1" dirty="0">
                    <a:effectLst>
                      <a:outerShdw blurRad="38100" dist="38100" dir="2700000" algn="tl">
                        <a:srgbClr val="000000">
                          <a:alpha val="43137"/>
                        </a:srgbClr>
                      </a:outerShdw>
                    </a:effectLst>
                  </a:rPr>
                  <a:t>Ω</a:t>
                </a:r>
                <a:r>
                  <a:rPr lang="es-ES" dirty="0" smtClean="0"/>
                  <a:t>), </a:t>
                </a:r>
                <a14:m>
                  <m:oMath xmlns:m="http://schemas.openxmlformats.org/officeDocument/2006/math">
                    <m:r>
                      <m:rPr>
                        <m:sty m:val="p"/>
                      </m:rPr>
                      <a:rPr lang="el-GR" i="1">
                        <a:latin typeface="Cambria Math" panose="02040503050406030204" pitchFamily="18" charset="0"/>
                      </a:rPr>
                      <m:t>ρ</m:t>
                    </m:r>
                  </m:oMath>
                </a14:m>
                <a:r>
                  <a:rPr lang="es-ES" dirty="0" smtClean="0"/>
                  <a:t> es la resistividad del material y se mide en </a:t>
                </a:r>
                <a:r>
                  <a:rPr lang="el-GR" b="1" i="1" dirty="0" smtClean="0">
                    <a:effectLst>
                      <a:outerShdw blurRad="38100" dist="38100" dir="2700000" algn="tl">
                        <a:srgbClr val="000000">
                          <a:alpha val="43137"/>
                        </a:srgbClr>
                      </a:outerShdw>
                    </a:effectLst>
                  </a:rPr>
                  <a:t>Ω</a:t>
                </a:r>
                <a:r>
                  <a:rPr lang="es-ES" b="1" i="1" dirty="0" smtClean="0">
                    <a:effectLst>
                      <a:outerShdw blurRad="38100" dist="38100" dir="2700000" algn="tl">
                        <a:srgbClr val="000000">
                          <a:alpha val="43137"/>
                        </a:srgbClr>
                      </a:outerShdw>
                    </a:effectLst>
                  </a:rPr>
                  <a:t>.m, </a:t>
                </a:r>
                <a:r>
                  <a:rPr lang="es-ES" dirty="0" smtClean="0"/>
                  <a:t>l la longitud del hilo conductor (m) y s la sección del hilo conductor.</a:t>
                </a:r>
                <a:endParaRPr lang="es-ES" dirty="0" smtClean="0"/>
              </a:p>
            </p:txBody>
          </p:sp>
        </mc:Choice>
        <mc:Fallback>
          <p:sp>
            <p:nvSpPr>
              <p:cNvPr id="18" name="Rectángulo 17"/>
              <p:cNvSpPr>
                <a:spLocks noRot="1" noChangeAspect="1" noMove="1" noResize="1" noEditPoints="1" noAdjustHandles="1" noChangeArrowheads="1" noChangeShapeType="1" noTextEdit="1"/>
              </p:cNvSpPr>
              <p:nvPr/>
            </p:nvSpPr>
            <p:spPr>
              <a:xfrm>
                <a:off x="417286" y="3292731"/>
                <a:ext cx="8475193" cy="646331"/>
              </a:xfrm>
              <a:prstGeom prst="rect">
                <a:avLst/>
              </a:prstGeom>
              <a:blipFill>
                <a:blip r:embed="rId6"/>
                <a:stretch>
                  <a:fillRect l="-575" t="-5660" r="-935" b="-17925"/>
                </a:stretch>
              </a:blipFill>
            </p:spPr>
            <p:txBody>
              <a:bodyPr/>
              <a:lstStyle/>
              <a:p>
                <a:r>
                  <a:rPr lang="es-EC">
                    <a:noFill/>
                  </a:rPr>
                  <a:t> </a:t>
                </a:r>
              </a:p>
            </p:txBody>
          </p:sp>
        </mc:Fallback>
      </mc:AlternateContent>
      <p:sp>
        <p:nvSpPr>
          <p:cNvPr id="19" name="Rectángulo 18"/>
          <p:cNvSpPr/>
          <p:nvPr/>
        </p:nvSpPr>
        <p:spPr>
          <a:xfrm>
            <a:off x="273733" y="4307472"/>
            <a:ext cx="8328649" cy="369332"/>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Propiedad de los materiales que se opone al paso de la corriente eléctrica.</a:t>
            </a:r>
          </a:p>
        </p:txBody>
      </p:sp>
    </p:spTree>
    <p:extLst>
      <p:ext uri="{BB962C8B-B14F-4D97-AF65-F5344CB8AC3E}">
        <p14:creationId xmlns:p14="http://schemas.microsoft.com/office/powerpoint/2010/main" val="4151867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p:txBody>
          <a:bodyPr>
            <a:normAutofit lnSpcReduction="10000"/>
          </a:bodyPr>
          <a:lstStyle/>
          <a:p>
            <a:pPr>
              <a:buFont typeface="Wingdings" panose="05000000000000000000" pitchFamily="2" charset="2"/>
              <a:buChar char="q"/>
            </a:pPr>
            <a:r>
              <a:rPr lang="es-ES" dirty="0" smtClean="0"/>
              <a:t>Introducción</a:t>
            </a:r>
          </a:p>
          <a:p>
            <a:pPr lvl="1">
              <a:buFont typeface="Wingdings" panose="05000000000000000000" pitchFamily="2" charset="2"/>
              <a:buChar char="q"/>
            </a:pPr>
            <a:r>
              <a:rPr lang="es-ES" dirty="0" smtClean="0"/>
              <a:t>La carga eléctrica</a:t>
            </a:r>
          </a:p>
          <a:p>
            <a:pPr lvl="1">
              <a:buFont typeface="Wingdings" panose="05000000000000000000" pitchFamily="2" charset="2"/>
              <a:buChar char="q"/>
            </a:pPr>
            <a:r>
              <a:rPr lang="es-ES" dirty="0" smtClean="0"/>
              <a:t>La corriente eléctrica</a:t>
            </a:r>
          </a:p>
          <a:p>
            <a:pPr lvl="1">
              <a:buFont typeface="Wingdings" panose="05000000000000000000" pitchFamily="2" charset="2"/>
              <a:buChar char="q"/>
            </a:pPr>
            <a:r>
              <a:rPr lang="es-ES" dirty="0" smtClean="0"/>
              <a:t>La generación de electricidad</a:t>
            </a:r>
          </a:p>
          <a:p>
            <a:pPr lvl="1">
              <a:buFont typeface="Wingdings" panose="05000000000000000000" pitchFamily="2" charset="2"/>
              <a:buChar char="q"/>
            </a:pPr>
            <a:r>
              <a:rPr lang="es-ES" dirty="0" smtClean="0"/>
              <a:t>Efectos y aplicaciones de la electricidad</a:t>
            </a:r>
          </a:p>
          <a:p>
            <a:pPr lvl="1">
              <a:buFont typeface="Wingdings" panose="05000000000000000000" pitchFamily="2" charset="2"/>
              <a:buChar char="q"/>
            </a:pPr>
            <a:r>
              <a:rPr lang="es-ES" dirty="0" smtClean="0"/>
              <a:t>Materiales conductores, aislantes y semiconductores </a:t>
            </a:r>
          </a:p>
          <a:p>
            <a:pPr>
              <a:buFont typeface="Wingdings" panose="05000000000000000000" pitchFamily="2" charset="2"/>
              <a:buChar char="q"/>
            </a:pPr>
            <a:r>
              <a:rPr lang="es-ES" dirty="0" smtClean="0"/>
              <a:t>Magnitudes eléctricas</a:t>
            </a:r>
          </a:p>
          <a:p>
            <a:pPr lvl="1">
              <a:buFont typeface="Wingdings" panose="05000000000000000000" pitchFamily="2" charset="2"/>
              <a:buChar char="q"/>
            </a:pPr>
            <a:r>
              <a:rPr lang="es-ES" dirty="0" smtClean="0"/>
              <a:t>Voltaje, tensión o diferencia de potencial</a:t>
            </a:r>
          </a:p>
          <a:p>
            <a:pPr lvl="1">
              <a:buFont typeface="Wingdings" panose="05000000000000000000" pitchFamily="2" charset="2"/>
              <a:buChar char="q"/>
            </a:pPr>
            <a:r>
              <a:rPr lang="es-ES" dirty="0" smtClean="0"/>
              <a:t>Resistencia eléctrica </a:t>
            </a:r>
          </a:p>
          <a:p>
            <a:pPr lvl="1">
              <a:buFont typeface="Wingdings" panose="05000000000000000000" pitchFamily="2" charset="2"/>
              <a:buChar char="q"/>
            </a:pPr>
            <a:r>
              <a:rPr lang="es-ES" dirty="0" smtClean="0"/>
              <a:t>Intensidad de corriente eléctrica</a:t>
            </a:r>
          </a:p>
          <a:p>
            <a:pPr lvl="1">
              <a:buFont typeface="Wingdings" panose="05000000000000000000" pitchFamily="2" charset="2"/>
              <a:buChar char="q"/>
            </a:pPr>
            <a:r>
              <a:rPr lang="es-ES" dirty="0" smtClean="0"/>
              <a:t>La ley de Ohm</a:t>
            </a:r>
          </a:p>
          <a:p>
            <a:pPr lvl="1">
              <a:buFont typeface="Wingdings" panose="05000000000000000000" pitchFamily="2" charset="2"/>
              <a:buChar char="q"/>
            </a:pPr>
            <a:r>
              <a:rPr lang="es-ES" dirty="0" smtClean="0"/>
              <a:t>Energía</a:t>
            </a:r>
          </a:p>
          <a:p>
            <a:pPr lvl="1">
              <a:buFont typeface="Wingdings" panose="05000000000000000000" pitchFamily="2" charset="2"/>
              <a:buChar char="q"/>
            </a:pPr>
            <a:r>
              <a:rPr lang="es-ES" dirty="0" smtClean="0"/>
              <a:t>Potencia</a:t>
            </a:r>
          </a:p>
          <a:p>
            <a:pPr marL="342900" lvl="1" indent="0">
              <a:buNone/>
            </a:pPr>
            <a:endParaRPr lang="es-ES" dirty="0" smtClean="0"/>
          </a:p>
          <a:p>
            <a:pPr marL="0" indent="0">
              <a:buNone/>
            </a:pPr>
            <a:endParaRPr lang="es-ES" dirty="0" smtClean="0"/>
          </a:p>
        </p:txBody>
      </p:sp>
      <p:sp>
        <p:nvSpPr>
          <p:cNvPr id="11" name="Título 3"/>
          <p:cNvSpPr txBox="1">
            <a:spLocks/>
          </p:cNvSpPr>
          <p:nvPr/>
        </p:nvSpPr>
        <p:spPr>
          <a:xfrm>
            <a:off x="2123728" y="904166"/>
            <a:ext cx="5184576"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a:effectLst>
                  <a:outerShdw blurRad="38100" dist="38100" dir="2700000" algn="tl">
                    <a:srgbClr val="000000">
                      <a:alpha val="43137"/>
                    </a:srgbClr>
                  </a:outerShdw>
                </a:effectLst>
              </a:rPr>
              <a:t>C</a:t>
            </a:r>
            <a:r>
              <a:rPr lang="es-ES" sz="4000" dirty="0" smtClean="0">
                <a:effectLst>
                  <a:outerShdw blurRad="38100" dist="38100" dir="2700000" algn="tl">
                    <a:srgbClr val="000000">
                      <a:alpha val="43137"/>
                    </a:srgbClr>
                  </a:outerShdw>
                </a:effectLst>
              </a:rPr>
              <a:t>ontenido</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33577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Resistividad</a:t>
            </a:r>
            <a:endParaRPr lang="es-EC" sz="4400" b="1" i="1"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4" name="CuadroTexto 3"/>
              <p:cNvSpPr txBox="1"/>
              <p:nvPr/>
            </p:nvSpPr>
            <p:spPr>
              <a:xfrm>
                <a:off x="3748583" y="2739480"/>
                <a:ext cx="537006" cy="276999"/>
              </a:xfrm>
              <a:prstGeom prst="rect">
                <a:avLst/>
              </a:prstGeom>
              <a:noFill/>
            </p:spPr>
            <p:txBody>
              <a:bodyPr wrap="none" lIns="0" tIns="0" rIns="0" bIns="0" rtlCol="0">
                <a:spAutoFit/>
              </a:bodyPr>
              <a:lstStyle/>
              <a:p>
                <a:r>
                  <a:rPr lang="es-EC" dirty="0" smtClean="0"/>
                  <a:t>R</a:t>
                </a:r>
                <a14:m>
                  <m:oMath xmlns:m="http://schemas.openxmlformats.org/officeDocument/2006/math">
                    <m:r>
                      <a:rPr lang="es-EC" i="1" smtClean="0">
                        <a:latin typeface="Cambria Math" panose="02040503050406030204" pitchFamily="18" charset="0"/>
                      </a:rPr>
                      <m:t>=</m:t>
                    </m:r>
                    <m:r>
                      <m:rPr>
                        <m:sty m:val="p"/>
                      </m:rPr>
                      <a:rPr lang="el-GR" i="1" smtClean="0">
                        <a:latin typeface="Cambria Math" panose="02040503050406030204" pitchFamily="18" charset="0"/>
                      </a:rPr>
                      <m:t>ρ</m:t>
                    </m:r>
                    <m:r>
                      <a:rPr lang="es-ES" b="0" i="1" smtClean="0">
                        <a:latin typeface="Cambria Math" panose="02040503050406030204" pitchFamily="18" charset="0"/>
                      </a:rPr>
                      <m:t> </m:t>
                    </m:r>
                  </m:oMath>
                </a14:m>
                <a:endParaRPr lang="es-EC" dirty="0"/>
              </a:p>
            </p:txBody>
          </p:sp>
        </mc:Choice>
        <mc:Fallback>
          <p:sp>
            <p:nvSpPr>
              <p:cNvPr id="4" name="CuadroTexto 3"/>
              <p:cNvSpPr txBox="1">
                <a:spLocks noRot="1" noChangeAspect="1" noMove="1" noResize="1" noEditPoints="1" noAdjustHandles="1" noChangeArrowheads="1" noChangeShapeType="1" noTextEdit="1"/>
              </p:cNvSpPr>
              <p:nvPr/>
            </p:nvSpPr>
            <p:spPr>
              <a:xfrm>
                <a:off x="3748583" y="2739480"/>
                <a:ext cx="537006" cy="276999"/>
              </a:xfrm>
              <a:prstGeom prst="rect">
                <a:avLst/>
              </a:prstGeom>
              <a:blipFill>
                <a:blip r:embed="rId4"/>
                <a:stretch>
                  <a:fillRect l="-27273" t="-28261" r="-6818" b="-50000"/>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5" name="CuadroTexto 4"/>
              <p:cNvSpPr txBox="1"/>
              <p:nvPr/>
            </p:nvSpPr>
            <p:spPr>
              <a:xfrm>
                <a:off x="4273013" y="2614990"/>
                <a:ext cx="165045" cy="5259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s-EC" i="1" smtClean="0">
                              <a:latin typeface="Cambria Math" panose="02040503050406030204" pitchFamily="18" charset="0"/>
                            </a:rPr>
                          </m:ctrlPr>
                        </m:fPr>
                        <m:num>
                          <m:r>
                            <a:rPr lang="es-ES" b="0" i="1" smtClean="0">
                              <a:latin typeface="Cambria Math" panose="02040503050406030204" pitchFamily="18" charset="0"/>
                            </a:rPr>
                            <m:t>𝑙</m:t>
                          </m:r>
                        </m:num>
                        <m:den>
                          <m:r>
                            <a:rPr lang="es-ES" b="0" i="1" smtClean="0">
                              <a:latin typeface="Cambria Math" panose="02040503050406030204" pitchFamily="18" charset="0"/>
                            </a:rPr>
                            <m:t>𝑠</m:t>
                          </m:r>
                        </m:den>
                      </m:f>
                    </m:oMath>
                  </m:oMathPara>
                </a14:m>
                <a:endParaRPr lang="es-EC" dirty="0"/>
              </a:p>
            </p:txBody>
          </p:sp>
        </mc:Choice>
        <mc:Fallback>
          <p:sp>
            <p:nvSpPr>
              <p:cNvPr id="5" name="CuadroTexto 4"/>
              <p:cNvSpPr txBox="1">
                <a:spLocks noRot="1" noChangeAspect="1" noMove="1" noResize="1" noEditPoints="1" noAdjustHandles="1" noChangeArrowheads="1" noChangeShapeType="1" noTextEdit="1"/>
              </p:cNvSpPr>
              <p:nvPr/>
            </p:nvSpPr>
            <p:spPr>
              <a:xfrm>
                <a:off x="4273013" y="2614990"/>
                <a:ext cx="165045" cy="525978"/>
              </a:xfrm>
              <a:prstGeom prst="rect">
                <a:avLst/>
              </a:prstGeom>
              <a:blipFill>
                <a:blip r:embed="rId5"/>
                <a:stretch>
                  <a:fillRect/>
                </a:stretch>
              </a:blipFill>
            </p:spPr>
            <p:txBody>
              <a:bodyPr/>
              <a:lstStyle/>
              <a:p>
                <a:r>
                  <a:rPr lang="es-EC">
                    <a:noFill/>
                  </a:rPr>
                  <a:t> </a:t>
                </a:r>
              </a:p>
            </p:txBody>
          </p:sp>
        </mc:Fallback>
      </mc:AlternateContent>
      <p:sp>
        <p:nvSpPr>
          <p:cNvPr id="18" name="Rectángulo 17"/>
          <p:cNvSpPr/>
          <p:nvPr/>
        </p:nvSpPr>
        <p:spPr>
          <a:xfrm>
            <a:off x="417286" y="3140968"/>
            <a:ext cx="8475193" cy="1477328"/>
          </a:xfrm>
          <a:prstGeom prst="rect">
            <a:avLst/>
          </a:prstGeom>
        </p:spPr>
        <p:txBody>
          <a:bodyPr wrap="square">
            <a:spAutoFit/>
          </a:bodyPr>
          <a:lstStyle/>
          <a:p>
            <a:pPr marL="342900" indent="-342900">
              <a:buFont typeface="+mj-lt"/>
              <a:buAutoNum type="alphaUcPeriod"/>
            </a:pPr>
            <a:r>
              <a:rPr lang="es-ES" dirty="0" smtClean="0"/>
              <a:t>Un hilo largo y grueso.</a:t>
            </a:r>
          </a:p>
          <a:p>
            <a:pPr marL="342900" indent="-342900">
              <a:buFont typeface="+mj-lt"/>
              <a:buAutoNum type="alphaUcPeriod"/>
            </a:pPr>
            <a:r>
              <a:rPr lang="es-ES" dirty="0" smtClean="0"/>
              <a:t>Un hilo corto y grueso.</a:t>
            </a:r>
          </a:p>
          <a:p>
            <a:pPr marL="342900" indent="-342900">
              <a:buFont typeface="+mj-lt"/>
              <a:buAutoNum type="alphaUcPeriod"/>
            </a:pPr>
            <a:r>
              <a:rPr lang="es-ES" dirty="0" smtClean="0"/>
              <a:t>Un hilo largo y delgado.</a:t>
            </a:r>
          </a:p>
          <a:p>
            <a:pPr marL="342900" indent="-342900">
              <a:buFont typeface="+mj-lt"/>
              <a:buAutoNum type="alphaUcPeriod"/>
            </a:pPr>
            <a:r>
              <a:rPr lang="es-ES" dirty="0" smtClean="0"/>
              <a:t>Un hilo corto y delgado.</a:t>
            </a:r>
            <a:endParaRPr lang="es-ES" dirty="0" smtClean="0"/>
          </a:p>
          <a:p>
            <a:endParaRPr lang="es-ES" dirty="0" smtClean="0"/>
          </a:p>
        </p:txBody>
      </p:sp>
      <p:sp>
        <p:nvSpPr>
          <p:cNvPr id="19" name="Rectángulo 18"/>
          <p:cNvSpPr/>
          <p:nvPr/>
        </p:nvSpPr>
        <p:spPr>
          <a:xfrm>
            <a:off x="402924" y="1716772"/>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3" name="Rectángulo 12"/>
          <p:cNvSpPr/>
          <p:nvPr/>
        </p:nvSpPr>
        <p:spPr>
          <a:xfrm>
            <a:off x="417286" y="2039564"/>
            <a:ext cx="8475193" cy="646331"/>
          </a:xfrm>
          <a:prstGeom prst="rect">
            <a:avLst/>
          </a:prstGeom>
        </p:spPr>
        <p:txBody>
          <a:bodyPr wrap="square">
            <a:spAutoFit/>
          </a:bodyPr>
          <a:lstStyle/>
          <a:p>
            <a:r>
              <a:rPr lang="es-ES" dirty="0" smtClean="0"/>
              <a:t>Se necesita un hilo de cobre que ofrezca mucha resistencia eléctrica, ¿Cuál de los siguientes deberíamos elegir?</a:t>
            </a:r>
          </a:p>
        </p:txBody>
      </p:sp>
      <p:sp>
        <p:nvSpPr>
          <p:cNvPr id="14" name="Rectángulo 13"/>
          <p:cNvSpPr/>
          <p:nvPr/>
        </p:nvSpPr>
        <p:spPr>
          <a:xfrm>
            <a:off x="4249825" y="4022879"/>
            <a:ext cx="4104456" cy="369332"/>
          </a:xfrm>
          <a:prstGeom prst="rect">
            <a:avLst/>
          </a:prstGeom>
        </p:spPr>
        <p:txBody>
          <a:bodyPr wrap="square">
            <a:spAutoFit/>
          </a:bodyPr>
          <a:lstStyle/>
          <a:p>
            <a:r>
              <a:rPr lang="es-ES" dirty="0"/>
              <a:t>C</a:t>
            </a:r>
            <a:r>
              <a:rPr lang="es-ES" dirty="0" smtClean="0"/>
              <a:t>) Un hilo largo y delgado.</a:t>
            </a:r>
          </a:p>
        </p:txBody>
      </p:sp>
      <p:sp>
        <p:nvSpPr>
          <p:cNvPr id="15" name="Rectángulo 14"/>
          <p:cNvSpPr/>
          <p:nvPr/>
        </p:nvSpPr>
        <p:spPr>
          <a:xfrm>
            <a:off x="402923" y="4859868"/>
            <a:ext cx="8489555" cy="646331"/>
          </a:xfrm>
          <a:prstGeom prst="rect">
            <a:avLst/>
          </a:prstGeom>
        </p:spPr>
        <p:txBody>
          <a:bodyPr wrap="square">
            <a:spAutoFit/>
          </a:bodyPr>
          <a:lstStyle/>
          <a:p>
            <a:r>
              <a:rPr lang="es-ES" dirty="0" smtClean="0"/>
              <a:t>La resistencia de un conductor es mayor a medida que aumenta su resistividad y longitud y disminuye su sección.</a:t>
            </a:r>
            <a:endParaRPr lang="es-ES" dirty="0" smtClean="0"/>
          </a:p>
        </p:txBody>
      </p:sp>
    </p:spTree>
    <p:extLst>
      <p:ext uri="{BB962C8B-B14F-4D97-AF65-F5344CB8AC3E}">
        <p14:creationId xmlns:p14="http://schemas.microsoft.com/office/powerpoint/2010/main" val="163556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Intensidad de corriente eléctrica </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646331"/>
          </a:xfrm>
          <a:prstGeom prst="rect">
            <a:avLst/>
          </a:prstGeom>
        </p:spPr>
        <p:txBody>
          <a:bodyPr wrap="square">
            <a:spAutoFit/>
          </a:bodyPr>
          <a:lstStyle/>
          <a:p>
            <a:r>
              <a:rPr lang="es-ES" dirty="0" smtClean="0"/>
              <a:t>La intensidad de corriente (I) es la cantidad de carga eléctrica que atraviesa la sección de un conductor en un segundo. Se mide en amperios (A)</a:t>
            </a:r>
            <a:endParaRPr lang="es-ES" dirty="0"/>
          </a:p>
        </p:txBody>
      </p:sp>
      <p:sp>
        <p:nvSpPr>
          <p:cNvPr id="15" name="Rectángulo 14"/>
          <p:cNvSpPr/>
          <p:nvPr/>
        </p:nvSpPr>
        <p:spPr>
          <a:xfrm>
            <a:off x="386315" y="2714124"/>
            <a:ext cx="8506164" cy="923330"/>
          </a:xfrm>
          <a:prstGeom prst="rect">
            <a:avLst/>
          </a:prstGeom>
        </p:spPr>
        <p:txBody>
          <a:bodyPr wrap="square">
            <a:spAutoFit/>
          </a:bodyPr>
          <a:lstStyle/>
          <a:p>
            <a:pPr algn="just"/>
            <a:r>
              <a:rPr lang="es-ES" dirty="0" smtClean="0"/>
              <a:t>Donde I es la intensidad de corriente y se mide en amperios (A), q es la carga que atraviesa el conductor y su unidad es el culombio (C), y t es el tiempo y se mide en segundo (s)</a:t>
            </a:r>
          </a:p>
        </p:txBody>
      </p:sp>
      <mc:AlternateContent xmlns:mc="http://schemas.openxmlformats.org/markup-compatibility/2006">
        <mc:Choice xmlns:a14="http://schemas.microsoft.com/office/drawing/2010/main" Requires="a14">
          <p:sp>
            <p:nvSpPr>
              <p:cNvPr id="3" name="CuadroTexto 2"/>
              <p:cNvSpPr txBox="1"/>
              <p:nvPr/>
            </p:nvSpPr>
            <p:spPr>
              <a:xfrm>
                <a:off x="3851920" y="2450297"/>
                <a:ext cx="637803" cy="276999"/>
              </a:xfrm>
              <a:prstGeom prst="rect">
                <a:avLst/>
              </a:prstGeom>
              <a:noFill/>
            </p:spPr>
            <p:txBody>
              <a:bodyPr wrap="none" lIns="0" tIns="0" rIns="0" bIns="0" rtlCol="0">
                <a:spAutoFit/>
              </a:bodyPr>
              <a:lstStyle/>
              <a:p>
                <a:r>
                  <a:rPr lang="es-EC" dirty="0" smtClean="0"/>
                  <a:t>I</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𝑞</m:t>
                    </m:r>
                    <m:r>
                      <a:rPr lang="es-ES" b="0" i="1" smtClean="0">
                        <a:latin typeface="Cambria Math" panose="02040503050406030204" pitchFamily="18" charset="0"/>
                      </a:rPr>
                      <m:t>/</m:t>
                    </m:r>
                    <m:r>
                      <a:rPr lang="es-ES" b="0" i="1" smtClean="0">
                        <a:latin typeface="Cambria Math" panose="02040503050406030204" pitchFamily="18" charset="0"/>
                      </a:rPr>
                      <m:t>𝑡</m:t>
                    </m:r>
                  </m:oMath>
                </a14:m>
                <a:endParaRPr lang="es-EC" dirty="0"/>
              </a:p>
            </p:txBody>
          </p:sp>
        </mc:Choice>
        <mc:Fallback>
          <p:sp>
            <p:nvSpPr>
              <p:cNvPr id="3" name="CuadroTexto 2"/>
              <p:cNvSpPr txBox="1">
                <a:spLocks noRot="1" noChangeAspect="1" noMove="1" noResize="1" noEditPoints="1" noAdjustHandles="1" noChangeArrowheads="1" noChangeShapeType="1" noTextEdit="1"/>
              </p:cNvSpPr>
              <p:nvPr/>
            </p:nvSpPr>
            <p:spPr>
              <a:xfrm>
                <a:off x="3851920" y="2450297"/>
                <a:ext cx="637803" cy="276999"/>
              </a:xfrm>
              <a:prstGeom prst="rect">
                <a:avLst/>
              </a:prstGeom>
              <a:blipFill>
                <a:blip r:embed="rId4"/>
                <a:stretch>
                  <a:fillRect l="-22857" t="-28889" r="-10476" b="-51111"/>
                </a:stretch>
              </a:blipFill>
            </p:spPr>
            <p:txBody>
              <a:bodyPr/>
              <a:lstStyle/>
              <a:p>
                <a:r>
                  <a:rPr lang="es-EC">
                    <a:noFill/>
                  </a:rPr>
                  <a:t> </a:t>
                </a:r>
              </a:p>
            </p:txBody>
          </p:sp>
        </mc:Fallback>
      </mc:AlternateContent>
      <p:sp>
        <p:nvSpPr>
          <p:cNvPr id="18" name="Rectángulo 17"/>
          <p:cNvSpPr/>
          <p:nvPr/>
        </p:nvSpPr>
        <p:spPr>
          <a:xfrm>
            <a:off x="426092" y="3716615"/>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9" name="Rectángulo 18"/>
          <p:cNvSpPr/>
          <p:nvPr/>
        </p:nvSpPr>
        <p:spPr>
          <a:xfrm>
            <a:off x="426092" y="4121204"/>
            <a:ext cx="8506164" cy="923330"/>
          </a:xfrm>
          <a:prstGeom prst="rect">
            <a:avLst/>
          </a:prstGeom>
        </p:spPr>
        <p:txBody>
          <a:bodyPr wrap="square">
            <a:spAutoFit/>
          </a:bodyPr>
          <a:lstStyle/>
          <a:p>
            <a:pPr algn="just"/>
            <a:r>
              <a:rPr lang="es-ES" dirty="0" smtClean="0"/>
              <a:t>Si la intensidad de corriente que circula a través de la sección de un conductor es 30mA, ¿Cuánta carga habrá atravesado dicha sección durante 2 minutos?</a:t>
            </a:r>
          </a:p>
          <a:p>
            <a:pPr algn="just"/>
            <a:r>
              <a:rPr lang="es-ES" dirty="0" smtClean="0"/>
              <a:t>¿Cuántos electrones habrán circulado?</a:t>
            </a:r>
          </a:p>
        </p:txBody>
      </p:sp>
      <mc:AlternateContent xmlns:mc="http://schemas.openxmlformats.org/markup-compatibility/2006">
        <mc:Choice xmlns:a14="http://schemas.microsoft.com/office/drawing/2010/main" Requires="a14">
          <p:sp>
            <p:nvSpPr>
              <p:cNvPr id="21" name="Rectángulo 20"/>
              <p:cNvSpPr/>
              <p:nvPr/>
            </p:nvSpPr>
            <p:spPr>
              <a:xfrm>
                <a:off x="426092" y="5308361"/>
                <a:ext cx="2705748" cy="461665"/>
              </a:xfrm>
              <a:prstGeom prst="rect">
                <a:avLst/>
              </a:prstGeom>
            </p:spPr>
            <p:txBody>
              <a:bodyPr wrap="square">
                <a:spAutoFit/>
              </a:bodyPr>
              <a:lstStyle/>
              <a:p>
                <a:r>
                  <a:rPr lang="es-ES" sz="1200" i="1" dirty="0" smtClean="0">
                    <a:effectLst>
                      <a:outerShdw blurRad="38100" dist="38100" dir="2700000" algn="tl">
                        <a:srgbClr val="000000">
                          <a:alpha val="43137"/>
                        </a:srgbClr>
                      </a:outerShdw>
                    </a:effectLst>
                  </a:rPr>
                  <a:t>Recuerda:</a:t>
                </a:r>
              </a:p>
              <a:p>
                <a:r>
                  <a:rPr lang="es-ES" sz="1200" dirty="0" smtClean="0">
                    <a:effectLst/>
                  </a:rPr>
                  <a:t> 1Culombio = </a:t>
                </a:r>
                <a:r>
                  <a:rPr lang="es-ES" sz="1200" u="sng" dirty="0" smtClean="0">
                    <a:effectLst/>
                  </a:rPr>
                  <a:t>6,25x</a:t>
                </a:r>
                <a14:m>
                  <m:oMath xmlns:m="http://schemas.openxmlformats.org/officeDocument/2006/math">
                    <m:sSup>
                      <m:sSupPr>
                        <m:ctrlPr>
                          <a:rPr lang="es-ES" sz="1200">
                            <a:effectLst/>
                            <a:latin typeface="Cambria Math" panose="02040503050406030204" pitchFamily="18" charset="0"/>
                          </a:rPr>
                        </m:ctrlPr>
                      </m:sSupPr>
                      <m:e>
                        <m:r>
                          <a:rPr lang="es-ES" sz="1200" b="0" i="0">
                            <a:effectLst/>
                            <a:latin typeface="Cambria Math" panose="02040503050406030204" pitchFamily="18" charset="0"/>
                          </a:rPr>
                          <m:t>10</m:t>
                        </m:r>
                      </m:e>
                      <m:sup>
                        <m:r>
                          <a:rPr lang="es-ES" sz="1200" b="0" i="0" smtClean="0">
                            <a:effectLst/>
                            <a:latin typeface="Cambria Math" panose="02040503050406030204" pitchFamily="18" charset="0"/>
                          </a:rPr>
                          <m:t>18</m:t>
                        </m:r>
                      </m:sup>
                    </m:sSup>
                  </m:oMath>
                </a14:m>
                <a:endParaRPr lang="es-ES" sz="1200" dirty="0" smtClean="0">
                  <a:effectLst>
                    <a:outerShdw blurRad="38100" dist="38100" dir="2700000" algn="tl">
                      <a:srgbClr val="000000">
                        <a:alpha val="43137"/>
                      </a:srgbClr>
                    </a:outerShdw>
                  </a:effectLst>
                </a:endParaRPr>
              </a:p>
            </p:txBody>
          </p:sp>
        </mc:Choice>
        <mc:Fallback>
          <p:sp>
            <p:nvSpPr>
              <p:cNvPr id="21" name="Rectángulo 20"/>
              <p:cNvSpPr>
                <a:spLocks noRot="1" noChangeAspect="1" noMove="1" noResize="1" noEditPoints="1" noAdjustHandles="1" noChangeArrowheads="1" noChangeShapeType="1" noTextEdit="1"/>
              </p:cNvSpPr>
              <p:nvPr/>
            </p:nvSpPr>
            <p:spPr>
              <a:xfrm>
                <a:off x="426092" y="5308361"/>
                <a:ext cx="2705748" cy="461665"/>
              </a:xfrm>
              <a:prstGeom prst="rect">
                <a:avLst/>
              </a:prstGeom>
              <a:blipFill>
                <a:blip r:embed="rId5"/>
                <a:stretch>
                  <a:fillRect l="-225" t="-1316" b="-10526"/>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22" name="Rectángulo 21"/>
              <p:cNvSpPr/>
              <p:nvPr/>
            </p:nvSpPr>
            <p:spPr>
              <a:xfrm>
                <a:off x="6226508" y="4969083"/>
                <a:ext cx="2705748" cy="859274"/>
              </a:xfrm>
              <a:prstGeom prst="rect">
                <a:avLst/>
              </a:prstGeom>
            </p:spPr>
            <p:txBody>
              <a:bodyPr wrap="square">
                <a:spAutoFit/>
              </a:bodyPr>
              <a:lstStyle/>
              <a:p>
                <a:r>
                  <a:rPr lang="es-ES" sz="1200" i="1" dirty="0" smtClean="0">
                    <a:effectLst>
                      <a:outerShdw blurRad="38100" dist="38100" dir="2700000" algn="tl">
                        <a:srgbClr val="000000">
                          <a:alpha val="43137"/>
                        </a:srgbClr>
                      </a:outerShdw>
                    </a:effectLst>
                  </a:rPr>
                  <a:t>resultado:</a:t>
                </a:r>
              </a:p>
              <a:p>
                <a14:m>
                  <m:oMathPara xmlns:m="http://schemas.openxmlformats.org/officeDocument/2006/math">
                    <m:oMathParaPr>
                      <m:jc m:val="centerGroup"/>
                    </m:oMathParaPr>
                    <m:oMath xmlns:m="http://schemas.openxmlformats.org/officeDocument/2006/math">
                      <m:r>
                        <m:rPr>
                          <m:sty m:val="p"/>
                        </m:rPr>
                        <a:rPr lang="es-ES" sz="1200" i="1">
                          <a:effectLst>
                            <a:outerShdw blurRad="38100" dist="38100" dir="2700000" algn="tl">
                              <a:srgbClr val="000000">
                                <a:alpha val="43137"/>
                              </a:srgbClr>
                            </a:outerShdw>
                          </a:effectLst>
                          <a:latin typeface="Cambria Math" panose="02040503050406030204" pitchFamily="18" charset="0"/>
                        </a:rPr>
                        <m:t>q</m:t>
                      </m:r>
                      <m:r>
                        <a:rPr lang="es-ES" sz="1200" i="1" smtClean="0">
                          <a:effectLst>
                            <a:outerShdw blurRad="38100" dist="38100" dir="2700000" algn="tl">
                              <a:srgbClr val="000000">
                                <a:alpha val="43137"/>
                              </a:srgbClr>
                            </a:outerShdw>
                          </a:effectLst>
                          <a:latin typeface="Cambria Math" panose="02040503050406030204" pitchFamily="18" charset="0"/>
                        </a:rPr>
                        <m:t>=</m:t>
                      </m:r>
                      <m:r>
                        <a:rPr lang="es-ES" sz="1200" b="0" i="1" smtClean="0">
                          <a:effectLst>
                            <a:outerShdw blurRad="38100" dist="38100" dir="2700000" algn="tl">
                              <a:srgbClr val="000000">
                                <a:alpha val="43137"/>
                              </a:srgbClr>
                            </a:outerShdw>
                          </a:effectLst>
                          <a:latin typeface="Cambria Math" panose="02040503050406030204" pitchFamily="18" charset="0"/>
                        </a:rPr>
                        <m:t>3,6</m:t>
                      </m:r>
                      <m:r>
                        <a:rPr lang="es-ES" sz="1200" b="0" i="1" smtClean="0">
                          <a:effectLst>
                            <a:outerShdw blurRad="38100" dist="38100" dir="2700000" algn="tl">
                              <a:srgbClr val="000000">
                                <a:alpha val="43137"/>
                              </a:srgbClr>
                            </a:outerShdw>
                          </a:effectLst>
                          <a:latin typeface="Cambria Math" panose="02040503050406030204" pitchFamily="18" charset="0"/>
                        </a:rPr>
                        <m:t>𝐶</m:t>
                      </m:r>
                    </m:oMath>
                  </m:oMathPara>
                </a14:m>
                <a:endParaRPr lang="es-ES" sz="1200" i="1" dirty="0" smtClean="0">
                  <a:effectLst>
                    <a:outerShdw blurRad="38100" dist="38100" dir="2700000" algn="tl">
                      <a:srgbClr val="000000">
                        <a:alpha val="43137"/>
                      </a:srgbClr>
                    </a:outerShdw>
                  </a:effectLst>
                </a:endParaRPr>
              </a:p>
              <a:p>
                <a14:m>
                  <m:oMathPara xmlns:m="http://schemas.openxmlformats.org/officeDocument/2006/math">
                    <m:oMathParaPr>
                      <m:jc m:val="centerGroup"/>
                    </m:oMathParaPr>
                    <m:oMath xmlns:m="http://schemas.openxmlformats.org/officeDocument/2006/math">
                      <m:r>
                        <m:rPr>
                          <m:sty m:val="p"/>
                        </m:rPr>
                        <a:rPr lang="es-ES" sz="1200" i="1" u="sng">
                          <a:effectLst>
                            <a:outerShdw blurRad="38100" dist="38100" dir="2700000" algn="tl">
                              <a:srgbClr val="000000">
                                <a:alpha val="43137"/>
                              </a:srgbClr>
                            </a:outerShdw>
                          </a:effectLst>
                          <a:latin typeface="Cambria Math" panose="02040503050406030204" pitchFamily="18" charset="0"/>
                        </a:rPr>
                        <m:t>N</m:t>
                      </m:r>
                      <m:r>
                        <a:rPr lang="es-ES" sz="1200" b="0" i="1" u="sng" smtClean="0">
                          <a:effectLst>
                            <a:outerShdw blurRad="38100" dist="38100" dir="2700000" algn="tl">
                              <a:srgbClr val="000000">
                                <a:alpha val="43137"/>
                              </a:srgbClr>
                            </a:outerShdw>
                          </a:effectLst>
                          <a:latin typeface="Cambria Math" panose="02040503050406030204" pitchFamily="18" charset="0"/>
                        </a:rPr>
                        <m:t>𝑒</m:t>
                      </m:r>
                      <m:r>
                        <a:rPr lang="es-ES" sz="1200" i="1" u="sng" smtClean="0">
                          <a:effectLst>
                            <a:outerShdw blurRad="38100" dist="38100" dir="2700000" algn="tl">
                              <a:srgbClr val="000000">
                                <a:alpha val="43137"/>
                              </a:srgbClr>
                            </a:outerShdw>
                          </a:effectLst>
                          <a:latin typeface="Cambria Math" panose="02040503050406030204" pitchFamily="18" charset="0"/>
                        </a:rPr>
                        <m:t>=</m:t>
                      </m:r>
                      <m:r>
                        <a:rPr lang="es-ES" sz="1200" b="0" i="1" u="sng" smtClean="0">
                          <a:effectLst>
                            <a:outerShdw blurRad="38100" dist="38100" dir="2700000" algn="tl">
                              <a:srgbClr val="000000">
                                <a:alpha val="43137"/>
                              </a:srgbClr>
                            </a:outerShdw>
                          </a:effectLst>
                          <a:latin typeface="Cambria Math" panose="02040503050406030204" pitchFamily="18" charset="0"/>
                        </a:rPr>
                        <m:t>2,25</m:t>
                      </m:r>
                      <m:r>
                        <a:rPr lang="es-ES" sz="1200" b="0" i="1" u="sng" smtClean="0">
                          <a:effectLst>
                            <a:outerShdw blurRad="38100" dist="38100" dir="2700000" algn="tl">
                              <a:srgbClr val="000000">
                                <a:alpha val="43137"/>
                              </a:srgbClr>
                            </a:outerShdw>
                          </a:effectLst>
                          <a:latin typeface="Cambria Math" panose="02040503050406030204" pitchFamily="18" charset="0"/>
                        </a:rPr>
                        <m:t>𝑥</m:t>
                      </m:r>
                      <m:sSup>
                        <m:sSupPr>
                          <m:ctrlPr>
                            <a:rPr lang="es-ES" sz="1200" i="1" u="sng" smtClean="0">
                              <a:effectLst>
                                <a:outerShdw blurRad="38100" dist="38100" dir="2700000" algn="tl">
                                  <a:srgbClr val="000000">
                                    <a:alpha val="43137"/>
                                  </a:srgbClr>
                                </a:outerShdw>
                              </a:effectLst>
                              <a:latin typeface="Cambria Math" panose="02040503050406030204" pitchFamily="18" charset="0"/>
                            </a:rPr>
                          </m:ctrlPr>
                        </m:sSupPr>
                        <m:e>
                          <m:r>
                            <a:rPr lang="es-ES" sz="1200" b="0" i="1" u="sng" smtClean="0">
                              <a:effectLst>
                                <a:outerShdw blurRad="38100" dist="38100" dir="2700000" algn="tl">
                                  <a:srgbClr val="000000">
                                    <a:alpha val="43137"/>
                                  </a:srgbClr>
                                </a:outerShdw>
                              </a:effectLst>
                              <a:latin typeface="Cambria Math" panose="02040503050406030204" pitchFamily="18" charset="0"/>
                            </a:rPr>
                            <m:t>10</m:t>
                          </m:r>
                        </m:e>
                        <m:sup>
                          <m:r>
                            <a:rPr lang="es-ES" sz="1200" b="0" i="1" u="sng" smtClean="0">
                              <a:effectLst>
                                <a:outerShdw blurRad="38100" dist="38100" dir="2700000" algn="tl">
                                  <a:srgbClr val="000000">
                                    <a:alpha val="43137"/>
                                  </a:srgbClr>
                                </a:outerShdw>
                              </a:effectLst>
                              <a:latin typeface="Cambria Math" panose="02040503050406030204" pitchFamily="18" charset="0"/>
                            </a:rPr>
                            <m:t>19</m:t>
                          </m:r>
                        </m:sup>
                      </m:sSup>
                    </m:oMath>
                  </m:oMathPara>
                </a14:m>
                <a:endParaRPr lang="es-ES" sz="1200" i="1" u="sng" dirty="0" smtClean="0">
                  <a:effectLst>
                    <a:outerShdw blurRad="38100" dist="38100" dir="2700000" algn="tl">
                      <a:srgbClr val="000000">
                        <a:alpha val="43137"/>
                      </a:srgbClr>
                    </a:outerShdw>
                  </a:effectLst>
                </a:endParaRPr>
              </a:p>
              <a:p>
                <a:r>
                  <a:rPr lang="es-ES" sz="1200" dirty="0" smtClean="0">
                    <a:effectLst/>
                  </a:rPr>
                  <a:t> </a:t>
                </a:r>
                <a:endParaRPr lang="es-ES" sz="1200" dirty="0" smtClean="0">
                  <a:effectLst>
                    <a:outerShdw blurRad="38100" dist="38100" dir="2700000" algn="tl">
                      <a:srgbClr val="000000">
                        <a:alpha val="43137"/>
                      </a:srgbClr>
                    </a:outerShdw>
                  </a:effectLst>
                </a:endParaRPr>
              </a:p>
            </p:txBody>
          </p:sp>
        </mc:Choice>
        <mc:Fallback>
          <p:sp>
            <p:nvSpPr>
              <p:cNvPr id="22" name="Rectángulo 21"/>
              <p:cNvSpPr>
                <a:spLocks noRot="1" noChangeAspect="1" noMove="1" noResize="1" noEditPoints="1" noAdjustHandles="1" noChangeArrowheads="1" noChangeShapeType="1" noTextEdit="1"/>
              </p:cNvSpPr>
              <p:nvPr/>
            </p:nvSpPr>
            <p:spPr>
              <a:xfrm>
                <a:off x="6226508" y="4969083"/>
                <a:ext cx="2705748" cy="859274"/>
              </a:xfrm>
              <a:prstGeom prst="rect">
                <a:avLst/>
              </a:prstGeom>
              <a:blipFill>
                <a:blip r:embed="rId6"/>
                <a:stretch>
                  <a:fillRect l="-225" t="-709"/>
                </a:stretch>
              </a:blipFill>
            </p:spPr>
            <p:txBody>
              <a:bodyPr/>
              <a:lstStyle/>
              <a:p>
                <a:r>
                  <a:rPr lang="es-EC">
                    <a:noFill/>
                  </a:rPr>
                  <a:t> </a:t>
                </a:r>
              </a:p>
            </p:txBody>
          </p:sp>
        </mc:Fallback>
      </mc:AlternateContent>
    </p:spTree>
    <p:extLst>
      <p:ext uri="{BB962C8B-B14F-4D97-AF65-F5344CB8AC3E}">
        <p14:creationId xmlns:p14="http://schemas.microsoft.com/office/powerpoint/2010/main" val="942530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Ley de Ohm</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646331"/>
          </a:xfrm>
          <a:prstGeom prst="rect">
            <a:avLst/>
          </a:prstGeom>
        </p:spPr>
        <p:txBody>
          <a:bodyPr wrap="square">
            <a:spAutoFit/>
          </a:bodyPr>
          <a:lstStyle/>
          <a:p>
            <a:pPr algn="just"/>
            <a:r>
              <a:rPr lang="es-ES" dirty="0" smtClean="0"/>
              <a:t>La intensidad de corriente que atraviesa un circuito es directamente proporcional al voltaje o tensión del mismo e inversamente proporcional a la resistencia que representa.</a:t>
            </a:r>
            <a:endParaRPr lang="es-ES" dirty="0"/>
          </a:p>
        </p:txBody>
      </p:sp>
      <p:sp>
        <p:nvSpPr>
          <p:cNvPr id="15" name="Rectángulo 14"/>
          <p:cNvSpPr/>
          <p:nvPr/>
        </p:nvSpPr>
        <p:spPr>
          <a:xfrm>
            <a:off x="386315" y="2714124"/>
            <a:ext cx="8506164" cy="646331"/>
          </a:xfrm>
          <a:prstGeom prst="rect">
            <a:avLst/>
          </a:prstGeom>
        </p:spPr>
        <p:txBody>
          <a:bodyPr wrap="square">
            <a:spAutoFit/>
          </a:bodyPr>
          <a:lstStyle/>
          <a:p>
            <a:pPr algn="just"/>
            <a:r>
              <a:rPr lang="es-ES" dirty="0" smtClean="0"/>
              <a:t>Donde I es la intensidad de corriente y se mide en amperios (A), V el voltaje que se mide en voltios (V); y R la resistencia que se mide en ohmios (</a:t>
            </a:r>
            <a:r>
              <a:rPr lang="el-GR" dirty="0" smtClean="0"/>
              <a:t>Ω</a:t>
            </a:r>
            <a:r>
              <a:rPr lang="es-ES" dirty="0" smtClean="0"/>
              <a:t>)</a:t>
            </a:r>
          </a:p>
        </p:txBody>
      </p:sp>
      <mc:AlternateContent xmlns:mc="http://schemas.openxmlformats.org/markup-compatibility/2006">
        <mc:Choice xmlns:a14="http://schemas.microsoft.com/office/drawing/2010/main" Requires="a14">
          <p:sp>
            <p:nvSpPr>
              <p:cNvPr id="3" name="CuadroTexto 2"/>
              <p:cNvSpPr txBox="1"/>
              <p:nvPr/>
            </p:nvSpPr>
            <p:spPr>
              <a:xfrm>
                <a:off x="3851920" y="2450297"/>
                <a:ext cx="714555" cy="276999"/>
              </a:xfrm>
              <a:prstGeom prst="rect">
                <a:avLst/>
              </a:prstGeom>
              <a:noFill/>
            </p:spPr>
            <p:txBody>
              <a:bodyPr wrap="none" lIns="0" tIns="0" rIns="0" bIns="0" rtlCol="0">
                <a:spAutoFit/>
              </a:bodyPr>
              <a:lstStyle/>
              <a:p>
                <a:r>
                  <a:rPr lang="es-EC" dirty="0"/>
                  <a:t>I</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m:t>
                    </m:r>
                    <m:r>
                      <a:rPr lang="es-ES" b="0" i="1" smtClean="0">
                        <a:latin typeface="Cambria Math" panose="02040503050406030204" pitchFamily="18" charset="0"/>
                      </a:rPr>
                      <m:t>𝑅</m:t>
                    </m:r>
                  </m:oMath>
                </a14:m>
                <a:endParaRPr lang="es-EC" dirty="0"/>
              </a:p>
            </p:txBody>
          </p:sp>
        </mc:Choice>
        <mc:Fallback>
          <p:sp>
            <p:nvSpPr>
              <p:cNvPr id="3" name="CuadroTexto 2"/>
              <p:cNvSpPr txBox="1">
                <a:spLocks noRot="1" noChangeAspect="1" noMove="1" noResize="1" noEditPoints="1" noAdjustHandles="1" noChangeArrowheads="1" noChangeShapeType="1" noTextEdit="1"/>
              </p:cNvSpPr>
              <p:nvPr/>
            </p:nvSpPr>
            <p:spPr>
              <a:xfrm>
                <a:off x="3851920" y="2450297"/>
                <a:ext cx="714555" cy="276999"/>
              </a:xfrm>
              <a:prstGeom prst="rect">
                <a:avLst/>
              </a:prstGeom>
              <a:blipFill>
                <a:blip r:embed="rId4"/>
                <a:stretch>
                  <a:fillRect l="-20513" t="-28889" r="-11111" b="-51111"/>
                </a:stretch>
              </a:blipFill>
            </p:spPr>
            <p:txBody>
              <a:bodyPr/>
              <a:lstStyle/>
              <a:p>
                <a:r>
                  <a:rPr lang="es-EC">
                    <a:noFill/>
                  </a:rPr>
                  <a:t> </a:t>
                </a:r>
              </a:p>
            </p:txBody>
          </p:sp>
        </mc:Fallback>
      </mc:AlternateContent>
      <p:sp>
        <p:nvSpPr>
          <p:cNvPr id="18" name="Rectángulo 17"/>
          <p:cNvSpPr/>
          <p:nvPr/>
        </p:nvSpPr>
        <p:spPr>
          <a:xfrm>
            <a:off x="417286" y="3439616"/>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21" name="Rectángulo 20"/>
          <p:cNvSpPr/>
          <p:nvPr/>
        </p:nvSpPr>
        <p:spPr>
          <a:xfrm>
            <a:off x="426092" y="5308361"/>
            <a:ext cx="2705748" cy="461665"/>
          </a:xfrm>
          <a:prstGeom prst="rect">
            <a:avLst/>
          </a:prstGeom>
        </p:spPr>
        <p:txBody>
          <a:bodyPr wrap="square">
            <a:spAutoFit/>
          </a:bodyPr>
          <a:lstStyle/>
          <a:p>
            <a:r>
              <a:rPr lang="es-ES" sz="1200" i="1" dirty="0" smtClean="0">
                <a:effectLst>
                  <a:outerShdw blurRad="38100" dist="38100" dir="2700000" algn="tl">
                    <a:srgbClr val="000000">
                      <a:alpha val="43137"/>
                    </a:srgbClr>
                  </a:outerShdw>
                </a:effectLst>
              </a:rPr>
              <a:t>Resultado:</a:t>
            </a:r>
          </a:p>
          <a:p>
            <a:r>
              <a:rPr lang="es-ES" sz="1200" dirty="0" smtClean="0">
                <a:effectLst/>
              </a:rPr>
              <a:t> I=3A</a:t>
            </a:r>
            <a:endParaRPr lang="es-ES" sz="1200" dirty="0" smtClean="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5"/>
          <a:stretch>
            <a:fillRect/>
          </a:stretch>
        </p:blipFill>
        <p:spPr>
          <a:xfrm>
            <a:off x="1722843" y="3579674"/>
            <a:ext cx="2750245" cy="1643763"/>
          </a:xfrm>
          <a:prstGeom prst="rect">
            <a:avLst/>
          </a:prstGeom>
        </p:spPr>
      </p:pic>
    </p:spTree>
    <p:extLst>
      <p:ext uri="{BB962C8B-B14F-4D97-AF65-F5344CB8AC3E}">
        <p14:creationId xmlns:p14="http://schemas.microsoft.com/office/powerpoint/2010/main" val="2922873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5828009" y="4461864"/>
            <a:ext cx="3089715" cy="398364"/>
          </a:xfrm>
        </p:spPr>
        <p:txBody>
          <a:bodyPr>
            <a:noAutofit/>
          </a:bodyPr>
          <a:lstStyle/>
          <a:p>
            <a:r>
              <a:rPr lang="en-US" sz="1800" b="1" dirty="0" err="1" smtClean="0"/>
              <a:t>Ing</a:t>
            </a:r>
            <a:r>
              <a:rPr lang="en-US" sz="1800" b="1" dirty="0" smtClean="0"/>
              <a:t>. </a:t>
            </a:r>
            <a:r>
              <a:rPr lang="es-ES" sz="1800" dirty="0" smtClean="0"/>
              <a:t>César </a:t>
            </a:r>
            <a:r>
              <a:rPr lang="es-ES" sz="1800" dirty="0" err="1" smtClean="0"/>
              <a:t>Sinchiguano</a:t>
            </a:r>
            <a:r>
              <a:rPr lang="es-ES" sz="1800" dirty="0" smtClean="0"/>
              <a:t>, </a:t>
            </a:r>
            <a:r>
              <a:rPr lang="es-ES" sz="1800" dirty="0" err="1" smtClean="0"/>
              <a:t>MSc</a:t>
            </a:r>
            <a:endParaRPr lang="es-EC" sz="18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2" y="992745"/>
            <a:ext cx="1922298" cy="841005"/>
          </a:xfrm>
          <a:prstGeom prst="rect">
            <a:avLst/>
          </a:prstGeom>
        </p:spPr>
      </p:pic>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914" y="808987"/>
            <a:ext cx="1582586" cy="962942"/>
          </a:xfrm>
          <a:prstGeom prst="rect">
            <a:avLst/>
          </a:prstGeom>
        </p:spPr>
      </p:pic>
      <p:pic>
        <p:nvPicPr>
          <p:cNvPr id="11" name="Imagen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490" y="2860329"/>
            <a:ext cx="1767458" cy="704997"/>
          </a:xfrm>
          <a:prstGeom prst="rect">
            <a:avLst/>
          </a:prstGeom>
        </p:spPr>
      </p:pic>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82198" y="2625141"/>
            <a:ext cx="1650249" cy="1650249"/>
          </a:xfrm>
          <a:prstGeom prst="rect">
            <a:avLst/>
          </a:prstGeom>
        </p:spPr>
      </p:pic>
      <p:pic>
        <p:nvPicPr>
          <p:cNvPr id="13" name="Imagen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924" y="5131722"/>
            <a:ext cx="2264282" cy="512216"/>
          </a:xfrm>
          <a:prstGeom prst="rect">
            <a:avLst/>
          </a:prstGeom>
        </p:spPr>
      </p:pic>
      <p:sp>
        <p:nvSpPr>
          <p:cNvPr id="14" name="Título 3"/>
          <p:cNvSpPr txBox="1">
            <a:spLocks/>
          </p:cNvSpPr>
          <p:nvPr/>
        </p:nvSpPr>
        <p:spPr>
          <a:xfrm>
            <a:off x="5940152" y="4808710"/>
            <a:ext cx="2865431" cy="33191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1600" b="1" dirty="0" smtClean="0"/>
              <a:t>cesar.sinchiguano@uleam.edu.ec</a:t>
            </a:r>
            <a:endParaRPr lang="es-EC" sz="1600" b="1" i="1" dirty="0">
              <a:effectLst>
                <a:outerShdw blurRad="38100" dist="38100" dir="2700000" algn="tl">
                  <a:srgbClr val="000000">
                    <a:alpha val="43137"/>
                  </a:srgbClr>
                </a:outerShdw>
              </a:effectLst>
            </a:endParaRPr>
          </a:p>
        </p:txBody>
      </p:sp>
      <p:sp>
        <p:nvSpPr>
          <p:cNvPr id="15" name="Título 2"/>
          <p:cNvSpPr txBox="1">
            <a:spLocks/>
          </p:cNvSpPr>
          <p:nvPr/>
        </p:nvSpPr>
        <p:spPr>
          <a:xfrm>
            <a:off x="2069091" y="2234997"/>
            <a:ext cx="4591141" cy="142780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9600" b="1" dirty="0" smtClean="0"/>
              <a:t>Gracias</a:t>
            </a:r>
            <a:endParaRPr lang="es-EC" sz="9600" b="1" dirty="0"/>
          </a:p>
        </p:txBody>
      </p:sp>
    </p:spTree>
    <p:extLst>
      <p:ext uri="{BB962C8B-B14F-4D97-AF65-F5344CB8AC3E}">
        <p14:creationId xmlns:p14="http://schemas.microsoft.com/office/powerpoint/2010/main" val="1998346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Qué es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0" name="Rectángulo 9"/>
          <p:cNvSpPr/>
          <p:nvPr/>
        </p:nvSpPr>
        <p:spPr>
          <a:xfrm>
            <a:off x="538530" y="1521511"/>
            <a:ext cx="8049816" cy="2308324"/>
          </a:xfrm>
          <a:prstGeom prst="rect">
            <a:avLst/>
          </a:prstGeom>
        </p:spPr>
        <p:txBody>
          <a:bodyPr wrap="square">
            <a:spAutoFit/>
          </a:bodyPr>
          <a:lstStyle/>
          <a:p>
            <a:pPr algn="just"/>
            <a:r>
              <a:rPr lang="es-ES" dirty="0" smtClean="0"/>
              <a:t>La electricidad nos rodea: estamos acostumbrado a convivir con fenómenos eléctricos tanto naturales (el rayo) como artificiales (la iluminación de nuestros hogares, el funcionamiento de los electrodomésticos y máquinas eléctricas…).</a:t>
            </a:r>
          </a:p>
          <a:p>
            <a:pPr algn="just"/>
            <a:endParaRPr lang="es-ES" dirty="0"/>
          </a:p>
          <a:p>
            <a:pPr algn="just"/>
            <a:r>
              <a:rPr lang="es-ES" dirty="0" smtClean="0"/>
              <a:t>La electricidad es una forma de energía que se manifiesta con el movimiento de los electrones de la capa externa de los átomos que hay en la superficie de una material conductor.</a:t>
            </a:r>
          </a:p>
          <a:p>
            <a:pPr algn="just"/>
            <a:endParaRPr lang="es-ES" dirty="0" smtClean="0"/>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3486286"/>
            <a:ext cx="2665318" cy="1884380"/>
          </a:xfrm>
          <a:prstGeom prst="rect">
            <a:avLst/>
          </a:prstGeom>
        </p:spPr>
      </p:pic>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6063" y="3688369"/>
            <a:ext cx="2990834" cy="2265557"/>
          </a:xfrm>
          <a:prstGeom prst="rect">
            <a:avLst/>
          </a:prstGeom>
        </p:spPr>
      </p:pic>
    </p:spTree>
    <p:extLst>
      <p:ext uri="{BB962C8B-B14F-4D97-AF65-F5344CB8AC3E}">
        <p14:creationId xmlns:p14="http://schemas.microsoft.com/office/powerpoint/2010/main" val="1013149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carga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0" name="Rectángulo 9"/>
          <p:cNvSpPr/>
          <p:nvPr/>
        </p:nvSpPr>
        <p:spPr>
          <a:xfrm>
            <a:off x="538530" y="1521511"/>
            <a:ext cx="8049816" cy="2031325"/>
          </a:xfrm>
          <a:prstGeom prst="rect">
            <a:avLst/>
          </a:prstGeom>
        </p:spPr>
        <p:txBody>
          <a:bodyPr wrap="square">
            <a:spAutoFit/>
          </a:bodyPr>
          <a:lstStyle/>
          <a:p>
            <a:pPr algn="just"/>
            <a:r>
              <a:rPr lang="es-ES" dirty="0" smtClean="0"/>
              <a:t>La materia esta constituida po</a:t>
            </a:r>
            <a:r>
              <a:rPr lang="es-ES" dirty="0" smtClean="0"/>
              <a:t>r unas partículas elementales llamadas átomos que conservan </a:t>
            </a:r>
            <a:r>
              <a:rPr lang="es-ES" dirty="0" smtClean="0"/>
              <a:t> todas las propiedades químicas de un elemento.</a:t>
            </a:r>
          </a:p>
          <a:p>
            <a:pPr algn="just"/>
            <a:r>
              <a:rPr lang="es-ES" dirty="0" smtClean="0"/>
              <a:t>Dentro de cada </a:t>
            </a:r>
            <a:r>
              <a:rPr lang="es-ES" dirty="0" smtClean="0"/>
              <a:t>átomo es posible distinguir dos zonas. La zona central llamada núcleo, concentra unas partículas subatómicas que tienen carga eléctrica positiva llamada protones y otras partículas neutras, llamados neutrones</a:t>
            </a:r>
            <a:r>
              <a:rPr lang="es-ES" dirty="0" smtClean="0"/>
              <a:t>.</a:t>
            </a:r>
          </a:p>
          <a:p>
            <a:pPr algn="just"/>
            <a:endParaRPr lang="es-ES" dirty="0" smtClean="0"/>
          </a:p>
          <a:p>
            <a:pPr algn="just"/>
            <a:endParaRPr lang="es-ES" dirty="0" smtClean="0"/>
          </a:p>
        </p:txBody>
      </p:sp>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6136" y="2947658"/>
            <a:ext cx="3024336" cy="2530163"/>
          </a:xfrm>
          <a:prstGeom prst="rect">
            <a:avLst/>
          </a:prstGeom>
        </p:spPr>
      </p:pic>
      <p:sp>
        <p:nvSpPr>
          <p:cNvPr id="16" name="Rectángulo 15"/>
          <p:cNvSpPr/>
          <p:nvPr/>
        </p:nvSpPr>
        <p:spPr>
          <a:xfrm>
            <a:off x="538530" y="3270828"/>
            <a:ext cx="5025480" cy="1200329"/>
          </a:xfrm>
          <a:prstGeom prst="rect">
            <a:avLst/>
          </a:prstGeom>
        </p:spPr>
        <p:txBody>
          <a:bodyPr wrap="square">
            <a:spAutoFit/>
          </a:bodyPr>
          <a:lstStyle/>
          <a:p>
            <a:pPr algn="just"/>
            <a:r>
              <a:rPr lang="es-ES" dirty="0"/>
              <a:t>Rodeando al núcleo se localiza la corteza. En esta zona se mueven los electrones, que son partículas con carga eléctrica negativa, girando en orbitales que envuelven al núcleo.</a:t>
            </a:r>
          </a:p>
        </p:txBody>
      </p:sp>
    </p:spTree>
    <p:extLst>
      <p:ext uri="{BB962C8B-B14F-4D97-AF65-F5344CB8AC3E}">
        <p14:creationId xmlns:p14="http://schemas.microsoft.com/office/powerpoint/2010/main" val="2649855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carga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2924" y="1654999"/>
            <a:ext cx="8137926" cy="1754326"/>
          </a:xfrm>
          <a:prstGeom prst="rect">
            <a:avLst/>
          </a:prstGeom>
        </p:spPr>
        <p:txBody>
          <a:bodyPr wrap="square">
            <a:spAutoFit/>
          </a:bodyPr>
          <a:lstStyle/>
          <a:p>
            <a:pPr algn="just"/>
            <a:r>
              <a:rPr lang="es-ES" dirty="0" smtClean="0"/>
              <a:t>Los responsables de todos los fenómenos eléctricos son los electrones, porque pueden escapar de la orbita del átomo originando cuerpos con cargas positivas(defecto de electrones) y cuerpos con carga negativa (con exceso de electrones). </a:t>
            </a:r>
          </a:p>
          <a:p>
            <a:pPr algn="just"/>
            <a:r>
              <a:rPr lang="es-ES" dirty="0" smtClean="0"/>
              <a:t>Por tanto, para adquirir carga eléctrica, es decir electrizarse, los cuerpos tienen que ganar o perder electrones.</a:t>
            </a:r>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3728501"/>
            <a:ext cx="2592288" cy="2173110"/>
          </a:xfrm>
          <a:prstGeom prst="rect">
            <a:avLst/>
          </a:prstGeom>
        </p:spPr>
      </p:pic>
    </p:spTree>
    <p:extLst>
      <p:ext uri="{BB962C8B-B14F-4D97-AF65-F5344CB8AC3E}">
        <p14:creationId xmlns:p14="http://schemas.microsoft.com/office/powerpoint/2010/main" val="9933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corriente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2924" y="1654999"/>
            <a:ext cx="8137926" cy="1200329"/>
          </a:xfrm>
          <a:prstGeom prst="rect">
            <a:avLst/>
          </a:prstGeom>
        </p:spPr>
        <p:txBody>
          <a:bodyPr wrap="square">
            <a:spAutoFit/>
          </a:bodyPr>
          <a:lstStyle/>
          <a:p>
            <a:pPr algn="just"/>
            <a:r>
              <a:rPr lang="es-ES" dirty="0" smtClean="0"/>
              <a:t>Una corriente eléctrica es un movimiento ordenado de cargas libres, normalmente de electrones, a través de un material conductor en un circuito eléctrico.</a:t>
            </a:r>
          </a:p>
          <a:p>
            <a:pPr algn="just"/>
            <a:r>
              <a:rPr lang="es-ES" dirty="0" smtClean="0"/>
              <a:t>Dependiendo de como sea este movimiento podemos distinguir entre corriente continua (CC) y corriente alterna(AC).</a:t>
            </a:r>
          </a:p>
        </p:txBody>
      </p:sp>
      <p:sp>
        <p:nvSpPr>
          <p:cNvPr id="9" name="Título 3"/>
          <p:cNvSpPr txBox="1">
            <a:spLocks/>
          </p:cNvSpPr>
          <p:nvPr/>
        </p:nvSpPr>
        <p:spPr>
          <a:xfrm>
            <a:off x="399694" y="2775533"/>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corriente continua</a:t>
            </a:r>
            <a:endParaRPr lang="es-EC" sz="2400" b="1" i="1" dirty="0">
              <a:effectLst>
                <a:outerShdw blurRad="38100" dist="38100" dir="2700000" algn="tl">
                  <a:srgbClr val="000000">
                    <a:alpha val="43137"/>
                  </a:srgbClr>
                </a:outerShdw>
              </a:effectLst>
            </a:endParaRPr>
          </a:p>
        </p:txBody>
      </p:sp>
      <p:sp>
        <p:nvSpPr>
          <p:cNvPr id="10" name="Rectángulo 9"/>
          <p:cNvSpPr/>
          <p:nvPr/>
        </p:nvSpPr>
        <p:spPr>
          <a:xfrm>
            <a:off x="402924" y="3191855"/>
            <a:ext cx="5465220" cy="1477328"/>
          </a:xfrm>
          <a:prstGeom prst="rect">
            <a:avLst/>
          </a:prstGeom>
        </p:spPr>
        <p:txBody>
          <a:bodyPr wrap="square">
            <a:spAutoFit/>
          </a:bodyPr>
          <a:lstStyle/>
          <a:p>
            <a:pPr algn="just"/>
            <a:r>
              <a:rPr lang="es-ES" dirty="0" smtClean="0"/>
              <a:t>Cuando el movimiento de electrones se produce en un mismo sentido se llama corriente continua. La corriente siempre circula en un mismo sentido.</a:t>
            </a:r>
          </a:p>
          <a:p>
            <a:pPr algn="just"/>
            <a:r>
              <a:rPr lang="es-ES" dirty="0" smtClean="0"/>
              <a:t>Utilizan CC todos los aparatos que funcionan con pila o baterías.</a:t>
            </a:r>
          </a:p>
        </p:txBody>
      </p:sp>
      <p:pic>
        <p:nvPicPr>
          <p:cNvPr id="16" name="Imagen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3269028"/>
            <a:ext cx="2570757" cy="1546471"/>
          </a:xfrm>
          <a:prstGeom prst="rect">
            <a:avLst/>
          </a:prstGeom>
        </p:spPr>
      </p:pic>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552" y="5025628"/>
            <a:ext cx="1914838" cy="981968"/>
          </a:xfrm>
          <a:prstGeom prst="rect">
            <a:avLst/>
          </a:prstGeom>
        </p:spPr>
      </p:pic>
    </p:spTree>
    <p:extLst>
      <p:ext uri="{BB962C8B-B14F-4D97-AF65-F5344CB8AC3E}">
        <p14:creationId xmlns:p14="http://schemas.microsoft.com/office/powerpoint/2010/main" val="227383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corriente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txBox="1">
            <a:spLocks/>
          </p:cNvSpPr>
          <p:nvPr/>
        </p:nvSpPr>
        <p:spPr>
          <a:xfrm>
            <a:off x="402924" y="1503225"/>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corriente alterna</a:t>
            </a:r>
            <a:endParaRPr lang="es-EC" sz="2400" b="1" i="1" dirty="0">
              <a:effectLst>
                <a:outerShdw blurRad="38100" dist="38100" dir="2700000" algn="tl">
                  <a:srgbClr val="000000">
                    <a:alpha val="43137"/>
                  </a:srgbClr>
                </a:outerShdw>
              </a:effectLst>
            </a:endParaRPr>
          </a:p>
        </p:txBody>
      </p:sp>
      <p:sp>
        <p:nvSpPr>
          <p:cNvPr id="13" name="Rectángulo 12"/>
          <p:cNvSpPr/>
          <p:nvPr/>
        </p:nvSpPr>
        <p:spPr>
          <a:xfrm>
            <a:off x="399694" y="1982154"/>
            <a:ext cx="8137926" cy="923330"/>
          </a:xfrm>
          <a:prstGeom prst="rect">
            <a:avLst/>
          </a:prstGeom>
        </p:spPr>
        <p:txBody>
          <a:bodyPr wrap="square">
            <a:spAutoFit/>
          </a:bodyPr>
          <a:lstStyle/>
          <a:p>
            <a:pPr algn="just"/>
            <a:r>
              <a:rPr lang="es-ES" dirty="0" smtClean="0"/>
              <a:t>Cuando el movimiento de los electrones cambia de sentido cada cierto tiempo se llama corriente alterna. Utilizan alterna todos los aparatos que se enchufan directamente a la red</a:t>
            </a:r>
            <a:endParaRPr lang="es-ES" dirty="0" smtClean="0"/>
          </a:p>
        </p:txBody>
      </p:sp>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3117818"/>
            <a:ext cx="3679849" cy="1994142"/>
          </a:xfrm>
          <a:prstGeom prst="rect">
            <a:avLst/>
          </a:prstGeom>
        </p:spPr>
      </p:pic>
      <p:pic>
        <p:nvPicPr>
          <p:cNvPr id="15" name="Imagen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819" y="5156336"/>
            <a:ext cx="1238250" cy="1238250"/>
          </a:xfrm>
          <a:prstGeom prst="rect">
            <a:avLst/>
          </a:prstGeom>
        </p:spPr>
      </p:pic>
      <p:sp>
        <p:nvSpPr>
          <p:cNvPr id="16" name="Rectángulo 15"/>
          <p:cNvSpPr/>
          <p:nvPr/>
        </p:nvSpPr>
        <p:spPr>
          <a:xfrm>
            <a:off x="399694" y="3064280"/>
            <a:ext cx="4755758" cy="2308324"/>
          </a:xfrm>
          <a:prstGeom prst="rect">
            <a:avLst/>
          </a:prstGeom>
        </p:spPr>
        <p:txBody>
          <a:bodyPr wrap="square">
            <a:spAutoFit/>
          </a:bodyPr>
          <a:lstStyle/>
          <a:p>
            <a:pPr algn="just"/>
            <a:r>
              <a:rPr lang="es-ES" dirty="0" smtClean="0"/>
              <a:t>Una de las características de la corriente alterna es la frecuencia, que en nuestro país es de 60Hz, esto quiere decir que en nuestras tomas de corriente y en los terminales de cualquier aparato encendido, los polos positivos y negativos se invierten sucesivamente 60 veces en un segundo. Los electrone</a:t>
            </a:r>
            <a:r>
              <a:rPr lang="es-ES" dirty="0" smtClean="0"/>
              <a:t>s están cambiando de sentido sucesivamente.</a:t>
            </a:r>
            <a:endParaRPr lang="es-ES" dirty="0" smtClean="0"/>
          </a:p>
        </p:txBody>
      </p:sp>
    </p:spTree>
    <p:extLst>
      <p:ext uri="{BB962C8B-B14F-4D97-AF65-F5344CB8AC3E}">
        <p14:creationId xmlns:p14="http://schemas.microsoft.com/office/powerpoint/2010/main" val="745842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498173"/>
            <a:ext cx="6192688" cy="1108390"/>
          </a:xfrm>
        </p:spPr>
        <p:txBody>
          <a:bodyPr>
            <a:noAutofit/>
          </a:bodyPr>
          <a:lstStyle/>
          <a:p>
            <a:r>
              <a:rPr lang="es-ES" sz="4000" dirty="0" smtClean="0">
                <a:effectLst>
                  <a:outerShdw blurRad="38100" dist="38100" dir="2700000" algn="tl">
                    <a:srgbClr val="000000">
                      <a:alpha val="43137"/>
                    </a:srgbClr>
                  </a:outerShdw>
                </a:effectLst>
              </a:rPr>
              <a:t>La generación de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Rectángulo 12"/>
          <p:cNvSpPr/>
          <p:nvPr/>
        </p:nvSpPr>
        <p:spPr>
          <a:xfrm>
            <a:off x="402924" y="1677213"/>
            <a:ext cx="8137926" cy="2031325"/>
          </a:xfrm>
          <a:prstGeom prst="rect">
            <a:avLst/>
          </a:prstGeom>
        </p:spPr>
        <p:txBody>
          <a:bodyPr wrap="square">
            <a:spAutoFit/>
          </a:bodyPr>
          <a:lstStyle/>
          <a:p>
            <a:pPr algn="just"/>
            <a:r>
              <a:rPr lang="es-ES" dirty="0" smtClean="0"/>
              <a:t>La energía eléctrica se produce, a escala industrial, en las centrales eléctricas. Una central eléctrica es una fabrica de corriente eléctrica. La forma mas habitual de producir energía eléctrica es usando un alternador.</a:t>
            </a:r>
          </a:p>
          <a:p>
            <a:pPr algn="just"/>
            <a:endParaRPr lang="es-ES" dirty="0"/>
          </a:p>
          <a:p>
            <a:pPr algn="just"/>
            <a:r>
              <a:rPr lang="es-ES" dirty="0" smtClean="0"/>
              <a:t>Un alternador esta formado por un rollo de hilo conductor (bobina) que puede girar, y un imán que esta fijo.</a:t>
            </a:r>
          </a:p>
          <a:p>
            <a:pPr algn="just"/>
            <a:endParaRPr lang="es-ES"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6981" y="3248589"/>
            <a:ext cx="3672408" cy="1927745"/>
          </a:xfrm>
          <a:prstGeom prst="rect">
            <a:avLst/>
          </a:prstGeom>
        </p:spPr>
      </p:pic>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263" y="3660735"/>
            <a:ext cx="2509553" cy="2615821"/>
          </a:xfrm>
          <a:prstGeom prst="rect">
            <a:avLst/>
          </a:prstGeom>
        </p:spPr>
      </p:pic>
    </p:spTree>
    <p:extLst>
      <p:ext uri="{BB962C8B-B14F-4D97-AF65-F5344CB8AC3E}">
        <p14:creationId xmlns:p14="http://schemas.microsoft.com/office/powerpoint/2010/main" val="657594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498173"/>
            <a:ext cx="6192688" cy="1108390"/>
          </a:xfrm>
        </p:spPr>
        <p:txBody>
          <a:bodyPr>
            <a:noAutofit/>
          </a:bodyPr>
          <a:lstStyle/>
          <a:p>
            <a:r>
              <a:rPr lang="es-ES" sz="4000" dirty="0" smtClean="0">
                <a:effectLst>
                  <a:outerShdw blurRad="38100" dist="38100" dir="2700000" algn="tl">
                    <a:srgbClr val="000000">
                      <a:alpha val="43137"/>
                    </a:srgbClr>
                  </a:outerShdw>
                </a:effectLst>
              </a:rPr>
              <a:t>La generación de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Rectángulo 12"/>
          <p:cNvSpPr/>
          <p:nvPr/>
        </p:nvSpPr>
        <p:spPr>
          <a:xfrm>
            <a:off x="402924" y="1677213"/>
            <a:ext cx="8137926" cy="1477328"/>
          </a:xfrm>
          <a:prstGeom prst="rect">
            <a:avLst/>
          </a:prstGeom>
        </p:spPr>
        <p:txBody>
          <a:bodyPr wrap="square">
            <a:spAutoFit/>
          </a:bodyPr>
          <a:lstStyle/>
          <a:p>
            <a:pPr algn="just"/>
            <a:r>
              <a:rPr lang="es-ES" dirty="0" smtClean="0"/>
              <a:t>La bobina gira dentro del imán, impulsada por el giro de una turbina que, a su vez, se hace girar gracias a un fluido en movimiento.</a:t>
            </a:r>
          </a:p>
          <a:p>
            <a:pPr algn="just"/>
            <a:endParaRPr lang="es-ES" dirty="0"/>
          </a:p>
          <a:p>
            <a:pPr algn="just"/>
            <a:r>
              <a:rPr lang="es-ES" dirty="0" smtClean="0"/>
              <a:t>Por ultimo, la corriente eléctrica se modifica en un transformador, que la prepara para ser transportada.</a:t>
            </a:r>
            <a:endParaRPr lang="es-ES" dirty="0" smtClean="0"/>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924" y="3432123"/>
            <a:ext cx="2764288" cy="1944216"/>
          </a:xfrm>
          <a:prstGeom prst="rect">
            <a:avLst/>
          </a:prstGeom>
        </p:spPr>
      </p:pic>
      <p:pic>
        <p:nvPicPr>
          <p:cNvPr id="5" name="Imagen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9952" y="3200497"/>
            <a:ext cx="4631234" cy="1982747"/>
          </a:xfrm>
          <a:prstGeom prst="rect">
            <a:avLst/>
          </a:prstGeom>
        </p:spPr>
      </p:pic>
    </p:spTree>
    <p:extLst>
      <p:ext uri="{BB962C8B-B14F-4D97-AF65-F5344CB8AC3E}">
        <p14:creationId xmlns:p14="http://schemas.microsoft.com/office/powerpoint/2010/main" val="56129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2986</TotalTime>
  <Words>1667</Words>
  <Application>Microsoft Office PowerPoint</Application>
  <PresentationFormat>Presentación en pantalla (4:3)</PresentationFormat>
  <Paragraphs>156</Paragraphs>
  <Slides>23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Adobe Fan Heiti Std B</vt:lpstr>
      <vt:lpstr>Arial</vt:lpstr>
      <vt:lpstr>Calibri</vt:lpstr>
      <vt:lpstr>Calibri Light</vt:lpstr>
      <vt:lpstr>Cambria Math</vt:lpstr>
      <vt:lpstr>Wingdings</vt:lpstr>
      <vt:lpstr>Tema de Office</vt:lpstr>
      <vt:lpstr>MAGNITUDES Y UNIDADES ELÉCTRICAS</vt:lpstr>
      <vt:lpstr>Presentación de PowerPoint</vt:lpstr>
      <vt:lpstr>Qué es la electricidad</vt:lpstr>
      <vt:lpstr>La carga eléctrica</vt:lpstr>
      <vt:lpstr>La carga eléctrica</vt:lpstr>
      <vt:lpstr>La corriente eléctrica</vt:lpstr>
      <vt:lpstr>La corriente eléctrica</vt:lpstr>
      <vt:lpstr>La generación de electricidad</vt:lpstr>
      <vt:lpstr>La generación de electricidad</vt:lpstr>
      <vt:lpstr>Aplicaciones de la electricidad</vt:lpstr>
      <vt:lpstr>Aplicaciones de la electricidad</vt:lpstr>
      <vt:lpstr>Materiales conductores, aislantes y semiconductores</vt:lpstr>
      <vt:lpstr>Materiales conductores, aislantes y semiconductores</vt:lpstr>
      <vt:lpstr>Materiales conductores, aislantes y semiconductores</vt:lpstr>
      <vt:lpstr>Magnitudes eléctricas</vt:lpstr>
      <vt:lpstr>Magnitudes eléctricas</vt:lpstr>
      <vt:lpstr>Voltaje, tensión o diferencia de potencial</vt:lpstr>
      <vt:lpstr>Resistencia eléctrica</vt:lpstr>
      <vt:lpstr>Resistividad</vt:lpstr>
      <vt:lpstr>Resistividad</vt:lpstr>
      <vt:lpstr>Intensidad de corriente eléctrica </vt:lpstr>
      <vt:lpstr>Ley de Ohm</vt:lpstr>
      <vt:lpstr>Ing. César Sinchiguano, MSc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ELEMENTOS INTEGRATES DEL SGC ISO 9001:2015</dc:title>
  <dc:creator>FERNANDO JOSE VELOZ PARRAGA</dc:creator>
  <cp:lastModifiedBy>KATANA</cp:lastModifiedBy>
  <cp:revision>234</cp:revision>
  <dcterms:created xsi:type="dcterms:W3CDTF">2020-07-28T21:30:15Z</dcterms:created>
  <dcterms:modified xsi:type="dcterms:W3CDTF">2022-06-20T18:32:53Z</dcterms:modified>
</cp:coreProperties>
</file>