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01" r:id="rId5"/>
    <p:sldId id="302" r:id="rId6"/>
    <p:sldId id="303" r:id="rId7"/>
    <p:sldId id="304" r:id="rId8"/>
    <p:sldId id="305" r:id="rId9"/>
    <p:sldId id="306" r:id="rId10"/>
    <p:sldId id="307" r:id="rId11"/>
    <p:sldId id="308" r:id="rId12"/>
    <p:sldId id="309" r:id="rId13"/>
    <p:sldId id="310" r:id="rId14"/>
    <p:sldId id="311" r:id="rId15"/>
    <p:sldId id="286" r:id="rId16"/>
    <p:sldId id="297" r:id="rId17"/>
    <p:sldId id="312" r:id="rId18"/>
    <p:sldId id="313" r:id="rId19"/>
    <p:sldId id="315" r:id="rId20"/>
    <p:sldId id="316" r:id="rId21"/>
    <p:sldId id="314" r:id="rId22"/>
    <p:sldId id="317" r:id="rId23"/>
    <p:sldId id="319" r:id="rId24"/>
    <p:sldId id="321" r:id="rId25"/>
    <p:sldId id="323" r:id="rId26"/>
    <p:sldId id="324" r:id="rId27"/>
    <p:sldId id="325" r:id="rId28"/>
    <p:sldId id="322" r:id="rId29"/>
    <p:sldId id="326" r:id="rId30"/>
    <p:sldId id="328" r:id="rId31"/>
    <p:sldId id="329" r:id="rId32"/>
    <p:sldId id="330" r:id="rId33"/>
    <p:sldId id="331" r:id="rId34"/>
    <p:sldId id="333" r:id="rId35"/>
    <p:sldId id="332" r:id="rId36"/>
    <p:sldId id="334" r:id="rId37"/>
    <p:sldId id="335" r:id="rId38"/>
    <p:sldId id="336" r:id="rId39"/>
    <p:sldId id="275" r:id="rId4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21/06/2022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21/06/2022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59.jpg"/><Relationship Id="rId3" Type="http://schemas.openxmlformats.org/officeDocument/2006/relationships/image" Target="../media/image2.png"/><Relationship Id="rId7" Type="http://schemas.openxmlformats.org/officeDocument/2006/relationships/image" Target="../media/image58.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7.jpg"/><Relationship Id="rId5" Type="http://schemas.openxmlformats.org/officeDocument/2006/relationships/image" Target="../media/image56.jpe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MAGNITUDES Y UNIDADES ELÉCTRICAS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t>La satisfacción radica en el esfuerzo, no en el logro. El esfuerzo total es una victoria completa (Mahatma Gandhi)</a:t>
            </a: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C</a:t>
            </a:r>
            <a:r>
              <a:rPr lang="es-ES" sz="2400" dirty="0" smtClean="0">
                <a:effectLst>
                  <a:outerShdw blurRad="38100" dist="38100" dir="2700000" algn="tl">
                    <a:srgbClr val="000000">
                      <a:alpha val="43137"/>
                    </a:srgbClr>
                  </a:outerShdw>
                </a:effectLst>
              </a:rPr>
              <a:t>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37926" cy="1477328"/>
          </a:xfrm>
          <a:prstGeom prst="rect">
            <a:avLst/>
          </a:prstGeom>
        </p:spPr>
        <p:txBody>
          <a:bodyPr wrap="square">
            <a:spAutoFit/>
          </a:bodyPr>
          <a:lstStyle/>
          <a:p>
            <a:pPr algn="just"/>
            <a:r>
              <a:rPr lang="es-ES" dirty="0" smtClean="0"/>
              <a:t>Los conductores son aquellos materiales que contienen electrones que pueden moverse libremente. Son los materiales que nos van a servir para hacer circuitos eléctricos.</a:t>
            </a:r>
          </a:p>
          <a:p>
            <a:pPr algn="just"/>
            <a:r>
              <a:rPr lang="es-ES" dirty="0" smtClean="0"/>
              <a:t>Tenemos los metales, el agua salada, etc. Por estos materiales los electrones pueden desplazarse libremente de un punto a otro si le conectamos una fuente de tensión.</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24" y="4214110"/>
            <a:ext cx="2817403" cy="1879186"/>
          </a:xfrm>
          <a:prstGeom prst="rect">
            <a:avLst/>
          </a:prstGeom>
        </p:spPr>
      </p:pic>
    </p:spTree>
    <p:extLst>
      <p:ext uri="{BB962C8B-B14F-4D97-AF65-F5344CB8AC3E}">
        <p14:creationId xmlns:p14="http://schemas.microsoft.com/office/powerpoint/2010/main" val="113603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Aislantes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80232" cy="923330"/>
          </a:xfrm>
          <a:prstGeom prst="rect">
            <a:avLst/>
          </a:prstGeom>
        </p:spPr>
        <p:txBody>
          <a:bodyPr wrap="square">
            <a:spAutoFit/>
          </a:bodyPr>
          <a:lstStyle/>
          <a:p>
            <a:pPr algn="just"/>
            <a:r>
              <a:rPr lang="es-ES" dirty="0" smtClean="0"/>
              <a:t>Los aislantes son materiales donde los electrones no pueden circular libremente. Como por ejemplo la cerámica, el vidrio, plástico en general, el papel, la madera, etc. Estos materiales no conducen la corriente eléctrica. </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2785"/>
            <a:ext cx="5133975" cy="1295400"/>
          </a:xfrm>
          <a:prstGeom prst="rect">
            <a:avLst/>
          </a:prstGeom>
        </p:spPr>
      </p:pic>
    </p:spTree>
    <p:extLst>
      <p:ext uri="{BB962C8B-B14F-4D97-AF65-F5344CB8AC3E}">
        <p14:creationId xmlns:p14="http://schemas.microsoft.com/office/powerpoint/2010/main" val="39958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Semiconductores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4211230" cy="1754326"/>
          </a:xfrm>
          <a:prstGeom prst="rect">
            <a:avLst/>
          </a:prstGeom>
        </p:spPr>
        <p:txBody>
          <a:bodyPr wrap="square">
            <a:spAutoFit/>
          </a:bodyPr>
          <a:lstStyle/>
          <a:p>
            <a:pPr algn="just"/>
            <a:r>
              <a:rPr lang="es-ES" dirty="0" smtClean="0"/>
              <a:t>Los semiconductores, como el silicio o el germanio, presentan propiedades eléctricas que están entre los conductores y los aislantes. Se utilizan principalmente como elementos de los circuitos electrónicos.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35" y="2370800"/>
            <a:ext cx="3940627" cy="2678395"/>
          </a:xfrm>
          <a:prstGeom prst="rect">
            <a:avLst/>
          </a:prstGeom>
        </p:spPr>
      </p:pic>
    </p:spTree>
    <p:extLst>
      <p:ext uri="{BB962C8B-B14F-4D97-AF65-F5344CB8AC3E}">
        <p14:creationId xmlns:p14="http://schemas.microsoft.com/office/powerpoint/2010/main" val="15603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1971150" y="2751907"/>
            <a:ext cx="5184576" cy="685285"/>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Para comprender el funcionamiento de los circuitos eléctricos y electrónicos y poder diseñarlos necesitamos conocer las magnitudes eléctricas que los caracterizan y saber como medirlas. </a:t>
            </a:r>
            <a:endParaRPr lang="es-ES" dirty="0"/>
          </a:p>
          <a:p>
            <a:endParaRPr lang="es-ES" dirty="0"/>
          </a:p>
        </p:txBody>
      </p:sp>
      <p:sp>
        <p:nvSpPr>
          <p:cNvPr id="4" name="Rectángulo 3"/>
          <p:cNvSpPr/>
          <p:nvPr/>
        </p:nvSpPr>
        <p:spPr>
          <a:xfrm>
            <a:off x="1619672" y="2942098"/>
            <a:ext cx="5472608" cy="369332"/>
          </a:xfrm>
          <a:prstGeom prst="rect">
            <a:avLst/>
          </a:prstGeom>
        </p:spPr>
        <p:txBody>
          <a:bodyPr wrap="square">
            <a:spAutoFit/>
          </a:bodyPr>
          <a:lstStyle/>
          <a:p>
            <a:pPr algn="ctr"/>
            <a:r>
              <a:rPr lang="es-ES" b="1" i="1" dirty="0">
                <a:effectLst>
                  <a:outerShdw blurRad="38100" dist="38100" dir="2700000" algn="tl">
                    <a:srgbClr val="000000">
                      <a:alpha val="43137"/>
                    </a:srgbClr>
                  </a:outerShdw>
                </a:effectLst>
              </a:rPr>
              <a:t>Voltaje, resistencia, intensidad, potencia y </a:t>
            </a:r>
            <a:r>
              <a:rPr lang="es-ES" b="1" i="1" dirty="0" smtClean="0">
                <a:effectLst>
                  <a:outerShdw blurRad="38100" dist="38100" dir="2700000" algn="tl">
                    <a:srgbClr val="000000">
                      <a:alpha val="43137"/>
                    </a:srgbClr>
                  </a:outerShdw>
                </a:effectLst>
              </a:rPr>
              <a:t>energía.</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32056" y="3944235"/>
            <a:ext cx="7665076"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Todas ellas son magnitudes.</a:t>
            </a:r>
            <a:endParaRPr lang="es-ES" dirty="0"/>
          </a:p>
          <a:p>
            <a:endParaRPr lang="es-ES" dirty="0"/>
          </a:p>
        </p:txBody>
      </p:sp>
      <p:sp>
        <p:nvSpPr>
          <p:cNvPr id="14" name="Rectángulo 13"/>
          <p:cNvSpPr/>
          <p:nvPr/>
        </p:nvSpPr>
        <p:spPr>
          <a:xfrm>
            <a:off x="432056" y="3574903"/>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Voltaje, tensión o diferencia de potencial</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La pila o batería sumista la energía necesario para que las cargas eléctricas circulen por un circuito. Todas las pilas y baterías indican en sus </a:t>
            </a:r>
            <a:r>
              <a:rPr lang="es-ES" dirty="0" err="1" smtClean="0"/>
              <a:t>caracteristicas</a:t>
            </a:r>
            <a:r>
              <a:rPr lang="es-ES" dirty="0" smtClean="0"/>
              <a:t> el voltaje que nos proporcionan</a:t>
            </a:r>
            <a:endParaRPr lang="es-ES" dirty="0"/>
          </a:p>
          <a:p>
            <a:endParaRPr lang="es-ES" dirty="0"/>
          </a:p>
        </p:txBody>
      </p:sp>
      <p:sp>
        <p:nvSpPr>
          <p:cNvPr id="4" name="Rectángulo 3"/>
          <p:cNvSpPr/>
          <p:nvPr/>
        </p:nvSpPr>
        <p:spPr>
          <a:xfrm>
            <a:off x="955385" y="2684633"/>
            <a:ext cx="7216106"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tensión o voltaje (V) es la energía por unidad de carga que proporciona un pila o fuente de alimentación. Se mide en voltios (V)</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13006" y="5036361"/>
            <a:ext cx="3150882"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a:t>
            </a:r>
            <a:endParaRPr lang="es-ES" dirty="0"/>
          </a:p>
        </p:txBody>
      </p:sp>
      <p:sp>
        <p:nvSpPr>
          <p:cNvPr id="14" name="Rectángulo 13"/>
          <p:cNvSpPr/>
          <p:nvPr/>
        </p:nvSpPr>
        <p:spPr>
          <a:xfrm>
            <a:off x="417287" y="4792639"/>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
        <p:nvSpPr>
          <p:cNvPr id="11" name="Rectángulo 10"/>
          <p:cNvSpPr/>
          <p:nvPr/>
        </p:nvSpPr>
        <p:spPr>
          <a:xfrm>
            <a:off x="873958" y="3404604"/>
            <a:ext cx="737895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voltaje a través de un elemento es el trabajo necesario para mover una carga eléctrica unitaria y positiva desde el terminal – a la terminal +. </a:t>
            </a:r>
            <a:endParaRPr lang="es-ES" b="1" i="1" dirty="0">
              <a:effectLst>
                <a:outerShdw blurRad="38100" dist="38100" dir="2700000" algn="tl">
                  <a:srgbClr val="000000">
                    <a:alpha val="43137"/>
                  </a:srgbClr>
                </a:outerShdw>
              </a:effectLst>
            </a:endParaRPr>
          </a:p>
        </p:txBody>
      </p:sp>
      <p:sp>
        <p:nvSpPr>
          <p:cNvPr id="15" name="Rectángulo 14"/>
          <p:cNvSpPr/>
          <p:nvPr/>
        </p:nvSpPr>
        <p:spPr>
          <a:xfrm>
            <a:off x="399112" y="4186063"/>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la magnitud física que, en un circuito eléctrico, impulsa a los electrones a lo largo de un conductor. Es decir conduce la energía eléctrica con mayor o menor potencia.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2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Resistencia eléctrica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2862322"/>
          </a:xfrm>
          <a:prstGeom prst="rect">
            <a:avLst/>
          </a:prstGeom>
        </p:spPr>
        <p:txBody>
          <a:bodyPr wrap="square">
            <a:spAutoFit/>
          </a:bodyPr>
          <a:lstStyle/>
          <a:p>
            <a:r>
              <a:rPr lang="es-ES" dirty="0" smtClean="0"/>
              <a:t>Los materiales conductores tienen poca resistencia, pues permiten que la corriente eléctrica circule por ellos.</a:t>
            </a:r>
          </a:p>
          <a:p>
            <a:endParaRPr lang="es-ES" dirty="0" smtClean="0"/>
          </a:p>
          <a:p>
            <a:r>
              <a:rPr lang="es-ES" dirty="0" smtClean="0"/>
              <a:t>Los materiales aislantes presentan una resistencia muy alta, tan alta que no permite el paso de electrones.</a:t>
            </a:r>
          </a:p>
          <a:p>
            <a:endParaRPr lang="es-ES" dirty="0" smtClean="0"/>
          </a:p>
          <a:p>
            <a:r>
              <a:rPr lang="es-ES" dirty="0" smtClean="0"/>
              <a:t>Todos los receptores (lámparas, motores, etc.) que pongamos en un circuito tienen resistencia y, por lo tanto, a los electrones les resulta mas difícil circular cuanto mas elementos de esos conectemos.</a:t>
            </a:r>
            <a:endParaRPr lang="es-ES" dirty="0"/>
          </a:p>
          <a:p>
            <a:endParaRPr lang="es-ES" dirty="0"/>
          </a:p>
        </p:txBody>
      </p:sp>
      <p:sp>
        <p:nvSpPr>
          <p:cNvPr id="15" name="Rectángulo 14"/>
          <p:cNvSpPr/>
          <p:nvPr/>
        </p:nvSpPr>
        <p:spPr>
          <a:xfrm>
            <a:off x="428486" y="4376525"/>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resistencia eléctrica (R) indica la oposición que presentan los conductores al paso de la corriente eléctrica. Se mide en Ohmios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9748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resistencia de un conductor depende de las características del material, es decir, de su resistividad, así como de la longitud y la sección del conductor.</a:t>
            </a: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417286" y="3292731"/>
                <a:ext cx="8475193" cy="646331"/>
              </a:xfrm>
              <a:prstGeom prst="rect">
                <a:avLst/>
              </a:prstGeom>
            </p:spPr>
            <p:txBody>
              <a:bodyPr wrap="square">
                <a:spAutoFit/>
              </a:bodyPr>
              <a:lstStyle/>
              <a:p>
                <a:r>
                  <a:rPr lang="es-ES" dirty="0" smtClean="0"/>
                  <a:t>Donde R es la resistencia y su unidad es el ohmio (</a:t>
                </a:r>
                <a:r>
                  <a:rPr lang="el-GR" b="1" i="1" dirty="0">
                    <a:effectLst>
                      <a:outerShdw blurRad="38100" dist="38100" dir="2700000" algn="tl">
                        <a:srgbClr val="000000">
                          <a:alpha val="43137"/>
                        </a:srgbClr>
                      </a:outerShdw>
                    </a:effectLst>
                  </a:rPr>
                  <a:t>Ω</a:t>
                </a:r>
                <a:r>
                  <a:rPr lang="es-ES" dirty="0" smtClean="0"/>
                  <a:t>), </a:t>
                </a:r>
                <a14:m>
                  <m:oMath xmlns:m="http://schemas.openxmlformats.org/officeDocument/2006/math">
                    <m:r>
                      <m:rPr>
                        <m:sty m:val="p"/>
                      </m:rPr>
                      <a:rPr lang="el-GR" i="1">
                        <a:latin typeface="Cambria Math" panose="02040503050406030204" pitchFamily="18" charset="0"/>
                      </a:rPr>
                      <m:t>ρ</m:t>
                    </m:r>
                  </m:oMath>
                </a14:m>
                <a:r>
                  <a:rPr lang="es-ES" dirty="0" smtClean="0"/>
                  <a:t> es la resistividad del material y se mide en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.m, </a:t>
                </a:r>
                <a:r>
                  <a:rPr lang="es-ES" dirty="0" smtClean="0"/>
                  <a:t>l la longitud del hilo conductor (m) y s la sección del hilo conductor.</a:t>
                </a:r>
              </a:p>
            </p:txBody>
          </p:sp>
        </mc:Choice>
        <mc:Fallback xmlns="">
          <p:sp>
            <p:nvSpPr>
              <p:cNvPr id="18" name="Rectángulo 17"/>
              <p:cNvSpPr>
                <a:spLocks noRot="1" noChangeAspect="1" noMove="1" noResize="1" noEditPoints="1" noAdjustHandles="1" noChangeArrowheads="1" noChangeShapeType="1" noTextEdit="1"/>
              </p:cNvSpPr>
              <p:nvPr/>
            </p:nvSpPr>
            <p:spPr>
              <a:xfrm>
                <a:off x="417286" y="3292731"/>
                <a:ext cx="8475193" cy="646331"/>
              </a:xfrm>
              <a:prstGeom prst="rect">
                <a:avLst/>
              </a:prstGeom>
              <a:blipFill>
                <a:blip r:embed="rId6"/>
                <a:stretch>
                  <a:fillRect l="-575" t="-5660" r="-935" b="-17925"/>
                </a:stretch>
              </a:blipFill>
            </p:spPr>
            <p:txBody>
              <a:bodyPr/>
              <a:lstStyle/>
              <a:p>
                <a:r>
                  <a:rPr lang="es-EC">
                    <a:noFill/>
                  </a:rPr>
                  <a:t> </a:t>
                </a:r>
              </a:p>
            </p:txBody>
          </p:sp>
        </mc:Fallback>
      </mc:AlternateContent>
      <p:sp>
        <p:nvSpPr>
          <p:cNvPr id="19" name="Rectángulo 18"/>
          <p:cNvSpPr/>
          <p:nvPr/>
        </p:nvSpPr>
        <p:spPr>
          <a:xfrm>
            <a:off x="273733" y="4307472"/>
            <a:ext cx="8328649" cy="369332"/>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Propiedad de los materiales que se opone al paso de la corriente eléctrica.</a:t>
            </a:r>
          </a:p>
        </p:txBody>
      </p:sp>
    </p:spTree>
    <p:extLst>
      <p:ext uri="{BB962C8B-B14F-4D97-AF65-F5344CB8AC3E}">
        <p14:creationId xmlns:p14="http://schemas.microsoft.com/office/powerpoint/2010/main" val="41518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Introducción</a:t>
            </a:r>
          </a:p>
          <a:p>
            <a:pPr lvl="1">
              <a:buFont typeface="Wingdings" panose="05000000000000000000" pitchFamily="2" charset="2"/>
              <a:buChar char="q"/>
            </a:pPr>
            <a:r>
              <a:rPr lang="es-ES" dirty="0" smtClean="0"/>
              <a:t>La carga eléctrica</a:t>
            </a:r>
          </a:p>
          <a:p>
            <a:pPr lvl="1">
              <a:buFont typeface="Wingdings" panose="05000000000000000000" pitchFamily="2" charset="2"/>
              <a:buChar char="q"/>
            </a:pPr>
            <a:r>
              <a:rPr lang="es-ES" dirty="0" smtClean="0"/>
              <a:t>La corriente eléctrica</a:t>
            </a:r>
          </a:p>
          <a:p>
            <a:pPr lvl="1">
              <a:buFont typeface="Wingdings" panose="05000000000000000000" pitchFamily="2" charset="2"/>
              <a:buChar char="q"/>
            </a:pPr>
            <a:r>
              <a:rPr lang="es-ES" dirty="0" smtClean="0"/>
              <a:t>La generación de electricidad</a:t>
            </a:r>
          </a:p>
          <a:p>
            <a:pPr lvl="1">
              <a:buFont typeface="Wingdings" panose="05000000000000000000" pitchFamily="2" charset="2"/>
              <a:buChar char="q"/>
            </a:pPr>
            <a:r>
              <a:rPr lang="es-ES" dirty="0" smtClean="0"/>
              <a:t>Efectos y aplicaciones de la electricidad</a:t>
            </a:r>
          </a:p>
          <a:p>
            <a:pPr lvl="1">
              <a:buFont typeface="Wingdings" panose="05000000000000000000" pitchFamily="2" charset="2"/>
              <a:buChar char="q"/>
            </a:pPr>
            <a:r>
              <a:rPr lang="es-ES" dirty="0" smtClean="0"/>
              <a:t>Materiales conductores, aislantes y semiconductores </a:t>
            </a:r>
          </a:p>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Voltaje, tensión o diferencia de potencial</a:t>
            </a:r>
          </a:p>
          <a:p>
            <a:pPr lvl="1">
              <a:buFont typeface="Wingdings" panose="05000000000000000000" pitchFamily="2" charset="2"/>
              <a:buChar char="q"/>
            </a:pPr>
            <a:r>
              <a:rPr lang="es-ES" dirty="0" smtClean="0"/>
              <a:t>Resistencia eléctrica </a:t>
            </a:r>
          </a:p>
          <a:p>
            <a:pPr lvl="1">
              <a:buFont typeface="Wingdings" panose="05000000000000000000" pitchFamily="2" charset="2"/>
              <a:buChar char="q"/>
            </a:pPr>
            <a:r>
              <a:rPr lang="es-ES" dirty="0" smtClean="0"/>
              <a:t>Intensidad de corriente eléctrica</a:t>
            </a:r>
          </a:p>
          <a:p>
            <a:pPr lvl="1">
              <a:buFont typeface="Wingdings" panose="05000000000000000000" pitchFamily="2" charset="2"/>
              <a:buChar char="q"/>
            </a:pPr>
            <a:r>
              <a:rPr lang="es-ES" dirty="0" smtClean="0"/>
              <a:t>La ley de Ohm</a:t>
            </a:r>
          </a:p>
          <a:p>
            <a:pPr lvl="1">
              <a:buFont typeface="Wingdings" panose="05000000000000000000" pitchFamily="2" charset="2"/>
              <a:buChar char="q"/>
            </a:pPr>
            <a:r>
              <a:rPr lang="es-ES" dirty="0" smtClean="0"/>
              <a:t>Energía</a:t>
            </a:r>
          </a:p>
          <a:p>
            <a:pPr lvl="1">
              <a:buFont typeface="Wingdings" panose="05000000000000000000" pitchFamily="2" charset="2"/>
              <a:buChar char="q"/>
            </a:pPr>
            <a:r>
              <a:rPr lang="es-ES" dirty="0" smtClean="0"/>
              <a:t>Potencia</a:t>
            </a:r>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p:sp>
        <p:nvSpPr>
          <p:cNvPr id="18" name="Rectángulo 17"/>
          <p:cNvSpPr/>
          <p:nvPr/>
        </p:nvSpPr>
        <p:spPr>
          <a:xfrm>
            <a:off x="417286" y="3140968"/>
            <a:ext cx="8475193" cy="1477328"/>
          </a:xfrm>
          <a:prstGeom prst="rect">
            <a:avLst/>
          </a:prstGeom>
        </p:spPr>
        <p:txBody>
          <a:bodyPr wrap="square">
            <a:spAutoFit/>
          </a:bodyPr>
          <a:lstStyle/>
          <a:p>
            <a:pPr marL="342900" indent="-342900">
              <a:buFont typeface="+mj-lt"/>
              <a:buAutoNum type="alphaUcPeriod"/>
            </a:pPr>
            <a:r>
              <a:rPr lang="es-ES" dirty="0" smtClean="0"/>
              <a:t>Un hilo largo y grueso.</a:t>
            </a:r>
          </a:p>
          <a:p>
            <a:pPr marL="342900" indent="-342900">
              <a:buFont typeface="+mj-lt"/>
              <a:buAutoNum type="alphaUcPeriod"/>
            </a:pPr>
            <a:r>
              <a:rPr lang="es-ES" dirty="0" smtClean="0"/>
              <a:t>Un hilo corto y grueso.</a:t>
            </a:r>
          </a:p>
          <a:p>
            <a:pPr marL="342900" indent="-342900">
              <a:buFont typeface="+mj-lt"/>
              <a:buAutoNum type="alphaUcPeriod"/>
            </a:pPr>
            <a:r>
              <a:rPr lang="es-ES" dirty="0" smtClean="0"/>
              <a:t>Un hilo largo y delgado.</a:t>
            </a:r>
          </a:p>
          <a:p>
            <a:pPr marL="342900" indent="-342900">
              <a:buFont typeface="+mj-lt"/>
              <a:buAutoNum type="alphaUcPeriod"/>
            </a:pPr>
            <a:r>
              <a:rPr lang="es-ES" dirty="0" smtClean="0"/>
              <a:t>Un hilo corto y delgado.</a:t>
            </a:r>
          </a:p>
          <a:p>
            <a:endParaRPr lang="es-ES" dirty="0" smtClean="0"/>
          </a:p>
        </p:txBody>
      </p:sp>
      <p:sp>
        <p:nvSpPr>
          <p:cNvPr id="19" name="Rectángulo 18"/>
          <p:cNvSpPr/>
          <p:nvPr/>
        </p:nvSpPr>
        <p:spPr>
          <a:xfrm>
            <a:off x="402924" y="1716772"/>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3" name="Rectángulo 12"/>
          <p:cNvSpPr/>
          <p:nvPr/>
        </p:nvSpPr>
        <p:spPr>
          <a:xfrm>
            <a:off x="417286" y="2039564"/>
            <a:ext cx="8475193" cy="646331"/>
          </a:xfrm>
          <a:prstGeom prst="rect">
            <a:avLst/>
          </a:prstGeom>
        </p:spPr>
        <p:txBody>
          <a:bodyPr wrap="square">
            <a:spAutoFit/>
          </a:bodyPr>
          <a:lstStyle/>
          <a:p>
            <a:r>
              <a:rPr lang="es-ES" dirty="0" smtClean="0"/>
              <a:t>Se necesita un hilo de cobre que ofrezca mucha resistencia eléctrica, ¿Cuál de los siguientes deberíamos elegir?</a:t>
            </a:r>
          </a:p>
        </p:txBody>
      </p:sp>
      <p:sp>
        <p:nvSpPr>
          <p:cNvPr id="14" name="Rectángulo 13"/>
          <p:cNvSpPr/>
          <p:nvPr/>
        </p:nvSpPr>
        <p:spPr>
          <a:xfrm>
            <a:off x="4249825" y="4022879"/>
            <a:ext cx="4104456" cy="369332"/>
          </a:xfrm>
          <a:prstGeom prst="rect">
            <a:avLst/>
          </a:prstGeom>
        </p:spPr>
        <p:txBody>
          <a:bodyPr wrap="square">
            <a:spAutoFit/>
          </a:bodyPr>
          <a:lstStyle/>
          <a:p>
            <a:r>
              <a:rPr lang="es-ES" dirty="0"/>
              <a:t>C</a:t>
            </a:r>
            <a:r>
              <a:rPr lang="es-ES" dirty="0" smtClean="0"/>
              <a:t>) Un hilo largo y delgado.</a:t>
            </a:r>
          </a:p>
        </p:txBody>
      </p:sp>
      <p:sp>
        <p:nvSpPr>
          <p:cNvPr id="15" name="Rectángulo 14"/>
          <p:cNvSpPr/>
          <p:nvPr/>
        </p:nvSpPr>
        <p:spPr>
          <a:xfrm>
            <a:off x="402923" y="4859868"/>
            <a:ext cx="8489555" cy="646331"/>
          </a:xfrm>
          <a:prstGeom prst="rect">
            <a:avLst/>
          </a:prstGeom>
        </p:spPr>
        <p:txBody>
          <a:bodyPr wrap="square">
            <a:spAutoFit/>
          </a:bodyPr>
          <a:lstStyle/>
          <a:p>
            <a:r>
              <a:rPr lang="es-ES" dirty="0" smtClean="0"/>
              <a:t>La resistencia de un conductor es mayor a medida que aumenta su resistividad y longitud y disminuye su sección.</a:t>
            </a:r>
          </a:p>
        </p:txBody>
      </p:sp>
    </p:spTree>
    <p:extLst>
      <p:ext uri="{BB962C8B-B14F-4D97-AF65-F5344CB8AC3E}">
        <p14:creationId xmlns:p14="http://schemas.microsoft.com/office/powerpoint/2010/main" val="16355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Intensidad de corriente eléctrica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intensidad de corriente (I) es la cantidad de carga eléctrica que atraviesa la sección de un conductor en un segundo. Se mide en amperios (A)</a:t>
            </a:r>
            <a:endParaRPr lang="es-ES" dirty="0"/>
          </a:p>
        </p:txBody>
      </p:sp>
      <p:sp>
        <p:nvSpPr>
          <p:cNvPr id="15" name="Rectángulo 14"/>
          <p:cNvSpPr/>
          <p:nvPr/>
        </p:nvSpPr>
        <p:spPr>
          <a:xfrm>
            <a:off x="386315" y="2714124"/>
            <a:ext cx="8506164" cy="923330"/>
          </a:xfrm>
          <a:prstGeom prst="rect">
            <a:avLst/>
          </a:prstGeom>
        </p:spPr>
        <p:txBody>
          <a:bodyPr wrap="square">
            <a:spAutoFit/>
          </a:bodyPr>
          <a:lstStyle/>
          <a:p>
            <a:pPr algn="just"/>
            <a:r>
              <a:rPr lang="es-ES" dirty="0" smtClean="0"/>
              <a:t>Donde I es la intensidad de corriente y se mide en amperios (A), q es la carga que atraviesa el conductor y su unidad es el culombio (C), y t es el tiempo y se mide en segundo (s)</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637803" cy="276999"/>
              </a:xfrm>
              <a:prstGeom prst="rect">
                <a:avLst/>
              </a:prstGeom>
              <a:noFill/>
            </p:spPr>
            <p:txBody>
              <a:bodyPr wrap="none" lIns="0" tIns="0" rIns="0" bIns="0" rtlCol="0">
                <a:spAutoFit/>
              </a:bodyPr>
              <a:lstStyle/>
              <a:p>
                <a:r>
                  <a:rPr lang="es-EC" dirty="0" smtClean="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637803" cy="276999"/>
              </a:xfrm>
              <a:prstGeom prst="rect">
                <a:avLst/>
              </a:prstGeom>
              <a:blipFill>
                <a:blip r:embed="rId4"/>
                <a:stretch>
                  <a:fillRect l="-22857" t="-28889" r="-10476" b="-51111"/>
                </a:stretch>
              </a:blipFill>
            </p:spPr>
            <p:txBody>
              <a:bodyPr/>
              <a:lstStyle/>
              <a:p>
                <a:r>
                  <a:rPr lang="es-EC">
                    <a:noFill/>
                  </a:rPr>
                  <a:t> </a:t>
                </a:r>
              </a:p>
            </p:txBody>
          </p:sp>
        </mc:Fallback>
      </mc:AlternateContent>
      <p:sp>
        <p:nvSpPr>
          <p:cNvPr id="18" name="Rectángulo 17"/>
          <p:cNvSpPr/>
          <p:nvPr/>
        </p:nvSpPr>
        <p:spPr>
          <a:xfrm>
            <a:off x="426092" y="3716615"/>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9" name="Rectángulo 18"/>
          <p:cNvSpPr/>
          <p:nvPr/>
        </p:nvSpPr>
        <p:spPr>
          <a:xfrm>
            <a:off x="426092" y="4121204"/>
            <a:ext cx="8506164" cy="923330"/>
          </a:xfrm>
          <a:prstGeom prst="rect">
            <a:avLst/>
          </a:prstGeom>
        </p:spPr>
        <p:txBody>
          <a:bodyPr wrap="square">
            <a:spAutoFit/>
          </a:bodyPr>
          <a:lstStyle/>
          <a:p>
            <a:pPr algn="just"/>
            <a:r>
              <a:rPr lang="es-ES" dirty="0" smtClean="0"/>
              <a:t>Si la intensidad de corriente que circula a través de la sección de un conductor es 30mA, ¿Cuánta carga habrá atravesado dicha sección durante 2 minutos?</a:t>
            </a:r>
          </a:p>
          <a:p>
            <a:pPr algn="just"/>
            <a:r>
              <a:rPr lang="es-ES" dirty="0" smtClean="0"/>
              <a:t>¿Cuántos electrones habrán circulado?</a:t>
            </a:r>
          </a:p>
        </p:txBody>
      </p:sp>
      <mc:AlternateContent xmlns:mc="http://schemas.openxmlformats.org/markup-compatibility/2006" xmlns:a14="http://schemas.microsoft.com/office/drawing/2010/main">
        <mc:Choice Requires="a14">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Recuerda:</a:t>
                </a:r>
              </a:p>
              <a:p>
                <a:r>
                  <a:rPr lang="es-ES" sz="1200" dirty="0" smtClean="0">
                    <a:effectLst/>
                  </a:rPr>
                  <a:t> 1Culombio = </a:t>
                </a:r>
                <a:r>
                  <a:rPr lang="es-ES" sz="1200" u="sng" dirty="0" smtClean="0">
                    <a:effectLst/>
                  </a:rPr>
                  <a:t>6,25x</a:t>
                </a:r>
                <a14:m>
                  <m:oMath xmlns:m="http://schemas.openxmlformats.org/officeDocument/2006/math">
                    <m:sSup>
                      <m:sSupPr>
                        <m:ctrlPr>
                          <a:rPr lang="es-ES" sz="1200" i="1">
                            <a:effectLst/>
                            <a:latin typeface="Cambria Math" panose="02040503050406030204" pitchFamily="18" charset="0"/>
                          </a:rPr>
                        </m:ctrlPr>
                      </m:sSupPr>
                      <m:e>
                        <m:r>
                          <a:rPr lang="es-ES" sz="1200" b="0" i="0">
                            <a:effectLst/>
                            <a:latin typeface="Cambria Math" panose="02040503050406030204" pitchFamily="18" charset="0"/>
                          </a:rPr>
                          <m:t>10</m:t>
                        </m:r>
                      </m:e>
                      <m:sup>
                        <m:r>
                          <a:rPr lang="es-ES" sz="1200" b="0" i="0" smtClean="0">
                            <a:effectLst/>
                            <a:latin typeface="Cambria Math" panose="02040503050406030204" pitchFamily="18" charset="0"/>
                          </a:rPr>
                          <m:t>18</m:t>
                        </m:r>
                      </m:sup>
                    </m:sSup>
                  </m:oMath>
                </a14:m>
                <a:endParaRPr lang="es-ES" sz="1200" dirty="0" smtClean="0">
                  <a:effectLst>
                    <a:outerShdw blurRad="38100" dist="38100" dir="2700000" algn="tl">
                      <a:srgbClr val="000000">
                        <a:alpha val="43137"/>
                      </a:srgbClr>
                    </a:outerShdw>
                  </a:effectLst>
                </a:endParaRPr>
              </a:p>
            </p:txBody>
          </p:sp>
        </mc:Choice>
        <mc:Fallback xmlns="">
          <p:sp>
            <p:nvSpPr>
              <p:cNvPr id="21" name="Rectángulo 20"/>
              <p:cNvSpPr>
                <a:spLocks noRot="1" noChangeAspect="1" noMove="1" noResize="1" noEditPoints="1" noAdjustHandles="1" noChangeArrowheads="1" noChangeShapeType="1" noTextEdit="1"/>
              </p:cNvSpPr>
              <p:nvPr/>
            </p:nvSpPr>
            <p:spPr>
              <a:xfrm>
                <a:off x="426092" y="5308361"/>
                <a:ext cx="2705748" cy="461665"/>
              </a:xfrm>
              <a:prstGeom prst="rect">
                <a:avLst/>
              </a:prstGeom>
              <a:blipFill>
                <a:blip r:embed="rId5"/>
                <a:stretch>
                  <a:fillRect l="-225" t="-1316" b="-1052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6226508" y="4969083"/>
                <a:ext cx="2705748" cy="859274"/>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pPr/>
                <a14:m>
                  <m:oMathPara xmlns:m="http://schemas.openxmlformats.org/officeDocument/2006/math">
                    <m:oMathParaPr>
                      <m:jc m:val="centerGroup"/>
                    </m:oMathParaPr>
                    <m:oMath xmlns:m="http://schemas.openxmlformats.org/officeDocument/2006/math">
                      <m:r>
                        <m:rPr>
                          <m:sty m:val="p"/>
                        </m:rPr>
                        <a:rPr lang="es-ES" sz="1200" i="1">
                          <a:effectLst>
                            <a:outerShdw blurRad="38100" dist="38100" dir="2700000" algn="tl">
                              <a:srgbClr val="000000">
                                <a:alpha val="43137"/>
                              </a:srgbClr>
                            </a:outerShdw>
                          </a:effectLst>
                          <a:latin typeface="Cambria Math" panose="02040503050406030204" pitchFamily="18" charset="0"/>
                        </a:rPr>
                        <m:t>q</m:t>
                      </m:r>
                      <m:r>
                        <a:rPr lang="es-ES" sz="1200" i="1" smtClean="0">
                          <a:effectLst>
                            <a:outerShdw blurRad="38100" dist="38100" dir="2700000" algn="tl">
                              <a:srgbClr val="000000">
                                <a:alpha val="43137"/>
                              </a:srgbClr>
                            </a:outerShdw>
                          </a:effectLst>
                          <a:latin typeface="Cambria Math" panose="02040503050406030204" pitchFamily="18" charset="0"/>
                        </a:rPr>
                        <m:t>=</m:t>
                      </m:r>
                      <m:r>
                        <a:rPr lang="es-ES" sz="1200" b="0" i="1" smtClean="0">
                          <a:effectLst>
                            <a:outerShdw blurRad="38100" dist="38100" dir="2700000" algn="tl">
                              <a:srgbClr val="000000">
                                <a:alpha val="43137"/>
                              </a:srgbClr>
                            </a:outerShdw>
                          </a:effectLst>
                          <a:latin typeface="Cambria Math" panose="02040503050406030204" pitchFamily="18" charset="0"/>
                        </a:rPr>
                        <m:t>3,6</m:t>
                      </m:r>
                      <m:r>
                        <a:rPr lang="es-ES" sz="1200" b="0" i="1" smtClean="0">
                          <a:effectLst>
                            <a:outerShdw blurRad="38100" dist="38100" dir="2700000" algn="tl">
                              <a:srgbClr val="000000">
                                <a:alpha val="43137"/>
                              </a:srgbClr>
                            </a:outerShdw>
                          </a:effectLst>
                          <a:latin typeface="Cambria Math" panose="02040503050406030204" pitchFamily="18" charset="0"/>
                        </a:rPr>
                        <m:t>𝐶</m:t>
                      </m:r>
                    </m:oMath>
                  </m:oMathPara>
                </a14:m>
                <a:endParaRPr lang="es-ES" sz="1200" i="1" dirty="0" smtClean="0">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r>
                        <m:rPr>
                          <m:sty m:val="p"/>
                        </m:rPr>
                        <a:rPr lang="es-ES" sz="1200" i="1" u="sng">
                          <a:effectLst>
                            <a:outerShdw blurRad="38100" dist="38100" dir="2700000" algn="tl">
                              <a:srgbClr val="000000">
                                <a:alpha val="43137"/>
                              </a:srgbClr>
                            </a:outerShdw>
                          </a:effectLst>
                          <a:latin typeface="Cambria Math" panose="02040503050406030204" pitchFamily="18" charset="0"/>
                        </a:rPr>
                        <m:t>N</m:t>
                      </m:r>
                      <m:r>
                        <a:rPr lang="es-ES" sz="1200" b="0" i="1" u="sng" smtClean="0">
                          <a:effectLst>
                            <a:outerShdw blurRad="38100" dist="38100" dir="2700000" algn="tl">
                              <a:srgbClr val="000000">
                                <a:alpha val="43137"/>
                              </a:srgbClr>
                            </a:outerShdw>
                          </a:effectLst>
                          <a:latin typeface="Cambria Math" panose="02040503050406030204" pitchFamily="18" charset="0"/>
                        </a:rPr>
                        <m:t>𝑒</m:t>
                      </m:r>
                      <m:r>
                        <a:rPr lang="es-ES" sz="1200" i="1" u="sng" smtClean="0">
                          <a:effectLst>
                            <a:outerShdw blurRad="38100" dist="38100" dir="2700000" algn="tl">
                              <a:srgbClr val="000000">
                                <a:alpha val="43137"/>
                              </a:srgbClr>
                            </a:outerShdw>
                          </a:effectLst>
                          <a:latin typeface="Cambria Math" panose="02040503050406030204" pitchFamily="18" charset="0"/>
                        </a:rPr>
                        <m:t>=</m:t>
                      </m:r>
                      <m:r>
                        <a:rPr lang="es-ES" sz="1200" b="0" i="1" u="sng" smtClean="0">
                          <a:effectLst>
                            <a:outerShdw blurRad="38100" dist="38100" dir="2700000" algn="tl">
                              <a:srgbClr val="000000">
                                <a:alpha val="43137"/>
                              </a:srgbClr>
                            </a:outerShdw>
                          </a:effectLst>
                          <a:latin typeface="Cambria Math" panose="02040503050406030204" pitchFamily="18" charset="0"/>
                        </a:rPr>
                        <m:t>2,25</m:t>
                      </m:r>
                      <m:r>
                        <a:rPr lang="es-ES" sz="1200" b="0" i="1" u="sng" smtClean="0">
                          <a:effectLst>
                            <a:outerShdw blurRad="38100" dist="38100" dir="2700000" algn="tl">
                              <a:srgbClr val="000000">
                                <a:alpha val="43137"/>
                              </a:srgbClr>
                            </a:outerShdw>
                          </a:effectLst>
                          <a:latin typeface="Cambria Math" panose="02040503050406030204" pitchFamily="18" charset="0"/>
                        </a:rPr>
                        <m:t>𝑥</m:t>
                      </m:r>
                      <m:sSup>
                        <m:sSupPr>
                          <m:ctrlPr>
                            <a:rPr lang="es-ES" sz="1200" i="1" u="sng" smtClean="0">
                              <a:effectLst>
                                <a:outerShdw blurRad="38100" dist="38100" dir="2700000" algn="tl">
                                  <a:srgbClr val="000000">
                                    <a:alpha val="43137"/>
                                  </a:srgbClr>
                                </a:outerShdw>
                              </a:effectLst>
                              <a:latin typeface="Cambria Math" panose="02040503050406030204" pitchFamily="18" charset="0"/>
                            </a:rPr>
                          </m:ctrlPr>
                        </m:sSupPr>
                        <m:e>
                          <m:r>
                            <a:rPr lang="es-ES" sz="1200" b="0" i="1" u="sng" smtClean="0">
                              <a:effectLst>
                                <a:outerShdw blurRad="38100" dist="38100" dir="2700000" algn="tl">
                                  <a:srgbClr val="000000">
                                    <a:alpha val="43137"/>
                                  </a:srgbClr>
                                </a:outerShdw>
                              </a:effectLst>
                              <a:latin typeface="Cambria Math" panose="02040503050406030204" pitchFamily="18" charset="0"/>
                            </a:rPr>
                            <m:t>10</m:t>
                          </m:r>
                        </m:e>
                        <m:sup>
                          <m:r>
                            <a:rPr lang="es-ES" sz="1200" b="0" i="1" u="sng" smtClean="0">
                              <a:effectLst>
                                <a:outerShdw blurRad="38100" dist="38100" dir="2700000" algn="tl">
                                  <a:srgbClr val="000000">
                                    <a:alpha val="43137"/>
                                  </a:srgbClr>
                                </a:outerShdw>
                              </a:effectLst>
                              <a:latin typeface="Cambria Math" panose="02040503050406030204" pitchFamily="18" charset="0"/>
                            </a:rPr>
                            <m:t>19</m:t>
                          </m:r>
                        </m:sup>
                      </m:sSup>
                    </m:oMath>
                  </m:oMathPara>
                </a14:m>
                <a:endParaRPr lang="es-ES" sz="1200" i="1" u="sng" dirty="0" smtClean="0">
                  <a:effectLst>
                    <a:outerShdw blurRad="38100" dist="38100" dir="2700000" algn="tl">
                      <a:srgbClr val="000000">
                        <a:alpha val="43137"/>
                      </a:srgbClr>
                    </a:outerShdw>
                  </a:effectLst>
                </a:endParaRPr>
              </a:p>
              <a:p>
                <a:r>
                  <a:rPr lang="es-ES" sz="1200" dirty="0" smtClean="0">
                    <a:effectLst/>
                  </a:rPr>
                  <a:t> </a:t>
                </a:r>
                <a:endParaRPr lang="es-ES" sz="1200" dirty="0" smtClean="0">
                  <a:effectLst>
                    <a:outerShdw blurRad="38100" dist="38100" dir="2700000" algn="tl">
                      <a:srgbClr val="000000">
                        <a:alpha val="43137"/>
                      </a:srgbClr>
                    </a:outerShdw>
                  </a:effectLst>
                </a:endParaRPr>
              </a:p>
            </p:txBody>
          </p:sp>
        </mc:Choice>
        <mc:Fallback xmlns="">
          <p:sp>
            <p:nvSpPr>
              <p:cNvPr id="22" name="Rectángulo 21"/>
              <p:cNvSpPr>
                <a:spLocks noRot="1" noChangeAspect="1" noMove="1" noResize="1" noEditPoints="1" noAdjustHandles="1" noChangeArrowheads="1" noChangeShapeType="1" noTextEdit="1"/>
              </p:cNvSpPr>
              <p:nvPr/>
            </p:nvSpPr>
            <p:spPr>
              <a:xfrm>
                <a:off x="6226508" y="4969083"/>
                <a:ext cx="2705748" cy="859274"/>
              </a:xfrm>
              <a:prstGeom prst="rect">
                <a:avLst/>
              </a:prstGeom>
              <a:blipFill>
                <a:blip r:embed="rId6"/>
                <a:stretch>
                  <a:fillRect l="-225" t="-709"/>
                </a:stretch>
              </a:blipFill>
            </p:spPr>
            <p:txBody>
              <a:bodyPr/>
              <a:lstStyle/>
              <a:p>
                <a:r>
                  <a:rPr lang="es-EC">
                    <a:noFill/>
                  </a:rPr>
                  <a:t> </a:t>
                </a:r>
              </a:p>
            </p:txBody>
          </p:sp>
        </mc:Fallback>
      </mc:AlternateContent>
    </p:spTree>
    <p:extLst>
      <p:ext uri="{BB962C8B-B14F-4D97-AF65-F5344CB8AC3E}">
        <p14:creationId xmlns:p14="http://schemas.microsoft.com/office/powerpoint/2010/main" val="942530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 de Ohm</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pPr algn="just"/>
            <a:r>
              <a:rPr lang="es-ES" dirty="0" smtClean="0"/>
              <a:t>La intensidad de corriente que atraviesa un circuito es directamente proporcional al voltaje o tensión del mismo e inversamente proporcional a la resistencia que representa.</a:t>
            </a:r>
            <a:endParaRPr lang="es-ES" dirty="0"/>
          </a:p>
        </p:txBody>
      </p:sp>
      <p:sp>
        <p:nvSpPr>
          <p:cNvPr id="15" name="Rectángulo 14"/>
          <p:cNvSpPr/>
          <p:nvPr/>
        </p:nvSpPr>
        <p:spPr>
          <a:xfrm>
            <a:off x="386315" y="2714124"/>
            <a:ext cx="8506164" cy="646331"/>
          </a:xfrm>
          <a:prstGeom prst="rect">
            <a:avLst/>
          </a:prstGeom>
        </p:spPr>
        <p:txBody>
          <a:bodyPr wrap="square">
            <a:spAutoFit/>
          </a:bodyPr>
          <a:lstStyle/>
          <a:p>
            <a:pPr algn="just"/>
            <a:r>
              <a:rPr lang="es-ES" dirty="0" smtClean="0"/>
              <a:t>Donde I es la intensidad de corriente y se mide en amperios (A), V el voltaje que se mide en voltios (V); y R la resistencia que se mide en ohmios (</a:t>
            </a:r>
            <a:r>
              <a:rPr lang="el-GR" dirty="0" smtClean="0"/>
              <a:t>Ω</a:t>
            </a:r>
            <a:r>
              <a:rPr lang="es-ES" dirty="0" smtClean="0"/>
              <a:t>)</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714555" cy="276999"/>
              </a:xfrm>
              <a:prstGeom prst="rect">
                <a:avLst/>
              </a:prstGeom>
              <a:noFill/>
            </p:spPr>
            <p:txBody>
              <a:bodyPr wrap="none" lIns="0" tIns="0" rIns="0" bIns="0" rtlCol="0">
                <a:spAutoFit/>
              </a:bodyPr>
              <a:lstStyle/>
              <a:p>
                <a:r>
                  <a:rPr lang="es-EC" dirty="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𝑅</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714555" cy="276999"/>
              </a:xfrm>
              <a:prstGeom prst="rect">
                <a:avLst/>
              </a:prstGeom>
              <a:blipFill>
                <a:blip r:embed="rId4"/>
                <a:stretch>
                  <a:fillRect l="-20513" t="-28889" r="-11111" b="-51111"/>
                </a:stretch>
              </a:blipFill>
            </p:spPr>
            <p:txBody>
              <a:bodyPr/>
              <a:lstStyle/>
              <a:p>
                <a:r>
                  <a:rPr lang="es-EC">
                    <a:noFill/>
                  </a:rPr>
                  <a:t> </a:t>
                </a:r>
              </a:p>
            </p:txBody>
          </p:sp>
        </mc:Fallback>
      </mc:AlternateContent>
      <p:sp>
        <p:nvSpPr>
          <p:cNvPr id="18" name="Rectángulo 17"/>
          <p:cNvSpPr/>
          <p:nvPr/>
        </p:nvSpPr>
        <p:spPr>
          <a:xfrm>
            <a:off x="417286" y="3439616"/>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r>
              <a:rPr lang="es-ES" sz="1200" dirty="0" smtClean="0">
                <a:effectLst/>
              </a:rPr>
              <a:t> I=3A</a:t>
            </a:r>
            <a:endParaRPr lang="es-ES" sz="1200" dirty="0" smtClean="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5"/>
          <a:stretch>
            <a:fillRect/>
          </a:stretch>
        </p:blipFill>
        <p:spPr>
          <a:xfrm>
            <a:off x="1722843" y="3579674"/>
            <a:ext cx="2750245" cy="1643763"/>
          </a:xfrm>
          <a:prstGeom prst="rect">
            <a:avLst/>
          </a:prstGeom>
        </p:spPr>
      </p:pic>
    </p:spTree>
    <p:extLst>
      <p:ext uri="{BB962C8B-B14F-4D97-AF65-F5344CB8AC3E}">
        <p14:creationId xmlns:p14="http://schemas.microsoft.com/office/powerpoint/2010/main" val="292287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Magnitudes </a:t>
            </a:r>
            <a:r>
              <a:rPr lang="es-ES" dirty="0" smtClean="0"/>
              <a:t>eléctricas</a:t>
            </a:r>
          </a:p>
          <a:p>
            <a:pPr lvl="1">
              <a:buFont typeface="Wingdings" panose="05000000000000000000" pitchFamily="2" charset="2"/>
              <a:buChar char="q"/>
            </a:pPr>
            <a:r>
              <a:rPr lang="es-ES" dirty="0" smtClean="0"/>
              <a:t>Energía </a:t>
            </a:r>
            <a:r>
              <a:rPr lang="es-ES" dirty="0" smtClean="0"/>
              <a:t> </a:t>
            </a:r>
            <a:endParaRPr lang="es-ES" dirty="0" smtClean="0"/>
          </a:p>
          <a:p>
            <a:pPr lvl="1">
              <a:buFont typeface="Wingdings" panose="05000000000000000000" pitchFamily="2" charset="2"/>
              <a:buChar char="q"/>
            </a:pPr>
            <a:r>
              <a:rPr lang="es-ES" dirty="0" smtClean="0"/>
              <a:t>Potencia eléctrica </a:t>
            </a:r>
            <a:endParaRPr lang="es-ES" dirty="0" smtClean="0"/>
          </a:p>
          <a:p>
            <a:pPr lvl="1">
              <a:buFont typeface="Wingdings" panose="05000000000000000000" pitchFamily="2" charset="2"/>
              <a:buChar char="q"/>
            </a:pPr>
            <a:r>
              <a:rPr lang="es-ES" dirty="0" smtClean="0"/>
              <a:t>Unidades eléctricas y equivalentes</a:t>
            </a:r>
            <a:endParaRPr lang="es-ES" dirty="0"/>
          </a:p>
          <a:p>
            <a:pPr>
              <a:buFont typeface="Wingdings" panose="05000000000000000000" pitchFamily="2" charset="2"/>
              <a:buChar char="q"/>
            </a:pPr>
            <a:r>
              <a:rPr lang="es-ES" dirty="0" smtClean="0"/>
              <a:t>Circuitos eléctricos </a:t>
            </a:r>
          </a:p>
          <a:p>
            <a:pPr lvl="1">
              <a:buFont typeface="Wingdings" panose="05000000000000000000" pitchFamily="2" charset="2"/>
              <a:buChar char="q"/>
            </a:pPr>
            <a:r>
              <a:rPr lang="es-ES" dirty="0" smtClean="0"/>
              <a:t>¿Qué es un circuito eléctrico?</a:t>
            </a:r>
          </a:p>
          <a:p>
            <a:pPr lvl="1">
              <a:buFont typeface="Wingdings" panose="05000000000000000000" pitchFamily="2" charset="2"/>
              <a:buChar char="q"/>
            </a:pPr>
            <a:r>
              <a:rPr lang="es-ES" dirty="0" smtClean="0"/>
              <a:t>Partes de un circuito eléctrico</a:t>
            </a:r>
          </a:p>
          <a:p>
            <a:pPr lvl="1">
              <a:buFont typeface="Wingdings" panose="05000000000000000000" pitchFamily="2" charset="2"/>
              <a:buChar char="q"/>
            </a:pPr>
            <a:r>
              <a:rPr lang="es-ES" dirty="0" smtClean="0"/>
              <a:t>Símbolos eléctricos </a:t>
            </a:r>
          </a:p>
          <a:p>
            <a:pPr lvl="1">
              <a:buFont typeface="Wingdings" panose="05000000000000000000" pitchFamily="2" charset="2"/>
              <a:buChar char="q"/>
            </a:pPr>
            <a:r>
              <a:rPr lang="es-ES" dirty="0" smtClean="0"/>
              <a:t>Leyes de </a:t>
            </a:r>
            <a:r>
              <a:rPr lang="es-ES" dirty="0" err="1" smtClean="0"/>
              <a:t>kirchhoff</a:t>
            </a:r>
            <a:endParaRPr lang="es-ES" dirty="0" smtClean="0"/>
          </a:p>
          <a:p>
            <a:pPr>
              <a:buFont typeface="Wingdings" panose="05000000000000000000" pitchFamily="2" charset="2"/>
              <a:buChar char="q"/>
            </a:pPr>
            <a:r>
              <a:rPr lang="es-ES" dirty="0" smtClean="0"/>
              <a:t>Tipos de circuitos</a:t>
            </a:r>
          </a:p>
          <a:p>
            <a:pPr lvl="1">
              <a:buFont typeface="Wingdings" panose="05000000000000000000" pitchFamily="2" charset="2"/>
              <a:buChar char="q"/>
            </a:pPr>
            <a:r>
              <a:rPr lang="es-ES" dirty="0" smtClean="0"/>
              <a:t>Circuito serie </a:t>
            </a:r>
          </a:p>
          <a:p>
            <a:pPr lvl="1">
              <a:buFont typeface="Wingdings" panose="05000000000000000000" pitchFamily="2" charset="2"/>
              <a:buChar char="q"/>
            </a:pPr>
            <a:r>
              <a:rPr lang="es-ES" dirty="0" smtClean="0"/>
              <a:t>Circuito paralelo</a:t>
            </a:r>
          </a:p>
          <a:p>
            <a:pPr lvl="1">
              <a:buFont typeface="Wingdings" panose="05000000000000000000" pitchFamily="2" charset="2"/>
              <a:buChar char="q"/>
            </a:pPr>
            <a:r>
              <a:rPr lang="es-ES" dirty="0" smtClean="0"/>
              <a:t>Circuito mixto </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857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Energía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923330"/>
          </a:xfrm>
          <a:prstGeom prst="rect">
            <a:avLst/>
          </a:prstGeom>
        </p:spPr>
        <p:txBody>
          <a:bodyPr wrap="square">
            <a:spAutoFit/>
          </a:bodyPr>
          <a:lstStyle/>
          <a:p>
            <a:r>
              <a:rPr lang="es-ES" dirty="0" smtClean="0"/>
              <a:t>La energía, E, o trabajo eléctrico, W, se puede definir como el trabajo necesario para desplazar una carga eléctrica entre dos puntos sometidos a una diferencia de potencial.</a:t>
            </a:r>
          </a:p>
          <a:p>
            <a:endParaRPr lang="es-ES" dirty="0"/>
          </a:p>
        </p:txBody>
      </p:sp>
      <mc:AlternateContent xmlns:mc="http://schemas.openxmlformats.org/markup-compatibility/2006">
        <mc:Choice xmlns:a14="http://schemas.microsoft.com/office/drawing/2010/main" Requires="a14">
          <p:sp>
            <p:nvSpPr>
              <p:cNvPr id="3" name="CuadroTexto 2"/>
              <p:cNvSpPr txBox="1"/>
              <p:nvPr/>
            </p:nvSpPr>
            <p:spPr>
              <a:xfrm>
                <a:off x="3952019" y="2485486"/>
                <a:ext cx="1888979" cy="276999"/>
              </a:xfrm>
              <a:prstGeom prst="rect">
                <a:avLst/>
              </a:prstGeom>
              <a:noFill/>
            </p:spPr>
            <p:txBody>
              <a:bodyPr wrap="none" lIns="0" tIns="0" rIns="0" bIns="0" rtlCol="0">
                <a:spAutoFit/>
              </a:bodyPr>
              <a:lstStyle/>
              <a:p>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𝑄</m:t>
                    </m: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
                      <a:rPr lang="es-ES" b="0" i="1" smtClean="0">
                        <a:latin typeface="Cambria Math" panose="02040503050406030204" pitchFamily="18" charset="0"/>
                      </a:rPr>
                      <m:t>𝑉</m:t>
                    </m:r>
                  </m:oMath>
                </a14:m>
                <a:endParaRPr lang="es-EC" dirty="0"/>
              </a:p>
            </p:txBody>
          </p:sp>
        </mc:Choice>
        <mc:Fallback>
          <p:sp>
            <p:nvSpPr>
              <p:cNvPr id="3" name="CuadroTexto 2"/>
              <p:cNvSpPr txBox="1">
                <a:spLocks noRot="1" noChangeAspect="1" noMove="1" noResize="1" noEditPoints="1" noAdjustHandles="1" noChangeArrowheads="1" noChangeShapeType="1" noTextEdit="1"/>
              </p:cNvSpPr>
              <p:nvPr/>
            </p:nvSpPr>
            <p:spPr>
              <a:xfrm>
                <a:off x="3952019" y="2485486"/>
                <a:ext cx="1888979" cy="276999"/>
              </a:xfrm>
              <a:prstGeom prst="rect">
                <a:avLst/>
              </a:prstGeom>
              <a:blipFill>
                <a:blip r:embed="rId4"/>
                <a:stretch>
                  <a:fillRect l="-7419" t="-28889" r="-3871" b="-51111"/>
                </a:stretch>
              </a:blipFill>
            </p:spPr>
            <p:txBody>
              <a:bodyPr/>
              <a:lstStyle/>
              <a:p>
                <a:r>
                  <a:rPr lang="es-EC">
                    <a:noFill/>
                  </a:rPr>
                  <a:t> </a:t>
                </a:r>
              </a:p>
            </p:txBody>
          </p:sp>
        </mc:Fallback>
      </mc:AlternateContent>
      <p:sp>
        <p:nvSpPr>
          <p:cNvPr id="18" name="Rectángulo 17"/>
          <p:cNvSpPr/>
          <p:nvPr/>
        </p:nvSpPr>
        <p:spPr>
          <a:xfrm>
            <a:off x="426092" y="3363471"/>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3910594"/>
            <a:ext cx="8506164" cy="646331"/>
          </a:xfrm>
          <a:prstGeom prst="rect">
            <a:avLst/>
          </a:prstGeom>
        </p:spPr>
        <p:txBody>
          <a:bodyPr wrap="square">
            <a:spAutoFit/>
          </a:bodyPr>
          <a:lstStyle/>
          <a:p>
            <a:pPr algn="just"/>
            <a:r>
              <a:rPr lang="es-ES" dirty="0" smtClean="0"/>
              <a:t>A un conductor se le aplica una tensión de 3,6 voltios y circula una intensidad de 15mA. ¿Cuál será la energía consumida durante 25minutos?</a:t>
            </a:r>
            <a:endParaRPr lang="es-ES" dirty="0" smtClean="0"/>
          </a:p>
        </p:txBody>
      </p:sp>
      <mc:AlternateContent xmlns:mc="http://schemas.openxmlformats.org/markup-compatibility/2006">
        <mc:Choice xmlns:a14="http://schemas.microsoft.com/office/drawing/2010/main" Requires="a14">
          <p:sp>
            <p:nvSpPr>
              <p:cNvPr id="4" name="Rectángulo 3"/>
              <p:cNvSpPr/>
              <p:nvPr/>
            </p:nvSpPr>
            <p:spPr>
              <a:xfrm>
                <a:off x="408006" y="2847666"/>
                <a:ext cx="4211346" cy="369332"/>
              </a:xfrm>
              <a:prstGeom prst="rect">
                <a:avLst/>
              </a:prstGeom>
            </p:spPr>
            <p:txBody>
              <a:bodyPr wrap="none">
                <a:spAutoFit/>
              </a:bodyPr>
              <a:lstStyle/>
              <a:p>
                <a:r>
                  <a:rPr lang="es-ES" dirty="0"/>
                  <a:t>Se mide en Julios (J) o </a:t>
                </a:r>
                <a:r>
                  <a:rPr lang="es-ES" dirty="0" err="1"/>
                  <a:t>kWh</a:t>
                </a:r>
                <a:r>
                  <a:rPr lang="es-ES" dirty="0"/>
                  <a:t> (</a:t>
                </a:r>
                <a:r>
                  <a:rPr lang="es-ES" dirty="0" err="1"/>
                  <a:t>kWh</a:t>
                </a:r>
                <a:r>
                  <a:rPr lang="es-ES" dirty="0"/>
                  <a:t>=3,6x</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6</m:t>
                        </m:r>
                      </m:sup>
                    </m:sSup>
                  </m:oMath>
                </a14:m>
                <a:r>
                  <a:rPr lang="es-ES" dirty="0"/>
                  <a:t>)</a:t>
                </a:r>
              </a:p>
            </p:txBody>
          </p:sp>
        </mc:Choice>
        <mc:Fallback>
          <p:sp>
            <p:nvSpPr>
              <p:cNvPr id="4" name="Rectángulo 3"/>
              <p:cNvSpPr>
                <a:spLocks noRot="1" noChangeAspect="1" noMove="1" noResize="1" noEditPoints="1" noAdjustHandles="1" noChangeArrowheads="1" noChangeShapeType="1" noTextEdit="1"/>
              </p:cNvSpPr>
              <p:nvPr/>
            </p:nvSpPr>
            <p:spPr>
              <a:xfrm>
                <a:off x="408006" y="2847666"/>
                <a:ext cx="4211346" cy="369332"/>
              </a:xfrm>
              <a:prstGeom prst="rect">
                <a:avLst/>
              </a:prstGeom>
              <a:blipFill>
                <a:blip r:embed="rId5"/>
                <a:stretch>
                  <a:fillRect l="-1302" t="-8197" r="-434" b="-24590"/>
                </a:stretch>
              </a:blipFill>
            </p:spPr>
            <p:txBody>
              <a:bodyPr/>
              <a:lstStyle/>
              <a:p>
                <a:r>
                  <a:rPr lang="es-EC">
                    <a:noFill/>
                  </a:rPr>
                  <a:t> </a:t>
                </a:r>
              </a:p>
            </p:txBody>
          </p:sp>
        </mc:Fallback>
      </mc:AlternateContent>
    </p:spTree>
    <p:extLst>
      <p:ext uri="{BB962C8B-B14F-4D97-AF65-F5344CB8AC3E}">
        <p14:creationId xmlns:p14="http://schemas.microsoft.com/office/powerpoint/2010/main" val="136055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1477328"/>
          </a:xfrm>
          <a:prstGeom prst="rect">
            <a:avLst/>
          </a:prstGeom>
        </p:spPr>
        <p:txBody>
          <a:bodyPr wrap="square">
            <a:spAutoFit/>
          </a:bodyPr>
          <a:lstStyle/>
          <a:p>
            <a:r>
              <a:rPr lang="es-ES" dirty="0" smtClean="0"/>
              <a:t>La </a:t>
            </a:r>
            <a:r>
              <a:rPr lang="es-ES" dirty="0" smtClean="0"/>
              <a:t>potencia eléctrica (P) es la energía consumida en unidad de tiempo.</a:t>
            </a:r>
          </a:p>
          <a:p>
            <a:r>
              <a:rPr lang="es-ES" dirty="0" smtClean="0"/>
              <a:t>Cuanta más potencia tenga un aparato eléctrico</a:t>
            </a:r>
          </a:p>
          <a:p>
            <a:r>
              <a:rPr lang="es-ES" dirty="0" smtClean="0"/>
              <a:t>	Mas energía eléctrica consume en la unidad de tiempo</a:t>
            </a:r>
          </a:p>
          <a:p>
            <a:r>
              <a:rPr lang="es-ES" dirty="0" smtClean="0"/>
              <a:t>	menos tiempo tardará en realizar un trabajo eléctrico</a:t>
            </a:r>
            <a:endParaRPr lang="es-ES" dirty="0" smtClean="0"/>
          </a:p>
          <a:p>
            <a:endParaRPr lang="es-ES" dirty="0"/>
          </a:p>
        </p:txBody>
      </p:sp>
      <mc:AlternateContent xmlns:mc="http://schemas.openxmlformats.org/markup-compatibility/2006">
        <mc:Choice xmlns:a14="http://schemas.microsoft.com/office/drawing/2010/main" Requires="a14">
          <p:sp>
            <p:nvSpPr>
              <p:cNvPr id="15" name="Rectángulo 14"/>
              <p:cNvSpPr/>
              <p:nvPr/>
            </p:nvSpPr>
            <p:spPr>
              <a:xfrm>
                <a:off x="392243" y="3338492"/>
                <a:ext cx="8506164" cy="669992"/>
              </a:xfrm>
              <a:prstGeom prst="rect">
                <a:avLst/>
              </a:prstGeom>
            </p:spPr>
            <p:txBody>
              <a:bodyPr wrap="square">
                <a:spAutoFit/>
              </a:bodyPr>
              <a:lstStyle/>
              <a:p>
                <a:pPr algn="just"/>
                <a:r>
                  <a:rPr lang="es-ES" dirty="0" smtClean="0"/>
                  <a:t>Por ejemplo, para calentar una prensa de calor o estampadora necesitamos que la plancha este a una determinada temperatura, 165</a:t>
                </a:r>
                <a14:m>
                  <m:oMath xmlns:m="http://schemas.openxmlformats.org/officeDocument/2006/math">
                    <m:sSup>
                      <m:sSupPr>
                        <m:ctrlPr>
                          <a:rPr lang="es-ES" i="1" smtClean="0">
                            <a:latin typeface="Cambria Math" panose="02040503050406030204" pitchFamily="18" charset="0"/>
                          </a:rPr>
                        </m:ctrlPr>
                      </m:sSupPr>
                      <m:e/>
                      <m:sup>
                        <m:r>
                          <a:rPr lang="es-ES" b="0" i="1" smtClean="0">
                            <a:latin typeface="Cambria Math" panose="02040503050406030204" pitchFamily="18" charset="0"/>
                          </a:rPr>
                          <m:t>𝑜</m:t>
                        </m:r>
                      </m:sup>
                    </m:sSup>
                    <m:r>
                      <a:rPr lang="es-ES" b="0" i="1" smtClean="0">
                        <a:latin typeface="Cambria Math" panose="02040503050406030204" pitchFamily="18" charset="0"/>
                      </a:rPr>
                      <m:t>𝐶</m:t>
                    </m:r>
                  </m:oMath>
                </a14:m>
                <a:r>
                  <a:rPr lang="es-ES" dirty="0" smtClean="0"/>
                  <a:t>.  </a:t>
                </a:r>
                <a:endParaRPr lang="es-ES" dirty="0" smtClean="0"/>
              </a:p>
            </p:txBody>
          </p:sp>
        </mc:Choice>
        <mc:Fallback>
          <p:sp>
            <p:nvSpPr>
              <p:cNvPr id="15" name="Rectángulo 14"/>
              <p:cNvSpPr>
                <a:spLocks noRot="1" noChangeAspect="1" noMove="1" noResize="1" noEditPoints="1" noAdjustHandles="1" noChangeArrowheads="1" noChangeShapeType="1" noTextEdit="1"/>
              </p:cNvSpPr>
              <p:nvPr/>
            </p:nvSpPr>
            <p:spPr>
              <a:xfrm>
                <a:off x="392243" y="3338492"/>
                <a:ext cx="8506164" cy="669992"/>
              </a:xfrm>
              <a:prstGeom prst="rect">
                <a:avLst/>
              </a:prstGeom>
              <a:blipFill>
                <a:blip r:embed="rId4"/>
                <a:stretch>
                  <a:fillRect l="-573" t="-5455" r="-573" b="-13636"/>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 name="CuadroTexto 2"/>
              <p:cNvSpPr txBox="1"/>
              <p:nvPr/>
            </p:nvSpPr>
            <p:spPr>
              <a:xfrm>
                <a:off x="3707904" y="2917990"/>
                <a:ext cx="1065356" cy="393313"/>
              </a:xfrm>
              <a:prstGeom prst="rect">
                <a:avLst/>
              </a:prstGeom>
              <a:noFill/>
            </p:spPr>
            <p:txBody>
              <a:bodyPr wrap="none" lIns="0" tIns="0" rIns="0" bIns="0" rtlCol="0">
                <a:spAutoFit/>
              </a:bodyPr>
              <a:lstStyle/>
              <a:p>
                <a:r>
                  <a:rPr lang="es-EC" dirty="0" smtClean="0"/>
                  <a:t>P</a:t>
                </a:r>
                <a14:m>
                  <m:oMath xmlns:m="http://schemas.openxmlformats.org/officeDocument/2006/math">
                    <m:r>
                      <a:rPr lang="es-EC"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𝑊</m:t>
                        </m:r>
                      </m:num>
                      <m:den>
                        <m:r>
                          <a:rPr lang="es-ES" b="0" i="1" smtClean="0">
                            <a:latin typeface="Cambria Math" panose="02040503050406030204" pitchFamily="18" charset="0"/>
                          </a:rPr>
                          <m:t>𝑡</m:t>
                        </m:r>
                      </m:den>
                    </m:f>
                    <m:r>
                      <a:rPr lang="es-ES" b="0" i="1" smtClean="0">
                        <a:latin typeface="Cambria Math" panose="02040503050406030204" pitchFamily="18" charset="0"/>
                      </a:rPr>
                      <m:t>=</m:t>
                    </m:r>
                    <m:r>
                      <a:rPr lang="es-ES" b="0" i="1" smtClean="0">
                        <a:latin typeface="Cambria Math" panose="02040503050406030204" pitchFamily="18" charset="0"/>
                      </a:rPr>
                      <m:t>𝐼𝑉</m:t>
                    </m:r>
                  </m:oMath>
                </a14:m>
                <a:endParaRPr lang="es-EC" dirty="0"/>
              </a:p>
            </p:txBody>
          </p:sp>
        </mc:Choice>
        <mc:Fallback>
          <p:sp>
            <p:nvSpPr>
              <p:cNvPr id="3" name="CuadroTexto 2"/>
              <p:cNvSpPr txBox="1">
                <a:spLocks noRot="1" noChangeAspect="1" noMove="1" noResize="1" noEditPoints="1" noAdjustHandles="1" noChangeArrowheads="1" noChangeShapeType="1" noTextEdit="1"/>
              </p:cNvSpPr>
              <p:nvPr/>
            </p:nvSpPr>
            <p:spPr>
              <a:xfrm>
                <a:off x="3707904" y="2917990"/>
                <a:ext cx="1065356" cy="393313"/>
              </a:xfrm>
              <a:prstGeom prst="rect">
                <a:avLst/>
              </a:prstGeom>
              <a:blipFill>
                <a:blip r:embed="rId5"/>
                <a:stretch>
                  <a:fillRect l="-13143" t="-4688" r="-6857" b="-21875"/>
                </a:stretch>
              </a:blipFill>
            </p:spPr>
            <p:txBody>
              <a:bodyPr/>
              <a:lstStyle/>
              <a:p>
                <a:r>
                  <a:rPr lang="es-EC">
                    <a:noFill/>
                  </a:rPr>
                  <a:t> </a:t>
                </a:r>
              </a:p>
            </p:txBody>
          </p:sp>
        </mc:Fallback>
      </mc:AlternateContent>
      <p:sp>
        <p:nvSpPr>
          <p:cNvPr id="18" name="Rectángulo 17"/>
          <p:cNvSpPr/>
          <p:nvPr/>
        </p:nvSpPr>
        <p:spPr>
          <a:xfrm>
            <a:off x="429450" y="4104743"/>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4528472"/>
            <a:ext cx="8506164" cy="646331"/>
          </a:xfrm>
          <a:prstGeom prst="rect">
            <a:avLst/>
          </a:prstGeom>
        </p:spPr>
        <p:txBody>
          <a:bodyPr wrap="square">
            <a:spAutoFit/>
          </a:bodyPr>
          <a:lstStyle/>
          <a:p>
            <a:pPr algn="just"/>
            <a:r>
              <a:rPr lang="es-ES" dirty="0" smtClean="0"/>
              <a:t>Existe dos prensas de calor, la una trabaja a 110V, y la otra a 220V. ¿Cuál de las dos prensas alcanzara la temperatura deseada en menor tiempo?</a:t>
            </a:r>
            <a:endParaRPr lang="es-ES" dirty="0" smtClean="0"/>
          </a:p>
        </p:txBody>
      </p:sp>
    </p:spTree>
    <p:extLst>
      <p:ext uri="{BB962C8B-B14F-4D97-AF65-F5344CB8AC3E}">
        <p14:creationId xmlns:p14="http://schemas.microsoft.com/office/powerpoint/2010/main" val="132227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5" name="Rectángulo 14"/>
          <p:cNvSpPr/>
          <p:nvPr/>
        </p:nvSpPr>
        <p:spPr>
          <a:xfrm>
            <a:off x="310356" y="2291821"/>
            <a:ext cx="8506164" cy="369332"/>
          </a:xfrm>
          <a:prstGeom prst="rect">
            <a:avLst/>
          </a:prstGeom>
        </p:spPr>
        <p:txBody>
          <a:bodyPr wrap="square">
            <a:spAutoFit/>
          </a:bodyPr>
          <a:lstStyle/>
          <a:p>
            <a:pPr algn="just"/>
            <a:r>
              <a:rPr lang="es-ES" dirty="0" smtClean="0"/>
              <a:t>De las expresiones anteriores, se obtiene que</a:t>
            </a:r>
            <a:endParaRPr lang="es-ES" dirty="0" smtClean="0"/>
          </a:p>
        </p:txBody>
      </p:sp>
      <mc:AlternateContent xmlns:mc="http://schemas.openxmlformats.org/markup-compatibility/2006">
        <mc:Choice xmlns:a14="http://schemas.microsoft.com/office/drawing/2010/main" Requires="a14">
          <p:sp>
            <p:nvSpPr>
              <p:cNvPr id="3" name="CuadroTexto 2"/>
              <p:cNvSpPr txBox="1"/>
              <p:nvPr/>
            </p:nvSpPr>
            <p:spPr>
              <a:xfrm>
                <a:off x="1845470" y="1960425"/>
                <a:ext cx="1475789"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p:sp>
            <p:nvSpPr>
              <p:cNvPr id="3" name="CuadroTexto 2"/>
              <p:cNvSpPr txBox="1">
                <a:spLocks noRot="1" noChangeAspect="1" noMove="1" noResize="1" noEditPoints="1" noAdjustHandles="1" noChangeArrowheads="1" noChangeShapeType="1" noTextEdit="1"/>
              </p:cNvSpPr>
              <p:nvPr/>
            </p:nvSpPr>
            <p:spPr>
              <a:xfrm>
                <a:off x="1845470" y="1960425"/>
                <a:ext cx="1475789" cy="276999"/>
              </a:xfrm>
              <a:prstGeom prst="rect">
                <a:avLst/>
              </a:prstGeom>
              <a:blipFill>
                <a:blip r:embed="rId4"/>
                <a:stretch>
                  <a:fillRect l="-9091" t="-28889" r="-4545" b="-51111"/>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7" name="CuadroTexto 16"/>
              <p:cNvSpPr txBox="1"/>
              <p:nvPr/>
            </p:nvSpPr>
            <p:spPr>
              <a:xfrm>
                <a:off x="5796136" y="1950457"/>
                <a:ext cx="978025"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P</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oMath>
                </a14:m>
                <a:endParaRPr lang="es-EC" dirty="0"/>
              </a:p>
            </p:txBody>
          </p:sp>
        </mc:Choice>
        <mc:Fallback>
          <p:sp>
            <p:nvSpPr>
              <p:cNvPr id="17" name="CuadroTexto 16"/>
              <p:cNvSpPr txBox="1">
                <a:spLocks noRot="1" noChangeAspect="1" noMove="1" noResize="1" noEditPoints="1" noAdjustHandles="1" noChangeArrowheads="1" noChangeShapeType="1" noTextEdit="1"/>
              </p:cNvSpPr>
              <p:nvPr/>
            </p:nvSpPr>
            <p:spPr>
              <a:xfrm>
                <a:off x="5796136" y="1950457"/>
                <a:ext cx="978025" cy="276999"/>
              </a:xfrm>
              <a:prstGeom prst="rect">
                <a:avLst/>
              </a:prstGeom>
              <a:blipFill>
                <a:blip r:embed="rId5"/>
                <a:stretch>
                  <a:fillRect l="-13750" t="-28889" r="-6875" b="-51111"/>
                </a:stretch>
              </a:blipFill>
            </p:spPr>
            <p:txBody>
              <a:bodyPr/>
              <a:lstStyle/>
              <a:p>
                <a:r>
                  <a:rPr lang="es-EC">
                    <a:noFill/>
                  </a:rPr>
                  <a:t> </a:t>
                </a:r>
              </a:p>
            </p:txBody>
          </p:sp>
        </mc:Fallback>
      </mc:AlternateContent>
      <p:sp>
        <p:nvSpPr>
          <p:cNvPr id="19" name="CuadroTexto 18"/>
          <p:cNvSpPr txBox="1"/>
          <p:nvPr/>
        </p:nvSpPr>
        <p:spPr>
          <a:xfrm>
            <a:off x="3672231" y="2785970"/>
            <a:ext cx="539507" cy="276999"/>
          </a:xfrm>
          <a:prstGeom prst="rect">
            <a:avLst/>
          </a:prstGeom>
          <a:noFill/>
        </p:spPr>
        <p:txBody>
          <a:bodyPr wrap="none" lIns="0" tIns="0" rIns="0" bIns="0" rtlCol="0">
            <a:spAutoFit/>
          </a:bodyPr>
          <a:lstStyle/>
          <a:p>
            <a:r>
              <a:rPr lang="es-EC" dirty="0" smtClean="0"/>
              <a:t>W=P.t</a:t>
            </a:r>
            <a:endParaRPr lang="es-EC" dirty="0"/>
          </a:p>
        </p:txBody>
      </p:sp>
      <p:sp>
        <p:nvSpPr>
          <p:cNvPr id="20" name="Rectángulo 19"/>
          <p:cNvSpPr/>
          <p:nvPr/>
        </p:nvSpPr>
        <p:spPr>
          <a:xfrm>
            <a:off x="310356" y="3363058"/>
            <a:ext cx="8506164" cy="1477328"/>
          </a:xfrm>
          <a:prstGeom prst="rect">
            <a:avLst/>
          </a:prstGeom>
        </p:spPr>
        <p:txBody>
          <a:bodyPr wrap="square">
            <a:spAutoFit/>
          </a:bodyPr>
          <a:lstStyle/>
          <a:p>
            <a:pPr algn="just"/>
            <a:r>
              <a:rPr lang="es-ES" dirty="0" smtClean="0"/>
              <a:t>Esta expresión matemática permite calcular la energía consumida por un receptor, de donde se deduce que dicha energía depende de la potencia y del tiempo que el receptor se encuentre funcionando.</a:t>
            </a:r>
          </a:p>
          <a:p>
            <a:pPr algn="just"/>
            <a:r>
              <a:rPr lang="es-ES" dirty="0" smtClean="0"/>
              <a:t>En algunas ocasiones, la energía viene expresada en kilovatios hora (</a:t>
            </a:r>
            <a:r>
              <a:rPr lang="es-ES" dirty="0" err="1" smtClean="0"/>
              <a:t>kW.h</a:t>
            </a:r>
            <a:r>
              <a:rPr lang="es-ES" dirty="0" smtClean="0"/>
              <a:t>)</a:t>
            </a:r>
            <a:r>
              <a:rPr lang="es-ES" dirty="0" smtClean="0"/>
              <a:t>; en este caso, la potencia se medirá en kilovatios, y el tiempo en horas.</a:t>
            </a:r>
            <a:endParaRPr lang="es-ES" dirty="0" smtClean="0"/>
          </a:p>
        </p:txBody>
      </p:sp>
    </p:spTree>
    <p:extLst>
      <p:ext uri="{BB962C8B-B14F-4D97-AF65-F5344CB8AC3E}">
        <p14:creationId xmlns:p14="http://schemas.microsoft.com/office/powerpoint/2010/main" val="467217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2182547"/>
            <a:ext cx="8506164" cy="923330"/>
          </a:xfrm>
          <a:prstGeom prst="rect">
            <a:avLst/>
          </a:prstGeom>
        </p:spPr>
        <p:txBody>
          <a:bodyPr wrap="square">
            <a:spAutoFit/>
          </a:bodyPr>
          <a:lstStyle/>
          <a:p>
            <a:pPr algn="just"/>
            <a:r>
              <a:rPr lang="es-ES" dirty="0" smtClean="0"/>
              <a:t>Hallar el consumo de energía en dólares, en el transcurso de un mes, de una lavadora (1200W) y un frigorífico (200W) si la lavadora se conecta dos horas, tres días a la semana y el frigorífico esta siempre encendido. Si el costo del </a:t>
            </a:r>
            <a:r>
              <a:rPr lang="es-ES" dirty="0" err="1" smtClean="0"/>
              <a:t>kWh</a:t>
            </a:r>
            <a:r>
              <a:rPr lang="es-ES" dirty="0" smtClean="0"/>
              <a:t> es de 0,14 dólares.</a:t>
            </a:r>
            <a:endParaRPr lang="es-ES" dirty="0" smtClean="0"/>
          </a:p>
        </p:txBody>
      </p:sp>
      <p:sp>
        <p:nvSpPr>
          <p:cNvPr id="13" name="Rectángulo 12"/>
          <p:cNvSpPr/>
          <p:nvPr/>
        </p:nvSpPr>
        <p:spPr>
          <a:xfrm>
            <a:off x="344074" y="1721218"/>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CuadroTexto 13"/>
          <p:cNvSpPr txBox="1"/>
          <p:nvPr/>
        </p:nvSpPr>
        <p:spPr>
          <a:xfrm>
            <a:off x="3923928" y="3563985"/>
            <a:ext cx="539507" cy="276999"/>
          </a:xfrm>
          <a:prstGeom prst="rect">
            <a:avLst/>
          </a:prstGeom>
          <a:noFill/>
        </p:spPr>
        <p:txBody>
          <a:bodyPr wrap="none" lIns="0" tIns="0" rIns="0" bIns="0" rtlCol="0">
            <a:spAutoFit/>
          </a:bodyPr>
          <a:lstStyle/>
          <a:p>
            <a:r>
              <a:rPr lang="es-EC" dirty="0" smtClean="0"/>
              <a:t>W=P.t</a:t>
            </a:r>
            <a:endParaRPr lang="es-EC" dirty="0"/>
          </a:p>
        </p:txBody>
      </p:sp>
      <p:sp>
        <p:nvSpPr>
          <p:cNvPr id="16" name="Rectángulo 15"/>
          <p:cNvSpPr/>
          <p:nvPr/>
        </p:nvSpPr>
        <p:spPr>
          <a:xfrm>
            <a:off x="438311" y="4399684"/>
            <a:ext cx="1273931" cy="369332"/>
          </a:xfrm>
          <a:prstGeom prst="rect">
            <a:avLst/>
          </a:prstGeom>
        </p:spPr>
        <p:txBody>
          <a:bodyPr wrap="square">
            <a:spAutoFit/>
          </a:bodyPr>
          <a:lstStyle/>
          <a:p>
            <a:r>
              <a:rPr lang="es-ES" dirty="0" smtClean="0"/>
              <a:t>resultado</a:t>
            </a:r>
            <a:endParaRPr lang="es-ES" dirty="0" smtClean="0"/>
          </a:p>
        </p:txBody>
      </p:sp>
      <p:sp>
        <p:nvSpPr>
          <p:cNvPr id="18" name="Rectángulo 17"/>
          <p:cNvSpPr/>
          <p:nvPr/>
        </p:nvSpPr>
        <p:spPr>
          <a:xfrm>
            <a:off x="1403648" y="4773699"/>
            <a:ext cx="1800200" cy="646331"/>
          </a:xfrm>
          <a:prstGeom prst="rect">
            <a:avLst/>
          </a:prstGeom>
        </p:spPr>
        <p:txBody>
          <a:bodyPr wrap="square">
            <a:spAutoFit/>
          </a:bodyPr>
          <a:lstStyle/>
          <a:p>
            <a:r>
              <a:rPr lang="es-ES" dirty="0" smtClean="0"/>
              <a:t>E=868,8kWh</a:t>
            </a:r>
          </a:p>
          <a:p>
            <a:r>
              <a:rPr lang="es-ES" dirty="0" smtClean="0"/>
              <a:t>$121,63 </a:t>
            </a:r>
            <a:endParaRPr lang="es-ES" dirty="0" smtClean="0"/>
          </a:p>
        </p:txBody>
      </p:sp>
    </p:spTree>
    <p:extLst>
      <p:ext uri="{BB962C8B-B14F-4D97-AF65-F5344CB8AC3E}">
        <p14:creationId xmlns:p14="http://schemas.microsoft.com/office/powerpoint/2010/main" val="3283957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Qué es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308324"/>
          </a:xfrm>
          <a:prstGeom prst="rect">
            <a:avLst/>
          </a:prstGeom>
        </p:spPr>
        <p:txBody>
          <a:bodyPr wrap="square">
            <a:spAutoFit/>
          </a:bodyPr>
          <a:lstStyle/>
          <a:p>
            <a:pPr algn="just"/>
            <a:r>
              <a:rPr lang="es-ES" dirty="0" smtClean="0"/>
              <a:t>La electricidad nos rodea: estamos acostumbrado a convivir con fenómenos eléctricos tanto naturales (el rayo) como artificiales (la iluminación de nuestros hogares, el funcionamiento de los electrodomésticos y máquinas eléctricas…).</a:t>
            </a:r>
          </a:p>
          <a:p>
            <a:pPr algn="just"/>
            <a:endParaRPr lang="es-ES" dirty="0"/>
          </a:p>
          <a:p>
            <a:pPr algn="just"/>
            <a:r>
              <a:rPr lang="es-ES" dirty="0" smtClean="0"/>
              <a:t>La electricidad es una forma de energía que se manifiesta con el movimiento de los electrones de la capa externa de los átomos que hay en la superficie de una material conductor.</a:t>
            </a:r>
          </a:p>
          <a:p>
            <a:pPr algn="just"/>
            <a:endParaRPr lang="es-ES" dirty="0" smtClean="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3486286"/>
            <a:ext cx="2665318" cy="188438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63" y="3688369"/>
            <a:ext cx="2990834" cy="2265557"/>
          </a:xfrm>
          <a:prstGeom prst="rect">
            <a:avLst/>
          </a:prstGeom>
        </p:spPr>
      </p:pic>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a:t>
            </a:r>
            <a:r>
              <a:rPr lang="es-ES" dirty="0" smtClean="0"/>
              <a:t> (luz, calor movimiento, etc.)</a:t>
            </a:r>
            <a:endParaRPr lang="es-ES" dirty="0" smtClean="0"/>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endParaRPr lang="es-ES" dirty="0" smtClean="0"/>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endParaRPr lang="es-ES" dirty="0" smtClean="0"/>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a:t>
            </a:r>
            <a:r>
              <a:rPr lang="es-ES" dirty="0" smtClean="0"/>
              <a:t>de energía, por ejemplo, energía calorífica, energía lumínica o energía mecánica.</a:t>
            </a:r>
            <a:endParaRPr lang="es-ES" dirty="0" smtClean="0"/>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Partes de un circuito eléctrico</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4549676" cy="2585323"/>
          </a:xfrm>
          <a:prstGeom prst="rect">
            <a:avLst/>
          </a:prstGeom>
        </p:spPr>
        <p:txBody>
          <a:bodyPr wrap="square">
            <a:spAutoFit/>
          </a:bodyPr>
          <a:lstStyle/>
          <a:p>
            <a:pPr algn="just"/>
            <a:r>
              <a:rPr lang="es-ES" dirty="0" smtClean="0"/>
              <a:t>Cinco tipos de elementos fundamentales:</a:t>
            </a:r>
          </a:p>
          <a:p>
            <a:pPr marL="742950" lvl="1" indent="-285750" algn="just">
              <a:buFont typeface="Arial" panose="020B0604020202020204" pitchFamily="34" charset="0"/>
              <a:buChar char="•"/>
            </a:pPr>
            <a:r>
              <a:rPr lang="es-ES" dirty="0" smtClean="0"/>
              <a:t>Elementos generadores</a:t>
            </a:r>
          </a:p>
          <a:p>
            <a:pPr marL="742950" lvl="1" indent="-285750" algn="just">
              <a:buFont typeface="Arial" panose="020B0604020202020204" pitchFamily="34" charset="0"/>
              <a:buChar char="•"/>
            </a:pPr>
            <a:r>
              <a:rPr lang="es-ES" dirty="0" smtClean="0"/>
              <a:t>Elementos conductores</a:t>
            </a:r>
          </a:p>
          <a:p>
            <a:pPr marL="742950" lvl="1" indent="-285750" algn="just">
              <a:buFont typeface="Arial" panose="020B0604020202020204" pitchFamily="34" charset="0"/>
              <a:buChar char="•"/>
            </a:pPr>
            <a:r>
              <a:rPr lang="es-ES" dirty="0" smtClean="0"/>
              <a:t>Elementos receptores</a:t>
            </a:r>
          </a:p>
          <a:p>
            <a:pPr marL="742950" lvl="1" indent="-285750" algn="just">
              <a:buFont typeface="Arial" panose="020B0604020202020204" pitchFamily="34" charset="0"/>
              <a:buChar char="•"/>
            </a:pPr>
            <a:r>
              <a:rPr lang="es-ES" dirty="0" smtClean="0"/>
              <a:t>Elementos de maniobra</a:t>
            </a:r>
            <a:r>
              <a:rPr lang="es-ES" dirty="0"/>
              <a:t> </a:t>
            </a:r>
            <a:r>
              <a:rPr lang="es-ES" dirty="0" smtClean="0"/>
              <a:t>y control</a:t>
            </a:r>
          </a:p>
          <a:p>
            <a:pPr marL="742950" lvl="1" indent="-285750" algn="just">
              <a:buFont typeface="Arial" panose="020B0604020202020204" pitchFamily="34" charset="0"/>
              <a:buChar char="•"/>
            </a:pPr>
            <a:r>
              <a:rPr lang="es-ES" dirty="0" smtClean="0"/>
              <a:t>Elementos de protección </a:t>
            </a:r>
            <a:endParaRPr lang="es-ES" dirty="0"/>
          </a:p>
          <a:p>
            <a:pPr algn="just"/>
            <a:r>
              <a:rPr lang="es-ES" dirty="0" smtClean="0"/>
              <a:t>Para que exista un circuito, tiene que haber por lo menos un generador, un medio conductor y un receptor.</a:t>
            </a:r>
            <a:endParaRPr lang="es-ES" dirty="0"/>
          </a:p>
        </p:txBody>
      </p:sp>
      <p:pic>
        <p:nvPicPr>
          <p:cNvPr id="3074" name="Picture 2" descr="Circuitos Electricos Partes y Ti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708443"/>
            <a:ext cx="4088829" cy="346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64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2031325"/>
          </a:xfrm>
          <a:prstGeom prst="rect">
            <a:avLst/>
          </a:prstGeom>
        </p:spPr>
        <p:txBody>
          <a:bodyPr wrap="square">
            <a:spAutoFit/>
          </a:bodyPr>
          <a:lstStyle/>
          <a:p>
            <a:pPr algn="just"/>
            <a:r>
              <a:rPr lang="es-ES" dirty="0" smtClean="0"/>
              <a:t>La suma de las corrientes que entran en un nodo es igual a la suma de las corrientes que salen.</a:t>
            </a:r>
          </a:p>
          <a:p>
            <a:pPr algn="just"/>
            <a:r>
              <a:rPr lang="es-ES" dirty="0" smtClean="0"/>
              <a:t>Esto también se puede expresar diciendo que, la suma algebraica de las corrientes que concurren en un nodo es igual a cero:</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los nodos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400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1200329"/>
          </a:xfrm>
          <a:prstGeom prst="rect">
            <a:avLst/>
          </a:prstGeom>
        </p:spPr>
        <p:txBody>
          <a:bodyPr wrap="square">
            <a:spAutoFit/>
          </a:bodyPr>
          <a:lstStyle/>
          <a:p>
            <a:pPr algn="just"/>
            <a:r>
              <a:rPr lang="es-ES" dirty="0" smtClean="0"/>
              <a:t>La suma algebraica de los voltajes alrededor de cualquier lazo (camino cerrado) es un circuito, es igual a cero en todo instante.</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voltajes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16903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95910" y="1985174"/>
            <a:ext cx="4167528" cy="1200329"/>
          </a:xfrm>
          <a:prstGeom prst="rect">
            <a:avLst/>
          </a:prstGeom>
        </p:spPr>
        <p:txBody>
          <a:bodyPr wrap="square">
            <a:spAutoFit/>
          </a:bodyPr>
          <a:lstStyle/>
          <a:p>
            <a:pPr algn="just"/>
            <a:r>
              <a:rPr lang="es-ES" dirty="0" smtClean="0"/>
              <a:t>Los circuitos serie son aquellos que disponen de dos o más receptores conectados seguido, es decir, en el mismo cable o conductor.</a:t>
            </a:r>
            <a:endParaRPr lang="es-ES" dirty="0"/>
          </a:p>
        </p:txBody>
      </p:sp>
      <p:pic>
        <p:nvPicPr>
          <p:cNvPr id="5122" name="Picture 2" descr="2.4.5 CIRCUITOS EN SERIE - FIS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19131"/>
            <a:ext cx="3495675" cy="22098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02924" y="4567891"/>
            <a:ext cx="7553452" cy="646331"/>
          </a:xfrm>
          <a:prstGeom prst="rect">
            <a:avLst/>
          </a:prstGeom>
        </p:spPr>
        <p:txBody>
          <a:bodyPr wrap="square">
            <a:spAutoFit/>
          </a:bodyPr>
          <a:lstStyle/>
          <a:p>
            <a:pPr algn="just"/>
            <a:r>
              <a:rPr lang="es-ES" dirty="0" smtClean="0"/>
              <a:t>El circuito serie, o con receptores en serie, es aquel que tiene conectados los receptores en cadena, uno a continuación del otro:</a:t>
            </a:r>
            <a:endParaRPr lang="es-ES" dirty="0"/>
          </a:p>
        </p:txBody>
      </p:sp>
      <p:sp>
        <p:nvSpPr>
          <p:cNvPr id="18" name="Rectángulo 17"/>
          <p:cNvSpPr/>
          <p:nvPr/>
        </p:nvSpPr>
        <p:spPr>
          <a:xfrm>
            <a:off x="395910" y="3230005"/>
            <a:ext cx="4167528" cy="1200329"/>
          </a:xfrm>
          <a:prstGeom prst="rect">
            <a:avLst/>
          </a:prstGeom>
        </p:spPr>
        <p:txBody>
          <a:bodyPr wrap="square">
            <a:spAutoFit/>
          </a:bodyPr>
          <a:lstStyle/>
          <a:p>
            <a:pPr algn="just"/>
            <a:r>
              <a:rPr lang="es-ES" dirty="0" smtClean="0"/>
              <a:t>Dicho de otra forma, en este tipo de circuitos, para pasar de un punto a otro, la corriente eléctrica se ve en la necesidad de atravesar todos los operadores.</a:t>
            </a:r>
            <a:endParaRPr lang="es-ES" dirty="0"/>
          </a:p>
        </p:txBody>
      </p:sp>
    </p:spTree>
    <p:extLst>
      <p:ext uri="{BB962C8B-B14F-4D97-AF65-F5344CB8AC3E}">
        <p14:creationId xmlns:p14="http://schemas.microsoft.com/office/powerpoint/2010/main" val="425556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en serie, es igual a la suma de todas y cada una de las resistencias asociadas: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p:pic>
        <p:nvPicPr>
          <p:cNvPr id="8194" name="Picture 2" descr="Qué se reparte en un circuito serie de tensión aplicada?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684061"/>
            <a:ext cx="1802939" cy="138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3" name="Rectángulo 12"/>
              <p:cNvSpPr/>
              <p:nvPr/>
            </p:nvSpPr>
            <p:spPr>
              <a:xfrm>
                <a:off x="4808568" y="3601747"/>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en todos los receptores, ya que solo hay un camino para el paso de los electrones.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13" name="Rectángulo 12"/>
              <p:cNvSpPr>
                <a:spLocks noRot="1" noChangeAspect="1" noMove="1" noResize="1" noEditPoints="1" noAdjustHandles="1" noChangeArrowheads="1" noChangeShapeType="1" noTextEdit="1"/>
              </p:cNvSpPr>
              <p:nvPr/>
            </p:nvSpPr>
            <p:spPr>
              <a:xfrm>
                <a:off x="4808568" y="3601747"/>
                <a:ext cx="4003342" cy="1477328"/>
              </a:xfrm>
              <a:prstGeom prst="rect">
                <a:avLst/>
              </a:prstGeom>
              <a:blipFill>
                <a:blip r:embed="rId6"/>
                <a:stretch>
                  <a:fillRect l="-1370" t="-2479"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5" name="Rectángulo 14"/>
              <p:cNvSpPr/>
              <p:nvPr/>
            </p:nvSpPr>
            <p:spPr>
              <a:xfrm>
                <a:off x="531883" y="4083164"/>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igual a la suma de las diferencias de potencial o voltajes en los bornes de cada receptor.</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15" name="Rectángulo 14"/>
              <p:cNvSpPr>
                <a:spLocks noRot="1" noChangeAspect="1" noMove="1" noResize="1" noEditPoints="1" noAdjustHandles="1" noChangeArrowheads="1" noChangeShapeType="1" noTextEdit="1"/>
              </p:cNvSpPr>
              <p:nvPr/>
            </p:nvSpPr>
            <p:spPr>
              <a:xfrm>
                <a:off x="531883" y="4083164"/>
                <a:ext cx="4003342" cy="1477328"/>
              </a:xfrm>
              <a:prstGeom prst="rect">
                <a:avLst/>
              </a:prstGeom>
              <a:blipFill>
                <a:blip r:embed="rId7"/>
                <a:stretch>
                  <a:fillRect l="-1218" t="-2479" r="-1370"/>
                </a:stretch>
              </a:blipFill>
            </p:spPr>
            <p:txBody>
              <a:bodyPr/>
              <a:lstStyle/>
              <a:p>
                <a:r>
                  <a:rPr lang="es-EC">
                    <a:noFill/>
                  </a:rPr>
                  <a:t> </a:t>
                </a:r>
              </a:p>
            </p:txBody>
          </p:sp>
        </mc:Fallback>
      </mc:AlternateContent>
    </p:spTree>
    <p:extLst>
      <p:ext uri="{BB962C8B-B14F-4D97-AF65-F5344CB8AC3E}">
        <p14:creationId xmlns:p14="http://schemas.microsoft.com/office/powerpoint/2010/main" val="4282860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p:pic>
        <p:nvPicPr>
          <p:cNvPr id="10242" name="Picture 2" descr="Pregunta del día: En un circuito en paralelo… | Sector Electricidad |  Profesionales en Ingeniería Eléct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992" y="2060848"/>
            <a:ext cx="2884142" cy="19019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395910" y="3049317"/>
            <a:ext cx="4167528" cy="1200329"/>
          </a:xfrm>
          <a:prstGeom prst="rect">
            <a:avLst/>
          </a:prstGeom>
        </p:spPr>
        <p:txBody>
          <a:bodyPr wrap="square">
            <a:spAutoFit/>
          </a:bodyPr>
          <a:lstStyle/>
          <a:p>
            <a:pPr algn="just"/>
            <a:r>
              <a:rPr lang="es-ES" dirty="0" smtClean="0"/>
              <a:t>El circuito paralelo, o con receptores en paralelo, es aquel que tiene conectadas todas las patas de un lado entre si y todas las del otro entre si:</a:t>
            </a:r>
            <a:endParaRPr lang="es-ES" dirty="0"/>
          </a:p>
        </p:txBody>
      </p:sp>
      <p:sp>
        <p:nvSpPr>
          <p:cNvPr id="21" name="Rectángulo 20"/>
          <p:cNvSpPr/>
          <p:nvPr/>
        </p:nvSpPr>
        <p:spPr>
          <a:xfrm>
            <a:off x="402924" y="4567891"/>
            <a:ext cx="7553452" cy="369332"/>
          </a:xfrm>
          <a:prstGeom prst="rect">
            <a:avLst/>
          </a:prstGeom>
        </p:spPr>
        <p:txBody>
          <a:bodyPr wrap="square">
            <a:spAutoFit/>
          </a:bodyPr>
          <a:lstStyle/>
          <a:p>
            <a:pPr algn="just"/>
            <a:r>
              <a:rPr lang="es-ES" dirty="0" smtClean="0"/>
              <a:t>El circuito en paralelo es el modelo empleado en la red eléctrica </a:t>
            </a:r>
            <a:endParaRPr lang="es-ES" dirty="0"/>
          </a:p>
        </p:txBody>
      </p:sp>
      <p:sp>
        <p:nvSpPr>
          <p:cNvPr id="22" name="Rectángulo 21"/>
          <p:cNvSpPr/>
          <p:nvPr/>
        </p:nvSpPr>
        <p:spPr>
          <a:xfrm>
            <a:off x="415164" y="1805210"/>
            <a:ext cx="4167528" cy="923330"/>
          </a:xfrm>
          <a:prstGeom prst="rect">
            <a:avLst/>
          </a:prstGeom>
        </p:spPr>
        <p:txBody>
          <a:bodyPr wrap="square">
            <a:spAutoFit/>
          </a:bodyPr>
          <a:lstStyle/>
          <a:p>
            <a:pPr algn="just"/>
            <a:r>
              <a:rPr lang="es-ES" dirty="0" smtClean="0"/>
              <a:t>Se denomina circuito paralelo cuando dos o más elementos están conectados al mismo nodo de energía.</a:t>
            </a:r>
            <a:endParaRPr lang="es-ES" dirty="0"/>
          </a:p>
        </p:txBody>
      </p:sp>
    </p:spTree>
    <p:extLst>
      <p:ext uri="{BB962C8B-B14F-4D97-AF65-F5344CB8AC3E}">
        <p14:creationId xmlns:p14="http://schemas.microsoft.com/office/powerpoint/2010/main" val="695910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será igual a la inversa de la suma de las inversas de las resistencias asociadas:</a:t>
                </a:r>
              </a:p>
              <a:p>
                <a:pPr algn="just"/>
                <a:r>
                  <a:rPr lang="es-ES" dirty="0"/>
                  <a:t>	</a:t>
                </a:r>
                <a:endParaRPr lang="es-ES" dirty="0" smtClean="0"/>
              </a:p>
              <a:p>
                <a:pPr algn="just"/>
                <a:r>
                  <a:rPr lang="es-ES" dirty="0"/>
                  <a:t>	</a:t>
                </a:r>
                <a:r>
                  <a:rPr lang="es-ES" dirty="0" smtClean="0"/>
                  <a:t> 1/</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=1/</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3" name="Rectángulo 12"/>
              <p:cNvSpPr/>
              <p:nvPr/>
            </p:nvSpPr>
            <p:spPr>
              <a:xfrm>
                <a:off x="4808568" y="3601747"/>
                <a:ext cx="4003342" cy="2308324"/>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a la suma de todas las intensidades por cada receptor, se puede comparar con una tubería general de la que derivasen otras tuberías secundarias, el agua de la tubería principal se parte.</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13" name="Rectángulo 12"/>
              <p:cNvSpPr>
                <a:spLocks noRot="1" noChangeAspect="1" noMove="1" noResize="1" noEditPoints="1" noAdjustHandles="1" noChangeArrowheads="1" noChangeShapeType="1" noTextEdit="1"/>
              </p:cNvSpPr>
              <p:nvPr/>
            </p:nvSpPr>
            <p:spPr>
              <a:xfrm>
                <a:off x="4808568" y="3601747"/>
                <a:ext cx="4003342" cy="2308324"/>
              </a:xfrm>
              <a:prstGeom prst="rect">
                <a:avLst/>
              </a:prstGeom>
              <a:blipFill>
                <a:blip r:embed="rId5"/>
                <a:stretch>
                  <a:fillRect l="-1370" t="-1587"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5" name="Rectángulo 14"/>
              <p:cNvSpPr/>
              <p:nvPr/>
            </p:nvSpPr>
            <p:spPr>
              <a:xfrm>
                <a:off x="531883" y="4083164"/>
                <a:ext cx="4003342" cy="1754326"/>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será el mismo en todo los receptores, ya que la diferencia de potencial es la misma, al estar conectados todos a los mismos puntos.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p:sp>
            <p:nvSpPr>
              <p:cNvPr id="15" name="Rectángulo 14"/>
              <p:cNvSpPr>
                <a:spLocks noRot="1" noChangeAspect="1" noMove="1" noResize="1" noEditPoints="1" noAdjustHandles="1" noChangeArrowheads="1" noChangeShapeType="1" noTextEdit="1"/>
              </p:cNvSpPr>
              <p:nvPr/>
            </p:nvSpPr>
            <p:spPr>
              <a:xfrm>
                <a:off x="531883" y="4083164"/>
                <a:ext cx="4003342" cy="1754326"/>
              </a:xfrm>
              <a:prstGeom prst="rect">
                <a:avLst/>
              </a:prstGeom>
              <a:blipFill>
                <a:blip r:embed="rId6"/>
                <a:stretch>
                  <a:fillRect l="-1218" t="-2083" r="-1370"/>
                </a:stretch>
              </a:blipFill>
            </p:spPr>
            <p:txBody>
              <a:bodyPr/>
              <a:lstStyle/>
              <a:p>
                <a:r>
                  <a:rPr lang="es-EC">
                    <a:noFill/>
                  </a:rPr>
                  <a:t> </a:t>
                </a:r>
              </a:p>
            </p:txBody>
          </p:sp>
        </mc:Fallback>
      </mc:AlternateContent>
      <p:pic>
        <p:nvPicPr>
          <p:cNvPr id="9218" name="Picture 2" descr="Tutorial Electrónica - Circuitos Serie y Paralelo - Pygmalion Te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720" y="1363114"/>
            <a:ext cx="2544768" cy="179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04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La materia esta constituida por unas partículas elementales llamadas átomos que conservan  todas las propiedades químicas de un elemento.</a:t>
            </a:r>
          </a:p>
          <a:p>
            <a:pPr algn="just"/>
            <a:r>
              <a:rPr lang="es-ES" dirty="0" smtClean="0"/>
              <a:t>Dentro de cada átomo es posible distinguir dos zonas. La zona central llamada núcleo, concentra unas partículas subatómicas que tienen carga eléctrica positiva llamada protones y otras partículas neutras, llamados neutrones.</a:t>
            </a:r>
          </a:p>
          <a:p>
            <a:pPr algn="just"/>
            <a:endParaRPr lang="es-ES" dirty="0" smtClean="0"/>
          </a:p>
          <a:p>
            <a:pPr algn="just"/>
            <a:endParaRPr lang="es-ES" dirty="0" smtClean="0"/>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947658"/>
            <a:ext cx="3024336" cy="2530163"/>
          </a:xfrm>
          <a:prstGeom prst="rect">
            <a:avLst/>
          </a:prstGeom>
        </p:spPr>
      </p:pic>
      <p:sp>
        <p:nvSpPr>
          <p:cNvPr id="16" name="Rectángulo 15"/>
          <p:cNvSpPr/>
          <p:nvPr/>
        </p:nvSpPr>
        <p:spPr>
          <a:xfrm>
            <a:off x="538530" y="3270828"/>
            <a:ext cx="5025480" cy="1200329"/>
          </a:xfrm>
          <a:prstGeom prst="rect">
            <a:avLst/>
          </a:prstGeom>
        </p:spPr>
        <p:txBody>
          <a:bodyPr wrap="square">
            <a:spAutoFit/>
          </a:bodyPr>
          <a:lstStyle/>
          <a:p>
            <a:pPr algn="just"/>
            <a:r>
              <a:rPr lang="es-ES" dirty="0"/>
              <a:t>Rodeando al núcleo se localiza la corteza. En esta zona se mueven los electrones, que son partículas con carga eléctrica negativa, girando en orbitales que envuelven al núcleo.</a:t>
            </a:r>
          </a:p>
        </p:txBody>
      </p:sp>
    </p:spTree>
    <p:extLst>
      <p:ext uri="{BB962C8B-B14F-4D97-AF65-F5344CB8AC3E}">
        <p14:creationId xmlns:p14="http://schemas.microsoft.com/office/powerpoint/2010/main" val="264985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754326"/>
          </a:xfrm>
          <a:prstGeom prst="rect">
            <a:avLst/>
          </a:prstGeom>
        </p:spPr>
        <p:txBody>
          <a:bodyPr wrap="square">
            <a:spAutoFit/>
          </a:bodyPr>
          <a:lstStyle/>
          <a:p>
            <a:pPr algn="just"/>
            <a:r>
              <a:rPr lang="es-ES" dirty="0" smtClean="0"/>
              <a:t>Los responsables de todos los fenómenos eléctricos son los electrones, porque pueden escapar de la orbita del átomo originando cuerpos con cargas positivas(defecto de electrones) y cuerpos con carga negativa (con exceso de electrones). </a:t>
            </a:r>
          </a:p>
          <a:p>
            <a:pPr algn="just"/>
            <a:r>
              <a:rPr lang="es-ES" dirty="0" smtClean="0"/>
              <a:t>Por tanto, para adquirir carga eléctrica, es decir electrizarse, los cuerpos tienen que ganar o perder electrones.</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28501"/>
            <a:ext cx="2592288" cy="2173110"/>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200329"/>
          </a:xfrm>
          <a:prstGeom prst="rect">
            <a:avLst/>
          </a:prstGeom>
        </p:spPr>
        <p:txBody>
          <a:bodyPr wrap="square">
            <a:spAutoFit/>
          </a:bodyPr>
          <a:lstStyle/>
          <a:p>
            <a:pPr algn="just"/>
            <a:r>
              <a:rPr lang="es-ES" dirty="0" smtClean="0"/>
              <a:t>Una corriente eléctrica es un movimiento ordenado de cargas libres, normalmente de electrones, a través de un material conductor en un circuito eléctrico.</a:t>
            </a:r>
          </a:p>
          <a:p>
            <a:pPr algn="just"/>
            <a:r>
              <a:rPr lang="es-ES" dirty="0" smtClean="0"/>
              <a:t>Dependiendo de como sea este movimiento podemos distinguir entre corriente continua (CC) y corriente alterna(AC).</a:t>
            </a:r>
          </a:p>
        </p:txBody>
      </p:sp>
      <p:sp>
        <p:nvSpPr>
          <p:cNvPr id="9" name="Título 3"/>
          <p:cNvSpPr txBox="1">
            <a:spLocks/>
          </p:cNvSpPr>
          <p:nvPr/>
        </p:nvSpPr>
        <p:spPr>
          <a:xfrm>
            <a:off x="399694" y="2775533"/>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continua</a:t>
            </a:r>
            <a:endParaRPr lang="es-EC" sz="2400" b="1" i="1" dirty="0">
              <a:effectLst>
                <a:outerShdw blurRad="38100" dist="38100" dir="2700000" algn="tl">
                  <a:srgbClr val="000000">
                    <a:alpha val="43137"/>
                  </a:srgbClr>
                </a:outerShdw>
              </a:effectLst>
            </a:endParaRPr>
          </a:p>
        </p:txBody>
      </p:sp>
      <p:sp>
        <p:nvSpPr>
          <p:cNvPr id="10" name="Rectángulo 9"/>
          <p:cNvSpPr/>
          <p:nvPr/>
        </p:nvSpPr>
        <p:spPr>
          <a:xfrm>
            <a:off x="402924" y="3191855"/>
            <a:ext cx="5465220" cy="1477328"/>
          </a:xfrm>
          <a:prstGeom prst="rect">
            <a:avLst/>
          </a:prstGeom>
        </p:spPr>
        <p:txBody>
          <a:bodyPr wrap="square">
            <a:spAutoFit/>
          </a:bodyPr>
          <a:lstStyle/>
          <a:p>
            <a:pPr algn="just"/>
            <a:r>
              <a:rPr lang="es-ES" dirty="0" smtClean="0"/>
              <a:t>Cuando el movimiento de electrones se produce en un mismo sentido se llama corriente continua. La corriente siempre circula en un mismo sentido.</a:t>
            </a:r>
          </a:p>
          <a:p>
            <a:pPr algn="just"/>
            <a:r>
              <a:rPr lang="es-ES" dirty="0" smtClean="0"/>
              <a:t>Utilizan CC todos los aparatos que funcionan con pila o baterías.</a:t>
            </a:r>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3269028"/>
            <a:ext cx="2570757" cy="1546471"/>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5025628"/>
            <a:ext cx="1914838" cy="981968"/>
          </a:xfrm>
          <a:prstGeom prst="rect">
            <a:avLst/>
          </a:prstGeom>
        </p:spPr>
      </p:pic>
    </p:spTree>
    <p:extLst>
      <p:ext uri="{BB962C8B-B14F-4D97-AF65-F5344CB8AC3E}">
        <p14:creationId xmlns:p14="http://schemas.microsoft.com/office/powerpoint/2010/main" val="22738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txBox="1">
            <a:spLocks/>
          </p:cNvSpPr>
          <p:nvPr/>
        </p:nvSpPr>
        <p:spPr>
          <a:xfrm>
            <a:off x="402924" y="1503225"/>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alterna</a:t>
            </a:r>
            <a:endParaRPr lang="es-EC" sz="2400" b="1" i="1" dirty="0">
              <a:effectLst>
                <a:outerShdw blurRad="38100" dist="38100" dir="2700000" algn="tl">
                  <a:srgbClr val="000000">
                    <a:alpha val="43137"/>
                  </a:srgbClr>
                </a:outerShdw>
              </a:effectLst>
            </a:endParaRPr>
          </a:p>
        </p:txBody>
      </p:sp>
      <p:sp>
        <p:nvSpPr>
          <p:cNvPr id="13" name="Rectángulo 12"/>
          <p:cNvSpPr/>
          <p:nvPr/>
        </p:nvSpPr>
        <p:spPr>
          <a:xfrm>
            <a:off x="399694" y="1982154"/>
            <a:ext cx="8137926" cy="923330"/>
          </a:xfrm>
          <a:prstGeom prst="rect">
            <a:avLst/>
          </a:prstGeom>
        </p:spPr>
        <p:txBody>
          <a:bodyPr wrap="square">
            <a:spAutoFit/>
          </a:bodyPr>
          <a:lstStyle/>
          <a:p>
            <a:pPr algn="just"/>
            <a:r>
              <a:rPr lang="es-ES" dirty="0" smtClean="0"/>
              <a:t>Cuando el movimiento de los electrones cambia de sentido cada cierto tiempo se llama corriente alterna. Utilizan alterna todos los aparatos que se enchufan directamente a la red</a:t>
            </a: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117818"/>
            <a:ext cx="3679849" cy="1994142"/>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819" y="5156336"/>
            <a:ext cx="1238250" cy="1238250"/>
          </a:xfrm>
          <a:prstGeom prst="rect">
            <a:avLst/>
          </a:prstGeom>
        </p:spPr>
      </p:pic>
      <p:sp>
        <p:nvSpPr>
          <p:cNvPr id="16" name="Rectángulo 15"/>
          <p:cNvSpPr/>
          <p:nvPr/>
        </p:nvSpPr>
        <p:spPr>
          <a:xfrm>
            <a:off x="399694" y="3064280"/>
            <a:ext cx="4755758" cy="2308324"/>
          </a:xfrm>
          <a:prstGeom prst="rect">
            <a:avLst/>
          </a:prstGeom>
        </p:spPr>
        <p:txBody>
          <a:bodyPr wrap="square">
            <a:spAutoFit/>
          </a:bodyPr>
          <a:lstStyle/>
          <a:p>
            <a:pPr algn="just"/>
            <a:r>
              <a:rPr lang="es-ES" dirty="0" smtClean="0"/>
              <a:t>Una de las características de la corriente alterna es la frecuencia, que en nuestro país es de 60Hz, esto quiere decir que en nuestras tomas de corriente y en los terminales de cualquier aparato encendido, los polos positivos y negativos se invierten sucesivamente 60 veces en un segundo. Los electrones están cambiando de sentido sucesivamente.</a:t>
            </a:r>
          </a:p>
        </p:txBody>
      </p:sp>
    </p:spTree>
    <p:extLst>
      <p:ext uri="{BB962C8B-B14F-4D97-AF65-F5344CB8AC3E}">
        <p14:creationId xmlns:p14="http://schemas.microsoft.com/office/powerpoint/2010/main" val="74584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2031325"/>
          </a:xfrm>
          <a:prstGeom prst="rect">
            <a:avLst/>
          </a:prstGeom>
        </p:spPr>
        <p:txBody>
          <a:bodyPr wrap="square">
            <a:spAutoFit/>
          </a:bodyPr>
          <a:lstStyle/>
          <a:p>
            <a:pPr algn="just"/>
            <a:r>
              <a:rPr lang="es-ES" dirty="0" smtClean="0"/>
              <a:t>La energía eléctrica se produce, a escala industrial, en las centrales eléctricas. Una central eléctrica es una fabrica de corriente eléctrica. La forma mas habitual de producir energía eléctrica es usando un alternador.</a:t>
            </a:r>
          </a:p>
          <a:p>
            <a:pPr algn="just"/>
            <a:endParaRPr lang="es-ES" dirty="0"/>
          </a:p>
          <a:p>
            <a:pPr algn="just"/>
            <a:r>
              <a:rPr lang="es-ES" dirty="0" smtClean="0"/>
              <a:t>Un alternador esta formado por un rollo de hilo conductor (bobina) que puede girar, y un imán que esta fijo.</a:t>
            </a:r>
          </a:p>
          <a:p>
            <a:pPr algn="just"/>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981" y="3248589"/>
            <a:ext cx="3672408" cy="192774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3" y="3660735"/>
            <a:ext cx="2509553" cy="2615821"/>
          </a:xfrm>
          <a:prstGeom prst="rect">
            <a:avLst/>
          </a:prstGeom>
        </p:spPr>
      </p:pic>
    </p:spTree>
    <p:extLst>
      <p:ext uri="{BB962C8B-B14F-4D97-AF65-F5344CB8AC3E}">
        <p14:creationId xmlns:p14="http://schemas.microsoft.com/office/powerpoint/2010/main" val="65759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1477328"/>
          </a:xfrm>
          <a:prstGeom prst="rect">
            <a:avLst/>
          </a:prstGeom>
        </p:spPr>
        <p:txBody>
          <a:bodyPr wrap="square">
            <a:spAutoFit/>
          </a:bodyPr>
          <a:lstStyle/>
          <a:p>
            <a:pPr algn="just"/>
            <a:r>
              <a:rPr lang="es-ES" dirty="0" smtClean="0"/>
              <a:t>La bobina gira dentro del imán, impulsada por el giro de una turbina que, a su vez, se hace girar gracias a un fluido en movimiento.</a:t>
            </a:r>
          </a:p>
          <a:p>
            <a:pPr algn="just"/>
            <a:endParaRPr lang="es-ES" dirty="0"/>
          </a:p>
          <a:p>
            <a:pPr algn="just"/>
            <a:r>
              <a:rPr lang="es-ES" dirty="0" smtClean="0"/>
              <a:t>Por ultimo, la corriente eléctrica se modifica en un transformador, que la prepara para ser transportada.</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24" y="3432123"/>
            <a:ext cx="2764288" cy="1944216"/>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3200497"/>
            <a:ext cx="4631234" cy="1982747"/>
          </a:xfrm>
          <a:prstGeom prst="rect">
            <a:avLst/>
          </a:prstGeom>
        </p:spPr>
      </p:pic>
    </p:spTree>
    <p:extLst>
      <p:ext uri="{BB962C8B-B14F-4D97-AF65-F5344CB8AC3E}">
        <p14:creationId xmlns:p14="http://schemas.microsoft.com/office/powerpoint/2010/main" val="56129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3215</TotalTime>
  <Words>2529</Words>
  <Application>Microsoft Office PowerPoint</Application>
  <PresentationFormat>Presentación en pantalla (4:3)</PresentationFormat>
  <Paragraphs>273</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Adobe Fan Heiti Std B</vt:lpstr>
      <vt:lpstr>Arial</vt:lpstr>
      <vt:lpstr>Calibri</vt:lpstr>
      <vt:lpstr>Calibri Light</vt:lpstr>
      <vt:lpstr>Cambria Math</vt:lpstr>
      <vt:lpstr>Wingdings</vt:lpstr>
      <vt:lpstr>Tema de Office</vt:lpstr>
      <vt:lpstr>MAGNITUDES Y UNIDADES ELÉCTRICAS</vt:lpstr>
      <vt:lpstr>Presentación de PowerPoint</vt:lpstr>
      <vt:lpstr>Qué es la electricidad</vt:lpstr>
      <vt:lpstr>La carga eléctrica</vt:lpstr>
      <vt:lpstr>La carga eléctrica</vt:lpstr>
      <vt:lpstr>La corriente eléctrica</vt:lpstr>
      <vt:lpstr>La corriente eléctrica</vt:lpstr>
      <vt:lpstr>La generación de electricidad</vt:lpstr>
      <vt:lpstr>La generación de electricidad</vt:lpstr>
      <vt:lpstr>Aplicaciones de la electricidad</vt:lpstr>
      <vt:lpstr>Aplicaciones de la electricidad</vt:lpstr>
      <vt:lpstr>Materiales conductores, aislantes y semiconductores</vt:lpstr>
      <vt:lpstr>Materiales conductores, aislantes y semiconductores</vt:lpstr>
      <vt:lpstr>Materiales conductores, aislantes y semiconductores</vt:lpstr>
      <vt:lpstr>Magnitudes eléctricas</vt:lpstr>
      <vt:lpstr>Magnitudes eléctricas</vt:lpstr>
      <vt:lpstr>Voltaje, tensión o diferencia de potencial</vt:lpstr>
      <vt:lpstr>Resistencia eléctrica</vt:lpstr>
      <vt:lpstr>Resistividad</vt:lpstr>
      <vt:lpstr>Resistividad</vt:lpstr>
      <vt:lpstr>Intensidad de corriente eléctrica </vt:lpstr>
      <vt:lpstr>Ley de Ohm</vt:lpstr>
      <vt:lpstr>Presentación de PowerPoint</vt:lpstr>
      <vt:lpstr>Energía </vt:lpstr>
      <vt:lpstr>Potencia</vt:lpstr>
      <vt:lpstr>Potencia</vt:lpstr>
      <vt:lpstr>Potencia</vt:lpstr>
      <vt:lpstr>Unidades eléctricas y equivalencias</vt:lpstr>
      <vt:lpstr>Unidades eléctricas y equivalencias</vt:lpstr>
      <vt:lpstr>Circuito eléctrico </vt:lpstr>
      <vt:lpstr>Partes de un circuito eléctrico</vt:lpstr>
      <vt:lpstr>Símbolos eléctricos</vt:lpstr>
      <vt:lpstr>Leyes de kirchhoff</vt:lpstr>
      <vt:lpstr>Leyes de kirchhoff</vt:lpstr>
      <vt:lpstr>Circuito en serie</vt:lpstr>
      <vt:lpstr>Circuito en serie</vt:lpstr>
      <vt:lpstr>Circuito en paralelo</vt:lpstr>
      <vt:lpstr>Circuito en paralelo</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257</cp:revision>
  <dcterms:created xsi:type="dcterms:W3CDTF">2020-07-28T21:30:15Z</dcterms:created>
  <dcterms:modified xsi:type="dcterms:W3CDTF">2022-06-21T13:45:55Z</dcterms:modified>
</cp:coreProperties>
</file>