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300" r:id="rId3"/>
    <p:sldId id="267" r:id="rId4"/>
    <p:sldId id="337" r:id="rId5"/>
    <p:sldId id="338" r:id="rId6"/>
    <p:sldId id="340" r:id="rId7"/>
    <p:sldId id="341" r:id="rId8"/>
    <p:sldId id="302" r:id="rId9"/>
    <p:sldId id="342" r:id="rId10"/>
    <p:sldId id="347" r:id="rId11"/>
    <p:sldId id="343" r:id="rId12"/>
    <p:sldId id="344" r:id="rId13"/>
    <p:sldId id="345" r:id="rId14"/>
    <p:sldId id="346" r:id="rId15"/>
    <p:sldId id="349" r:id="rId16"/>
    <p:sldId id="350" r:id="rId17"/>
    <p:sldId id="351" r:id="rId18"/>
    <p:sldId id="353" r:id="rId19"/>
    <p:sldId id="354" r:id="rId20"/>
    <p:sldId id="355" r:id="rId21"/>
    <p:sldId id="356" r:id="rId22"/>
    <p:sldId id="357" r:id="rId23"/>
    <p:sldId id="358" r:id="rId24"/>
    <p:sldId id="361" r:id="rId25"/>
    <p:sldId id="362" r:id="rId26"/>
    <p:sldId id="360" r:id="rId27"/>
    <p:sldId id="363" r:id="rId28"/>
    <p:sldId id="365" r:id="rId29"/>
    <p:sldId id="366" r:id="rId30"/>
    <p:sldId id="367" r:id="rId31"/>
    <p:sldId id="359" r:id="rId32"/>
    <p:sldId id="352" r:id="rId33"/>
    <p:sldId id="307" r:id="rId34"/>
    <p:sldId id="308" r:id="rId35"/>
    <p:sldId id="322" r:id="rId36"/>
    <p:sldId id="326" r:id="rId37"/>
    <p:sldId id="328" r:id="rId38"/>
    <p:sldId id="330" r:id="rId39"/>
    <p:sldId id="275" r:id="rId4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4660"/>
  </p:normalViewPr>
  <p:slideViewPr>
    <p:cSldViewPr>
      <p:cViewPr varScale="1">
        <p:scale>
          <a:sx n="109" d="100"/>
          <a:sy n="109" d="100"/>
        </p:scale>
        <p:origin x="129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04/08/2022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04/08/2022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eg"/><Relationship Id="rId4"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jpeg"/><Relationship Id="rId5" Type="http://schemas.openxmlformats.org/officeDocument/2006/relationships/image" Target="../media/image37.jpg"/><Relationship Id="rId4" Type="http://schemas.openxmlformats.org/officeDocument/2006/relationships/image" Target="../media/image36.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167719"/>
            <a:ext cx="6858000" cy="1594365"/>
          </a:xfrm>
        </p:spPr>
        <p:txBody>
          <a:bodyPr>
            <a:noAutofit/>
          </a:bodyPr>
          <a:lstStyle/>
          <a:p>
            <a:r>
              <a:rPr lang="es-ES" sz="5400" b="1" i="1" dirty="0" smtClean="0">
                <a:effectLst>
                  <a:outerShdw blurRad="38100" dist="38100" dir="2700000" algn="tl">
                    <a:srgbClr val="000000">
                      <a:alpha val="43137"/>
                    </a:srgbClr>
                  </a:outerShdw>
                </a:effectLst>
              </a:rPr>
              <a:t>FUNDAMENTOS ELÉCTRICOS</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004048" y="4563972"/>
            <a:ext cx="4122828" cy="923330"/>
          </a:xfrm>
          <a:prstGeom prst="rect">
            <a:avLst/>
          </a:prstGeom>
        </p:spPr>
        <p:txBody>
          <a:bodyPr wrap="square">
            <a:spAutoFit/>
          </a:bodyPr>
          <a:lstStyle/>
          <a:p>
            <a:r>
              <a:rPr lang="en-US" dirty="0"/>
              <a:t>“A man who asks is a fool for five minutes. A man who never asks is a fool for life.” — Chinese Proverb</a:t>
            </a:r>
            <a:endParaRPr lang="es-ES" b="1" dirty="0"/>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956195"/>
            <a:ext cx="4889156" cy="2862322"/>
          </a:xfrm>
          <a:prstGeom prst="rect">
            <a:avLst/>
          </a:prstGeom>
        </p:spPr>
        <p:txBody>
          <a:bodyPr wrap="square">
            <a:spAutoFit/>
          </a:bodyPr>
          <a:lstStyle/>
          <a:p>
            <a:pPr marL="285750" indent="-285750">
              <a:buFont typeface="Arial" panose="020B0604020202020204" pitchFamily="34" charset="0"/>
              <a:buChar char="•"/>
            </a:pPr>
            <a:r>
              <a:rPr lang="es-ES" dirty="0" smtClean="0"/>
              <a:t>Las centrales producen la energía eléctrica en forma de corriente alterna. </a:t>
            </a:r>
          </a:p>
          <a:p>
            <a:pPr marL="285750" indent="-285750">
              <a:buFont typeface="Arial" panose="020B0604020202020204" pitchFamily="34" charset="0"/>
              <a:buChar char="•"/>
            </a:pPr>
            <a:r>
              <a:rPr lang="es-ES" dirty="0" smtClean="0"/>
              <a:t>La corriente generada presenta una intensidad de corriente altísima pero con un voltaje bajo (15 – 20KV).</a:t>
            </a:r>
          </a:p>
          <a:p>
            <a:pPr marL="285750" indent="-285750">
              <a:buFont typeface="Arial" panose="020B0604020202020204" pitchFamily="34" charset="0"/>
              <a:buChar char="•"/>
            </a:pPr>
            <a:r>
              <a:rPr lang="es-ES" dirty="0" smtClean="0"/>
              <a:t>Las corrientes muy altas sufren de importantes perdidas en los cables conductores en forma de calor (efecto Joule) lo que supondría una gran perdida de energía en el transporte.</a:t>
            </a:r>
          </a:p>
          <a:p>
            <a:endParaRPr lang="es-ES" dirty="0" smtClean="0"/>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Centrales eléctricas</a:t>
            </a:r>
            <a:endParaRPr lang="es-EC" sz="2400" b="1" i="1" dirty="0"/>
          </a:p>
        </p:txBody>
      </p:sp>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l="5661" t="9715"/>
          <a:stretch/>
        </p:blipFill>
        <p:spPr>
          <a:xfrm>
            <a:off x="5436096" y="2022703"/>
            <a:ext cx="3367074" cy="2412423"/>
          </a:xfrm>
          <a:prstGeom prst="rect">
            <a:avLst/>
          </a:prstGeom>
        </p:spPr>
      </p:pic>
    </p:spTree>
    <p:extLst>
      <p:ext uri="{BB962C8B-B14F-4D97-AF65-F5344CB8AC3E}">
        <p14:creationId xmlns:p14="http://schemas.microsoft.com/office/powerpoint/2010/main" val="2224195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3947970" cy="923330"/>
          </a:xfrm>
          <a:prstGeom prst="rect">
            <a:avLst/>
          </a:prstGeom>
        </p:spPr>
        <p:txBody>
          <a:bodyPr wrap="square">
            <a:spAutoFit/>
          </a:bodyPr>
          <a:lstStyle/>
          <a:p>
            <a:pPr marL="285750" indent="-285750">
              <a:buFont typeface="Arial" panose="020B0604020202020204" pitchFamily="34" charset="0"/>
              <a:buChar char="•"/>
            </a:pPr>
            <a:r>
              <a:rPr lang="es-ES" dirty="0" smtClean="0"/>
              <a:t>El transformador eleva el voltaje de la energía eléctrica de 20kV a 420kV</a:t>
            </a:r>
          </a:p>
          <a:p>
            <a:pPr marL="285750" indent="-285750">
              <a:buFont typeface="Arial" panose="020B0604020202020204" pitchFamily="34" charset="0"/>
              <a:buChar char="•"/>
            </a:pPr>
            <a:r>
              <a:rPr lang="es-ES" dirty="0" smtClean="0"/>
              <a:t>P=I.V</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Transformadores elevadores</a:t>
            </a:r>
            <a:endParaRPr lang="es-EC" sz="2400" b="1" i="1" dirty="0"/>
          </a:p>
        </p:txBody>
      </p:sp>
      <p:pic>
        <p:nvPicPr>
          <p:cNvPr id="5"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2115688"/>
            <a:ext cx="4415716" cy="1890479"/>
          </a:xfrm>
          <a:prstGeom prst="rect">
            <a:avLst/>
          </a:prstGeom>
        </p:spPr>
      </p:pic>
      <p:sp>
        <p:nvSpPr>
          <p:cNvPr id="12" name="Rectángulo 11"/>
          <p:cNvSpPr/>
          <p:nvPr/>
        </p:nvSpPr>
        <p:spPr>
          <a:xfrm>
            <a:off x="394576" y="4293682"/>
            <a:ext cx="8349550" cy="923330"/>
          </a:xfrm>
          <a:prstGeom prst="rect">
            <a:avLst/>
          </a:prstGeom>
        </p:spPr>
        <p:txBody>
          <a:bodyPr wrap="square">
            <a:spAutoFit/>
          </a:bodyPr>
          <a:lstStyle/>
          <a:p>
            <a:pPr marL="285750" indent="-285750">
              <a:buFont typeface="Arial" panose="020B0604020202020204" pitchFamily="34" charset="0"/>
              <a:buChar char="•"/>
            </a:pPr>
            <a:r>
              <a:rPr lang="es-ES" dirty="0" smtClean="0"/>
              <a:t>Por lo tanto la misma potencia en el punto de origen puede ser distribuida a largas distancias con bajas intensidades de corriente y, por tanto, con bajas perdidas por causa del efecto Joule.</a:t>
            </a:r>
          </a:p>
        </p:txBody>
      </p:sp>
      <p:sp>
        <p:nvSpPr>
          <p:cNvPr id="13" name="Rectángulo 12"/>
          <p:cNvSpPr/>
          <p:nvPr/>
        </p:nvSpPr>
        <p:spPr>
          <a:xfrm>
            <a:off x="402924" y="3008447"/>
            <a:ext cx="4025060" cy="1200329"/>
          </a:xfrm>
          <a:prstGeom prst="rect">
            <a:avLst/>
          </a:prstGeom>
        </p:spPr>
        <p:txBody>
          <a:bodyPr wrap="square">
            <a:spAutoFit/>
          </a:bodyPr>
          <a:lstStyle/>
          <a:p>
            <a:pPr marL="285750" indent="-285750">
              <a:buFont typeface="Arial" panose="020B0604020202020204" pitchFamily="34" charset="0"/>
              <a:buChar char="•"/>
            </a:pPr>
            <a:r>
              <a:rPr lang="es-ES" dirty="0" smtClean="0"/>
              <a:t>Mediante un transformador se puede elevar el voltaje hasta altos valores, disminuyendo en igual proporción la intensidad de corriente.</a:t>
            </a:r>
          </a:p>
        </p:txBody>
      </p:sp>
      <p:sp>
        <p:nvSpPr>
          <p:cNvPr id="1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266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646331"/>
          </a:xfrm>
          <a:prstGeom prst="rect">
            <a:avLst/>
          </a:prstGeom>
        </p:spPr>
        <p:txBody>
          <a:bodyPr wrap="square">
            <a:spAutoFit/>
          </a:bodyPr>
          <a:lstStyle/>
          <a:p>
            <a:pPr marL="285750" indent="-285750">
              <a:buFont typeface="Arial" panose="020B0604020202020204" pitchFamily="34" charset="0"/>
              <a:buChar char="•"/>
            </a:pPr>
            <a:r>
              <a:rPr lang="es-ES" dirty="0" smtClean="0"/>
              <a:t>Es la red que transporta la corriente a 420kV desde las estaciones transformadoras de las centrales a las subestaciones  en las zonas de consumo</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Red de transporte de alta tensión </a:t>
            </a:r>
            <a:endParaRPr lang="es-EC" sz="2400" b="1" i="1" dirty="0"/>
          </a:p>
        </p:txBody>
      </p:sp>
      <p:sp>
        <p:nvSpPr>
          <p:cNvPr id="13" name="Rectángulo 12"/>
          <p:cNvSpPr/>
          <p:nvPr/>
        </p:nvSpPr>
        <p:spPr>
          <a:xfrm>
            <a:off x="402924" y="2819062"/>
            <a:ext cx="4025060" cy="2585323"/>
          </a:xfrm>
          <a:prstGeom prst="rect">
            <a:avLst/>
          </a:prstGeom>
        </p:spPr>
        <p:txBody>
          <a:bodyPr wrap="square">
            <a:spAutoFit/>
          </a:bodyPr>
          <a:lstStyle/>
          <a:p>
            <a:pPr marL="285750" indent="-285750">
              <a:buFont typeface="Arial" panose="020B0604020202020204" pitchFamily="34" charset="0"/>
              <a:buChar char="•"/>
            </a:pPr>
            <a:r>
              <a:rPr lang="es-ES" dirty="0" smtClean="0"/>
              <a:t>La red de transporte de alta tensión emplea líneas áreas. </a:t>
            </a:r>
          </a:p>
          <a:p>
            <a:pPr marL="742950" lvl="1" indent="-285750">
              <a:buFont typeface="Arial" panose="020B0604020202020204" pitchFamily="34" charset="0"/>
              <a:buChar char="•"/>
            </a:pPr>
            <a:r>
              <a:rPr lang="es-ES" dirty="0" smtClean="0"/>
              <a:t>Apoyos (torres de alta tensión)</a:t>
            </a:r>
          </a:p>
          <a:p>
            <a:pPr marL="742950" lvl="1" indent="-285750">
              <a:buFont typeface="Arial" panose="020B0604020202020204" pitchFamily="34" charset="0"/>
              <a:buChar char="•"/>
            </a:pPr>
            <a:r>
              <a:rPr lang="es-ES" dirty="0" smtClean="0"/>
              <a:t>Conductores (cables de cobre o aluminio)</a:t>
            </a:r>
          </a:p>
          <a:p>
            <a:pPr marL="742950" lvl="1" indent="-285750">
              <a:buFont typeface="Arial" panose="020B0604020202020204" pitchFamily="34" charset="0"/>
              <a:buChar char="•"/>
            </a:pPr>
            <a:r>
              <a:rPr lang="es-ES" dirty="0" smtClean="0"/>
              <a:t>Aisladores (elementos que aíslan eléctricamente los cables de los apoyos metálicos)</a:t>
            </a:r>
          </a:p>
          <a:p>
            <a:pPr marL="285750" indent="-285750">
              <a:buFont typeface="Arial" panose="020B0604020202020204" pitchFamily="34" charset="0"/>
              <a:buChar char="•"/>
            </a:pPr>
            <a:endParaRPr lang="es-ES" dirty="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690" y="2913844"/>
            <a:ext cx="4154436" cy="2031915"/>
          </a:xfrm>
          <a:prstGeom prst="rect">
            <a:avLst/>
          </a:prstGeom>
        </p:spPr>
      </p:pic>
      <p:sp>
        <p:nvSpPr>
          <p:cNvPr id="1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195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646331"/>
          </a:xfrm>
          <a:prstGeom prst="rect">
            <a:avLst/>
          </a:prstGeom>
        </p:spPr>
        <p:txBody>
          <a:bodyPr wrap="square">
            <a:spAutoFit/>
          </a:bodyPr>
          <a:lstStyle/>
          <a:p>
            <a:pPr marL="285750" indent="-285750">
              <a:buFont typeface="Arial" panose="020B0604020202020204" pitchFamily="34" charset="0"/>
              <a:buChar char="•"/>
            </a:pPr>
            <a:r>
              <a:rPr lang="es-ES" dirty="0" smtClean="0"/>
              <a:t>Reducir el voltaje de la electricidad para distribuir la energía a las zonas de consumo ( ciudades, industrias, etc. )</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Transformadores reductores</a:t>
            </a:r>
            <a:endParaRPr lang="es-EC" sz="2400" b="1" i="1" dirty="0"/>
          </a:p>
        </p:txBody>
      </p:sp>
      <p:sp>
        <p:nvSpPr>
          <p:cNvPr id="13" name="Rectángulo 12"/>
          <p:cNvSpPr/>
          <p:nvPr/>
        </p:nvSpPr>
        <p:spPr>
          <a:xfrm>
            <a:off x="402924" y="2819062"/>
            <a:ext cx="5537228" cy="2585323"/>
          </a:xfrm>
          <a:prstGeom prst="rect">
            <a:avLst/>
          </a:prstGeom>
        </p:spPr>
        <p:txBody>
          <a:bodyPr wrap="square">
            <a:spAutoFit/>
          </a:bodyPr>
          <a:lstStyle/>
          <a:p>
            <a:pPr marL="285750" indent="-285750">
              <a:buFont typeface="Arial" panose="020B0604020202020204" pitchFamily="34" charset="0"/>
              <a:buChar char="•"/>
            </a:pPr>
            <a:r>
              <a:rPr lang="es-ES" dirty="0" smtClean="0"/>
              <a:t>Subestación de transformación: Primera reducción de tensión de 420kV a 132kV</a:t>
            </a:r>
          </a:p>
          <a:p>
            <a:pPr marL="285750" indent="-285750">
              <a:buFont typeface="Arial" panose="020B0604020202020204" pitchFamily="34" charset="0"/>
              <a:buChar char="•"/>
            </a:pPr>
            <a:r>
              <a:rPr lang="es-ES" dirty="0" smtClean="0"/>
              <a:t>Estaciones de transformación: Reducen la tensión de 132kV a 20KV para pasar a las redes de distribución de media tensión.</a:t>
            </a:r>
          </a:p>
          <a:p>
            <a:pPr marL="285750" indent="-285750">
              <a:buFont typeface="Arial" panose="020B0604020202020204" pitchFamily="34" charset="0"/>
              <a:buChar char="•"/>
            </a:pPr>
            <a:r>
              <a:rPr lang="es-ES" dirty="0" smtClean="0"/>
              <a:t>Centros de transformación (transformador de distribución): operan la transformación final a baja tensión de 20kV a una tensión de 440 trifásica o 120V monofásica.</a:t>
            </a:r>
            <a:endParaRPr lang="es-ES" dirty="0"/>
          </a:p>
        </p:txBody>
      </p:sp>
      <p:sp>
        <p:nvSpPr>
          <p:cNvPr id="12"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pic>
        <p:nvPicPr>
          <p:cNvPr id="1026" name="Picture 2" descr="Introducción y clasificación de los Centros de Transformacion MT/BT |  Sector Electricidad | Profesionales en Ingeniería Eléctric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4642" y="2900623"/>
            <a:ext cx="2921878" cy="219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84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11133" y="5233086"/>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8006" y="1973735"/>
            <a:ext cx="8336120" cy="369332"/>
          </a:xfrm>
          <a:prstGeom prst="rect">
            <a:avLst/>
          </a:prstGeom>
        </p:spPr>
        <p:txBody>
          <a:bodyPr wrap="square">
            <a:spAutoFit/>
          </a:bodyPr>
          <a:lstStyle/>
          <a:p>
            <a:r>
              <a:rPr lang="es-ES" dirty="0" smtClean="0"/>
              <a:t>Redes de transporte una vez transformada en media o baja tensión</a:t>
            </a:r>
          </a:p>
        </p:txBody>
      </p:sp>
      <p:sp>
        <p:nvSpPr>
          <p:cNvPr id="10" name="Título 3"/>
          <p:cNvSpPr txBox="1">
            <a:spLocks/>
          </p:cNvSpPr>
          <p:nvPr/>
        </p:nvSpPr>
        <p:spPr>
          <a:xfrm>
            <a:off x="402924" y="1366253"/>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i="1" dirty="0" smtClean="0"/>
              <a:t>Redes de distribución</a:t>
            </a:r>
            <a:endParaRPr lang="es-EC" sz="2400" b="1" i="1" dirty="0"/>
          </a:p>
        </p:txBody>
      </p:sp>
      <p:sp>
        <p:nvSpPr>
          <p:cNvPr id="12" name="Rectángulo 11"/>
          <p:cNvSpPr/>
          <p:nvPr/>
        </p:nvSpPr>
        <p:spPr>
          <a:xfrm>
            <a:off x="426189" y="2354451"/>
            <a:ext cx="8336120" cy="1477328"/>
          </a:xfrm>
          <a:prstGeom prst="rect">
            <a:avLst/>
          </a:prstGeom>
        </p:spPr>
        <p:txBody>
          <a:bodyPr wrap="square">
            <a:spAutoFit/>
          </a:bodyPr>
          <a:lstStyle/>
          <a:p>
            <a:pPr marL="285750" indent="-285750">
              <a:buFont typeface="Arial" panose="020B0604020202020204" pitchFamily="34" charset="0"/>
              <a:buChar char="•"/>
            </a:pPr>
            <a:r>
              <a:rPr lang="es-ES" b="1" dirty="0" smtClean="0"/>
              <a:t>Red de distribución media tensión:</a:t>
            </a:r>
          </a:p>
          <a:p>
            <a:r>
              <a:rPr lang="es-ES" dirty="0" smtClean="0"/>
              <a:t>Redes que parten de las subestaciones a una tensión de 20KV</a:t>
            </a:r>
          </a:p>
          <a:p>
            <a:pPr marL="285750" indent="-285750">
              <a:buFont typeface="Arial" panose="020B0604020202020204" pitchFamily="34" charset="0"/>
              <a:buChar char="•"/>
            </a:pPr>
            <a:r>
              <a:rPr lang="es-ES" b="1" dirty="0" smtClean="0"/>
              <a:t>Red de distribución de baja tensión:</a:t>
            </a:r>
          </a:p>
          <a:p>
            <a:r>
              <a:rPr lang="es-ES" dirty="0" smtClean="0"/>
              <a:t>Redes que parten de los centros de transformación hasta llegar al usuario domestico final con una tensión de 120V a 600V</a:t>
            </a:r>
          </a:p>
        </p:txBody>
      </p:sp>
      <p:sp>
        <p:nvSpPr>
          <p:cNvPr id="14" name="Título 3"/>
          <p:cNvSpPr txBox="1">
            <a:spLocks/>
          </p:cNvSpPr>
          <p:nvPr/>
        </p:nvSpPr>
        <p:spPr>
          <a:xfrm>
            <a:off x="396464" y="3701278"/>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i="1" dirty="0" smtClean="0"/>
              <a:t>Centros de consumo</a:t>
            </a:r>
            <a:endParaRPr lang="es-EC" sz="2400" b="1" i="1" dirty="0"/>
          </a:p>
        </p:txBody>
      </p:sp>
      <p:sp>
        <p:nvSpPr>
          <p:cNvPr id="15" name="Rectángulo 14"/>
          <p:cNvSpPr/>
          <p:nvPr/>
        </p:nvSpPr>
        <p:spPr>
          <a:xfrm>
            <a:off x="417723" y="4177921"/>
            <a:ext cx="8336120" cy="1477328"/>
          </a:xfrm>
          <a:prstGeom prst="rect">
            <a:avLst/>
          </a:prstGeom>
        </p:spPr>
        <p:txBody>
          <a:bodyPr wrap="square">
            <a:spAutoFit/>
          </a:bodyPr>
          <a:lstStyle/>
          <a:p>
            <a:r>
              <a:rPr lang="es-ES" dirty="0" smtClean="0"/>
              <a:t>Son los receptores donde se utiliza la energía eléctrica, punto final de la red de transporte y distribución.</a:t>
            </a:r>
          </a:p>
          <a:p>
            <a:r>
              <a:rPr lang="es-ES" dirty="0" smtClean="0"/>
              <a:t>Industria pesada 20kV-33kV</a:t>
            </a:r>
          </a:p>
          <a:p>
            <a:r>
              <a:rPr lang="es-ES" dirty="0" smtClean="0"/>
              <a:t>Industria ligera y comercios 440V trifásica</a:t>
            </a:r>
          </a:p>
          <a:p>
            <a:r>
              <a:rPr lang="es-ES" dirty="0" smtClean="0"/>
              <a:t>Uso domestico 120 V monofásica</a:t>
            </a:r>
          </a:p>
        </p:txBody>
      </p:sp>
      <p:sp>
        <p:nvSpPr>
          <p:cNvPr id="17"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10338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Diseño de instalaciones.</a:t>
            </a:r>
          </a:p>
          <a:p>
            <a:pPr lvl="1">
              <a:buFont typeface="Wingdings" panose="05000000000000000000" pitchFamily="2" charset="2"/>
              <a:buChar char="q"/>
            </a:pPr>
            <a:r>
              <a:rPr lang="es-ES" dirty="0" smtClean="0"/>
              <a:t>Definiciones</a:t>
            </a:r>
          </a:p>
          <a:p>
            <a:pPr lvl="1">
              <a:buFont typeface="Wingdings" panose="05000000000000000000" pitchFamily="2" charset="2"/>
              <a:buChar char="q"/>
            </a:pPr>
            <a:r>
              <a:rPr lang="es-ES" dirty="0"/>
              <a:t>Marco normativo y </a:t>
            </a:r>
            <a:r>
              <a:rPr lang="es-ES" dirty="0" smtClean="0"/>
              <a:t>referencias</a:t>
            </a:r>
          </a:p>
          <a:p>
            <a:pPr lvl="1">
              <a:buFont typeface="Wingdings" panose="05000000000000000000" pitchFamily="2" charset="2"/>
              <a:buChar char="q"/>
            </a:pPr>
            <a:r>
              <a:rPr lang="es-ES" dirty="0" smtClean="0"/>
              <a:t>Instalación eléctrica de la vivienda</a:t>
            </a:r>
            <a:endParaRPr lang="es-ES" dirty="0"/>
          </a:p>
          <a:p>
            <a:pPr lvl="1">
              <a:buFont typeface="Wingdings" panose="05000000000000000000" pitchFamily="2" charset="2"/>
              <a:buChar char="q"/>
            </a:pPr>
            <a:r>
              <a:rPr lang="es-ES" dirty="0" smtClean="0"/>
              <a:t>Instalación de enlace </a:t>
            </a:r>
          </a:p>
          <a:p>
            <a:pPr lvl="2">
              <a:buFont typeface="Wingdings" panose="05000000000000000000" pitchFamily="2" charset="2"/>
              <a:buChar char="q"/>
            </a:pPr>
            <a:r>
              <a:rPr lang="es-ES" dirty="0" smtClean="0"/>
              <a:t>Línea de acometida</a:t>
            </a:r>
          </a:p>
          <a:p>
            <a:pPr lvl="2">
              <a:buFont typeface="Wingdings" panose="05000000000000000000" pitchFamily="2" charset="2"/>
              <a:buChar char="q"/>
            </a:pPr>
            <a:r>
              <a:rPr lang="es-ES" dirty="0" smtClean="0"/>
              <a:t>Caja general de protección</a:t>
            </a:r>
          </a:p>
          <a:p>
            <a:pPr lvl="2">
              <a:buFont typeface="Wingdings" panose="05000000000000000000" pitchFamily="2" charset="2"/>
              <a:buChar char="q"/>
            </a:pPr>
            <a:r>
              <a:rPr lang="es-ES" dirty="0" smtClean="0"/>
              <a:t>Línea repartidora</a:t>
            </a:r>
          </a:p>
          <a:p>
            <a:pPr lvl="2">
              <a:buFont typeface="Wingdings" panose="05000000000000000000" pitchFamily="2" charset="2"/>
              <a:buChar char="q"/>
            </a:pPr>
            <a:r>
              <a:rPr lang="es-ES" dirty="0" smtClean="0"/>
              <a:t>Centralización de contadores</a:t>
            </a:r>
          </a:p>
          <a:p>
            <a:pPr lvl="2">
              <a:buFont typeface="Wingdings" panose="05000000000000000000" pitchFamily="2" charset="2"/>
              <a:buChar char="q"/>
            </a:pPr>
            <a:r>
              <a:rPr lang="es-ES" dirty="0" smtClean="0"/>
              <a:t>Cuadro general de mando y protección</a:t>
            </a:r>
          </a:p>
          <a:p>
            <a:pPr lvl="1">
              <a:buFont typeface="Wingdings" panose="05000000000000000000" pitchFamily="2" charset="2"/>
              <a:buChar char="q"/>
            </a:pPr>
            <a:r>
              <a:rPr lang="es-ES" dirty="0" smtClean="0"/>
              <a:t>Instalación interior de la vivienda</a:t>
            </a:r>
          </a:p>
          <a:p>
            <a:pPr lvl="2">
              <a:buFont typeface="Wingdings" panose="05000000000000000000" pitchFamily="2" charset="2"/>
              <a:buChar char="q"/>
            </a:pPr>
            <a:r>
              <a:rPr lang="es-ES" dirty="0" smtClean="0"/>
              <a:t>Cuadro general de mando y protección (CGMP)</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7150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a:xfrm>
            <a:off x="251520" y="1124141"/>
            <a:ext cx="5976664" cy="1387351"/>
          </a:xfrm>
        </p:spPr>
        <p:txBody>
          <a:bodyPr>
            <a:normAutofit fontScale="92500" lnSpcReduction="10000"/>
          </a:bodyPr>
          <a:lstStyle/>
          <a:p>
            <a:pPr algn="just">
              <a:buFont typeface="Wingdings" panose="05000000000000000000" pitchFamily="2" charset="2"/>
              <a:buChar char="q"/>
            </a:pPr>
            <a:r>
              <a:rPr lang="es-ES" dirty="0" smtClean="0"/>
              <a:t>Cajas o cajetines</a:t>
            </a:r>
          </a:p>
          <a:p>
            <a:pPr marL="0" indent="0" algn="just">
              <a:buNone/>
            </a:pPr>
            <a:r>
              <a:rPr lang="es-ES" sz="1900" dirty="0" smtClean="0"/>
              <a:t>Receptáculo en los cuales se realizan las diferentes conexiones como empalmes de cables, derivaciones o continuación de circuitos, salidas de puntos de luz, tomacorrientes, interruptores</a:t>
            </a:r>
          </a:p>
          <a:p>
            <a:pPr lvl="1" algn="just">
              <a:buFont typeface="Wingdings" panose="05000000000000000000" pitchFamily="2" charset="2"/>
              <a:buChar char="q"/>
            </a:pPr>
            <a:endParaRPr lang="es-ES" dirty="0" smtClean="0"/>
          </a:p>
          <a:p>
            <a:pPr marL="0" indent="0" algn="just">
              <a:buNone/>
            </a:pPr>
            <a:endParaRPr lang="es-ES" dirty="0" smtClean="0"/>
          </a:p>
        </p:txBody>
      </p:sp>
      <p:sp>
        <p:nvSpPr>
          <p:cNvPr id="11" name="Título 3"/>
          <p:cNvSpPr txBox="1">
            <a:spLocks/>
          </p:cNvSpPr>
          <p:nvPr/>
        </p:nvSpPr>
        <p:spPr>
          <a:xfrm>
            <a:off x="3275856" y="532966"/>
            <a:ext cx="28083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smtClean="0">
                <a:effectLst>
                  <a:outerShdw blurRad="38100" dist="38100" dir="2700000" algn="tl">
                    <a:srgbClr val="000000">
                      <a:alpha val="43137"/>
                    </a:srgbClr>
                  </a:outerShdw>
                </a:effectLst>
              </a:rPr>
              <a:t>Definiciones</a:t>
            </a:r>
            <a:endParaRPr lang="es-EC" sz="4400" b="1" i="1" dirty="0">
              <a:effectLst>
                <a:outerShdw blurRad="38100" dist="38100" dir="2700000" algn="tl">
                  <a:srgbClr val="000000">
                    <a:alpha val="43137"/>
                  </a:srgbClr>
                </a:outerShdw>
              </a:effectLst>
            </a:endParaRPr>
          </a:p>
        </p:txBody>
      </p:sp>
      <p:pic>
        <p:nvPicPr>
          <p:cNvPr id="1026" name="Picture 2" descr="impa.com"/>
          <p:cNvPicPr>
            <a:picLocks noChangeAspect="1" noChangeArrowheads="1"/>
          </p:cNvPicPr>
          <p:nvPr/>
        </p:nvPicPr>
        <p:blipFill rotWithShape="1">
          <a:blip r:embed="rId4">
            <a:extLst>
              <a:ext uri="{28A0092B-C50C-407E-A947-70E740481C1C}">
                <a14:useLocalDpi xmlns:a14="http://schemas.microsoft.com/office/drawing/2010/main" val="0"/>
              </a:ext>
            </a:extLst>
          </a:blip>
          <a:srcRect l="23958" r="20142"/>
          <a:stretch/>
        </p:blipFill>
        <p:spPr bwMode="auto">
          <a:xfrm>
            <a:off x="7740352" y="1418805"/>
            <a:ext cx="902785" cy="10065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jetines - Cajas de Paso archivos | Dolberg &amp; Dolber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9908" y="1400623"/>
            <a:ext cx="1024703" cy="1024703"/>
          </a:xfrm>
          <a:prstGeom prst="rect">
            <a:avLst/>
          </a:prstGeom>
          <a:noFill/>
          <a:extLst>
            <a:ext uri="{909E8E84-426E-40DD-AFC4-6F175D3DCCD1}">
              <a14:hiddenFill xmlns:a14="http://schemas.microsoft.com/office/drawing/2010/main">
                <a:solidFill>
                  <a:srgbClr val="FFFFFF"/>
                </a:solidFill>
              </a14:hiddenFill>
            </a:ext>
          </a:extLst>
        </p:spPr>
      </p:pic>
      <p:sp>
        <p:nvSpPr>
          <p:cNvPr id="10" name="Marcador de contenido 4"/>
          <p:cNvSpPr>
            <a:spLocks noGrp="1"/>
          </p:cNvSpPr>
          <p:nvPr>
            <p:ph sz="half" idx="1"/>
          </p:nvPr>
        </p:nvSpPr>
        <p:spPr>
          <a:xfrm>
            <a:off x="268644" y="2476643"/>
            <a:ext cx="8875356" cy="795250"/>
          </a:xfrm>
        </p:spPr>
        <p:txBody>
          <a:bodyPr>
            <a:normAutofit/>
          </a:bodyPr>
          <a:lstStyle/>
          <a:p>
            <a:pPr algn="just">
              <a:buFont typeface="Wingdings" panose="05000000000000000000" pitchFamily="2" charset="2"/>
              <a:buChar char="q"/>
            </a:pPr>
            <a:r>
              <a:rPr lang="es-ES" sz="1800" dirty="0" smtClean="0"/>
              <a:t>Carga</a:t>
            </a:r>
          </a:p>
          <a:p>
            <a:pPr marL="0" indent="0" algn="just">
              <a:buNone/>
            </a:pPr>
            <a:r>
              <a:rPr lang="es-ES" sz="1800" dirty="0" smtClean="0"/>
              <a:t>Es la potencia instalada o demanda en un circuito eléctrico.</a:t>
            </a:r>
          </a:p>
        </p:txBody>
      </p:sp>
      <p:sp>
        <p:nvSpPr>
          <p:cNvPr id="12" name="Marcador de contenido 4"/>
          <p:cNvSpPr>
            <a:spLocks noGrp="1"/>
          </p:cNvSpPr>
          <p:nvPr>
            <p:ph sz="half" idx="1"/>
          </p:nvPr>
        </p:nvSpPr>
        <p:spPr>
          <a:xfrm>
            <a:off x="302346" y="3279370"/>
            <a:ext cx="8875356" cy="795250"/>
          </a:xfrm>
        </p:spPr>
        <p:txBody>
          <a:bodyPr>
            <a:normAutofit fontScale="85000" lnSpcReduction="20000"/>
          </a:bodyPr>
          <a:lstStyle/>
          <a:p>
            <a:pPr algn="just">
              <a:buFont typeface="Wingdings" panose="05000000000000000000" pitchFamily="2" charset="2"/>
              <a:buChar char="q"/>
            </a:pPr>
            <a:r>
              <a:rPr lang="es-ES" dirty="0" smtClean="0"/>
              <a:t>Demanda</a:t>
            </a:r>
          </a:p>
          <a:p>
            <a:pPr marL="0" indent="0" algn="just">
              <a:buNone/>
            </a:pPr>
            <a:r>
              <a:rPr lang="es-ES" dirty="0" smtClean="0"/>
              <a:t>Es la potencia requerida por un sistema eléctrico, o parte de el, promediada en un intervalo de tiempo determinado</a:t>
            </a:r>
          </a:p>
        </p:txBody>
      </p:sp>
      <p:sp>
        <p:nvSpPr>
          <p:cNvPr id="13" name="Marcador de contenido 4"/>
          <p:cNvSpPr>
            <a:spLocks noGrp="1"/>
          </p:cNvSpPr>
          <p:nvPr>
            <p:ph sz="half" idx="1"/>
          </p:nvPr>
        </p:nvSpPr>
        <p:spPr>
          <a:xfrm>
            <a:off x="309242" y="4028848"/>
            <a:ext cx="8875356" cy="795250"/>
          </a:xfrm>
        </p:spPr>
        <p:txBody>
          <a:bodyPr>
            <a:normAutofit fontScale="85000" lnSpcReduction="20000"/>
          </a:bodyPr>
          <a:lstStyle/>
          <a:p>
            <a:pPr algn="just">
              <a:buFont typeface="Wingdings" panose="05000000000000000000" pitchFamily="2" charset="2"/>
              <a:buChar char="q"/>
            </a:pPr>
            <a:r>
              <a:rPr lang="es-ES" dirty="0" smtClean="0"/>
              <a:t>Diagrama unifilar</a:t>
            </a:r>
          </a:p>
          <a:p>
            <a:pPr marL="0" indent="0" algn="just">
              <a:buNone/>
            </a:pPr>
            <a:r>
              <a:rPr lang="es-ES" dirty="0" smtClean="0"/>
              <a:t>Gráfico que suministra información rápida y concisa de como esta estructurada la instalación eléctrica.</a:t>
            </a:r>
          </a:p>
        </p:txBody>
      </p:sp>
      <p:sp>
        <p:nvSpPr>
          <p:cNvPr id="14" name="Marcador de contenido 4"/>
          <p:cNvSpPr>
            <a:spLocks noGrp="1"/>
          </p:cNvSpPr>
          <p:nvPr>
            <p:ph sz="half" idx="1"/>
          </p:nvPr>
        </p:nvSpPr>
        <p:spPr>
          <a:xfrm>
            <a:off x="329276" y="4773264"/>
            <a:ext cx="8875356" cy="795250"/>
          </a:xfrm>
        </p:spPr>
        <p:txBody>
          <a:bodyPr>
            <a:normAutofit/>
          </a:bodyPr>
          <a:lstStyle/>
          <a:p>
            <a:pPr algn="just">
              <a:buFont typeface="Wingdings" panose="05000000000000000000" pitchFamily="2" charset="2"/>
              <a:buChar char="q"/>
            </a:pPr>
            <a:r>
              <a:rPr lang="es-ES" sz="1800" dirty="0" smtClean="0"/>
              <a:t>Empotrar </a:t>
            </a:r>
          </a:p>
          <a:p>
            <a:pPr marL="0" indent="0" algn="just">
              <a:buNone/>
            </a:pPr>
            <a:r>
              <a:rPr lang="es-ES" sz="1800" dirty="0" smtClean="0"/>
              <a:t>Hacer que algo quede encajado y fijo en el interior de una pared, losa o piso.</a:t>
            </a:r>
          </a:p>
        </p:txBody>
      </p:sp>
      <p:sp>
        <p:nvSpPr>
          <p:cNvPr id="15" name="Marcador de contenido 4"/>
          <p:cNvSpPr>
            <a:spLocks noGrp="1"/>
          </p:cNvSpPr>
          <p:nvPr>
            <p:ph sz="half" idx="1"/>
          </p:nvPr>
        </p:nvSpPr>
        <p:spPr>
          <a:xfrm>
            <a:off x="349310" y="5471908"/>
            <a:ext cx="8875356" cy="795250"/>
          </a:xfrm>
        </p:spPr>
        <p:txBody>
          <a:bodyPr>
            <a:normAutofit/>
          </a:bodyPr>
          <a:lstStyle/>
          <a:p>
            <a:pPr algn="just">
              <a:buFont typeface="Wingdings" panose="05000000000000000000" pitchFamily="2" charset="2"/>
              <a:buChar char="q"/>
            </a:pPr>
            <a:r>
              <a:rPr lang="es-ES" sz="1800" dirty="0" smtClean="0"/>
              <a:t>Fase </a:t>
            </a:r>
          </a:p>
          <a:p>
            <a:pPr marL="0" indent="0" algn="just">
              <a:buNone/>
            </a:pPr>
            <a:r>
              <a:rPr lang="es-ES" sz="1800" dirty="0" smtClean="0"/>
              <a:t>Punto en el cual la diferencia de potencial con respecto a tierra es mayor que cero.</a:t>
            </a:r>
          </a:p>
        </p:txBody>
      </p:sp>
    </p:spTree>
    <p:extLst>
      <p:ext uri="{BB962C8B-B14F-4D97-AF65-F5344CB8AC3E}">
        <p14:creationId xmlns:p14="http://schemas.microsoft.com/office/powerpoint/2010/main" val="1678532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a:xfrm>
            <a:off x="251520" y="1124141"/>
            <a:ext cx="7200800" cy="1387351"/>
          </a:xfrm>
        </p:spPr>
        <p:txBody>
          <a:bodyPr>
            <a:normAutofit/>
          </a:bodyPr>
          <a:lstStyle/>
          <a:p>
            <a:pPr algn="just">
              <a:buFont typeface="Wingdings" panose="05000000000000000000" pitchFamily="2" charset="2"/>
              <a:buChar char="q"/>
            </a:pPr>
            <a:r>
              <a:rPr lang="es-ES" dirty="0" smtClean="0"/>
              <a:t>Interruptor termo-magnético</a:t>
            </a:r>
          </a:p>
          <a:p>
            <a:pPr marL="0" indent="0" algn="just">
              <a:buNone/>
            </a:pPr>
            <a:r>
              <a:rPr lang="es-ES" sz="1900" dirty="0" smtClean="0"/>
              <a:t>Elemento de maniobra y protección diseñado para abrir o cerrar un circuito de manera manual o para abrir un circuito automáticamente.</a:t>
            </a:r>
          </a:p>
          <a:p>
            <a:pPr lvl="1" algn="just">
              <a:buFont typeface="Wingdings" panose="05000000000000000000" pitchFamily="2" charset="2"/>
              <a:buChar char="q"/>
            </a:pPr>
            <a:endParaRPr lang="es-ES" dirty="0" smtClean="0"/>
          </a:p>
          <a:p>
            <a:pPr marL="0" indent="0" algn="just">
              <a:buNone/>
            </a:pPr>
            <a:endParaRPr lang="es-ES" dirty="0" smtClean="0"/>
          </a:p>
        </p:txBody>
      </p:sp>
      <p:sp>
        <p:nvSpPr>
          <p:cNvPr id="11" name="Título 3"/>
          <p:cNvSpPr txBox="1">
            <a:spLocks/>
          </p:cNvSpPr>
          <p:nvPr/>
        </p:nvSpPr>
        <p:spPr>
          <a:xfrm>
            <a:off x="3275856" y="532966"/>
            <a:ext cx="28083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smtClean="0">
                <a:effectLst>
                  <a:outerShdw blurRad="38100" dist="38100" dir="2700000" algn="tl">
                    <a:srgbClr val="000000">
                      <a:alpha val="43137"/>
                    </a:srgbClr>
                  </a:outerShdw>
                </a:effectLst>
              </a:rPr>
              <a:t>Definiciones</a:t>
            </a:r>
            <a:endParaRPr lang="es-EC" sz="4400" b="1" i="1" dirty="0">
              <a:effectLst>
                <a:outerShdw blurRad="38100" dist="38100" dir="2700000" algn="tl">
                  <a:srgbClr val="000000">
                    <a:alpha val="43137"/>
                  </a:srgbClr>
                </a:outerShdw>
              </a:effectLst>
            </a:endParaRPr>
          </a:p>
        </p:txBody>
      </p:sp>
      <p:sp>
        <p:nvSpPr>
          <p:cNvPr id="10" name="Marcador de contenido 4"/>
          <p:cNvSpPr>
            <a:spLocks noGrp="1"/>
          </p:cNvSpPr>
          <p:nvPr>
            <p:ph sz="half" idx="1"/>
          </p:nvPr>
        </p:nvSpPr>
        <p:spPr>
          <a:xfrm>
            <a:off x="268644" y="2179480"/>
            <a:ext cx="8875356" cy="795250"/>
          </a:xfrm>
        </p:spPr>
        <p:txBody>
          <a:bodyPr>
            <a:normAutofit/>
          </a:bodyPr>
          <a:lstStyle/>
          <a:p>
            <a:pPr algn="just">
              <a:buFont typeface="Wingdings" panose="05000000000000000000" pitchFamily="2" charset="2"/>
              <a:buChar char="q"/>
            </a:pPr>
            <a:r>
              <a:rPr lang="es-ES" sz="1800" dirty="0" smtClean="0"/>
              <a:t>Neutro</a:t>
            </a:r>
          </a:p>
          <a:p>
            <a:pPr marL="0" indent="0" algn="just">
              <a:buNone/>
            </a:pPr>
            <a:r>
              <a:rPr lang="es-ES" sz="1800" dirty="0" smtClean="0"/>
              <a:t>Conector que normalmente conduce corriente, intencionalmente conectado a tierra.</a:t>
            </a:r>
          </a:p>
        </p:txBody>
      </p:sp>
      <p:sp>
        <p:nvSpPr>
          <p:cNvPr id="12" name="Marcador de contenido 4"/>
          <p:cNvSpPr>
            <a:spLocks noGrp="1"/>
          </p:cNvSpPr>
          <p:nvPr>
            <p:ph sz="half" idx="1"/>
          </p:nvPr>
        </p:nvSpPr>
        <p:spPr>
          <a:xfrm>
            <a:off x="251520" y="3063057"/>
            <a:ext cx="8875356" cy="1054119"/>
          </a:xfrm>
        </p:spPr>
        <p:txBody>
          <a:bodyPr>
            <a:normAutofit fontScale="85000" lnSpcReduction="20000"/>
          </a:bodyPr>
          <a:lstStyle/>
          <a:p>
            <a:pPr algn="just">
              <a:buFont typeface="Wingdings" panose="05000000000000000000" pitchFamily="2" charset="2"/>
              <a:buChar char="q"/>
            </a:pPr>
            <a:r>
              <a:rPr lang="es-ES" dirty="0" smtClean="0"/>
              <a:t>Sistema de puesta a tierra</a:t>
            </a:r>
          </a:p>
          <a:p>
            <a:pPr marL="0" indent="0" algn="just">
              <a:buNone/>
            </a:pPr>
            <a:r>
              <a:rPr lang="es-ES" dirty="0" smtClean="0"/>
              <a:t>La puesta a tierra es una unión intencional de todos los elementos metálicos que, mediante cables de sección suficiente entre las partes de una instalación y un conjunto de electrodos, permite la desviación a tierra de corrientes de falla o descargas.</a:t>
            </a:r>
          </a:p>
        </p:txBody>
      </p:sp>
      <p:sp>
        <p:nvSpPr>
          <p:cNvPr id="13" name="Marcador de contenido 4"/>
          <p:cNvSpPr>
            <a:spLocks noGrp="1"/>
          </p:cNvSpPr>
          <p:nvPr>
            <p:ph sz="half" idx="1"/>
          </p:nvPr>
        </p:nvSpPr>
        <p:spPr>
          <a:xfrm>
            <a:off x="251520" y="4203430"/>
            <a:ext cx="8875356" cy="795250"/>
          </a:xfrm>
        </p:spPr>
        <p:txBody>
          <a:bodyPr>
            <a:normAutofit fontScale="85000" lnSpcReduction="20000"/>
          </a:bodyPr>
          <a:lstStyle/>
          <a:p>
            <a:pPr algn="just">
              <a:buFont typeface="Wingdings" panose="05000000000000000000" pitchFamily="2" charset="2"/>
              <a:buChar char="q"/>
            </a:pPr>
            <a:r>
              <a:rPr lang="es-ES" dirty="0" smtClean="0"/>
              <a:t>Tomacorrientes</a:t>
            </a:r>
          </a:p>
          <a:p>
            <a:pPr marL="0" indent="0" algn="just">
              <a:buNone/>
            </a:pPr>
            <a:r>
              <a:rPr lang="es-ES" dirty="0" smtClean="0"/>
              <a:t>Dispositivos que tienen contacto hembras para la conexión de una clavija (enchufe) y terminales para la conexión a los circuitos de salida.</a:t>
            </a:r>
          </a:p>
        </p:txBody>
      </p:sp>
      <p:sp>
        <p:nvSpPr>
          <p:cNvPr id="15" name="Marcador de contenido 4"/>
          <p:cNvSpPr>
            <a:spLocks noGrp="1"/>
          </p:cNvSpPr>
          <p:nvPr>
            <p:ph sz="half" idx="1"/>
          </p:nvPr>
        </p:nvSpPr>
        <p:spPr>
          <a:xfrm>
            <a:off x="297589" y="5052099"/>
            <a:ext cx="8875356" cy="795250"/>
          </a:xfrm>
        </p:spPr>
        <p:txBody>
          <a:bodyPr>
            <a:normAutofit/>
          </a:bodyPr>
          <a:lstStyle/>
          <a:p>
            <a:pPr algn="just">
              <a:buFont typeface="Wingdings" panose="05000000000000000000" pitchFamily="2" charset="2"/>
              <a:buChar char="q"/>
            </a:pPr>
            <a:r>
              <a:rPr lang="es-ES" sz="1800" dirty="0" smtClean="0"/>
              <a:t>Voltaje nominal</a:t>
            </a:r>
          </a:p>
          <a:p>
            <a:pPr marL="0" indent="0" algn="just">
              <a:buNone/>
            </a:pPr>
            <a:r>
              <a:rPr lang="es-ES" sz="1800" dirty="0" smtClean="0"/>
              <a:t>Un valor nominal asignado a un sistema o circuito para designar su nivel de voltaje.</a:t>
            </a:r>
          </a:p>
        </p:txBody>
      </p:sp>
      <p:pic>
        <p:nvPicPr>
          <p:cNvPr id="2050" name="Picture 2" descr="BREAKER ENCHUFABLE 1P 120-240V SQUARE D:30AMP"/>
          <p:cNvPicPr>
            <a:picLocks noChangeAspect="1" noChangeArrowheads="1"/>
          </p:cNvPicPr>
          <p:nvPr/>
        </p:nvPicPr>
        <p:blipFill rotWithShape="1">
          <a:blip r:embed="rId4">
            <a:extLst>
              <a:ext uri="{28A0092B-C50C-407E-A947-70E740481C1C}">
                <a14:useLocalDpi xmlns:a14="http://schemas.microsoft.com/office/drawing/2010/main" val="0"/>
              </a:ext>
            </a:extLst>
          </a:blip>
          <a:srcRect l="20561" r="18960"/>
          <a:stretch/>
        </p:blipFill>
        <p:spPr bwMode="auto">
          <a:xfrm>
            <a:off x="7596336" y="1100662"/>
            <a:ext cx="1282218" cy="14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548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Marco normativo y referencias</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02924" y="1420445"/>
            <a:ext cx="5976664" cy="1371696"/>
          </a:xfrm>
        </p:spPr>
        <p:txBody>
          <a:bodyPr>
            <a:normAutofit fontScale="85000" lnSpcReduction="20000"/>
          </a:bodyPr>
          <a:lstStyle/>
          <a:p>
            <a:pPr algn="just">
              <a:buFont typeface="Wingdings" panose="05000000000000000000" pitchFamily="2" charset="2"/>
              <a:buChar char="q"/>
            </a:pPr>
            <a:r>
              <a:rPr lang="es-ES" dirty="0" smtClean="0"/>
              <a:t>NFPA 70 NATIONAL ELECTRICAL CODE 2011</a:t>
            </a:r>
            <a:endParaRPr lang="es-ES" dirty="0"/>
          </a:p>
          <a:p>
            <a:pPr algn="just">
              <a:buFont typeface="Wingdings" panose="05000000000000000000" pitchFamily="2" charset="2"/>
              <a:buChar char="q"/>
            </a:pPr>
            <a:r>
              <a:rPr lang="es-ES" dirty="0" smtClean="0"/>
              <a:t>CPE INEN 019 CODIGO ELECTRICO ECUATORIANO</a:t>
            </a:r>
          </a:p>
          <a:p>
            <a:pPr algn="just">
              <a:buFont typeface="Wingdings" panose="05000000000000000000" pitchFamily="2" charset="2"/>
              <a:buChar char="q"/>
            </a:pPr>
            <a:r>
              <a:rPr lang="es-ES" dirty="0" smtClean="0"/>
              <a:t>IEC 60617 GRAPHICAL SYMBOLS FOR DIAGRAMS</a:t>
            </a:r>
            <a:endParaRPr lang="es-ES" dirty="0"/>
          </a:p>
          <a:p>
            <a:pPr algn="just">
              <a:buFont typeface="Wingdings" panose="05000000000000000000" pitchFamily="2" charset="2"/>
              <a:buChar char="q"/>
            </a:pPr>
            <a:r>
              <a:rPr lang="es-ES" dirty="0" smtClean="0"/>
              <a:t> INEN 2345 ALAMBRES Y CABLES CON AISLAMIENTO TERMOPLASTICO</a:t>
            </a:r>
          </a:p>
        </p:txBody>
      </p:sp>
      <p:pic>
        <p:nvPicPr>
          <p:cNvPr id="3074" name="Picture 2" descr="McGraw-Hill's National Electrical Code 2011 Handbook | McGraw-Hill  Education - Access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949214"/>
            <a:ext cx="1584176" cy="25516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D IEC/TS 63064:2018 Graphical symbols for diagrams. Guidance on design for  standardization in IEC 60617 - European Standar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4248" y="1238938"/>
            <a:ext cx="1869538" cy="264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365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eléctrica de la vivienda</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Instalación de enlace</a:t>
            </a:r>
          </a:p>
        </p:txBody>
      </p:sp>
      <p:sp>
        <p:nvSpPr>
          <p:cNvPr id="13" name="Marcador de contenido 4"/>
          <p:cNvSpPr>
            <a:spLocks noGrp="1"/>
          </p:cNvSpPr>
          <p:nvPr>
            <p:ph sz="half" idx="1"/>
          </p:nvPr>
        </p:nvSpPr>
        <p:spPr>
          <a:xfrm>
            <a:off x="400621" y="1652442"/>
            <a:ext cx="4600128" cy="1371696"/>
          </a:xfrm>
        </p:spPr>
        <p:txBody>
          <a:bodyPr>
            <a:normAutofit fontScale="92500" lnSpcReduction="10000"/>
          </a:bodyPr>
          <a:lstStyle/>
          <a:p>
            <a:pPr marL="0" indent="0" algn="just">
              <a:buNone/>
            </a:pPr>
            <a:r>
              <a:rPr lang="es-ES" dirty="0" smtClean="0"/>
              <a:t>Se llama instalación de enlace a la que conecta la red de distribución de la empresa suministradora, que va enterrada bajo el suelo o colocada sobre las fachadas , con las instalaciones interiores de las viviendas.</a:t>
            </a:r>
          </a:p>
        </p:txBody>
      </p:sp>
      <p:pic>
        <p:nvPicPr>
          <p:cNvPr id="2050" name="Picture 2" descr="5.2.- Instalaciones de enla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980" y="1049749"/>
            <a:ext cx="2584900" cy="2600409"/>
          </a:xfrm>
          <a:prstGeom prst="rect">
            <a:avLst/>
          </a:prstGeom>
          <a:noFill/>
          <a:extLst>
            <a:ext uri="{909E8E84-426E-40DD-AFC4-6F175D3DCCD1}">
              <a14:hiddenFill xmlns:a14="http://schemas.microsoft.com/office/drawing/2010/main">
                <a:solidFill>
                  <a:srgbClr val="FFFFFF"/>
                </a:solidFill>
              </a14:hiddenFill>
            </a:ext>
          </a:extLst>
        </p:spPr>
      </p:pic>
      <p:sp>
        <p:nvSpPr>
          <p:cNvPr id="14" name="Marcador de contenido 4"/>
          <p:cNvSpPr>
            <a:spLocks noGrp="1"/>
          </p:cNvSpPr>
          <p:nvPr>
            <p:ph sz="half" idx="1"/>
          </p:nvPr>
        </p:nvSpPr>
        <p:spPr>
          <a:xfrm>
            <a:off x="4521714" y="3616827"/>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Instalación de interior</a:t>
            </a:r>
          </a:p>
        </p:txBody>
      </p:sp>
      <p:sp>
        <p:nvSpPr>
          <p:cNvPr id="15" name="Marcador de contenido 4"/>
          <p:cNvSpPr>
            <a:spLocks noGrp="1"/>
          </p:cNvSpPr>
          <p:nvPr>
            <p:ph sz="half" idx="1"/>
          </p:nvPr>
        </p:nvSpPr>
        <p:spPr>
          <a:xfrm>
            <a:off x="4490111" y="4013843"/>
            <a:ext cx="4600128" cy="1371696"/>
          </a:xfrm>
        </p:spPr>
        <p:txBody>
          <a:bodyPr>
            <a:normAutofit/>
          </a:bodyPr>
          <a:lstStyle/>
          <a:p>
            <a:pPr marL="0" indent="0" algn="just">
              <a:buNone/>
            </a:pPr>
            <a:r>
              <a:rPr lang="es-ES" dirty="0" smtClean="0"/>
              <a:t>La instalación interior está compuesta por los diferentes circuitos independientes de la vivienda (puntos de luz y tomas de corriente)</a:t>
            </a:r>
          </a:p>
        </p:txBody>
      </p:sp>
      <p:pic>
        <p:nvPicPr>
          <p:cNvPr id="1026" name="Picture 2" descr="4.3. Cableado de la instalación interior | Instalaciones en viviend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465" y="3380935"/>
            <a:ext cx="2228421" cy="219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436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5" name="Marcador de contenido 4"/>
          <p:cNvSpPr>
            <a:spLocks noGrp="1"/>
          </p:cNvSpPr>
          <p:nvPr>
            <p:ph sz="half" idx="1"/>
          </p:nvPr>
        </p:nvSpPr>
        <p:spPr/>
        <p:txBody>
          <a:bodyPr>
            <a:normAutofit/>
          </a:bodyPr>
          <a:lstStyle/>
          <a:p>
            <a:pPr>
              <a:buFont typeface="Wingdings" panose="05000000000000000000" pitchFamily="2" charset="2"/>
              <a:buChar char="q"/>
            </a:pPr>
            <a:r>
              <a:rPr lang="es-ES" dirty="0" smtClean="0"/>
              <a:t>Fundamentos eléctricos.</a:t>
            </a:r>
          </a:p>
          <a:p>
            <a:pPr lvl="1">
              <a:buFont typeface="Wingdings" panose="05000000000000000000" pitchFamily="2" charset="2"/>
              <a:buChar char="q"/>
            </a:pPr>
            <a:r>
              <a:rPr lang="es-ES" dirty="0" smtClean="0"/>
              <a:t>Instalaciones eléctricas</a:t>
            </a:r>
          </a:p>
          <a:p>
            <a:pPr lvl="1">
              <a:buFont typeface="Wingdings" panose="05000000000000000000" pitchFamily="2" charset="2"/>
              <a:buChar char="q"/>
            </a:pPr>
            <a:r>
              <a:rPr lang="es-ES" dirty="0" smtClean="0"/>
              <a:t>Tipos de instalaciones eléctricas (distribución </a:t>
            </a:r>
            <a:r>
              <a:rPr lang="es-ES" dirty="0"/>
              <a:t>en baja tensión</a:t>
            </a:r>
            <a:r>
              <a:rPr lang="es-ES" dirty="0" smtClean="0"/>
              <a:t>)</a:t>
            </a:r>
          </a:p>
          <a:p>
            <a:pPr lvl="1">
              <a:buFont typeface="Wingdings" panose="05000000000000000000" pitchFamily="2" charset="2"/>
              <a:buChar char="q"/>
            </a:pPr>
            <a:r>
              <a:rPr lang="es-ES" dirty="0" smtClean="0"/>
              <a:t>AC y CC</a:t>
            </a:r>
          </a:p>
          <a:p>
            <a:pPr lvl="1">
              <a:buFont typeface="Wingdings" panose="05000000000000000000" pitchFamily="2" charset="2"/>
              <a:buChar char="q"/>
            </a:pPr>
            <a:r>
              <a:rPr lang="es-ES" dirty="0" smtClean="0"/>
              <a:t>Tipo de corriente alterna: monofásica y trifásica</a:t>
            </a:r>
          </a:p>
          <a:p>
            <a:pPr lvl="1">
              <a:buFont typeface="Wingdings" panose="05000000000000000000" pitchFamily="2" charset="2"/>
              <a:buChar char="q"/>
            </a:pPr>
            <a:r>
              <a:rPr lang="es-ES" dirty="0"/>
              <a:t>Red de transporte y distribución </a:t>
            </a:r>
            <a:r>
              <a:rPr lang="es-ES" dirty="0" smtClean="0"/>
              <a:t>eléctrica</a:t>
            </a:r>
          </a:p>
          <a:p>
            <a:pPr lvl="2">
              <a:buFont typeface="Wingdings" panose="05000000000000000000" pitchFamily="2" charset="2"/>
              <a:buChar char="q"/>
            </a:pPr>
            <a:r>
              <a:rPr lang="es-ES" dirty="0" smtClean="0"/>
              <a:t>El viaje de la electricidad</a:t>
            </a:r>
          </a:p>
          <a:p>
            <a:pPr lvl="1">
              <a:buFont typeface="Wingdings" panose="05000000000000000000" pitchFamily="2" charset="2"/>
              <a:buChar char="q"/>
            </a:pPr>
            <a:endParaRPr lang="es-ES" dirty="0" smtClean="0"/>
          </a:p>
          <a:p>
            <a:pPr marL="0" indent="0">
              <a:buNone/>
            </a:pPr>
            <a:endParaRPr lang="es-ES" dirty="0" smtClean="0"/>
          </a:p>
        </p:txBody>
      </p:sp>
      <p:sp>
        <p:nvSpPr>
          <p:cNvPr id="11" name="Título 3"/>
          <p:cNvSpPr txBox="1">
            <a:spLocks/>
          </p:cNvSpPr>
          <p:nvPr/>
        </p:nvSpPr>
        <p:spPr>
          <a:xfrm>
            <a:off x="2123728" y="904166"/>
            <a:ext cx="5184576"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sz="4000" dirty="0">
                <a:effectLst>
                  <a:outerShdw blurRad="38100" dist="38100" dir="2700000" algn="tl">
                    <a:srgbClr val="000000">
                      <a:alpha val="43137"/>
                    </a:srgbClr>
                  </a:outerShdw>
                </a:effectLst>
              </a:rPr>
              <a:t>C</a:t>
            </a:r>
            <a:r>
              <a:rPr lang="es-ES" sz="4000" dirty="0" smtClean="0">
                <a:effectLst>
                  <a:outerShdw blurRad="38100" dist="38100" dir="2700000" algn="tl">
                    <a:srgbClr val="000000">
                      <a:alpha val="43137"/>
                    </a:srgbClr>
                  </a:outerShdw>
                </a:effectLst>
              </a:rPr>
              <a:t>ontenido</a:t>
            </a:r>
            <a:endParaRPr lang="es-EC" sz="4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3577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Línea de acometida</a:t>
            </a:r>
          </a:p>
        </p:txBody>
      </p:sp>
      <p:sp>
        <p:nvSpPr>
          <p:cNvPr id="13" name="Marcador de contenido 4"/>
          <p:cNvSpPr>
            <a:spLocks noGrp="1"/>
          </p:cNvSpPr>
          <p:nvPr>
            <p:ph sz="half" idx="1"/>
          </p:nvPr>
        </p:nvSpPr>
        <p:spPr>
          <a:xfrm>
            <a:off x="400621" y="1652442"/>
            <a:ext cx="5323507" cy="1560186"/>
          </a:xfrm>
        </p:spPr>
        <p:txBody>
          <a:bodyPr>
            <a:normAutofit/>
          </a:bodyPr>
          <a:lstStyle/>
          <a:p>
            <a:pPr marL="0" indent="0" algn="just">
              <a:buNone/>
            </a:pPr>
            <a:r>
              <a:rPr lang="es-ES" dirty="0" smtClean="0"/>
              <a:t>Es la línea que conecta la red de distribución de electricidad de la compañía eléctrica con la caja general de protección. </a:t>
            </a:r>
          </a:p>
          <a:p>
            <a:pPr marL="0" indent="0" algn="just">
              <a:buNone/>
            </a:pPr>
            <a:r>
              <a:rPr lang="es-ES" dirty="0" smtClean="0"/>
              <a:t>Forma aérea o subterránea</a:t>
            </a:r>
          </a:p>
          <a:p>
            <a:pPr marL="0" indent="0" algn="just">
              <a:buNone/>
            </a:pPr>
            <a:endParaRPr lang="es-ES" dirty="0" smtClean="0"/>
          </a:p>
        </p:txBody>
      </p:sp>
      <p:sp>
        <p:nvSpPr>
          <p:cNvPr id="15" name="Marcador de contenido 4"/>
          <p:cNvSpPr>
            <a:spLocks noGrp="1"/>
          </p:cNvSpPr>
          <p:nvPr>
            <p:ph sz="half" idx="1"/>
          </p:nvPr>
        </p:nvSpPr>
        <p:spPr>
          <a:xfrm>
            <a:off x="439390" y="3479868"/>
            <a:ext cx="4600128" cy="2497682"/>
          </a:xfrm>
        </p:spPr>
        <p:txBody>
          <a:bodyPr>
            <a:normAutofit/>
          </a:bodyPr>
          <a:lstStyle/>
          <a:p>
            <a:pPr marL="0" indent="0" algn="just">
              <a:buNone/>
            </a:pPr>
            <a:r>
              <a:rPr lang="es-ES" dirty="0" smtClean="0"/>
              <a:t>La CGP aloja los elementos de protección para la posterior línea repartidora. </a:t>
            </a:r>
          </a:p>
          <a:p>
            <a:pPr marL="0" indent="0" algn="just">
              <a:buNone/>
            </a:pPr>
            <a:r>
              <a:rPr lang="es-ES" dirty="0" smtClean="0"/>
              <a:t>En su interior hay tres fusibles que protegen contra posibles cortocircuitos.</a:t>
            </a:r>
          </a:p>
          <a:p>
            <a:pPr marL="0" indent="0" algn="just">
              <a:buNone/>
            </a:pPr>
            <a:r>
              <a:rPr lang="es-ES" dirty="0" smtClean="0"/>
              <a:t>La CGP tiende a colocarse en la fachada.</a:t>
            </a:r>
          </a:p>
          <a:p>
            <a:pPr marL="0" indent="0" algn="just">
              <a:buNone/>
            </a:pPr>
            <a:endParaRPr lang="es-ES" dirty="0" smtClean="0"/>
          </a:p>
        </p:txBody>
      </p:sp>
      <p:pic>
        <p:nvPicPr>
          <p:cNvPr id="4" name="Picture 2" descr="Instalación de Distribucion – Página 2 – ID16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290" y="3414972"/>
            <a:ext cx="2777353" cy="2053742"/>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contenido 4"/>
          <p:cNvSpPr>
            <a:spLocks noGrp="1"/>
          </p:cNvSpPr>
          <p:nvPr>
            <p:ph sz="half" idx="1"/>
          </p:nvPr>
        </p:nvSpPr>
        <p:spPr>
          <a:xfrm>
            <a:off x="439390" y="3081191"/>
            <a:ext cx="3052490" cy="536926"/>
          </a:xfrm>
        </p:spPr>
        <p:txBody>
          <a:bodyPr>
            <a:normAutofit fontScale="92500"/>
          </a:bodyPr>
          <a:lstStyle/>
          <a:p>
            <a:pPr marL="0" indent="0" algn="just">
              <a:buNone/>
            </a:pPr>
            <a:r>
              <a:rPr lang="es-ES" b="1" dirty="0" smtClean="0">
                <a:effectLst>
                  <a:outerShdw blurRad="38100" dist="38100" dir="2700000" algn="tl">
                    <a:srgbClr val="000000">
                      <a:alpha val="43137"/>
                    </a:srgbClr>
                  </a:outerShdw>
                </a:effectLst>
              </a:rPr>
              <a:t>Caja general de protección</a:t>
            </a:r>
          </a:p>
        </p:txBody>
      </p:sp>
      <p:pic>
        <p:nvPicPr>
          <p:cNvPr id="2052" name="Picture 4" descr="Acometidas eléctricas domiciliarias ◁ Tipos y Par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1359727"/>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411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2" name="Marcador de contenido 4"/>
          <p:cNvSpPr>
            <a:spLocks noGrp="1"/>
          </p:cNvSpPr>
          <p:nvPr>
            <p:ph sz="half" idx="1"/>
          </p:nvPr>
        </p:nvSpPr>
        <p:spPr>
          <a:xfrm>
            <a:off x="439390" y="1246953"/>
            <a:ext cx="2720532" cy="438292"/>
          </a:xfrm>
        </p:spPr>
        <p:txBody>
          <a:bodyPr>
            <a:normAutofit/>
          </a:bodyPr>
          <a:lstStyle/>
          <a:p>
            <a:pPr marL="0" indent="0" algn="just">
              <a:buNone/>
            </a:pPr>
            <a:r>
              <a:rPr lang="es-ES" b="1" dirty="0" smtClean="0">
                <a:effectLst>
                  <a:outerShdw blurRad="38100" dist="38100" dir="2700000" algn="tl">
                    <a:srgbClr val="000000">
                      <a:alpha val="43137"/>
                    </a:srgbClr>
                  </a:outerShdw>
                </a:effectLst>
              </a:rPr>
              <a:t>Línea repartidora</a:t>
            </a:r>
          </a:p>
        </p:txBody>
      </p:sp>
      <p:sp>
        <p:nvSpPr>
          <p:cNvPr id="13" name="Marcador de contenido 4"/>
          <p:cNvSpPr>
            <a:spLocks noGrp="1"/>
          </p:cNvSpPr>
          <p:nvPr>
            <p:ph sz="half" idx="1"/>
          </p:nvPr>
        </p:nvSpPr>
        <p:spPr>
          <a:xfrm>
            <a:off x="400621" y="1652442"/>
            <a:ext cx="4320038" cy="1836238"/>
          </a:xfrm>
        </p:spPr>
        <p:txBody>
          <a:bodyPr>
            <a:normAutofit fontScale="92500" lnSpcReduction="10000"/>
          </a:bodyPr>
          <a:lstStyle/>
          <a:p>
            <a:pPr marL="0" indent="0" algn="just">
              <a:buNone/>
            </a:pPr>
            <a:r>
              <a:rPr lang="es-ES" dirty="0" smtClean="0"/>
              <a:t>La línea repartidora o línea general de alimentación(LGA) conecta la CGP con el </a:t>
            </a:r>
            <a:r>
              <a:rPr lang="es-ES" dirty="0" smtClean="0"/>
              <a:t>cuarto destinado a contener la centralización de contadores. </a:t>
            </a:r>
            <a:endParaRPr lang="es-ES" dirty="0" smtClean="0"/>
          </a:p>
          <a:p>
            <a:pPr marL="0" indent="0" algn="just">
              <a:buNone/>
            </a:pPr>
            <a:r>
              <a:rPr lang="es-ES" dirty="0" smtClean="0"/>
              <a:t>Incluye los tres cables fases (trifásica) el cable neutro y el cable de protección (toma de tierra).</a:t>
            </a:r>
          </a:p>
        </p:txBody>
      </p:sp>
      <p:sp>
        <p:nvSpPr>
          <p:cNvPr id="15" name="Marcador de contenido 4"/>
          <p:cNvSpPr>
            <a:spLocks noGrp="1"/>
          </p:cNvSpPr>
          <p:nvPr>
            <p:ph sz="half" idx="1"/>
          </p:nvPr>
        </p:nvSpPr>
        <p:spPr>
          <a:xfrm>
            <a:off x="297589" y="4077072"/>
            <a:ext cx="8628776" cy="2497682"/>
          </a:xfrm>
        </p:spPr>
        <p:txBody>
          <a:bodyPr>
            <a:normAutofit/>
          </a:bodyPr>
          <a:lstStyle/>
          <a:p>
            <a:pPr marL="0" indent="0" algn="just">
              <a:buNone/>
            </a:pPr>
            <a:r>
              <a:rPr lang="es-ES" dirty="0" smtClean="0"/>
              <a:t>El contador es un elemento encargado de medir y registrar el consumo de energía eléctrica del abonado.</a:t>
            </a:r>
          </a:p>
          <a:p>
            <a:pPr marL="0" indent="0" algn="just">
              <a:buNone/>
            </a:pPr>
            <a:r>
              <a:rPr lang="es-ES" dirty="0" smtClean="0"/>
              <a:t>Existe un contador por usuario o por vivienda. </a:t>
            </a:r>
            <a:endParaRPr lang="es-ES" dirty="0"/>
          </a:p>
          <a:p>
            <a:pPr marL="0" indent="0" algn="just">
              <a:buNone/>
            </a:pPr>
            <a:r>
              <a:rPr lang="es-ES" dirty="0" smtClean="0"/>
              <a:t>En edificios todos los contadores están localizados en un espacio común denominado centralización de contadores.</a:t>
            </a:r>
          </a:p>
        </p:txBody>
      </p:sp>
      <p:sp>
        <p:nvSpPr>
          <p:cNvPr id="16" name="Marcador de contenido 4"/>
          <p:cNvSpPr>
            <a:spLocks noGrp="1"/>
          </p:cNvSpPr>
          <p:nvPr>
            <p:ph sz="half" idx="1"/>
          </p:nvPr>
        </p:nvSpPr>
        <p:spPr>
          <a:xfrm>
            <a:off x="315005" y="3488680"/>
            <a:ext cx="3482018" cy="588392"/>
          </a:xfrm>
        </p:spPr>
        <p:txBody>
          <a:bodyPr>
            <a:normAutofit/>
          </a:bodyPr>
          <a:lstStyle/>
          <a:p>
            <a:pPr marL="0" indent="0" algn="just">
              <a:buNone/>
            </a:pPr>
            <a:r>
              <a:rPr lang="es-ES" b="1" dirty="0" smtClean="0">
                <a:effectLst>
                  <a:outerShdw blurRad="38100" dist="38100" dir="2700000" algn="tl">
                    <a:srgbClr val="000000">
                      <a:alpha val="43137"/>
                    </a:srgbClr>
                  </a:outerShdw>
                </a:effectLst>
              </a:rPr>
              <a:t>Centralización de contadores</a:t>
            </a:r>
          </a:p>
        </p:txBody>
      </p:sp>
      <p:pic>
        <p:nvPicPr>
          <p:cNvPr id="3074" name="Picture 2" descr="Instalaciones de Enlace | UD 6 Instalaciones Eléctricas en Viviend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027" y="1238938"/>
            <a:ext cx="3924970" cy="292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800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202214" y="3570518"/>
            <a:ext cx="8762274" cy="2479984"/>
          </a:xfrm>
        </p:spPr>
        <p:txBody>
          <a:bodyPr>
            <a:normAutofit/>
          </a:bodyPr>
          <a:lstStyle/>
          <a:p>
            <a:pPr marL="0" indent="0" algn="just">
              <a:buNone/>
            </a:pPr>
            <a:r>
              <a:rPr lang="es-ES" dirty="0" smtClean="0"/>
              <a:t>Para un solo usuario, la Caja General de </a:t>
            </a:r>
            <a:r>
              <a:rPr lang="es-ES" dirty="0"/>
              <a:t>P</a:t>
            </a:r>
            <a:r>
              <a:rPr lang="es-ES" dirty="0" smtClean="0"/>
              <a:t>rotección (CGP) y el equipo de medida de consumo eléctrico (contador) se integran en un elemento común llamado “Caja de Protección y Medida (CPM)”, que engloba el contador y los fusibles de protección en un solo elemento.</a:t>
            </a:r>
          </a:p>
          <a:p>
            <a:pPr marL="0" indent="0" algn="just">
              <a:buNone/>
            </a:pPr>
            <a:r>
              <a:rPr lang="es-ES" dirty="0" smtClean="0"/>
              <a:t>Línea repartidora, que enlazaba el CGP y la centralización, desaparece.</a:t>
            </a:r>
          </a:p>
        </p:txBody>
      </p:sp>
      <p:sp>
        <p:nvSpPr>
          <p:cNvPr id="16" name="Marcador de contenido 4"/>
          <p:cNvSpPr>
            <a:spLocks noGrp="1"/>
          </p:cNvSpPr>
          <p:nvPr>
            <p:ph sz="half" idx="1"/>
          </p:nvPr>
        </p:nvSpPr>
        <p:spPr>
          <a:xfrm>
            <a:off x="274433" y="3195012"/>
            <a:ext cx="1584176" cy="382002"/>
          </a:xfrm>
        </p:spPr>
        <p:txBody>
          <a:bodyPr>
            <a:normAutofit/>
          </a:bodyPr>
          <a:lstStyle/>
          <a:p>
            <a:pPr marL="0" indent="0" algn="just">
              <a:buNone/>
            </a:pPr>
            <a:r>
              <a:rPr lang="es-ES" b="1" dirty="0" smtClean="0">
                <a:effectLst>
                  <a:outerShdw blurRad="38100" dist="38100" dir="2700000" algn="tl">
                    <a:srgbClr val="000000">
                      <a:alpha val="43137"/>
                    </a:srgbClr>
                  </a:outerShdw>
                </a:effectLst>
              </a:rPr>
              <a:t>Nota:</a:t>
            </a:r>
          </a:p>
        </p:txBody>
      </p:sp>
      <p:pic>
        <p:nvPicPr>
          <p:cNvPr id="4098" name="Picture 2" descr="https://angelmicelti.github.io/4ESO/INS/caja_proteccion_medid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124744"/>
            <a:ext cx="59245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316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de enlace</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49465" y="1717515"/>
            <a:ext cx="4101666" cy="4588362"/>
          </a:xfrm>
        </p:spPr>
        <p:txBody>
          <a:bodyPr>
            <a:normAutofit/>
          </a:bodyPr>
          <a:lstStyle/>
          <a:p>
            <a:pPr marL="0" indent="0" algn="just">
              <a:buNone/>
            </a:pPr>
            <a:r>
              <a:rPr lang="es-ES" dirty="0" smtClean="0"/>
              <a:t>Se sitúan a la entrada de la vivienda.</a:t>
            </a:r>
          </a:p>
          <a:p>
            <a:pPr marL="0" indent="0" algn="just">
              <a:buNone/>
            </a:pPr>
            <a:r>
              <a:rPr lang="es-ES" dirty="0" smtClean="0"/>
              <a:t>De ahí parten los circuitos interiores para el consumo.</a:t>
            </a:r>
          </a:p>
          <a:p>
            <a:pPr marL="0" indent="0" algn="just">
              <a:buNone/>
            </a:pPr>
            <a:r>
              <a:rPr lang="es-ES" dirty="0" smtClean="0"/>
              <a:t>Alojar los dispositivos que protegen a la instalación y a los usuarios de la misma.</a:t>
            </a:r>
          </a:p>
          <a:p>
            <a:pPr marL="0" indent="0" algn="just">
              <a:buNone/>
            </a:pPr>
            <a:r>
              <a:rPr lang="es-ES" dirty="0" smtClean="0"/>
              <a:t>Permite desconectar la instalación o partes de ella.</a:t>
            </a:r>
          </a:p>
        </p:txBody>
      </p:sp>
      <p:sp>
        <p:nvSpPr>
          <p:cNvPr id="16" name="Marcador de contenido 4"/>
          <p:cNvSpPr>
            <a:spLocks noGrp="1"/>
          </p:cNvSpPr>
          <p:nvPr>
            <p:ph sz="half" idx="1"/>
          </p:nvPr>
        </p:nvSpPr>
        <p:spPr>
          <a:xfrm>
            <a:off x="149465" y="1119508"/>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Cuadro general de mando y protección </a:t>
            </a:r>
          </a:p>
        </p:txBody>
      </p:sp>
      <p:pic>
        <p:nvPicPr>
          <p:cNvPr id="12" name="Picture 2" descr="https://angelmicelti.github.io/4ESO/INS/CG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842" y="1487763"/>
            <a:ext cx="4962158" cy="37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73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95431" y="1801187"/>
            <a:ext cx="4274235" cy="4588362"/>
          </a:xfrm>
        </p:spPr>
        <p:txBody>
          <a:bodyPr>
            <a:normAutofit/>
          </a:bodyPr>
          <a:lstStyle/>
          <a:p>
            <a:pPr marL="0" indent="0" algn="just">
              <a:buNone/>
            </a:pPr>
            <a:r>
              <a:rPr lang="es-ES" dirty="0" smtClean="0"/>
              <a:t>Inicio de la instalación eléctrica interior de la vivienda.</a:t>
            </a:r>
          </a:p>
          <a:p>
            <a:pPr marL="0" indent="0" algn="just">
              <a:buNone/>
            </a:pPr>
            <a:r>
              <a:rPr lang="es-ES" dirty="0" smtClean="0"/>
              <a:t>Parten los circuitos independientes (alumbrado, tomas de corriente, tomas de cocina, horno, tomas de lavadora y lavavajillas, y tomas de los cuartos de baño) </a:t>
            </a:r>
          </a:p>
          <a:p>
            <a:pPr marL="0" indent="0" algn="just">
              <a:buNone/>
            </a:pPr>
            <a:r>
              <a:rPr lang="es-ES" dirty="0" smtClean="0"/>
              <a:t>En este cuadro se instalan el interruptor de control de potencia (ICP), el interruptor general automático  (IGA), interruptor diferencial (ID) y los pequeños interruptores automáticos (PIA)</a:t>
            </a:r>
          </a:p>
        </p:txBody>
      </p:sp>
      <p:sp>
        <p:nvSpPr>
          <p:cNvPr id="16" name="Marcador de contenido 4"/>
          <p:cNvSpPr>
            <a:spLocks noGrp="1"/>
          </p:cNvSpPr>
          <p:nvPr>
            <p:ph sz="half" idx="1"/>
          </p:nvPr>
        </p:nvSpPr>
        <p:spPr>
          <a:xfrm>
            <a:off x="195431" y="1284211"/>
            <a:ext cx="5469818" cy="748350"/>
          </a:xfrm>
        </p:spPr>
        <p:txBody>
          <a:bodyPr>
            <a:normAutofit/>
          </a:bodyPr>
          <a:lstStyle/>
          <a:p>
            <a:pPr marL="0" indent="0" algn="just">
              <a:buNone/>
            </a:pPr>
            <a:r>
              <a:rPr lang="es-ES" dirty="0" smtClean="0">
                <a:effectLst>
                  <a:outerShdw blurRad="38100" dist="38100" dir="2700000" algn="tl">
                    <a:srgbClr val="000000">
                      <a:alpha val="43137"/>
                    </a:srgbClr>
                  </a:outerShdw>
                </a:effectLst>
              </a:rPr>
              <a:t>Cuadro general de mando y protección (CGMP)</a:t>
            </a:r>
          </a:p>
        </p:txBody>
      </p:sp>
      <p:pic>
        <p:nvPicPr>
          <p:cNvPr id="10" name="Imagen 9"/>
          <p:cNvPicPr>
            <a:picLocks noChangeAspect="1"/>
          </p:cNvPicPr>
          <p:nvPr/>
        </p:nvPicPr>
        <p:blipFill rotWithShape="1">
          <a:blip r:embed="rId4"/>
          <a:srcRect r="5705"/>
          <a:stretch/>
        </p:blipFill>
        <p:spPr>
          <a:xfrm>
            <a:off x="4469667" y="1929451"/>
            <a:ext cx="4674678" cy="2994987"/>
          </a:xfrm>
          <a:prstGeom prst="rect">
            <a:avLst/>
          </a:prstGeom>
        </p:spPr>
      </p:pic>
    </p:spTree>
    <p:extLst>
      <p:ext uri="{BB962C8B-B14F-4D97-AF65-F5344CB8AC3E}">
        <p14:creationId xmlns:p14="http://schemas.microsoft.com/office/powerpoint/2010/main" val="1731251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smtClean="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5" name="Marcador de contenido 4"/>
          <p:cNvSpPr>
            <a:spLocks noGrp="1"/>
          </p:cNvSpPr>
          <p:nvPr>
            <p:ph sz="half" idx="1"/>
          </p:nvPr>
        </p:nvSpPr>
        <p:spPr>
          <a:xfrm>
            <a:off x="195431" y="1801187"/>
            <a:ext cx="6032753" cy="4588362"/>
          </a:xfrm>
        </p:spPr>
        <p:txBody>
          <a:bodyPr>
            <a:normAutofit/>
          </a:bodyPr>
          <a:lstStyle/>
          <a:p>
            <a:pPr marL="0" indent="0" algn="just">
              <a:buNone/>
            </a:pPr>
            <a:r>
              <a:rPr lang="es-ES" dirty="0" smtClean="0"/>
              <a:t>Es </a:t>
            </a:r>
            <a:r>
              <a:rPr lang="es-ES" dirty="0"/>
              <a:t>un interruptor que instala la compañía eléctrica</a:t>
            </a:r>
            <a:r>
              <a:rPr lang="es-ES" dirty="0" smtClean="0"/>
              <a:t>.</a:t>
            </a:r>
          </a:p>
          <a:p>
            <a:pPr marL="0" indent="0" algn="just">
              <a:buNone/>
            </a:pPr>
            <a:r>
              <a:rPr lang="es-ES" dirty="0" smtClean="0"/>
              <a:t>Sirve </a:t>
            </a:r>
            <a:r>
              <a:rPr lang="es-ES" dirty="0"/>
              <a:t>para limitar el consumo de energía del cliente a la potencia que se ha contratado</a:t>
            </a:r>
            <a:r>
              <a:rPr lang="es-ES" dirty="0" smtClean="0"/>
              <a:t>.</a:t>
            </a:r>
          </a:p>
          <a:p>
            <a:pPr marL="0" indent="0" algn="just">
              <a:buNone/>
            </a:pPr>
            <a:r>
              <a:rPr lang="es-ES" u="sng" dirty="0"/>
              <a:t>S</a:t>
            </a:r>
            <a:r>
              <a:rPr lang="es-ES" u="sng" dirty="0" smtClean="0"/>
              <a:t>i</a:t>
            </a:r>
            <a:r>
              <a:rPr lang="es-ES" dirty="0" smtClean="0"/>
              <a:t> </a:t>
            </a:r>
            <a:r>
              <a:rPr lang="es-ES" dirty="0"/>
              <a:t>la potencia consumida por los aparatos eléctricos conectados en la vivienda es superior a la contratada, interrumpe el suministro.</a:t>
            </a:r>
            <a:endParaRPr lang="es-ES" dirty="0" smtClean="0"/>
          </a:p>
          <a:p>
            <a:pPr marL="0" indent="0" algn="just">
              <a:buNone/>
            </a:pPr>
            <a:r>
              <a:rPr lang="es-ES" dirty="0"/>
              <a:t>El ICP suele ubicarse en el Cuadro General de Mando y Protección, ya en el interior de la vivienda, en un compartimento independiente</a:t>
            </a:r>
            <a:endParaRPr lang="es-ES" dirty="0" smtClean="0"/>
          </a:p>
        </p:txBody>
      </p:sp>
      <p:sp>
        <p:nvSpPr>
          <p:cNvPr id="16" name="Marcador de contenido 4"/>
          <p:cNvSpPr>
            <a:spLocks noGrp="1"/>
          </p:cNvSpPr>
          <p:nvPr>
            <p:ph sz="half" idx="1"/>
          </p:nvPr>
        </p:nvSpPr>
        <p:spPr>
          <a:xfrm>
            <a:off x="195431" y="1284211"/>
            <a:ext cx="5469818" cy="748350"/>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de control de potencia (ICP)</a:t>
            </a:r>
          </a:p>
        </p:txBody>
      </p:sp>
      <p:pic>
        <p:nvPicPr>
          <p:cNvPr id="7170" name="Picture 2" descr="https://angelmicelti.github.io/4ESO/INS/I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580838"/>
            <a:ext cx="2286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611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general (IG)</a:t>
            </a:r>
          </a:p>
        </p:txBody>
      </p:sp>
      <p:pic>
        <p:nvPicPr>
          <p:cNvPr id="12" name="Imagen 11"/>
          <p:cNvPicPr>
            <a:picLocks noChangeAspect="1"/>
          </p:cNvPicPr>
          <p:nvPr/>
        </p:nvPicPr>
        <p:blipFill rotWithShape="1">
          <a:blip r:embed="rId4"/>
          <a:srcRect r="5705"/>
          <a:stretch/>
        </p:blipFill>
        <p:spPr>
          <a:xfrm>
            <a:off x="4116055" y="1632091"/>
            <a:ext cx="5010821" cy="3210348"/>
          </a:xfrm>
          <a:prstGeom prst="rect">
            <a:avLst/>
          </a:prstGeom>
        </p:spPr>
      </p:pic>
      <p:sp>
        <p:nvSpPr>
          <p:cNvPr id="14" name="Marcador de contenido 4"/>
          <p:cNvSpPr>
            <a:spLocks noGrp="1"/>
          </p:cNvSpPr>
          <p:nvPr>
            <p:ph sz="half" idx="1"/>
          </p:nvPr>
        </p:nvSpPr>
        <p:spPr>
          <a:xfrm>
            <a:off x="195431" y="1801187"/>
            <a:ext cx="4016529" cy="4588362"/>
          </a:xfrm>
        </p:spPr>
        <p:txBody>
          <a:bodyPr>
            <a:normAutofit/>
          </a:bodyPr>
          <a:lstStyle/>
          <a:p>
            <a:pPr marL="0" indent="0" algn="just">
              <a:buNone/>
            </a:pPr>
            <a:r>
              <a:rPr lang="es-ES" dirty="0" smtClean="0"/>
              <a:t>Es un interruptor </a:t>
            </a:r>
            <a:r>
              <a:rPr lang="es-ES" dirty="0" err="1" smtClean="0"/>
              <a:t>magnetotérmico</a:t>
            </a:r>
            <a:r>
              <a:rPr lang="es-ES" dirty="0" smtClean="0"/>
              <a:t>, protección frente a sobrecargas o cortocircuitos.</a:t>
            </a:r>
          </a:p>
          <a:p>
            <a:pPr marL="0" indent="0" algn="just">
              <a:buNone/>
            </a:pPr>
            <a:r>
              <a:rPr lang="es-ES" dirty="0" smtClean="0"/>
              <a:t>Función, corta la corriente de forma automática cuando hay aumento en la intensidad de corriente circulante.</a:t>
            </a:r>
          </a:p>
          <a:p>
            <a:pPr marL="0" indent="0" algn="just">
              <a:buNone/>
            </a:pPr>
            <a:r>
              <a:rPr lang="es-ES" dirty="0" smtClean="0"/>
              <a:t>Permite la activación y desactivación de forma manual, para el caso de reparaciones.</a:t>
            </a:r>
          </a:p>
        </p:txBody>
      </p:sp>
    </p:spTree>
    <p:extLst>
      <p:ext uri="{BB962C8B-B14F-4D97-AF65-F5344CB8AC3E}">
        <p14:creationId xmlns:p14="http://schemas.microsoft.com/office/powerpoint/2010/main" val="990723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general (IG)</a:t>
            </a:r>
          </a:p>
        </p:txBody>
      </p:sp>
      <p:pic>
        <p:nvPicPr>
          <p:cNvPr id="12" name="Imagen 11"/>
          <p:cNvPicPr>
            <a:picLocks noChangeAspect="1"/>
          </p:cNvPicPr>
          <p:nvPr/>
        </p:nvPicPr>
        <p:blipFill rotWithShape="1">
          <a:blip r:embed="rId4"/>
          <a:srcRect r="5705"/>
          <a:stretch/>
        </p:blipFill>
        <p:spPr>
          <a:xfrm>
            <a:off x="4116055" y="1632091"/>
            <a:ext cx="5010821" cy="3210348"/>
          </a:xfrm>
          <a:prstGeom prst="rect">
            <a:avLst/>
          </a:prstGeom>
        </p:spPr>
      </p:pic>
      <p:sp>
        <p:nvSpPr>
          <p:cNvPr id="14" name="Marcador de contenido 4"/>
          <p:cNvSpPr>
            <a:spLocks noGrp="1"/>
          </p:cNvSpPr>
          <p:nvPr>
            <p:ph sz="half" idx="1"/>
          </p:nvPr>
        </p:nvSpPr>
        <p:spPr>
          <a:xfrm>
            <a:off x="195431" y="1801187"/>
            <a:ext cx="4016529" cy="4588362"/>
          </a:xfrm>
        </p:spPr>
        <p:txBody>
          <a:bodyPr>
            <a:normAutofit/>
          </a:bodyPr>
          <a:lstStyle/>
          <a:p>
            <a:pPr marL="0" indent="0" algn="just">
              <a:buNone/>
            </a:pPr>
            <a:r>
              <a:rPr lang="es-ES" dirty="0" smtClean="0"/>
              <a:t>Es un interruptor </a:t>
            </a:r>
            <a:r>
              <a:rPr lang="es-ES" dirty="0" err="1" smtClean="0"/>
              <a:t>magnetotérmico</a:t>
            </a:r>
            <a:r>
              <a:rPr lang="es-ES" dirty="0" smtClean="0"/>
              <a:t>, protección frente a sobrecargas o cortocircuitos.</a:t>
            </a:r>
          </a:p>
          <a:p>
            <a:pPr marL="0" indent="0" algn="just">
              <a:buNone/>
            </a:pPr>
            <a:r>
              <a:rPr lang="es-ES" dirty="0" smtClean="0"/>
              <a:t>Función, corta la corriente de forma automática cuando hay aumento en la intensidad de corriente circulante.</a:t>
            </a:r>
          </a:p>
          <a:p>
            <a:pPr marL="0" indent="0" algn="just">
              <a:buNone/>
            </a:pPr>
            <a:r>
              <a:rPr lang="es-ES" dirty="0" smtClean="0"/>
              <a:t>Permite la activación y desactivación de forma manual, para el caso de reparaciones.</a:t>
            </a:r>
          </a:p>
        </p:txBody>
      </p:sp>
    </p:spTree>
    <p:extLst>
      <p:ext uri="{BB962C8B-B14F-4D97-AF65-F5344CB8AC3E}">
        <p14:creationId xmlns:p14="http://schemas.microsoft.com/office/powerpoint/2010/main" val="3806328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4657818"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Interruptor diferencial (ID)</a:t>
            </a:r>
          </a:p>
        </p:txBody>
      </p:sp>
      <p:sp>
        <p:nvSpPr>
          <p:cNvPr id="14" name="Marcador de contenido 4"/>
          <p:cNvSpPr>
            <a:spLocks noGrp="1"/>
          </p:cNvSpPr>
          <p:nvPr>
            <p:ph sz="half" idx="1"/>
          </p:nvPr>
        </p:nvSpPr>
        <p:spPr>
          <a:xfrm>
            <a:off x="182303" y="1529081"/>
            <a:ext cx="8566162" cy="1915845"/>
          </a:xfrm>
        </p:spPr>
        <p:txBody>
          <a:bodyPr>
            <a:normAutofit/>
          </a:bodyPr>
          <a:lstStyle/>
          <a:p>
            <a:pPr marL="0" indent="0" algn="just">
              <a:buNone/>
            </a:pPr>
            <a:r>
              <a:rPr lang="es-ES" dirty="0" smtClean="0"/>
              <a:t>Abre el circuito cuando se deriva una corriente hacia tierra (bien a través de una persona o del cable de tierra)</a:t>
            </a:r>
          </a:p>
          <a:p>
            <a:pPr marL="0" indent="0" algn="just">
              <a:buNone/>
            </a:pPr>
            <a:r>
              <a:rPr lang="es-ES" dirty="0" smtClean="0"/>
              <a:t>La sensibilidad es por ley de 30mA, corriente superior a esta por el cuerpo humano puede ser mortal.</a:t>
            </a:r>
          </a:p>
          <a:p>
            <a:pPr marL="0" indent="0" algn="just">
              <a:buNone/>
            </a:pPr>
            <a:r>
              <a:rPr lang="es-ES" dirty="0" smtClean="0"/>
              <a:t>Tienen un botón pulsador para probar que funcionan correctamente.</a:t>
            </a:r>
          </a:p>
        </p:txBody>
      </p:sp>
      <p:pic>
        <p:nvPicPr>
          <p:cNvPr id="9218" name="Picture 2" descr="https://angelmicelti.github.io/4ESO/INS/ID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631084"/>
            <a:ext cx="1331619" cy="234646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5"/>
          <a:stretch>
            <a:fillRect/>
          </a:stretch>
        </p:blipFill>
        <p:spPr>
          <a:xfrm>
            <a:off x="3203848" y="3520080"/>
            <a:ext cx="5000625" cy="1704975"/>
          </a:xfrm>
          <a:prstGeom prst="rect">
            <a:avLst/>
          </a:prstGeom>
        </p:spPr>
      </p:pic>
    </p:spTree>
    <p:extLst>
      <p:ext uri="{BB962C8B-B14F-4D97-AF65-F5344CB8AC3E}">
        <p14:creationId xmlns:p14="http://schemas.microsoft.com/office/powerpoint/2010/main" val="3465232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5757850"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Los pequeños interruptores automáticos (PIA)</a:t>
            </a:r>
          </a:p>
        </p:txBody>
      </p:sp>
      <p:sp>
        <p:nvSpPr>
          <p:cNvPr id="14" name="Marcador de contenido 4"/>
          <p:cNvSpPr>
            <a:spLocks noGrp="1"/>
          </p:cNvSpPr>
          <p:nvPr>
            <p:ph sz="half" idx="1"/>
          </p:nvPr>
        </p:nvSpPr>
        <p:spPr>
          <a:xfrm>
            <a:off x="182303" y="1529081"/>
            <a:ext cx="7625020" cy="768429"/>
          </a:xfrm>
        </p:spPr>
        <p:txBody>
          <a:bodyPr>
            <a:normAutofit/>
          </a:bodyPr>
          <a:lstStyle/>
          <a:p>
            <a:pPr marL="0" indent="0" algn="just">
              <a:buNone/>
            </a:pPr>
            <a:r>
              <a:rPr lang="es-ES" dirty="0" smtClean="0"/>
              <a:t>Proteger cada uno de los circuitos independientes de la instalación interior de la vivienda frente a posibles fallos en la instalación.</a:t>
            </a:r>
          </a:p>
        </p:txBody>
      </p:sp>
      <p:sp>
        <p:nvSpPr>
          <p:cNvPr id="12" name="Marcador de contenido 4"/>
          <p:cNvSpPr>
            <a:spLocks noGrp="1"/>
          </p:cNvSpPr>
          <p:nvPr>
            <p:ph sz="half" idx="1"/>
          </p:nvPr>
        </p:nvSpPr>
        <p:spPr>
          <a:xfrm>
            <a:off x="191539" y="2200422"/>
            <a:ext cx="1572149" cy="517943"/>
          </a:xfrm>
        </p:spPr>
        <p:txBody>
          <a:bodyPr>
            <a:normAutofit/>
          </a:bodyPr>
          <a:lstStyle/>
          <a:p>
            <a:pPr marL="0" indent="0" algn="just">
              <a:buNone/>
            </a:pPr>
            <a:r>
              <a:rPr lang="es-ES" dirty="0" smtClean="0">
                <a:effectLst>
                  <a:outerShdw blurRad="38100" dist="38100" dir="2700000" algn="tl">
                    <a:srgbClr val="000000">
                      <a:alpha val="43137"/>
                    </a:srgbClr>
                  </a:outerShdw>
                </a:effectLst>
              </a:rPr>
              <a:t>Sobrecargas:</a:t>
            </a:r>
          </a:p>
        </p:txBody>
      </p:sp>
      <p:sp>
        <p:nvSpPr>
          <p:cNvPr id="13" name="Marcador de contenido 4"/>
          <p:cNvSpPr>
            <a:spLocks noGrp="1"/>
          </p:cNvSpPr>
          <p:nvPr>
            <p:ph sz="half" idx="1"/>
          </p:nvPr>
        </p:nvSpPr>
        <p:spPr>
          <a:xfrm>
            <a:off x="174845" y="3874304"/>
            <a:ext cx="1689570" cy="517943"/>
          </a:xfrm>
        </p:spPr>
        <p:txBody>
          <a:bodyPr>
            <a:normAutofit fontScale="92500"/>
          </a:bodyPr>
          <a:lstStyle/>
          <a:p>
            <a:pPr marL="0" indent="0" algn="just">
              <a:buNone/>
            </a:pPr>
            <a:r>
              <a:rPr lang="es-ES" dirty="0" smtClean="0">
                <a:effectLst>
                  <a:outerShdw blurRad="38100" dist="38100" dir="2700000" algn="tl">
                    <a:srgbClr val="000000">
                      <a:alpha val="43137"/>
                    </a:srgbClr>
                  </a:outerShdw>
                </a:effectLst>
              </a:rPr>
              <a:t>Cortocircuitos:</a:t>
            </a:r>
          </a:p>
        </p:txBody>
      </p:sp>
      <p:sp>
        <p:nvSpPr>
          <p:cNvPr id="15" name="Marcador de contenido 4"/>
          <p:cNvSpPr>
            <a:spLocks noGrp="1"/>
          </p:cNvSpPr>
          <p:nvPr>
            <p:ph sz="half" idx="1"/>
          </p:nvPr>
        </p:nvSpPr>
        <p:spPr>
          <a:xfrm>
            <a:off x="174845" y="2590784"/>
            <a:ext cx="6125347" cy="1283520"/>
          </a:xfrm>
        </p:spPr>
        <p:txBody>
          <a:bodyPr>
            <a:normAutofit fontScale="92500"/>
          </a:bodyPr>
          <a:lstStyle/>
          <a:p>
            <a:pPr marL="0" indent="0" algn="just">
              <a:buNone/>
            </a:pPr>
            <a:r>
              <a:rPr lang="es-ES" dirty="0" smtClean="0"/>
              <a:t>Exceso de consumo eléctrico en una vivienda puede provocar que la intensidad de corriente circulante se haga mayor que la intensidad de corriente máxima que soporta los conductores del circuito independiente.</a:t>
            </a:r>
          </a:p>
        </p:txBody>
      </p:sp>
      <p:sp>
        <p:nvSpPr>
          <p:cNvPr id="17" name="Marcador de contenido 4"/>
          <p:cNvSpPr>
            <a:spLocks noGrp="1"/>
          </p:cNvSpPr>
          <p:nvPr>
            <p:ph sz="half" idx="1"/>
          </p:nvPr>
        </p:nvSpPr>
        <p:spPr>
          <a:xfrm>
            <a:off x="182302" y="4188900"/>
            <a:ext cx="4995042" cy="768429"/>
          </a:xfrm>
        </p:spPr>
        <p:txBody>
          <a:bodyPr>
            <a:normAutofit/>
          </a:bodyPr>
          <a:lstStyle/>
          <a:p>
            <a:pPr marL="0" indent="0" algn="just">
              <a:buNone/>
            </a:pPr>
            <a:r>
              <a:rPr lang="es-ES" dirty="0" err="1" smtClean="0"/>
              <a:t>Sobreintensidades</a:t>
            </a:r>
            <a:r>
              <a:rPr lang="es-ES" dirty="0" smtClean="0"/>
              <a:t> provocadas por contacto directo accidental entre fase y neutro.</a:t>
            </a:r>
          </a:p>
        </p:txBody>
      </p:sp>
      <p:pic>
        <p:nvPicPr>
          <p:cNvPr id="11266" name="Picture 2" descr="https://angelmicelti.github.io/4ESO/INS/pi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6618" y="2248661"/>
            <a:ext cx="2453403" cy="302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3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434670"/>
            <a:ext cx="5184576" cy="1154781"/>
          </a:xfrm>
        </p:spPr>
        <p:txBody>
          <a:bodyPr>
            <a:noAutofit/>
          </a:bodyPr>
          <a:lstStyle/>
          <a:p>
            <a:r>
              <a:rPr lang="es-ES" sz="4000" dirty="0" smtClean="0">
                <a:effectLst>
                  <a:outerShdw blurRad="38100" dist="38100" dir="2700000" algn="tl">
                    <a:srgbClr val="000000">
                      <a:alpha val="43137"/>
                    </a:srgbClr>
                  </a:outerShdw>
                </a:effectLst>
              </a:rPr>
              <a:t>Las instalaciones eléctricas </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1200329"/>
          </a:xfrm>
          <a:prstGeom prst="rect">
            <a:avLst/>
          </a:prstGeom>
        </p:spPr>
        <p:txBody>
          <a:bodyPr wrap="square">
            <a:spAutoFit/>
          </a:bodyPr>
          <a:lstStyle/>
          <a:p>
            <a:r>
              <a:rPr lang="es-ES" dirty="0" smtClean="0"/>
              <a:t>Conjunto de circuitos eléctricos con el objetivo de conducir y distribuir la corriente eléctrica en una trayectoria cerrada.</a:t>
            </a:r>
          </a:p>
          <a:p>
            <a:r>
              <a:rPr lang="es-ES" dirty="0" smtClean="0"/>
              <a:t>Característica principal de llevar energía eléctrica desde los elementos productores hasta los elementos consumidores.</a:t>
            </a:r>
          </a:p>
        </p:txBody>
      </p:sp>
      <p:sp>
        <p:nvSpPr>
          <p:cNvPr id="12" name="Título 3"/>
          <p:cNvSpPr txBox="1">
            <a:spLocks/>
          </p:cNvSpPr>
          <p:nvPr/>
        </p:nvSpPr>
        <p:spPr>
          <a:xfrm>
            <a:off x="251520" y="2606635"/>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Tipos de instalaciones eléctricas</a:t>
            </a:r>
            <a:endParaRPr lang="es-EC" sz="3200" b="1" i="1" dirty="0">
              <a:effectLst>
                <a:outerShdw blurRad="38100" dist="38100" dir="2700000" algn="tl">
                  <a:srgbClr val="000000">
                    <a:alpha val="43137"/>
                  </a:srgbClr>
                </a:outerShdw>
              </a:effectLst>
            </a:endParaRPr>
          </a:p>
        </p:txBody>
      </p:sp>
      <p:sp>
        <p:nvSpPr>
          <p:cNvPr id="13" name="Título 3"/>
          <p:cNvSpPr txBox="1">
            <a:spLocks/>
          </p:cNvSpPr>
          <p:nvPr/>
        </p:nvSpPr>
        <p:spPr>
          <a:xfrm>
            <a:off x="538530" y="3295040"/>
            <a:ext cx="2017246"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Por su tensión </a:t>
            </a:r>
            <a:endParaRPr lang="es-EC" sz="2400" b="1" i="1" dirty="0"/>
          </a:p>
        </p:txBody>
      </p:sp>
      <p:sp>
        <p:nvSpPr>
          <p:cNvPr id="14" name="Título 3"/>
          <p:cNvSpPr txBox="1">
            <a:spLocks/>
          </p:cNvSpPr>
          <p:nvPr/>
        </p:nvSpPr>
        <p:spPr>
          <a:xfrm>
            <a:off x="4499992" y="3369495"/>
            <a:ext cx="1578747" cy="47694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Por su uso</a:t>
            </a:r>
            <a:endParaRPr lang="es-EC" sz="2400" b="1" i="1" dirty="0"/>
          </a:p>
        </p:txBody>
      </p:sp>
      <p:sp>
        <p:nvSpPr>
          <p:cNvPr id="15" name="Rectángulo 14"/>
          <p:cNvSpPr/>
          <p:nvPr/>
        </p:nvSpPr>
        <p:spPr>
          <a:xfrm>
            <a:off x="538530" y="3917402"/>
            <a:ext cx="2599676" cy="923330"/>
          </a:xfrm>
          <a:prstGeom prst="rect">
            <a:avLst/>
          </a:prstGeom>
        </p:spPr>
        <p:txBody>
          <a:bodyPr wrap="square">
            <a:spAutoFit/>
          </a:bodyPr>
          <a:lstStyle/>
          <a:p>
            <a:pPr marL="285750" indent="-285750">
              <a:buFont typeface="Arial" panose="020B0604020202020204" pitchFamily="34" charset="0"/>
              <a:buChar char="•"/>
            </a:pPr>
            <a:r>
              <a:rPr lang="es-ES" dirty="0" smtClean="0"/>
              <a:t>Alta y media tensión </a:t>
            </a:r>
          </a:p>
          <a:p>
            <a:pPr marL="285750" indent="-285750">
              <a:buFont typeface="Arial" panose="020B0604020202020204" pitchFamily="34" charset="0"/>
              <a:buChar char="•"/>
            </a:pPr>
            <a:r>
              <a:rPr lang="es-ES" dirty="0" smtClean="0"/>
              <a:t>Baja tensión </a:t>
            </a:r>
          </a:p>
          <a:p>
            <a:pPr marL="285750" indent="-285750">
              <a:buFont typeface="Arial" panose="020B0604020202020204" pitchFamily="34" charset="0"/>
              <a:buChar char="•"/>
            </a:pPr>
            <a:r>
              <a:rPr lang="es-ES" dirty="0" smtClean="0"/>
              <a:t>Muy baja tensión </a:t>
            </a:r>
          </a:p>
        </p:txBody>
      </p:sp>
      <p:sp>
        <p:nvSpPr>
          <p:cNvPr id="16" name="Rectángulo 15"/>
          <p:cNvSpPr/>
          <p:nvPr/>
        </p:nvSpPr>
        <p:spPr>
          <a:xfrm>
            <a:off x="4499992" y="3871736"/>
            <a:ext cx="2599676" cy="1200329"/>
          </a:xfrm>
          <a:prstGeom prst="rect">
            <a:avLst/>
          </a:prstGeom>
        </p:spPr>
        <p:txBody>
          <a:bodyPr wrap="square">
            <a:spAutoFit/>
          </a:bodyPr>
          <a:lstStyle/>
          <a:p>
            <a:pPr marL="285750" indent="-285750">
              <a:buFont typeface="Arial" panose="020B0604020202020204" pitchFamily="34" charset="0"/>
              <a:buChar char="•"/>
            </a:pPr>
            <a:r>
              <a:rPr lang="es-ES" dirty="0" smtClean="0"/>
              <a:t>Generadoras </a:t>
            </a:r>
          </a:p>
          <a:p>
            <a:pPr marL="285750" indent="-285750">
              <a:buFont typeface="Arial" panose="020B0604020202020204" pitchFamily="34" charset="0"/>
              <a:buChar char="•"/>
            </a:pPr>
            <a:r>
              <a:rPr lang="es-ES" dirty="0" smtClean="0"/>
              <a:t>Transporte </a:t>
            </a:r>
          </a:p>
          <a:p>
            <a:pPr marL="285750" indent="-285750">
              <a:buFont typeface="Arial" panose="020B0604020202020204" pitchFamily="34" charset="0"/>
              <a:buChar char="•"/>
            </a:pPr>
            <a:r>
              <a:rPr lang="es-ES" dirty="0" smtClean="0"/>
              <a:t>Transformadoras</a:t>
            </a:r>
          </a:p>
          <a:p>
            <a:pPr marL="285750" indent="-285750">
              <a:buFont typeface="Arial" panose="020B0604020202020204" pitchFamily="34" charset="0"/>
              <a:buChar char="•"/>
            </a:pPr>
            <a:r>
              <a:rPr lang="es-ES" dirty="0" smtClean="0"/>
              <a:t>Receptoras  </a:t>
            </a:r>
          </a:p>
        </p:txBody>
      </p:sp>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Título 3"/>
          <p:cNvSpPr txBox="1">
            <a:spLocks/>
          </p:cNvSpPr>
          <p:nvPr/>
        </p:nvSpPr>
        <p:spPr>
          <a:xfrm>
            <a:off x="297589" y="490588"/>
            <a:ext cx="8208912" cy="68528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s-ES" sz="4000" dirty="0">
                <a:effectLst>
                  <a:outerShdw blurRad="38100" dist="38100" dir="2700000" algn="tl">
                    <a:srgbClr val="000000">
                      <a:alpha val="43137"/>
                    </a:srgbClr>
                  </a:outerShdw>
                </a:effectLst>
              </a:rPr>
              <a:t>Instalación interior de la vivienda</a:t>
            </a:r>
            <a:endParaRPr lang="es-EC" sz="4400" b="1" i="1" dirty="0">
              <a:effectLst>
                <a:outerShdw blurRad="38100" dist="38100" dir="2700000" algn="tl">
                  <a:srgbClr val="000000">
                    <a:alpha val="43137"/>
                  </a:srgbClr>
                </a:outerShdw>
              </a:effectLst>
            </a:endParaRPr>
          </a:p>
        </p:txBody>
      </p:sp>
      <p:sp>
        <p:nvSpPr>
          <p:cNvPr id="16" name="Marcador de contenido 4"/>
          <p:cNvSpPr>
            <a:spLocks noGrp="1"/>
          </p:cNvSpPr>
          <p:nvPr>
            <p:ph sz="half" idx="1"/>
          </p:nvPr>
        </p:nvSpPr>
        <p:spPr>
          <a:xfrm>
            <a:off x="182302" y="1108226"/>
            <a:ext cx="5757850" cy="652871"/>
          </a:xfrm>
        </p:spPr>
        <p:txBody>
          <a:bodyPr>
            <a:normAutofit/>
          </a:bodyPr>
          <a:lstStyle/>
          <a:p>
            <a:pPr marL="0" indent="0" algn="just">
              <a:buNone/>
            </a:pPr>
            <a:r>
              <a:rPr lang="es-ES" dirty="0" smtClean="0">
                <a:effectLst>
                  <a:outerShdw blurRad="38100" dist="38100" dir="2700000" algn="tl">
                    <a:srgbClr val="000000">
                      <a:alpha val="43137"/>
                    </a:srgbClr>
                  </a:outerShdw>
                </a:effectLst>
              </a:rPr>
              <a:t>Los pequeños interruptores automáticos (PIA)</a:t>
            </a:r>
          </a:p>
        </p:txBody>
      </p:sp>
      <p:sp>
        <p:nvSpPr>
          <p:cNvPr id="4" name="Rectángulo 3"/>
          <p:cNvSpPr/>
          <p:nvPr/>
        </p:nvSpPr>
        <p:spPr>
          <a:xfrm>
            <a:off x="182302" y="1890235"/>
            <a:ext cx="5397810" cy="2862322"/>
          </a:xfrm>
          <a:prstGeom prst="rect">
            <a:avLst/>
          </a:prstGeom>
        </p:spPr>
        <p:txBody>
          <a:bodyPr wrap="square">
            <a:spAutoFit/>
          </a:bodyPr>
          <a:lstStyle/>
          <a:p>
            <a:r>
              <a:rPr lang="es-ES" b="1" i="1" dirty="0" smtClean="0">
                <a:solidFill>
                  <a:srgbClr val="333333"/>
                </a:solidFill>
                <a:latin typeface="Encode Sans"/>
              </a:rPr>
              <a:t>Protección </a:t>
            </a:r>
            <a:r>
              <a:rPr lang="es-ES" b="1" i="1" dirty="0">
                <a:solidFill>
                  <a:srgbClr val="333333"/>
                </a:solidFill>
                <a:latin typeface="Encode Sans"/>
              </a:rPr>
              <a:t>térmica</a:t>
            </a:r>
            <a:r>
              <a:rPr lang="es-ES" dirty="0">
                <a:solidFill>
                  <a:srgbClr val="333333"/>
                </a:solidFill>
                <a:latin typeface="Encode Sans"/>
              </a:rPr>
              <a:t>: </a:t>
            </a:r>
            <a:endParaRPr lang="es-ES" dirty="0" smtClean="0">
              <a:solidFill>
                <a:srgbClr val="333333"/>
              </a:solidFill>
              <a:latin typeface="Encode Sans"/>
            </a:endParaRPr>
          </a:p>
          <a:p>
            <a:r>
              <a:rPr lang="es-ES" dirty="0" smtClean="0">
                <a:solidFill>
                  <a:srgbClr val="333333"/>
                </a:solidFill>
                <a:latin typeface="Encode Sans"/>
              </a:rPr>
              <a:t>Lámina bimetálica que se deforma ante una sobrecarga</a:t>
            </a:r>
            <a:r>
              <a:rPr lang="es-ES" dirty="0" smtClean="0"/>
              <a:t>.</a:t>
            </a:r>
          </a:p>
          <a:p>
            <a:r>
              <a:rPr lang="es-ES" dirty="0" smtClean="0">
                <a:solidFill>
                  <a:srgbClr val="333333"/>
                </a:solidFill>
                <a:latin typeface="Encode Sans"/>
              </a:rPr>
              <a:t>La deformación de la lámina actúa en el contacto del interruptor y desconecta el circuito.</a:t>
            </a:r>
            <a:r>
              <a:rPr lang="es-ES" dirty="0" smtClean="0"/>
              <a:t/>
            </a:r>
            <a:br>
              <a:rPr lang="es-ES" dirty="0" smtClean="0"/>
            </a:br>
            <a:r>
              <a:rPr lang="es-ES" b="1" i="1" dirty="0" smtClean="0">
                <a:solidFill>
                  <a:srgbClr val="333333"/>
                </a:solidFill>
                <a:latin typeface="Encode Sans"/>
              </a:rPr>
              <a:t>Protección magnética</a:t>
            </a:r>
            <a:r>
              <a:rPr lang="es-ES" dirty="0" smtClean="0">
                <a:solidFill>
                  <a:srgbClr val="333333"/>
                </a:solidFill>
                <a:latin typeface="Encode Sans"/>
              </a:rPr>
              <a:t>: </a:t>
            </a:r>
          </a:p>
          <a:p>
            <a:r>
              <a:rPr lang="es-ES" dirty="0">
                <a:solidFill>
                  <a:srgbClr val="333333"/>
                </a:solidFill>
                <a:latin typeface="Encode Sans"/>
              </a:rPr>
              <a:t>S</a:t>
            </a:r>
            <a:r>
              <a:rPr lang="es-ES" dirty="0" smtClean="0">
                <a:solidFill>
                  <a:srgbClr val="333333"/>
                </a:solidFill>
                <a:latin typeface="Encode Sans"/>
              </a:rPr>
              <a:t>e basa en una bobina que, al ser atravesada por una corriente de cortocircuito, atrae una pieza metálica que produce la  apertura de los contactos del interruptor, desconectando el circuito.</a:t>
            </a:r>
            <a:endParaRPr lang="es-EC" dirty="0"/>
          </a:p>
        </p:txBody>
      </p:sp>
      <p:pic>
        <p:nvPicPr>
          <p:cNvPr id="13314" name="Picture 2" descr="https://angelmicelti.github.io/4ESO/INS/toma_tierra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2279763"/>
            <a:ext cx="3154574" cy="236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681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4294254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752366" y="960164"/>
            <a:ext cx="2952328" cy="630896"/>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4000" b="1" dirty="0" smtClean="0"/>
              <a:t>Bibliografía</a:t>
            </a:r>
            <a:endParaRPr lang="es-EC" sz="4000" b="1" dirty="0"/>
          </a:p>
        </p:txBody>
      </p:sp>
      <p:sp>
        <p:nvSpPr>
          <p:cNvPr id="3" name="Rectángulo 2"/>
          <p:cNvSpPr/>
          <p:nvPr/>
        </p:nvSpPr>
        <p:spPr>
          <a:xfrm>
            <a:off x="192490" y="1647532"/>
            <a:ext cx="8844006" cy="923330"/>
          </a:xfrm>
          <a:prstGeom prst="rect">
            <a:avLst/>
          </a:prstGeom>
        </p:spPr>
        <p:txBody>
          <a:bodyPr wrap="square">
            <a:spAutoFit/>
          </a:bodyPr>
          <a:lstStyle/>
          <a:p>
            <a:pPr marL="285750" indent="-285750">
              <a:buFont typeface="Arial" panose="020B0604020202020204" pitchFamily="34" charset="0"/>
              <a:buChar char="•"/>
            </a:pPr>
            <a:r>
              <a:rPr lang="es-EC" dirty="0" smtClean="0"/>
              <a:t>Instalaciones eléctricas en viviendas</a:t>
            </a:r>
          </a:p>
          <a:p>
            <a:r>
              <a:rPr lang="es-EC" dirty="0" smtClean="0"/>
              <a:t>Link:  https</a:t>
            </a:r>
            <a:r>
              <a:rPr lang="es-EC" dirty="0"/>
              <a:t>://blogsaverroes.juntadeandalucia.es/iesbellavista/files/2016/05/Instalaciones-el%C3%A9ctricas-en-viviendas-15-16-apuntes.pdf</a:t>
            </a:r>
          </a:p>
        </p:txBody>
      </p:sp>
    </p:spTree>
    <p:extLst>
      <p:ext uri="{BB962C8B-B14F-4D97-AF65-F5344CB8AC3E}">
        <p14:creationId xmlns:p14="http://schemas.microsoft.com/office/powerpoint/2010/main" val="2922060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Rectángulo 12"/>
          <p:cNvSpPr/>
          <p:nvPr/>
        </p:nvSpPr>
        <p:spPr>
          <a:xfrm>
            <a:off x="402924" y="2276872"/>
            <a:ext cx="8137926" cy="2031325"/>
          </a:xfrm>
          <a:prstGeom prst="rect">
            <a:avLst/>
          </a:prstGeom>
        </p:spPr>
        <p:txBody>
          <a:bodyPr wrap="square">
            <a:spAutoFit/>
          </a:bodyPr>
          <a:lstStyle/>
          <a:p>
            <a:pPr algn="just"/>
            <a:r>
              <a:rPr lang="es-ES" dirty="0" smtClean="0"/>
              <a:t>El motor eléctrico es un dispositivo que transforma la energía eléctrica en energía mecánica por medio de la acción de los campos magnéticos generados en sus bobinas.</a:t>
            </a:r>
          </a:p>
          <a:p>
            <a:pPr algn="just"/>
            <a:r>
              <a:rPr lang="es-ES" dirty="0" smtClean="0"/>
              <a:t>Son maquinas rotatorias utilizadas en infinidad de sectores tales como instalaciones industriales, comerciales, particulares. Su uso esta generalizado en ventiladores, vibradores para teléfonos móviles, bombas, electroválvulas y medios de transporte eléctrico, etc.</a:t>
            </a:r>
          </a:p>
        </p:txBody>
      </p:sp>
      <p:sp>
        <p:nvSpPr>
          <p:cNvPr id="10" name="Título 3"/>
          <p:cNvSpPr txBox="1">
            <a:spLocks/>
          </p:cNvSpPr>
          <p:nvPr/>
        </p:nvSpPr>
        <p:spPr>
          <a:xfrm>
            <a:off x="402924" y="1700808"/>
            <a:ext cx="2224860" cy="57606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smtClean="0">
                <a:effectLst>
                  <a:outerShdw blurRad="38100" dist="38100" dir="2700000" algn="tl">
                    <a:srgbClr val="000000">
                      <a:alpha val="43137"/>
                    </a:srgbClr>
                  </a:outerShdw>
                </a:effectLst>
              </a:rPr>
              <a:t>Motor eléctrico</a:t>
            </a:r>
            <a:endParaRPr lang="es-EC" sz="2400" b="1" i="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2174" y="4176328"/>
            <a:ext cx="1979462" cy="1415866"/>
          </a:xfrm>
          <a:prstGeom prst="rect">
            <a:avLst/>
          </a:prstGeom>
        </p:spPr>
      </p:pic>
      <p:pic>
        <p:nvPicPr>
          <p:cNvPr id="11" name="Imagen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04048" y="4176328"/>
            <a:ext cx="1887821" cy="1415866"/>
          </a:xfrm>
          <a:prstGeom prst="rect">
            <a:avLst/>
          </a:prstGeom>
        </p:spPr>
      </p:pic>
      <p:pic>
        <p:nvPicPr>
          <p:cNvPr id="12" name="Imagen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0892" y="4381190"/>
            <a:ext cx="2569666" cy="1928130"/>
          </a:xfrm>
          <a:prstGeom prst="rect">
            <a:avLst/>
          </a:prstGeom>
        </p:spPr>
      </p:pic>
    </p:spTree>
    <p:extLst>
      <p:ext uri="{BB962C8B-B14F-4D97-AF65-F5344CB8AC3E}">
        <p14:creationId xmlns:p14="http://schemas.microsoft.com/office/powerpoint/2010/main" val="1823982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30294"/>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467094" y="374657"/>
            <a:ext cx="6489282" cy="1231906"/>
          </a:xfrm>
        </p:spPr>
        <p:txBody>
          <a:bodyPr>
            <a:noAutofit/>
          </a:bodyPr>
          <a:lstStyle/>
          <a:p>
            <a:r>
              <a:rPr lang="es-ES" sz="4000" dirty="0" smtClean="0">
                <a:effectLst>
                  <a:outerShdw blurRad="38100" dist="38100" dir="2700000" algn="tl">
                    <a:srgbClr val="000000">
                      <a:alpha val="43137"/>
                    </a:srgbClr>
                  </a:outerShdw>
                </a:effectLst>
              </a:rPr>
              <a:t>Aplicaciones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1684717"/>
            <a:ext cx="2003218" cy="1153752"/>
          </a:xfrm>
          <a:prstGeom prst="rect">
            <a:avLst/>
          </a:prstGeom>
        </p:spPr>
      </p:pic>
      <p:sp>
        <p:nvSpPr>
          <p:cNvPr id="14" name="Título 3"/>
          <p:cNvSpPr txBox="1">
            <a:spLocks/>
          </p:cNvSpPr>
          <p:nvPr/>
        </p:nvSpPr>
        <p:spPr>
          <a:xfrm>
            <a:off x="402924" y="1602217"/>
            <a:ext cx="2368876" cy="239617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dirty="0">
                <a:effectLst>
                  <a:outerShdw blurRad="38100" dist="38100" dir="2700000" algn="tl">
                    <a:srgbClr val="000000">
                      <a:alpha val="43137"/>
                    </a:srgbClr>
                  </a:outerShdw>
                </a:effectLst>
              </a:rPr>
              <a:t>Transformador</a:t>
            </a:r>
            <a:endParaRPr lang="es-ES" sz="2400" dirty="0" smtClean="0">
              <a:effectLst>
                <a:outerShdw blurRad="38100" dist="38100" dir="2700000" algn="tl">
                  <a:srgbClr val="000000">
                    <a:alpha val="43137"/>
                  </a:srgbClr>
                </a:outerShdw>
              </a:effectLst>
            </a:endParaRPr>
          </a:p>
          <a:p>
            <a:pPr algn="l"/>
            <a:r>
              <a:rPr lang="es-ES" sz="2400" dirty="0" err="1" smtClean="0">
                <a:effectLst>
                  <a:outerShdw blurRad="38100" dist="38100" dir="2700000" algn="tl">
                    <a:srgbClr val="000000">
                      <a:alpha val="43137"/>
                    </a:srgbClr>
                  </a:outerShdw>
                </a:effectLst>
              </a:rPr>
              <a:t>Iluminacion</a:t>
            </a:r>
            <a:r>
              <a:rPr lang="es-ES" sz="2400" dirty="0" smtClean="0">
                <a:effectLst>
                  <a:outerShdw blurRad="38100" dist="38100" dir="2700000" algn="tl">
                    <a:srgbClr val="000000">
                      <a:alpha val="43137"/>
                    </a:srgbClr>
                  </a:outerShdw>
                </a:effectLst>
              </a:rPr>
              <a:t> </a:t>
            </a:r>
          </a:p>
          <a:p>
            <a:pPr algn="l"/>
            <a:r>
              <a:rPr lang="es-ES" sz="2400" dirty="0" smtClean="0">
                <a:effectLst>
                  <a:outerShdw blurRad="38100" dist="38100" dir="2700000" algn="tl">
                    <a:srgbClr val="000000">
                      <a:alpha val="43137"/>
                    </a:srgbClr>
                  </a:outerShdw>
                </a:effectLst>
              </a:rPr>
              <a:t>Robótica </a:t>
            </a:r>
          </a:p>
          <a:p>
            <a:pPr algn="l"/>
            <a:r>
              <a:rPr lang="es-ES" sz="2400" dirty="0" smtClean="0">
                <a:effectLst>
                  <a:outerShdw blurRad="38100" dist="38100" dir="2700000" algn="tl">
                    <a:srgbClr val="000000">
                      <a:alpha val="43137"/>
                    </a:srgbClr>
                  </a:outerShdw>
                </a:effectLst>
              </a:rPr>
              <a:t>Maquinas CNC</a:t>
            </a:r>
          </a:p>
          <a:p>
            <a:pPr algn="l"/>
            <a:r>
              <a:rPr lang="es-ES" sz="2400" dirty="0" smtClean="0">
                <a:effectLst>
                  <a:outerShdw blurRad="38100" dist="38100" dir="2700000" algn="tl">
                    <a:srgbClr val="000000">
                      <a:alpha val="43137"/>
                    </a:srgbClr>
                  </a:outerShdw>
                </a:effectLst>
              </a:rPr>
              <a:t>Transporte</a:t>
            </a:r>
          </a:p>
          <a:p>
            <a:pPr algn="l"/>
            <a:r>
              <a:rPr lang="es-ES" sz="2400" dirty="0" smtClean="0">
                <a:effectLst>
                  <a:outerShdw blurRad="38100" dist="38100" dir="2700000" algn="tl">
                    <a:srgbClr val="000000">
                      <a:alpha val="43137"/>
                    </a:srgbClr>
                  </a:outerShdw>
                </a:effectLst>
              </a:rPr>
              <a:t>Industria</a:t>
            </a:r>
          </a:p>
          <a:p>
            <a:pPr algn="l"/>
            <a:r>
              <a:rPr lang="es-ES" sz="2400" dirty="0" smtClean="0">
                <a:effectLst>
                  <a:outerShdw blurRad="38100" dist="38100" dir="2700000" algn="tl">
                    <a:srgbClr val="000000">
                      <a:alpha val="43137"/>
                    </a:srgbClr>
                  </a:outerShdw>
                </a:effectLst>
              </a:rPr>
              <a:t>Medicina</a:t>
            </a: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7784" y="1606037"/>
            <a:ext cx="3562350" cy="3562350"/>
          </a:xfrm>
          <a:prstGeom prst="rect">
            <a:avLst/>
          </a:prstGeom>
        </p:spPr>
      </p:pic>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908" y="4533586"/>
            <a:ext cx="2659924" cy="1768528"/>
          </a:xfrm>
          <a:prstGeom prst="rect">
            <a:avLst/>
          </a:prstGeom>
        </p:spPr>
      </p:pic>
      <p:sp>
        <p:nvSpPr>
          <p:cNvPr id="16" name="AutoShape 2" descr="Aplicaciones de los electroimanes en la medicina - Blog de Imanes - IM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17" name="AutoShape 4" descr="Aplicaciones de los electroimanes en la medicina - Blog de Imanes - IM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18" name="Imagen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7435" y="2916623"/>
            <a:ext cx="1983567" cy="1492932"/>
          </a:xfrm>
          <a:prstGeom prst="rect">
            <a:avLst/>
          </a:prstGeom>
        </p:spPr>
      </p:pic>
    </p:spTree>
    <p:extLst>
      <p:ext uri="{BB962C8B-B14F-4D97-AF65-F5344CB8AC3E}">
        <p14:creationId xmlns:p14="http://schemas.microsoft.com/office/powerpoint/2010/main" val="2347936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1026" name="Picture 2" descr="▷ Unidades Eléctricas de Medida + 【 Tablas 】 | Ingtelec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90" y="1725564"/>
            <a:ext cx="7567896" cy="354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952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Unidades eléctricas y equivalencias</a:t>
            </a:r>
            <a:endParaRPr lang="es-EC" sz="4400" b="1" i="1" dirty="0">
              <a:effectLst>
                <a:outerShdw blurRad="38100" dist="38100" dir="2700000" algn="tl">
                  <a:srgbClr val="000000">
                    <a:alpha val="43137"/>
                  </a:srgbClr>
                </a:outerShdw>
              </a:effectLst>
            </a:endParaRPr>
          </a:p>
        </p:txBody>
      </p:sp>
      <p:pic>
        <p:nvPicPr>
          <p:cNvPr id="2052" name="Picture 4" descr="3. Magnitudes eléctricas básicas. - 2º FPB Inf y Com Fran Rui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86" y="1853018"/>
            <a:ext cx="527685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efijos del Sistema Internacional | School motivation, Mega m, Periodic  tab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1526323"/>
            <a:ext cx="3024336" cy="378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93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Circuito eléctrico </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8506164" cy="646331"/>
          </a:xfrm>
          <a:prstGeom prst="rect">
            <a:avLst/>
          </a:prstGeom>
        </p:spPr>
        <p:txBody>
          <a:bodyPr wrap="square">
            <a:spAutoFit/>
          </a:bodyPr>
          <a:lstStyle/>
          <a:p>
            <a:pPr algn="just"/>
            <a:r>
              <a:rPr lang="es-ES" dirty="0" smtClean="0"/>
              <a:t>Conjunto de operadores unidos de tal forma que permitan el paso o circulación de la corriente eléctrica para conseguir algún efecto útil (luz, calor movimiento, etc.)</a:t>
            </a:r>
          </a:p>
        </p:txBody>
      </p:sp>
      <p:sp>
        <p:nvSpPr>
          <p:cNvPr id="15" name="Rectángulo 14"/>
          <p:cNvSpPr/>
          <p:nvPr/>
        </p:nvSpPr>
        <p:spPr>
          <a:xfrm>
            <a:off x="310356" y="2660600"/>
            <a:ext cx="8506164" cy="646331"/>
          </a:xfrm>
          <a:prstGeom prst="rect">
            <a:avLst/>
          </a:prstGeom>
        </p:spPr>
        <p:txBody>
          <a:bodyPr wrap="square">
            <a:spAutoFit/>
          </a:bodyPr>
          <a:lstStyle/>
          <a:p>
            <a:pPr algn="just"/>
            <a:r>
              <a:rPr lang="es-ES" dirty="0" smtClean="0"/>
              <a:t>Un circuito eléctrico es un recorrido cerrado cuyo fin es llevar energía eléctrica desde unos elementos que la producen hasta otros elementos que la consumen.</a:t>
            </a:r>
          </a:p>
        </p:txBody>
      </p:sp>
      <p:sp>
        <p:nvSpPr>
          <p:cNvPr id="17" name="Rectángulo 16"/>
          <p:cNvSpPr/>
          <p:nvPr/>
        </p:nvSpPr>
        <p:spPr>
          <a:xfrm>
            <a:off x="310356" y="3530142"/>
            <a:ext cx="8506164" cy="646331"/>
          </a:xfrm>
          <a:prstGeom prst="rect">
            <a:avLst/>
          </a:prstGeom>
        </p:spPr>
        <p:txBody>
          <a:bodyPr wrap="square">
            <a:spAutoFit/>
          </a:bodyPr>
          <a:lstStyle/>
          <a:p>
            <a:pPr algn="just"/>
            <a:r>
              <a:rPr lang="es-ES" dirty="0" smtClean="0"/>
              <a:t>Un circuito eléctrico es un conjunto de elementos conectados entre si por los que puede circular una corriente eléctrica</a:t>
            </a:r>
            <a:r>
              <a:rPr lang="es-ES" dirty="0"/>
              <a:t> </a:t>
            </a:r>
            <a:r>
              <a:rPr lang="es-ES" dirty="0" smtClean="0"/>
              <a:t>(electrones).</a:t>
            </a:r>
          </a:p>
        </p:txBody>
      </p:sp>
      <p:sp>
        <p:nvSpPr>
          <p:cNvPr id="19" name="Rectángulo 18"/>
          <p:cNvSpPr/>
          <p:nvPr/>
        </p:nvSpPr>
        <p:spPr>
          <a:xfrm>
            <a:off x="315700" y="4376525"/>
            <a:ext cx="8506164" cy="1200329"/>
          </a:xfrm>
          <a:prstGeom prst="rect">
            <a:avLst/>
          </a:prstGeom>
        </p:spPr>
        <p:txBody>
          <a:bodyPr wrap="square">
            <a:spAutoFit/>
          </a:bodyPr>
          <a:lstStyle/>
          <a:p>
            <a:pPr algn="just"/>
            <a:r>
              <a:rPr lang="es-ES" dirty="0" smtClean="0"/>
              <a:t>Un circuito eléctrico es el conjunto de elementos eléctricos conectados entre sí que permiten generar, transportar y utilizar la energía eléctrica con la finalidad de transformarla en otro tipo de energía, por ejemplo, energía calorífica, energía lumínica o energía mecánica.</a:t>
            </a:r>
          </a:p>
        </p:txBody>
      </p:sp>
    </p:spTree>
    <p:extLst>
      <p:ext uri="{BB962C8B-B14F-4D97-AF65-F5344CB8AC3E}">
        <p14:creationId xmlns:p14="http://schemas.microsoft.com/office/powerpoint/2010/main" val="819837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Símbolos eléctricos</a:t>
            </a:r>
            <a:endParaRPr lang="es-EC" sz="4400" b="1" i="1" dirty="0">
              <a:effectLst>
                <a:outerShdw blurRad="38100" dist="38100" dir="2700000" algn="tl">
                  <a:srgbClr val="000000">
                    <a:alpha val="43137"/>
                  </a:srgbClr>
                </a:outerShdw>
              </a:effectLst>
            </a:endParaRPr>
          </a:p>
        </p:txBody>
      </p:sp>
      <p:sp>
        <p:nvSpPr>
          <p:cNvPr id="20" name="Rectángulo 19"/>
          <p:cNvSpPr/>
          <p:nvPr/>
        </p:nvSpPr>
        <p:spPr>
          <a:xfrm>
            <a:off x="310356" y="1761309"/>
            <a:ext cx="3253532" cy="923330"/>
          </a:xfrm>
          <a:prstGeom prst="rect">
            <a:avLst/>
          </a:prstGeom>
        </p:spPr>
        <p:txBody>
          <a:bodyPr wrap="square">
            <a:spAutoFit/>
          </a:bodyPr>
          <a:lstStyle/>
          <a:p>
            <a:pPr algn="just"/>
            <a:r>
              <a:rPr lang="es-ES" dirty="0" smtClean="0"/>
              <a:t>Los símbolos representan los elementos del circuito de forma simplificada y fácil de dibujar </a:t>
            </a:r>
            <a:endParaRPr lang="es-ES" dirty="0"/>
          </a:p>
        </p:txBody>
      </p:sp>
      <p:pic>
        <p:nvPicPr>
          <p:cNvPr id="3" name="Imagen 2"/>
          <p:cNvPicPr>
            <a:picLocks noChangeAspect="1"/>
          </p:cNvPicPr>
          <p:nvPr/>
        </p:nvPicPr>
        <p:blipFill>
          <a:blip r:embed="rId4"/>
          <a:stretch>
            <a:fillRect/>
          </a:stretch>
        </p:blipFill>
        <p:spPr>
          <a:xfrm>
            <a:off x="3707904" y="1837883"/>
            <a:ext cx="5153025" cy="3228975"/>
          </a:xfrm>
          <a:prstGeom prst="rect">
            <a:avLst/>
          </a:prstGeom>
        </p:spPr>
      </p:pic>
    </p:spTree>
    <p:extLst>
      <p:ext uri="{BB962C8B-B14F-4D97-AF65-F5344CB8AC3E}">
        <p14:creationId xmlns:p14="http://schemas.microsoft.com/office/powerpoint/2010/main" val="41281434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717330"/>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alta y media tensión </a:t>
            </a:r>
            <a:endParaRPr lang="es-EC" sz="2400" b="1" i="1" dirty="0"/>
          </a:p>
        </p:txBody>
      </p:sp>
      <p:sp>
        <p:nvSpPr>
          <p:cNvPr id="15" name="Rectángulo 14"/>
          <p:cNvSpPr/>
          <p:nvPr/>
        </p:nvSpPr>
        <p:spPr>
          <a:xfrm>
            <a:off x="467544" y="1347682"/>
            <a:ext cx="8280920" cy="923330"/>
          </a:xfrm>
          <a:prstGeom prst="rect">
            <a:avLst/>
          </a:prstGeom>
        </p:spPr>
        <p:txBody>
          <a:bodyPr wrap="square">
            <a:spAutoFit/>
          </a:bodyPr>
          <a:lstStyle/>
          <a:p>
            <a:pPr marL="285750" indent="-285750">
              <a:buFont typeface="Arial" panose="020B0604020202020204" pitchFamily="34" charset="0"/>
              <a:buChar char="•"/>
            </a:pPr>
            <a:r>
              <a:rPr lang="es-ES" dirty="0" smtClean="0"/>
              <a:t>Gran potencia, grandes perdidas de energía por el calentamiento de los conductores (efecto Joule).</a:t>
            </a:r>
          </a:p>
          <a:p>
            <a:pPr marL="285750" indent="-285750">
              <a:buFont typeface="Arial" panose="020B0604020202020204" pitchFamily="34" charset="0"/>
              <a:buChar char="•"/>
            </a:pPr>
            <a:r>
              <a:rPr lang="es-ES" dirty="0" smtClean="0"/>
              <a:t>El potencial máximo entre dos conductores es superior a 1kV.</a:t>
            </a:r>
          </a:p>
        </p:txBody>
      </p:sp>
      <p:sp>
        <p:nvSpPr>
          <p:cNvPr id="17" name="Título 3"/>
          <p:cNvSpPr txBox="1">
            <a:spLocks/>
          </p:cNvSpPr>
          <p:nvPr/>
        </p:nvSpPr>
        <p:spPr>
          <a:xfrm>
            <a:off x="442501" y="223957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baja tensión  </a:t>
            </a:r>
            <a:endParaRPr lang="es-EC" sz="2400" b="1" i="1" dirty="0"/>
          </a:p>
        </p:txBody>
      </p:sp>
      <p:sp>
        <p:nvSpPr>
          <p:cNvPr id="18" name="Rectángulo 17"/>
          <p:cNvSpPr/>
          <p:nvPr/>
        </p:nvSpPr>
        <p:spPr>
          <a:xfrm>
            <a:off x="467544" y="2759546"/>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Instalaciones eléctricas mas comunes, uso domestico y comercial.</a:t>
            </a:r>
          </a:p>
          <a:p>
            <a:pPr marL="285750" indent="-285750">
              <a:buFont typeface="Arial" panose="020B0604020202020204" pitchFamily="34" charset="0"/>
              <a:buChar char="•"/>
            </a:pPr>
            <a:r>
              <a:rPr lang="es-ES" dirty="0" smtClean="0"/>
              <a:t>El potencial máximo entre dos conductores es inferior a 1000V, pero superior a 24V</a:t>
            </a:r>
          </a:p>
        </p:txBody>
      </p:sp>
      <p:sp>
        <p:nvSpPr>
          <p:cNvPr id="19" name="Título 3"/>
          <p:cNvSpPr txBox="1">
            <a:spLocks/>
          </p:cNvSpPr>
          <p:nvPr/>
        </p:nvSpPr>
        <p:spPr>
          <a:xfrm>
            <a:off x="467544" y="334548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muy baja tensión  </a:t>
            </a:r>
            <a:endParaRPr lang="es-EC" sz="2400" b="1" i="1" dirty="0"/>
          </a:p>
        </p:txBody>
      </p:sp>
      <p:sp>
        <p:nvSpPr>
          <p:cNvPr id="20" name="Rectángulo 19"/>
          <p:cNvSpPr/>
          <p:nvPr/>
        </p:nvSpPr>
        <p:spPr>
          <a:xfrm>
            <a:off x="402924" y="3967973"/>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Poco empleadas</a:t>
            </a:r>
          </a:p>
          <a:p>
            <a:pPr marL="285750" indent="-285750">
              <a:buFont typeface="Arial" panose="020B0604020202020204" pitchFamily="34" charset="0"/>
              <a:buChar char="•"/>
            </a:pPr>
            <a:r>
              <a:rPr lang="es-ES" dirty="0" smtClean="0"/>
              <a:t>Diferencia de potencial entre dos conductores debe ser inferior a 24V</a:t>
            </a:r>
          </a:p>
        </p:txBody>
      </p:sp>
    </p:spTree>
    <p:extLst>
      <p:ext uri="{BB962C8B-B14F-4D97-AF65-F5344CB8AC3E}">
        <p14:creationId xmlns:p14="http://schemas.microsoft.com/office/powerpoint/2010/main" val="3702621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717330"/>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Instalaciones generadoras</a:t>
            </a:r>
            <a:endParaRPr lang="es-EC" sz="2400" b="1" i="1" dirty="0"/>
          </a:p>
        </p:txBody>
      </p:sp>
      <p:sp>
        <p:nvSpPr>
          <p:cNvPr id="15" name="Rectángulo 14"/>
          <p:cNvSpPr/>
          <p:nvPr/>
        </p:nvSpPr>
        <p:spPr>
          <a:xfrm>
            <a:off x="467544" y="1347682"/>
            <a:ext cx="8280920" cy="1200329"/>
          </a:xfrm>
          <a:prstGeom prst="rect">
            <a:avLst/>
          </a:prstGeom>
        </p:spPr>
        <p:txBody>
          <a:bodyPr wrap="square">
            <a:spAutoFit/>
          </a:bodyPr>
          <a:lstStyle/>
          <a:p>
            <a:pPr marL="285750" indent="-285750">
              <a:buFont typeface="Arial" panose="020B0604020202020204" pitchFamily="34" charset="0"/>
              <a:buChar char="•"/>
            </a:pPr>
            <a:r>
              <a:rPr lang="es-ES" dirty="0" smtClean="0"/>
              <a:t>Son aquellas que generan una fuerza electromotriz, energía eléctrica a partir de otras formas de energía.</a:t>
            </a:r>
          </a:p>
          <a:p>
            <a:pPr marL="285750" indent="-285750">
              <a:buFont typeface="Arial" panose="020B0604020202020204" pitchFamily="34" charset="0"/>
              <a:buChar char="•"/>
            </a:pPr>
            <a:r>
              <a:rPr lang="es-ES" dirty="0" smtClean="0"/>
              <a:t>Se utilizan líneas de transmisión de alta tensión para transportar la corriente alterna</a:t>
            </a:r>
            <a:r>
              <a:rPr lang="es-ES" dirty="0"/>
              <a:t> </a:t>
            </a:r>
            <a:r>
              <a:rPr lang="es-ES" dirty="0" smtClean="0"/>
              <a:t>a plantas industriales o ciudades enteras</a:t>
            </a:r>
          </a:p>
        </p:txBody>
      </p:sp>
      <p:sp>
        <p:nvSpPr>
          <p:cNvPr id="17" name="Título 3"/>
          <p:cNvSpPr txBox="1">
            <a:spLocks/>
          </p:cNvSpPr>
          <p:nvPr/>
        </p:nvSpPr>
        <p:spPr>
          <a:xfrm>
            <a:off x="442501" y="223957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de transporte</a:t>
            </a:r>
            <a:endParaRPr lang="es-EC" sz="2400" b="1" i="1" dirty="0"/>
          </a:p>
        </p:txBody>
      </p:sp>
      <p:sp>
        <p:nvSpPr>
          <p:cNvPr id="18" name="Rectángulo 17"/>
          <p:cNvSpPr/>
          <p:nvPr/>
        </p:nvSpPr>
        <p:spPr>
          <a:xfrm>
            <a:off x="467544" y="2759546"/>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Son líneas eléctricas que conectan las distintas instalaciones. </a:t>
            </a:r>
            <a:endParaRPr lang="es-ES" dirty="0"/>
          </a:p>
          <a:p>
            <a:pPr marL="285750" indent="-285750">
              <a:buFont typeface="Arial" panose="020B0604020202020204" pitchFamily="34" charset="0"/>
              <a:buChar char="•"/>
            </a:pPr>
            <a:r>
              <a:rPr lang="es-ES" dirty="0" smtClean="0"/>
              <a:t>Subterráneas o aéreas</a:t>
            </a:r>
          </a:p>
        </p:txBody>
      </p:sp>
      <p:sp>
        <p:nvSpPr>
          <p:cNvPr id="19" name="Título 3"/>
          <p:cNvSpPr txBox="1">
            <a:spLocks/>
          </p:cNvSpPr>
          <p:nvPr/>
        </p:nvSpPr>
        <p:spPr>
          <a:xfrm>
            <a:off x="467544" y="334548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transformadoras </a:t>
            </a:r>
            <a:endParaRPr lang="es-EC" sz="2400" b="1" i="1" dirty="0"/>
          </a:p>
        </p:txBody>
      </p:sp>
      <p:sp>
        <p:nvSpPr>
          <p:cNvPr id="20" name="Rectángulo 19"/>
          <p:cNvSpPr/>
          <p:nvPr/>
        </p:nvSpPr>
        <p:spPr>
          <a:xfrm>
            <a:off x="402924" y="3967973"/>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Reciben la energía eléctrica y modifican sus parámetros.</a:t>
            </a:r>
          </a:p>
          <a:p>
            <a:pPr marL="285750" indent="-285750">
              <a:buFont typeface="Arial" panose="020B0604020202020204" pitchFamily="34" charset="0"/>
              <a:buChar char="•"/>
            </a:pPr>
            <a:r>
              <a:rPr lang="es-ES" dirty="0" smtClean="0"/>
              <a:t>Reducen o la amplían según si tiene que ser utilizada o transportada.</a:t>
            </a:r>
          </a:p>
        </p:txBody>
      </p:sp>
      <p:sp>
        <p:nvSpPr>
          <p:cNvPr id="16" name="Título 3"/>
          <p:cNvSpPr txBox="1">
            <a:spLocks/>
          </p:cNvSpPr>
          <p:nvPr/>
        </p:nvSpPr>
        <p:spPr>
          <a:xfrm>
            <a:off x="482320" y="4522476"/>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Instalación receptoras </a:t>
            </a:r>
            <a:endParaRPr lang="es-EC" sz="2400" b="1" i="1" dirty="0"/>
          </a:p>
        </p:txBody>
      </p:sp>
      <p:sp>
        <p:nvSpPr>
          <p:cNvPr id="21" name="Rectángulo 20"/>
          <p:cNvSpPr/>
          <p:nvPr/>
        </p:nvSpPr>
        <p:spPr>
          <a:xfrm>
            <a:off x="397026" y="5069540"/>
            <a:ext cx="8280920" cy="646331"/>
          </a:xfrm>
          <a:prstGeom prst="rect">
            <a:avLst/>
          </a:prstGeom>
        </p:spPr>
        <p:txBody>
          <a:bodyPr wrap="square">
            <a:spAutoFit/>
          </a:bodyPr>
          <a:lstStyle/>
          <a:p>
            <a:pPr marL="285750" indent="-285750">
              <a:buFont typeface="Arial" panose="020B0604020202020204" pitchFamily="34" charset="0"/>
              <a:buChar char="•"/>
            </a:pPr>
            <a:r>
              <a:rPr lang="es-ES" dirty="0" smtClean="0"/>
              <a:t>En la mayoría de las industrias y viviendas.</a:t>
            </a:r>
          </a:p>
          <a:p>
            <a:pPr marL="285750" indent="-285750">
              <a:buFont typeface="Arial" panose="020B0604020202020204" pitchFamily="34" charset="0"/>
              <a:buChar char="•"/>
            </a:pPr>
            <a:r>
              <a:rPr lang="es-ES" dirty="0" smtClean="0"/>
              <a:t>Transforman la energía eléctrica a otros tipos</a:t>
            </a:r>
          </a:p>
        </p:txBody>
      </p:sp>
    </p:spTree>
    <p:extLst>
      <p:ext uri="{BB962C8B-B14F-4D97-AF65-F5344CB8AC3E}">
        <p14:creationId xmlns:p14="http://schemas.microsoft.com/office/powerpoint/2010/main" val="3225264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119232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continua</a:t>
            </a:r>
            <a:endParaRPr lang="es-EC" sz="2400" b="1" i="1" dirty="0"/>
          </a:p>
        </p:txBody>
      </p:sp>
      <p:sp>
        <p:nvSpPr>
          <p:cNvPr id="15" name="Rectángulo 14"/>
          <p:cNvSpPr/>
          <p:nvPr/>
        </p:nvSpPr>
        <p:spPr>
          <a:xfrm>
            <a:off x="470765" y="1695691"/>
            <a:ext cx="8280920" cy="923330"/>
          </a:xfrm>
          <a:prstGeom prst="rect">
            <a:avLst/>
          </a:prstGeom>
        </p:spPr>
        <p:txBody>
          <a:bodyPr wrap="square">
            <a:spAutoFit/>
          </a:bodyPr>
          <a:lstStyle/>
          <a:p>
            <a:pPr marL="285750" indent="-285750">
              <a:buFont typeface="Arial" panose="020B0604020202020204" pitchFamily="34" charset="0"/>
              <a:buChar char="•"/>
            </a:pPr>
            <a:r>
              <a:rPr lang="es-ES" dirty="0" smtClean="0"/>
              <a:t>Producida por pilas, baterías y dinamos.</a:t>
            </a:r>
          </a:p>
          <a:p>
            <a:pPr marL="285750" indent="-285750">
              <a:buFont typeface="Arial" panose="020B0604020202020204" pitchFamily="34" charset="0"/>
              <a:buChar char="•"/>
            </a:pPr>
            <a:r>
              <a:rPr lang="es-ES" dirty="0" smtClean="0"/>
              <a:t>No cambia de valor ni de sentido a lo largo del tiempo</a:t>
            </a:r>
            <a:endParaRPr lang="es-ES" dirty="0"/>
          </a:p>
          <a:p>
            <a:pPr marL="285750" indent="-285750">
              <a:buFont typeface="Arial" panose="020B0604020202020204" pitchFamily="34" charset="0"/>
              <a:buChar char="•"/>
            </a:pPr>
            <a:r>
              <a:rPr lang="es-ES" dirty="0" smtClean="0"/>
              <a:t>Sigue la misma dirección, del polo positivo al polo negativo del generador</a:t>
            </a:r>
          </a:p>
        </p:txBody>
      </p:sp>
      <p:sp>
        <p:nvSpPr>
          <p:cNvPr id="17" name="Título 3"/>
          <p:cNvSpPr txBox="1">
            <a:spLocks/>
          </p:cNvSpPr>
          <p:nvPr/>
        </p:nvSpPr>
        <p:spPr>
          <a:xfrm>
            <a:off x="442622" y="2491057"/>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a:t>
            </a:r>
            <a:endParaRPr lang="es-EC" sz="2400" b="1" i="1" dirty="0"/>
          </a:p>
        </p:txBody>
      </p:sp>
      <p:sp>
        <p:nvSpPr>
          <p:cNvPr id="14" name="Rectángulo 13"/>
          <p:cNvSpPr/>
          <p:nvPr/>
        </p:nvSpPr>
        <p:spPr>
          <a:xfrm>
            <a:off x="470765" y="3042461"/>
            <a:ext cx="8280920" cy="2585323"/>
          </a:xfrm>
          <a:prstGeom prst="rect">
            <a:avLst/>
          </a:prstGeom>
        </p:spPr>
        <p:txBody>
          <a:bodyPr wrap="square">
            <a:spAutoFit/>
          </a:bodyPr>
          <a:lstStyle/>
          <a:p>
            <a:pPr marL="285750" indent="-285750">
              <a:buFont typeface="Arial" panose="020B0604020202020204" pitchFamily="34" charset="0"/>
              <a:buChar char="•"/>
            </a:pPr>
            <a:r>
              <a:rPr lang="es-ES" dirty="0" smtClean="0"/>
              <a:t>Producida en las centrales eléctricas, y que llega a los enchufes de nuestros hogares.</a:t>
            </a:r>
          </a:p>
          <a:p>
            <a:pPr marL="285750" indent="-285750">
              <a:buFont typeface="Arial" panose="020B0604020202020204" pitchFamily="34" charset="0"/>
              <a:buChar char="•"/>
            </a:pPr>
            <a:r>
              <a:rPr lang="es-ES" dirty="0" smtClean="0"/>
              <a:t>Cambia periódicamente de intensidad y sentido a lo largo del tiempo.</a:t>
            </a:r>
          </a:p>
          <a:p>
            <a:pPr marL="285750" indent="-285750">
              <a:buFont typeface="Arial" panose="020B0604020202020204" pitchFamily="34" charset="0"/>
              <a:buChar char="•"/>
            </a:pPr>
            <a:r>
              <a:rPr lang="es-ES" dirty="0" smtClean="0"/>
              <a:t>Ventajas:</a:t>
            </a:r>
          </a:p>
          <a:p>
            <a:pPr marL="742950" lvl="1" indent="-285750">
              <a:buFont typeface="Arial" panose="020B0604020202020204" pitchFamily="34" charset="0"/>
              <a:buChar char="•"/>
            </a:pPr>
            <a:r>
              <a:rPr lang="es-ES" dirty="0" smtClean="0"/>
              <a:t>Mas eficiente, se puede transformar (elevar a tensiones muy altas mediante transformadores).</a:t>
            </a:r>
          </a:p>
          <a:p>
            <a:pPr marL="742950" lvl="1" indent="-285750">
              <a:buFont typeface="Arial" panose="020B0604020202020204" pitchFamily="34" charset="0"/>
              <a:buChar char="•"/>
            </a:pPr>
            <a:r>
              <a:rPr lang="es-ES" dirty="0" smtClean="0"/>
              <a:t>Transmitir a elevadas tensiones permite minimizar las perdidas de energía durante su transporte (la cc carece de esa cualidad).</a:t>
            </a:r>
          </a:p>
          <a:p>
            <a:pPr marL="285750" indent="-285750">
              <a:buFont typeface="Arial" panose="020B0604020202020204" pitchFamily="34" charset="0"/>
              <a:buChar char="•"/>
            </a:pPr>
            <a:endParaRPr lang="es-ES" dirty="0" smtClean="0"/>
          </a:p>
        </p:txBody>
      </p:sp>
      <p:sp>
        <p:nvSpPr>
          <p:cNvPr id="16" name="Título 3"/>
          <p:cNvSpPr txBox="1">
            <a:spLocks/>
          </p:cNvSpPr>
          <p:nvPr/>
        </p:nvSpPr>
        <p:spPr>
          <a:xfrm>
            <a:off x="1259632" y="448400"/>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Corriente alterna y continua</a:t>
            </a:r>
            <a:endParaRPr lang="es-EC" sz="32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1005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3" name="Título 3"/>
          <p:cNvSpPr txBox="1">
            <a:spLocks/>
          </p:cNvSpPr>
          <p:nvPr/>
        </p:nvSpPr>
        <p:spPr>
          <a:xfrm>
            <a:off x="402924" y="119232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 monofásica</a:t>
            </a:r>
            <a:endParaRPr lang="es-EC" sz="2400" b="1" i="1" dirty="0"/>
          </a:p>
        </p:txBody>
      </p:sp>
      <p:sp>
        <p:nvSpPr>
          <p:cNvPr id="15" name="Rectángulo 14"/>
          <p:cNvSpPr/>
          <p:nvPr/>
        </p:nvSpPr>
        <p:spPr>
          <a:xfrm>
            <a:off x="470765" y="1695691"/>
            <a:ext cx="8280920" cy="1200329"/>
          </a:xfrm>
          <a:prstGeom prst="rect">
            <a:avLst/>
          </a:prstGeom>
        </p:spPr>
        <p:txBody>
          <a:bodyPr wrap="square">
            <a:spAutoFit/>
          </a:bodyPr>
          <a:lstStyle/>
          <a:p>
            <a:pPr marL="285750" indent="-285750">
              <a:buFont typeface="Arial" panose="020B0604020202020204" pitchFamily="34" charset="0"/>
              <a:buChar char="•"/>
            </a:pPr>
            <a:r>
              <a:rPr lang="es-ES" dirty="0" smtClean="0"/>
              <a:t>La corriente que llega a nuestros hogares es monofásica.</a:t>
            </a:r>
          </a:p>
          <a:p>
            <a:pPr marL="285750" indent="-285750">
              <a:buFont typeface="Arial" panose="020B0604020202020204" pitchFamily="34" charset="0"/>
              <a:buChar char="•"/>
            </a:pPr>
            <a:r>
              <a:rPr lang="es-ES" dirty="0" smtClean="0"/>
              <a:t>El sistema monofásico usa un tensión de 120V</a:t>
            </a:r>
            <a:endParaRPr lang="es-ES" dirty="0"/>
          </a:p>
          <a:p>
            <a:pPr marL="285750" indent="-285750">
              <a:buFont typeface="Arial" panose="020B0604020202020204" pitchFamily="34" charset="0"/>
              <a:buChar char="•"/>
            </a:pPr>
            <a:r>
              <a:rPr lang="es-ES" dirty="0" smtClean="0"/>
              <a:t>Adecuada para una vivienda, ya que los aparatos eléctricos o electrodomésticos no necesitaran una potencia tan elevada como ocurre en aparatos de fabrica.</a:t>
            </a:r>
          </a:p>
        </p:txBody>
      </p:sp>
      <p:sp>
        <p:nvSpPr>
          <p:cNvPr id="17" name="Título 3"/>
          <p:cNvSpPr txBox="1">
            <a:spLocks/>
          </p:cNvSpPr>
          <p:nvPr/>
        </p:nvSpPr>
        <p:spPr>
          <a:xfrm>
            <a:off x="402924" y="3008594"/>
            <a:ext cx="4673132" cy="55140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t>Corriente alterna trifásica </a:t>
            </a:r>
            <a:endParaRPr lang="es-EC" sz="2400" b="1" i="1" dirty="0"/>
          </a:p>
        </p:txBody>
      </p:sp>
      <p:sp>
        <p:nvSpPr>
          <p:cNvPr id="14" name="Rectángulo 13"/>
          <p:cNvSpPr/>
          <p:nvPr/>
        </p:nvSpPr>
        <p:spPr>
          <a:xfrm>
            <a:off x="470764" y="3573763"/>
            <a:ext cx="5613404" cy="2585323"/>
          </a:xfrm>
          <a:prstGeom prst="rect">
            <a:avLst/>
          </a:prstGeom>
        </p:spPr>
        <p:txBody>
          <a:bodyPr wrap="square">
            <a:spAutoFit/>
          </a:bodyPr>
          <a:lstStyle/>
          <a:p>
            <a:pPr marL="285750" indent="-285750">
              <a:buFont typeface="Arial" panose="020B0604020202020204" pitchFamily="34" charset="0"/>
              <a:buChar char="•"/>
            </a:pPr>
            <a:r>
              <a:rPr lang="es-ES" dirty="0" smtClean="0"/>
              <a:t>Es un sistema de tres corrientes alternas acopladas.</a:t>
            </a:r>
          </a:p>
          <a:p>
            <a:pPr marL="285750" indent="-285750">
              <a:buFont typeface="Arial" panose="020B0604020202020204" pitchFamily="34" charset="0"/>
              <a:buChar char="•"/>
            </a:pPr>
            <a:r>
              <a:rPr lang="es-ES" dirty="0" smtClean="0"/>
              <a:t>Cada corriente se transporta por un conductor de fase, y se añade un conductor para el retorno común de las tres fases, que sirve para cerrar los 3 circuitos (conductor neutro)</a:t>
            </a:r>
          </a:p>
          <a:p>
            <a:pPr marL="285750" indent="-285750">
              <a:buFont typeface="Arial" panose="020B0604020202020204" pitchFamily="34" charset="0"/>
              <a:buChar char="•"/>
            </a:pPr>
            <a:r>
              <a:rPr lang="es-ES" dirty="0" smtClean="0"/>
              <a:t>Intensifica la capacidad de energía, se utiliza para grandes fabricas, así como para motores o equipamiento que requiere elevada potencia, superior a los 14,49kW</a:t>
            </a:r>
          </a:p>
        </p:txBody>
      </p:sp>
      <p:sp>
        <p:nvSpPr>
          <p:cNvPr id="16" name="Título 3"/>
          <p:cNvSpPr txBox="1">
            <a:spLocks/>
          </p:cNvSpPr>
          <p:nvPr/>
        </p:nvSpPr>
        <p:spPr>
          <a:xfrm>
            <a:off x="1259632" y="448400"/>
            <a:ext cx="5897268" cy="737567"/>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3200" dirty="0" smtClean="0">
                <a:effectLst>
                  <a:outerShdw blurRad="38100" dist="38100" dir="2700000" algn="tl">
                    <a:srgbClr val="000000">
                      <a:alpha val="43137"/>
                    </a:srgbClr>
                  </a:outerShdw>
                </a:effectLst>
              </a:rPr>
              <a:t>Tipos de corriente alterna</a:t>
            </a:r>
            <a:endParaRPr lang="es-EC" sz="3200" b="1" i="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0" y="3573763"/>
            <a:ext cx="2984308" cy="1678673"/>
          </a:xfrm>
          <a:prstGeom prst="rect">
            <a:avLst/>
          </a:prstGeom>
        </p:spPr>
      </p:pic>
    </p:spTree>
    <p:extLst>
      <p:ext uri="{BB962C8B-B14F-4D97-AF65-F5344CB8AC3E}">
        <p14:creationId xmlns:p14="http://schemas.microsoft.com/office/powerpoint/2010/main" val="723809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Red de transporte y distribución eléctrica</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1" name="Rectángulo 10"/>
          <p:cNvSpPr/>
          <p:nvPr/>
        </p:nvSpPr>
        <p:spPr>
          <a:xfrm>
            <a:off x="402924" y="1654999"/>
            <a:ext cx="2728916" cy="4247317"/>
          </a:xfrm>
          <a:prstGeom prst="rect">
            <a:avLst/>
          </a:prstGeom>
        </p:spPr>
        <p:txBody>
          <a:bodyPr wrap="square">
            <a:spAutoFit/>
          </a:bodyPr>
          <a:lstStyle/>
          <a:p>
            <a:pPr marL="285750" indent="-285750">
              <a:buFont typeface="Arial" panose="020B0604020202020204" pitchFamily="34" charset="0"/>
              <a:buChar char="•"/>
            </a:pPr>
            <a:r>
              <a:rPr lang="es-ES" dirty="0"/>
              <a:t>L</a:t>
            </a:r>
            <a:r>
              <a:rPr lang="es-ES" dirty="0" smtClean="0"/>
              <a:t>a </a:t>
            </a:r>
            <a:r>
              <a:rPr lang="es-ES" dirty="0"/>
              <a:t>energía eléctrica se produce en las centrales eléctricas (térmicas,</a:t>
            </a:r>
            <a:br>
              <a:rPr lang="es-ES" dirty="0"/>
            </a:br>
            <a:r>
              <a:rPr lang="es-ES" dirty="0"/>
              <a:t>nucleares, eólicas, hidráulicas, etc.). </a:t>
            </a:r>
            <a:endParaRPr lang="es-ES" dirty="0" smtClean="0"/>
          </a:p>
          <a:p>
            <a:pPr marL="285750" indent="-285750">
              <a:buFont typeface="Arial" panose="020B0604020202020204" pitchFamily="34" charset="0"/>
              <a:buChar char="•"/>
            </a:pPr>
            <a:r>
              <a:rPr lang="es-ES" dirty="0" smtClean="0"/>
              <a:t>La </a:t>
            </a:r>
            <a:r>
              <a:rPr lang="es-ES" dirty="0"/>
              <a:t>electricidad no se puede almacenar, por lo que una vez generada</a:t>
            </a:r>
            <a:br>
              <a:rPr lang="es-ES" dirty="0"/>
            </a:br>
            <a:r>
              <a:rPr lang="es-ES" dirty="0"/>
              <a:t>hay que transportarla a los núcleos de </a:t>
            </a:r>
            <a:r>
              <a:rPr lang="es-ES" dirty="0" smtClean="0"/>
              <a:t>consumo.</a:t>
            </a:r>
          </a:p>
          <a:p>
            <a:pPr marL="285750" indent="-285750">
              <a:buFont typeface="Arial" panose="020B0604020202020204" pitchFamily="34" charset="0"/>
              <a:buChar char="•"/>
            </a:pPr>
            <a:r>
              <a:rPr lang="es-ES" dirty="0" smtClean="0"/>
              <a:t>La electricidad </a:t>
            </a:r>
            <a:r>
              <a:rPr lang="es-ES" dirty="0"/>
              <a:t>se transporta mediante las redes de transporte y distribución eléctricas.</a:t>
            </a:r>
            <a:endParaRPr lang="es-ES" dirty="0" smtClean="0"/>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203" y="1654999"/>
            <a:ext cx="6021461" cy="3730233"/>
          </a:xfrm>
          <a:prstGeom prst="rect">
            <a:avLst/>
          </a:prstGeom>
        </p:spPr>
      </p:pic>
    </p:spTree>
    <p:extLst>
      <p:ext uri="{BB962C8B-B14F-4D97-AF65-F5344CB8AC3E}">
        <p14:creationId xmlns:p14="http://schemas.microsoft.com/office/powerpoint/2010/main" val="993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038829" y="374657"/>
            <a:ext cx="7049217" cy="1207647"/>
          </a:xfrm>
        </p:spPr>
        <p:txBody>
          <a:bodyPr>
            <a:noAutofit/>
          </a:bodyPr>
          <a:lstStyle/>
          <a:p>
            <a:r>
              <a:rPr lang="es-ES" sz="4000" dirty="0" smtClean="0">
                <a:effectLst>
                  <a:outerShdw blurRad="38100" dist="38100" dir="2700000" algn="tl">
                    <a:srgbClr val="000000">
                      <a:alpha val="43137"/>
                    </a:srgbClr>
                  </a:outerShdw>
                </a:effectLst>
              </a:rPr>
              <a:t>El viaje de la electricidad</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12" name="Imagen 11" descr="C:\Users\Andrea\Downloads\1.jpg"/>
          <p:cNvPicPr/>
          <p:nvPr/>
        </p:nvPicPr>
        <p:blipFill>
          <a:blip r:embed="rId4" cstate="print"/>
          <a:srcRect l="5158" t="6111" r="6067" b="1878"/>
          <a:stretch>
            <a:fillRect/>
          </a:stretch>
        </p:blipFill>
        <p:spPr bwMode="auto">
          <a:xfrm>
            <a:off x="1619672" y="1582304"/>
            <a:ext cx="6035040" cy="3487420"/>
          </a:xfrm>
          <a:prstGeom prst="rect">
            <a:avLst/>
          </a:prstGeom>
          <a:noFill/>
          <a:ln w="9525">
            <a:noFill/>
            <a:miter lim="800000"/>
            <a:headEnd/>
            <a:tailEnd/>
          </a:ln>
        </p:spPr>
      </p:pic>
    </p:spTree>
    <p:extLst>
      <p:ext uri="{BB962C8B-B14F-4D97-AF65-F5344CB8AC3E}">
        <p14:creationId xmlns:p14="http://schemas.microsoft.com/office/powerpoint/2010/main" val="19397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4281</TotalTime>
  <Words>2400</Words>
  <Application>Microsoft Office PowerPoint</Application>
  <PresentationFormat>Presentación en pantalla (4:3)</PresentationFormat>
  <Paragraphs>289</Paragraphs>
  <Slides>39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Adobe Fan Heiti Std B</vt:lpstr>
      <vt:lpstr>Arial</vt:lpstr>
      <vt:lpstr>Calibri</vt:lpstr>
      <vt:lpstr>Calibri Light</vt:lpstr>
      <vt:lpstr>Encode Sans</vt:lpstr>
      <vt:lpstr>Wingdings</vt:lpstr>
      <vt:lpstr>Tema de Office</vt:lpstr>
      <vt:lpstr>FUNDAMENTOS ELÉCTRICOS</vt:lpstr>
      <vt:lpstr>Presentación de PowerPoint</vt:lpstr>
      <vt:lpstr>Las instalaciones eléctricas </vt:lpstr>
      <vt:lpstr>Presentación de PowerPoint</vt:lpstr>
      <vt:lpstr>Presentación de PowerPoint</vt:lpstr>
      <vt:lpstr>Presentación de PowerPoint</vt:lpstr>
      <vt:lpstr>Presentación de PowerPoint</vt:lpstr>
      <vt:lpstr>Red de transporte y distribución eléctrica</vt:lpstr>
      <vt:lpstr>El viaje de la electricidad</vt:lpstr>
      <vt:lpstr>El viaje de la electricidad</vt:lpstr>
      <vt:lpstr>El viaje de la electricidad</vt:lpstr>
      <vt:lpstr>El viaje de la electricidad</vt:lpstr>
      <vt:lpstr>El viaje de la electricidad</vt:lpstr>
      <vt:lpstr>El viaje de la electricidad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Ing. César Sinchiguano, MSc</vt:lpstr>
      <vt:lpstr>Ing. César Sinchiguano, MSc</vt:lpstr>
      <vt:lpstr>Aplicaciones de la electricidad</vt:lpstr>
      <vt:lpstr>Aplicaciones de la electricidad</vt:lpstr>
      <vt:lpstr>Unidades eléctricas y equivalencias</vt:lpstr>
      <vt:lpstr>Unidades eléctricas y equivalencias</vt:lpstr>
      <vt:lpstr>Circuito eléctrico </vt:lpstr>
      <vt:lpstr>Símbolos eléctricos</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320</cp:revision>
  <dcterms:created xsi:type="dcterms:W3CDTF">2020-07-28T21:30:15Z</dcterms:created>
  <dcterms:modified xsi:type="dcterms:W3CDTF">2022-08-04T12:41:26Z</dcterms:modified>
</cp:coreProperties>
</file>