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1905000"/>
            <a:ext cx="9677400" cy="567463"/>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1CACE3"/>
                </a:solidFill>
                <a:latin typeface="Arial"/>
                <a:cs typeface="Arial"/>
              </a:rPr>
              <a:t>P</a:t>
            </a:r>
            <a:r>
              <a:rPr lang="en-US" sz="3600" b="1" spc="5" dirty="0">
                <a:solidFill>
                  <a:srgbClr val="1CACE3"/>
                </a:solidFill>
                <a:latin typeface="Arial"/>
                <a:cs typeface="Arial"/>
              </a:rPr>
              <a:t>ython program for movie Ticket booking</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223837" y="3276600"/>
            <a:ext cx="11744325"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US" sz="2000" dirty="0">
              <a:latin typeface="Arial"/>
              <a:cs typeface="Arial"/>
            </a:endParaRPr>
          </a:p>
          <a:p>
            <a:pPr marL="2763520">
              <a:lnSpc>
                <a:spcPct val="100000"/>
              </a:lnSpc>
            </a:pPr>
            <a:r>
              <a:rPr lang="en-US" sz="2000" b="1" spc="10" dirty="0">
                <a:solidFill>
                  <a:srgbClr val="1382AC"/>
                </a:solidFill>
                <a:latin typeface="Arial"/>
                <a:cs typeface="Arial"/>
              </a:rPr>
              <a:t>Sinciah Jaccob</a:t>
            </a:r>
          </a:p>
          <a:p>
            <a:pPr marL="2763520">
              <a:lnSpc>
                <a:spcPct val="100000"/>
              </a:lnSpc>
            </a:pPr>
            <a:r>
              <a:rPr lang="en-US" sz="2000" b="1" spc="10" dirty="0">
                <a:solidFill>
                  <a:srgbClr val="1382AC"/>
                </a:solidFill>
                <a:latin typeface="Arial"/>
                <a:cs typeface="Arial"/>
              </a:rPr>
              <a:t>Department of Textile Technology </a:t>
            </a:r>
            <a:endParaRPr lang="en-US" sz="2000" b="1" dirty="0">
              <a:solidFill>
                <a:srgbClr val="1382AC"/>
              </a:solidFill>
              <a:latin typeface="Arial"/>
              <a:cs typeface="Arial"/>
            </a:endParaRPr>
          </a:p>
          <a:p>
            <a:pPr marL="2763520">
              <a:lnSpc>
                <a:spcPct val="100000"/>
              </a:lnSpc>
            </a:pPr>
            <a:r>
              <a:rPr lang="en-US" sz="2000" b="1" spc="-25" dirty="0">
                <a:solidFill>
                  <a:srgbClr val="1382AC"/>
                </a:solidFill>
                <a:latin typeface="Arial"/>
                <a:cs typeface="Arial"/>
              </a:rPr>
              <a:t>Alagappa college of Technology Anna University</a:t>
            </a:r>
            <a:endParaRPr lang="en-US" sz="2000" b="1" dirty="0">
              <a:solidFill>
                <a:srgbClr val="1382AC"/>
              </a:solidFill>
              <a:latin typeface="Arial"/>
              <a:cs typeface="Arial"/>
            </a:endParaRPr>
          </a:p>
          <a:p>
            <a:pPr marL="2763520">
              <a:lnSpc>
                <a:spcPct val="100000"/>
              </a:lnSpc>
            </a:pPr>
            <a:endParaRPr lang="en-US"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67CF9776-0BCF-4FEF-AE0D-3115CEC94774}"/>
              </a:ext>
            </a:extLst>
          </p:cNvPr>
          <p:cNvSpPr txBox="1"/>
          <p:nvPr/>
        </p:nvSpPr>
        <p:spPr>
          <a:xfrm>
            <a:off x="660400" y="1524000"/>
            <a:ext cx="7645400" cy="2308324"/>
          </a:xfrm>
          <a:prstGeom prst="rect">
            <a:avLst/>
          </a:prstGeom>
          <a:noFill/>
        </p:spPr>
        <p:txBody>
          <a:bodyPr wrap="square" rtlCol="0">
            <a:spAutoFit/>
          </a:bodyPr>
          <a:lstStyle/>
          <a:p>
            <a:r>
              <a:rPr lang="en-US" dirty="0"/>
              <a:t>The ticket booking Python program provides a robust and user-friendly solution for managing movie ticket bookings. Through careful design, implementation, and deployment, the program offers the following benefits:</a:t>
            </a:r>
          </a:p>
          <a:p>
            <a:endParaRPr lang="en-US" dirty="0"/>
          </a:p>
          <a:p>
            <a:pPr marL="285750" indent="-285750">
              <a:buFont typeface="Arial" panose="020B0604020202020204" pitchFamily="34" charset="0"/>
              <a:buChar char="•"/>
            </a:pPr>
            <a:r>
              <a:rPr lang="en-US" dirty="0"/>
              <a:t>Efficient Booking Process</a:t>
            </a:r>
          </a:p>
          <a:p>
            <a:pPr marL="285750" indent="-285750">
              <a:buFont typeface="Arial" panose="020B0604020202020204" pitchFamily="34" charset="0"/>
              <a:buChar char="•"/>
            </a:pPr>
            <a:r>
              <a:rPr lang="en-US" dirty="0"/>
              <a:t>Accurate Pricing Strategy</a:t>
            </a:r>
          </a:p>
          <a:p>
            <a:pPr marL="285750" indent="-285750">
              <a:buFont typeface="Arial" panose="020B0604020202020204" pitchFamily="34" charset="0"/>
              <a:buChar char="•"/>
            </a:pPr>
            <a:r>
              <a:rPr lang="en-US" dirty="0"/>
              <a:t>Comprehensive Statistics</a:t>
            </a:r>
          </a:p>
          <a:p>
            <a:pPr marL="285750" indent="-285750">
              <a:buFont typeface="Arial" panose="020B0604020202020204" pitchFamily="34" charset="0"/>
              <a:buChar char="•"/>
            </a:pPr>
            <a:r>
              <a:rPr lang="en-US" dirty="0"/>
              <a:t>Flexible Deployment Options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a:extLst>
              <a:ext uri="{FF2B5EF4-FFF2-40B4-BE49-F238E27FC236}">
                <a16:creationId xmlns:a16="http://schemas.microsoft.com/office/drawing/2014/main" id="{7E27A8AC-2688-4C8C-A6D6-9CD662990DDD}"/>
              </a:ext>
            </a:extLst>
          </p:cNvPr>
          <p:cNvSpPr txBox="1"/>
          <p:nvPr/>
        </p:nvSpPr>
        <p:spPr>
          <a:xfrm>
            <a:off x="614997" y="1330578"/>
            <a:ext cx="10866119" cy="5078313"/>
          </a:xfrm>
          <a:prstGeom prst="rect">
            <a:avLst/>
          </a:prstGeom>
          <a:noFill/>
        </p:spPr>
        <p:txBody>
          <a:bodyPr wrap="square" rtlCol="0">
            <a:spAutoFit/>
          </a:bodyPr>
          <a:lstStyle/>
          <a:p>
            <a:r>
              <a:rPr lang="en-US" b="1" dirty="0"/>
              <a:t>Integration with Online Platforms:</a:t>
            </a:r>
            <a:endParaRPr lang="en-US" dirty="0"/>
          </a:p>
          <a:p>
            <a:pPr lvl="1"/>
            <a:r>
              <a:rPr lang="en-US" dirty="0"/>
              <a:t>Explore integrating the ticket booking system with online platforms and mobile applications to reach a wider audience.</a:t>
            </a:r>
          </a:p>
          <a:p>
            <a:pPr lvl="1"/>
            <a:r>
              <a:rPr lang="en-US" dirty="0"/>
              <a:t>Implement features such as online ticket reservations, digital ticket delivery, and secure payment gateways to offer a seamless booking experience.</a:t>
            </a:r>
          </a:p>
          <a:p>
            <a:r>
              <a:rPr lang="en-US" b="1" dirty="0"/>
              <a:t>Personalized Recommendations:</a:t>
            </a:r>
            <a:endParaRPr lang="en-US" dirty="0"/>
          </a:p>
          <a:p>
            <a:pPr lvl="1"/>
            <a:r>
              <a:rPr lang="en-US" dirty="0"/>
              <a:t>Incorporate machine learning algorithms to analyze user preferences and booking history.</a:t>
            </a:r>
          </a:p>
          <a:p>
            <a:pPr lvl="1"/>
            <a:r>
              <a:rPr lang="en-US" dirty="0"/>
              <a:t>Provide personalized movie recommendations, special offers, and discounts to enhance user engagement and satisfaction.</a:t>
            </a:r>
          </a:p>
          <a:p>
            <a:r>
              <a:rPr lang="en-US" b="1" dirty="0"/>
              <a:t>Real-time Seat Availability Updates:</a:t>
            </a:r>
            <a:endParaRPr lang="en-US" dirty="0"/>
          </a:p>
          <a:p>
            <a:pPr lvl="1"/>
            <a:r>
              <a:rPr lang="en-US" dirty="0"/>
              <a:t>Implement real-time updates for seat availability to ensure accurate information for users.</a:t>
            </a:r>
          </a:p>
          <a:p>
            <a:pPr lvl="1"/>
            <a:r>
              <a:rPr lang="en-US" dirty="0"/>
              <a:t>Use push notifications or alerts to inform users about seat availability, last-minute promotions, or schedule changes.</a:t>
            </a:r>
          </a:p>
          <a:p>
            <a:r>
              <a:rPr lang="en-US" b="1" dirty="0"/>
              <a:t>Enhanced Analytics and Reporting:</a:t>
            </a:r>
            <a:endParaRPr lang="en-US" dirty="0"/>
          </a:p>
          <a:p>
            <a:pPr lvl="1"/>
            <a:r>
              <a:rPr lang="en-US" dirty="0"/>
              <a:t>Expand the statistics module to provide more detailed insights into booking trends, revenue generation, and customer demographics.</a:t>
            </a:r>
          </a:p>
          <a:p>
            <a:pPr lvl="1"/>
            <a:r>
              <a:rPr lang="en-US" dirty="0"/>
              <a:t>Generate comprehensive reports and visualizations to help theater owners make data-driven decisions and optimize business operations.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2819400"/>
            <a:ext cx="2911728" cy="439223"/>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a:extLst>
              <a:ext uri="{FF2B5EF4-FFF2-40B4-BE49-F238E27FC236}">
                <a16:creationId xmlns:a16="http://schemas.microsoft.com/office/drawing/2014/main" id="{0E07B2B5-D07D-4512-8899-FA31F4EC20BF}"/>
              </a:ext>
            </a:extLst>
          </p:cNvPr>
          <p:cNvSpPr txBox="1"/>
          <p:nvPr/>
        </p:nvSpPr>
        <p:spPr>
          <a:xfrm>
            <a:off x="639975" y="1600200"/>
            <a:ext cx="8808825" cy="923330"/>
          </a:xfrm>
          <a:prstGeom prst="rect">
            <a:avLst/>
          </a:prstGeom>
          <a:noFill/>
        </p:spPr>
        <p:txBody>
          <a:bodyPr wrap="square" rtlCol="0">
            <a:spAutoFit/>
          </a:bodyPr>
          <a:lstStyle/>
          <a:p>
            <a:r>
              <a:rPr lang="en-US" dirty="0"/>
              <a:t>Design and implement a console-based movie ticket booking system in Python. The system should allow users to view available seats, book tickets, and display statistics such as the number of purchased tickets and total income.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3798A14C-A340-43D4-9CA0-8F8E12131593}"/>
              </a:ext>
            </a:extLst>
          </p:cNvPr>
          <p:cNvSpPr txBox="1"/>
          <p:nvPr/>
        </p:nvSpPr>
        <p:spPr>
          <a:xfrm>
            <a:off x="609600" y="1187767"/>
            <a:ext cx="10388600" cy="5078313"/>
          </a:xfrm>
          <a:prstGeom prst="rect">
            <a:avLst/>
          </a:prstGeom>
          <a:noFill/>
        </p:spPr>
        <p:txBody>
          <a:bodyPr wrap="square" rtlCol="0">
            <a:spAutoFit/>
          </a:bodyPr>
          <a:lstStyle/>
          <a:p>
            <a:r>
              <a:rPr lang="en-US" dirty="0"/>
              <a:t>The program begins by defining a `</a:t>
            </a:r>
            <a:r>
              <a:rPr lang="en-US" dirty="0" err="1"/>
              <a:t>MovieTicketBooking</a:t>
            </a:r>
            <a:r>
              <a:rPr lang="en-US" dirty="0"/>
              <a:t>` class, which encapsulates the functionality of the movie ticket booking system. Upon initialization, the class takes two parameters: the number of rows (`rows`) and the number of seats per row (`</a:t>
            </a:r>
            <a:r>
              <a:rPr lang="en-US" dirty="0" err="1"/>
              <a:t>seats_per_row</a:t>
            </a:r>
            <a:r>
              <a:rPr lang="en-US" dirty="0"/>
              <a:t>`). It initializes the seating plan (`</a:t>
            </a:r>
            <a:r>
              <a:rPr lang="en-US" dirty="0" err="1"/>
              <a:t>seating_plan</a:t>
            </a:r>
            <a:r>
              <a:rPr lang="en-US" dirty="0"/>
              <a:t>`) as a 2D list of strings representing each seat's status, with `'S'` indicating an available seat.</a:t>
            </a:r>
          </a:p>
          <a:p>
            <a:r>
              <a:rPr lang="en-US" dirty="0"/>
              <a:t>The class also tracks the total number of seats (`</a:t>
            </a:r>
            <a:r>
              <a:rPr lang="en-US" dirty="0" err="1"/>
              <a:t>total_seats</a:t>
            </a:r>
            <a:r>
              <a:rPr lang="en-US" dirty="0"/>
              <a:t>`), the current income (`</a:t>
            </a:r>
            <a:r>
              <a:rPr lang="en-US" dirty="0" err="1"/>
              <a:t>current_income</a:t>
            </a:r>
            <a:r>
              <a:rPr lang="en-US" dirty="0"/>
              <a:t>`), and the total potential income (`</a:t>
            </a:r>
            <a:r>
              <a:rPr lang="en-US" dirty="0" err="1"/>
              <a:t>total_income</a:t>
            </a:r>
            <a:r>
              <a:rPr lang="en-US" dirty="0"/>
              <a:t>`). The total income is calculated based on the pricing strategy specified in the problem statement.</a:t>
            </a:r>
          </a:p>
          <a:p>
            <a:r>
              <a:rPr lang="en-US" dirty="0"/>
              <a:t>The class provides several methods:</a:t>
            </a:r>
          </a:p>
          <a:p>
            <a:r>
              <a:rPr lang="en-US" dirty="0"/>
              <a:t>1. </a:t>
            </a:r>
            <a:r>
              <a:rPr lang="en-US" dirty="0" err="1"/>
              <a:t>display_seats</a:t>
            </a:r>
            <a:r>
              <a:rPr lang="en-US" dirty="0"/>
              <a:t>()</a:t>
            </a:r>
          </a:p>
          <a:p>
            <a:r>
              <a:rPr lang="en-US" dirty="0"/>
              <a:t>2. </a:t>
            </a:r>
            <a:r>
              <a:rPr lang="en-US" dirty="0" err="1"/>
              <a:t>buy_ticket</a:t>
            </a:r>
            <a:r>
              <a:rPr lang="en-US" dirty="0"/>
              <a:t>()</a:t>
            </a:r>
          </a:p>
          <a:p>
            <a:r>
              <a:rPr lang="en-US" dirty="0"/>
              <a:t>3. </a:t>
            </a:r>
            <a:r>
              <a:rPr lang="en-US" dirty="0" err="1"/>
              <a:t>calculate_ticket_price</a:t>
            </a:r>
            <a:r>
              <a:rPr lang="en-US" dirty="0"/>
              <a:t>()</a:t>
            </a:r>
          </a:p>
          <a:p>
            <a:r>
              <a:rPr lang="en-US" dirty="0"/>
              <a:t>4. </a:t>
            </a:r>
            <a:r>
              <a:rPr lang="en-US" dirty="0" err="1"/>
              <a:t>show_statistics</a:t>
            </a:r>
            <a:r>
              <a:rPr lang="en-US" dirty="0"/>
              <a:t>()</a:t>
            </a:r>
          </a:p>
          <a:p>
            <a:r>
              <a:rPr lang="en-US" dirty="0"/>
              <a:t>5. </a:t>
            </a:r>
            <a:r>
              <a:rPr lang="en-US" dirty="0" err="1"/>
              <a:t>calculate_total_income</a:t>
            </a:r>
            <a:r>
              <a:rPr lang="en-US" dirty="0"/>
              <a:t>()</a:t>
            </a:r>
          </a:p>
          <a:p>
            <a:endParaRPr lang="en-US" dirty="0"/>
          </a:p>
          <a:p>
            <a:r>
              <a:rPr lang="en-US" dirty="0"/>
              <a:t>The `main()` function serves as the entry point of the program. It prompts the user to enter the number of rows and seats per row, creates an instance of the `</a:t>
            </a:r>
            <a:r>
              <a:rPr lang="en-US" dirty="0" err="1"/>
              <a:t>MovieTicketBooking</a:t>
            </a:r>
            <a:r>
              <a:rPr lang="en-US" dirty="0"/>
              <a:t>` class, and then presents a menu-driven interface for users to interact with. Users can choose to display seats, buy tickets, view statistics, or exit the program. Input validation ensures that users provide valid choices and seat selections.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87779"/>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1362293F-6CF3-428D-8FE5-16D3FBAF4B90}"/>
              </a:ext>
            </a:extLst>
          </p:cNvPr>
          <p:cNvSpPr txBox="1"/>
          <p:nvPr/>
        </p:nvSpPr>
        <p:spPr>
          <a:xfrm>
            <a:off x="660400" y="1582340"/>
            <a:ext cx="10332719" cy="3693319"/>
          </a:xfrm>
          <a:prstGeom prst="rect">
            <a:avLst/>
          </a:prstGeom>
          <a:noFill/>
        </p:spPr>
        <p:txBody>
          <a:bodyPr wrap="square" rtlCol="0">
            <a:spAutoFit/>
          </a:bodyPr>
          <a:lstStyle/>
          <a:p>
            <a:r>
              <a:rPr lang="en-US" dirty="0"/>
              <a:t>1. Requirements Analysis</a:t>
            </a:r>
          </a:p>
          <a:p>
            <a:r>
              <a:rPr lang="en-US" dirty="0"/>
              <a:t>2. Design:</a:t>
            </a:r>
          </a:p>
          <a:p>
            <a:r>
              <a:rPr lang="en-US" dirty="0"/>
              <a:t>   User Interface Design</a:t>
            </a:r>
          </a:p>
          <a:p>
            <a:r>
              <a:rPr lang="en-US" dirty="0"/>
              <a:t>   Data Structures Design</a:t>
            </a:r>
          </a:p>
          <a:p>
            <a:r>
              <a:rPr lang="en-US" dirty="0"/>
              <a:t>3. Implementation</a:t>
            </a:r>
          </a:p>
          <a:p>
            <a:r>
              <a:rPr lang="en-US" dirty="0"/>
              <a:t>   Class Design</a:t>
            </a:r>
          </a:p>
          <a:p>
            <a:r>
              <a:rPr lang="en-US" dirty="0"/>
              <a:t>   Input Validation</a:t>
            </a:r>
          </a:p>
          <a:p>
            <a:r>
              <a:rPr lang="en-US" dirty="0"/>
              <a:t>   Business Logic</a:t>
            </a:r>
          </a:p>
          <a:p>
            <a:r>
              <a:rPr lang="en-US" dirty="0"/>
              <a:t>4. Testing</a:t>
            </a:r>
          </a:p>
          <a:p>
            <a:r>
              <a:rPr lang="en-US" dirty="0"/>
              <a:t>5. Refinement</a:t>
            </a:r>
          </a:p>
          <a:p>
            <a:r>
              <a:rPr lang="en-US" dirty="0"/>
              <a:t>6. Documentation</a:t>
            </a:r>
          </a:p>
          <a:p>
            <a:r>
              <a:rPr lang="en-US" dirty="0"/>
              <a:t>7. Deployment</a:t>
            </a:r>
          </a:p>
          <a:p>
            <a:r>
              <a:rPr lang="en-US" dirty="0"/>
              <a:t>8. 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BDB4931A-DFA5-4792-9BD4-7263FA44FB71}"/>
              </a:ext>
            </a:extLst>
          </p:cNvPr>
          <p:cNvSpPr txBox="1"/>
          <p:nvPr/>
        </p:nvSpPr>
        <p:spPr>
          <a:xfrm>
            <a:off x="533400" y="1187767"/>
            <a:ext cx="11436285" cy="5909310"/>
          </a:xfrm>
          <a:prstGeom prst="rect">
            <a:avLst/>
          </a:prstGeom>
          <a:noFill/>
        </p:spPr>
        <p:txBody>
          <a:bodyPr wrap="square" rtlCol="0">
            <a:spAutoFit/>
          </a:bodyPr>
          <a:lstStyle/>
          <a:p>
            <a:r>
              <a:rPr lang="en-US" b="1" dirty="0"/>
              <a:t>Algorithm:</a:t>
            </a:r>
            <a:endParaRPr lang="en-US" dirty="0"/>
          </a:p>
          <a:p>
            <a:pPr marL="285750" indent="-285750">
              <a:buFont typeface="Arial" panose="020B0604020202020204" pitchFamily="34" charset="0"/>
              <a:buChar char="•"/>
            </a:pPr>
            <a:r>
              <a:rPr lang="en-US" dirty="0"/>
              <a:t>Initialization</a:t>
            </a:r>
          </a:p>
          <a:p>
            <a:pPr marL="285750" indent="-285750">
              <a:buFont typeface="Arial" panose="020B0604020202020204" pitchFamily="34" charset="0"/>
              <a:buChar char="•"/>
            </a:pPr>
            <a:r>
              <a:rPr lang="en-US" dirty="0"/>
              <a:t>User Interaction Loop</a:t>
            </a:r>
          </a:p>
          <a:p>
            <a:pPr marL="285750" indent="-285750">
              <a:buFont typeface="Arial" panose="020B0604020202020204" pitchFamily="34" charset="0"/>
              <a:buChar char="•"/>
            </a:pPr>
            <a:r>
              <a:rPr lang="en-US" dirty="0"/>
              <a:t>Ticket Booking Logic</a:t>
            </a:r>
          </a:p>
          <a:p>
            <a:pPr marL="285750" indent="-285750">
              <a:buFont typeface="Arial" panose="020B0604020202020204" pitchFamily="34" charset="0"/>
              <a:buChar char="•"/>
            </a:pPr>
            <a:r>
              <a:rPr lang="en-US" dirty="0"/>
              <a:t>Statistics Calculation</a:t>
            </a:r>
          </a:p>
          <a:p>
            <a:r>
              <a:rPr lang="en-US" b="1" dirty="0"/>
              <a:t>Deployment:</a:t>
            </a:r>
            <a:endParaRPr lang="en-US" dirty="0"/>
          </a:p>
          <a:p>
            <a:r>
              <a:rPr lang="en-US" b="1" dirty="0"/>
              <a:t>Local Deployment:</a:t>
            </a:r>
            <a:endParaRPr lang="en-US" dirty="0"/>
          </a:p>
          <a:p>
            <a:pPr lvl="1"/>
            <a:r>
              <a:rPr lang="en-US" dirty="0"/>
              <a:t>Deploy the Python program on a local machine for testing and development purposes.</a:t>
            </a:r>
          </a:p>
          <a:p>
            <a:pPr lvl="1"/>
            <a:r>
              <a:rPr lang="en-US" dirty="0"/>
              <a:t>Run the program from the command line or an integrated development environment (IDE) such as PyCharm or Visual Studio Code.</a:t>
            </a:r>
          </a:p>
          <a:p>
            <a:r>
              <a:rPr lang="en-US" b="1" dirty="0"/>
              <a:t>Server Deployment:</a:t>
            </a:r>
            <a:endParaRPr lang="en-US" dirty="0"/>
          </a:p>
          <a:p>
            <a:pPr lvl="1"/>
            <a:r>
              <a:rPr lang="en-US" dirty="0"/>
              <a:t>Deploy the Python program on a server for production use.</a:t>
            </a:r>
          </a:p>
          <a:p>
            <a:pPr lvl="1"/>
            <a:r>
              <a:rPr lang="en-US" dirty="0"/>
              <a:t>Choose a suitable server environment, such as a virtual private server (VPS) or cloud platform</a:t>
            </a:r>
          </a:p>
          <a:p>
            <a:pPr lvl="1"/>
            <a:r>
              <a:rPr lang="en-US" dirty="0"/>
              <a:t>Transfer the program files to the server and ensure proper file permissions.</a:t>
            </a:r>
          </a:p>
          <a:p>
            <a:pPr lvl="1"/>
            <a:r>
              <a:rPr lang="en-US" dirty="0"/>
              <a:t>Run the program as a background process or deploy it behind a web server using frameworks like Flask or Django for web-based access.</a:t>
            </a:r>
          </a:p>
          <a:p>
            <a:r>
              <a:rPr lang="en-US" b="1" dirty="0"/>
              <a:t>Monitoring and Maintenance:</a:t>
            </a:r>
            <a:endParaRPr lang="en-US" dirty="0"/>
          </a:p>
          <a:p>
            <a:pPr lvl="1"/>
            <a:r>
              <a:rPr lang="en-US" dirty="0"/>
              <a:t>Monitor the deployed program for any issues or errors using logging and monitoring tools.</a:t>
            </a:r>
          </a:p>
          <a:p>
            <a:pPr lvl="1"/>
            <a:r>
              <a:rPr lang="en-US" dirty="0"/>
              <a:t>Handle any user feedback or feature requests by making necessary modifications to the program.</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5" name="Picture 4">
            <a:extLst>
              <a:ext uri="{FF2B5EF4-FFF2-40B4-BE49-F238E27FC236}">
                <a16:creationId xmlns:a16="http://schemas.microsoft.com/office/drawing/2014/main" id="{D1CD958C-2ACF-4020-9377-E272D2B3E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78" y="1494536"/>
            <a:ext cx="3276599" cy="3716528"/>
          </a:xfrm>
          <a:prstGeom prst="rect">
            <a:avLst/>
          </a:prstGeom>
        </p:spPr>
      </p:pic>
      <p:pic>
        <p:nvPicPr>
          <p:cNvPr id="8" name="Picture 7">
            <a:extLst>
              <a:ext uri="{FF2B5EF4-FFF2-40B4-BE49-F238E27FC236}">
                <a16:creationId xmlns:a16="http://schemas.microsoft.com/office/drawing/2014/main" id="{30B84043-AF1F-4323-AEF2-AB643660C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55" y="1494536"/>
            <a:ext cx="3276600" cy="3716528"/>
          </a:xfrm>
          <a:prstGeom prst="rect">
            <a:avLst/>
          </a:prstGeom>
        </p:spPr>
      </p:pic>
      <p:pic>
        <p:nvPicPr>
          <p:cNvPr id="10" name="Picture 9">
            <a:extLst>
              <a:ext uri="{FF2B5EF4-FFF2-40B4-BE49-F238E27FC236}">
                <a16:creationId xmlns:a16="http://schemas.microsoft.com/office/drawing/2014/main" id="{DCBABF7E-1A13-4C6E-B9C9-039CB9267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494535"/>
            <a:ext cx="3186112" cy="37165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C797B-55F8-4E23-A8E7-03B82AFB1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3504723" cy="4114800"/>
          </a:xfrm>
          <a:prstGeom prst="rect">
            <a:avLst/>
          </a:prstGeom>
        </p:spPr>
      </p:pic>
      <p:pic>
        <p:nvPicPr>
          <p:cNvPr id="5" name="Picture 4">
            <a:extLst>
              <a:ext uri="{FF2B5EF4-FFF2-40B4-BE49-F238E27FC236}">
                <a16:creationId xmlns:a16="http://schemas.microsoft.com/office/drawing/2014/main" id="{1A6584D1-CA6E-4D35-A7E4-2F7E30E99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295400"/>
            <a:ext cx="3549206" cy="4114800"/>
          </a:xfrm>
          <a:prstGeom prst="rect">
            <a:avLst/>
          </a:prstGeom>
        </p:spPr>
      </p:pic>
      <p:pic>
        <p:nvPicPr>
          <p:cNvPr id="7" name="Picture 6">
            <a:extLst>
              <a:ext uri="{FF2B5EF4-FFF2-40B4-BE49-F238E27FC236}">
                <a16:creationId xmlns:a16="http://schemas.microsoft.com/office/drawing/2014/main" id="{2814B7AB-78BF-44A4-B7CA-D8C8AE9C8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460" y="1295400"/>
            <a:ext cx="3052763" cy="4114800"/>
          </a:xfrm>
          <a:prstGeom prst="rect">
            <a:avLst/>
          </a:prstGeom>
        </p:spPr>
      </p:pic>
    </p:spTree>
    <p:extLst>
      <p:ext uri="{BB962C8B-B14F-4D97-AF65-F5344CB8AC3E}">
        <p14:creationId xmlns:p14="http://schemas.microsoft.com/office/powerpoint/2010/main" val="370219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3F4C1-0915-4E4D-B0B4-246167C7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3535490" cy="4419600"/>
          </a:xfrm>
          <a:prstGeom prst="rect">
            <a:avLst/>
          </a:prstGeom>
        </p:spPr>
      </p:pic>
      <p:pic>
        <p:nvPicPr>
          <p:cNvPr id="6" name="Picture 5">
            <a:extLst>
              <a:ext uri="{FF2B5EF4-FFF2-40B4-BE49-F238E27FC236}">
                <a16:creationId xmlns:a16="http://schemas.microsoft.com/office/drawing/2014/main" id="{29745B2C-BB76-4E80-8719-A398260C0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450" y="1206631"/>
            <a:ext cx="3535490" cy="4419601"/>
          </a:xfrm>
          <a:prstGeom prst="rect">
            <a:avLst/>
          </a:prstGeom>
        </p:spPr>
      </p:pic>
      <p:pic>
        <p:nvPicPr>
          <p:cNvPr id="8" name="Picture 7">
            <a:extLst>
              <a:ext uri="{FF2B5EF4-FFF2-40B4-BE49-F238E27FC236}">
                <a16:creationId xmlns:a16="http://schemas.microsoft.com/office/drawing/2014/main" id="{2C5E726A-EB16-418B-A9E6-DE9A2C6DA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1206631"/>
            <a:ext cx="3687032" cy="4419601"/>
          </a:xfrm>
          <a:prstGeom prst="rect">
            <a:avLst/>
          </a:prstGeom>
        </p:spPr>
      </p:pic>
    </p:spTree>
    <p:extLst>
      <p:ext uri="{BB962C8B-B14F-4D97-AF65-F5344CB8AC3E}">
        <p14:creationId xmlns:p14="http://schemas.microsoft.com/office/powerpoint/2010/main" val="322228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748</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User</dc:creator>
  <cp:lastModifiedBy>User</cp:lastModifiedBy>
  <cp:revision>9</cp:revision>
  <dcterms:created xsi:type="dcterms:W3CDTF">2024-04-04T19:22:38Z</dcterms:created>
  <dcterms:modified xsi:type="dcterms:W3CDTF">2024-04-23T13:37:08Z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