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453" r:id="rId7"/>
    <p:sldId id="454" r:id="rId8"/>
    <p:sldId id="455" r:id="rId9"/>
    <p:sldId id="457" r:id="rId10"/>
    <p:sldId id="260" r:id="rId11"/>
    <p:sldId id="261" r:id="rId12"/>
    <p:sldId id="262" r:id="rId13"/>
    <p:sldId id="516" r:id="rId14"/>
    <p:sldId id="517" r:id="rId15"/>
    <p:sldId id="518" r:id="rId16"/>
    <p:sldId id="544" r:id="rId17"/>
    <p:sldId id="456" r:id="rId18"/>
    <p:sldId id="382" r:id="rId19"/>
    <p:sldId id="519" r:id="rId20"/>
    <p:sldId id="460" r:id="rId21"/>
    <p:sldId id="520" r:id="rId22"/>
    <p:sldId id="391" r:id="rId23"/>
    <p:sldId id="461" r:id="rId24"/>
    <p:sldId id="462" r:id="rId25"/>
    <p:sldId id="545" r:id="rId26"/>
    <p:sldId id="463" r:id="rId27"/>
    <p:sldId id="464" r:id="rId28"/>
    <p:sldId id="392" r:id="rId29"/>
    <p:sldId id="465" r:id="rId30"/>
    <p:sldId id="466" r:id="rId31"/>
    <p:sldId id="467" r:id="rId33"/>
    <p:sldId id="468" r:id="rId34"/>
    <p:sldId id="471" r:id="rId35"/>
    <p:sldId id="521" r:id="rId36"/>
    <p:sldId id="522" r:id="rId37"/>
    <p:sldId id="473" r:id="rId38"/>
    <p:sldId id="474" r:id="rId39"/>
    <p:sldId id="475" r:id="rId40"/>
    <p:sldId id="476" r:id="rId41"/>
    <p:sldId id="515" r:id="rId42"/>
    <p:sldId id="477" r:id="rId43"/>
    <p:sldId id="478" r:id="rId44"/>
    <p:sldId id="479" r:id="rId45"/>
    <p:sldId id="482" r:id="rId46"/>
    <p:sldId id="483" r:id="rId47"/>
    <p:sldId id="480" r:id="rId48"/>
    <p:sldId id="481" r:id="rId49"/>
    <p:sldId id="485" r:id="rId50"/>
    <p:sldId id="486" r:id="rId51"/>
    <p:sldId id="631" r:id="rId52"/>
    <p:sldId id="632" r:id="rId53"/>
    <p:sldId id="633" r:id="rId54"/>
    <p:sldId id="634" r:id="rId55"/>
    <p:sldId id="635" r:id="rId56"/>
    <p:sldId id="636" r:id="rId57"/>
    <p:sldId id="637" r:id="rId58"/>
    <p:sldId id="638" r:id="rId59"/>
    <p:sldId id="639" r:id="rId60"/>
    <p:sldId id="640" r:id="rId61"/>
    <p:sldId id="641" r:id="rId62"/>
    <p:sldId id="642" r:id="rId63"/>
    <p:sldId id="643" r:id="rId64"/>
    <p:sldId id="644" r:id="rId65"/>
    <p:sldId id="645" r:id="rId66"/>
    <p:sldId id="646" r:id="rId67"/>
    <p:sldId id="647" r:id="rId68"/>
    <p:sldId id="648" r:id="rId69"/>
    <p:sldId id="649" r:id="rId70"/>
    <p:sldId id="650" r:id="rId71"/>
    <p:sldId id="651" r:id="rId72"/>
    <p:sldId id="652" r:id="rId73"/>
    <p:sldId id="653" r:id="rId74"/>
    <p:sldId id="654" r:id="rId75"/>
    <p:sldId id="655" r:id="rId76"/>
    <p:sldId id="656" r:id="rId77"/>
    <p:sldId id="657" r:id="rId78"/>
    <p:sldId id="658" r:id="rId79"/>
    <p:sldId id="659" r:id="rId80"/>
    <p:sldId id="660" r:id="rId81"/>
    <p:sldId id="661" r:id="rId82"/>
    <p:sldId id="662" r:id="rId83"/>
    <p:sldId id="663" r:id="rId84"/>
    <p:sldId id="664" r:id="rId85"/>
    <p:sldId id="665" r:id="rId86"/>
    <p:sldId id="666" r:id="rId87"/>
    <p:sldId id="667" r:id="rId88"/>
    <p:sldId id="668" r:id="rId89"/>
    <p:sldId id="669" r:id="rId90"/>
    <p:sldId id="670" r:id="rId91"/>
    <p:sldId id="671" r:id="rId92"/>
    <p:sldId id="672" r:id="rId93"/>
    <p:sldId id="673" r:id="rId94"/>
    <p:sldId id="674" r:id="rId95"/>
    <p:sldId id="675" r:id="rId96"/>
    <p:sldId id="676" r:id="rId9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4809"/>
  </p:normalViewPr>
  <p:slideViewPr>
    <p:cSldViewPr>
      <p:cViewPr varScale="1">
        <p:scale>
          <a:sx n="107" d="100"/>
          <a:sy n="107" d="100"/>
        </p:scale>
        <p:origin x="1912" y="168"/>
      </p:cViewPr>
      <p:guideLst>
        <p:guide orient="horz" pos="2174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0" Type="http://schemas.openxmlformats.org/officeDocument/2006/relationships/tableStyles" Target="tableStyle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C1564-3DB8-4CFD-BF60-E31A0BCFE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59803-69EE-4362-BDF9-4C11BBE002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59803-69EE-4362-BDF9-4C11BBE00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450" y="685800"/>
            <a:ext cx="6913563" cy="582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41438"/>
            <a:ext cx="4181475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8675" y="1341438"/>
            <a:ext cx="4181475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E8F64-6A7F-4039-961B-9095F4451533}" type="datetime2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wipe dir="r"/>
    <p:sndAc>
      <p:stSnd>
        <p:snd r:embed="rId2" name="typ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oleObject" Target="../embeddings/oleObject7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oleObject" Target="../embeddings/oleObject8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oleObject" Target="../embeddings/oleObject9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oleObject" Target="../embeddings/oleObject10.bin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oleObject" Target="../embeddings/oleObject12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oleObject" Target="../embeddings/oleObject13.bin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oleObject" Target="../embeddings/oleObject14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7.png"/><Relationship Id="rId1" Type="http://schemas.openxmlformats.org/officeDocument/2006/relationships/oleObject" Target="../embeddings/oleObject15.bin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oleObject" Target="../embeddings/oleObject16.bin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0.png"/><Relationship Id="rId1" Type="http://schemas.openxmlformats.org/officeDocument/2006/relationships/oleObject" Target="../embeddings/oleObject17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Ch2 </a:t>
            </a:r>
            <a:r>
              <a:rPr lang="zh-CN" altLang="en-US" dirty="0">
                <a:solidFill>
                  <a:schemeClr val="tx1"/>
                </a:solidFill>
              </a:rPr>
              <a:t>线性表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北京邮电大学   计算机学院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数据结构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66738" y="1714488"/>
            <a:ext cx="8001000" cy="426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 List {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数据对象（</a:t>
            </a:r>
            <a:r>
              <a:rPr lang="en-US" altLang="zh-CN" sz="2600" dirty="0">
                <a:solidFill>
                  <a:schemeClr val="accent2"/>
                </a:solidFill>
              </a:rPr>
              <a:t>D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）：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∈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ElemSet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=1,2,...,n, n≥0 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数据关系</a:t>
            </a:r>
            <a:r>
              <a:rPr lang="zh-CN" altLang="en-US" sz="2600" dirty="0">
                <a:solidFill>
                  <a:schemeClr val="accent2"/>
                </a:solidFill>
              </a:rPr>
              <a:t>（</a:t>
            </a:r>
            <a:r>
              <a:rPr lang="en-US" altLang="zh-CN" sz="2600" dirty="0">
                <a:solidFill>
                  <a:schemeClr val="accent2"/>
                </a:solidFill>
              </a:rPr>
              <a:t>S</a:t>
            </a:r>
            <a:r>
              <a:rPr lang="zh-CN" altLang="en-US" sz="2600" dirty="0">
                <a:solidFill>
                  <a:schemeClr val="accent2"/>
                </a:solidFill>
              </a:rPr>
              <a:t>）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lvl="1" indent="-228600">
              <a:lnSpc>
                <a:spcPct val="150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&lt;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&gt;|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i-1,</a:t>
            </a:r>
            <a:r>
              <a:rPr lang="en-US" altLang="zh-CN" sz="2400" dirty="0"/>
              <a:t>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∈D,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=2,...,n }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lvl="1" indent="-228600">
              <a:lnSpc>
                <a:spcPct val="150000"/>
              </a:lnSpc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序偶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，即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有序对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具有确定的次序</a:t>
            </a:r>
            <a:r>
              <a:rPr lang="zh-CN" altLang="en-US" sz="2400" dirty="0"/>
              <a:t>两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个元素的集合。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sz="quarter" idx="1"/>
          </p:nvPr>
        </p:nvSpPr>
        <p:spPr>
          <a:xfrm>
            <a:off x="914400" y="1643082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基本操作（</a:t>
            </a:r>
            <a:r>
              <a:rPr lang="en-US" altLang="zh-CN" dirty="0">
                <a:solidFill>
                  <a:schemeClr val="accent2"/>
                </a:solidFill>
              </a:rPr>
              <a:t>P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⑴ </a:t>
            </a:r>
            <a:r>
              <a:rPr lang="zh-CN" altLang="en-US" dirty="0"/>
              <a:t>线性表初始化：</a:t>
            </a:r>
            <a:r>
              <a:rPr lang="en-US" altLang="zh-CN" dirty="0" err="1"/>
              <a:t>InitList</a:t>
            </a:r>
            <a:r>
              <a:rPr lang="en-US" altLang="zh-CN" dirty="0"/>
              <a:t>(&amp;L)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销毁线性表：</a:t>
            </a:r>
            <a:r>
              <a:rPr lang="en-US" altLang="zh-CN" dirty="0" err="1"/>
              <a:t>DestroyList</a:t>
            </a:r>
            <a:r>
              <a:rPr lang="en-US" altLang="zh-CN" dirty="0"/>
              <a:t>(&amp;L)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将线性表置空：</a:t>
            </a:r>
            <a:r>
              <a:rPr lang="en-US" altLang="zh-CN" dirty="0" err="1"/>
              <a:t>ClearList</a:t>
            </a:r>
            <a:r>
              <a:rPr lang="en-US" altLang="zh-CN" dirty="0"/>
              <a:t>(&amp;L)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判断线性表是否为空：</a:t>
            </a:r>
            <a:r>
              <a:rPr lang="en-US" altLang="zh-CN" dirty="0" err="1"/>
              <a:t>ListEmpty</a:t>
            </a:r>
            <a:r>
              <a:rPr lang="en-US" altLang="zh-CN" dirty="0"/>
              <a:t>(L)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(5) </a:t>
            </a:r>
            <a:r>
              <a:rPr lang="zh-CN" altLang="en-US" dirty="0"/>
              <a:t>求线性表的长度：</a:t>
            </a:r>
            <a:r>
              <a:rPr lang="en-US" altLang="zh-CN" dirty="0" err="1"/>
              <a:t>ListLength</a:t>
            </a:r>
            <a:r>
              <a:rPr lang="en-US" altLang="zh-CN" dirty="0"/>
              <a:t> (L)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(6) </a:t>
            </a:r>
            <a:r>
              <a:rPr lang="zh-CN" altLang="en-US" dirty="0"/>
              <a:t>取表元：</a:t>
            </a:r>
            <a:r>
              <a:rPr lang="en-US" altLang="zh-CN" dirty="0" err="1"/>
              <a:t>GetElem</a:t>
            </a:r>
            <a:r>
              <a:rPr lang="en-US" altLang="zh-CN" dirty="0"/>
              <a:t>(L,</a:t>
            </a:r>
            <a:r>
              <a:rPr lang="en-US" altLang="zh-CN" dirty="0" err="1"/>
              <a:t>i</a:t>
            </a:r>
            <a:r>
              <a:rPr lang="en-US" altLang="zh-CN" dirty="0"/>
              <a:t>,&amp;e)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sz="quarter" idx="1"/>
          </p:nvPr>
        </p:nvSpPr>
        <p:spPr>
          <a:xfrm>
            <a:off x="914400" y="1643082"/>
            <a:ext cx="7772400" cy="46662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基本操作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(7)</a:t>
            </a:r>
            <a:r>
              <a:rPr lang="zh-CN" altLang="en-US" dirty="0"/>
              <a:t>按值查找：</a:t>
            </a:r>
            <a:r>
              <a:rPr lang="en-US" altLang="zh-CN" dirty="0" err="1"/>
              <a:t>LocateElem</a:t>
            </a:r>
            <a:r>
              <a:rPr lang="en-US" altLang="zh-CN" dirty="0"/>
              <a:t>(</a:t>
            </a:r>
            <a:r>
              <a:rPr lang="en-US" altLang="zh-CN" dirty="0" err="1"/>
              <a:t>L,e,compare</a:t>
            </a:r>
            <a:r>
              <a:rPr lang="en-US" altLang="zh-CN" dirty="0"/>
              <a:t>())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返回满足条件的数据元素的位序，如果不存在返回</a:t>
            </a:r>
            <a:r>
              <a:rPr lang="en-US" altLang="zh-CN" dirty="0"/>
              <a:t>0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(8)</a:t>
            </a:r>
            <a:r>
              <a:rPr lang="zh-CN" altLang="en-US" dirty="0"/>
              <a:t>前驱：</a:t>
            </a:r>
            <a:r>
              <a:rPr lang="en-US" altLang="zh-CN" dirty="0" err="1"/>
              <a:t>PriorElem</a:t>
            </a:r>
            <a:r>
              <a:rPr lang="en-US" altLang="zh-CN" dirty="0"/>
              <a:t>(</a:t>
            </a:r>
            <a:r>
              <a:rPr lang="en-US" altLang="zh-CN" dirty="0" err="1"/>
              <a:t>L,cur_e</a:t>
            </a:r>
            <a:r>
              <a:rPr lang="en-US" altLang="zh-CN" dirty="0"/>
              <a:t>, &amp;</a:t>
            </a:r>
            <a:r>
              <a:rPr lang="en-US" altLang="zh-CN" dirty="0" err="1"/>
              <a:t>pre_e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(9)</a:t>
            </a:r>
            <a:r>
              <a:rPr lang="zh-CN" altLang="en-US" dirty="0"/>
              <a:t>后继：</a:t>
            </a:r>
            <a:r>
              <a:rPr lang="en-US" altLang="zh-CN" dirty="0" err="1"/>
              <a:t>NextElem</a:t>
            </a:r>
            <a:r>
              <a:rPr lang="en-US" altLang="zh-CN" dirty="0"/>
              <a:t>(L,cur_e,&amp;</a:t>
            </a:r>
            <a:r>
              <a:rPr lang="en-US" altLang="zh-CN" dirty="0" err="1"/>
              <a:t>next_e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(10)</a:t>
            </a:r>
            <a:r>
              <a:rPr lang="zh-CN" altLang="en-US" dirty="0"/>
              <a:t>插入操作：</a:t>
            </a:r>
            <a:r>
              <a:rPr lang="en-US" altLang="zh-CN" dirty="0" err="1"/>
              <a:t>ListInsert</a:t>
            </a:r>
            <a:r>
              <a:rPr lang="en-US" altLang="zh-CN" dirty="0"/>
              <a:t> (&amp;</a:t>
            </a:r>
            <a:r>
              <a:rPr lang="en-US" altLang="zh-CN" dirty="0" err="1"/>
              <a:t>L,i,e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(11) </a:t>
            </a:r>
            <a:r>
              <a:rPr lang="zh-CN" altLang="en-US" dirty="0"/>
              <a:t>删除操作：</a:t>
            </a:r>
            <a:r>
              <a:rPr lang="en-US" altLang="zh-CN" dirty="0" err="1"/>
              <a:t>ListDelete</a:t>
            </a:r>
            <a:r>
              <a:rPr lang="en-US" altLang="zh-CN" dirty="0"/>
              <a:t> (&amp;L,</a:t>
            </a:r>
            <a:r>
              <a:rPr lang="en-US" altLang="zh-CN" dirty="0" err="1"/>
              <a:t>i</a:t>
            </a:r>
            <a:r>
              <a:rPr lang="en-US" altLang="zh-CN" dirty="0"/>
              <a:t>,&amp;e)    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(12) </a:t>
            </a:r>
            <a:r>
              <a:rPr lang="zh-CN" altLang="en-US" dirty="0"/>
              <a:t>遍历操作：</a:t>
            </a:r>
            <a:r>
              <a:rPr lang="en-US" altLang="zh-CN" dirty="0" err="1"/>
              <a:t>ListTraverse</a:t>
            </a:r>
            <a:r>
              <a:rPr lang="en-US" altLang="zh-CN" dirty="0"/>
              <a:t> (</a:t>
            </a:r>
            <a:r>
              <a:rPr lang="en-US" altLang="zh-CN" dirty="0" err="1"/>
              <a:t>L,visit</a:t>
            </a:r>
            <a:r>
              <a:rPr lang="en-US" altLang="zh-CN" dirty="0"/>
              <a:t>())  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依次对</a:t>
            </a:r>
            <a:r>
              <a:rPr lang="en-US" altLang="zh-CN" dirty="0"/>
              <a:t>L</a:t>
            </a:r>
            <a:r>
              <a:rPr lang="zh-CN" altLang="en-US" dirty="0"/>
              <a:t>的每个数据元素调用函数</a:t>
            </a:r>
            <a:r>
              <a:rPr lang="en-US" altLang="zh-CN" dirty="0"/>
              <a:t>visit()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现假设以线性表 </a:t>
            </a:r>
            <a:r>
              <a:rPr lang="en-US" altLang="zh-CN" sz="2400" dirty="0"/>
              <a:t>LA </a:t>
            </a:r>
            <a:r>
              <a:rPr lang="zh-CN" altLang="en-US" sz="2400" dirty="0"/>
              <a:t>和 </a:t>
            </a:r>
            <a:r>
              <a:rPr lang="en-US" altLang="zh-CN" sz="2400" dirty="0"/>
              <a:t>LB </a:t>
            </a:r>
            <a:r>
              <a:rPr lang="zh-CN" altLang="en-US" sz="2400" dirty="0"/>
              <a:t>分别表示集合 </a:t>
            </a:r>
            <a:r>
              <a:rPr lang="en-US" altLang="zh-CN" sz="2400" dirty="0"/>
              <a:t>A </a:t>
            </a:r>
            <a:r>
              <a:rPr lang="zh-CN" altLang="en-US" sz="2400" dirty="0"/>
              <a:t>和 </a:t>
            </a:r>
            <a:r>
              <a:rPr lang="en-US" altLang="zh-CN" sz="2400" dirty="0"/>
              <a:t>B</a:t>
            </a:r>
            <a:r>
              <a:rPr lang="zh-CN" altLang="en-US" sz="2400" dirty="0"/>
              <a:t>，求两个集合的并集，使 </a:t>
            </a:r>
            <a:r>
              <a:rPr lang="en-US" altLang="zh-CN" sz="2400" dirty="0"/>
              <a:t>A</a:t>
            </a:r>
            <a:r>
              <a:rPr lang="zh-CN" altLang="en-US" sz="2400" dirty="0"/>
              <a:t>＝</a:t>
            </a:r>
            <a:r>
              <a:rPr lang="en-US" altLang="zh-CN" sz="2400" dirty="0"/>
              <a:t>A∪B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    上述集合求并的问题演绎为：扩大线性表 </a:t>
            </a:r>
            <a:r>
              <a:rPr lang="en-US" altLang="zh-CN" sz="2400" dirty="0"/>
              <a:t>LA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将</a:t>
            </a:r>
            <a:r>
              <a:rPr lang="zh-CN" altLang="en-US" sz="2400" b="1" dirty="0">
                <a:solidFill>
                  <a:srgbClr val="FF0000"/>
                </a:solidFill>
              </a:rPr>
              <a:t>存在于线性表 </a:t>
            </a:r>
            <a:r>
              <a:rPr lang="en-US" altLang="zh-CN" sz="2400" b="1" dirty="0">
                <a:solidFill>
                  <a:srgbClr val="FF0000"/>
                </a:solidFill>
              </a:rPr>
              <a:t>LB </a:t>
            </a:r>
            <a:r>
              <a:rPr lang="zh-CN" altLang="en-US" sz="2400" b="1" dirty="0">
                <a:solidFill>
                  <a:srgbClr val="FF0000"/>
                </a:solidFill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</a:rPr>
              <a:t>而</a:t>
            </a:r>
            <a:r>
              <a:rPr lang="zh-CN" altLang="en-US" sz="2400" b="1" dirty="0">
                <a:solidFill>
                  <a:srgbClr val="FF0000"/>
                </a:solidFill>
              </a:rPr>
              <a:t>不存在于线性表 </a:t>
            </a:r>
            <a:r>
              <a:rPr lang="en-US" altLang="zh-CN" sz="2400" b="1" dirty="0">
                <a:solidFill>
                  <a:srgbClr val="FF0000"/>
                </a:solidFill>
              </a:rPr>
              <a:t>LA </a:t>
            </a:r>
            <a:r>
              <a:rPr lang="zh-CN" altLang="en-US" sz="2400" b="1" dirty="0">
                <a:solidFill>
                  <a:srgbClr val="FF0000"/>
                </a:solidFill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</a:rPr>
              <a:t>的数据元素</a:t>
            </a:r>
            <a:r>
              <a:rPr lang="zh-CN" altLang="en-US" sz="2400" b="1" dirty="0">
                <a:solidFill>
                  <a:srgbClr val="FF0000"/>
                </a:solidFill>
              </a:rPr>
              <a:t>插入到线性表 </a:t>
            </a:r>
            <a:r>
              <a:rPr lang="en-US" altLang="zh-CN" sz="2400" b="1" dirty="0">
                <a:solidFill>
                  <a:srgbClr val="FF0000"/>
                </a:solidFill>
              </a:rPr>
              <a:t>LA </a:t>
            </a:r>
            <a:r>
              <a:rPr lang="zh-CN" altLang="en-US" sz="2400" b="1" dirty="0">
                <a:solidFill>
                  <a:srgbClr val="FF0000"/>
                </a:solidFill>
              </a:rPr>
              <a:t>中</a:t>
            </a:r>
            <a:r>
              <a:rPr lang="zh-CN" altLang="en-US" sz="2400" dirty="0">
                <a:solidFill>
                  <a:srgbClr val="FF0000"/>
                </a:solidFill>
              </a:rPr>
              <a:t>去。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512" y="188640"/>
            <a:ext cx="7772400" cy="114300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470794"/>
            <a:ext cx="8001000" cy="468052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具体操作步骤为：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．从线性表 </a:t>
            </a:r>
            <a:r>
              <a:rPr lang="en-US" altLang="zh-CN" dirty="0"/>
              <a:t>LB </a:t>
            </a:r>
            <a:r>
              <a:rPr lang="zh-CN" altLang="en-US" dirty="0"/>
              <a:t>中取出一个数据元素；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2</a:t>
            </a:r>
            <a:r>
              <a:rPr lang="zh-CN" altLang="en-US" dirty="0"/>
              <a:t>．依值在线性表 </a:t>
            </a:r>
            <a:r>
              <a:rPr lang="en-US" altLang="zh-CN" dirty="0"/>
              <a:t>LA </a:t>
            </a:r>
            <a:r>
              <a:rPr lang="zh-CN" altLang="en-US" dirty="0"/>
              <a:t>中进行查询；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3</a:t>
            </a:r>
            <a:r>
              <a:rPr lang="zh-CN" altLang="en-US" dirty="0"/>
              <a:t>．若不存在，则将它插入到 </a:t>
            </a:r>
            <a:r>
              <a:rPr lang="en-US" altLang="zh-CN" dirty="0"/>
              <a:t>LA </a:t>
            </a:r>
            <a:r>
              <a:rPr lang="zh-CN" altLang="en-US" dirty="0"/>
              <a:t>中。</a:t>
            </a:r>
            <a:br>
              <a:rPr lang="zh-CN" altLang="en-US" dirty="0"/>
            </a:br>
            <a:r>
              <a:rPr lang="zh-CN" altLang="en-US" dirty="0"/>
              <a:t>　　重复上述三步直至 处理完</a:t>
            </a:r>
            <a:r>
              <a:rPr lang="en-US" altLang="zh-CN" dirty="0"/>
              <a:t>LB</a:t>
            </a:r>
            <a:r>
              <a:rPr lang="zh-CN" altLang="en-US" dirty="0"/>
              <a:t>中所有的元素。</a:t>
            </a:r>
            <a:endParaRPr lang="zh-CN" alt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对应以下基本操作</a:t>
            </a:r>
            <a:endParaRPr lang="zh-CN" altLang="en-US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1. </a:t>
            </a:r>
            <a:r>
              <a:rPr lang="en-US" altLang="zh-CN" dirty="0" err="1">
                <a:solidFill>
                  <a:schemeClr val="accent2"/>
                </a:solidFill>
              </a:rPr>
              <a:t>ListLength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Lb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2. </a:t>
            </a:r>
            <a:r>
              <a:rPr lang="en-US" altLang="zh-CN" dirty="0" err="1">
                <a:solidFill>
                  <a:schemeClr val="accent2"/>
                </a:solidFill>
              </a:rPr>
              <a:t>GetElem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Lb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, &amp;e)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 </a:t>
            </a:r>
            <a:r>
              <a:rPr lang="en-US" altLang="zh-CN" dirty="0" err="1">
                <a:solidFill>
                  <a:schemeClr val="accent2"/>
                </a:solidFill>
              </a:rPr>
              <a:t>LocateElem</a:t>
            </a:r>
            <a:r>
              <a:rPr lang="en-US" altLang="zh-CN" dirty="0">
                <a:solidFill>
                  <a:schemeClr val="accent2"/>
                </a:solidFill>
              </a:rPr>
              <a:t>( La, e);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4. </a:t>
            </a:r>
            <a:r>
              <a:rPr lang="en-US" altLang="zh-CN" dirty="0" err="1">
                <a:solidFill>
                  <a:schemeClr val="accent2"/>
                </a:solidFill>
              </a:rPr>
              <a:t>ListInsert</a:t>
            </a:r>
            <a:r>
              <a:rPr lang="en-US" altLang="zh-CN" dirty="0">
                <a:solidFill>
                  <a:schemeClr val="accent2"/>
                </a:solidFill>
              </a:rPr>
              <a:t>( La, n+1,e )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188640"/>
            <a:ext cx="8001000" cy="612068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算法伪代码：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void </a:t>
            </a:r>
            <a:r>
              <a:rPr lang="en-US" altLang="zh-CN" sz="2000" dirty="0">
                <a:solidFill>
                  <a:schemeClr val="accent1"/>
                </a:solidFill>
              </a:rPr>
              <a:t>union</a:t>
            </a:r>
            <a:r>
              <a:rPr lang="en-US" altLang="zh-CN" sz="2000" dirty="0">
                <a:solidFill>
                  <a:schemeClr val="tx1"/>
                </a:solidFill>
              </a:rPr>
              <a:t>(List &amp;La, List </a:t>
            </a:r>
            <a:r>
              <a:rPr lang="en-US" altLang="zh-CN" sz="2000" dirty="0" err="1">
                <a:solidFill>
                  <a:schemeClr val="tx1"/>
                </a:solidFill>
              </a:rPr>
              <a:t>Lb</a:t>
            </a:r>
            <a:r>
              <a:rPr lang="en-US" altLang="zh-CN" sz="2000" dirty="0">
                <a:solidFill>
                  <a:schemeClr val="tx1"/>
                </a:solidFill>
              </a:rPr>
              <a:t>){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La_len</a:t>
            </a:r>
            <a:r>
              <a:rPr lang="en-US" altLang="zh-CN" sz="2000" dirty="0">
                <a:solidFill>
                  <a:schemeClr val="tx1"/>
                </a:solidFill>
              </a:rPr>
              <a:t> = </a:t>
            </a:r>
            <a:r>
              <a:rPr lang="en-US" altLang="zh-CN" sz="2000" dirty="0" err="1">
                <a:solidFill>
                  <a:schemeClr val="accent1"/>
                </a:solidFill>
              </a:rPr>
              <a:t>ListLength</a:t>
            </a:r>
            <a:r>
              <a:rPr lang="en-US" altLang="zh-CN" sz="2000" dirty="0">
                <a:solidFill>
                  <a:schemeClr val="tx1"/>
                </a:solidFill>
              </a:rPr>
              <a:t>(La);//</a:t>
            </a:r>
            <a:r>
              <a:rPr lang="zh-CN" altLang="en-US" sz="2000" dirty="0">
                <a:solidFill>
                  <a:schemeClr val="tx1"/>
                </a:solidFill>
              </a:rPr>
              <a:t>求线性表</a:t>
            </a:r>
            <a:r>
              <a:rPr lang="en-US" altLang="zh-CN" sz="2000" dirty="0">
                <a:solidFill>
                  <a:schemeClr val="tx1"/>
                </a:solidFill>
              </a:rPr>
              <a:t>La</a:t>
            </a:r>
            <a:r>
              <a:rPr lang="zh-CN" altLang="en-US" sz="2000" dirty="0">
                <a:solidFill>
                  <a:schemeClr val="tx1"/>
                </a:solidFill>
              </a:rPr>
              <a:t>的长度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err="1">
                <a:solidFill>
                  <a:schemeClr val="tx1"/>
                </a:solidFill>
              </a:rPr>
              <a:t>Lb_len</a:t>
            </a:r>
            <a:r>
              <a:rPr lang="en-US" altLang="zh-CN" sz="2000" dirty="0">
                <a:solidFill>
                  <a:schemeClr val="tx1"/>
                </a:solidFill>
              </a:rPr>
              <a:t> = </a:t>
            </a:r>
            <a:r>
              <a:rPr lang="en-US" altLang="zh-CN" sz="2000" dirty="0" err="1">
                <a:solidFill>
                  <a:schemeClr val="accent1"/>
                </a:solidFill>
              </a:rPr>
              <a:t>ListLength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Lb</a:t>
            </a:r>
            <a:r>
              <a:rPr lang="en-US" altLang="zh-CN" sz="2000" dirty="0">
                <a:solidFill>
                  <a:schemeClr val="tx1"/>
                </a:solidFill>
              </a:rPr>
              <a:t>); //</a:t>
            </a:r>
            <a:r>
              <a:rPr lang="zh-CN" altLang="en-US" sz="2000" dirty="0">
                <a:solidFill>
                  <a:schemeClr val="tx1"/>
                </a:solidFill>
              </a:rPr>
              <a:t>求线性表</a:t>
            </a:r>
            <a:r>
              <a:rPr lang="en-US" altLang="zh-CN" sz="2000" dirty="0" err="1">
                <a:solidFill>
                  <a:schemeClr val="tx1"/>
                </a:solidFill>
              </a:rPr>
              <a:t>Lb</a:t>
            </a:r>
            <a:r>
              <a:rPr lang="zh-CN" altLang="en-US" sz="2000" dirty="0">
                <a:solidFill>
                  <a:schemeClr val="tx1"/>
                </a:solidFill>
              </a:rPr>
              <a:t>的长度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for(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=1;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&lt;=</a:t>
            </a:r>
            <a:r>
              <a:rPr lang="en-US" altLang="zh-CN" sz="2000" dirty="0" err="1">
                <a:solidFill>
                  <a:schemeClr val="tx1"/>
                </a:solidFill>
              </a:rPr>
              <a:t>Lb_len</a:t>
            </a:r>
            <a:r>
              <a:rPr lang="en-US" altLang="zh-CN" sz="2000" dirty="0">
                <a:solidFill>
                  <a:schemeClr val="tx1"/>
                </a:solidFill>
              </a:rPr>
              <a:t>;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++){  //</a:t>
            </a:r>
            <a:r>
              <a:rPr lang="zh-CN" altLang="en-US" sz="2000" dirty="0">
                <a:solidFill>
                  <a:schemeClr val="tx1"/>
                </a:solidFill>
              </a:rPr>
              <a:t>遍历线性表</a:t>
            </a:r>
            <a:r>
              <a:rPr lang="en-US" altLang="zh-CN" sz="2000" dirty="0" err="1">
                <a:solidFill>
                  <a:schemeClr val="tx1"/>
                </a:solidFill>
              </a:rPr>
              <a:t>Lb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accent1"/>
                </a:solidFill>
              </a:rPr>
              <a:t>GetElem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Lb,i,e</a:t>
            </a:r>
            <a:r>
              <a:rPr lang="en-US" altLang="zh-CN" sz="2000" dirty="0">
                <a:solidFill>
                  <a:schemeClr val="tx1"/>
                </a:solidFill>
              </a:rPr>
              <a:t>) //</a:t>
            </a:r>
            <a:r>
              <a:rPr lang="zh-CN" altLang="en-US" sz="2000" dirty="0">
                <a:solidFill>
                  <a:schemeClr val="tx1"/>
                </a:solidFill>
              </a:rPr>
              <a:t>取</a:t>
            </a:r>
            <a:r>
              <a:rPr lang="en-US" altLang="zh-CN" sz="2000" dirty="0" err="1">
                <a:solidFill>
                  <a:schemeClr val="tx1"/>
                </a:solidFill>
              </a:rPr>
              <a:t>Lb</a:t>
            </a:r>
            <a:r>
              <a:rPr lang="zh-CN" altLang="en-US" sz="2000" dirty="0">
                <a:solidFill>
                  <a:schemeClr val="tx1"/>
                </a:solidFill>
              </a:rPr>
              <a:t>中第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zh-CN" altLang="en-US" sz="2000" dirty="0">
                <a:solidFill>
                  <a:schemeClr val="tx1"/>
                </a:solidFill>
              </a:rPr>
              <a:t>个数据元素赋给</a:t>
            </a:r>
            <a:r>
              <a:rPr lang="en-US" altLang="zh-CN" sz="2000" dirty="0">
                <a:solidFill>
                  <a:schemeClr val="tx1"/>
                </a:solidFill>
              </a:rPr>
              <a:t>e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if(!</a:t>
            </a:r>
            <a:r>
              <a:rPr lang="en-US" altLang="zh-CN" sz="2000" dirty="0" err="1">
                <a:solidFill>
                  <a:schemeClr val="accent1"/>
                </a:solidFill>
              </a:rPr>
              <a:t>LocateElem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La,e,equal</a:t>
            </a:r>
            <a:r>
              <a:rPr lang="en-US" altLang="zh-CN" sz="2000" dirty="0">
                <a:solidFill>
                  <a:schemeClr val="tx1"/>
                </a:solidFill>
              </a:rPr>
              <a:t>)){//</a:t>
            </a:r>
            <a:r>
              <a:rPr lang="zh-CN" altLang="en-US" sz="2000" dirty="0">
                <a:solidFill>
                  <a:schemeClr val="tx1"/>
                </a:solidFill>
              </a:rPr>
              <a:t>如果</a:t>
            </a:r>
            <a:r>
              <a:rPr lang="en-US" altLang="zh-CN" sz="2000" dirty="0">
                <a:solidFill>
                  <a:schemeClr val="tx1"/>
                </a:solidFill>
              </a:rPr>
              <a:t>e</a:t>
            </a:r>
            <a:r>
              <a:rPr lang="zh-CN" altLang="en-US" sz="2000" dirty="0">
                <a:solidFill>
                  <a:schemeClr val="tx1"/>
                </a:solidFill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</a:rPr>
              <a:t>La</a:t>
            </a:r>
            <a:r>
              <a:rPr lang="zh-CN" altLang="en-US" sz="2000" dirty="0">
                <a:solidFill>
                  <a:schemeClr val="tx1"/>
                </a:solidFill>
              </a:rPr>
              <a:t>中不存在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	</a:t>
            </a:r>
            <a:r>
              <a:rPr lang="en-US" altLang="zh-CN" sz="2000" dirty="0" err="1">
                <a:solidFill>
                  <a:schemeClr val="accent1"/>
                </a:solidFill>
              </a:rPr>
              <a:t>ListInsert</a:t>
            </a:r>
            <a:r>
              <a:rPr lang="en-US" altLang="zh-CN" sz="2000" dirty="0">
                <a:solidFill>
                  <a:schemeClr val="tx1"/>
                </a:solidFill>
              </a:rPr>
              <a:t>(La, ++</a:t>
            </a:r>
            <a:r>
              <a:rPr lang="en-US" altLang="zh-CN" sz="2000" dirty="0" err="1">
                <a:solidFill>
                  <a:schemeClr val="tx1"/>
                </a:solidFill>
              </a:rPr>
              <a:t>La_len,e</a:t>
            </a:r>
            <a:r>
              <a:rPr lang="en-US" altLang="zh-CN" sz="2000" dirty="0">
                <a:solidFill>
                  <a:schemeClr val="tx1"/>
                </a:solidFill>
              </a:rPr>
              <a:t>);//</a:t>
            </a:r>
            <a:r>
              <a:rPr lang="zh-CN" altLang="en-US" sz="2000" dirty="0">
                <a:solidFill>
                  <a:schemeClr val="tx1"/>
                </a:solidFill>
              </a:rPr>
              <a:t>将</a:t>
            </a:r>
            <a:r>
              <a:rPr lang="en-US" altLang="zh-CN" sz="2000" dirty="0">
                <a:solidFill>
                  <a:schemeClr val="tx1"/>
                </a:solidFill>
              </a:rPr>
              <a:t>e</a:t>
            </a:r>
            <a:r>
              <a:rPr lang="zh-CN" altLang="en-US" sz="2000" dirty="0">
                <a:solidFill>
                  <a:schemeClr val="tx1"/>
                </a:solidFill>
              </a:rPr>
              <a:t>插入到</a:t>
            </a:r>
            <a:r>
              <a:rPr lang="en-US" altLang="zh-CN" sz="2000" dirty="0">
                <a:solidFill>
                  <a:schemeClr val="tx1"/>
                </a:solidFill>
              </a:rPr>
              <a:t>La</a:t>
            </a:r>
            <a:r>
              <a:rPr lang="zh-CN" altLang="en-US" sz="2000" dirty="0">
                <a:solidFill>
                  <a:schemeClr val="tx1"/>
                </a:solidFill>
              </a:rPr>
              <a:t>的末位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1920" y="612465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算法</a:t>
            </a:r>
            <a:r>
              <a:rPr kumimoji="1" lang="en-US" altLang="zh-CN" dirty="0"/>
              <a:t>2.1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sz="quarter" idx="1"/>
          </p:nvPr>
        </p:nvSpPr>
        <p:spPr>
          <a:xfrm>
            <a:off x="914400" y="1643082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“用一</a:t>
            </a:r>
            <a:r>
              <a:rPr lang="zh-CN" altLang="en-US" sz="2400" dirty="0">
                <a:solidFill>
                  <a:srgbClr val="FF0000"/>
                </a:solidFill>
              </a:rPr>
              <a:t>组地址连续的</a:t>
            </a:r>
            <a:r>
              <a:rPr lang="zh-CN" altLang="en-US" sz="2400" dirty="0"/>
              <a:t>存储单元</a:t>
            </a:r>
            <a:r>
              <a:rPr lang="zh-CN" altLang="en-US" sz="2400" dirty="0">
                <a:solidFill>
                  <a:srgbClr val="FF0000"/>
                </a:solidFill>
              </a:rPr>
              <a:t>依次存放</a:t>
            </a:r>
            <a:r>
              <a:rPr lang="zh-CN" altLang="en-US" sz="2400" dirty="0"/>
              <a:t>线性表中的数据元素”，即以“</a:t>
            </a:r>
            <a:r>
              <a:rPr lang="zh-CN" altLang="en-US" sz="2400" dirty="0">
                <a:solidFill>
                  <a:srgbClr val="FF0000"/>
                </a:solidFill>
              </a:rPr>
              <a:t>存储位置相邻</a:t>
            </a:r>
            <a:r>
              <a:rPr lang="zh-CN" altLang="en-US" sz="2400" dirty="0"/>
              <a:t>”表示“位序相继的两个数据元素之间的前驱和后继的关系</a:t>
            </a:r>
            <a:r>
              <a:rPr lang="en-US" altLang="zh-CN" sz="2400" dirty="0"/>
              <a:t>(</a:t>
            </a:r>
            <a:r>
              <a:rPr lang="zh-CN" altLang="en-US" sz="2400" dirty="0"/>
              <a:t>有序对</a:t>
            </a:r>
            <a:r>
              <a:rPr lang="en-US" altLang="zh-CN" sz="2400" dirty="0"/>
              <a:t>&lt; a</a:t>
            </a:r>
            <a:r>
              <a:rPr lang="en-US" altLang="zh-CN" sz="2400" baseline="-25000" dirty="0"/>
              <a:t>i-1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i </a:t>
            </a:r>
            <a:r>
              <a:rPr lang="en-US" altLang="zh-CN" sz="2400" dirty="0"/>
              <a:t>&gt;)”</a:t>
            </a:r>
            <a:r>
              <a:rPr lang="zh-CN" altLang="en-US" sz="2400" dirty="0"/>
              <a:t>，并以表中第一个元素的存储位置作为线性表的起始地址，称作</a:t>
            </a:r>
            <a:r>
              <a:rPr lang="zh-CN" altLang="en-US" sz="2400" dirty="0">
                <a:solidFill>
                  <a:srgbClr val="FF0000"/>
                </a:solidFill>
              </a:rPr>
              <a:t>线性表的基地址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 descr="2_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4857760"/>
            <a:ext cx="5886465" cy="11040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顺序存储可以按序号随机访问每一个数据元素：</a:t>
            </a:r>
            <a:endParaRPr lang="zh-CN" altLang="en-US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设 </a:t>
            </a:r>
            <a:r>
              <a:rPr lang="en-US" altLang="zh-CN" dirty="0"/>
              <a:t>a</a:t>
            </a:r>
            <a:r>
              <a:rPr lang="zh-CN" altLang="en-US" baseline="-25000" dirty="0"/>
              <a:t>１</a:t>
            </a:r>
            <a:r>
              <a:rPr lang="zh-CN" altLang="en-US" dirty="0"/>
              <a:t>的存储地址为</a:t>
            </a:r>
            <a:r>
              <a:rPr lang="en-US" altLang="zh-CN" dirty="0"/>
              <a:t>Loc(a</a:t>
            </a:r>
            <a:r>
              <a:rPr lang="zh-CN" altLang="en-US" baseline="-25000" dirty="0"/>
              <a:t>１</a:t>
            </a:r>
            <a:r>
              <a:rPr lang="en-US" altLang="zh-CN" dirty="0"/>
              <a:t>)</a:t>
            </a:r>
            <a:r>
              <a:rPr lang="zh-CN" altLang="en-US" dirty="0"/>
              <a:t>，每个数据元素占</a:t>
            </a:r>
            <a:r>
              <a:rPr lang="en-US" altLang="zh-CN" dirty="0"/>
              <a:t>d</a:t>
            </a:r>
            <a:r>
              <a:rPr lang="zh-CN" altLang="en-US" dirty="0"/>
              <a:t>个存储地址，则第</a:t>
            </a:r>
            <a:r>
              <a:rPr lang="en-US" altLang="zh-CN" dirty="0" err="1"/>
              <a:t>i</a:t>
            </a:r>
            <a:r>
              <a:rPr lang="zh-CN" altLang="en-US" dirty="0"/>
              <a:t>个数据元素的地址为：</a:t>
            </a:r>
            <a:endParaRPr lang="zh-CN" altLang="en-US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		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Loc(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)=Loc(a</a:t>
            </a:r>
            <a:r>
              <a:rPr lang="zh-CN" altLang="en-US" baseline="-25000" dirty="0">
                <a:solidFill>
                  <a:srgbClr val="FF0000"/>
                </a:solidFill>
              </a:rPr>
              <a:t>１</a:t>
            </a:r>
            <a:r>
              <a:rPr lang="en-US" altLang="zh-CN" dirty="0">
                <a:solidFill>
                  <a:srgbClr val="FF0000"/>
                </a:solidFill>
              </a:rPr>
              <a:t>)+(i-1)*d      1≤i≤n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可以 用一维数组来示实现顺序表的数据存储区域</a:t>
            </a:r>
            <a:endParaRPr lang="zh-CN" altLang="en-US" dirty="0"/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可以是：</a:t>
            </a:r>
            <a:endParaRPr lang="zh-CN" altLang="en-US" dirty="0"/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         </a:t>
            </a:r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en-US" altLang="zh-CN" b="1" dirty="0" err="1"/>
              <a:t>struct</a:t>
            </a:r>
            <a:r>
              <a:rPr lang="en-US" altLang="zh-CN" b="1" dirty="0"/>
              <a:t> {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 err="1"/>
              <a:t>ElemType</a:t>
            </a:r>
            <a:r>
              <a:rPr lang="en-US" altLang="zh-CN" dirty="0"/>
              <a:t> </a:t>
            </a:r>
            <a:r>
              <a:rPr lang="en-US" altLang="zh-CN" b="1" dirty="0"/>
              <a:t>*</a:t>
            </a:r>
            <a:r>
              <a:rPr lang="en-US" altLang="zh-CN" dirty="0" err="1">
                <a:solidFill>
                  <a:schemeClr val="accent1"/>
                </a:solidFill>
              </a:rPr>
              <a:t>elem</a:t>
            </a:r>
            <a:r>
              <a:rPr lang="en-US" altLang="zh-CN" dirty="0"/>
              <a:t>;</a:t>
            </a:r>
            <a:r>
              <a:rPr lang="zh-CN" altLang="en-US" dirty="0"/>
              <a:t>　</a:t>
            </a:r>
            <a:r>
              <a:rPr lang="en-US" altLang="zh-CN" dirty="0"/>
              <a:t>// </a:t>
            </a:r>
            <a:r>
              <a:rPr lang="zh-CN" altLang="en-US" dirty="0"/>
              <a:t>存储空间基址 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1"/>
                </a:solidFill>
              </a:rPr>
              <a:t>length</a:t>
            </a:r>
            <a:r>
              <a:rPr lang="en-US" altLang="zh-CN" dirty="0"/>
              <a:t>; </a:t>
            </a:r>
            <a:r>
              <a:rPr lang="zh-CN" altLang="en-US" dirty="0"/>
              <a:t>　　　</a:t>
            </a:r>
            <a:r>
              <a:rPr lang="en-US" altLang="zh-CN" dirty="0"/>
              <a:t>// </a:t>
            </a:r>
            <a:r>
              <a:rPr lang="zh-CN" altLang="en-US" dirty="0"/>
              <a:t>当前长度 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listsize</a:t>
            </a:r>
            <a:r>
              <a:rPr lang="en-US" altLang="zh-CN" dirty="0"/>
              <a:t>;</a:t>
            </a:r>
            <a:r>
              <a:rPr lang="zh-CN" altLang="en-US" dirty="0"/>
              <a:t>　　　</a:t>
            </a:r>
            <a:r>
              <a:rPr lang="en-US" altLang="zh-CN" dirty="0"/>
              <a:t>// </a:t>
            </a:r>
            <a:r>
              <a:rPr lang="zh-CN" altLang="en-US" dirty="0"/>
              <a:t>允许的最大存储容量</a:t>
            </a:r>
            <a:br>
              <a:rPr lang="zh-CN" altLang="en-US" dirty="0"/>
            </a:br>
            <a:r>
              <a:rPr lang="en-US" altLang="zh-CN" b="1" dirty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SqList</a:t>
            </a:r>
            <a:r>
              <a:rPr lang="en-US" altLang="zh-CN" dirty="0"/>
              <a:t>;</a:t>
            </a:r>
            <a:r>
              <a:rPr lang="zh-CN" altLang="en-US" dirty="0"/>
              <a:t>　　　　　　 </a:t>
            </a:r>
            <a:r>
              <a:rPr lang="en-US" altLang="zh-CN" dirty="0"/>
              <a:t>// </a:t>
            </a:r>
            <a:r>
              <a:rPr lang="zh-CN" altLang="en-US" dirty="0"/>
              <a:t>俗称 </a:t>
            </a:r>
            <a:r>
              <a:rPr lang="zh-CN" altLang="en-US" b="1" dirty="0"/>
              <a:t>顺序表</a:t>
            </a:r>
            <a:endParaRPr lang="zh-CN" altLang="en-US" b="1" dirty="0"/>
          </a:p>
          <a:p>
            <a:pPr>
              <a:lnSpc>
                <a:spcPct val="15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几个主要操作的实现</a:t>
            </a: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、初始化操作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、取表元操作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、插入元素操作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4</a:t>
            </a:r>
            <a:r>
              <a:rPr lang="zh-CN" altLang="en-US" sz="2000" dirty="0"/>
              <a:t>、删除元素操作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5</a:t>
            </a:r>
            <a:r>
              <a:rPr lang="zh-CN" altLang="en-US" sz="2000" dirty="0"/>
              <a:t>、元素定位操作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1571612"/>
            <a:ext cx="6858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925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、顺序表的初始化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288925">
              <a:lnSpc>
                <a:spcPct val="120000"/>
              </a:lnSpc>
              <a:defRPr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99839" y="2132856"/>
            <a:ext cx="8244161" cy="4267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3390" indent="0" fontAlgn="auto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/>
              <a:t>bool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InitList_Sq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SqList</a:t>
            </a:r>
            <a:r>
              <a:rPr lang="en-US" altLang="zh-CN" sz="2000" dirty="0"/>
              <a:t> </a:t>
            </a:r>
            <a:r>
              <a:rPr lang="en-US" altLang="zh-CN" sz="2000" b="1" dirty="0"/>
              <a:t>&amp;</a:t>
            </a:r>
            <a:r>
              <a:rPr lang="en-US" altLang="zh-CN" sz="2000" dirty="0"/>
              <a:t>L) </a:t>
            </a:r>
            <a:br>
              <a:rPr lang="en-US" altLang="zh-CN" sz="2000" dirty="0"/>
            </a:br>
            <a:r>
              <a:rPr lang="en-US" altLang="zh-CN" sz="2000" b="1" dirty="0"/>
              <a:t>{</a:t>
            </a:r>
            <a:br>
              <a:rPr lang="en-US" altLang="zh-CN" sz="2000" dirty="0"/>
            </a:br>
            <a:r>
              <a:rPr lang="zh-CN" altLang="en-US" sz="2000" dirty="0"/>
              <a:t>　</a:t>
            </a:r>
            <a:r>
              <a:rPr lang="en-US" altLang="zh-CN" sz="2000" b="1" dirty="0"/>
              <a:t>// </a:t>
            </a:r>
            <a:r>
              <a:rPr lang="zh-CN" altLang="en-US" sz="2000" b="1" dirty="0"/>
              <a:t>构造一个空的线性表 </a:t>
            </a:r>
            <a:r>
              <a:rPr lang="en-US" altLang="zh-CN" sz="2000" b="1" dirty="0"/>
              <a:t>L</a:t>
            </a:r>
            <a:endParaRPr lang="en-US" altLang="zh-CN" sz="2000" b="1" dirty="0"/>
          </a:p>
          <a:p>
            <a:pPr marL="453390" indent="0" fontAlgn="auto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 err="1">
                <a:solidFill>
                  <a:schemeClr val="accent2"/>
                </a:solidFill>
              </a:rPr>
              <a:t>    L.elem</a:t>
            </a:r>
            <a:r>
              <a:rPr lang="en-US" altLang="zh-CN" sz="2000" dirty="0">
                <a:solidFill>
                  <a:schemeClr val="accent2"/>
                </a:solidFill>
              </a:rPr>
              <a:t> =    (</a:t>
            </a:r>
            <a:r>
              <a:rPr lang="en-US" altLang="zh-CN" sz="2000" dirty="0" err="1">
                <a:solidFill>
                  <a:schemeClr val="accent2"/>
                </a:solidFill>
              </a:rPr>
              <a:t>ElemType</a:t>
            </a:r>
            <a:r>
              <a:rPr lang="en-US" altLang="zh-CN" sz="2000" dirty="0">
                <a:solidFill>
                  <a:schemeClr val="accent2"/>
                </a:solidFill>
              </a:rPr>
              <a:t>*)</a:t>
            </a:r>
            <a:r>
              <a:rPr lang="en-US" altLang="zh-CN" sz="2000" dirty="0" err="1">
                <a:solidFill>
                  <a:schemeClr val="accent2"/>
                </a:solidFill>
              </a:rPr>
              <a:t>malloc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en-US" altLang="zh-CN" sz="2000" dirty="0"/>
              <a:t>LIST_INIT_SIZE*</a:t>
            </a:r>
            <a:r>
              <a:rPr lang="en-US" altLang="zh-CN" sz="2000" dirty="0" err="1">
                <a:solidFill>
                  <a:schemeClr val="accent2"/>
                </a:solidFill>
              </a:rPr>
              <a:t>sizeof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en-US" altLang="zh-CN" sz="2000" dirty="0" err="1">
                <a:solidFill>
                  <a:schemeClr val="accent2"/>
                </a:solidFill>
              </a:rPr>
              <a:t>ElemType</a:t>
            </a:r>
            <a:r>
              <a:rPr lang="en-US" altLang="zh-CN" sz="2000" dirty="0">
                <a:solidFill>
                  <a:schemeClr val="accent2"/>
                </a:solidFill>
              </a:rPr>
              <a:t>));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    </a:t>
            </a:r>
            <a:r>
              <a:rPr lang="zh-CN" altLang="en-US" sz="2000" dirty="0"/>
              <a:t>　　　</a:t>
            </a:r>
            <a:endParaRPr lang="zh-CN" altLang="en-US" sz="2000" dirty="0"/>
          </a:p>
          <a:p>
            <a:pPr marL="345440" indent="0" fontAlgn="auto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/>
              <a:t>      </a:t>
            </a:r>
            <a:r>
              <a:rPr lang="en-US" altLang="zh-CN" sz="2000" b="1" dirty="0"/>
              <a:t>if</a:t>
            </a:r>
            <a:r>
              <a:rPr lang="en-US" altLang="zh-CN" sz="2000" dirty="0"/>
              <a:t> (</a:t>
            </a:r>
            <a:r>
              <a:rPr lang="en-US" altLang="zh-CN" sz="2000" b="1" dirty="0"/>
              <a:t>!</a:t>
            </a:r>
            <a:r>
              <a:rPr lang="en-US" altLang="zh-CN" sz="2000" dirty="0" err="1"/>
              <a:t>L.elem</a:t>
            </a:r>
            <a:r>
              <a:rPr lang="en-US" altLang="zh-CN" sz="2000" dirty="0"/>
              <a:t>) </a:t>
            </a:r>
            <a:r>
              <a:rPr lang="zh-CN" altLang="en-US" sz="2000" dirty="0"/>
              <a:t>　</a:t>
            </a:r>
            <a:r>
              <a:rPr lang="en-US" altLang="zh-CN" sz="2000" b="1" dirty="0"/>
              <a:t>exit</a:t>
            </a:r>
            <a:r>
              <a:rPr lang="en-US" altLang="zh-CN" sz="2000" dirty="0"/>
              <a:t>(OVERFLOW);</a:t>
            </a:r>
            <a:r>
              <a:rPr lang="zh-CN" altLang="en-US" sz="2000" dirty="0"/>
              <a:t>　　 </a:t>
            </a:r>
            <a:r>
              <a:rPr lang="en-US" altLang="zh-CN" sz="2000" dirty="0"/>
              <a:t>// </a:t>
            </a:r>
            <a:r>
              <a:rPr lang="zh-CN" altLang="en-US" sz="2000" dirty="0"/>
              <a:t>存储分配失败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 err="1"/>
              <a:t>L.length</a:t>
            </a:r>
            <a:r>
              <a:rPr lang="en-US" altLang="zh-CN" sz="2000" dirty="0"/>
              <a:t> = 0;</a:t>
            </a:r>
            <a:r>
              <a:rPr lang="zh-CN" altLang="en-US" sz="2000" dirty="0"/>
              <a:t>　　　　　　</a:t>
            </a:r>
            <a:r>
              <a:rPr lang="en-US" altLang="zh-CN" sz="2000" dirty="0"/>
              <a:t>// </a:t>
            </a:r>
            <a:r>
              <a:rPr lang="zh-CN" altLang="en-US" sz="2000" dirty="0"/>
              <a:t>顺序表的初始长度为</a:t>
            </a:r>
            <a:r>
              <a:rPr lang="en-US" altLang="zh-CN" sz="2000" dirty="0"/>
              <a:t>0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dirty="0" err="1"/>
              <a:t>L.listsize</a:t>
            </a:r>
            <a:r>
              <a:rPr lang="en-US" altLang="zh-CN" sz="2000" dirty="0"/>
              <a:t> = LIST_INIT_SIZE; // </a:t>
            </a:r>
            <a:r>
              <a:rPr lang="zh-CN" altLang="en-US" sz="2000" dirty="0"/>
              <a:t>初始存储容量</a:t>
            </a:r>
            <a:endParaRPr lang="en-US" altLang="zh-CN" sz="2000" dirty="0"/>
          </a:p>
          <a:p>
            <a:pPr marL="345440" indent="0" fontAlgn="auto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/>
              <a:t>	return OK;</a:t>
            </a:r>
            <a:br>
              <a:rPr lang="zh-CN" altLang="en-US" sz="2000" dirty="0"/>
            </a:br>
            <a:r>
              <a:rPr lang="en-US" altLang="zh-CN" sz="2000" b="1" dirty="0"/>
              <a:t>}</a:t>
            </a:r>
            <a:r>
              <a:rPr lang="en-US" altLang="zh-CN" sz="2000" dirty="0"/>
              <a:t> // </a:t>
            </a:r>
            <a:r>
              <a:rPr lang="en-US" altLang="zh-CN" sz="2000" dirty="0" err="1"/>
              <a:t>InitList_Sq</a:t>
            </a:r>
            <a:br>
              <a:rPr lang="en-US" altLang="zh-CN" sz="2000" dirty="0"/>
            </a:br>
            <a:r>
              <a:rPr lang="zh-CN" altLang="en-US" sz="2000" dirty="0"/>
              <a:t>此算法的时间复杂度为</a:t>
            </a:r>
            <a:r>
              <a:rPr lang="en-US" altLang="zh-CN" sz="2000" b="1" i="1" dirty="0">
                <a:solidFill>
                  <a:schemeClr val="accent1"/>
                </a:solidFill>
              </a:rPr>
              <a:t>O</a:t>
            </a:r>
            <a:r>
              <a:rPr lang="en-US" altLang="zh-CN" sz="2000" b="1" dirty="0">
                <a:solidFill>
                  <a:schemeClr val="accent1"/>
                </a:solidFill>
              </a:rPr>
              <a:t> (1)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章 线性表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2.1 </a:t>
            </a:r>
            <a:r>
              <a:rPr lang="zh-CN" altLang="en-US" sz="2800" dirty="0"/>
              <a:t>线性表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2.2 </a:t>
            </a:r>
            <a:r>
              <a:rPr lang="zh-CN" altLang="en-US" sz="2800" dirty="0"/>
              <a:t>线性表的顺序存储与实现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2.3 </a:t>
            </a:r>
            <a:r>
              <a:rPr lang="zh-CN" altLang="en-US" sz="2800" dirty="0"/>
              <a:t>线性表的链式存储与实现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2.4 </a:t>
            </a:r>
            <a:r>
              <a:rPr lang="zh-CN" altLang="en-US" sz="2800" dirty="0"/>
              <a:t>顺序表和链表的比较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2.5 </a:t>
            </a:r>
            <a:r>
              <a:rPr lang="zh-CN" altLang="en-US" sz="2800" dirty="0"/>
              <a:t>单链表的应用：多项式及其运算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2.6 </a:t>
            </a:r>
            <a:r>
              <a:rPr lang="zh-CN" altLang="en-US" sz="2800" dirty="0"/>
              <a:t>本章知识点小结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1571612"/>
            <a:ext cx="6858048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925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、按位序取</a:t>
            </a:r>
            <a:r>
              <a:rPr lang="zh-CN" altLang="en-US" sz="2000" dirty="0"/>
              <a:t>表元操作</a:t>
            </a:r>
            <a:endParaRPr lang="zh-CN" altLang="en-US" sz="2000" dirty="0"/>
          </a:p>
          <a:p>
            <a:pPr indent="288925">
              <a:lnSpc>
                <a:spcPct val="150000"/>
              </a:lnSpc>
              <a:defRPr/>
            </a:pPr>
            <a:r>
              <a:rPr lang="en-US" altLang="zh-CN" sz="2000" dirty="0" err="1"/>
              <a:t> bool GetElem_Sq</a:t>
            </a:r>
            <a:r>
              <a:rPr lang="en-US" altLang="zh-CN" sz="2000" dirty="0"/>
              <a:t>(L,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,&amp;e)</a:t>
            </a:r>
            <a:endParaRPr lang="en-US" altLang="zh-CN" sz="2000" dirty="0"/>
          </a:p>
          <a:p>
            <a:pPr indent="288925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{ 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if(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&lt;1 ||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L.length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dirty="0"/>
              <a:t>return ERROR;//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值不合法</a:t>
            </a:r>
            <a:endParaRPr lang="en-US" altLang="zh-CN" sz="2000" dirty="0"/>
          </a:p>
          <a:p>
            <a:pPr indent="288925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e =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L.elem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[i-1];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indent="288925">
              <a:lnSpc>
                <a:spcPct val="150000"/>
              </a:lnSpc>
              <a:defRPr/>
            </a:pPr>
            <a:r>
              <a:rPr lang="en-US" altLang="zh-CN" sz="2000" dirty="0"/>
              <a:t>       return OK;</a:t>
            </a:r>
            <a:endParaRPr lang="en-US" altLang="zh-CN" sz="2000" dirty="0"/>
          </a:p>
          <a:p>
            <a:pPr indent="288925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288925">
              <a:lnSpc>
                <a:spcPct val="120000"/>
              </a:lnSpc>
              <a:defRPr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1" name="Text Box 37"/>
          <p:cNvSpPr txBox="1">
            <a:spLocks noChangeArrowheads="1"/>
          </p:cNvSpPr>
          <p:nvPr/>
        </p:nvSpPr>
        <p:spPr bwMode="auto">
          <a:xfrm>
            <a:off x="214282" y="2643182"/>
            <a:ext cx="1098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</a:rPr>
              <a:t>插入前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142844" y="4214818"/>
            <a:ext cx="1098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latin typeface="Times New Roman" panose="02020603050405020304" pitchFamily="18" charset="0"/>
              </a:rPr>
              <a:t>插入后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5786" y="857232"/>
            <a:ext cx="75009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、顺序表的插入，指在表的第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个位置上插入一个值为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的新元素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0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71604" y="2459192"/>
            <a:ext cx="657124" cy="729542"/>
          </a:xfrm>
          <a:prstGeom prst="rect">
            <a:avLst/>
          </a:prstGeom>
          <a:noFill/>
        </p:spPr>
      </p:pic>
      <p:pic>
        <p:nvPicPr>
          <p:cNvPr id="41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43240" y="2444030"/>
            <a:ext cx="657124" cy="729542"/>
          </a:xfrm>
          <a:prstGeom prst="rect">
            <a:avLst/>
          </a:prstGeom>
          <a:noFill/>
        </p:spPr>
      </p:pic>
      <p:pic>
        <p:nvPicPr>
          <p:cNvPr id="42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71802" y="2444030"/>
            <a:ext cx="657124" cy="729542"/>
          </a:xfrm>
          <a:prstGeom prst="rect">
            <a:avLst/>
          </a:prstGeom>
          <a:noFill/>
        </p:spPr>
      </p:pic>
      <p:pic>
        <p:nvPicPr>
          <p:cNvPr id="43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43438" y="2428868"/>
            <a:ext cx="657124" cy="729542"/>
          </a:xfrm>
          <a:prstGeom prst="rect">
            <a:avLst/>
          </a:prstGeom>
          <a:noFill/>
        </p:spPr>
      </p:pic>
      <p:pic>
        <p:nvPicPr>
          <p:cNvPr id="44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0" y="2402916"/>
            <a:ext cx="657124" cy="729542"/>
          </a:xfrm>
          <a:prstGeom prst="rect">
            <a:avLst/>
          </a:prstGeom>
          <a:noFill/>
        </p:spPr>
      </p:pic>
      <p:pic>
        <p:nvPicPr>
          <p:cNvPr id="45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43636" y="2387754"/>
            <a:ext cx="657124" cy="729542"/>
          </a:xfrm>
          <a:prstGeom prst="rect">
            <a:avLst/>
          </a:prstGeom>
          <a:noFill/>
        </p:spPr>
      </p:pic>
      <p:pic>
        <p:nvPicPr>
          <p:cNvPr id="46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72198" y="2372592"/>
            <a:ext cx="657124" cy="729542"/>
          </a:xfrm>
          <a:prstGeom prst="rect">
            <a:avLst/>
          </a:prstGeom>
          <a:noFill/>
        </p:spPr>
      </p:pic>
      <p:pic>
        <p:nvPicPr>
          <p:cNvPr id="47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43834" y="2357430"/>
            <a:ext cx="657124" cy="729542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1429046" y="3208971"/>
            <a:ext cx="72866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0        1        2         3        4        5        6       7         ……    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86710" y="250030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14620"/>
            <a:ext cx="4905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2714620"/>
            <a:ext cx="428628" cy="30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2643182"/>
            <a:ext cx="533382" cy="39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058" y="2714620"/>
            <a:ext cx="461303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6" y="2571744"/>
            <a:ext cx="500066" cy="4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0694" y="2643182"/>
            <a:ext cx="431782" cy="36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00166" y="4018686"/>
            <a:ext cx="657124" cy="729542"/>
          </a:xfrm>
          <a:prstGeom prst="rect">
            <a:avLst/>
          </a:prstGeom>
          <a:noFill/>
        </p:spPr>
      </p:pic>
      <p:pic>
        <p:nvPicPr>
          <p:cNvPr id="58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71802" y="4003524"/>
            <a:ext cx="657124" cy="729542"/>
          </a:xfrm>
          <a:prstGeom prst="rect">
            <a:avLst/>
          </a:prstGeom>
          <a:noFill/>
        </p:spPr>
      </p:pic>
      <p:pic>
        <p:nvPicPr>
          <p:cNvPr id="59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00364" y="4003524"/>
            <a:ext cx="657124" cy="729542"/>
          </a:xfrm>
          <a:prstGeom prst="rect">
            <a:avLst/>
          </a:prstGeom>
          <a:noFill/>
        </p:spPr>
      </p:pic>
      <p:pic>
        <p:nvPicPr>
          <p:cNvPr id="60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72000" y="3988362"/>
            <a:ext cx="657124" cy="729542"/>
          </a:xfrm>
          <a:prstGeom prst="rect">
            <a:avLst/>
          </a:prstGeom>
          <a:noFill/>
        </p:spPr>
      </p:pic>
      <p:pic>
        <p:nvPicPr>
          <p:cNvPr id="61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00562" y="3962410"/>
            <a:ext cx="657124" cy="729542"/>
          </a:xfrm>
          <a:prstGeom prst="rect">
            <a:avLst/>
          </a:prstGeom>
          <a:noFill/>
        </p:spPr>
      </p:pic>
      <p:pic>
        <p:nvPicPr>
          <p:cNvPr id="62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72198" y="3947248"/>
            <a:ext cx="657124" cy="729542"/>
          </a:xfrm>
          <a:prstGeom prst="rect">
            <a:avLst/>
          </a:prstGeom>
          <a:noFill/>
        </p:spPr>
      </p:pic>
      <p:pic>
        <p:nvPicPr>
          <p:cNvPr id="63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00760" y="3932086"/>
            <a:ext cx="657124" cy="729542"/>
          </a:xfrm>
          <a:prstGeom prst="rect">
            <a:avLst/>
          </a:prstGeom>
          <a:noFill/>
        </p:spPr>
      </p:pic>
      <p:pic>
        <p:nvPicPr>
          <p:cNvPr id="64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72396" y="3916924"/>
            <a:ext cx="657124" cy="729542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1428728" y="4797040"/>
            <a:ext cx="72866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0        1         2       3        4         5        6        7         ……    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715272" y="40598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274114"/>
            <a:ext cx="4905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4274114"/>
            <a:ext cx="428628" cy="30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4202676"/>
            <a:ext cx="533382" cy="39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57620" y="4202676"/>
            <a:ext cx="552432" cy="3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4210927"/>
            <a:ext cx="542908" cy="42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7819" y="4131238"/>
            <a:ext cx="500066" cy="4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3636" y="4202676"/>
            <a:ext cx="431782" cy="36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29058" y="1428736"/>
            <a:ext cx="552432" cy="3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6" name="直接箭头连接符 75"/>
          <p:cNvCxnSpPr/>
          <p:nvPr/>
        </p:nvCxnSpPr>
        <p:spPr>
          <a:xfrm rot="5400000">
            <a:off x="3964777" y="217883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rot="16200000" flipH="1">
            <a:off x="5715008" y="3286124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44" idx="2"/>
          </p:cNvCxnSpPr>
          <p:nvPr/>
        </p:nvCxnSpPr>
        <p:spPr>
          <a:xfrm rot="16200000" flipH="1">
            <a:off x="4838043" y="3194977"/>
            <a:ext cx="725170" cy="6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16200000" flipH="1">
            <a:off x="4214810" y="3286124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1340768"/>
            <a:ext cx="6858048" cy="538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  <a:buFont typeface="Wingdings 2" panose="05020102010507070707"/>
              <a:buChar char=""/>
            </a:pPr>
            <a:r>
              <a:rPr lang="zh-CN" altLang="en-US" sz="2400" dirty="0">
                <a:solidFill>
                  <a:prstClr val="black"/>
                </a:solidFill>
              </a:rPr>
              <a:t>插入运算思路：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~a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顺序向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后移动，为新元素让出位置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置入空出的第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个位置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L.length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（相当于修改表长）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274320" indent="-274320">
              <a:lnSpc>
                <a:spcPct val="150000"/>
              </a:lnSpc>
              <a:spcBef>
                <a:spcPts val="580"/>
              </a:spcBef>
              <a:buClr>
                <a:srgbClr val="D34817"/>
              </a:buClr>
              <a:buSzPct val="85000"/>
              <a:buFont typeface="Wingdings 2" panose="05020102010507070707"/>
              <a:buChar char="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思路代码化：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1 ||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L.length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+1)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超出范围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if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L.length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&gt;=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L.listsize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满，返回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，或增加分配空间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依次后移一个位置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置入空出的第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个位置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indent="288925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L.length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8" y="1628800"/>
            <a:ext cx="8253734" cy="470073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/>
              <a:t>bool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ListInsert_Sq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SqList</a:t>
            </a:r>
            <a:r>
              <a:rPr lang="en-US" altLang="zh-CN" sz="2000" dirty="0"/>
              <a:t> </a:t>
            </a:r>
            <a:r>
              <a:rPr lang="en-US" altLang="zh-CN" sz="2000" b="1" dirty="0"/>
              <a:t>&amp;</a:t>
            </a:r>
            <a:r>
              <a:rPr lang="en-US" altLang="zh-CN" sz="2000" dirty="0"/>
              <a:t>L,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 e)</a:t>
            </a:r>
            <a:br>
              <a:rPr lang="en-US" altLang="zh-CN" sz="2000" dirty="0"/>
            </a:br>
            <a:r>
              <a:rPr lang="en-US" altLang="zh-CN" sz="2000" b="1" dirty="0"/>
              <a:t>{ </a:t>
            </a:r>
            <a:r>
              <a:rPr lang="en-US" altLang="zh-CN" sz="2000" b="1" dirty="0">
                <a:solidFill>
                  <a:schemeClr val="hlink"/>
                </a:solidFill>
              </a:rPr>
              <a:t>if</a:t>
            </a:r>
            <a:r>
              <a:rPr lang="en-US" altLang="zh-CN" sz="2000" dirty="0">
                <a:solidFill>
                  <a:schemeClr val="hlink"/>
                </a:solidFill>
              </a:rPr>
              <a:t> (</a:t>
            </a:r>
            <a:r>
              <a:rPr lang="en-US" altLang="zh-CN" sz="2000" dirty="0" err="1">
                <a:solidFill>
                  <a:schemeClr val="hlink"/>
                </a:solidFill>
              </a:rPr>
              <a:t>pos</a:t>
            </a:r>
            <a:r>
              <a:rPr lang="en-US" altLang="zh-CN" sz="2000" dirty="0">
                <a:solidFill>
                  <a:schemeClr val="hlink"/>
                </a:solidFill>
              </a:rPr>
              <a:t> &lt; 1 || </a:t>
            </a:r>
            <a:r>
              <a:rPr lang="en-US" altLang="zh-CN" sz="2000" dirty="0" err="1">
                <a:solidFill>
                  <a:schemeClr val="hlink"/>
                </a:solidFill>
              </a:rPr>
              <a:t>pos</a:t>
            </a:r>
            <a:r>
              <a:rPr lang="en-US" altLang="zh-CN" sz="2000" dirty="0">
                <a:solidFill>
                  <a:schemeClr val="hlink"/>
                </a:solidFill>
              </a:rPr>
              <a:t> &gt; L.length+1) </a:t>
            </a:r>
            <a:r>
              <a:rPr lang="en-US" altLang="zh-CN" sz="2000" b="1" dirty="0">
                <a:solidFill>
                  <a:schemeClr val="hlink"/>
                </a:solidFill>
              </a:rPr>
              <a:t>return ERROR</a:t>
            </a:r>
            <a:r>
              <a:rPr lang="en-US" altLang="zh-CN" sz="2000" dirty="0">
                <a:solidFill>
                  <a:schemeClr val="hlink"/>
                </a:solidFill>
              </a:rPr>
              <a:t> ; // </a:t>
            </a:r>
            <a:r>
              <a:rPr lang="zh-CN" altLang="en-US" sz="2000" dirty="0">
                <a:solidFill>
                  <a:schemeClr val="hlink"/>
                </a:solidFill>
              </a:rPr>
              <a:t>插入位置不合法</a:t>
            </a:r>
            <a:br>
              <a:rPr lang="zh-CN" altLang="en-US" sz="2000" dirty="0">
                <a:solidFill>
                  <a:schemeClr val="hlink"/>
                </a:solidFill>
              </a:rPr>
            </a:br>
            <a:r>
              <a:rPr lang="en-US" altLang="zh-CN" sz="2000" dirty="0">
                <a:solidFill>
                  <a:schemeClr val="hlink"/>
                </a:solidFill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</a:rPr>
              <a:t>if</a:t>
            </a:r>
            <a:r>
              <a:rPr lang="en-US" altLang="zh-CN" sz="2000" dirty="0">
                <a:solidFill>
                  <a:schemeClr val="hlink"/>
                </a:solidFill>
              </a:rPr>
              <a:t> (</a:t>
            </a:r>
            <a:r>
              <a:rPr lang="en-US" altLang="zh-CN" sz="2000" dirty="0" err="1">
                <a:solidFill>
                  <a:schemeClr val="hlink"/>
                </a:solidFill>
              </a:rPr>
              <a:t>L.length</a:t>
            </a:r>
            <a:r>
              <a:rPr lang="en-US" altLang="zh-CN" sz="2000" dirty="0">
                <a:solidFill>
                  <a:schemeClr val="hlink"/>
                </a:solidFill>
              </a:rPr>
              <a:t> &gt;= </a:t>
            </a:r>
            <a:r>
              <a:rPr lang="en-US" altLang="zh-CN" sz="2000" dirty="0" err="1">
                <a:solidFill>
                  <a:schemeClr val="hlink"/>
                </a:solidFill>
              </a:rPr>
              <a:t>L.listsize</a:t>
            </a:r>
            <a:r>
              <a:rPr lang="en-US" altLang="zh-CN" sz="2000" dirty="0">
                <a:solidFill>
                  <a:schemeClr val="hlink"/>
                </a:solidFill>
              </a:rPr>
              <a:t>) </a:t>
            </a:r>
            <a:r>
              <a:rPr lang="en-US" altLang="zh-CN" sz="2000" b="1" dirty="0">
                <a:solidFill>
                  <a:schemeClr val="hlink"/>
                </a:solidFill>
              </a:rPr>
              <a:t>return ERROR</a:t>
            </a:r>
            <a:r>
              <a:rPr lang="en-US" altLang="zh-CN" sz="2000" dirty="0">
                <a:solidFill>
                  <a:schemeClr val="hlink"/>
                </a:solidFill>
              </a:rPr>
              <a:t>;// </a:t>
            </a:r>
            <a:r>
              <a:rPr lang="zh-CN" altLang="en-US" sz="2000" dirty="0">
                <a:solidFill>
                  <a:schemeClr val="hlink"/>
                </a:solidFill>
              </a:rPr>
              <a:t>当前存储空间已满，无法插入</a:t>
            </a:r>
            <a:endParaRPr lang="zh-CN" altLang="en-US" sz="2000" dirty="0">
              <a:solidFill>
                <a:schemeClr val="hlink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　 </a:t>
            </a:r>
            <a:r>
              <a:rPr lang="en-US" altLang="zh-CN" sz="2000" b="1" dirty="0">
                <a:solidFill>
                  <a:schemeClr val="accent2"/>
                </a:solidFill>
              </a:rPr>
              <a:t>for</a:t>
            </a:r>
            <a:r>
              <a:rPr lang="en-US" altLang="zh-CN" sz="2000" dirty="0">
                <a:solidFill>
                  <a:schemeClr val="accent2"/>
                </a:solidFill>
              </a:rPr>
              <a:t> (j=</a:t>
            </a:r>
            <a:r>
              <a:rPr lang="en-US" altLang="zh-CN" sz="2000" dirty="0" err="1">
                <a:solidFill>
                  <a:schemeClr val="accent2"/>
                </a:solidFill>
              </a:rPr>
              <a:t>L.length</a:t>
            </a:r>
            <a:r>
              <a:rPr lang="en-US" altLang="zh-CN" sz="2000" dirty="0">
                <a:solidFill>
                  <a:schemeClr val="accent2"/>
                </a:solidFill>
              </a:rPr>
              <a:t>; j&gt;=</a:t>
            </a:r>
            <a:r>
              <a:rPr lang="en-US" altLang="zh-CN" sz="2000" dirty="0" err="1">
                <a:solidFill>
                  <a:schemeClr val="accent2"/>
                </a:solidFill>
              </a:rPr>
              <a:t>pos</a:t>
            </a:r>
            <a:r>
              <a:rPr lang="en-US" altLang="zh-CN" sz="2000" dirty="0">
                <a:solidFill>
                  <a:schemeClr val="accent2"/>
                </a:solidFill>
              </a:rPr>
              <a:t>; j--) {  //</a:t>
            </a:r>
            <a:r>
              <a:rPr lang="zh-CN" altLang="en-US" sz="2000" dirty="0">
                <a:solidFill>
                  <a:schemeClr val="accent2"/>
                </a:solidFill>
              </a:rPr>
              <a:t>从最后一个到插入位置</a:t>
            </a:r>
            <a:br>
              <a:rPr lang="en-US" altLang="zh-CN" sz="2000" dirty="0">
                <a:solidFill>
                  <a:schemeClr val="accent2"/>
                </a:solidFill>
              </a:rPr>
            </a:br>
            <a:r>
              <a:rPr lang="zh-CN" altLang="en-US" sz="2000" dirty="0">
                <a:solidFill>
                  <a:schemeClr val="accent2"/>
                </a:solidFill>
              </a:rPr>
              <a:t>　　　</a:t>
            </a:r>
            <a:r>
              <a:rPr lang="en-US" altLang="zh-CN" sz="2000" dirty="0" err="1">
                <a:solidFill>
                  <a:schemeClr val="accent2"/>
                </a:solidFill>
              </a:rPr>
              <a:t>L.elem</a:t>
            </a:r>
            <a:r>
              <a:rPr lang="en-US" altLang="zh-CN" sz="2000" dirty="0">
                <a:solidFill>
                  <a:schemeClr val="accent2"/>
                </a:solidFill>
              </a:rPr>
              <a:t>[j] = </a:t>
            </a:r>
            <a:r>
              <a:rPr lang="en-US" altLang="zh-CN" sz="2000" dirty="0" err="1">
                <a:solidFill>
                  <a:schemeClr val="accent2"/>
                </a:solidFill>
              </a:rPr>
              <a:t>L.elem</a:t>
            </a:r>
            <a:r>
              <a:rPr lang="en-US" altLang="zh-CN" sz="2000" dirty="0">
                <a:solidFill>
                  <a:schemeClr val="accent2"/>
                </a:solidFill>
              </a:rPr>
              <a:t>[j-1];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}</a:t>
            </a:r>
            <a:r>
              <a:rPr lang="en-US" altLang="zh-CN" sz="2000" dirty="0"/>
              <a:t>// </a:t>
            </a:r>
            <a:r>
              <a:rPr lang="zh-CN" altLang="en-US" sz="2000" dirty="0"/>
              <a:t>插入位置及之后元素右移</a:t>
            </a:r>
            <a:br>
              <a:rPr lang="zh-CN" altLang="en-US" sz="2000" dirty="0"/>
            </a:br>
            <a:r>
              <a:rPr lang="zh-CN" altLang="en-US" sz="2000" dirty="0"/>
              <a:t>　</a:t>
            </a:r>
            <a:r>
              <a:rPr lang="en-US" altLang="zh-CN" sz="2000" dirty="0" err="1">
                <a:solidFill>
                  <a:schemeClr val="hlink"/>
                </a:solidFill>
              </a:rPr>
              <a:t>L.elem</a:t>
            </a:r>
            <a:r>
              <a:rPr lang="en-US" altLang="zh-CN" sz="2000" dirty="0">
                <a:solidFill>
                  <a:schemeClr val="hlink"/>
                </a:solidFill>
              </a:rPr>
              <a:t>[pos-1] = e;</a:t>
            </a:r>
            <a:r>
              <a:rPr lang="en-US" altLang="zh-CN" sz="2000" dirty="0"/>
              <a:t> </a:t>
            </a:r>
            <a:r>
              <a:rPr lang="zh-CN" altLang="en-US" sz="2000" dirty="0"/>
              <a:t>　　　　</a:t>
            </a:r>
            <a:r>
              <a:rPr lang="en-US" altLang="zh-CN" sz="2000" dirty="0"/>
              <a:t>// </a:t>
            </a:r>
            <a:r>
              <a:rPr lang="zh-CN" altLang="en-US" sz="2000" dirty="0"/>
              <a:t>插入 </a:t>
            </a:r>
            <a:r>
              <a:rPr lang="en-US" altLang="zh-CN" sz="2000" dirty="0"/>
              <a:t>e</a:t>
            </a:r>
            <a:br>
              <a:rPr lang="en-US" altLang="zh-CN" sz="2000" dirty="0"/>
            </a:br>
            <a:r>
              <a:rPr lang="zh-CN" altLang="en-US" sz="2000" dirty="0"/>
              <a:t>　</a:t>
            </a:r>
            <a:r>
              <a:rPr lang="en-US" altLang="zh-CN" sz="2000" b="1" dirty="0" err="1">
                <a:solidFill>
                  <a:schemeClr val="hlink"/>
                </a:solidFill>
              </a:rPr>
              <a:t>L.length</a:t>
            </a:r>
            <a:r>
              <a:rPr lang="en-US" altLang="zh-CN" sz="2000" b="1" dirty="0">
                <a:solidFill>
                  <a:schemeClr val="hlink"/>
                </a:solidFill>
              </a:rPr>
              <a:t>++;</a:t>
            </a:r>
            <a:r>
              <a:rPr lang="en-US" altLang="zh-CN" sz="2000" dirty="0"/>
              <a:t> </a:t>
            </a:r>
            <a:r>
              <a:rPr lang="zh-CN" altLang="en-US" sz="2000" dirty="0"/>
              <a:t>　　　　　  </a:t>
            </a:r>
            <a:r>
              <a:rPr lang="en-US" altLang="zh-CN" sz="2000" dirty="0"/>
              <a:t>// </a:t>
            </a:r>
            <a:r>
              <a:rPr lang="zh-CN" altLang="en-US" sz="2000" dirty="0"/>
              <a:t>表长增</a:t>
            </a:r>
            <a:r>
              <a:rPr lang="en-US" altLang="zh-CN" sz="2000" dirty="0"/>
              <a:t>1</a:t>
            </a:r>
            <a:br>
              <a:rPr lang="en-US" altLang="zh-CN" sz="2000" dirty="0"/>
            </a:br>
            <a:r>
              <a:rPr lang="zh-CN" altLang="en-US" sz="2000" dirty="0"/>
              <a:t>　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 </a:t>
            </a:r>
            <a:r>
              <a:rPr lang="en-US" altLang="zh-CN" sz="2000" b="1" dirty="0"/>
              <a:t>TRUE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zh-CN" altLang="en-US" sz="2000" dirty="0"/>
              <a:t>　</a:t>
            </a:r>
            <a:r>
              <a:rPr lang="en-US" altLang="zh-CN" sz="2000" b="1" dirty="0"/>
              <a:t>}</a:t>
            </a:r>
            <a:r>
              <a:rPr lang="en-US" altLang="zh-CN" sz="2000" dirty="0"/>
              <a:t> // </a:t>
            </a:r>
            <a:r>
              <a:rPr lang="en-US" altLang="zh-CN" sz="2000" dirty="0" err="1"/>
              <a:t>ListInsert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1900" dirty="0"/>
          </a:p>
        </p:txBody>
      </p:sp>
      <p:grpSp>
        <p:nvGrpSpPr>
          <p:cNvPr id="7" name="组合 6"/>
          <p:cNvGrpSpPr/>
          <p:nvPr/>
        </p:nvGrpSpPr>
        <p:grpSpPr>
          <a:xfrm>
            <a:off x="4212089" y="4437499"/>
            <a:ext cx="3931116" cy="1089412"/>
            <a:chOff x="4067944" y="4005064"/>
            <a:chExt cx="3931116" cy="1089412"/>
          </a:xfrm>
        </p:grpSpPr>
        <p:cxnSp>
          <p:nvCxnSpPr>
            <p:cNvPr id="3" name="直线箭头连接符 2"/>
            <p:cNvCxnSpPr/>
            <p:nvPr/>
          </p:nvCxnSpPr>
          <p:spPr>
            <a:xfrm flipH="1" flipV="1">
              <a:off x="4067944" y="4005064"/>
              <a:ext cx="2376264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660232" y="472514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此处可优化</a:t>
              </a:r>
              <a:endParaRPr kumimoji="1"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738" y="1628800"/>
            <a:ext cx="8253734" cy="470073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/>
              <a:t>bool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ListInsert_Sq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SqList</a:t>
            </a:r>
            <a:r>
              <a:rPr lang="en-US" altLang="zh-CN" sz="2000" dirty="0"/>
              <a:t> </a:t>
            </a:r>
            <a:r>
              <a:rPr lang="en-US" altLang="zh-CN" sz="2000" b="1" dirty="0"/>
              <a:t>&amp;</a:t>
            </a:r>
            <a:r>
              <a:rPr lang="en-US" altLang="zh-CN" sz="2000" dirty="0"/>
              <a:t>L,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 e)</a:t>
            </a:r>
            <a:br>
              <a:rPr lang="en-US" altLang="zh-CN" sz="2000" dirty="0"/>
            </a:br>
            <a:r>
              <a:rPr lang="en-US" altLang="zh-CN" sz="2000" b="1" dirty="0"/>
              <a:t>{  </a:t>
            </a:r>
            <a:r>
              <a:rPr lang="en-US" altLang="zh-CN" sz="2000" b="1" dirty="0">
                <a:solidFill>
                  <a:schemeClr val="hlink"/>
                </a:solidFill>
              </a:rPr>
              <a:t>if</a:t>
            </a:r>
            <a:r>
              <a:rPr lang="en-US" altLang="zh-CN" sz="2000" dirty="0">
                <a:solidFill>
                  <a:schemeClr val="hlink"/>
                </a:solidFill>
              </a:rPr>
              <a:t> (</a:t>
            </a:r>
            <a:r>
              <a:rPr lang="en-US" altLang="zh-CN" sz="2000" dirty="0" err="1">
                <a:solidFill>
                  <a:schemeClr val="hlink"/>
                </a:solidFill>
              </a:rPr>
              <a:t>pos</a:t>
            </a:r>
            <a:r>
              <a:rPr lang="en-US" altLang="zh-CN" sz="2000" dirty="0">
                <a:solidFill>
                  <a:schemeClr val="hlink"/>
                </a:solidFill>
              </a:rPr>
              <a:t> &lt; 1 || </a:t>
            </a:r>
            <a:r>
              <a:rPr lang="en-US" altLang="zh-CN" sz="2000" dirty="0" err="1">
                <a:solidFill>
                  <a:schemeClr val="hlink"/>
                </a:solidFill>
              </a:rPr>
              <a:t>pos</a:t>
            </a:r>
            <a:r>
              <a:rPr lang="en-US" altLang="zh-CN" sz="2000" dirty="0">
                <a:solidFill>
                  <a:schemeClr val="hlink"/>
                </a:solidFill>
              </a:rPr>
              <a:t> &gt; L.length+1) </a:t>
            </a:r>
            <a:r>
              <a:rPr lang="en-US" altLang="zh-CN" sz="2000" b="1" dirty="0">
                <a:solidFill>
                  <a:schemeClr val="hlink"/>
                </a:solidFill>
              </a:rPr>
              <a:t>return ERROR</a:t>
            </a:r>
            <a:r>
              <a:rPr lang="en-US" altLang="zh-CN" sz="2000" dirty="0">
                <a:solidFill>
                  <a:schemeClr val="hlink"/>
                </a:solidFill>
              </a:rPr>
              <a:t> ;   // </a:t>
            </a:r>
            <a:r>
              <a:rPr lang="zh-CN" altLang="en-US" sz="2000" dirty="0">
                <a:solidFill>
                  <a:schemeClr val="hlink"/>
                </a:solidFill>
              </a:rPr>
              <a:t>插入位置不合法</a:t>
            </a:r>
            <a:br>
              <a:rPr lang="zh-CN" altLang="en-US" sz="2000" dirty="0">
                <a:solidFill>
                  <a:schemeClr val="hlink"/>
                </a:solidFill>
              </a:rPr>
            </a:br>
            <a:r>
              <a:rPr lang="zh-CN" altLang="en-US" sz="2000" dirty="0">
                <a:solidFill>
                  <a:schemeClr val="hlink"/>
                </a:solidFill>
              </a:rPr>
              <a:t>　</a:t>
            </a:r>
            <a:r>
              <a:rPr lang="en-US" altLang="zh-CN" sz="2000" b="1" dirty="0">
                <a:solidFill>
                  <a:schemeClr val="hlink"/>
                </a:solidFill>
              </a:rPr>
              <a:t>if</a:t>
            </a:r>
            <a:r>
              <a:rPr lang="en-US" altLang="zh-CN" sz="2000" dirty="0">
                <a:solidFill>
                  <a:schemeClr val="hlink"/>
                </a:solidFill>
              </a:rPr>
              <a:t> (</a:t>
            </a:r>
            <a:r>
              <a:rPr lang="en-US" altLang="zh-CN" sz="2000" dirty="0" err="1">
                <a:solidFill>
                  <a:schemeClr val="hlink"/>
                </a:solidFill>
              </a:rPr>
              <a:t>L.length</a:t>
            </a:r>
            <a:r>
              <a:rPr lang="en-US" altLang="zh-CN" sz="2000" dirty="0">
                <a:solidFill>
                  <a:schemeClr val="hlink"/>
                </a:solidFill>
              </a:rPr>
              <a:t> &gt;= </a:t>
            </a:r>
            <a:r>
              <a:rPr lang="en-US" altLang="zh-CN" sz="2000" dirty="0" err="1">
                <a:solidFill>
                  <a:schemeClr val="hlink"/>
                </a:solidFill>
              </a:rPr>
              <a:t>L.listsize</a:t>
            </a:r>
            <a:r>
              <a:rPr lang="en-US" altLang="zh-CN" sz="2000" dirty="0">
                <a:solidFill>
                  <a:schemeClr val="hlink"/>
                </a:solidFill>
              </a:rPr>
              <a:t>) </a:t>
            </a:r>
            <a:r>
              <a:rPr lang="en-US" altLang="zh-CN" sz="2000" b="1" dirty="0">
                <a:solidFill>
                  <a:schemeClr val="hlink"/>
                </a:solidFill>
              </a:rPr>
              <a:t>return ERROR</a:t>
            </a:r>
            <a:r>
              <a:rPr lang="en-US" altLang="zh-CN" sz="2000" dirty="0">
                <a:solidFill>
                  <a:schemeClr val="hlink"/>
                </a:solidFill>
              </a:rPr>
              <a:t>;// </a:t>
            </a:r>
            <a:r>
              <a:rPr lang="zh-CN" altLang="en-US" sz="2000" dirty="0">
                <a:solidFill>
                  <a:schemeClr val="hlink"/>
                </a:solidFill>
              </a:rPr>
              <a:t>当前存储空间已满，无法插入</a:t>
            </a:r>
            <a:endParaRPr lang="zh-CN" altLang="en-US" sz="2000" dirty="0">
              <a:solidFill>
                <a:schemeClr val="hlink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　　</a:t>
            </a:r>
            <a:r>
              <a:rPr lang="en-US" altLang="zh-CN" sz="2000" dirty="0"/>
              <a:t>q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&amp;(</a:t>
            </a:r>
            <a:r>
              <a:rPr lang="en-US" altLang="zh-CN" sz="2000" dirty="0" err="1"/>
              <a:t>L.elem</a:t>
            </a:r>
            <a:r>
              <a:rPr lang="en-US" altLang="zh-CN" sz="2000" dirty="0"/>
              <a:t>[pos-1])</a:t>
            </a:r>
            <a:r>
              <a:rPr lang="en-US" altLang="zh-CN" sz="2000" dirty="0">
                <a:solidFill>
                  <a:schemeClr val="accent2"/>
                </a:solidFill>
              </a:rPr>
              <a:t>  //q</a:t>
            </a:r>
            <a:r>
              <a:rPr lang="zh-CN" altLang="en-US" sz="2000" dirty="0">
                <a:solidFill>
                  <a:schemeClr val="accent2"/>
                </a:solidFill>
              </a:rPr>
              <a:t>为插入位置</a:t>
            </a:r>
            <a:br>
              <a:rPr lang="en-US" altLang="zh-CN" sz="2000" dirty="0">
                <a:solidFill>
                  <a:schemeClr val="accent2"/>
                </a:solidFill>
              </a:rPr>
            </a:br>
            <a:r>
              <a:rPr lang="zh-CN" altLang="en-US" sz="2000" dirty="0">
                <a:solidFill>
                  <a:schemeClr val="accent2"/>
                </a:solidFill>
              </a:rPr>
              <a:t>　 </a:t>
            </a:r>
            <a:r>
              <a:rPr lang="en-US" altLang="zh-CN" sz="2000" dirty="0">
                <a:solidFill>
                  <a:schemeClr val="accent2"/>
                </a:solidFill>
              </a:rPr>
              <a:t>for(p</a:t>
            </a: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=</a:t>
            </a: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&amp;(</a:t>
            </a:r>
            <a:r>
              <a:rPr lang="en-US" altLang="zh-CN" sz="2000" dirty="0" err="1">
                <a:solidFill>
                  <a:schemeClr val="accent2"/>
                </a:solidFill>
              </a:rPr>
              <a:t>L.elem</a:t>
            </a:r>
            <a:r>
              <a:rPr lang="en-US" altLang="zh-CN" sz="2000" dirty="0">
                <a:solidFill>
                  <a:schemeClr val="accent2"/>
                </a:solidFill>
              </a:rPr>
              <a:t>[L.length-1];</a:t>
            </a: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p</a:t>
            </a: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&gt;=q;</a:t>
            </a: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--p){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		  </a:t>
            </a:r>
            <a:r>
              <a:rPr lang="zh-CN" altLang="en-US" sz="2000" dirty="0">
                <a:solidFill>
                  <a:schemeClr val="accent2"/>
                </a:solidFill>
              </a:rPr>
              <a:t>*</a:t>
            </a:r>
            <a:r>
              <a:rPr lang="en-US" altLang="zh-CN" sz="2000" dirty="0">
                <a:solidFill>
                  <a:schemeClr val="accent2"/>
                </a:solidFill>
              </a:rPr>
              <a:t>(p+1)</a:t>
            </a: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=</a:t>
            </a:r>
            <a:r>
              <a:rPr lang="zh-CN" altLang="en-US" sz="2000" dirty="0">
                <a:solidFill>
                  <a:schemeClr val="accent2"/>
                </a:solidFill>
              </a:rPr>
              <a:t> *</a:t>
            </a:r>
            <a:r>
              <a:rPr lang="en-US" altLang="zh-CN" sz="2000" dirty="0">
                <a:solidFill>
                  <a:schemeClr val="accent2"/>
                </a:solidFill>
              </a:rPr>
              <a:t>p;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}</a:t>
            </a:r>
            <a:r>
              <a:rPr lang="en-US" altLang="zh-CN" sz="2000" dirty="0"/>
              <a:t>// </a:t>
            </a:r>
            <a:r>
              <a:rPr lang="zh-CN" altLang="en-US" sz="2000" dirty="0"/>
              <a:t>插入位置及之后元素右移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dirty="0" err="1">
                <a:solidFill>
                  <a:schemeClr val="hlink"/>
                </a:solidFill>
              </a:rPr>
              <a:t>L.elem</a:t>
            </a:r>
            <a:r>
              <a:rPr lang="en-US" altLang="zh-CN" sz="2000" dirty="0">
                <a:solidFill>
                  <a:schemeClr val="hlink"/>
                </a:solidFill>
              </a:rPr>
              <a:t>[pos-1] = e;</a:t>
            </a:r>
            <a:r>
              <a:rPr lang="en-US" altLang="zh-CN" sz="2000" dirty="0"/>
              <a:t> </a:t>
            </a:r>
            <a:r>
              <a:rPr lang="zh-CN" altLang="en-US" sz="2000" dirty="0"/>
              <a:t>　　</a:t>
            </a:r>
            <a:r>
              <a:rPr lang="en-US" altLang="zh-CN" sz="2000" dirty="0"/>
              <a:t>  // </a:t>
            </a:r>
            <a:r>
              <a:rPr lang="zh-CN" altLang="en-US" sz="2000" dirty="0"/>
              <a:t>插入 </a:t>
            </a:r>
            <a:r>
              <a:rPr lang="en-US" altLang="zh-CN" sz="2000" dirty="0"/>
              <a:t>e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b="1" dirty="0" err="1">
                <a:solidFill>
                  <a:schemeClr val="hlink"/>
                </a:solidFill>
              </a:rPr>
              <a:t>L.length</a:t>
            </a:r>
            <a:r>
              <a:rPr lang="en-US" altLang="zh-CN" sz="2000" b="1" dirty="0">
                <a:solidFill>
                  <a:schemeClr val="hlink"/>
                </a:solidFill>
              </a:rPr>
              <a:t>++;</a:t>
            </a:r>
            <a:r>
              <a:rPr lang="en-US" altLang="zh-CN" sz="2000" dirty="0"/>
              <a:t> </a:t>
            </a:r>
            <a:r>
              <a:rPr lang="zh-CN" altLang="en-US" sz="2000" dirty="0"/>
              <a:t>　　　　　  </a:t>
            </a:r>
            <a:r>
              <a:rPr lang="en-US" altLang="zh-CN" sz="2000" dirty="0"/>
              <a:t>// </a:t>
            </a:r>
            <a:r>
              <a:rPr lang="zh-CN" altLang="en-US" sz="2000" dirty="0"/>
              <a:t>表长增</a:t>
            </a:r>
            <a:r>
              <a:rPr lang="en-US" altLang="zh-CN" sz="2000" dirty="0"/>
              <a:t>1</a:t>
            </a:r>
            <a:br>
              <a:rPr lang="en-US" altLang="zh-CN" sz="2000" dirty="0"/>
            </a:br>
            <a:r>
              <a:rPr lang="zh-CN" altLang="en-US" sz="2000" dirty="0"/>
              <a:t>　　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 </a:t>
            </a:r>
            <a:r>
              <a:rPr lang="en-US" altLang="zh-CN" sz="2000" b="1" dirty="0"/>
              <a:t>TRUE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zh-CN" altLang="en-US" sz="2000" dirty="0"/>
              <a:t>　</a:t>
            </a:r>
            <a:r>
              <a:rPr lang="en-US" altLang="zh-CN" sz="2000" b="1" dirty="0"/>
              <a:t>}</a:t>
            </a:r>
            <a:r>
              <a:rPr lang="en-US" altLang="zh-CN" sz="2000" dirty="0"/>
              <a:t> // </a:t>
            </a:r>
            <a:r>
              <a:rPr lang="en-US" altLang="zh-CN" sz="2000" dirty="0" err="1"/>
              <a:t>ListInsert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1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036" y="1417975"/>
            <a:ext cx="7929618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本算法中注意以下问题：</a:t>
            </a:r>
            <a:endParaRPr lang="zh-CN" altLang="en-US" sz="2000" dirty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      </a:t>
            </a:r>
            <a:r>
              <a:rPr lang="en-US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①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 顺序表中数据区域有</a:t>
            </a:r>
            <a:r>
              <a:rPr lang="en-US" altLang="zh-CN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MAXSIZE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个存储单元，所以在向顺序表中做插入时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先检查表空间是否满了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，在表满的情况下除非扩展空间否则不能再做插入。</a:t>
            </a:r>
            <a:endParaRPr lang="zh-CN" altLang="en-US" sz="2000" dirty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      </a:t>
            </a:r>
            <a:r>
              <a:rPr lang="en-US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②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 要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检验插入位置的有效性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，这里 </a:t>
            </a:r>
            <a:r>
              <a:rPr lang="en-US" altLang="zh-CN" sz="2000" dirty="0" err="1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pos</a:t>
            </a:r>
            <a:r>
              <a:rPr lang="en-US" altLang="zh-CN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的有效范围是：</a:t>
            </a:r>
            <a:r>
              <a:rPr lang="en-US" altLang="zh-CN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1≤pos≤n+1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，其中 </a:t>
            </a:r>
            <a:r>
              <a:rPr lang="en-US" altLang="zh-CN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n 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为原表长。</a:t>
            </a:r>
            <a:endParaRPr lang="zh-CN" altLang="en-US" sz="2000" dirty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      </a:t>
            </a:r>
            <a:r>
              <a:rPr lang="en-US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③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 注意数据的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移动方向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      </a:t>
            </a:r>
            <a:r>
              <a:rPr lang="en-US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④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表长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的修改。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785813" y="2190775"/>
            <a:ext cx="7962900" cy="438149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平均移动数据元素的次数：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设：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=1/ (n+1)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，即为等概率情况，则：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这说明：在顺序表上做插入操作需移动表中一半的数据元素。显然时间复杂度为Ｏ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(n)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555776" y="2780928"/>
          <a:ext cx="3218110" cy="670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2" name="公式" r:id="rId1" imgW="1257300" imgH="431800" progId="Equation.3">
                  <p:embed/>
                </p:oleObj>
              </mc:Choice>
              <mc:Fallback>
                <p:oleObj name="公式" r:id="rId1" imgW="1257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780928"/>
                        <a:ext cx="3218110" cy="670236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1"/>
          <p:cNvGraphicFramePr>
            <a:graphicFrameLocks noChangeAspect="1"/>
          </p:cNvGraphicFramePr>
          <p:nvPr/>
        </p:nvGraphicFramePr>
        <p:xfrm>
          <a:off x="755650" y="4221088"/>
          <a:ext cx="74676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3" name="Equation" r:id="rId3" imgW="3124200" imgH="434340" progId="Equation.3">
                  <p:embed/>
                </p:oleObj>
              </mc:Choice>
              <mc:Fallback>
                <p:oleObj name="Equation" r:id="rId3" imgW="3124200" imgH="4343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21088"/>
                        <a:ext cx="7467600" cy="8651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33590" y="1571612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插入算法的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时间性能分析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71612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4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、删除元素运算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“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删除元素”使线性表的逻辑结构发生什么变化？</a:t>
            </a:r>
            <a:endParaRPr lang="zh-CN" altLang="en-US" sz="2000" dirty="0">
              <a:latin typeface="宋体" charset="0"/>
              <a:ea typeface="宋体" charset="0"/>
              <a:cs typeface="宋体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假设删除线性表中第</a:t>
            </a:r>
            <a:r>
              <a:rPr lang="en-US" altLang="zh-CN" sz="2000" dirty="0" err="1">
                <a:latin typeface="宋体" charset="0"/>
                <a:ea typeface="宋体" charset="0"/>
                <a:cs typeface="宋体" charset="0"/>
              </a:rPr>
              <a:t>i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个元素，使得线性表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删除前：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(a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, …, 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000" baseline="-25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i-1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 , </a:t>
            </a:r>
            <a:r>
              <a:rPr lang="en-US" altLang="zh-CN" sz="2000" dirty="0" err="1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 , a</a:t>
            </a:r>
            <a:r>
              <a:rPr lang="en-US" altLang="zh-CN" sz="2000" baseline="-25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i+1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…, a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n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) 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删除后：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(a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, …, 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000" baseline="-25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i-1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 , a</a:t>
            </a:r>
            <a:r>
              <a:rPr lang="en-US" altLang="zh-CN" sz="2000" baseline="-25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i+1</a:t>
            </a:r>
            <a:r>
              <a:rPr lang="en-US" altLang="zh-CN" sz="200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, …, a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n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)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32004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(1)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改变了表中元素之间的关系，使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777240" lvl="1" indent="-457200"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       &lt; a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i-1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, </a:t>
            </a:r>
            <a:r>
              <a:rPr lang="en-US" altLang="zh-CN" sz="2000" dirty="0" err="1"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000" baseline="-25000" dirty="0" err="1">
                <a:latin typeface="宋体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&gt;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和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&lt; </a:t>
            </a:r>
            <a:r>
              <a:rPr lang="en-US" altLang="zh-CN" sz="2000" dirty="0" err="1"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000" baseline="-25000" dirty="0" err="1">
                <a:latin typeface="宋体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, a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i+1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&gt;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改变为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&lt; a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i-1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, a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i+1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&gt;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marL="777240" lvl="1" indent="-457200"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(2)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表长减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1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71612"/>
            <a:ext cx="7772400" cy="50006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删除元素运算基本思路：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1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）将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i+1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~a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n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顺序向前移动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    2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）修改</a:t>
            </a:r>
            <a:r>
              <a:rPr lang="en-US" altLang="zh-CN" sz="2000" dirty="0" err="1">
                <a:latin typeface="宋体" charset="0"/>
                <a:ea typeface="宋体" charset="0"/>
                <a:cs typeface="宋体" charset="0"/>
              </a:rPr>
              <a:t>L.length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思路代码化：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if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（</a:t>
            </a:r>
            <a:r>
              <a:rPr lang="en-US" altLang="zh-CN" sz="2000" dirty="0" err="1">
                <a:latin typeface="宋体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&lt;1||</a:t>
            </a:r>
            <a:r>
              <a:rPr lang="en-US" altLang="zh-CN" sz="2000" dirty="0" err="1">
                <a:latin typeface="宋体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&gt;n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）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//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检查空表及删除位置的合法性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不存在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将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i+1</a:t>
            </a:r>
            <a:r>
              <a:rPr lang="en-US" altLang="zh-CN" sz="2000" dirty="0">
                <a:latin typeface="宋体" charset="0"/>
                <a:ea typeface="宋体" charset="0"/>
                <a:cs typeface="宋体" charset="0"/>
              </a:rPr>
              <a:t>~a</a:t>
            </a:r>
            <a:r>
              <a:rPr lang="en-US" altLang="zh-CN" sz="2000" baseline="-25000" dirty="0">
                <a:latin typeface="宋体" charset="0"/>
                <a:ea typeface="宋体" charset="0"/>
                <a:cs typeface="宋体" charset="0"/>
              </a:rPr>
              <a:t>n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</a:rPr>
              <a:t>顺序向前移动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latin typeface="宋体" charset="0"/>
                <a:ea typeface="宋体" charset="0"/>
                <a:cs typeface="宋体" charset="0"/>
                <a:sym typeface="Wingdings" panose="05000000000000000000" pitchFamily="2" charset="2"/>
              </a:rPr>
              <a:t>	 </a:t>
            </a:r>
            <a:r>
              <a:rPr lang="zh-CN" altLang="en-US" sz="2000" dirty="0">
                <a:latin typeface="宋体" charset="0"/>
                <a:ea typeface="宋体" charset="0"/>
                <a:cs typeface="宋体" charset="0"/>
                <a:sym typeface="Wingdings" panose="05000000000000000000" pitchFamily="2" charset="2"/>
              </a:rPr>
              <a:t>修改</a:t>
            </a:r>
            <a:r>
              <a:rPr lang="en-US" altLang="zh-CN" sz="2000" dirty="0" err="1">
                <a:latin typeface="宋体" charset="0"/>
                <a:ea typeface="宋体" charset="0"/>
                <a:cs typeface="宋体" charset="0"/>
              </a:rPr>
              <a:t>L.length</a:t>
            </a: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  <a:p>
            <a:pPr lvl="2">
              <a:lnSpc>
                <a:spcPct val="150000"/>
              </a:lnSpc>
            </a:pPr>
            <a:endParaRPr lang="en-US" altLang="zh-CN" sz="2000" dirty="0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556792"/>
            <a:ext cx="8352928" cy="4267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/>
              <a:t>bool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ListDelete_Sq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SqList</a:t>
            </a:r>
            <a:r>
              <a:rPr lang="en-US" altLang="zh-CN" sz="2000" dirty="0"/>
              <a:t> </a:t>
            </a:r>
            <a:r>
              <a:rPr lang="en-US" altLang="zh-CN" sz="2000" b="1" dirty="0"/>
              <a:t>&amp;</a:t>
            </a:r>
            <a:r>
              <a:rPr lang="en-US" altLang="zh-CN" sz="2000" dirty="0"/>
              <a:t>L,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 </a:t>
            </a:r>
            <a:r>
              <a:rPr lang="en-US" altLang="zh-CN" sz="2000" b="1" dirty="0"/>
              <a:t>&amp;</a:t>
            </a:r>
            <a:r>
              <a:rPr lang="en-US" altLang="zh-CN" sz="2000" dirty="0"/>
              <a:t>e)</a:t>
            </a:r>
            <a:br>
              <a:rPr lang="en-US" altLang="zh-CN" sz="2000" dirty="0"/>
            </a:br>
            <a:r>
              <a:rPr lang="en-US" altLang="zh-CN" sz="2000" b="1" dirty="0"/>
              <a:t>{ if</a:t>
            </a:r>
            <a:r>
              <a:rPr lang="en-US" altLang="zh-CN" sz="2000" dirty="0"/>
              <a:t> ((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 &lt; 1) || (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 &gt; </a:t>
            </a:r>
            <a:r>
              <a:rPr lang="en-US" altLang="zh-CN" sz="2000" dirty="0" err="1"/>
              <a:t>L.length</a:t>
            </a:r>
            <a:r>
              <a:rPr lang="en-US" altLang="zh-CN" sz="2000" dirty="0"/>
              <a:t>)) </a:t>
            </a:r>
            <a:r>
              <a:rPr lang="en-US" altLang="zh-CN" sz="2000" b="1" dirty="0"/>
              <a:t>return FALSE</a:t>
            </a:r>
            <a:r>
              <a:rPr lang="en-US" altLang="zh-CN" sz="2000" dirty="0"/>
              <a:t> ; // </a:t>
            </a:r>
            <a:r>
              <a:rPr lang="zh-CN" altLang="en-US" sz="2000" dirty="0"/>
              <a:t>删除位置不合法</a:t>
            </a:r>
            <a:endParaRPr lang="en-US" altLang="zh-CN" sz="2000" dirty="0"/>
          </a:p>
          <a:p>
            <a:pPr marL="320040" lvl="1" indent="0">
              <a:lnSpc>
                <a:spcPct val="150000"/>
              </a:lnSpc>
              <a:buNone/>
            </a:pPr>
            <a:r>
              <a:rPr lang="en-US" altLang="zh-CN" sz="2000" dirty="0"/>
              <a:t>  e = </a:t>
            </a:r>
            <a:r>
              <a:rPr lang="en-US" altLang="zh-CN" sz="2000" b="1" u="sng" dirty="0" err="1">
                <a:solidFill>
                  <a:schemeClr val="accent2"/>
                </a:solidFill>
              </a:rPr>
              <a:t>L.elem</a:t>
            </a:r>
            <a:r>
              <a:rPr lang="en-US" altLang="zh-CN" sz="2000" b="1" u="sng" dirty="0">
                <a:solidFill>
                  <a:schemeClr val="accent2"/>
                </a:solidFill>
              </a:rPr>
              <a:t>[pos-1] </a:t>
            </a:r>
            <a:br>
              <a:rPr lang="zh-CN" altLang="en-US" sz="2000" dirty="0"/>
            </a:br>
            <a:r>
              <a:rPr lang="en-US" altLang="zh-CN" sz="2000" dirty="0"/>
              <a:t>  </a:t>
            </a:r>
            <a:r>
              <a:rPr lang="en-US" altLang="zh-CN" sz="2000" b="1" dirty="0">
                <a:solidFill>
                  <a:schemeClr val="accent2"/>
                </a:solidFill>
              </a:rPr>
              <a:t>for (j = pos+1; j&lt;=</a:t>
            </a:r>
            <a:r>
              <a:rPr lang="en-US" altLang="zh-CN" sz="2000" b="1" dirty="0" err="1">
                <a:solidFill>
                  <a:schemeClr val="accent2"/>
                </a:solidFill>
              </a:rPr>
              <a:t>L.length</a:t>
            </a:r>
            <a:r>
              <a:rPr lang="en-US" altLang="zh-CN" sz="2000" b="1" dirty="0">
                <a:solidFill>
                  <a:schemeClr val="accent2"/>
                </a:solidFill>
              </a:rPr>
              <a:t>; ++j) {//</a:t>
            </a:r>
            <a:r>
              <a:rPr lang="zh-CN" altLang="en-US" sz="2000" b="1" dirty="0">
                <a:solidFill>
                  <a:schemeClr val="accent2"/>
                </a:solidFill>
              </a:rPr>
              <a:t>从</a:t>
            </a:r>
            <a:r>
              <a:rPr lang="en-US" altLang="zh-CN" sz="2000" b="1" dirty="0" err="1">
                <a:solidFill>
                  <a:schemeClr val="accent2"/>
                </a:solidFill>
              </a:rPr>
              <a:t>pos</a:t>
            </a:r>
            <a:r>
              <a:rPr lang="zh-CN" altLang="en-US" sz="2000" b="1" dirty="0">
                <a:solidFill>
                  <a:schemeClr val="accent2"/>
                </a:solidFill>
              </a:rPr>
              <a:t>后面一个开始一直到最后</a:t>
            </a:r>
            <a:br>
              <a:rPr lang="en-US" altLang="zh-CN" sz="2000" b="1" dirty="0">
                <a:solidFill>
                  <a:schemeClr val="accent2"/>
                </a:solidFill>
              </a:rPr>
            </a:br>
            <a:r>
              <a:rPr lang="zh-CN" altLang="en-US" sz="2000" b="1" dirty="0">
                <a:solidFill>
                  <a:schemeClr val="accent2"/>
                </a:solidFill>
              </a:rPr>
              <a:t>　　　</a:t>
            </a:r>
            <a:r>
              <a:rPr lang="en-US" altLang="zh-CN" sz="2000" b="1" dirty="0" err="1">
                <a:solidFill>
                  <a:schemeClr val="accent2"/>
                </a:solidFill>
              </a:rPr>
              <a:t>L.elem</a:t>
            </a:r>
            <a:r>
              <a:rPr lang="en-US" altLang="zh-CN" sz="2000" b="1" dirty="0">
                <a:solidFill>
                  <a:schemeClr val="accent2"/>
                </a:solidFill>
              </a:rPr>
              <a:t>[j-2] =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L.elem</a:t>
            </a:r>
            <a:r>
              <a:rPr lang="en-US" altLang="zh-CN" sz="2000" b="1" dirty="0">
                <a:solidFill>
                  <a:schemeClr val="accent2"/>
                </a:solidFill>
              </a:rPr>
              <a:t>[j-1];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}</a:t>
            </a:r>
            <a:r>
              <a:rPr lang="en-US" altLang="zh-CN" sz="2000" dirty="0"/>
              <a:t>   // </a:t>
            </a:r>
            <a:r>
              <a:rPr lang="zh-CN" altLang="en-US" sz="2000" dirty="0"/>
              <a:t>被删除元素之后的元素左移 </a:t>
            </a:r>
            <a:r>
              <a:rPr lang="zh-CN" altLang="en-US" sz="2000" dirty="0">
                <a:latin typeface="Arial" panose="020B0604020202020204" pitchFamily="34" charset="0"/>
              </a:rPr>
              <a:t>  </a:t>
            </a:r>
            <a:r>
              <a:rPr lang="zh-CN" altLang="en-US" sz="2000" dirty="0"/>
              <a:t>　　</a:t>
            </a:r>
            <a:endParaRPr lang="zh-CN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</a:rPr>
              <a:t>	  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L.length</a:t>
            </a:r>
            <a:r>
              <a:rPr lang="en-US" altLang="zh-CN" sz="2000" b="1" dirty="0">
                <a:solidFill>
                  <a:schemeClr val="accent2"/>
                </a:solidFill>
              </a:rPr>
              <a:t>--;</a:t>
            </a:r>
            <a:r>
              <a:rPr lang="en-US" altLang="zh-CN" sz="2000" dirty="0"/>
              <a:t> </a:t>
            </a:r>
            <a:r>
              <a:rPr lang="zh-CN" altLang="en-US" sz="2000" dirty="0"/>
              <a:t>　　　　　　　　　　 </a:t>
            </a:r>
            <a:r>
              <a:rPr lang="en-US" altLang="zh-CN" sz="2000" dirty="0"/>
              <a:t>// </a:t>
            </a:r>
            <a:r>
              <a:rPr lang="zh-CN" altLang="en-US" sz="2000" dirty="0"/>
              <a:t>表长减</a:t>
            </a:r>
            <a:r>
              <a:rPr lang="en-US" altLang="zh-CN" sz="2000" dirty="0"/>
              <a:t>1</a:t>
            </a:r>
            <a:br>
              <a:rPr lang="en-US" altLang="zh-CN" sz="2000" dirty="0"/>
            </a:br>
            <a:r>
              <a:rPr lang="zh-CN" altLang="en-US" sz="2000" dirty="0"/>
              <a:t>　</a:t>
            </a:r>
            <a:r>
              <a:rPr lang="en-US" altLang="zh-CN" sz="2000" b="1" dirty="0"/>
              <a:t>return TRUE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b="1" dirty="0"/>
              <a:t>}</a:t>
            </a:r>
            <a:r>
              <a:rPr lang="en-US" altLang="zh-CN" sz="2000" dirty="0"/>
              <a:t> // </a:t>
            </a:r>
            <a:r>
              <a:rPr lang="en-US" altLang="zh-CN" sz="2000" dirty="0" err="1"/>
              <a:t>ListDelete</a:t>
            </a:r>
            <a:r>
              <a:rPr lang="en-US" altLang="zh-CN" sz="2000" dirty="0"/>
              <a:t> 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线性结构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何谓</a:t>
            </a:r>
            <a:r>
              <a:rPr lang="zh-CN" altLang="en-US" dirty="0">
                <a:solidFill>
                  <a:srgbClr val="FF0000"/>
                </a:solidFill>
              </a:rPr>
              <a:t>线性结构</a:t>
            </a:r>
            <a:r>
              <a:rPr lang="en-US" altLang="zh-CN" dirty="0"/>
              <a:t>?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线性结构是一个数据元素的</a:t>
            </a:r>
            <a:r>
              <a:rPr lang="zh-CN" altLang="en-US" dirty="0">
                <a:solidFill>
                  <a:srgbClr val="FF0000"/>
                </a:solidFill>
              </a:rPr>
              <a:t>有序（次序）</a:t>
            </a:r>
            <a:r>
              <a:rPr lang="zh-CN" altLang="en-US" dirty="0"/>
              <a:t>集合。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kumimoji="1" lang="en-US" altLang="zh-CN" sz="2200" dirty="0"/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en-US" sz="2200" dirty="0"/>
              <a:t>例</a:t>
            </a:r>
            <a:r>
              <a:rPr kumimoji="1" lang="en-US" altLang="zh-CN" sz="2200" dirty="0"/>
              <a:t>1</a:t>
            </a:r>
            <a:r>
              <a:rPr kumimoji="1" lang="zh-CN" altLang="en-US" sz="2200" dirty="0"/>
              <a:t>、</a:t>
            </a:r>
            <a:r>
              <a:rPr kumimoji="1" lang="en-US" altLang="zh-CN" sz="2200" dirty="0"/>
              <a:t>26</a:t>
            </a:r>
            <a:r>
              <a:rPr kumimoji="1" lang="zh-CN" altLang="en-US" sz="2200" dirty="0"/>
              <a:t>个英文字母组成的字母表</a:t>
            </a:r>
            <a:endParaRPr kumimoji="1" lang="zh-CN" altLang="en-US" sz="2200" dirty="0"/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en-US" sz="2200" dirty="0"/>
              <a:t>          （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，</a:t>
            </a:r>
            <a:r>
              <a:rPr kumimoji="1" lang="en-US" altLang="zh-CN" sz="2200" dirty="0"/>
              <a:t>B</a:t>
            </a:r>
            <a:r>
              <a:rPr kumimoji="1" lang="zh-CN" altLang="en-US" sz="2200" dirty="0"/>
              <a:t>，</a:t>
            </a:r>
            <a:r>
              <a:rPr kumimoji="1" lang="en-US" altLang="zh-CN" sz="2200" dirty="0"/>
              <a:t>C</a:t>
            </a:r>
            <a:r>
              <a:rPr kumimoji="1" lang="zh-CN" altLang="en-US" sz="2200" dirty="0"/>
              <a:t>、</a:t>
            </a:r>
            <a:r>
              <a:rPr kumimoji="1" lang="en-US" altLang="zh-CN" sz="2200" dirty="0">
                <a:latin typeface="Arial" panose="020B0604020202020204"/>
              </a:rPr>
              <a:t>…</a:t>
            </a:r>
            <a:r>
              <a:rPr kumimoji="1" lang="zh-CN" altLang="en-US" sz="2200" dirty="0"/>
              <a:t>、</a:t>
            </a:r>
            <a:r>
              <a:rPr kumimoji="1" lang="en-US" altLang="zh-CN" sz="2200" dirty="0"/>
              <a:t>Z</a:t>
            </a:r>
            <a:r>
              <a:rPr kumimoji="1" lang="zh-CN" altLang="en-US" sz="2200" dirty="0"/>
              <a:t>）</a:t>
            </a:r>
            <a:endParaRPr kumimoji="1" lang="zh-CN" altLang="en-US" sz="2200" dirty="0"/>
          </a:p>
          <a:p>
            <a:pPr lvl="1">
              <a:buFont typeface="Wingdings" panose="05000000000000000000" pitchFamily="2" charset="2"/>
              <a:buNone/>
            </a:pPr>
            <a:endParaRPr kumimoji="1" lang="zh-CN" altLang="en-US" sz="2200" dirty="0"/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en-US" sz="2200" dirty="0"/>
              <a:t>例</a:t>
            </a:r>
            <a:r>
              <a:rPr kumimoji="1" lang="en-US" altLang="zh-CN" sz="2200" dirty="0"/>
              <a:t>2</a:t>
            </a:r>
            <a:r>
              <a:rPr kumimoji="1" lang="zh-CN" altLang="en-US" sz="2200" dirty="0"/>
              <a:t>、一副扑克的点数</a:t>
            </a:r>
            <a:endParaRPr kumimoji="1" lang="zh-CN" altLang="en-US" sz="2200" dirty="0"/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en-US" sz="2200" dirty="0"/>
              <a:t>           （</a:t>
            </a:r>
            <a:r>
              <a:rPr kumimoji="1" lang="en-US" altLang="zh-CN" sz="2200" dirty="0"/>
              <a:t>2</a:t>
            </a:r>
            <a:r>
              <a:rPr kumimoji="1" lang="zh-CN" altLang="en-US" sz="2200" dirty="0"/>
              <a:t>，</a:t>
            </a:r>
            <a:r>
              <a:rPr kumimoji="1" lang="en-US" altLang="zh-CN" sz="2200" dirty="0"/>
              <a:t>3</a:t>
            </a:r>
            <a:r>
              <a:rPr kumimoji="1" lang="zh-CN" altLang="en-US" sz="2200" dirty="0"/>
              <a:t>，</a:t>
            </a:r>
            <a:r>
              <a:rPr kumimoji="1" lang="en-US" altLang="zh-CN" sz="2200" dirty="0"/>
              <a:t>4</a:t>
            </a:r>
            <a:r>
              <a:rPr kumimoji="1" lang="zh-CN" altLang="en-US" sz="2200" dirty="0"/>
              <a:t>，</a:t>
            </a:r>
            <a:r>
              <a:rPr kumimoji="1" lang="en-US" altLang="zh-CN" sz="2200" dirty="0">
                <a:latin typeface="Arial" panose="020B0604020202020204"/>
              </a:rPr>
              <a:t>…</a:t>
            </a:r>
            <a:r>
              <a:rPr kumimoji="1" lang="zh-CN" altLang="en-US" sz="2200" dirty="0"/>
              <a:t>，</a:t>
            </a:r>
            <a:r>
              <a:rPr kumimoji="1" lang="en-US" altLang="zh-CN" sz="2200" dirty="0"/>
              <a:t>J</a:t>
            </a:r>
            <a:r>
              <a:rPr kumimoji="1" lang="zh-CN" altLang="en-US" sz="2200" dirty="0"/>
              <a:t>，</a:t>
            </a:r>
            <a:r>
              <a:rPr kumimoji="1" lang="en-US" altLang="zh-CN" sz="2200" dirty="0"/>
              <a:t>Q</a:t>
            </a:r>
            <a:r>
              <a:rPr kumimoji="1" lang="zh-CN" altLang="en-US" sz="2200" dirty="0"/>
              <a:t>，</a:t>
            </a:r>
            <a:r>
              <a:rPr kumimoji="1" lang="en-US" altLang="zh-CN" sz="2200" dirty="0"/>
              <a:t>K</a:t>
            </a:r>
            <a:r>
              <a:rPr kumimoji="1" lang="zh-CN" altLang="en-US" sz="2200" dirty="0"/>
              <a:t>，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）</a:t>
            </a:r>
            <a:endParaRPr kumimoji="1" lang="en-US" altLang="zh-CN" sz="2200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56674" name="Picture 2" descr="https://timgsa.baidu.com/timg?image&amp;quality=80&amp;size=b9999_10000&amp;sec=1489465192664&amp;di=71f2bbbc89d4a3a40795cc68e5fd356d&amp;imgtype=0&amp;src=http%3A%2F%2Fpic.baike.soso.com%2Fp%2F20130711%2F20130711174213-1808644035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66446" y="4714884"/>
            <a:ext cx="1934644" cy="1710225"/>
          </a:xfrm>
          <a:prstGeom prst="rect">
            <a:avLst/>
          </a:prstGeom>
          <a:noFill/>
        </p:spPr>
      </p:pic>
      <p:pic>
        <p:nvPicPr>
          <p:cNvPr id="156678" name="Picture 6" descr="https://timgsa.baidu.com/timg?image&amp;quality=80&amp;size=b9999_10000&amp;sec=1489465348328&amp;di=88e82702306c801b4225796e2343225a&amp;imgtype=0&amp;src=http%3A%2F%2Fimg.lanrentuku.com%2Fimg%2Fallimg%2F1512%2F46-1512261513350-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928934"/>
            <a:ext cx="2035982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本算法中注意以下问题：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删除第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个元素，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的取值为 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1≤i≤n ,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否则第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个元素不存在，因此，要检查删除位置的有效性。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当表空时不能做删除，因表空时 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800" dirty="0" err="1">
                <a:sym typeface="+mn-ea"/>
              </a:rPr>
              <a:t>.length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的值为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，条件（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&lt;1||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&gt;L</a:t>
            </a:r>
            <a:r>
              <a:rPr lang="en-US" altLang="zh-CN" sz="2800" dirty="0" err="1">
                <a:sym typeface="+mn-ea"/>
              </a:rPr>
              <a:t>.length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）也包括了对表空的检查。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删除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之后，该数据已不存在，如果需要，先取出，再做删除。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60000"/>
              </a:lnSpc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修改表长。 </a:t>
            </a:r>
            <a:endParaRPr lang="zh-CN" altLang="en-US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611188" y="1527200"/>
            <a:ext cx="7993062" cy="55451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删除算法的时间性能分析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平均移动数据元素的次数：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在等概率情况下，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=1/ 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，则：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28575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结论：顺序表上作删除运算时大约需要移动表中一半的元素。算法的时间复杂度为Ｏ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(n)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71775" y="2492718"/>
          <a:ext cx="32400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24" name="Equation" r:id="rId1" imgW="1400810" imgH="476885" progId="Equation.3">
                  <p:embed/>
                </p:oleObj>
              </mc:Choice>
              <mc:Fallback>
                <p:oleObj name="Equation" r:id="rId1" imgW="1400810" imgH="4768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92718"/>
                        <a:ext cx="3240088" cy="7905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42988" y="4047833"/>
          <a:ext cx="71628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25" name="Equation" r:id="rId3" imgW="3115310" imgH="472440" progId="Equation.3">
                  <p:embed/>
                </p:oleObj>
              </mc:Choice>
              <mc:Fallback>
                <p:oleObj name="Equation" r:id="rId3" imgW="3115310" imgH="472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47833"/>
                        <a:ext cx="7162800" cy="8953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188" y="1499223"/>
            <a:ext cx="8064500" cy="20405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indent="288925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dirty="0"/>
              <a:t>元素定位操作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在顺序表中</a:t>
            </a:r>
            <a:r>
              <a:rPr lang="zh-CN" altLang="en-US" sz="2000" dirty="0">
                <a:latin typeface="Arial" panose="020B0604020202020204" pitchFamily="34" charset="0"/>
              </a:rPr>
              <a:t>“</a:t>
            </a:r>
            <a:r>
              <a:rPr lang="zh-CN" altLang="en-US" sz="2000" dirty="0"/>
              <a:t>查询</a:t>
            </a:r>
            <a:r>
              <a:rPr lang="zh-CN" altLang="en-US" sz="2000" dirty="0">
                <a:latin typeface="Arial" panose="020B0604020202020204" pitchFamily="34" charset="0"/>
              </a:rPr>
              <a:t>”</a:t>
            </a:r>
            <a:r>
              <a:rPr lang="zh-CN" altLang="en-US" sz="2000" dirty="0"/>
              <a:t>是否存在一个和给定值满足判定条件的元素的最简单的办法是，</a:t>
            </a:r>
            <a:r>
              <a:rPr lang="zh-CN" altLang="en-US" sz="2000" b="1" dirty="0">
                <a:solidFill>
                  <a:schemeClr val="accent2"/>
                </a:solidFill>
              </a:rPr>
              <a:t>依次取出结构中的每个元素和给定值进行比较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3948101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628800"/>
            <a:ext cx="8001000" cy="4896544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LocateElem_Sq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SqList</a:t>
            </a:r>
            <a:r>
              <a:rPr lang="en-US" altLang="zh-CN" sz="2000" dirty="0"/>
              <a:t> L, 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 e)</a:t>
            </a:r>
            <a:br>
              <a:rPr lang="en-US" altLang="zh-CN" sz="2000" dirty="0"/>
            </a:br>
            <a:r>
              <a:rPr lang="zh-CN" altLang="en-US" sz="2000" b="1" dirty="0"/>
              <a:t>　</a:t>
            </a:r>
            <a:r>
              <a:rPr lang="en-US" altLang="zh-CN" sz="2000" b="1" dirty="0"/>
              <a:t>{// </a:t>
            </a:r>
            <a:r>
              <a:rPr lang="zh-CN" altLang="en-US" sz="2000" b="1" dirty="0"/>
              <a:t>在顺序表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中查找第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个值与 </a:t>
            </a:r>
            <a:r>
              <a:rPr lang="en-US" altLang="zh-CN" sz="2000" b="1" dirty="0"/>
              <a:t>e </a:t>
            </a:r>
            <a:r>
              <a:rPr lang="zh-CN" altLang="en-US" sz="2000" b="1" dirty="0"/>
              <a:t>满足相等条件的元素</a:t>
            </a:r>
            <a:endParaRPr lang="zh-CN" altLang="en-US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// </a:t>
            </a:r>
            <a:r>
              <a:rPr lang="zh-CN" altLang="en-US" sz="2000" b="1" dirty="0"/>
              <a:t>若找到，则返回其在 </a:t>
            </a:r>
            <a:r>
              <a:rPr lang="en-US" altLang="zh-CN" sz="2000" b="1" dirty="0"/>
              <a:t>L </a:t>
            </a:r>
            <a:r>
              <a:rPr lang="zh-CN" altLang="en-US" sz="2000" b="1" dirty="0"/>
              <a:t>中的位序，否则返回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。</a:t>
            </a:r>
            <a:br>
              <a:rPr lang="zh-CN" altLang="en-US" sz="2000" dirty="0"/>
            </a:br>
            <a:r>
              <a:rPr lang="zh-CN" altLang="en-US" sz="2000" dirty="0"/>
              <a:t>　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1;</a:t>
            </a:r>
            <a:r>
              <a:rPr lang="zh-CN" altLang="en-US" sz="2000" dirty="0"/>
              <a:t>　　　　　　　　　</a:t>
            </a:r>
            <a:r>
              <a:rPr lang="en-US" altLang="zh-CN" sz="2000" dirty="0"/>
              <a:t>//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的初值为第</a:t>
            </a:r>
            <a:r>
              <a:rPr lang="en-US" altLang="zh-CN" sz="2000" dirty="0"/>
              <a:t>1</a:t>
            </a:r>
            <a:r>
              <a:rPr lang="zh-CN" altLang="en-US" sz="2000" dirty="0"/>
              <a:t>元素的位序</a:t>
            </a:r>
            <a:br>
              <a:rPr lang="zh-CN" altLang="en-US" sz="2000" dirty="0"/>
            </a:br>
            <a:r>
              <a:rPr lang="zh-CN" altLang="en-US" sz="2000" dirty="0"/>
              <a:t>　</a:t>
            </a:r>
            <a:r>
              <a:rPr lang="en-US" altLang="zh-CN" sz="2000" dirty="0"/>
              <a:t>  p = </a:t>
            </a:r>
            <a:r>
              <a:rPr lang="en-US" altLang="zh-CN" sz="2000" dirty="0" err="1"/>
              <a:t>L.elem</a:t>
            </a:r>
            <a:r>
              <a:rPr lang="en-US" altLang="zh-CN" sz="2000" dirty="0"/>
              <a:t>; </a:t>
            </a:r>
            <a:r>
              <a:rPr lang="zh-CN" altLang="en-US" sz="2000" dirty="0"/>
              <a:t>　　　　　　</a:t>
            </a:r>
            <a:r>
              <a:rPr lang="en-US" altLang="zh-CN" sz="2000" dirty="0"/>
              <a:t>// p </a:t>
            </a:r>
            <a:r>
              <a:rPr lang="zh-CN" altLang="en-US" sz="2000" dirty="0"/>
              <a:t>的初值为第</a:t>
            </a:r>
            <a:r>
              <a:rPr lang="en-US" altLang="zh-CN" sz="2000" dirty="0"/>
              <a:t>1</a:t>
            </a:r>
            <a:r>
              <a:rPr lang="zh-CN" altLang="en-US" sz="2000" dirty="0"/>
              <a:t>元素的存储位置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&lt;= </a:t>
            </a:r>
            <a:r>
              <a:rPr lang="en-US" altLang="zh-CN" sz="2000" dirty="0" err="1"/>
              <a:t>L.length</a:t>
            </a:r>
            <a:r>
              <a:rPr lang="en-US" altLang="zh-CN" sz="2000" dirty="0"/>
              <a:t> </a:t>
            </a:r>
            <a:r>
              <a:rPr lang="en-US" altLang="zh-CN" sz="2000" b="1" dirty="0"/>
              <a:t>&amp;&amp; !equal</a:t>
            </a:r>
            <a:r>
              <a:rPr lang="en-US" altLang="zh-CN" sz="2000" dirty="0"/>
              <a:t>(*p++,e))</a:t>
            </a:r>
            <a:br>
              <a:rPr lang="en-US" altLang="zh-CN" sz="2000" dirty="0"/>
            </a:br>
            <a:r>
              <a:rPr lang="zh-CN" altLang="en-US" sz="2000" dirty="0"/>
              <a:t>　　　</a:t>
            </a:r>
            <a:r>
              <a:rPr lang="en-US" altLang="zh-CN" sz="2000" dirty="0"/>
              <a:t>     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</a:t>
            </a:r>
            <a:r>
              <a:rPr lang="zh-CN" altLang="en-US" sz="2000" dirty="0"/>
              <a:t>　 　　　　　　　</a:t>
            </a:r>
            <a:r>
              <a:rPr lang="en-US" altLang="zh-CN" sz="2000" dirty="0"/>
              <a:t>// </a:t>
            </a:r>
            <a:r>
              <a:rPr lang="zh-CN" altLang="en-US" sz="2000" dirty="0"/>
              <a:t>依次进行判定</a:t>
            </a:r>
            <a:br>
              <a:rPr lang="zh-CN" altLang="en-US" sz="2000" dirty="0"/>
            </a:br>
            <a:r>
              <a:rPr lang="zh-CN" altLang="en-US" sz="2000" dirty="0"/>
              <a:t>　　</a:t>
            </a:r>
            <a:r>
              <a:rPr lang="en-US" altLang="zh-CN" sz="2000" b="1" dirty="0"/>
              <a:t>if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&lt;= </a:t>
            </a:r>
            <a:r>
              <a:rPr lang="en-US" altLang="zh-CN" sz="2000" dirty="0" err="1"/>
              <a:t>L.length</a:t>
            </a:r>
            <a:r>
              <a:rPr lang="en-US" altLang="zh-CN" sz="2000" dirty="0"/>
              <a:t>) 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	   return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// </a:t>
            </a:r>
            <a:r>
              <a:rPr lang="zh-CN" altLang="en-US" sz="2000" dirty="0"/>
              <a:t>找到满足判定条件的数据元素为第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个元素</a:t>
            </a:r>
            <a:br>
              <a:rPr lang="zh-CN" altLang="en-US" sz="2000" dirty="0"/>
            </a:br>
            <a:r>
              <a:rPr lang="zh-CN" altLang="en-US" sz="2000" b="1" dirty="0"/>
              <a:t>　　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</a:t>
            </a:r>
            <a:r>
              <a:rPr lang="en-US" altLang="zh-CN" sz="2000" b="1" dirty="0"/>
              <a:t>return</a:t>
            </a:r>
            <a:r>
              <a:rPr lang="en-US" altLang="zh-CN" sz="2000" dirty="0"/>
              <a:t> 0;</a:t>
            </a:r>
            <a:r>
              <a:rPr lang="zh-CN" altLang="en-US" sz="2000" dirty="0"/>
              <a:t>　</a:t>
            </a:r>
            <a:r>
              <a:rPr lang="en-US" altLang="zh-CN" sz="2000" dirty="0"/>
              <a:t>// </a:t>
            </a:r>
            <a:r>
              <a:rPr lang="zh-CN" altLang="en-US" sz="2000" dirty="0"/>
              <a:t>该线性表中不存在满足判定的数据元素</a:t>
            </a:r>
            <a:br>
              <a:rPr lang="zh-CN" altLang="en-US" sz="2000" dirty="0"/>
            </a:br>
            <a:r>
              <a:rPr lang="zh-CN" altLang="en-US" sz="2000" dirty="0"/>
              <a:t>　</a:t>
            </a:r>
            <a:r>
              <a:rPr lang="en-US" altLang="zh-CN" sz="2000" b="1" dirty="0"/>
              <a:t>}</a:t>
            </a:r>
            <a:r>
              <a:rPr lang="en-US" altLang="zh-CN" sz="2000" dirty="0"/>
              <a:t> // </a:t>
            </a:r>
            <a:r>
              <a:rPr lang="en-US" altLang="zh-CN" sz="2000" dirty="0" err="1"/>
              <a:t>LocateElem</a:t>
            </a:r>
            <a:r>
              <a:rPr lang="en-US" altLang="zh-CN" sz="2000" dirty="0"/>
              <a:t>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21983" y="1557008"/>
            <a:ext cx="8064500" cy="31934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按值查找算法的时间性能分析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       </a:t>
            </a:r>
            <a:endParaRPr lang="en-US" altLang="zh-CN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本算法的主要运算是给定值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与表中元素的比较。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显然比较的次数与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在表中的位置有关，也与表长有关。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=x 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时，比较一次成功。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00100" lvl="1" indent="-342900">
              <a:lnSpc>
                <a:spcPct val="150000"/>
              </a:lnSpc>
              <a:buClr>
                <a:schemeClr val="folHlink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当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=x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时，比较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次成功。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等概率情况下，查找成功的平均比较次数为： 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14607" y="5805447"/>
            <a:ext cx="595547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即：平均比较次数为（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n+1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/2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，时间性能为</a:t>
            </a:r>
            <a:r>
              <a:rPr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2844165" y="4580890"/>
          <a:ext cx="2542540" cy="93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6" name="" r:id="rId1" imgW="1167765" imgH="431800" progId="Equation.DSMT4">
                  <p:embed/>
                </p:oleObj>
              </mc:Choice>
              <mc:Fallback>
                <p:oleObj name="" r:id="rId1" imgW="1167765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165" y="4580890"/>
                        <a:ext cx="2542540" cy="931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2447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000" dirty="0"/>
              <a:t>顺序表应用举例</a:t>
            </a:r>
            <a:endParaRPr lang="en-US" altLang="zh-CN" sz="2000" dirty="0"/>
          </a:p>
          <a:p>
            <a:pPr>
              <a:lnSpc>
                <a:spcPct val="150000"/>
              </a:lnSpc>
              <a:buNone/>
            </a:pP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应用</a:t>
            </a:r>
            <a:r>
              <a:rPr lang="en-US" altLang="zh-CN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：将顺序表</a:t>
            </a:r>
            <a:r>
              <a:rPr lang="en-US" altLang="zh-CN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(a</a:t>
            </a:r>
            <a:r>
              <a:rPr lang="en-US" altLang="zh-CN" sz="2160" baseline="-25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160" baseline="-25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2</a:t>
            </a: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... </a:t>
            </a: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en-US" altLang="zh-CN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160" baseline="-25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n</a:t>
            </a:r>
            <a:r>
              <a:rPr lang="en-US" altLang="zh-CN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)</a:t>
            </a: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重新排列为以</a:t>
            </a:r>
            <a:r>
              <a:rPr lang="en-US" altLang="zh-CN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160" baseline="-25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为界的两部分：</a:t>
            </a:r>
            <a:r>
              <a:rPr lang="en-US" altLang="zh-CN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160" baseline="-25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1 </a:t>
            </a: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前面的值均比 </a:t>
            </a:r>
            <a:r>
              <a:rPr lang="en-US" altLang="zh-CN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160" baseline="-25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1 </a:t>
            </a: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小，</a:t>
            </a:r>
            <a:r>
              <a:rPr lang="en-US" altLang="zh-CN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160" baseline="-25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1 </a:t>
            </a: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后面的值都比</a:t>
            </a:r>
            <a:r>
              <a:rPr lang="en-US" altLang="zh-CN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160" baseline="-25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大。</a:t>
            </a:r>
            <a:endParaRPr lang="en-US" altLang="zh-CN" sz="2160" dirty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160" dirty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</a:pPr>
            <a:endParaRPr lang="en-US" altLang="zh-CN" sz="2160" dirty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基本思路：</a:t>
            </a:r>
            <a:endParaRPr lang="en-US" altLang="zh-CN" sz="2160" dirty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从第二个元素开始到最后一个元素，逐一向后扫描</a:t>
            </a:r>
            <a:endParaRPr lang="en-US" altLang="zh-CN" sz="2160" dirty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1</a:t>
            </a: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）当前数据元素比 </a:t>
            </a:r>
            <a:r>
              <a:rPr lang="en-US" altLang="zh-CN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160" baseline="-25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1 </a:t>
            </a: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大时，表明它已经在后面，不必改变位置，继续比较下一个</a:t>
            </a:r>
            <a:endParaRPr lang="en-US" altLang="zh-CN" sz="2160" dirty="0">
              <a:solidFill>
                <a:srgbClr val="000000"/>
              </a:solidFill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2</a:t>
            </a: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）当前数据元素比 </a:t>
            </a:r>
            <a:r>
              <a:rPr lang="en-US" altLang="zh-CN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a</a:t>
            </a:r>
            <a:r>
              <a:rPr lang="en-US" altLang="zh-CN" sz="2160" baseline="-2500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1 </a:t>
            </a: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小，需要将它前面的元素都依次向后移动一个位置，然后把它置于最前面。（</a:t>
            </a:r>
            <a:r>
              <a:rPr lang="zh-CN" altLang="en-US" sz="2160" dirty="0">
                <a:solidFill>
                  <a:srgbClr val="FF0000"/>
                </a:solidFill>
                <a:latin typeface="宋体" charset="0"/>
                <a:ea typeface="宋体" charset="0"/>
                <a:cs typeface="宋体" charset="0"/>
              </a:rPr>
              <a:t>可以优化</a:t>
            </a:r>
            <a:r>
              <a:rPr lang="zh-CN" altLang="en-US" sz="2160" dirty="0">
                <a:solidFill>
                  <a:srgbClr val="000000"/>
                </a:solidFill>
                <a:latin typeface="宋体" charset="0"/>
                <a:ea typeface="宋体" charset="0"/>
                <a:cs typeface="宋体" charset="0"/>
              </a:rPr>
              <a:t>）</a:t>
            </a:r>
            <a:endParaRPr lang="zh-CN" altLang="en-US" sz="2160" dirty="0">
              <a:latin typeface="宋体" charset="0"/>
              <a:ea typeface="宋体" charset="0"/>
              <a:cs typeface="宋体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2786058"/>
          <a:ext cx="609599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340485"/>
            <a:ext cx="7006590" cy="3950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23850" y="5085080"/>
            <a:ext cx="8424545" cy="164655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最坏情况下总的移动次数为 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0"/>
              <a:ea typeface="宋体" charset="0"/>
              <a:cs typeface="宋体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0"/>
              <a:ea typeface="宋体" charset="0"/>
              <a:cs typeface="宋体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0"/>
              <a:ea typeface="宋体" charset="0"/>
              <a:cs typeface="宋体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0"/>
              <a:ea typeface="宋体" charset="0"/>
              <a:cs typeface="宋体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75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 即最坏情况下移动数据时间性能为Ｏ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ｎ</a:t>
            </a:r>
            <a:r>
              <a:rPr kumimoji="0" lang="zh-CN" alt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２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0"/>
                <a:ea typeface="宋体" charset="0"/>
                <a:cs typeface="宋体" charset="0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0"/>
              <a:ea typeface="宋体" charset="0"/>
              <a:cs typeface="宋体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66775" y="5615940"/>
          <a:ext cx="66182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350" name="公式" r:id="rId2" imgW="74980800" imgH="10668000" progId="Equation.3">
                  <p:embed/>
                </p:oleObj>
              </mc:Choice>
              <mc:Fallback>
                <p:oleObj name="公式" r:id="rId2" imgW="74980800" imgH="1066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5615940"/>
                        <a:ext cx="6618288" cy="5921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有顺序表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，其元素均按从小到大的升序排列，编写一个算法将它们合并成一个顺序表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，要求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的元素也是从小到大的升序排列。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672" y="364502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85142" y="458112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3138" y="36465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5985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线性表的顺序存储与实现</a:t>
            </a:r>
            <a:endParaRPr lang="zh-CN" altLang="en-US" dirty="0"/>
          </a:p>
        </p:txBody>
      </p:sp>
      <p:sp>
        <p:nvSpPr>
          <p:cNvPr id="5" name="Rectangle 4"/>
          <p:cNvSpPr>
            <a:spLocks noRot="1" noChangeArrowheads="1"/>
          </p:cNvSpPr>
          <p:nvPr/>
        </p:nvSpPr>
        <p:spPr bwMode="auto">
          <a:xfrm>
            <a:off x="682656" y="6141423"/>
            <a:ext cx="8318500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算法的时间性能是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O(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m+n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，其中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的表长，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的表长。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715" y="1317625"/>
            <a:ext cx="5744210" cy="477710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单链表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为建立起数据元素之间的线性关系，对每个数据元素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，除了存放数据元素的自身的信息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之外，还需要和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一起存放其后继元素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所在的存储单元的地址，这两部分信息组成一个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结点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，结点的结构如图所示：        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grpSp>
        <p:nvGrpSpPr>
          <p:cNvPr id="4" name="Group 20"/>
          <p:cNvGrpSpPr/>
          <p:nvPr/>
        </p:nvGrpSpPr>
        <p:grpSpPr bwMode="auto">
          <a:xfrm>
            <a:off x="3167074" y="4714884"/>
            <a:ext cx="3048000" cy="490537"/>
            <a:chOff x="1882" y="2750"/>
            <a:chExt cx="1920" cy="309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1882" y="2750"/>
              <a:ext cx="1920" cy="30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800080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     </a:t>
              </a:r>
              <a:r>
                <a:rPr kumimoji="1"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data     </a:t>
              </a:r>
              <a:r>
                <a:rPr kumimoji="1"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next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789" y="2750"/>
              <a:ext cx="0" cy="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线性结构？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四个特征：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集合中必存在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的一个“</a:t>
            </a:r>
            <a:r>
              <a:rPr lang="zh-CN" altLang="en-US" dirty="0">
                <a:solidFill>
                  <a:srgbClr val="FF0000"/>
                </a:solidFill>
              </a:rPr>
              <a:t>第一元素”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集合中必存在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的一个“</a:t>
            </a:r>
            <a:r>
              <a:rPr lang="zh-CN" altLang="en-US" dirty="0">
                <a:solidFill>
                  <a:srgbClr val="FF0000"/>
                </a:solidFill>
              </a:rPr>
              <a:t>最后元素</a:t>
            </a:r>
            <a:r>
              <a:rPr lang="zh-CN" altLang="en-US" dirty="0"/>
              <a:t>”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除最后元素之外</a:t>
            </a:r>
            <a:r>
              <a:rPr lang="zh-CN" altLang="en-US" dirty="0"/>
              <a:t>，其它数据元素均有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的“</a:t>
            </a:r>
            <a:r>
              <a:rPr lang="zh-CN" altLang="en-US" dirty="0">
                <a:solidFill>
                  <a:srgbClr val="FF0000"/>
                </a:solidFill>
              </a:rPr>
              <a:t>后继</a:t>
            </a:r>
            <a:r>
              <a:rPr lang="zh-CN" altLang="en-US" dirty="0"/>
              <a:t>”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除第一元素之外</a:t>
            </a:r>
            <a:r>
              <a:rPr lang="zh-CN" altLang="en-US" dirty="0"/>
              <a:t>，其它数据元素均有</a:t>
            </a:r>
            <a:r>
              <a:rPr lang="zh-CN" altLang="en-US" dirty="0">
                <a:solidFill>
                  <a:srgbClr val="FF0000"/>
                </a:solidFill>
              </a:rPr>
              <a:t>唯一</a:t>
            </a:r>
            <a:r>
              <a:rPr lang="zh-CN" altLang="en-US" dirty="0"/>
              <a:t>的“</a:t>
            </a:r>
            <a:r>
              <a:rPr lang="zh-CN" altLang="en-US" dirty="0">
                <a:solidFill>
                  <a:srgbClr val="FF0000"/>
                </a:solidFill>
              </a:rPr>
              <a:t>前驱</a:t>
            </a:r>
            <a:r>
              <a:rPr lang="zh-CN" altLang="en-US" dirty="0"/>
              <a:t>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常见的线性结构：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线性表、栈、队列、循环队列、数组、串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57224" y="1428736"/>
            <a:ext cx="7772400" cy="4572000"/>
          </a:xfrm>
        </p:spPr>
        <p:txBody>
          <a:bodyPr/>
          <a:lstStyle/>
          <a:p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单链表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7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14612" y="2357430"/>
            <a:ext cx="657124" cy="729542"/>
          </a:xfrm>
          <a:prstGeom prst="rect">
            <a:avLst/>
          </a:prstGeom>
          <a:noFill/>
        </p:spPr>
      </p:pic>
      <p:pic>
        <p:nvPicPr>
          <p:cNvPr id="8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28794" y="3872790"/>
            <a:ext cx="657124" cy="729542"/>
          </a:xfrm>
          <a:prstGeom prst="rect">
            <a:avLst/>
          </a:prstGeom>
          <a:noFill/>
        </p:spPr>
      </p:pic>
      <p:pic>
        <p:nvPicPr>
          <p:cNvPr id="9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86116" y="3929066"/>
            <a:ext cx="657124" cy="729542"/>
          </a:xfrm>
          <a:prstGeom prst="rect">
            <a:avLst/>
          </a:prstGeom>
          <a:noFill/>
        </p:spPr>
      </p:pic>
      <p:pic>
        <p:nvPicPr>
          <p:cNvPr id="10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14678" y="2372592"/>
            <a:ext cx="657124" cy="729542"/>
          </a:xfrm>
          <a:prstGeom prst="rect">
            <a:avLst/>
          </a:prstGeom>
          <a:noFill/>
        </p:spPr>
      </p:pic>
      <p:pic>
        <p:nvPicPr>
          <p:cNvPr id="11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43438" y="3857628"/>
            <a:ext cx="657124" cy="729542"/>
          </a:xfrm>
          <a:prstGeom prst="rect">
            <a:avLst/>
          </a:prstGeom>
          <a:noFill/>
        </p:spPr>
      </p:pic>
      <p:pic>
        <p:nvPicPr>
          <p:cNvPr id="12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29256" y="2357430"/>
            <a:ext cx="657124" cy="729542"/>
          </a:xfrm>
          <a:prstGeom prst="rect">
            <a:avLst/>
          </a:prstGeom>
          <a:noFill/>
        </p:spPr>
      </p:pic>
      <p:pic>
        <p:nvPicPr>
          <p:cNvPr id="13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15140" y="2357430"/>
            <a:ext cx="657124" cy="729542"/>
          </a:xfrm>
          <a:prstGeom prst="rect">
            <a:avLst/>
          </a:prstGeom>
          <a:noFill/>
        </p:spPr>
      </p:pic>
      <p:pic>
        <p:nvPicPr>
          <p:cNvPr id="14" name="Picture 3" descr="https://timgsa.baidu.com/timg?image&amp;quality=80&amp;size=b9999_10000&amp;sec=1489731883383&amp;di=3da46bb4d2dae7c5dc85f14931f73567&amp;imgtype=0&amp;src=http%3A%2F%2Fpic.qiantucdn.com%2F58pic%2F16%2F48%2F70%2F03j58PICheN_10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986578" y="3857628"/>
            <a:ext cx="657124" cy="72954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929454" y="400050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6050" y="2612858"/>
            <a:ext cx="4905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5852" y="4143380"/>
            <a:ext cx="428628" cy="30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7554" y="4128218"/>
            <a:ext cx="533382" cy="39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0298" y="2586906"/>
            <a:ext cx="552432" cy="3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6" y="4106145"/>
            <a:ext cx="542908" cy="42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4877" y="2541420"/>
            <a:ext cx="500066" cy="4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58016" y="2628020"/>
            <a:ext cx="431782" cy="36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1928794" y="3301286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101                      102                    103                    104 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00232" y="4717904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105                     106                    107                    108 </a:t>
            </a:r>
            <a:endParaRPr lang="zh-CN" altLang="en-US" dirty="0"/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5188" y="5372988"/>
            <a:ext cx="552432" cy="3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4000496" y="54322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00562" y="5432284"/>
            <a:ext cx="15716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地址条</a:t>
            </a:r>
            <a:r>
              <a:rPr lang="en-US" altLang="zh-CN" dirty="0"/>
              <a:t>107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214678" y="580161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786314" y="580161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next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线性表的链式存储与实现</a:t>
            </a:r>
            <a:endParaRPr lang="zh-CN" altLang="en-US" dirty="0"/>
          </a:p>
        </p:txBody>
      </p:sp>
      <p:pic>
        <p:nvPicPr>
          <p:cNvPr id="7" name="Picture 4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2790829"/>
            <a:ext cx="4897437" cy="1138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4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963" y="1268413"/>
            <a:ext cx="2908300" cy="4824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线性表的链式存储与实现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16013" y="1785926"/>
            <a:ext cx="7127875" cy="2808287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结点定义如下：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typedef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ode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{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ElemType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data;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struct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LNode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*next;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}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LNode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，*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LinkList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定义头指针变量：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LinkList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pSp>
        <p:nvGrpSpPr>
          <p:cNvPr id="36" name="Group 9"/>
          <p:cNvGrpSpPr/>
          <p:nvPr/>
        </p:nvGrpSpPr>
        <p:grpSpPr bwMode="auto">
          <a:xfrm>
            <a:off x="1714480" y="4848243"/>
            <a:ext cx="5759450" cy="1152525"/>
            <a:chOff x="1557" y="10146"/>
            <a:chExt cx="4392" cy="972"/>
          </a:xfrm>
        </p:grpSpPr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61" y="10806"/>
              <a:ext cx="2160" cy="3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med"/>
            </a:ln>
          </p:spPr>
          <p:txBody>
            <a:bodyPr lIns="0" tIns="0" rIns="0" bIns="0"/>
            <a:lstStyle/>
            <a:p>
              <a:pPr algn="ctr"/>
              <a:r>
                <a:rPr lang="zh-CN" altLang="en-US" sz="2000" dirty="0">
                  <a:latin typeface="楷体_GB2312" pitchFamily="49" charset="-122"/>
                  <a:ea typeface="楷体_GB2312" pitchFamily="49" charset="-122"/>
                </a:rPr>
                <a:t>链表示意图</a:t>
              </a:r>
              <a:endParaRPr lang="zh-CN" altLang="en-US" sz="20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38" name="Group 11"/>
            <p:cNvGrpSpPr/>
            <p:nvPr/>
          </p:nvGrpSpPr>
          <p:grpSpPr bwMode="auto">
            <a:xfrm>
              <a:off x="1557" y="10146"/>
              <a:ext cx="4392" cy="459"/>
              <a:chOff x="4554" y="7799"/>
              <a:chExt cx="4392" cy="459"/>
            </a:xfrm>
          </p:grpSpPr>
          <p:grpSp>
            <p:nvGrpSpPr>
              <p:cNvPr id="39" name="Group 12"/>
              <p:cNvGrpSpPr/>
              <p:nvPr/>
            </p:nvGrpSpPr>
            <p:grpSpPr bwMode="auto">
              <a:xfrm>
                <a:off x="5613" y="7913"/>
                <a:ext cx="927" cy="325"/>
                <a:chOff x="3705" y="6926"/>
                <a:chExt cx="927" cy="325"/>
              </a:xfrm>
            </p:grpSpPr>
            <p:grpSp>
              <p:nvGrpSpPr>
                <p:cNvPr id="56" name="Group 13"/>
                <p:cNvGrpSpPr/>
                <p:nvPr/>
              </p:nvGrpSpPr>
              <p:grpSpPr bwMode="auto">
                <a:xfrm>
                  <a:off x="3705" y="6926"/>
                  <a:ext cx="681" cy="325"/>
                  <a:chOff x="2934" y="1042"/>
                  <a:chExt cx="681" cy="325"/>
                </a:xfrm>
              </p:grpSpPr>
              <p:sp>
                <p:nvSpPr>
                  <p:cNvPr id="5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934" y="1042"/>
                    <a:ext cx="681" cy="32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tailEnd type="none" w="sm" len="med"/>
                  </a:ln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5" y="1091"/>
                    <a:ext cx="261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tailEnd type="none" w="sm" len="med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800"/>
                      <a:t>a</a:t>
                    </a:r>
                    <a:r>
                      <a:rPr lang="en-US" altLang="zh-CN" sz="1800" baseline="-25000"/>
                      <a:t>1</a:t>
                    </a:r>
                    <a:endParaRPr lang="en-US" altLang="zh-CN" sz="1800" baseline="-25000"/>
                  </a:p>
                </p:txBody>
              </p:sp>
              <p:sp>
                <p:nvSpPr>
                  <p:cNvPr id="6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294" y="1042"/>
                    <a:ext cx="0" cy="3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none" w="sm" len="med"/>
                  </a:ln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7" y="1109"/>
                    <a:ext cx="201" cy="19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tailEnd type="none" w="sm" len="med"/>
                  </a:ln>
                </p:spPr>
                <p:txBody>
                  <a:bodyPr lIns="0" tIns="0" rIns="0" bIns="0"/>
                  <a:lstStyle/>
                  <a:p>
                    <a:endParaRPr lang="zh-CN" altLang="zh-CN" sz="1800"/>
                  </a:p>
                </p:txBody>
              </p:sp>
            </p:grpSp>
            <p:sp>
              <p:nvSpPr>
                <p:cNvPr id="57" name="Line 18"/>
                <p:cNvSpPr>
                  <a:spLocks noChangeShapeType="1"/>
                </p:cNvSpPr>
                <p:nvPr/>
              </p:nvSpPr>
              <p:spPr bwMode="auto">
                <a:xfrm>
                  <a:off x="4206" y="7099"/>
                  <a:ext cx="4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Group 19"/>
              <p:cNvGrpSpPr/>
              <p:nvPr/>
            </p:nvGrpSpPr>
            <p:grpSpPr bwMode="auto">
              <a:xfrm>
                <a:off x="8265" y="7933"/>
                <a:ext cx="681" cy="325"/>
                <a:chOff x="2934" y="1042"/>
                <a:chExt cx="681" cy="325"/>
              </a:xfrm>
            </p:grpSpPr>
            <p:sp>
              <p:nvSpPr>
                <p:cNvPr id="52" name="Rectangle 20"/>
                <p:cNvSpPr>
                  <a:spLocks noChangeArrowheads="1"/>
                </p:cNvSpPr>
                <p:nvPr/>
              </p:nvSpPr>
              <p:spPr bwMode="auto">
                <a:xfrm>
                  <a:off x="2934" y="1042"/>
                  <a:ext cx="681" cy="32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tailEnd type="none" w="sm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985" y="1091"/>
                  <a:ext cx="261" cy="23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tailEnd type="none" w="sm" len="med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800"/>
                    <a:t>a</a:t>
                  </a:r>
                  <a:r>
                    <a:rPr lang="en-US" altLang="zh-CN" sz="1800" baseline="-25000"/>
                    <a:t>n</a:t>
                  </a:r>
                  <a:endParaRPr lang="en-US" altLang="zh-CN" sz="1800" baseline="-25000"/>
                </a:p>
                <a:p>
                  <a:pPr algn="just"/>
                  <a:endParaRPr lang="en-US" altLang="zh-CN" sz="1800"/>
                </a:p>
              </p:txBody>
            </p:sp>
            <p:sp>
              <p:nvSpPr>
                <p:cNvPr id="54" name="Line 22"/>
                <p:cNvSpPr>
                  <a:spLocks noChangeShapeType="1"/>
                </p:cNvSpPr>
                <p:nvPr/>
              </p:nvSpPr>
              <p:spPr bwMode="auto">
                <a:xfrm>
                  <a:off x="3294" y="1042"/>
                  <a:ext cx="0" cy="32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none" w="sm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sp>
              <p:nvSpPr>
                <p:cNvPr id="5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87" y="1109"/>
                  <a:ext cx="201" cy="1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tailEnd type="none" w="sm" len="med"/>
                </a:ln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>
                      <a:latin typeface="宋体" pitchFamily="2" charset="-122"/>
                    </a:rPr>
                    <a:t>∧</a:t>
                  </a:r>
                  <a:endParaRPr lang="en-US" altLang="zh-CN" sz="1200"/>
                </a:p>
              </p:txBody>
            </p:sp>
          </p:grpSp>
          <p:sp>
            <p:nvSpPr>
              <p:cNvPr id="41" name="Line 24"/>
              <p:cNvSpPr>
                <a:spLocks noChangeShapeType="1"/>
              </p:cNvSpPr>
              <p:nvPr/>
            </p:nvSpPr>
            <p:spPr bwMode="auto">
              <a:xfrm>
                <a:off x="7815" y="8089"/>
                <a:ext cx="4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2" name="Text Box 25"/>
              <p:cNvSpPr txBox="1">
                <a:spLocks noChangeArrowheads="1"/>
              </p:cNvSpPr>
              <p:nvPr/>
            </p:nvSpPr>
            <p:spPr bwMode="auto">
              <a:xfrm>
                <a:off x="4554" y="7799"/>
                <a:ext cx="366" cy="24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tailEnd type="none" w="sm" len="med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800" dirty="0">
                    <a:latin typeface="Times New Roman" panose="02020603050405020304" pitchFamily="18" charset="0"/>
                  </a:rPr>
                  <a:t>H</a:t>
                </a:r>
                <a:endParaRPr lang="en-US" altLang="zh-CN" sz="1800" dirty="0"/>
              </a:p>
            </p:txBody>
          </p:sp>
          <p:sp>
            <p:nvSpPr>
              <p:cNvPr id="43" name="Line 26"/>
              <p:cNvSpPr>
                <a:spLocks noChangeShapeType="1"/>
              </p:cNvSpPr>
              <p:nvPr/>
            </p:nvSpPr>
            <p:spPr bwMode="auto">
              <a:xfrm>
                <a:off x="4914" y="8111"/>
                <a:ext cx="59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4" name="Text Box 27"/>
              <p:cNvSpPr txBox="1">
                <a:spLocks noChangeArrowheads="1"/>
              </p:cNvSpPr>
              <p:nvPr/>
            </p:nvSpPr>
            <p:spPr bwMode="auto">
              <a:xfrm>
                <a:off x="7587" y="7911"/>
                <a:ext cx="36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800">
                    <a:latin typeface="Times New Roman" panose="02020603050405020304" pitchFamily="18" charset="0"/>
                  </a:rPr>
                  <a:t>…</a:t>
                </a:r>
                <a:endParaRPr lang="en-US" altLang="zh-CN" sz="1800"/>
              </a:p>
            </p:txBody>
          </p:sp>
          <p:grpSp>
            <p:nvGrpSpPr>
              <p:cNvPr id="45" name="Group 28"/>
              <p:cNvGrpSpPr/>
              <p:nvPr/>
            </p:nvGrpSpPr>
            <p:grpSpPr bwMode="auto">
              <a:xfrm>
                <a:off x="6564" y="7915"/>
                <a:ext cx="927" cy="325"/>
                <a:chOff x="3705" y="6926"/>
                <a:chExt cx="927" cy="325"/>
              </a:xfrm>
            </p:grpSpPr>
            <p:grpSp>
              <p:nvGrpSpPr>
                <p:cNvPr id="46" name="Group 29"/>
                <p:cNvGrpSpPr/>
                <p:nvPr/>
              </p:nvGrpSpPr>
              <p:grpSpPr bwMode="auto">
                <a:xfrm>
                  <a:off x="3705" y="6926"/>
                  <a:ext cx="681" cy="325"/>
                  <a:chOff x="2934" y="1042"/>
                  <a:chExt cx="681" cy="325"/>
                </a:xfrm>
              </p:grpSpPr>
              <p:sp>
                <p:nvSpPr>
                  <p:cNvPr id="4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934" y="1042"/>
                    <a:ext cx="681" cy="32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tailEnd type="none" w="sm" len="med"/>
                  </a:ln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5" y="1091"/>
                    <a:ext cx="261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tailEnd type="none" w="sm" len="med"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800">
                        <a:latin typeface="Times New Roman" panose="02020603050405020304" pitchFamily="18" charset="0"/>
                      </a:rPr>
                      <a:t>a</a:t>
                    </a:r>
                    <a:r>
                      <a:rPr lang="en-US" altLang="zh-CN" sz="1800" baseline="-2500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 sz="1800" baseline="-25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294" y="1042"/>
                    <a:ext cx="0" cy="32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none" w="sm" len="med"/>
                  </a:ln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7" y="1109"/>
                    <a:ext cx="201" cy="19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tailEnd type="none" w="sm" len="med"/>
                  </a:ln>
                </p:spPr>
                <p:txBody>
                  <a:bodyPr lIns="0" tIns="0" rIns="0" bIns="0"/>
                  <a:lstStyle/>
                  <a:p>
                    <a:endParaRPr lang="zh-CN" altLang="zh-CN" sz="1800"/>
                  </a:p>
                </p:txBody>
              </p:sp>
            </p:grpSp>
            <p:sp>
              <p:nvSpPr>
                <p:cNvPr id="47" name="Line 34"/>
                <p:cNvSpPr>
                  <a:spLocks noChangeShapeType="1"/>
                </p:cNvSpPr>
                <p:nvPr/>
              </p:nvSpPr>
              <p:spPr bwMode="auto">
                <a:xfrm>
                  <a:off x="4206" y="7099"/>
                  <a:ext cx="4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</p:grpSp>
        </p:grpSp>
      </p:grpSp>
      <p:cxnSp>
        <p:nvCxnSpPr>
          <p:cNvPr id="31" name="直接箭头连接符 30"/>
          <p:cNvCxnSpPr/>
          <p:nvPr/>
        </p:nvCxnSpPr>
        <p:spPr>
          <a:xfrm rot="10800000" flipV="1">
            <a:off x="3428992" y="2714620"/>
            <a:ext cx="1428760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29190" y="255960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定义了</a:t>
            </a:r>
            <a:r>
              <a:rPr lang="zh-CN" altLang="en-US" dirty="0">
                <a:solidFill>
                  <a:srgbClr val="FF0000"/>
                </a:solidFill>
              </a:rPr>
              <a:t>指针类型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10800000" flipV="1">
            <a:off x="2285984" y="2214554"/>
            <a:ext cx="1785950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00496" y="200024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定义了</a:t>
            </a:r>
            <a:r>
              <a:rPr lang="zh-CN" altLang="en-US" dirty="0">
                <a:solidFill>
                  <a:srgbClr val="FF0000"/>
                </a:solidFill>
              </a:rPr>
              <a:t>结点类型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线性表的链式存储与实现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71538" y="1564834"/>
            <a:ext cx="44291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建立单链表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(2) </a:t>
            </a:r>
            <a:r>
              <a:rPr lang="zh-CN" altLang="en-US" sz="2000" dirty="0"/>
              <a:t>在链表的尾部插入结点建立单链表</a:t>
            </a:r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7290" y="2714620"/>
            <a:ext cx="6285471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4414" y="6000768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在尾部插入结点需要</a:t>
            </a:r>
            <a:r>
              <a:rPr lang="zh-CN" altLang="en-US" dirty="0">
                <a:solidFill>
                  <a:srgbClr val="FF0000"/>
                </a:solidFill>
              </a:rPr>
              <a:t>先找到尾部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7884" y="6000768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就是用来记录尾部在哪里的指针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6200000" flipV="1">
            <a:off x="6893735" y="5464983"/>
            <a:ext cx="785818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786755" y="2798445"/>
          <a:ext cx="99441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285"/>
                <a:gridCol w="3651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29288" y="2428868"/>
            <a:ext cx="192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新结点如何插入？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714612" y="3000372"/>
            <a:ext cx="3000396" cy="7143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084570" y="2000250"/>
            <a:ext cx="559435" cy="78041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388" y="178592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86644" y="1714488"/>
            <a:ext cx="1857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核心操作：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、创建新结点</a:t>
            </a:r>
            <a:r>
              <a:rPr lang="en-US" altLang="zh-CN" dirty="0"/>
              <a:t>s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r-&gt;next=s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r=s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线性表的链式存储与实现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05" y="1325245"/>
            <a:ext cx="7209790" cy="524446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线性表的链式存储与实现</a:t>
            </a:r>
            <a:endParaRPr lang="zh-CN" alt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28" y="2857496"/>
            <a:ext cx="5500687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1071538" y="1564834"/>
            <a:ext cx="44291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建立单链表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(1) </a:t>
            </a:r>
            <a:r>
              <a:rPr lang="zh-CN" altLang="en-US" sz="2000" dirty="0"/>
              <a:t>在链表的头部插入结点建立单链表</a:t>
            </a:r>
            <a:endParaRPr lang="zh-CN" altLang="en-US" sz="2000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215505" y="3644265"/>
          <a:ext cx="1005840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</a:tblGrid>
              <a:tr h="380365">
                <a:tc>
                  <a:txBody>
                    <a:bodyPr/>
                    <a:lstStyle/>
                    <a:p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29486" y="3131106"/>
            <a:ext cx="192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新结点如何插入？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肘形连接符 10"/>
          <p:cNvCxnSpPr/>
          <p:nvPr/>
        </p:nvCxnSpPr>
        <p:spPr>
          <a:xfrm>
            <a:off x="2214546" y="3429000"/>
            <a:ext cx="4929222" cy="4286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5975445" y="2524836"/>
            <a:ext cx="3198125" cy="1355677"/>
          </a:xfrm>
          <a:custGeom>
            <a:avLst/>
            <a:gdLst>
              <a:gd name="connsiteX0" fmla="*/ 1926609 w 3198125"/>
              <a:gd name="connsiteY0" fmla="*/ 1187355 h 1355677"/>
              <a:gd name="connsiteX1" fmla="*/ 2731827 w 3198125"/>
              <a:gd name="connsiteY1" fmla="*/ 1187355 h 1355677"/>
              <a:gd name="connsiteX2" fmla="*/ 2813713 w 3198125"/>
              <a:gd name="connsiteY2" fmla="*/ 177421 h 1355677"/>
              <a:gd name="connsiteX3" fmla="*/ 425355 w 3198125"/>
              <a:gd name="connsiteY3" fmla="*/ 122830 h 1355677"/>
              <a:gd name="connsiteX4" fmla="*/ 261582 w 3198125"/>
              <a:gd name="connsiteY4" fmla="*/ 887104 h 135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8125" h="1355677">
                <a:moveTo>
                  <a:pt x="1926609" y="1187355"/>
                </a:moveTo>
                <a:cubicBezTo>
                  <a:pt x="2255292" y="1271516"/>
                  <a:pt x="2583976" y="1355677"/>
                  <a:pt x="2731827" y="1187355"/>
                </a:cubicBezTo>
                <a:cubicBezTo>
                  <a:pt x="2879678" y="1019033"/>
                  <a:pt x="3198125" y="354842"/>
                  <a:pt x="2813713" y="177421"/>
                </a:cubicBezTo>
                <a:cubicBezTo>
                  <a:pt x="2429301" y="0"/>
                  <a:pt x="850710" y="4550"/>
                  <a:pt x="425355" y="122830"/>
                </a:cubicBezTo>
                <a:cubicBezTo>
                  <a:pt x="0" y="241110"/>
                  <a:pt x="130791" y="564107"/>
                  <a:pt x="261582" y="887104"/>
                </a:cubicBezTo>
              </a:path>
            </a:pathLst>
          </a:cu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rot="16200000" flipH="1">
            <a:off x="6000760" y="3214686"/>
            <a:ext cx="428628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线性表的链式存储与实现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1340485"/>
            <a:ext cx="6452235" cy="4203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969" y="5229237"/>
            <a:ext cx="6357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核心操作： </a:t>
            </a:r>
            <a:endParaRPr lang="en-US" altLang="zh-CN" dirty="0"/>
          </a:p>
          <a:p>
            <a:r>
              <a:rPr lang="en-US" altLang="zh-CN" dirty="0"/>
              <a:t> 1.  </a:t>
            </a:r>
            <a:r>
              <a:rPr lang="zh-CN" altLang="en-US" dirty="0"/>
              <a:t>创建一个新结点：</a:t>
            </a:r>
            <a:r>
              <a:rPr lang="en-US" altLang="zh-CN" dirty="0"/>
              <a:t>s=(</a:t>
            </a:r>
            <a:r>
              <a:rPr lang="en-US" altLang="zh-CN" dirty="0" err="1"/>
              <a:t>Lnode</a:t>
            </a:r>
            <a:r>
              <a:rPr lang="en-US" altLang="zh-CN" dirty="0"/>
              <a:t> *)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LNode</a:t>
            </a:r>
            <a:r>
              <a:rPr lang="en-US" altLang="zh-CN" dirty="0"/>
              <a:t>))</a:t>
            </a:r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zh-CN" altLang="en-US" dirty="0"/>
              <a:t>新结点装入数据：</a:t>
            </a:r>
            <a:r>
              <a:rPr lang="en-US" altLang="zh-CN" dirty="0"/>
              <a:t>s-&gt;data=x</a:t>
            </a:r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zh-CN" altLang="en-US" dirty="0"/>
              <a:t>让</a:t>
            </a:r>
            <a:r>
              <a:rPr lang="en-US" altLang="zh-CN" dirty="0"/>
              <a:t>s</a:t>
            </a:r>
            <a:r>
              <a:rPr lang="zh-CN" altLang="en-US" dirty="0"/>
              <a:t>指向原来的第一个结点：</a:t>
            </a:r>
            <a:r>
              <a:rPr lang="en-US" altLang="zh-CN" dirty="0"/>
              <a:t>s-&gt;next =L</a:t>
            </a:r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zh-CN" altLang="en-US" dirty="0"/>
              <a:t>让头指针指向新创建的结点</a:t>
            </a:r>
            <a:r>
              <a:rPr lang="en-US" altLang="zh-CN" dirty="0"/>
              <a:t>s: L=s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714356"/>
            <a:ext cx="8250237" cy="200026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chemeClr val="folHlink"/>
                </a:solidFill>
              </a:rPr>
              <a:t>   </a:t>
            </a:r>
            <a:r>
              <a:rPr lang="zh-CN" altLang="en-US" sz="2400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头结点问题的说明：</a:t>
            </a:r>
            <a:endParaRPr lang="zh-CN" altLang="en-US" sz="2400" u="sng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头结点的加入完全是为了运算的方便，它的数据域无定义，指针域中存放的是第一个数据结点的地址，空表时为空。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00188" y="3214688"/>
            <a:ext cx="6488112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Rot="1" noChangeArrowheads="1"/>
          </p:cNvSpPr>
          <p:nvPr/>
        </p:nvSpPr>
        <p:spPr bwMode="auto">
          <a:xfrm>
            <a:off x="714375" y="571500"/>
            <a:ext cx="7250113" cy="50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500" b="1" dirty="0">
                <a:solidFill>
                  <a:srgbClr val="696464"/>
                </a:solidFill>
                <a:latin typeface="宋体" pitchFamily="2" charset="-122"/>
                <a:ea typeface="幼圆" panose="02010509060101010101" charset="-122"/>
                <a:cs typeface="+mj-cs"/>
              </a:rPr>
              <a:t>⒊</a:t>
            </a:r>
            <a:r>
              <a:rPr lang="zh-CN" altLang="en-US" sz="2500" b="1" dirty="0">
                <a:solidFill>
                  <a:srgbClr val="696464"/>
                </a:solidFill>
                <a:latin typeface="宋体" pitchFamily="2" charset="-122"/>
                <a:ea typeface="幼圆" panose="02010509060101010101" charset="-122"/>
                <a:cs typeface="+mj-cs"/>
              </a:rPr>
              <a:t>求表长</a:t>
            </a:r>
            <a:endParaRPr lang="zh-CN" altLang="en-US" dirty="0">
              <a:solidFill>
                <a:srgbClr val="3B89A5"/>
              </a:solidFill>
              <a:latin typeface="Garamond" panose="02020404030301010803" pitchFamily="18" charset="0"/>
              <a:ea typeface="隶书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171450"/>
            <a:ext cx="6236335" cy="65157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85813" y="549275"/>
            <a:ext cx="7934325" cy="3714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⒊</a:t>
            </a:r>
            <a:r>
              <a:rPr lang="zh-CN" altLang="en-US" sz="2800" b="1" dirty="0">
                <a:latin typeface="仿宋_GB2312" pitchFamily="49" charset="-122"/>
              </a:rPr>
              <a:t>查找操作</a:t>
            </a:r>
            <a:endParaRPr lang="zh-CN" altLang="en-US" sz="2800" b="1" dirty="0">
              <a:latin typeface="仿宋_GB2312" pitchFamily="49" charset="-122"/>
            </a:endParaRPr>
          </a:p>
        </p:txBody>
      </p:sp>
      <p:sp>
        <p:nvSpPr>
          <p:cNvPr id="10244" name="Rectangle 4"/>
          <p:cNvSpPr>
            <a:spLocks noRot="1" noChangeArrowheads="1"/>
          </p:cNvSpPr>
          <p:nvPr/>
        </p:nvSpPr>
        <p:spPr bwMode="auto">
          <a:xfrm>
            <a:off x="285750" y="1071563"/>
            <a:ext cx="8353425" cy="1871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81000" lvl="2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按序号查找 </a:t>
            </a:r>
            <a:r>
              <a:rPr lang="en-US" altLang="zh-CN" sz="2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GetElem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(LinkList </a:t>
            </a:r>
            <a:r>
              <a:rPr lang="en-US" altLang="zh-CN" sz="2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L,int i, ElemType &amp;e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81000" lvl="2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000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算法思路：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从链表的第一个元素结点起，判断当前结点是否是第</a:t>
            </a:r>
            <a:r>
              <a:rPr lang="en-US" altLang="zh-CN" sz="2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个，若是，则返回该结点的指针，否则继续后一个，表结束为止。没有第ｉ个结点时返回空指针。</a:t>
            </a:r>
            <a:endParaRPr lang="zh-CN" altLang="en-US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2575" y="3094355"/>
            <a:ext cx="6401435" cy="3403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线性结构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200" dirty="0"/>
              <a:t>例</a:t>
            </a:r>
            <a:r>
              <a:rPr kumimoji="1" lang="en-US" altLang="zh-CN" sz="2200" dirty="0"/>
              <a:t>3</a:t>
            </a:r>
            <a:r>
              <a:rPr kumimoji="1" lang="zh-CN" altLang="en-US" sz="2200" dirty="0"/>
              <a:t>、日常生活中看到的学生花名册、学生的成绩单、通讯录、单位的职工工资表以及图书馆的图书目录等等，这些表单具有一个共同的特点，都是由一行行结构相同的数据构成。对这些表单经常进行的操作是修改、查找、插入和删除。</a:t>
            </a:r>
            <a:endParaRPr kumimoji="1" lang="zh-CN" altLang="en-US" sz="2200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Group 4"/>
          <p:cNvGrpSpPr/>
          <p:nvPr/>
        </p:nvGrpSpPr>
        <p:grpSpPr bwMode="auto">
          <a:xfrm>
            <a:off x="1500166" y="4149080"/>
            <a:ext cx="6929486" cy="2143140"/>
            <a:chOff x="669" y="1113"/>
            <a:chExt cx="4894" cy="2591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176" y="3272"/>
              <a:ext cx="1387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   …….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456" y="3272"/>
              <a:ext cx="720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…….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627" y="3272"/>
              <a:ext cx="82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…….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648" y="3272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  ……..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69" y="3272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 ……..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176" y="2840"/>
              <a:ext cx="1387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   86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456" y="2840"/>
              <a:ext cx="720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  84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27" y="2840"/>
              <a:ext cx="82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   70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648" y="2840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zh-CN" altLang="en-US">
                  <a:latin typeface="Times New Roman" panose="02020603050405020304" pitchFamily="18" charset="0"/>
                </a:rPr>
                <a:t>李四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69" y="2840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880004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176" y="2409"/>
              <a:ext cx="1387" cy="4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   99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456" y="2409"/>
              <a:ext cx="720" cy="4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  90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627" y="2409"/>
              <a:ext cx="829" cy="4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   95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648" y="2409"/>
              <a:ext cx="979" cy="4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zh-CN" altLang="en-US">
                  <a:latin typeface="Times New Roman" panose="02020603050405020304" pitchFamily="18" charset="0"/>
                </a:rPr>
                <a:t>张三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69" y="2409"/>
              <a:ext cx="979" cy="4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880003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176" y="1977"/>
              <a:ext cx="1387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   90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456" y="1977"/>
              <a:ext cx="720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  85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27" y="1977"/>
              <a:ext cx="82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   80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648" y="1977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zh-CN" altLang="en-US">
                  <a:latin typeface="Times New Roman" panose="02020603050405020304" pitchFamily="18" charset="0"/>
                </a:rPr>
                <a:t>马二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69" y="1977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880002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176" y="1545"/>
              <a:ext cx="1387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   95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456" y="1545"/>
              <a:ext cx="720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  85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627" y="1545"/>
              <a:ext cx="82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   90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648" y="1545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zh-CN" altLang="en-US">
                  <a:latin typeface="Times New Roman" panose="02020603050405020304" pitchFamily="18" charset="0"/>
                </a:rPr>
                <a:t>丁一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69" y="1545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880001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176" y="1113"/>
              <a:ext cx="1387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en-US" altLang="zh-CN">
                  <a:latin typeface="Times New Roman" panose="02020603050405020304" pitchFamily="18" charset="0"/>
                </a:rPr>
                <a:t>   </a:t>
              </a:r>
              <a:r>
                <a:rPr kumimoji="1" lang="zh-CN" altLang="en-US">
                  <a:latin typeface="Times New Roman" panose="02020603050405020304" pitchFamily="18" charset="0"/>
                </a:rPr>
                <a:t>英语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3456" y="1113"/>
              <a:ext cx="720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zh-CN" altLang="en-US">
                  <a:latin typeface="Times New Roman" panose="02020603050405020304" pitchFamily="18" charset="0"/>
                </a:rPr>
                <a:t>物理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627" y="1113"/>
              <a:ext cx="82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zh-CN" altLang="en-US">
                  <a:latin typeface="Times New Roman" panose="02020603050405020304" pitchFamily="18" charset="0"/>
                </a:rPr>
                <a:t>数学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648" y="1113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zh-CN" altLang="en-US">
                  <a:latin typeface="Times New Roman" panose="02020603050405020304" pitchFamily="18" charset="0"/>
                </a:rPr>
                <a:t>姓名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69" y="1113"/>
              <a:ext cx="979" cy="4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algn="ctr"/>
              <a:r>
                <a:rPr kumimoji="1" lang="zh-CN" altLang="en-US" dirty="0">
                  <a:latin typeface="Times New Roman" panose="02020603050405020304" pitchFamily="18" charset="0"/>
                </a:rPr>
                <a:t>学号</a:t>
              </a:r>
              <a:endParaRPr kumimoji="1"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669" y="1113"/>
              <a:ext cx="489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669" y="1545"/>
              <a:ext cx="48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669" y="1977"/>
              <a:ext cx="48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669" y="2409"/>
              <a:ext cx="48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669" y="2840"/>
              <a:ext cx="48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669" y="3272"/>
              <a:ext cx="48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669" y="3704"/>
              <a:ext cx="489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669" y="1113"/>
              <a:ext cx="0" cy="259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1648" y="1113"/>
              <a:ext cx="0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2627" y="1113"/>
              <a:ext cx="0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3456" y="1113"/>
              <a:ext cx="0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4176" y="1113"/>
              <a:ext cx="0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5563" y="1113"/>
              <a:ext cx="0" cy="259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pPr algn="ctr"/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620713"/>
            <a:ext cx="8820150" cy="2093907"/>
          </a:xfrm>
        </p:spPr>
        <p:txBody>
          <a:bodyPr>
            <a:normAutofit lnSpcReduction="10000"/>
          </a:bodyPr>
          <a:lstStyle/>
          <a:p>
            <a:pPr marL="381000" lvl="2"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按值查找即定位 </a:t>
            </a:r>
            <a:r>
              <a:rPr lang="en-US" altLang="zh-CN" sz="24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Locate_LinkList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L,x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算法思路：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从链表的第一个元素结点起，判断当前结点值是否等于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，若是，返回该结点的指针，否则继续后一个，表结束为止。找不到时返回空指针。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" y="2940050"/>
            <a:ext cx="8300720" cy="26555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6763" y="611170"/>
            <a:ext cx="6037262" cy="3175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⒋</a:t>
            </a:r>
            <a:r>
              <a:rPr lang="zh-CN" altLang="en-US" sz="2800" b="1" dirty="0">
                <a:latin typeface="仿宋_GB2312" pitchFamily="49" charset="-122"/>
              </a:rPr>
              <a:t>插入操作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2562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后插结点：设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指向单链表中某结点，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指向待插入的值为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的新结点，将*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插入到*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的后面。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操作如下： 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52500" lvl="3" indent="0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s-&gt;next=p-&gt;next;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52500" lvl="3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②p-&gt;next=s;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注意：两个指针的操作顺序不能交换。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7588" name="Object 2"/>
          <p:cNvGraphicFramePr>
            <a:graphicFrameLocks noChangeAspect="1"/>
          </p:cNvGraphicFramePr>
          <p:nvPr/>
        </p:nvGraphicFramePr>
        <p:xfrm>
          <a:off x="2571750" y="4032250"/>
          <a:ext cx="44577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2" name="位图图像" r:id="rId1" imgW="4972050" imgH="2152650" progId="PBrush">
                  <p:embed/>
                </p:oleObj>
              </mc:Choice>
              <mc:Fallback>
                <p:oleObj name="位图图像" r:id="rId1" imgW="4972050" imgH="215265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032250"/>
                        <a:ext cx="44577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日期占位符 6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642938"/>
            <a:ext cx="8321675" cy="576421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前插结点：设ｐ指向链表中某结点，ｓ指向待插入的值为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的新结点，将*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插入到*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的前面。与后插不同的是：首先要找到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的前驱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，然后再完成在*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之后插入*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，设单链表头指针为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，操作如下：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81000" lvl="2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q=L;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81000" lvl="2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while (q-&gt;next!=p)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81000" lvl="2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q=q-&gt;next;       /*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找*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的直接前驱*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81000" lvl="2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s-&gt;next=q-&gt;next;  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81000" lvl="2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q-&gt;next=s;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/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8611" name="Object 2"/>
          <p:cNvGraphicFramePr>
            <a:graphicFrameLocks noChangeAspect="1"/>
          </p:cNvGraphicFramePr>
          <p:nvPr/>
        </p:nvGraphicFramePr>
        <p:xfrm>
          <a:off x="3708400" y="4221163"/>
          <a:ext cx="4495800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66" name="位图图像" r:id="rId1" imgW="2219325" imgH="1038225" progId="PBrush">
                  <p:embed/>
                </p:oleObj>
              </mc:Choice>
              <mc:Fallback>
                <p:oleObj name="位图图像" r:id="rId1" imgW="2219325" imgH="1038225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221163"/>
                        <a:ext cx="4495800" cy="192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日期占位符 5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E8EDB591-E93C-4DDF-8534-0D80970338E3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857250"/>
            <a:ext cx="8034337" cy="31480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插入运算 </a:t>
            </a:r>
            <a:r>
              <a:rPr lang="en-US" altLang="zh-CN" sz="24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Insert_LinkList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L,i,x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u="sng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算法思路：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 找到第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个结点；若存在继续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，否则结束；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② 申请、填装新结点；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③ 将新结点插入，结束。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635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579AAEEE-CBF1-4C22-8F92-7E9BDE33D0BD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32F9F286-816C-4DF5-A056-8996895730DD}" type="datetime2">
              <a:rPr lang="zh-CN" altLang="en-US" smtClean="0"/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727075"/>
            <a:ext cx="7927975" cy="54635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42938" y="642938"/>
            <a:ext cx="6053137" cy="4349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>
                <a:latin typeface="宋体" pitchFamily="2" charset="-122"/>
              </a:rPr>
              <a:t>⒌</a:t>
            </a:r>
            <a:r>
              <a:rPr lang="zh-CN" altLang="en-US" sz="2800">
                <a:latin typeface="仿宋_GB2312" pitchFamily="49" charset="-122"/>
              </a:rPr>
              <a:t>删除操作</a:t>
            </a:r>
            <a:endParaRPr lang="zh-CN" altLang="en-US" sz="2800">
              <a:latin typeface="宋体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14438"/>
            <a:ext cx="8320087" cy="4500562"/>
          </a:xfrm>
        </p:spPr>
        <p:txBody>
          <a:bodyPr/>
          <a:lstStyle/>
          <a:p>
            <a:pPr marL="381000" lvl="2" indent="0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删除结点：  </a:t>
            </a:r>
            <a:endParaRPr lang="zh-CN" altLang="en-US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设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指向单链表中某结点，删除*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。要实现对结点*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的删除，首先要找到*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的前驱结点*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，然后完成指针的操作即可。指针的操作由下列语句实现：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q-&gt;next=p-&gt;next;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free(p);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显然找*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前驱的时间复杂性为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O(n)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      </a:t>
            </a:r>
            <a:b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若要删除*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的后继结点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假设存在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，则可以直接完成：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s=p-&gt;next;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p-&gt;next=s-&gt;next;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free(s);</a:t>
            </a:r>
            <a:endParaRPr lang="en-US" altLang="zh-CN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 defTabSz="752475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该操作的时间复杂性为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O(1) 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0660" name="Object 2"/>
          <p:cNvGraphicFramePr>
            <a:graphicFrameLocks noChangeAspect="1"/>
          </p:cNvGraphicFramePr>
          <p:nvPr/>
        </p:nvGraphicFramePr>
        <p:xfrm>
          <a:off x="5500688" y="4429125"/>
          <a:ext cx="3214687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14" name="位图图像" r:id="rId1" imgW="2838450" imgH="1600200" progId="PBrush">
                  <p:embed/>
                </p:oleObj>
              </mc:Choice>
              <mc:Fallback>
                <p:oleObj name="位图图像" r:id="rId1" imgW="2838450" imgH="16002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4429125"/>
                        <a:ext cx="3214687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日期占位符 6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ACF07D3D-A003-494B-8C97-4D3D41BCC397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1488" y="1141413"/>
            <a:ext cx="8337550" cy="3355975"/>
          </a:xfrm>
        </p:spPr>
        <p:txBody>
          <a:bodyPr/>
          <a:lstStyle/>
          <a:p>
            <a:pPr marL="381000" lvl="2" indent="0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删除运算 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Del_LinkList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L,i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81000" lvl="2" indent="0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81000" lvl="2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算法思路：</a:t>
            </a:r>
            <a:endParaRPr lang="zh-CN" altLang="en-US" u="sng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81000" lvl="2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①找到第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个结点；若存在继续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，否则结束；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81000" lvl="2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②若存在第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个结点则继续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，否则结束；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81000" lvl="2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③删除第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个结点，结束。 </a:t>
            </a:r>
            <a:endParaRPr lang="zh-CN" altLang="en-US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83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2766472D-C02C-4DC9-86D5-3067374EB877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9D08441A-F171-4940-AA1F-3A6728E08618}" type="datetime2">
              <a:rPr lang="zh-CN" altLang="en-US" smtClean="0"/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" y="731520"/>
            <a:ext cx="8764905" cy="51276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49275" y="200025"/>
            <a:ext cx="6199188" cy="1085850"/>
          </a:xfrm>
        </p:spPr>
        <p:txBody>
          <a:bodyPr/>
          <a:lstStyle/>
          <a:p>
            <a:pPr algn="l"/>
            <a:r>
              <a:rPr lang="en-US" altLang="zh-CN" sz="3200">
                <a:latin typeface="隶书" panose="02010509060101010101" pitchFamily="49" charset="-122"/>
              </a:rPr>
              <a:t>2.3.3 </a:t>
            </a:r>
            <a:r>
              <a:rPr lang="zh-CN" altLang="en-US" sz="3200">
                <a:latin typeface="隶书" panose="02010509060101010101" pitchFamily="49" charset="-122"/>
              </a:rPr>
              <a:t>循环链表</a:t>
            </a:r>
            <a:endParaRPr lang="zh-CN" altLang="en-US" sz="3200">
              <a:latin typeface="隶书" panose="02010509060101010101" pitchFamily="49" charset="-122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539750" y="1341438"/>
            <a:ext cx="7848600" cy="14195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tx2"/>
              </a:buClr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       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对于单链表而言，最后一个结点的指针域是空指针，如果将该链表头指针置入该指针域，则使得链表头尾结点相连，就构成了单循环链表。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8854" name="Object 2"/>
          <p:cNvGraphicFramePr>
            <a:graphicFrameLocks noChangeAspect="1"/>
          </p:cNvGraphicFramePr>
          <p:nvPr/>
        </p:nvGraphicFramePr>
        <p:xfrm>
          <a:off x="1042988" y="3213100"/>
          <a:ext cx="6705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2" name="位图图像" r:id="rId1" imgW="4514850" imgH="914400" progId="PBrush">
                  <p:embed/>
                </p:oleObj>
              </mc:Choice>
              <mc:Fallback>
                <p:oleObj name="位图图像" r:id="rId1" imgW="4514850" imgH="9144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13100"/>
                        <a:ext cx="67056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日期占位符 6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A84B59BC-79BA-4479-A7D0-CF615BA18F5B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9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3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424862" cy="3671888"/>
          </a:xfrm>
        </p:spPr>
        <p:txBody>
          <a:bodyPr>
            <a:normAutofit lnSpcReduction="10000"/>
          </a:bodyPr>
          <a:lstStyle/>
          <a:p>
            <a:pPr marL="0" indent="3810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对两个单循环链表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的连接操作，是将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的第一个数据结点接到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的尾结点，如用头指针标识，则需要找到第一个链表的尾结点，其时间复杂性为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O(n)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，而链表若用尾指针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来标识，则时间性能为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O(1)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。操作如下：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3810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P= R–&gt;next;        /*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保存第一个表的头结点指针*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3810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R-&gt;next=R2-&gt;next-&gt;next;      /*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头尾连接*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3810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free(R2-&gt;next);      /*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释放第二个表的头结点*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3810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R2-&gt;next=P;           /*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组成循环链表*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3731" name="Object 2"/>
          <p:cNvGraphicFramePr>
            <a:graphicFrameLocks noChangeAspect="1"/>
          </p:cNvGraphicFramePr>
          <p:nvPr/>
        </p:nvGraphicFramePr>
        <p:xfrm>
          <a:off x="607378" y="4276090"/>
          <a:ext cx="80010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86" name="位图图像" r:id="rId1" imgW="5200650" imgH="1209675" progId="PBrush">
                  <p:embed/>
                </p:oleObj>
              </mc:Choice>
              <mc:Fallback>
                <p:oleObj name="位图图像" r:id="rId1" imgW="5200650" imgH="1209675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8" y="4276090"/>
                        <a:ext cx="8001000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日期占位符 5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9D382C7C-E0CA-4447-B565-9F79FA98CD87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线性结构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200" dirty="0"/>
              <a:t>例</a:t>
            </a:r>
            <a:r>
              <a:rPr kumimoji="1" lang="en-US" altLang="zh-CN" sz="2200" dirty="0"/>
              <a:t>4</a:t>
            </a:r>
            <a:r>
              <a:rPr kumimoji="1" lang="zh-CN" altLang="en-US" sz="2200" dirty="0"/>
              <a:t>、</a:t>
            </a:r>
            <a:r>
              <a:rPr kumimoji="1" lang="zh-CN" altLang="en-US" sz="2200" dirty="0">
                <a:latin typeface="宋体" charset="0"/>
                <a:ea typeface="宋体" charset="0"/>
              </a:rPr>
              <a:t>货轮装货时集装箱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</a:rPr>
              <a:t>由下而上摆放起来，卸货时再从上至下依次取出，如果用计算机模拟这一过程，集装箱之间的逻辑关系是线性结构，但处理集装箱的摆放顺序需要遵循后装先取（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</a:rPr>
              <a:t>后进先出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</a:rPr>
              <a:t>）的原则进行处理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200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4048" y="2852936"/>
            <a:ext cx="3489176" cy="348917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6613" y="590533"/>
            <a:ext cx="7508875" cy="40957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>
                <a:latin typeface="隶书" panose="02010509060101010101" pitchFamily="49" charset="-122"/>
              </a:rPr>
              <a:t>2.3.4 </a:t>
            </a:r>
            <a:r>
              <a:rPr lang="zh-CN" altLang="en-US" sz="3200">
                <a:latin typeface="隶书" panose="02010509060101010101" pitchFamily="49" charset="-122"/>
              </a:rPr>
              <a:t>双向链表</a:t>
            </a:r>
            <a:endParaRPr lang="zh-CN" altLang="en-US" sz="3200">
              <a:latin typeface="隶书" panose="02010509060101010101" pitchFamily="49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412875"/>
            <a:ext cx="8001000" cy="2952750"/>
          </a:xfrm>
        </p:spPr>
        <p:txBody>
          <a:bodyPr/>
          <a:lstStyle/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单链表的结点中只有一个指向其后继结点的指针域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next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，找后继的时间性能是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O(1)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，找前驱的时间性能是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O(n)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；可以付出空间的代价使得找前驱的时间性达到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O(1)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：每个结点再加一个指向前驱的指针域。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用这种结点组成的链表称为双向链表。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结点形式如下：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74756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24075" y="4652963"/>
            <a:ext cx="4176713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7" name="日期占位符 6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D3065ADE-B497-4259-B5AF-C9E79E03CC30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692150"/>
            <a:ext cx="7772400" cy="4953000"/>
          </a:xfrm>
        </p:spPr>
        <p:txBody>
          <a:bodyPr/>
          <a:lstStyle/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folHlink"/>
              </a:solidFill>
            </a:endParaRPr>
          </a:p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双向链表的结点定义如下：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dlnode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ElemType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data;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dlnode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*prior,*next;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28575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DLNode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,*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DLinkList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285750"/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779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563CDDC-C41F-4433-9310-6DD6C575F69E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08050"/>
            <a:ext cx="7772400" cy="1306513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和单链表类似，双向链表通常也是用头指针标识，也可以带头结点和做成循环结构。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6803" name="Object 2"/>
          <p:cNvGraphicFramePr>
            <a:graphicFrameLocks noChangeAspect="1"/>
          </p:cNvGraphicFramePr>
          <p:nvPr/>
        </p:nvGraphicFramePr>
        <p:xfrm>
          <a:off x="838200" y="2743200"/>
          <a:ext cx="74676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10" name="位图图像" r:id="rId1" imgW="4714875" imgH="1495425" progId="PBrush">
                  <p:embed/>
                </p:oleObj>
              </mc:Choice>
              <mc:Fallback>
                <p:oleObj name="位图图像" r:id="rId1" imgW="4714875" imgH="1495425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746760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日期占位符 5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7CC42D5D-76B7-4B23-8061-B4E8EA07766D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052513"/>
            <a:ext cx="7772400" cy="332422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(3)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在双向链表中，通过某结点的指针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既可以直接得到它的后继结点的指针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p-&gt;next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，也可以直接得到它的前驱结点的的指针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p-&gt;prior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p-&gt;prior-&gt;next == p== p-&gt;next-&gt;prior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7827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6CFECE5C-ECBC-4EB3-AB8E-3A9B15BC5A0B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280400" cy="58324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(4) 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在双向链表中插入一个结点：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设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指向双向链表中某结点，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指向待插入的值为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的新结点，将*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插入到*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的前面。操作如下：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①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s-&gt;prior=p-&gt;prior;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②p-&gt;prior-&gt;next=s;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③s-&gt;next=p;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④p-&gt;prior=s;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/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上面指针操作的顺序不是唯一的，但也不是任意的，操作①必须要放到操作④的前面完成，否则*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的前驱结点的指针就丢掉了。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8851" name="Object 2"/>
          <p:cNvGraphicFramePr>
            <a:graphicFrameLocks noChangeAspect="1"/>
          </p:cNvGraphicFramePr>
          <p:nvPr/>
        </p:nvGraphicFramePr>
        <p:xfrm>
          <a:off x="4140200" y="1989138"/>
          <a:ext cx="44958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35" name="位图图像" r:id="rId1" imgW="2143125" imgH="1247775" progId="PBrush">
                  <p:embed/>
                </p:oleObj>
              </mc:Choice>
              <mc:Fallback>
                <p:oleObj name="位图图像" r:id="rId1" imgW="2143125" imgH="1247775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989138"/>
                        <a:ext cx="44958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日期占位符 5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6A5E28F0-7686-4425-B012-91D697FE4A14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620713"/>
            <a:ext cx="7772400" cy="2376487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(5) 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在双向链表中删除指定结点：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设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指向双向链表中某结点，删除*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操作如下：①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p-&gt;prior-&gt;next=p-&gt;next;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②p-&gt;next-&gt;prior=p-&gt;prior;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noProof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noProof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③free(p); 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9875" name="Object 2"/>
          <p:cNvGraphicFramePr>
            <a:graphicFrameLocks noChangeAspect="1"/>
          </p:cNvGraphicFramePr>
          <p:nvPr/>
        </p:nvGraphicFramePr>
        <p:xfrm>
          <a:off x="1666240" y="3086100"/>
          <a:ext cx="595122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59" name="位图图像" r:id="rId1" imgW="2990850" imgH="1171575" progId="PBrush">
                  <p:embed/>
                </p:oleObj>
              </mc:Choice>
              <mc:Fallback>
                <p:oleObj name="位图图像" r:id="rId1" imgW="2990850" imgH="1171575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240" y="3086100"/>
                        <a:ext cx="5951220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日期占位符 5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AD6E6D31-BF91-4058-AAEC-795F21F2055E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33425" y="500042"/>
            <a:ext cx="6624638" cy="3175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latin typeface="隶书" panose="02010509060101010101" pitchFamily="49" charset="-122"/>
              </a:rPr>
              <a:t>2.3.6 </a:t>
            </a:r>
            <a:r>
              <a:rPr lang="zh-CN" altLang="en-US" sz="3200" dirty="0">
                <a:latin typeface="隶书" panose="02010509060101010101" pitchFamily="49" charset="-122"/>
              </a:rPr>
              <a:t>单链表应用举例</a:t>
            </a:r>
            <a:endParaRPr lang="zh-CN" altLang="en-US" sz="3200" dirty="0">
              <a:latin typeface="隶书" panose="02010509060101010101" pitchFamily="49" charset="-122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206500"/>
            <a:ext cx="8135937" cy="374650"/>
          </a:xfrm>
        </p:spPr>
        <p:txBody>
          <a:bodyPr/>
          <a:lstStyle/>
          <a:p>
            <a:pPr marL="0" indent="0" algn="just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已知单链表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如下图所示，写一算法将其逆置。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0900" name="Object 2"/>
          <p:cNvGraphicFramePr>
            <a:graphicFrameLocks noChangeAspect="1"/>
          </p:cNvGraphicFramePr>
          <p:nvPr/>
        </p:nvGraphicFramePr>
        <p:xfrm>
          <a:off x="1042988" y="1989138"/>
          <a:ext cx="64087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83" name="位图图像" r:id="rId1" imgW="4819650" imgH="838200" progId="PBrush">
                  <p:embed/>
                </p:oleObj>
              </mc:Choice>
              <mc:Fallback>
                <p:oleObj name="位图图像" r:id="rId1" imgW="4819650" imgH="8382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6408737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Rectangle 6"/>
          <p:cNvSpPr>
            <a:spLocks noChangeArrowheads="1"/>
          </p:cNvSpPr>
          <p:nvPr/>
        </p:nvSpPr>
        <p:spPr bwMode="auto">
          <a:xfrm>
            <a:off x="539750" y="3612424"/>
            <a:ext cx="7848600" cy="13388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u="sng" dirty="0">
                <a:latin typeface="楷体_GB2312" pitchFamily="49" charset="-122"/>
                <a:ea typeface="楷体_GB2312" pitchFamily="49" charset="-122"/>
              </a:rPr>
              <a:t>算法思路：</a:t>
            </a:r>
            <a:endParaRPr kumimoji="1" lang="zh-CN" altLang="en-US" u="sng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    依次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取原链表中的每个结点，将其作为第一个结点插入到新链表中去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，指针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用来当前要处理的结点，指针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指向下一个要处理结点，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为空时结束。 </a:t>
            </a:r>
            <a:endParaRPr kumimoji="1"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5400000">
            <a:off x="2678893" y="1893083"/>
            <a:ext cx="500066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8926" y="150017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2606661" y="189308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71736" y="15001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428992" y="1857364"/>
            <a:ext cx="571504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3822695" y="1892289"/>
            <a:ext cx="500066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71934" y="150017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533524" y="5157809"/>
            <a:ext cx="474638" cy="381000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H</a:t>
            </a:r>
            <a:endParaRPr kumimoji="1" lang="en-US" altLang="zh-CN" sz="1000" dirty="0">
              <a:latin typeface="Times New Roman" panose="02020603050405020304" pitchFamily="18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752596" y="5368946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127246" y="5138759"/>
            <a:ext cx="792163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2546346" y="5138759"/>
            <a:ext cx="0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544759" y="5229246"/>
            <a:ext cx="304800" cy="350838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/>
              <a:t>∧</a:t>
            </a:r>
            <a:endParaRPr kumimoji="1" lang="en-US" altLang="zh-CN" sz="1800"/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519237" y="5949971"/>
            <a:ext cx="346049" cy="381000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H</a:t>
            </a:r>
            <a:endParaRPr kumimoji="1" lang="en-US" altLang="zh-CN" sz="1000" dirty="0">
              <a:latin typeface="Times New Roman" panose="02020603050405020304" pitchFamily="18" charset="0"/>
            </a:endParaRPr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V="1">
            <a:off x="1738309" y="6161109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2112959" y="5930921"/>
            <a:ext cx="792162" cy="481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2532059" y="5930921"/>
            <a:ext cx="0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624259" y="6021409"/>
            <a:ext cx="304800" cy="350837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/>
              <a:t>∧</a:t>
            </a:r>
            <a:endParaRPr kumimoji="1" lang="en-US" altLang="zh-CN" sz="1800"/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3206746" y="5948384"/>
            <a:ext cx="793750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3265484" y="6021409"/>
            <a:ext cx="304800" cy="352425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29</a:t>
            </a:r>
            <a:endParaRPr kumimoji="1" lang="en-US" altLang="zh-CN" sz="2400" baseline="-25000" dirty="0">
              <a:latin typeface="Times New Roman" panose="02020603050405020304" pitchFamily="18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3625846" y="5948384"/>
            <a:ext cx="0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" name="Line 39"/>
          <p:cNvSpPr>
            <a:spLocks noChangeShapeType="1"/>
          </p:cNvSpPr>
          <p:nvPr/>
        </p:nvSpPr>
        <p:spPr bwMode="auto">
          <a:xfrm>
            <a:off x="2760659" y="6165871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V="1">
            <a:off x="5291138" y="5302261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5665788" y="5072074"/>
            <a:ext cx="792163" cy="481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>
            <a:off x="6084888" y="5072074"/>
            <a:ext cx="0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8243888" y="5162561"/>
            <a:ext cx="304800" cy="350838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/>
              <a:t>∧</a:t>
            </a:r>
            <a:endParaRPr kumimoji="1" lang="en-US" altLang="zh-CN" sz="1800"/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6759576" y="5089536"/>
            <a:ext cx="793750" cy="481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" name="Text Box 48"/>
          <p:cNvSpPr txBox="1">
            <a:spLocks noChangeArrowheads="1"/>
          </p:cNvSpPr>
          <p:nvPr/>
        </p:nvSpPr>
        <p:spPr bwMode="auto">
          <a:xfrm>
            <a:off x="6818313" y="5162561"/>
            <a:ext cx="304800" cy="352425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76</a:t>
            </a:r>
            <a:endParaRPr kumimoji="1" lang="en-US" altLang="zh-CN" sz="2400" baseline="-25000" dirty="0">
              <a:latin typeface="Times New Roman" panose="02020603050405020304" pitchFamily="18" charset="0"/>
            </a:endParaRPr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>
            <a:off x="7178676" y="5089536"/>
            <a:ext cx="0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" name="Line 50"/>
          <p:cNvSpPr>
            <a:spLocks noChangeShapeType="1"/>
          </p:cNvSpPr>
          <p:nvPr/>
        </p:nvSpPr>
        <p:spPr bwMode="auto">
          <a:xfrm>
            <a:off x="6313488" y="5307024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7824788" y="5089536"/>
            <a:ext cx="793750" cy="481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7883526" y="5162561"/>
            <a:ext cx="304800" cy="352425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29</a:t>
            </a:r>
            <a:endParaRPr kumimoji="1" lang="en-US" altLang="zh-CN" sz="2400" baseline="-25000" dirty="0">
              <a:latin typeface="Times New Roman" panose="02020603050405020304" pitchFamily="18" charset="0"/>
            </a:endParaRPr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>
            <a:off x="8243888" y="5089536"/>
            <a:ext cx="0" cy="481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>
            <a:off x="7378701" y="5305436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79402" y="5212326"/>
            <a:ext cx="57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79434" y="5998144"/>
            <a:ext cx="57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154645" y="5154635"/>
            <a:ext cx="346049" cy="381000"/>
          </a:xfrm>
          <a:prstGeom prst="rect">
            <a:avLst/>
          </a:prstGeom>
          <a:noFill/>
          <a:ln w="9525">
            <a:noFill/>
            <a:miter lim="800000"/>
            <a:tailEnd type="none" w="sm" len="med"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H</a:t>
            </a:r>
            <a:endParaRPr kumimoji="1" lang="en-US" altLang="zh-CN" sz="1000" dirty="0">
              <a:latin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4842" y="5202808"/>
            <a:ext cx="57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429256" y="592933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ldLvl="0" animBg="1"/>
      <p:bldP spid="25" grpId="0" bldLvl="0" animBg="1"/>
      <p:bldP spid="26" grpId="0" bldLvl="0" animBg="1"/>
      <p:bldP spid="27" grpId="0"/>
      <p:bldP spid="28" grpId="0"/>
      <p:bldP spid="29" grpId="0" bldLvl="0" animBg="1"/>
      <p:bldP spid="30" grpId="0" bldLvl="0" animBg="1"/>
      <p:bldP spid="31" grpId="0" bldLvl="0" animBg="1"/>
      <p:bldP spid="32" grpId="0"/>
      <p:bldP spid="32" grpId="1"/>
      <p:bldP spid="33" grpId="0" bldLvl="0" animBg="1"/>
      <p:bldP spid="34" grpId="0"/>
      <p:bldP spid="35" grpId="0" bldLvl="0" animBg="1"/>
      <p:bldP spid="36" grpId="0" bldLvl="0" animBg="1"/>
      <p:bldP spid="38" grpId="0" bldLvl="0" animBg="1"/>
      <p:bldP spid="39" grpId="0" bldLvl="0" animBg="1"/>
      <p:bldP spid="40" grpId="0" bldLvl="0" animBg="1"/>
      <p:bldP spid="41" grpId="0"/>
      <p:bldP spid="41" grpId="1"/>
      <p:bldP spid="42" grpId="0" bldLvl="0" animBg="1"/>
      <p:bldP spid="43" grpId="0"/>
      <p:bldP spid="44" grpId="0" bldLvl="0" animBg="1"/>
      <p:bldP spid="45" grpId="0" bldLvl="0" animBg="1"/>
      <p:bldP spid="46" grpId="0" bldLvl="0" animBg="1"/>
      <p:bldP spid="47" grpId="0"/>
      <p:bldP spid="48" grpId="0" bldLvl="0" animBg="1"/>
      <p:bldP spid="49" grpId="0" bldLvl="0" animBg="1"/>
      <p:bldP spid="5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042988" y="703254"/>
          <a:ext cx="64087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08" name="BMP 图像" r:id="rId1" imgW="4819650" imgH="838200" progId="PBrush">
                  <p:embed/>
                </p:oleObj>
              </mc:Choice>
              <mc:Fallback>
                <p:oleObj name="BMP 图像" r:id="rId1" imgW="4819650" imgH="8382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703254"/>
                        <a:ext cx="6408737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rot="5400000">
            <a:off x="2678893" y="607199"/>
            <a:ext cx="500066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28926" y="47146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2606661" y="60719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71736" y="47146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428992" y="571480"/>
            <a:ext cx="571504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3822695" y="606405"/>
            <a:ext cx="500066" cy="1588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71934" y="47146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rot="5400000" flipH="1" flipV="1">
            <a:off x="2107389" y="217883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74065" y="6329045"/>
            <a:ext cx="7267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该算法只是对链表中顺序扫描一遍即完成了逆置，所以时间性能为</a:t>
            </a:r>
            <a:r>
              <a:rPr lang="en-US" altLang="zh-CN"/>
              <a:t>O(n)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65" y="2239645"/>
            <a:ext cx="7273290" cy="39490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765175"/>
            <a:ext cx="8280400" cy="9366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】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已知单链表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如下图所示，写一算法，删除其重复结点，即实现如下图所示的操作。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1923" name="Object 2"/>
          <p:cNvGraphicFramePr>
            <a:graphicFrameLocks noChangeAspect="1"/>
          </p:cNvGraphicFramePr>
          <p:nvPr/>
        </p:nvGraphicFramePr>
        <p:xfrm>
          <a:off x="1331913" y="1989138"/>
          <a:ext cx="6597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30" name="位图图像" r:id="rId1" imgW="4962525" imgH="762000" progId="PBrush">
                  <p:embed/>
                </p:oleObj>
              </mc:Choice>
              <mc:Fallback>
                <p:oleObj name="位图图像" r:id="rId1" imgW="4962525" imgH="7620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89138"/>
                        <a:ext cx="6597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Rectangle 6"/>
          <p:cNvSpPr>
            <a:spLocks noChangeArrowheads="1"/>
          </p:cNvSpPr>
          <p:nvPr/>
        </p:nvSpPr>
        <p:spPr bwMode="auto">
          <a:xfrm>
            <a:off x="468313" y="3121025"/>
            <a:ext cx="8280400" cy="1844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u="sng">
                <a:latin typeface="Times New Roman" panose="02020603050405020304" pitchFamily="18" charset="0"/>
                <a:ea typeface="楷体_GB2312" pitchFamily="49" charset="-122"/>
              </a:rPr>
              <a:t>算法思路：</a:t>
            </a:r>
            <a:endParaRPr kumimoji="1" lang="zh-CN" altLang="en-US" u="sng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        用指针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指向第一个数据元素结点，从它的后继结点开始到表的结束，查找与其值相同的结点并删除之；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指向下一个结点；依此类推，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指向最后结点时算法结束。</a:t>
            </a:r>
            <a:endParaRPr kumimoji="1"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25" name="日期占位符 6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8A52D877-8B03-4A16-9ACB-D854CFCBD881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7651576" cy="582613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单链表中删除重复结点代码编写流程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80728"/>
            <a:ext cx="7507560" cy="49672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2000" dirty="0"/>
              <a:t>// </a:t>
            </a:r>
            <a:r>
              <a:rPr lang="zh-CN" altLang="en-US" sz="2000" dirty="0"/>
              <a:t>外层循环，用指针</a:t>
            </a:r>
            <a:r>
              <a:rPr lang="en-US" altLang="zh-CN" sz="2000" dirty="0"/>
              <a:t>p</a:t>
            </a:r>
            <a:r>
              <a:rPr lang="zh-CN" altLang="en-US" sz="2000" dirty="0"/>
              <a:t>依次指向链表中的每个结点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while()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//</a:t>
            </a:r>
            <a:r>
              <a:rPr lang="zh-CN" altLang="en-US" sz="2000" dirty="0"/>
              <a:t>内层循环，遍历</a:t>
            </a:r>
            <a:r>
              <a:rPr lang="en-US" altLang="zh-CN" sz="2000" dirty="0"/>
              <a:t>p</a:t>
            </a:r>
            <a:r>
              <a:rPr lang="zh-CN" altLang="en-US" sz="2000" dirty="0"/>
              <a:t>后面的结点，看是否有和</a:t>
            </a:r>
            <a:r>
              <a:rPr lang="en-US" altLang="zh-CN" sz="2000" dirty="0"/>
              <a:t>p</a:t>
            </a:r>
            <a:r>
              <a:rPr lang="zh-CN" altLang="en-US" sz="2000" dirty="0"/>
              <a:t>指向的结点的值相同的，有的话就删除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while(  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线性结构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200" dirty="0"/>
              <a:t>例</a:t>
            </a:r>
            <a:r>
              <a:rPr kumimoji="1" lang="en-US" altLang="zh-CN" sz="2200" dirty="0"/>
              <a:t>5</a:t>
            </a:r>
            <a:r>
              <a:rPr kumimoji="1" lang="zh-CN" altLang="en-US" sz="2200" dirty="0"/>
              <a:t>、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</a:rPr>
              <a:t>日常生活中排队购物、汽车进站出站、到银行办理业务等事务处理过程，如果用计算机模拟，一般情况是一个需要遵循先来先服务（</a:t>
            </a:r>
            <a:r>
              <a:rPr lang="zh-CN" altLang="en-US" sz="2000" dirty="0">
                <a:solidFill>
                  <a:srgbClr val="FF0000"/>
                </a:solidFill>
                <a:latin typeface="宋体" charset="0"/>
                <a:ea typeface="宋体" charset="0"/>
              </a:rPr>
              <a:t>先进先出</a:t>
            </a:r>
            <a:r>
              <a:rPr lang="zh-CN" altLang="en-US" sz="2000" dirty="0">
                <a:solidFill>
                  <a:srgbClr val="000000"/>
                </a:solidFill>
                <a:latin typeface="宋体" charset="0"/>
                <a:ea typeface="宋体" charset="0"/>
              </a:rPr>
              <a:t>）的处理原则的线性结构。</a:t>
            </a:r>
            <a:endParaRPr kumimoji="1" lang="zh-CN" altLang="en-US" sz="2200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57453" y="3212976"/>
            <a:ext cx="6286294" cy="314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7651576" cy="582613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单链表中删除重复结点代码编写流程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80728"/>
            <a:ext cx="750756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// </a:t>
            </a:r>
            <a:r>
              <a:rPr lang="zh-CN" altLang="en-US" sz="2000" dirty="0"/>
              <a:t>外层循环，用指针</a:t>
            </a:r>
            <a:r>
              <a:rPr lang="en-US" altLang="zh-CN" sz="2000" dirty="0"/>
              <a:t>p</a:t>
            </a:r>
            <a:r>
              <a:rPr lang="zh-CN" altLang="en-US" sz="2000" dirty="0"/>
              <a:t>依次执行链表中的每个结点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while(</a:t>
            </a:r>
            <a:r>
              <a:rPr lang="en-US" altLang="zh-CN" sz="2000" dirty="0">
                <a:solidFill>
                  <a:srgbClr val="FF0000"/>
                </a:solidFill>
              </a:rPr>
              <a:t>p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//</a:t>
            </a:r>
            <a:r>
              <a:rPr lang="zh-CN" altLang="en-US" sz="2000" dirty="0"/>
              <a:t>内层循环，遍历</a:t>
            </a:r>
            <a:r>
              <a:rPr lang="en-US" altLang="zh-CN" sz="2000" dirty="0"/>
              <a:t>p</a:t>
            </a:r>
            <a:r>
              <a:rPr lang="zh-CN" altLang="en-US" sz="2000" dirty="0"/>
              <a:t>后面的结点，看是否有和</a:t>
            </a:r>
            <a:r>
              <a:rPr lang="en-US" altLang="zh-CN" sz="2000" dirty="0"/>
              <a:t>p</a:t>
            </a:r>
            <a:r>
              <a:rPr lang="zh-CN" altLang="en-US" sz="2000" dirty="0"/>
              <a:t>指向的结点的值相同的，有的话就删除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while(  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p= p-&gt;next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7651576" cy="582613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单链表中删除重复结点代码编写流程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80728"/>
            <a:ext cx="7507560" cy="5472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>
                <a:solidFill>
                  <a:srgbClr val="FF0000"/>
                </a:solidFill>
              </a:rPr>
              <a:t>LNode</a:t>
            </a:r>
            <a:r>
              <a:rPr lang="en-US" altLang="zh-CN" sz="2200" dirty="0">
                <a:solidFill>
                  <a:srgbClr val="FF0000"/>
                </a:solidFill>
              </a:rPr>
              <a:t> *p; </a:t>
            </a:r>
            <a:endParaRPr lang="en-US" altLang="zh-CN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p = H-&gt;next;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// </a:t>
            </a:r>
            <a:r>
              <a:rPr lang="zh-CN" altLang="en-US" sz="2000" dirty="0"/>
              <a:t>外层循环，用指针</a:t>
            </a:r>
            <a:r>
              <a:rPr lang="en-US" altLang="zh-CN" sz="2000" dirty="0"/>
              <a:t>p</a:t>
            </a:r>
            <a:r>
              <a:rPr lang="zh-CN" altLang="en-US" sz="2000" dirty="0"/>
              <a:t>依次执行链表中的每个结点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while(</a:t>
            </a:r>
            <a:r>
              <a:rPr lang="en-US" altLang="zh-CN" sz="2000" dirty="0">
                <a:solidFill>
                  <a:srgbClr val="FF0000"/>
                </a:solidFill>
              </a:rPr>
              <a:t>p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//</a:t>
            </a:r>
            <a:r>
              <a:rPr lang="zh-CN" altLang="en-US" sz="2000" dirty="0"/>
              <a:t>内层循环，遍历</a:t>
            </a:r>
            <a:r>
              <a:rPr lang="en-US" altLang="zh-CN" sz="2000" dirty="0"/>
              <a:t>p</a:t>
            </a:r>
            <a:r>
              <a:rPr lang="zh-CN" altLang="en-US" sz="2000" dirty="0"/>
              <a:t>后面的结点，看是否有和</a:t>
            </a:r>
            <a:r>
              <a:rPr lang="en-US" altLang="zh-CN" sz="2000" dirty="0"/>
              <a:t>p</a:t>
            </a:r>
            <a:r>
              <a:rPr lang="zh-CN" altLang="en-US" sz="2000" dirty="0"/>
              <a:t>指向的结点的值相同的，有的话就删除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while(  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p= p-&gt;next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88640"/>
            <a:ext cx="7507560" cy="6480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</a:t>
            </a:r>
            <a:r>
              <a:rPr lang="en-US" altLang="zh-CN" sz="2200" dirty="0">
                <a:solidFill>
                  <a:srgbClr val="FF0000"/>
                </a:solidFill>
              </a:rPr>
              <a:t>*q</a:t>
            </a:r>
            <a:r>
              <a:rPr lang="en-US" altLang="zh-CN" sz="2200" dirty="0"/>
              <a:t>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//</a:t>
            </a:r>
            <a:r>
              <a:rPr lang="zh-CN" altLang="en-US" sz="2000" dirty="0"/>
              <a:t>内层循环，遍历</a:t>
            </a:r>
            <a:r>
              <a:rPr lang="en-US" altLang="zh-CN" sz="2000" dirty="0"/>
              <a:t>p</a:t>
            </a:r>
            <a:r>
              <a:rPr lang="zh-CN" altLang="en-US" sz="2000" dirty="0"/>
              <a:t>后面的结点，看是否有和</a:t>
            </a:r>
            <a:r>
              <a:rPr lang="en-US" altLang="zh-CN" sz="2000" dirty="0"/>
              <a:t>p</a:t>
            </a:r>
            <a:r>
              <a:rPr lang="zh-CN" altLang="en-US" sz="2000" dirty="0"/>
              <a:t>指向的结点的值相同的，有的话就删除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>
                <a:solidFill>
                  <a:srgbClr val="FF0000"/>
                </a:solidFill>
              </a:rPr>
              <a:t>q = p-&gt;next; //q</a:t>
            </a:r>
            <a:r>
              <a:rPr lang="zh-CN" altLang="en-US" sz="2000" dirty="0">
                <a:solidFill>
                  <a:srgbClr val="FF0000"/>
                </a:solidFill>
              </a:rPr>
              <a:t>指向</a:t>
            </a:r>
            <a:r>
              <a:rPr lang="en-US" altLang="zh-CN" sz="2000" dirty="0">
                <a:solidFill>
                  <a:srgbClr val="FF0000"/>
                </a:solidFill>
              </a:rPr>
              <a:t>p</a:t>
            </a:r>
            <a:r>
              <a:rPr lang="zh-CN" altLang="en-US" sz="2000" dirty="0">
                <a:solidFill>
                  <a:srgbClr val="FF0000"/>
                </a:solidFill>
              </a:rPr>
              <a:t>的后继结点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while(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….//</a:t>
            </a:r>
            <a:r>
              <a:rPr lang="zh-CN" altLang="en-US" sz="2000" dirty="0"/>
              <a:t>判断</a:t>
            </a:r>
            <a:r>
              <a:rPr lang="en-US" altLang="zh-CN" sz="2000" dirty="0"/>
              <a:t>q</a:t>
            </a:r>
            <a:r>
              <a:rPr lang="zh-CN" altLang="en-US" sz="2000" dirty="0"/>
              <a:t>执行的结点值是否和</a:t>
            </a:r>
            <a:r>
              <a:rPr lang="en-US" altLang="zh-CN" sz="2000" dirty="0"/>
              <a:t>p</a:t>
            </a:r>
            <a:r>
              <a:rPr lang="zh-CN" altLang="en-US" sz="2000" dirty="0"/>
              <a:t>指向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q=q-&gt;next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14164" y="476672"/>
            <a:ext cx="7507560" cy="6048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*p,*q;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q = p-&gt;next; //q</a:t>
            </a:r>
            <a:r>
              <a:rPr lang="zh-CN" altLang="en-US" sz="2000" dirty="0"/>
              <a:t>指向</a:t>
            </a:r>
            <a:r>
              <a:rPr lang="en-US" altLang="zh-CN" sz="2000" dirty="0"/>
              <a:t>p</a:t>
            </a:r>
            <a:r>
              <a:rPr lang="zh-CN" altLang="en-US" sz="2000" dirty="0"/>
              <a:t>的后继结点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while(q)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if(q-&gt;data==p-&gt;data)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{     //</a:t>
            </a:r>
            <a:r>
              <a:rPr lang="zh-CN" altLang="en-US" sz="2000" dirty="0">
                <a:solidFill>
                  <a:srgbClr val="FF0000"/>
                </a:solidFill>
              </a:rPr>
              <a:t>删除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zh-CN" altLang="en-US" sz="2000" dirty="0">
                <a:solidFill>
                  <a:srgbClr val="FF0000"/>
                </a:solidFill>
              </a:rPr>
              <a:t>指向的结点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}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q=q-&gt;next;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067944" y="3284984"/>
            <a:ext cx="4536505" cy="936104"/>
            <a:chOff x="4067944" y="3284984"/>
            <a:chExt cx="4536505" cy="936104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4067944" y="3573016"/>
              <a:ext cx="1584176" cy="648072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652121" y="3284984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需要让</a:t>
              </a:r>
              <a:r>
                <a:rPr lang="en-US" altLang="zh-CN" dirty="0">
                  <a:solidFill>
                    <a:srgbClr val="FF0000"/>
                  </a:solidFill>
                </a:rPr>
                <a:t>q</a:t>
              </a:r>
              <a:r>
                <a:rPr lang="zh-CN" altLang="en-US" dirty="0">
                  <a:solidFill>
                    <a:srgbClr val="FF0000"/>
                  </a:solidFill>
                </a:rPr>
                <a:t>的前驱指向</a:t>
              </a:r>
              <a:r>
                <a:rPr lang="en-US" altLang="zh-CN" dirty="0">
                  <a:solidFill>
                    <a:srgbClr val="FF0000"/>
                  </a:solidFill>
                </a:rPr>
                <a:t>q</a:t>
              </a:r>
              <a:r>
                <a:rPr lang="zh-CN" altLang="en-US" dirty="0">
                  <a:solidFill>
                    <a:srgbClr val="FF0000"/>
                  </a:solidFill>
                </a:rPr>
                <a:t>的后继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528" y="188640"/>
            <a:ext cx="7507560" cy="6480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*p,*q, </a:t>
            </a:r>
            <a:r>
              <a:rPr lang="en-US" altLang="zh-CN" sz="2200" dirty="0">
                <a:solidFill>
                  <a:srgbClr val="FF0000"/>
                </a:solidFill>
              </a:rPr>
              <a:t>*</a:t>
            </a:r>
            <a:r>
              <a:rPr lang="en-US" altLang="zh-CN" sz="2200" dirty="0" err="1">
                <a:solidFill>
                  <a:srgbClr val="FF0000"/>
                </a:solidFill>
              </a:rPr>
              <a:t>q_pre</a:t>
            </a:r>
            <a:r>
              <a:rPr lang="en-US" altLang="zh-CN" sz="2200" dirty="0"/>
              <a:t>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q = p-&gt;next; //q</a:t>
            </a:r>
            <a:r>
              <a:rPr lang="zh-CN" altLang="en-US" sz="2000" dirty="0"/>
              <a:t>指向</a:t>
            </a:r>
            <a:r>
              <a:rPr lang="en-US" altLang="zh-CN" sz="2000" dirty="0"/>
              <a:t>p</a:t>
            </a:r>
            <a:r>
              <a:rPr lang="zh-CN" altLang="en-US" sz="2000" dirty="0"/>
              <a:t>的后继结点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while(q)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if(q-&gt;data==p-&gt;data)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 = 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-&gt;next; //</a:t>
            </a:r>
            <a:r>
              <a:rPr lang="zh-CN" altLang="en-US" sz="2000" dirty="0">
                <a:solidFill>
                  <a:srgbClr val="FF0000"/>
                </a:solidFill>
              </a:rPr>
              <a:t>或者是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=q;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q=q-&gt;next;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6247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*p,*q, *</a:t>
            </a:r>
            <a:r>
              <a:rPr lang="en-US" altLang="zh-CN" sz="2200" dirty="0" err="1"/>
              <a:t>q_pre</a:t>
            </a:r>
            <a:r>
              <a:rPr lang="en-US" altLang="zh-CN" sz="2200" dirty="0"/>
              <a:t>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q = p-&gt;next; //q</a:t>
            </a:r>
            <a:r>
              <a:rPr lang="zh-CN" altLang="en-US" sz="2000" dirty="0"/>
              <a:t>指向</a:t>
            </a:r>
            <a:r>
              <a:rPr lang="en-US" altLang="zh-CN" sz="2000" dirty="0"/>
              <a:t>p</a:t>
            </a:r>
            <a:r>
              <a:rPr lang="zh-CN" altLang="en-US" sz="2000" dirty="0"/>
              <a:t>的后继结点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while(q)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if(q-&gt;data==p-&gt;data)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{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-&gt;next=q-&gt;next;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free(q)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}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-&gt;next; //</a:t>
            </a:r>
            <a:r>
              <a:rPr lang="zh-CN" altLang="en-US" sz="2000" dirty="0"/>
              <a:t>或者是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=q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q=q-&gt;next;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203848" y="3068960"/>
            <a:ext cx="5592336" cy="1440160"/>
            <a:chOff x="3203848" y="3068960"/>
            <a:chExt cx="5592336" cy="1440160"/>
          </a:xfrm>
        </p:grpSpPr>
        <p:cxnSp>
          <p:nvCxnSpPr>
            <p:cNvPr id="6" name="直接箭头连接符 5"/>
            <p:cNvCxnSpPr/>
            <p:nvPr/>
          </p:nvCxnSpPr>
          <p:spPr>
            <a:xfrm flipH="1">
              <a:off x="3203848" y="3284984"/>
              <a:ext cx="2016224" cy="12241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5508104" y="3068960"/>
              <a:ext cx="3288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删除结点</a:t>
              </a:r>
              <a:r>
                <a:rPr lang="en-US" altLang="zh-CN" dirty="0">
                  <a:solidFill>
                    <a:srgbClr val="FF0000"/>
                  </a:solidFill>
                </a:rPr>
                <a:t>q</a:t>
              </a:r>
              <a:r>
                <a:rPr lang="zh-CN" altLang="en-US" dirty="0">
                  <a:solidFill>
                    <a:srgbClr val="FF0000"/>
                  </a:solidFill>
                </a:rPr>
                <a:t>时这两句就有问题了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2192655" y="4509135"/>
            <a:ext cx="2646045" cy="7200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*p,*q, *</a:t>
            </a:r>
            <a:r>
              <a:rPr lang="en-US" altLang="zh-CN" sz="2200" dirty="0" err="1"/>
              <a:t>q_pre</a:t>
            </a:r>
            <a:r>
              <a:rPr lang="en-US" altLang="zh-CN" sz="2200" dirty="0"/>
              <a:t>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q = p-&gt;next; //q</a:t>
            </a:r>
            <a:r>
              <a:rPr lang="zh-CN" altLang="en-US" sz="2000" dirty="0"/>
              <a:t>指向</a:t>
            </a:r>
            <a:r>
              <a:rPr lang="en-US" altLang="zh-CN" sz="2000" dirty="0"/>
              <a:t>p</a:t>
            </a:r>
            <a:r>
              <a:rPr lang="zh-CN" altLang="en-US" sz="2000" dirty="0"/>
              <a:t>的后继结点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while(q)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if(q-&gt;data==p-&gt;data)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-&gt;next=q-&gt;next;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free(q);//</a:t>
            </a:r>
            <a:r>
              <a:rPr lang="zh-CN" altLang="en-US" sz="2000" dirty="0">
                <a:solidFill>
                  <a:srgbClr val="FF0000"/>
                </a:solidFill>
              </a:rPr>
              <a:t>删除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zh-CN" altLang="en-US" sz="2000" dirty="0">
                <a:solidFill>
                  <a:srgbClr val="FF0000"/>
                </a:solidFill>
              </a:rPr>
              <a:t>指向的结点，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zh-CN" altLang="en-US" sz="2000" dirty="0">
                <a:solidFill>
                  <a:srgbClr val="FF0000"/>
                </a:solidFill>
              </a:rPr>
              <a:t>还需要指向它的下一个结点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</a:t>
            </a:r>
            <a:r>
              <a:rPr lang="en-US" altLang="zh-CN" sz="2000" dirty="0">
                <a:solidFill>
                  <a:srgbClr val="FF0000"/>
                </a:solidFill>
              </a:rPr>
              <a:t>else{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-&gt;next; //</a:t>
            </a:r>
            <a:r>
              <a:rPr lang="zh-CN" altLang="en-US" sz="2000" dirty="0"/>
              <a:t>或者是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=q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q=q-&gt;next;</a:t>
            </a:r>
            <a:r>
              <a:rPr lang="en-US" altLang="zh-CN" sz="2000" dirty="0">
                <a:solidFill>
                  <a:srgbClr val="FF0000"/>
                </a:solidFill>
              </a:rPr>
              <a:t>}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*p,*q, *</a:t>
            </a:r>
            <a:r>
              <a:rPr lang="en-US" altLang="zh-CN" sz="2200" dirty="0" err="1"/>
              <a:t>q_pre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rgbClr val="FF0000"/>
                </a:solidFill>
              </a:rPr>
              <a:t>*r</a:t>
            </a:r>
            <a:r>
              <a:rPr lang="en-US" altLang="zh-CN" sz="2200" dirty="0"/>
              <a:t>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q = p-&gt;next; //q</a:t>
            </a:r>
            <a:r>
              <a:rPr lang="zh-CN" altLang="en-US" sz="2000" dirty="0"/>
              <a:t>指向</a:t>
            </a:r>
            <a:r>
              <a:rPr lang="en-US" altLang="zh-CN" sz="2000" dirty="0"/>
              <a:t>p</a:t>
            </a:r>
            <a:r>
              <a:rPr lang="zh-CN" altLang="en-US" sz="2000" dirty="0"/>
              <a:t>的后继结点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while(q)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if(q-&gt;data==p-&gt;data)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-&gt;next=q-&gt;next;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r = q;  q=q-&gt;</a:t>
            </a:r>
            <a:r>
              <a:rPr lang="en-US" altLang="zh-CN" sz="2000" dirty="0" err="1">
                <a:solidFill>
                  <a:srgbClr val="FF0000"/>
                </a:solidFill>
              </a:rPr>
              <a:t>nxet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free(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en-US" altLang="zh-CN" sz="2000" dirty="0"/>
              <a:t>);//</a:t>
            </a:r>
            <a:r>
              <a:rPr lang="zh-CN" altLang="en-US" sz="2000" dirty="0">
                <a:solidFill>
                  <a:srgbClr val="FF0000"/>
                </a:solidFill>
              </a:rPr>
              <a:t>删除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zh-CN" altLang="en-US" sz="2000" dirty="0">
                <a:solidFill>
                  <a:srgbClr val="FF0000"/>
                </a:solidFill>
              </a:rPr>
              <a:t>指向的结点，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zh-CN" altLang="en-US" sz="2000" dirty="0">
                <a:solidFill>
                  <a:srgbClr val="FF0000"/>
                </a:solidFill>
              </a:rPr>
              <a:t>还需要指向它的下一个结点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</a:t>
            </a:r>
            <a:r>
              <a:rPr lang="en-US" altLang="zh-CN" sz="2000" dirty="0">
                <a:solidFill>
                  <a:srgbClr val="FF0000"/>
                </a:solidFill>
              </a:rPr>
              <a:t>else{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-&gt;next; //</a:t>
            </a:r>
            <a:r>
              <a:rPr lang="zh-CN" altLang="en-US" sz="2000" dirty="0"/>
              <a:t>或者是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=q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q=q-&gt;next;</a:t>
            </a:r>
            <a:r>
              <a:rPr lang="en-US" altLang="zh-CN" sz="2000" dirty="0">
                <a:solidFill>
                  <a:srgbClr val="FF0000"/>
                </a:solidFill>
              </a:rPr>
              <a:t>}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08104" y="764704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q_pre</a:t>
            </a:r>
            <a:r>
              <a:rPr lang="zh-CN" altLang="en-US" dirty="0">
                <a:solidFill>
                  <a:srgbClr val="FF0000"/>
                </a:solidFill>
              </a:rPr>
              <a:t>密切相关，可以用一个变量表示另外一个变量，对代码进行优化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q= </a:t>
            </a:r>
            <a:r>
              <a:rPr lang="en-US" altLang="zh-CN" dirty="0" err="1">
                <a:solidFill>
                  <a:srgbClr val="FF0000"/>
                </a:solidFill>
              </a:rPr>
              <a:t>q_pre</a:t>
            </a:r>
            <a:r>
              <a:rPr lang="en-US" altLang="zh-CN" dirty="0">
                <a:solidFill>
                  <a:srgbClr val="FF0000"/>
                </a:solidFill>
              </a:rPr>
              <a:t>-&gt;next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</a:t>
            </a:r>
            <a:r>
              <a:rPr lang="en-US" altLang="zh-CN" sz="2200" strike="sngStrike" dirty="0">
                <a:solidFill>
                  <a:srgbClr val="FF0000"/>
                </a:solidFill>
              </a:rPr>
              <a:t>,*q</a:t>
            </a:r>
            <a:r>
              <a:rPr lang="en-US" altLang="zh-CN" sz="2200" dirty="0"/>
              <a:t>, *</a:t>
            </a:r>
            <a:r>
              <a:rPr lang="en-US" altLang="zh-CN" sz="2200" dirty="0" err="1"/>
              <a:t>q_pre</a:t>
            </a:r>
            <a:r>
              <a:rPr lang="en-US" altLang="zh-CN" sz="2200" dirty="0"/>
              <a:t>, *r;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q = p-&gt;next; //q</a:t>
            </a:r>
            <a:r>
              <a:rPr lang="zh-CN" altLang="en-US" sz="2000" strike="sngStrike" dirty="0">
                <a:solidFill>
                  <a:srgbClr val="FF0000"/>
                </a:solidFill>
              </a:rPr>
              <a:t>指向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p</a:t>
            </a:r>
            <a:r>
              <a:rPr lang="zh-CN" altLang="en-US" sz="2000" strike="sngStrike" dirty="0">
                <a:solidFill>
                  <a:srgbClr val="FF0000"/>
                </a:solidFill>
              </a:rPr>
              <a:t>的后继结点</a:t>
            </a:r>
            <a:endParaRPr lang="en-US" altLang="zh-CN" sz="2000" strike="sngStrik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q</a:t>
            </a:r>
            <a:r>
              <a:rPr lang="en-US" altLang="zh-CN" sz="2000" dirty="0">
                <a:solidFill>
                  <a:srgbClr val="FF0000"/>
                </a:solidFill>
              </a:rPr>
              <a:t>   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(q-&gt;data==p-&gt;data)</a:t>
            </a:r>
            <a:r>
              <a:rPr lang="en-US" altLang="zh-CN" sz="2000" dirty="0">
                <a:solidFill>
                  <a:srgbClr val="FF0000"/>
                </a:solidFill>
              </a:rPr>
              <a:t> (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-&gt;next-&gt;data == p-&gt;data)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{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-&gt;next=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q-&gt;next</a:t>
            </a:r>
            <a:r>
              <a:rPr lang="en-US" altLang="zh-CN" sz="2000" dirty="0">
                <a:solidFill>
                  <a:srgbClr val="FF0000"/>
                </a:solidFill>
              </a:rPr>
              <a:t>  q-&gt;pre-&gt;next-&gt;next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r = 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q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</a:t>
            </a:r>
            <a:r>
              <a:rPr lang="en-US" altLang="zh-CN" sz="2000" dirty="0"/>
              <a:t>;  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q=q-&gt;</a:t>
            </a:r>
            <a:r>
              <a:rPr lang="en-US" altLang="zh-CN" sz="2000" strike="sngStrike" dirty="0" err="1">
                <a:solidFill>
                  <a:srgbClr val="FF0000"/>
                </a:solidFill>
              </a:rPr>
              <a:t>nxet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;</a:t>
            </a:r>
            <a:endParaRPr lang="en-US" altLang="zh-CN" sz="2000" strike="sngStrik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free(r);//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}else{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-&gt;next; //</a:t>
            </a:r>
            <a:r>
              <a:rPr lang="zh-CN" altLang="en-US" sz="2000" dirty="0"/>
              <a:t>或者是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=q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</a:t>
            </a:r>
            <a:r>
              <a:rPr lang="en-US" altLang="zh-CN" sz="2000" strike="sngStrike" dirty="0">
                <a:solidFill>
                  <a:srgbClr val="FF0000"/>
                </a:solidFill>
              </a:rPr>
              <a:t>q=q-&gt;next</a:t>
            </a:r>
            <a:r>
              <a:rPr lang="en-US" altLang="zh-CN" sz="2000" dirty="0"/>
              <a:t>;}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08104" y="764704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q_pre</a:t>
            </a:r>
            <a:r>
              <a:rPr lang="zh-CN" altLang="en-US" dirty="0">
                <a:solidFill>
                  <a:srgbClr val="FF0000"/>
                </a:solidFill>
              </a:rPr>
              <a:t>密切相关，可以用一个变量表示另外一个变量，对代码进行优化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q= </a:t>
            </a:r>
            <a:r>
              <a:rPr lang="en-US" altLang="zh-CN" dirty="0" err="1">
                <a:solidFill>
                  <a:srgbClr val="FF0000"/>
                </a:solidFill>
              </a:rPr>
              <a:t>q_pre</a:t>
            </a:r>
            <a:r>
              <a:rPr lang="en-US" altLang="zh-CN" dirty="0">
                <a:solidFill>
                  <a:srgbClr val="FF0000"/>
                </a:solidFill>
              </a:rPr>
              <a:t>-&gt;next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 *</a:t>
            </a:r>
            <a:r>
              <a:rPr lang="en-US" altLang="zh-CN" sz="2200" dirty="0" err="1"/>
              <a:t>q_pre</a:t>
            </a:r>
            <a:r>
              <a:rPr lang="en-US" altLang="zh-CN" sz="2200" dirty="0"/>
              <a:t>, *r;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-&gt;next-&gt;data == 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-&gt;next= q-&gt;pre-&gt;next-&gt;next;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r = 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-&gt;next;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 free(r);//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}else{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-&gt;next; //</a:t>
            </a:r>
            <a:r>
              <a:rPr lang="zh-CN" altLang="en-US" sz="2000" dirty="0"/>
              <a:t>或者是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=q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08104" y="764704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整理代码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932040" y="2420888"/>
            <a:ext cx="1008112" cy="720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228184" y="23488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需要调换一下位置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线性结构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何谓</a:t>
            </a:r>
            <a:r>
              <a:rPr lang="zh-CN" altLang="en-US" dirty="0">
                <a:solidFill>
                  <a:srgbClr val="FF0000"/>
                </a:solidFill>
              </a:rPr>
              <a:t>线性结构</a:t>
            </a:r>
            <a:r>
              <a:rPr lang="en-US" altLang="zh-CN" dirty="0"/>
              <a:t>?</a:t>
            </a:r>
            <a:endParaRPr lang="en-US" altLang="zh-C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200" dirty="0"/>
              <a:t>例</a:t>
            </a:r>
            <a:r>
              <a:rPr kumimoji="1" lang="en-US" altLang="zh-CN" sz="2200" dirty="0"/>
              <a:t>6</a:t>
            </a:r>
            <a:r>
              <a:rPr kumimoji="1" lang="zh-CN" altLang="en-US" sz="2200" dirty="0"/>
              <a:t>、文本编辑软件对文本的处理，可以认为是对一个大字符串进行建立、插入、删除、取子串、字符串匹配等操作，而字符串的逻辑结构是</a:t>
            </a:r>
            <a:r>
              <a:rPr kumimoji="1" lang="zh-CN" altLang="en-US" sz="2200" dirty="0">
                <a:solidFill>
                  <a:srgbClr val="FF0000"/>
                </a:solidFill>
              </a:rPr>
              <a:t>以字符为元素</a:t>
            </a:r>
            <a:r>
              <a:rPr kumimoji="1" lang="zh-CN" altLang="en-US" sz="2200" dirty="0"/>
              <a:t>的线性结构</a:t>
            </a:r>
            <a:r>
              <a:rPr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200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3961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76516" y="4233880"/>
            <a:ext cx="62674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 *</a:t>
            </a:r>
            <a:r>
              <a:rPr lang="en-US" altLang="zh-CN" sz="2200" dirty="0" err="1"/>
              <a:t>q_pre</a:t>
            </a:r>
            <a:r>
              <a:rPr lang="en-US" altLang="zh-CN" sz="2200" dirty="0"/>
              <a:t>, *r;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-&gt;next-&gt;data == 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</a:t>
            </a:r>
            <a:r>
              <a:rPr lang="en-US" altLang="zh-CN" sz="2000" dirty="0">
                <a:solidFill>
                  <a:srgbClr val="FF0000"/>
                </a:solidFill>
              </a:rPr>
              <a:t>r = 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-&gt;next;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</a:t>
            </a:r>
            <a:r>
              <a:rPr lang="en-US" altLang="zh-CN" sz="2000" dirty="0" err="1">
                <a:solidFill>
                  <a:srgbClr val="FF0000"/>
                </a:solidFill>
              </a:rPr>
              <a:t>q_pre</a:t>
            </a:r>
            <a:r>
              <a:rPr lang="en-US" altLang="zh-CN" sz="2000" dirty="0">
                <a:solidFill>
                  <a:srgbClr val="FF0000"/>
                </a:solidFill>
              </a:rPr>
              <a:t>-&gt;next= r-&gt;next;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 free(r);//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}else{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-&gt;next; //</a:t>
            </a:r>
            <a:r>
              <a:rPr lang="zh-CN" altLang="en-US" sz="2000" dirty="0"/>
              <a:t>或者是</a:t>
            </a:r>
            <a:r>
              <a:rPr lang="en-US" altLang="zh-CN" sz="2000" dirty="0" err="1"/>
              <a:t>q_pre</a:t>
            </a:r>
            <a:r>
              <a:rPr lang="en-US" altLang="zh-CN" sz="2000" dirty="0"/>
              <a:t>=q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08104" y="764704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整理代码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把变量名</a:t>
            </a:r>
            <a:r>
              <a:rPr lang="en-US" altLang="zh-CN" dirty="0" err="1">
                <a:solidFill>
                  <a:srgbClr val="FF0000"/>
                </a:solidFill>
              </a:rPr>
              <a:t>q_pre</a:t>
            </a:r>
            <a:r>
              <a:rPr lang="zh-CN" altLang="en-US" dirty="0">
                <a:solidFill>
                  <a:srgbClr val="FF0000"/>
                </a:solidFill>
              </a:rPr>
              <a:t>换个名字，改为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 *</a:t>
            </a:r>
            <a:r>
              <a:rPr lang="en-US" altLang="zh-CN" sz="2200" dirty="0">
                <a:solidFill>
                  <a:srgbClr val="FF0000"/>
                </a:solidFill>
              </a:rPr>
              <a:t>q</a:t>
            </a:r>
            <a:r>
              <a:rPr lang="en-US" altLang="zh-CN" sz="2200" dirty="0"/>
              <a:t>, *r;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 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</a:t>
            </a:r>
            <a:r>
              <a:rPr lang="en-US" altLang="zh-CN" sz="2000" dirty="0">
                <a:solidFill>
                  <a:srgbClr val="FF0000"/>
                </a:solidFill>
              </a:rPr>
              <a:t>q-&gt;next</a:t>
            </a:r>
            <a:r>
              <a:rPr lang="en-US" altLang="zh-CN" sz="2000" dirty="0"/>
              <a:t>-&gt;data == 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{r =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-&gt;next;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q</a:t>
            </a:r>
            <a:r>
              <a:rPr lang="en-US" altLang="zh-CN" sz="2000" dirty="0"/>
              <a:t>-&gt;next= r-&gt;next;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free(r);//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}else{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-&gt;next; //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08104" y="764704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整理代码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把变量名</a:t>
            </a:r>
            <a:r>
              <a:rPr lang="en-US" altLang="zh-CN" dirty="0" err="1">
                <a:solidFill>
                  <a:srgbClr val="FF0000"/>
                </a:solidFill>
              </a:rPr>
              <a:t>q_pre</a:t>
            </a:r>
            <a:r>
              <a:rPr lang="zh-CN" altLang="en-US" dirty="0">
                <a:solidFill>
                  <a:srgbClr val="FF0000"/>
                </a:solidFill>
              </a:rPr>
              <a:t>换个名字，改为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 *</a:t>
            </a:r>
            <a:r>
              <a:rPr lang="en-US" altLang="zh-CN" sz="2200" dirty="0">
                <a:solidFill>
                  <a:srgbClr val="FF0000"/>
                </a:solidFill>
              </a:rPr>
              <a:t>q</a:t>
            </a:r>
            <a:r>
              <a:rPr lang="en-US" altLang="zh-CN" sz="2200" dirty="0"/>
              <a:t>, *r;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while(p)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 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-&gt;next-&gt;data == 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{r =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-&gt;next;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q</a:t>
            </a:r>
            <a:r>
              <a:rPr lang="en-US" altLang="zh-CN" sz="2000" dirty="0"/>
              <a:t>-&gt;next= r-&gt;next;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free(r);//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}else{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-&gt;next; //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19672" y="1124744"/>
            <a:ext cx="7507560" cy="923330"/>
            <a:chOff x="1619672" y="1124744"/>
            <a:chExt cx="7507560" cy="923330"/>
          </a:xfrm>
        </p:grpSpPr>
        <p:cxnSp>
          <p:nvCxnSpPr>
            <p:cNvPr id="5" name="直接箭头连接符 4"/>
            <p:cNvCxnSpPr/>
            <p:nvPr/>
          </p:nvCxnSpPr>
          <p:spPr>
            <a:xfrm flipH="1">
              <a:off x="1619672" y="1268760"/>
              <a:ext cx="3024336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5004048" y="1124744"/>
              <a:ext cx="4123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其实不需要对最后一个元素去重，只需要保证倒数第二个元素时能进入</a:t>
              </a:r>
              <a:r>
                <a:rPr lang="en-US" altLang="zh-CN" dirty="0">
                  <a:solidFill>
                    <a:srgbClr val="FF0000"/>
                  </a:solidFill>
                </a:rPr>
                <a:t>while</a:t>
              </a:r>
              <a:r>
                <a:rPr lang="zh-CN" altLang="en-US" dirty="0">
                  <a:solidFill>
                    <a:srgbClr val="FF0000"/>
                  </a:solidFill>
                </a:rPr>
                <a:t>循环即可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220073" y="2348880"/>
            <a:ext cx="3672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把</a:t>
            </a:r>
            <a:r>
              <a:rPr lang="en-US" altLang="zh-CN" dirty="0">
                <a:solidFill>
                  <a:srgbClr val="FF0000"/>
                </a:solidFill>
              </a:rPr>
              <a:t>while(p)</a:t>
            </a:r>
            <a:r>
              <a:rPr lang="zh-CN" altLang="en-US" dirty="0">
                <a:solidFill>
                  <a:srgbClr val="FF0000"/>
                </a:solidFill>
              </a:rPr>
              <a:t>改为</a:t>
            </a:r>
            <a:r>
              <a:rPr lang="en-US" altLang="zh-CN" dirty="0">
                <a:solidFill>
                  <a:srgbClr val="FF0000"/>
                </a:solidFill>
              </a:rPr>
              <a:t>while(p-&gt;next)</a:t>
            </a:r>
            <a:r>
              <a:rPr lang="zh-CN" altLang="en-US" dirty="0">
                <a:solidFill>
                  <a:srgbClr val="FF0000"/>
                </a:solidFill>
              </a:rPr>
              <a:t>即可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While(p)</a:t>
            </a:r>
            <a:r>
              <a:rPr lang="zh-CN" altLang="en-US" dirty="0">
                <a:solidFill>
                  <a:srgbClr val="FF0000"/>
                </a:solidFill>
              </a:rPr>
              <a:t>，只要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不为空就可以进入循环，因此最后一个结点可以进入循环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while(p-&gt;next)</a:t>
            </a:r>
            <a:r>
              <a:rPr lang="zh-CN" altLang="en-US" dirty="0">
                <a:solidFill>
                  <a:srgbClr val="FF0000"/>
                </a:solidFill>
              </a:rPr>
              <a:t>，只要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的下一个结点不为空就可以进入循环，因此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指向倒数第二个元素时可以进入循环，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指向最后一个元素时不能进入循环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 *</a:t>
            </a:r>
            <a:r>
              <a:rPr lang="en-US" altLang="zh-CN" sz="2200" dirty="0">
                <a:solidFill>
                  <a:srgbClr val="FF0000"/>
                </a:solidFill>
              </a:rPr>
              <a:t>q</a:t>
            </a:r>
            <a:r>
              <a:rPr lang="en-US" altLang="zh-CN" sz="2200" dirty="0"/>
              <a:t>, *r;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while(</a:t>
            </a:r>
            <a:r>
              <a:rPr lang="en-US" altLang="zh-CN" sz="2000" dirty="0">
                <a:solidFill>
                  <a:srgbClr val="FF0000"/>
                </a:solidFill>
              </a:rPr>
              <a:t>p-next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 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</a:t>
            </a:r>
            <a:r>
              <a:rPr lang="en-US" altLang="zh-CN" sz="2000" dirty="0">
                <a:solidFill>
                  <a:srgbClr val="FF0000"/>
                </a:solidFill>
              </a:rPr>
              <a:t>q-&gt;next</a:t>
            </a:r>
            <a:r>
              <a:rPr lang="en-US" altLang="zh-CN" sz="2000" dirty="0"/>
              <a:t>-&gt;data == 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{r =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-&gt;next;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q</a:t>
            </a:r>
            <a:r>
              <a:rPr lang="en-US" altLang="zh-CN" sz="2000" dirty="0"/>
              <a:t>-&gt;next= r-&gt;next;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free(r);//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}else{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-&gt;next; //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979712" y="1331476"/>
            <a:ext cx="4832894" cy="369332"/>
            <a:chOff x="1979712" y="1331476"/>
            <a:chExt cx="4832894" cy="369332"/>
          </a:xfrm>
        </p:grpSpPr>
        <p:cxnSp>
          <p:nvCxnSpPr>
            <p:cNvPr id="4" name="直接箭头连接符 3"/>
            <p:cNvCxnSpPr/>
            <p:nvPr/>
          </p:nvCxnSpPr>
          <p:spPr>
            <a:xfrm flipH="1">
              <a:off x="1979712" y="1556792"/>
              <a:ext cx="2088232" cy="144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067944" y="1331476"/>
              <a:ext cx="2744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P-&gt;next</a:t>
              </a:r>
              <a:r>
                <a:rPr lang="zh-CN" altLang="en-US" dirty="0">
                  <a:solidFill>
                    <a:srgbClr val="FF0000"/>
                  </a:solidFill>
                </a:rPr>
                <a:t>是否一定合法呢？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6632"/>
            <a:ext cx="7507560" cy="6741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pur_LinkList</a:t>
            </a:r>
            <a:r>
              <a:rPr lang="en-US" altLang="zh-CN" dirty="0"/>
              <a:t>(</a:t>
            </a:r>
            <a:r>
              <a:rPr lang="en-US" altLang="zh-CN" dirty="0" err="1"/>
              <a:t>LinkList</a:t>
            </a:r>
            <a:r>
              <a:rPr lang="en-US" altLang="zh-CN" dirty="0"/>
              <a:t> H)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/>
              <a:t>      </a:t>
            </a:r>
            <a:r>
              <a:rPr lang="en-US" altLang="zh-CN" sz="2200" dirty="0" err="1"/>
              <a:t>LNode</a:t>
            </a:r>
            <a:r>
              <a:rPr lang="en-US" altLang="zh-CN" sz="2200" dirty="0"/>
              <a:t> *p, *</a:t>
            </a:r>
            <a:r>
              <a:rPr lang="en-US" altLang="zh-CN" sz="2200" dirty="0">
                <a:solidFill>
                  <a:srgbClr val="FF0000"/>
                </a:solidFill>
              </a:rPr>
              <a:t>q</a:t>
            </a:r>
            <a:r>
              <a:rPr lang="en-US" altLang="zh-CN" sz="2200" dirty="0"/>
              <a:t>, *r; 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      p = H-&gt;next;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FF0000"/>
                </a:solidFill>
              </a:rPr>
              <a:t>if(p==null) return;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while(</a:t>
            </a:r>
            <a:r>
              <a:rPr lang="en-US" altLang="zh-CN" sz="2000" dirty="0">
                <a:solidFill>
                  <a:srgbClr val="FF0000"/>
                </a:solidFill>
              </a:rPr>
              <a:t>p-next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{       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= p;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while(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{     if(</a:t>
            </a:r>
            <a:r>
              <a:rPr lang="en-US" altLang="zh-CN" sz="2000" dirty="0">
                <a:solidFill>
                  <a:srgbClr val="FF0000"/>
                </a:solidFill>
              </a:rPr>
              <a:t>q-&gt;next</a:t>
            </a:r>
            <a:r>
              <a:rPr lang="en-US" altLang="zh-CN" sz="2000" dirty="0"/>
              <a:t>-&gt;data == p-&gt;data)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{r =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-&gt;next;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q</a:t>
            </a:r>
            <a:r>
              <a:rPr lang="en-US" altLang="zh-CN" sz="2000" dirty="0"/>
              <a:t>-&gt;next= r-&gt;next;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free(r);//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                   }else{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FF0000"/>
                </a:solidFill>
              </a:rPr>
              <a:t>q</a:t>
            </a:r>
            <a:r>
              <a:rPr lang="en-US" altLang="zh-CN" sz="2000" dirty="0"/>
              <a:t>-&gt;next; //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p= p-&gt;next;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4BAC2F2D-F6B0-4F05-B068-E664384E911E}" type="datetime2">
              <a:rPr lang="zh-CN" altLang="en-US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56640" y="6299200"/>
            <a:ext cx="573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单链表中删除重复结点，该算法的时间性能为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348615"/>
            <a:ext cx="7819390" cy="58743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908050"/>
            <a:ext cx="8424863" cy="38163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tabLst>
                <a:tab pos="663575" algn="l"/>
              </a:tabLst>
            </a:pPr>
            <a:r>
              <a:rPr lang="en-US" altLang="zh-CN" sz="2400" dirty="0">
                <a:solidFill>
                  <a:schemeClr val="folHlink"/>
                </a:solidFill>
              </a:rPr>
              <a:t>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】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设有两个单链表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，其中元素递增有序，编写算法将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归并成一个按元素值递减（允许有相同值）有序的链表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，要求用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中的原结点形成，不能重新申请结点。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663575" algn="l"/>
              </a:tabLst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663575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算法思路：</a:t>
            </a:r>
            <a:endParaRPr lang="zh-CN" altLang="en-US" sz="2400" u="sng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663575" algn="l"/>
              </a:tabLst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利用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两表有序的特点，依次进行比较，将当前值较小者摘下，插入到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表的头部，得到的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表则为递减有序的。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947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15508225-A695-4605-8CC1-F91C91DA6688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3FF8D3F1-0FE2-42FE-8457-606A1B7C18C8}" type="datetime2">
              <a:rPr lang="zh-CN" altLang="en-US" smtClean="0"/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304165"/>
            <a:ext cx="6299835" cy="62490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6763" y="641333"/>
            <a:ext cx="7704137" cy="3587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隶书" panose="02010509060101010101" pitchFamily="49" charset="-122"/>
              </a:rPr>
              <a:t>2.4  </a:t>
            </a:r>
            <a:r>
              <a:rPr lang="zh-CN" altLang="en-US" sz="3600" dirty="0">
                <a:latin typeface="隶书" panose="02010509060101010101" pitchFamily="49" charset="-122"/>
              </a:rPr>
              <a:t>顺序表和链表的比较</a:t>
            </a:r>
            <a:endParaRPr lang="zh-CN" altLang="en-US" sz="3600" dirty="0">
              <a:latin typeface="隶书" panose="02010509060101010101" pitchFamily="49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31888"/>
            <a:ext cx="8351837" cy="544038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顺序存储有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个优点：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方法简单，各种高级语言中都有数组，容易实现。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不用为表示结点间的逻辑关系而增加额外的存储开销。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顺序表具有按元素序号随机访问的特点。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Clr>
                <a:schemeClr val="tx2"/>
              </a:buClr>
            </a:pP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顺序存储两个缺点：</a:t>
            </a:r>
            <a:endParaRPr kumimoji="1"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⑴ 在顺序表中做插入删除操作时，平均移动大约表中一半的元素，因此对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较大的顺序表效率低。</a:t>
            </a:r>
            <a:endParaRPr kumimoji="1"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⑵ 需要预先分配足够大的存储空间，估计过大，可能会导致顺序表后部大量闲置；预先分配过小，又会造成溢出。</a:t>
            </a:r>
            <a:endParaRPr kumimoji="1"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50000"/>
              </a:lnSpc>
              <a:buClr>
                <a:schemeClr val="tx2"/>
              </a:buClr>
            </a:pP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u="sng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链表的优缺点恰好与顺序表相反。</a:t>
            </a:r>
            <a:endParaRPr kumimoji="1" lang="zh-CN" altLang="en-US" sz="2400" u="sng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3972" name="日期占位符 5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C30EC548-8007-438D-8576-E33007CB4423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357188" y="642938"/>
            <a:ext cx="8429625" cy="21487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dirty="0"/>
              <a:t>     </a:t>
            </a:r>
            <a:r>
              <a:rPr kumimoji="1" lang="zh-CN" alt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在实际中怎样选取存储结构呢？通常有以下几点考虑：</a:t>
            </a:r>
            <a:endParaRPr kumimoji="1" lang="zh-CN" altLang="en-US" sz="23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⒈ 基于存储的考虑</a:t>
            </a:r>
            <a:endParaRPr kumimoji="1" lang="zh-CN" altLang="en-US" sz="23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⒉ 基于运算的考虑</a:t>
            </a:r>
            <a:endParaRPr kumimoji="1" lang="zh-CN" altLang="en-US" sz="23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3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⒊ 基于环境的考虑</a:t>
            </a:r>
            <a:endParaRPr kumimoji="1" lang="zh-CN" altLang="en-US" sz="23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6019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0E6E1754-4EA8-47D1-BE49-31BED23D8AA2}" type="datetime2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线性表定义：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 </a:t>
            </a:r>
            <a:r>
              <a:rPr kumimoji="1" lang="zh-CN" altLang="en-US" sz="2400" dirty="0"/>
              <a:t>线性表是最简单、最基本、也是最常用的线性结构</a:t>
            </a:r>
            <a:r>
              <a:rPr kumimoji="1" lang="en-US" altLang="zh-CN" sz="2400" dirty="0"/>
              <a:t>   </a:t>
            </a:r>
            <a:endParaRPr kumimoji="1"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       </a:t>
            </a:r>
            <a:r>
              <a:rPr kumimoji="1" lang="zh-CN" altLang="en-US" sz="2400" dirty="0"/>
              <a:t>具有</a:t>
            </a:r>
            <a:r>
              <a:rPr kumimoji="1" lang="zh-CN" altLang="en-US" sz="2400" dirty="0">
                <a:solidFill>
                  <a:srgbClr val="FF0000"/>
                </a:solidFill>
              </a:rPr>
              <a:t>相同数据类型</a:t>
            </a:r>
            <a:r>
              <a:rPr kumimoji="1" lang="zh-CN" altLang="en-US" sz="2400" dirty="0"/>
              <a:t>的</a:t>
            </a:r>
            <a:r>
              <a:rPr kumimoji="1" lang="en-US" altLang="zh-CN" sz="2400" dirty="0"/>
              <a:t>n(n&gt;=0)</a:t>
            </a:r>
            <a:r>
              <a:rPr kumimoji="1" lang="zh-CN" altLang="en-US" sz="2400" dirty="0"/>
              <a:t>个数据元素的</a:t>
            </a:r>
            <a:r>
              <a:rPr kumimoji="1" lang="zh-CN" altLang="en-US" sz="2400" dirty="0">
                <a:solidFill>
                  <a:srgbClr val="FF0000"/>
                </a:solidFill>
              </a:rPr>
              <a:t>有限序列</a:t>
            </a:r>
            <a:r>
              <a:rPr kumimoji="1" lang="zh-CN" altLang="en-US" sz="2400" dirty="0"/>
              <a:t>，通常记为：</a:t>
            </a:r>
            <a:endParaRPr kumimoji="1" lang="zh-CN" alt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/>
              <a:t>    </a:t>
            </a:r>
            <a:r>
              <a:rPr kumimoji="1" lang="en-US" altLang="zh-CN" sz="2400" dirty="0"/>
              <a:t>(a</a:t>
            </a:r>
            <a:r>
              <a:rPr kumimoji="1" lang="en-US" altLang="zh-CN" sz="2400" baseline="-25000" dirty="0"/>
              <a:t>1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a</a:t>
            </a:r>
            <a:r>
              <a:rPr kumimoji="1" lang="en-US" altLang="zh-CN" sz="2400" baseline="-25000" dirty="0"/>
              <a:t>2</a:t>
            </a:r>
            <a:r>
              <a:rPr kumimoji="1" lang="zh-CN" altLang="en-US" sz="2400" dirty="0"/>
              <a:t>，</a:t>
            </a:r>
            <a:r>
              <a:rPr kumimoji="1" lang="en-US" altLang="zh-CN" sz="2400" dirty="0">
                <a:latin typeface="Arial" panose="020B0604020202020204"/>
              </a:rPr>
              <a:t>…</a:t>
            </a:r>
            <a:r>
              <a:rPr kumimoji="1" lang="en-US" altLang="zh-CN" sz="2400" dirty="0"/>
              <a:t> a</a:t>
            </a:r>
            <a:r>
              <a:rPr kumimoji="1" lang="en-US" altLang="zh-CN" sz="2400" baseline="-25000" dirty="0"/>
              <a:t>i-1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a</a:t>
            </a:r>
            <a:r>
              <a:rPr kumimoji="1" lang="en-US" altLang="zh-CN" sz="2400" baseline="-25000" dirty="0" err="1"/>
              <a:t>i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a</a:t>
            </a:r>
            <a:r>
              <a:rPr kumimoji="1" lang="en-US" altLang="zh-CN" sz="2400" baseline="-25000" dirty="0"/>
              <a:t>i+1</a:t>
            </a:r>
            <a:r>
              <a:rPr kumimoji="1" lang="zh-CN" altLang="en-US" sz="2400" dirty="0"/>
              <a:t>，</a:t>
            </a:r>
            <a:r>
              <a:rPr kumimoji="1" lang="en-US" altLang="zh-CN" sz="2400" dirty="0">
                <a:latin typeface="Arial" panose="020B0604020202020204"/>
              </a:rPr>
              <a:t>…</a:t>
            </a:r>
            <a:r>
              <a:rPr kumimoji="1" lang="en-US" altLang="zh-CN" sz="2400" dirty="0"/>
              <a:t>a</a:t>
            </a:r>
            <a:r>
              <a:rPr kumimoji="1" lang="en-US" altLang="zh-CN" sz="2400" baseline="-25000" dirty="0"/>
              <a:t>n</a:t>
            </a:r>
            <a:r>
              <a:rPr kumimoji="1" lang="en-US" altLang="zh-CN" sz="2400" dirty="0"/>
              <a:t>)</a:t>
            </a:r>
            <a:endParaRPr kumimoji="1"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/>
              <a:t>   </a:t>
            </a:r>
            <a:r>
              <a:rPr kumimoji="1" lang="zh-CN" altLang="en-US" sz="2400" dirty="0"/>
              <a:t>其中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为表长， 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＝</a:t>
            </a:r>
            <a:r>
              <a:rPr kumimoji="1" lang="en-US" altLang="zh-CN" sz="2400" dirty="0"/>
              <a:t>0 </a:t>
            </a:r>
            <a:r>
              <a:rPr kumimoji="1" lang="zh-CN" altLang="en-US" sz="2400" dirty="0"/>
              <a:t>时称为空表。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6763" y="641333"/>
            <a:ext cx="7704137" cy="3587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隶书" panose="02010509060101010101" pitchFamily="49" charset="-122"/>
              </a:rPr>
              <a:t>2.5  </a:t>
            </a:r>
            <a:r>
              <a:rPr lang="zh-CN" altLang="en-US" sz="3600" dirty="0">
                <a:latin typeface="隶书" panose="02010509060101010101" pitchFamily="49" charset="-122"/>
              </a:rPr>
              <a:t>单链表的应用：多项式及其运算</a:t>
            </a:r>
            <a:endParaRPr lang="zh-CN" altLang="en-US" sz="3600" dirty="0">
              <a:latin typeface="隶书" panose="02010509060101010101" pitchFamily="49" charset="-122"/>
            </a:endParaRPr>
          </a:p>
        </p:txBody>
      </p:sp>
      <p:sp>
        <p:nvSpPr>
          <p:cNvPr id="83972" name="日期占位符 5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</a:ln>
        </p:spPr>
        <p:txBody>
          <a:bodyPr/>
          <a:lstStyle/>
          <a:p>
            <a:fld id="{C30EC548-8007-438D-8576-E33007CB4423}" type="datetime2">
              <a:rPr lang="zh-CN" altLang="en-US" smtClean="0"/>
            </a:fld>
            <a:endParaRPr lang="en-US" altLang="zh-CN"/>
          </a:p>
        </p:txBody>
      </p:sp>
      <p:sp>
        <p:nvSpPr>
          <p:cNvPr id="45061" name="Rectangle 3"/>
          <p:cNvSpPr>
            <a:spLocks noGrp="1"/>
          </p:cNvSpPr>
          <p:nvPr>
            <p:ph idx="1"/>
          </p:nvPr>
        </p:nvSpPr>
        <p:spPr>
          <a:xfrm>
            <a:off x="685800" y="1219200"/>
            <a:ext cx="8208645" cy="5106035"/>
          </a:xfrm>
        </p:spPr>
        <p:txBody>
          <a:bodyPr vert="horz" wrap="square" lIns="91440" tIns="45720" rIns="91440" bIns="45720" anchor="t">
            <a:normAutofit lnSpcReduction="20000"/>
          </a:bodyPr>
          <a:p>
            <a:pPr eaLnBrk="1" hangingPunct="1">
              <a:buNone/>
            </a:pPr>
            <a:r>
              <a:rPr lang="zh-CN" altLang="en-US" sz="2400" b="1" dirty="0">
                <a:solidFill>
                  <a:srgbClr val="CC6600"/>
                </a:solidFill>
              </a:rPr>
              <a:t>数学表示</a:t>
            </a:r>
            <a:endParaRPr lang="zh-CN" altLang="en-US" sz="2400" b="1" dirty="0">
              <a:solidFill>
                <a:srgbClr val="FF9900"/>
              </a:solidFill>
            </a:endParaRPr>
          </a:p>
          <a:p>
            <a:pPr eaLnBrk="1" hangingPunct="1"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(x)=p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 + 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x +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+ … + p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x</a:t>
            </a:r>
            <a:r>
              <a:rPr lang="en-US" altLang="zh-CN" sz="2400" baseline="30000" dirty="0"/>
              <a:t>n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/>
              <a:t>        [</a:t>
            </a:r>
            <a:r>
              <a:rPr lang="zh-CN" altLang="en-US" sz="2400" dirty="0"/>
              <a:t>例</a:t>
            </a:r>
            <a:r>
              <a:rPr lang="en-US" altLang="zh-CN" sz="2400" dirty="0"/>
              <a:t>] pa(x)=7+3x+9x</a:t>
            </a:r>
            <a:r>
              <a:rPr lang="en-US" altLang="zh-CN" sz="2400" baseline="30000" dirty="0"/>
              <a:t>8</a:t>
            </a:r>
            <a:r>
              <a:rPr lang="en-US" altLang="zh-CN" sz="2400" dirty="0"/>
              <a:t>+5x</a:t>
            </a:r>
            <a:r>
              <a:rPr lang="en-US" altLang="zh-CN" sz="2400" baseline="30000" dirty="0"/>
              <a:t>17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400" dirty="0"/>
              <a:t>              pb(x)=8x+22x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-9x</a:t>
            </a:r>
            <a:r>
              <a:rPr lang="en-US" altLang="zh-CN" sz="2400" baseline="30000" dirty="0"/>
              <a:t>8</a:t>
            </a:r>
            <a:endParaRPr lang="en-US" altLang="zh-CN" sz="2400" baseline="30000" dirty="0"/>
          </a:p>
          <a:p>
            <a:pPr eaLnBrk="1" hangingPunct="1">
              <a:spcBef>
                <a:spcPct val="50000"/>
              </a:spcBef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CC6600"/>
                </a:solidFill>
              </a:rPr>
              <a:t>确定逻辑结构并且选择存储结构</a:t>
            </a:r>
            <a:endParaRPr lang="zh-CN" altLang="en-US" sz="2400" b="1" dirty="0">
              <a:solidFill>
                <a:srgbClr val="FF9900"/>
              </a:solidFill>
            </a:endParaRPr>
          </a:p>
          <a:p>
            <a:pPr eaLnBrk="1" hangingPunct="1">
              <a:buNone/>
            </a:pPr>
            <a:r>
              <a:rPr lang="zh-CN" altLang="en-US" sz="2400" dirty="0"/>
              <a:t>     线性表：数据元素  </a:t>
            </a:r>
            <a:r>
              <a:rPr lang="en-US" altLang="zh-CN" sz="2400" dirty="0"/>
              <a:t>(p)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400" dirty="0"/>
              <a:t>                    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p,e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存储结构：顺序表 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            带头结点的单链表   </a:t>
            </a:r>
            <a:endParaRPr lang="zh-CN" altLang="en-US" sz="2400" dirty="0"/>
          </a:p>
        </p:txBody>
      </p:sp>
      <p:sp>
        <p:nvSpPr>
          <p:cNvPr id="45062" name="AutoShape 5"/>
          <p:cNvSpPr/>
          <p:nvPr/>
        </p:nvSpPr>
        <p:spPr>
          <a:xfrm>
            <a:off x="3813175" y="38100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45063" name="AutoShape 6"/>
          <p:cNvSpPr/>
          <p:nvPr/>
        </p:nvSpPr>
        <p:spPr>
          <a:xfrm>
            <a:off x="2680970" y="493268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sp>
        <p:nvSpPr>
          <p:cNvPr id="33799" name="Text Box 7"/>
          <p:cNvSpPr txBox="1"/>
          <p:nvPr/>
        </p:nvSpPr>
        <p:spPr>
          <a:xfrm>
            <a:off x="4428808" y="4056380"/>
            <a:ext cx="865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altLang="zh-CN" sz="2400" b="1" dirty="0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33800" name="Text Box 8"/>
          <p:cNvSpPr txBox="1"/>
          <p:nvPr/>
        </p:nvSpPr>
        <p:spPr>
          <a:xfrm>
            <a:off x="5081905" y="5147310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</a:t>
            </a:r>
            <a:endParaRPr lang="en-US" altLang="zh-CN" sz="2400" b="1" dirty="0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8220" y="368808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ym typeface="+mn-ea"/>
              </a:rPr>
              <a:t>仅保存系数，稀疏多项式时浪费空间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95775" y="477901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ym typeface="+mn-ea"/>
              </a:rPr>
              <a:t>不利于运算（需较多插入删除）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800" grpId="0"/>
      <p:bldP spid="2" grpId="0"/>
      <p:bldP spid="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5334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400" b="1" dirty="0">
                <a:solidFill>
                  <a:srgbClr val="CC6600"/>
                </a:solidFill>
              </a:rPr>
              <a:t>存储结构定义</a:t>
            </a:r>
            <a:endParaRPr lang="zh-CN" altLang="en-US" sz="2400" dirty="0"/>
          </a:p>
        </p:txBody>
      </p:sp>
      <p:sp>
        <p:nvSpPr>
          <p:cNvPr id="46085" name="Text Box 143"/>
          <p:cNvSpPr txBox="1"/>
          <p:nvPr/>
        </p:nvSpPr>
        <p:spPr>
          <a:xfrm>
            <a:off x="1447800" y="990600"/>
            <a:ext cx="5943600" cy="22098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b="1" dirty="0"/>
              <a:t>typedef struct {</a:t>
            </a:r>
            <a:endParaRPr lang="en-US" altLang="zh-CN" sz="2400" b="1" dirty="0"/>
          </a:p>
          <a:p>
            <a:pPr marL="0" lvl="0" indent="0" eaLnBrk="1" hangingPunct="1">
              <a:buNone/>
            </a:pPr>
            <a:r>
              <a:rPr lang="en-US" altLang="zh-CN" sz="2400" b="1" dirty="0"/>
              <a:t>	float     coef;    //</a:t>
            </a:r>
            <a:r>
              <a:rPr lang="zh-CN" altLang="en-US" sz="2400" b="1" dirty="0">
                <a:ea typeface="楷体_GB2312" pitchFamily="49" charset="-122"/>
              </a:rPr>
              <a:t>系数</a:t>
            </a:r>
            <a:endParaRPr lang="zh-CN" altLang="en-US" sz="2400" b="1" dirty="0"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int        expn;   //</a:t>
            </a:r>
            <a:r>
              <a:rPr lang="zh-CN" altLang="en-US" sz="2400" b="1" dirty="0">
                <a:ea typeface="楷体_GB2312" pitchFamily="49" charset="-122"/>
              </a:rPr>
              <a:t>指数</a:t>
            </a:r>
            <a:endParaRPr lang="zh-CN" altLang="en-US" sz="2400" b="1" dirty="0">
              <a:ea typeface="楷体_GB2312" pitchFamily="49" charset="-122"/>
            </a:endParaRPr>
          </a:p>
          <a:p>
            <a:pPr marL="0" lvl="0" indent="0" eaLnBrk="1" hangingPunct="1">
              <a:buNone/>
            </a:pPr>
            <a:r>
              <a:rPr lang="en-US" altLang="zh-CN" sz="2400" b="1" dirty="0"/>
              <a:t>}ElemType;</a:t>
            </a:r>
            <a:endParaRPr lang="en-US" altLang="zh-CN" sz="2400" b="1" dirty="0"/>
          </a:p>
          <a:p>
            <a:pPr marL="0" lvl="0" indent="0" eaLnBrk="1" hangingPunct="1">
              <a:buNone/>
            </a:pPr>
            <a:r>
              <a:rPr lang="en-US" altLang="zh-CN" sz="2400" b="1" dirty="0"/>
              <a:t>Typedef  LinkList  polynomial; </a:t>
            </a:r>
            <a:endParaRPr lang="en-US" altLang="zh-CN" sz="2400" b="1" dirty="0"/>
          </a:p>
        </p:txBody>
      </p:sp>
      <p:sp>
        <p:nvSpPr>
          <p:cNvPr id="46086" name="下弧形箭头 1">
            <a:hlinkClick r:id="rId1" action="ppaction://hlinksldjump"/>
          </p:cNvPr>
          <p:cNvSpPr/>
          <p:nvPr/>
        </p:nvSpPr>
        <p:spPr>
          <a:xfrm>
            <a:off x="7021513" y="2997200"/>
            <a:ext cx="287337" cy="203200"/>
          </a:xfrm>
          <a:prstGeom prst="curvedUpArrow">
            <a:avLst>
              <a:gd name="adj1" fmla="val 25079"/>
              <a:gd name="adj2" fmla="val 50153"/>
              <a:gd name="adj3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22250" y="3576638"/>
            <a:ext cx="8572500" cy="477837"/>
            <a:chOff x="222250" y="3576638"/>
            <a:chExt cx="8572094" cy="477838"/>
          </a:xfrm>
        </p:grpSpPr>
        <p:sp>
          <p:nvSpPr>
            <p:cNvPr id="46137" name="Text Box 109"/>
            <p:cNvSpPr txBox="1"/>
            <p:nvPr/>
          </p:nvSpPr>
          <p:spPr>
            <a:xfrm>
              <a:off x="222250" y="3581400"/>
              <a:ext cx="4381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Pa</a:t>
              </a:r>
              <a:endParaRPr lang="en-US" altLang="zh-CN" sz="2000" dirty="0"/>
            </a:p>
          </p:txBody>
        </p:sp>
        <p:grpSp>
          <p:nvGrpSpPr>
            <p:cNvPr id="46138" name="Group 103"/>
            <p:cNvGrpSpPr/>
            <p:nvPr/>
          </p:nvGrpSpPr>
          <p:grpSpPr>
            <a:xfrm>
              <a:off x="1055688" y="3621088"/>
              <a:ext cx="1182688" cy="369888"/>
              <a:chOff x="933" y="2622"/>
              <a:chExt cx="745" cy="233"/>
            </a:xfrm>
          </p:grpSpPr>
          <p:sp>
            <p:nvSpPr>
              <p:cNvPr id="46158" name="Rectangle 104" descr="浅色上对角线"/>
              <p:cNvSpPr/>
              <p:nvPr/>
            </p:nvSpPr>
            <p:spPr>
              <a:xfrm>
                <a:off x="933" y="2622"/>
                <a:ext cx="267" cy="233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6159" name="Rectangle 105"/>
              <p:cNvSpPr/>
              <p:nvPr/>
            </p:nvSpPr>
            <p:spPr>
              <a:xfrm>
                <a:off x="1200" y="2622"/>
                <a:ext cx="478" cy="23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6160" name="Line 106"/>
              <p:cNvSpPr/>
              <p:nvPr/>
            </p:nvSpPr>
            <p:spPr>
              <a:xfrm>
                <a:off x="1446" y="2622"/>
                <a:ext cx="0" cy="2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6139" name="Text Box 107"/>
            <p:cNvSpPr txBox="1"/>
            <p:nvPr/>
          </p:nvSpPr>
          <p:spPr>
            <a:xfrm>
              <a:off x="1495425" y="3617913"/>
              <a:ext cx="395288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-1</a:t>
              </a:r>
              <a:endParaRPr lang="en-US" altLang="zh-CN" sz="2000" dirty="0"/>
            </a:p>
          </p:txBody>
        </p:sp>
        <p:sp>
          <p:nvSpPr>
            <p:cNvPr id="46140" name="Line 108"/>
            <p:cNvSpPr/>
            <p:nvPr/>
          </p:nvSpPr>
          <p:spPr>
            <a:xfrm>
              <a:off x="615950" y="3797300"/>
              <a:ext cx="4397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41" name="Line 111"/>
            <p:cNvSpPr/>
            <p:nvPr/>
          </p:nvSpPr>
          <p:spPr>
            <a:xfrm>
              <a:off x="2168525" y="3814763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42" name="Line 117"/>
            <p:cNvSpPr/>
            <p:nvPr/>
          </p:nvSpPr>
          <p:spPr>
            <a:xfrm>
              <a:off x="3784600" y="3808413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43" name="Line 123"/>
            <p:cNvSpPr/>
            <p:nvPr/>
          </p:nvSpPr>
          <p:spPr>
            <a:xfrm>
              <a:off x="5373688" y="3808413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44" name="Rectangle 125"/>
            <p:cNvSpPr/>
            <p:nvPr/>
          </p:nvSpPr>
          <p:spPr>
            <a:xfrm>
              <a:off x="5902326" y="3622676"/>
              <a:ext cx="1146175" cy="4064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22   7      </a:t>
              </a:r>
              <a:endParaRPr lang="en-US" altLang="zh-CN" sz="2000" dirty="0"/>
            </a:p>
          </p:txBody>
        </p:sp>
        <p:sp>
          <p:nvSpPr>
            <p:cNvPr id="46145" name="Line 129"/>
            <p:cNvSpPr/>
            <p:nvPr/>
          </p:nvSpPr>
          <p:spPr>
            <a:xfrm>
              <a:off x="6980238" y="3808413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46146" name="组合 9"/>
            <p:cNvGrpSpPr/>
            <p:nvPr/>
          </p:nvGrpSpPr>
          <p:grpSpPr>
            <a:xfrm>
              <a:off x="7465606" y="3581400"/>
              <a:ext cx="1328738" cy="433388"/>
              <a:chOff x="7465606" y="3581400"/>
              <a:chExt cx="1328738" cy="433388"/>
            </a:xfrm>
          </p:grpSpPr>
          <p:sp>
            <p:nvSpPr>
              <p:cNvPr id="46155" name="Rectangle 131"/>
              <p:cNvSpPr/>
              <p:nvPr/>
            </p:nvSpPr>
            <p:spPr>
              <a:xfrm>
                <a:off x="7465606" y="3598431"/>
                <a:ext cx="1328738" cy="4064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/>
                  <a:t>5    17    ^  </a:t>
                </a:r>
                <a:endParaRPr lang="en-US" altLang="zh-CN" sz="2000" dirty="0"/>
              </a:p>
            </p:txBody>
          </p:sp>
          <p:cxnSp>
            <p:nvCxnSpPr>
              <p:cNvPr id="46156" name="直接连接符 2"/>
              <p:cNvCxnSpPr/>
              <p:nvPr/>
            </p:nvCxnSpPr>
            <p:spPr>
              <a:xfrm>
                <a:off x="7870826" y="3598431"/>
                <a:ext cx="0" cy="41635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6157" name="直接连接符 4"/>
              <p:cNvCxnSpPr/>
              <p:nvPr/>
            </p:nvCxnSpPr>
            <p:spPr>
              <a:xfrm>
                <a:off x="8388424" y="3581400"/>
                <a:ext cx="0" cy="4095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cxnSp>
          <p:nvCxnSpPr>
            <p:cNvPr id="46147" name="直接连接符 6"/>
            <p:cNvCxnSpPr/>
            <p:nvPr/>
          </p:nvCxnSpPr>
          <p:spPr>
            <a:xfrm>
              <a:off x="6688138" y="3614738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48" name="直接连接符 8"/>
            <p:cNvCxnSpPr/>
            <p:nvPr/>
          </p:nvCxnSpPr>
          <p:spPr>
            <a:xfrm>
              <a:off x="6264276" y="3629026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6149" name="Rectangle 125"/>
            <p:cNvSpPr/>
            <p:nvPr/>
          </p:nvSpPr>
          <p:spPr>
            <a:xfrm>
              <a:off x="4335422" y="3601019"/>
              <a:ext cx="1136978" cy="4001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>
                  <a:solidFill>
                    <a:srgbClr val="FF0000"/>
                  </a:solidFill>
                </a:rPr>
                <a:t>11</a:t>
              </a:r>
              <a:r>
                <a:rPr lang="en-US" altLang="zh-CN" sz="2000" dirty="0"/>
                <a:t>   1      </a:t>
              </a:r>
              <a:endParaRPr lang="en-US" altLang="zh-CN" sz="2000" dirty="0"/>
            </a:p>
          </p:txBody>
        </p:sp>
        <p:cxnSp>
          <p:nvCxnSpPr>
            <p:cNvPr id="46150" name="直接连接符 112"/>
            <p:cNvCxnSpPr/>
            <p:nvPr/>
          </p:nvCxnSpPr>
          <p:spPr>
            <a:xfrm>
              <a:off x="5121234" y="3589936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51" name="直接连接符 113"/>
            <p:cNvCxnSpPr/>
            <p:nvPr/>
          </p:nvCxnSpPr>
          <p:spPr>
            <a:xfrm>
              <a:off x="4697372" y="3604224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6152" name="Rectangle 125"/>
            <p:cNvSpPr/>
            <p:nvPr/>
          </p:nvSpPr>
          <p:spPr>
            <a:xfrm>
              <a:off x="2694771" y="3587721"/>
              <a:ext cx="1210588" cy="4001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7    0        </a:t>
              </a:r>
              <a:endParaRPr lang="en-US" altLang="zh-CN" sz="2000" dirty="0"/>
            </a:p>
          </p:txBody>
        </p:sp>
        <p:cxnSp>
          <p:nvCxnSpPr>
            <p:cNvPr id="46153" name="直接连接符 115"/>
            <p:cNvCxnSpPr/>
            <p:nvPr/>
          </p:nvCxnSpPr>
          <p:spPr>
            <a:xfrm>
              <a:off x="3480583" y="3576638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54" name="直接连接符 116"/>
            <p:cNvCxnSpPr/>
            <p:nvPr/>
          </p:nvCxnSpPr>
          <p:spPr>
            <a:xfrm>
              <a:off x="3056721" y="3590926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46088" name="组合 11"/>
          <p:cNvGrpSpPr/>
          <p:nvPr/>
        </p:nvGrpSpPr>
        <p:grpSpPr>
          <a:xfrm>
            <a:off x="179388" y="4648200"/>
            <a:ext cx="8570912" cy="1270000"/>
            <a:chOff x="179388" y="4648200"/>
            <a:chExt cx="8571104" cy="1270000"/>
          </a:xfrm>
        </p:grpSpPr>
        <p:grpSp>
          <p:nvGrpSpPr>
            <p:cNvPr id="46091" name="Group 7"/>
            <p:cNvGrpSpPr/>
            <p:nvPr/>
          </p:nvGrpSpPr>
          <p:grpSpPr>
            <a:xfrm>
              <a:off x="1028700" y="4687888"/>
              <a:ext cx="1182688" cy="369887"/>
              <a:chOff x="933" y="2622"/>
              <a:chExt cx="745" cy="233"/>
            </a:xfrm>
          </p:grpSpPr>
          <p:sp>
            <p:nvSpPr>
              <p:cNvPr id="46134" name="Rectangle 8" descr="浅色上对角线"/>
              <p:cNvSpPr/>
              <p:nvPr/>
            </p:nvSpPr>
            <p:spPr>
              <a:xfrm>
                <a:off x="933" y="2622"/>
                <a:ext cx="267" cy="233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6135" name="Rectangle 9"/>
              <p:cNvSpPr/>
              <p:nvPr/>
            </p:nvSpPr>
            <p:spPr>
              <a:xfrm>
                <a:off x="1200" y="2622"/>
                <a:ext cx="478" cy="23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6136" name="Line 10"/>
              <p:cNvSpPr/>
              <p:nvPr/>
            </p:nvSpPr>
            <p:spPr>
              <a:xfrm>
                <a:off x="1446" y="2622"/>
                <a:ext cx="0" cy="2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6092" name="Text Box 11"/>
            <p:cNvSpPr txBox="1"/>
            <p:nvPr/>
          </p:nvSpPr>
          <p:spPr>
            <a:xfrm>
              <a:off x="1468438" y="4684713"/>
              <a:ext cx="395287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-1</a:t>
              </a:r>
              <a:endParaRPr lang="en-US" altLang="zh-CN" sz="2000" dirty="0"/>
            </a:p>
          </p:txBody>
        </p:sp>
        <p:sp>
          <p:nvSpPr>
            <p:cNvPr id="46093" name="Line 12"/>
            <p:cNvSpPr/>
            <p:nvPr/>
          </p:nvSpPr>
          <p:spPr>
            <a:xfrm>
              <a:off x="588963" y="4864100"/>
              <a:ext cx="4397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094" name="Text Box 13"/>
            <p:cNvSpPr txBox="1"/>
            <p:nvPr/>
          </p:nvSpPr>
          <p:spPr>
            <a:xfrm>
              <a:off x="195263" y="4648200"/>
              <a:ext cx="438150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Pa</a:t>
              </a:r>
              <a:endParaRPr lang="en-US" altLang="zh-CN" sz="2000" dirty="0"/>
            </a:p>
          </p:txBody>
        </p:sp>
        <p:grpSp>
          <p:nvGrpSpPr>
            <p:cNvPr id="46095" name="Group 39"/>
            <p:cNvGrpSpPr/>
            <p:nvPr/>
          </p:nvGrpSpPr>
          <p:grpSpPr>
            <a:xfrm>
              <a:off x="1022351" y="5449888"/>
              <a:ext cx="1182688" cy="369888"/>
              <a:chOff x="933" y="2622"/>
              <a:chExt cx="745" cy="233"/>
            </a:xfrm>
          </p:grpSpPr>
          <p:sp>
            <p:nvSpPr>
              <p:cNvPr id="46131" name="Rectangle 40" descr="浅色上对角线"/>
              <p:cNvSpPr/>
              <p:nvPr/>
            </p:nvSpPr>
            <p:spPr>
              <a:xfrm>
                <a:off x="933" y="2622"/>
                <a:ext cx="267" cy="233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6132" name="Rectangle 41"/>
              <p:cNvSpPr/>
              <p:nvPr/>
            </p:nvSpPr>
            <p:spPr>
              <a:xfrm>
                <a:off x="1200" y="2622"/>
                <a:ext cx="478" cy="23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6133" name="Line 42"/>
              <p:cNvSpPr/>
              <p:nvPr/>
            </p:nvSpPr>
            <p:spPr>
              <a:xfrm>
                <a:off x="1446" y="2622"/>
                <a:ext cx="0" cy="2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6096" name="Text Box 43"/>
            <p:cNvSpPr txBox="1"/>
            <p:nvPr/>
          </p:nvSpPr>
          <p:spPr>
            <a:xfrm>
              <a:off x="1462088" y="5446713"/>
              <a:ext cx="395288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-1</a:t>
              </a:r>
              <a:endParaRPr lang="en-US" altLang="zh-CN" sz="2000" dirty="0"/>
            </a:p>
          </p:txBody>
        </p:sp>
        <p:sp>
          <p:nvSpPr>
            <p:cNvPr id="46097" name="Line 44"/>
            <p:cNvSpPr/>
            <p:nvPr/>
          </p:nvSpPr>
          <p:spPr>
            <a:xfrm>
              <a:off x="582613" y="5626100"/>
              <a:ext cx="4397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098" name="Text Box 45"/>
            <p:cNvSpPr txBox="1"/>
            <p:nvPr/>
          </p:nvSpPr>
          <p:spPr>
            <a:xfrm>
              <a:off x="179388" y="5410200"/>
              <a:ext cx="452438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Pb</a:t>
              </a:r>
              <a:endParaRPr lang="en-US" altLang="zh-CN" sz="2000" dirty="0"/>
            </a:p>
          </p:txBody>
        </p:sp>
        <p:sp>
          <p:nvSpPr>
            <p:cNvPr id="46099" name="Freeform 64"/>
            <p:cNvSpPr/>
            <p:nvPr/>
          </p:nvSpPr>
          <p:spPr>
            <a:xfrm>
              <a:off x="3200400" y="5105400"/>
              <a:ext cx="1371600" cy="381000"/>
            </a:xfrm>
            <a:custGeom>
              <a:avLst/>
              <a:gdLst>
                <a:gd name="txL" fmla="*/ 0 w 864"/>
                <a:gd name="txT" fmla="*/ 0 h 240"/>
                <a:gd name="txR" fmla="*/ 864 w 864"/>
                <a:gd name="txB" fmla="*/ 240 h 240"/>
              </a:gdLst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864" h="240">
                  <a:moveTo>
                    <a:pt x="0" y="240"/>
                  </a:moveTo>
                  <a:cubicBezTo>
                    <a:pt x="44" y="204"/>
                    <a:pt x="88" y="168"/>
                    <a:pt x="192" y="144"/>
                  </a:cubicBezTo>
                  <a:cubicBezTo>
                    <a:pt x="296" y="120"/>
                    <a:pt x="512" y="120"/>
                    <a:pt x="624" y="96"/>
                  </a:cubicBezTo>
                  <a:cubicBezTo>
                    <a:pt x="736" y="72"/>
                    <a:pt x="800" y="36"/>
                    <a:pt x="864" y="0"/>
                  </a:cubicBezTo>
                </a:path>
              </a:pathLst>
            </a:custGeom>
            <a:noFill/>
            <a:ln w="381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100" name="Freeform 65"/>
            <p:cNvSpPr/>
            <p:nvPr/>
          </p:nvSpPr>
          <p:spPr>
            <a:xfrm>
              <a:off x="4953000" y="4953000"/>
              <a:ext cx="762000" cy="457200"/>
            </a:xfrm>
            <a:custGeom>
              <a:avLst/>
              <a:gdLst>
                <a:gd name="txL" fmla="*/ 0 w 480"/>
                <a:gd name="txT" fmla="*/ 0 h 288"/>
                <a:gd name="txR" fmla="*/ 480 w 480"/>
                <a:gd name="txB" fmla="*/ 288 h 288"/>
              </a:gdLst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</a:cxnLst>
              <a:rect l="txL" t="txT" r="txR" b="txB"/>
              <a:pathLst>
                <a:path w="480" h="288">
                  <a:moveTo>
                    <a:pt x="0" y="288"/>
                  </a:moveTo>
                  <a:cubicBezTo>
                    <a:pt x="60" y="252"/>
                    <a:pt x="120" y="216"/>
                    <a:pt x="192" y="192"/>
                  </a:cubicBezTo>
                  <a:cubicBezTo>
                    <a:pt x="264" y="168"/>
                    <a:pt x="384" y="176"/>
                    <a:pt x="432" y="144"/>
                  </a:cubicBezTo>
                  <a:cubicBezTo>
                    <a:pt x="480" y="112"/>
                    <a:pt x="480" y="56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101" name="Line 66"/>
            <p:cNvSpPr/>
            <p:nvPr/>
          </p:nvSpPr>
          <p:spPr>
            <a:xfrm flipV="1">
              <a:off x="6477000" y="5105400"/>
              <a:ext cx="0" cy="30480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02" name="Line 129"/>
            <p:cNvSpPr/>
            <p:nvPr/>
          </p:nvSpPr>
          <p:spPr>
            <a:xfrm>
              <a:off x="6936386" y="4899025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46103" name="组合 118"/>
            <p:cNvGrpSpPr/>
            <p:nvPr/>
          </p:nvGrpSpPr>
          <p:grpSpPr>
            <a:xfrm>
              <a:off x="7421754" y="4672012"/>
              <a:ext cx="1328738" cy="433388"/>
              <a:chOff x="7465606" y="3581400"/>
              <a:chExt cx="1328738" cy="433388"/>
            </a:xfrm>
          </p:grpSpPr>
          <p:sp>
            <p:nvSpPr>
              <p:cNvPr id="46128" name="Rectangle 131"/>
              <p:cNvSpPr/>
              <p:nvPr/>
            </p:nvSpPr>
            <p:spPr>
              <a:xfrm>
                <a:off x="7465606" y="3598431"/>
                <a:ext cx="1328738" cy="40640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dirty="0"/>
                  <a:t>5    17    ^  </a:t>
                </a:r>
                <a:endParaRPr lang="en-US" altLang="zh-CN" sz="2000" dirty="0"/>
              </a:p>
            </p:txBody>
          </p:sp>
          <p:cxnSp>
            <p:nvCxnSpPr>
              <p:cNvPr id="46129" name="直接连接符 120"/>
              <p:cNvCxnSpPr/>
              <p:nvPr/>
            </p:nvCxnSpPr>
            <p:spPr>
              <a:xfrm>
                <a:off x="7870826" y="3598431"/>
                <a:ext cx="0" cy="41635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6130" name="直接连接符 121"/>
              <p:cNvCxnSpPr/>
              <p:nvPr/>
            </p:nvCxnSpPr>
            <p:spPr>
              <a:xfrm>
                <a:off x="8388424" y="3581400"/>
                <a:ext cx="0" cy="4095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sp>
          <p:nvSpPr>
            <p:cNvPr id="46104" name="Line 123"/>
            <p:cNvSpPr/>
            <p:nvPr/>
          </p:nvSpPr>
          <p:spPr>
            <a:xfrm>
              <a:off x="5363009" y="4863111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05" name="Rectangle 125"/>
            <p:cNvSpPr/>
            <p:nvPr/>
          </p:nvSpPr>
          <p:spPr>
            <a:xfrm>
              <a:off x="5891647" y="4680519"/>
              <a:ext cx="1146494" cy="4001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 9   8       </a:t>
              </a:r>
              <a:endParaRPr lang="en-US" altLang="zh-CN" sz="2000" dirty="0"/>
            </a:p>
          </p:txBody>
        </p:sp>
        <p:cxnSp>
          <p:nvCxnSpPr>
            <p:cNvPr id="46106" name="直接连接符 124"/>
            <p:cNvCxnSpPr/>
            <p:nvPr/>
          </p:nvCxnSpPr>
          <p:spPr>
            <a:xfrm>
              <a:off x="6677459" y="4669436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07" name="直接连接符 125"/>
            <p:cNvCxnSpPr/>
            <p:nvPr/>
          </p:nvCxnSpPr>
          <p:spPr>
            <a:xfrm>
              <a:off x="6253597" y="4683724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6108" name="Line 123"/>
            <p:cNvSpPr/>
            <p:nvPr/>
          </p:nvSpPr>
          <p:spPr>
            <a:xfrm>
              <a:off x="3783012" y="4863111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09" name="Rectangle 125"/>
            <p:cNvSpPr/>
            <p:nvPr/>
          </p:nvSpPr>
          <p:spPr>
            <a:xfrm>
              <a:off x="4311650" y="4680519"/>
              <a:ext cx="1146468" cy="4001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3    1       </a:t>
              </a:r>
              <a:endParaRPr lang="en-US" altLang="zh-CN" sz="2000" dirty="0"/>
            </a:p>
          </p:txBody>
        </p:sp>
        <p:cxnSp>
          <p:nvCxnSpPr>
            <p:cNvPr id="46110" name="直接连接符 128"/>
            <p:cNvCxnSpPr/>
            <p:nvPr/>
          </p:nvCxnSpPr>
          <p:spPr>
            <a:xfrm>
              <a:off x="5097462" y="4669436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11" name="直接连接符 129"/>
            <p:cNvCxnSpPr/>
            <p:nvPr/>
          </p:nvCxnSpPr>
          <p:spPr>
            <a:xfrm>
              <a:off x="4673600" y="4683724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6112" name="Line 123"/>
            <p:cNvSpPr/>
            <p:nvPr/>
          </p:nvSpPr>
          <p:spPr>
            <a:xfrm>
              <a:off x="2117725" y="4874780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13" name="Rectangle 125"/>
            <p:cNvSpPr/>
            <p:nvPr/>
          </p:nvSpPr>
          <p:spPr>
            <a:xfrm>
              <a:off x="2646363" y="4692188"/>
              <a:ext cx="1210588" cy="4001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 7   0        </a:t>
              </a:r>
              <a:endParaRPr lang="en-US" altLang="zh-CN" sz="2000" dirty="0"/>
            </a:p>
          </p:txBody>
        </p:sp>
        <p:cxnSp>
          <p:nvCxnSpPr>
            <p:cNvPr id="46114" name="直接连接符 132"/>
            <p:cNvCxnSpPr/>
            <p:nvPr/>
          </p:nvCxnSpPr>
          <p:spPr>
            <a:xfrm>
              <a:off x="3432175" y="4681105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15" name="直接连接符 133"/>
            <p:cNvCxnSpPr/>
            <p:nvPr/>
          </p:nvCxnSpPr>
          <p:spPr>
            <a:xfrm>
              <a:off x="3008313" y="4695393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6116" name="Line 123"/>
            <p:cNvSpPr/>
            <p:nvPr/>
          </p:nvSpPr>
          <p:spPr>
            <a:xfrm>
              <a:off x="5373688" y="5632480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17" name="Rectangle 125"/>
            <p:cNvSpPr/>
            <p:nvPr/>
          </p:nvSpPr>
          <p:spPr>
            <a:xfrm>
              <a:off x="5902326" y="5449888"/>
              <a:ext cx="1159292" cy="4001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-9   8    ^ </a:t>
              </a:r>
              <a:endParaRPr lang="en-US" altLang="zh-CN" sz="2000" dirty="0"/>
            </a:p>
          </p:txBody>
        </p:sp>
        <p:cxnSp>
          <p:nvCxnSpPr>
            <p:cNvPr id="46118" name="直接连接符 136"/>
            <p:cNvCxnSpPr/>
            <p:nvPr/>
          </p:nvCxnSpPr>
          <p:spPr>
            <a:xfrm>
              <a:off x="6688138" y="5438805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19" name="直接连接符 137"/>
            <p:cNvCxnSpPr/>
            <p:nvPr/>
          </p:nvCxnSpPr>
          <p:spPr>
            <a:xfrm>
              <a:off x="6264276" y="5453093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6120" name="Line 123"/>
            <p:cNvSpPr/>
            <p:nvPr/>
          </p:nvSpPr>
          <p:spPr>
            <a:xfrm>
              <a:off x="3702071" y="5672137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21" name="Rectangle 125"/>
            <p:cNvSpPr/>
            <p:nvPr/>
          </p:nvSpPr>
          <p:spPr>
            <a:xfrm>
              <a:off x="4230709" y="5489545"/>
              <a:ext cx="1210588" cy="4001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22   7       </a:t>
              </a:r>
              <a:endParaRPr lang="en-US" altLang="zh-CN" sz="2000" dirty="0"/>
            </a:p>
          </p:txBody>
        </p:sp>
        <p:cxnSp>
          <p:nvCxnSpPr>
            <p:cNvPr id="46122" name="直接连接符 140"/>
            <p:cNvCxnSpPr/>
            <p:nvPr/>
          </p:nvCxnSpPr>
          <p:spPr>
            <a:xfrm>
              <a:off x="5016521" y="5478462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23" name="直接连接符 141"/>
            <p:cNvCxnSpPr/>
            <p:nvPr/>
          </p:nvCxnSpPr>
          <p:spPr>
            <a:xfrm>
              <a:off x="4592659" y="5492750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6124" name="Line 123"/>
            <p:cNvSpPr/>
            <p:nvPr/>
          </p:nvSpPr>
          <p:spPr>
            <a:xfrm>
              <a:off x="2117725" y="5635625"/>
              <a:ext cx="511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25" name="Rectangle 125"/>
            <p:cNvSpPr/>
            <p:nvPr/>
          </p:nvSpPr>
          <p:spPr>
            <a:xfrm>
              <a:off x="2646363" y="5453033"/>
              <a:ext cx="1146468" cy="4001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dirty="0"/>
                <a:t> 8   1       </a:t>
              </a:r>
              <a:endParaRPr lang="en-US" altLang="zh-CN" sz="2000" dirty="0"/>
            </a:p>
          </p:txBody>
        </p:sp>
        <p:cxnSp>
          <p:nvCxnSpPr>
            <p:cNvPr id="46126" name="直接连接符 144"/>
            <p:cNvCxnSpPr/>
            <p:nvPr/>
          </p:nvCxnSpPr>
          <p:spPr>
            <a:xfrm>
              <a:off x="3432175" y="5441950"/>
              <a:ext cx="0" cy="4143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27" name="直接连接符 145"/>
            <p:cNvCxnSpPr/>
            <p:nvPr/>
          </p:nvCxnSpPr>
          <p:spPr>
            <a:xfrm>
              <a:off x="3008313" y="5456238"/>
              <a:ext cx="0" cy="42545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3" name="TextBox 2"/>
          <p:cNvSpPr txBox="1"/>
          <p:nvPr/>
        </p:nvSpPr>
        <p:spPr>
          <a:xfrm>
            <a:off x="1363980" y="4222750"/>
            <a:ext cx="29298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pre                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575" y="5807075"/>
            <a:ext cx="3571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q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12" name="Rectangle 7"/>
          <p:cNvSpPr/>
          <p:nvPr/>
        </p:nvSpPr>
        <p:spPr>
          <a:xfrm>
            <a:off x="396240" y="438150"/>
            <a:ext cx="1026795" cy="37179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CC6600"/>
                </a:solidFill>
              </a:rPr>
              <a:t> </a:t>
            </a:r>
            <a:r>
              <a:rPr lang="zh-CN" altLang="en-US" sz="2400" b="1" dirty="0">
                <a:solidFill>
                  <a:srgbClr val="CC6600"/>
                </a:solidFill>
              </a:rPr>
              <a:t>算法实现     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设多项式按指数升序排列</a:t>
            </a:r>
            <a:endParaRPr lang="zh-CN" altLang="en-US" sz="36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980" y="141605"/>
            <a:ext cx="7148830" cy="6575425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2" name="TextBox 3"/>
          <p:cNvSpPr txBox="1"/>
          <p:nvPr/>
        </p:nvSpPr>
        <p:spPr>
          <a:xfrm>
            <a:off x="673735" y="982345"/>
            <a:ext cx="7955915" cy="48926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void </a:t>
            </a:r>
            <a:r>
              <a:rPr lang="en-US" altLang="zh-CN" sz="2400" dirty="0">
                <a:solidFill>
                  <a:schemeClr val="accent2"/>
                </a:solidFill>
              </a:rPr>
              <a:t>CreatPolyn</a:t>
            </a:r>
            <a:r>
              <a:rPr lang="en-US" altLang="zh-CN" sz="2400" dirty="0"/>
              <a:t>(polynomial  &amp;polyn, int num)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{    polyn=(polynomial)malloc(sizeof(LNode));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polyn-&gt;data.expn=-1;  polyn-&gt;next=NULL;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pre=polyn;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for (count=0; count&lt;num; count++) {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     scanf(c,n);         //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读入系数和指数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     p= (LNode *)malloc(sizeof(LNode));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     p-&gt;data.coef=c;  p-&gt;data.expn=n;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     p-&gt;next=NULL;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     pre-&gt;next=p;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     pre=p;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}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}//CreatPolyn</a:t>
            </a:r>
            <a:endParaRPr lang="en-US" altLang="zh-CN" sz="2400" dirty="0"/>
          </a:p>
        </p:txBody>
      </p:sp>
      <p:sp>
        <p:nvSpPr>
          <p:cNvPr id="48133" name="AutoShape 2">
            <a:hlinkClick r:id="rId1" action="ppaction://hlinksldjump"/>
          </p:cNvPr>
          <p:cNvSpPr/>
          <p:nvPr/>
        </p:nvSpPr>
        <p:spPr>
          <a:xfrm>
            <a:off x="8458200" y="6248400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2.6 </a:t>
            </a:r>
            <a:r>
              <a:rPr lang="zh-CN" altLang="en-US" dirty="0">
                <a:solidFill>
                  <a:schemeClr val="tx1"/>
                </a:solidFill>
              </a:rPr>
              <a:t>本章知识点小结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线性表的概念</a:t>
            </a:r>
            <a:endParaRPr lang="en-US" altLang="zh-CN" sz="2000" dirty="0"/>
          </a:p>
          <a:p>
            <a:r>
              <a:rPr lang="zh-CN" altLang="en-US" sz="2000" dirty="0"/>
              <a:t>线性表的顺序存储</a:t>
            </a:r>
            <a:endParaRPr lang="en-US" altLang="zh-CN" sz="2000" dirty="0"/>
          </a:p>
          <a:p>
            <a:r>
              <a:rPr lang="zh-CN" altLang="en-US" sz="2000" dirty="0"/>
              <a:t>顺序存储线性表的操作</a:t>
            </a:r>
            <a:endParaRPr lang="en-US" altLang="zh-CN" sz="2000" dirty="0"/>
          </a:p>
          <a:p>
            <a:r>
              <a:rPr lang="zh-CN" altLang="en-US" sz="2000" dirty="0"/>
              <a:t>线性表的链式存储</a:t>
            </a:r>
            <a:endParaRPr lang="en-US" altLang="zh-CN" sz="2000" dirty="0"/>
          </a:p>
          <a:p>
            <a:r>
              <a:rPr lang="zh-CN" altLang="en-US" sz="2000" dirty="0"/>
              <a:t>链式存储线性表的操作</a:t>
            </a:r>
            <a:endParaRPr lang="en-US" altLang="zh-CN" sz="2000" dirty="0"/>
          </a:p>
          <a:p>
            <a:r>
              <a:rPr lang="zh-CN" altLang="en-US" sz="2000" dirty="0"/>
              <a:t>头结点及其作用</a:t>
            </a:r>
            <a:endParaRPr lang="en-US" altLang="zh-CN" sz="2000" dirty="0"/>
          </a:p>
          <a:p>
            <a:r>
              <a:rPr lang="zh-CN" altLang="en-US" sz="2000" dirty="0"/>
              <a:t>单链表</a:t>
            </a:r>
            <a:endParaRPr lang="en-US" altLang="zh-CN" sz="2000" dirty="0"/>
          </a:p>
          <a:p>
            <a:r>
              <a:rPr lang="zh-CN" altLang="en-US" sz="2000" dirty="0"/>
              <a:t>循环链表</a:t>
            </a:r>
            <a:endParaRPr lang="en-US" altLang="zh-CN" sz="2000" dirty="0"/>
          </a:p>
          <a:p>
            <a:r>
              <a:rPr lang="zh-CN" altLang="en-US" sz="2000" dirty="0"/>
              <a:t>双向链表</a:t>
            </a:r>
            <a:endParaRPr lang="en-US" altLang="zh-CN" sz="2000" dirty="0"/>
          </a:p>
          <a:p>
            <a:r>
              <a:rPr lang="zh-CN" altLang="en-US" sz="2000" dirty="0"/>
              <a:t>顺序存储线性表的特点</a:t>
            </a:r>
            <a:endParaRPr lang="en-US" altLang="zh-CN" sz="2000" dirty="0"/>
          </a:p>
          <a:p>
            <a:r>
              <a:rPr lang="zh-CN" altLang="en-US" sz="2000" dirty="0"/>
              <a:t>链式存储线性表的特点</a:t>
            </a:r>
            <a:endParaRPr lang="zh-CN" altLang="en-US" sz="2000" dirty="0"/>
          </a:p>
          <a:p>
            <a:r>
              <a:rPr lang="zh-CN" altLang="en-US" sz="2000" dirty="0"/>
              <a:t>单链表的应用：多项式及其运算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18138</Words>
  <Application>WPS 演示</Application>
  <PresentationFormat>全屏显示(4:3)</PresentationFormat>
  <Paragraphs>1220</Paragraphs>
  <Slides>94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94</vt:i4>
      </vt:variant>
    </vt:vector>
  </HeadingPairs>
  <TitlesOfParts>
    <vt:vector size="155" baseType="lpstr">
      <vt:lpstr>Arial</vt:lpstr>
      <vt:lpstr>宋体</vt:lpstr>
      <vt:lpstr>Wingdings</vt:lpstr>
      <vt:lpstr>Wingdings 2</vt:lpstr>
      <vt:lpstr>Arial</vt:lpstr>
      <vt:lpstr>Times New Roman</vt:lpstr>
      <vt:lpstr>宋体</vt:lpstr>
      <vt:lpstr>汉仪书宋二KW</vt:lpstr>
      <vt:lpstr>楷体_GB2312</vt:lpstr>
      <vt:lpstr>汉仪楷体简</vt:lpstr>
      <vt:lpstr>幼圆</vt:lpstr>
      <vt:lpstr>Garamond</vt:lpstr>
      <vt:lpstr>隶书</vt:lpstr>
      <vt:lpstr>仿宋_GB2312</vt:lpstr>
      <vt:lpstr>报隶-简</vt:lpstr>
      <vt:lpstr>Symbol</vt:lpstr>
      <vt:lpstr>楷体</vt:lpstr>
      <vt:lpstr>汉仪楷体KW</vt:lpstr>
      <vt:lpstr>Perpetua</vt:lpstr>
      <vt:lpstr>苹方-简</vt:lpstr>
      <vt:lpstr>宋体-简</vt:lpstr>
      <vt:lpstr>Franklin Gothic Book</vt:lpstr>
      <vt:lpstr>微软雅黑</vt:lpstr>
      <vt:lpstr>汉仪旗黑</vt:lpstr>
      <vt:lpstr>Calibri</vt:lpstr>
      <vt:lpstr>Helvetica Neue</vt:lpstr>
      <vt:lpstr>方正仿宋_GBK</vt:lpstr>
      <vt:lpstr>Kingsoft Sign</vt:lpstr>
      <vt:lpstr>Arial Unicode MS</vt:lpstr>
      <vt:lpstr>Symbol</vt:lpstr>
      <vt:lpstr>Wingdings</vt:lpstr>
      <vt:lpstr>Wingdings 2</vt:lpstr>
      <vt:lpstr>仿宋_GB2312</vt:lpstr>
      <vt:lpstr>幼圆</vt:lpstr>
      <vt:lpstr>楷体</vt:lpstr>
      <vt:lpstr>楷体_GB2312</vt:lpstr>
      <vt:lpstr>隶书</vt:lpstr>
      <vt:lpstr>STHeiti Light</vt:lpstr>
      <vt:lpstr>Kaiti TC Regular</vt:lpstr>
      <vt:lpstr>Lantinghei SC Extralight</vt:lpstr>
      <vt:lpstr>华文楷体</vt:lpstr>
      <vt:lpstr>隶变-简</vt:lpstr>
      <vt:lpstr>Songti TC Regular</vt:lpstr>
      <vt:lpstr>平衡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Equation.3</vt:lpstr>
      <vt:lpstr>Equation.3</vt:lpstr>
      <vt:lpstr>Equation.DSMT4</vt:lpstr>
      <vt:lpstr>Equation.3</vt:lpstr>
      <vt:lpstr>PBrush</vt:lpstr>
      <vt:lpstr>PBrush</vt:lpstr>
      <vt:lpstr>PBrush</vt:lpstr>
      <vt:lpstr>数据结构</vt:lpstr>
      <vt:lpstr>第2章 线性表</vt:lpstr>
      <vt:lpstr>线性结构</vt:lpstr>
      <vt:lpstr>线性结构？</vt:lpstr>
      <vt:lpstr>线性结构</vt:lpstr>
      <vt:lpstr>线性结构</vt:lpstr>
      <vt:lpstr>线性结构</vt:lpstr>
      <vt:lpstr>线性结构</vt:lpstr>
      <vt:lpstr>线性表定义：</vt:lpstr>
      <vt:lpstr>线性表的ADT定义</vt:lpstr>
      <vt:lpstr>线性表的ADT定义</vt:lpstr>
      <vt:lpstr>线性表的ADT定义</vt:lpstr>
      <vt:lpstr>例2-1</vt:lpstr>
      <vt:lpstr>例2-1</vt:lpstr>
      <vt:lpstr>PowerPoint 演示文稿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PowerPoint 演示文稿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2.2 线性表的顺序存储与实现</vt:lpstr>
      <vt:lpstr>2.3 线性表的链式存储与实现</vt:lpstr>
      <vt:lpstr>2.3 线性表的链式存储与实现</vt:lpstr>
      <vt:lpstr>2.3 线性表的链式存储与实现</vt:lpstr>
      <vt:lpstr>2.3 线性表的链式存储与实现</vt:lpstr>
      <vt:lpstr>2.3 线性表的链式存储与实现</vt:lpstr>
      <vt:lpstr>2.3 线性表的链式存储与实现</vt:lpstr>
      <vt:lpstr>2.3 线性表的链式存储与实现</vt:lpstr>
      <vt:lpstr>2.3 线性表的链式存储与实现</vt:lpstr>
      <vt:lpstr>PowerPoint 演示文稿</vt:lpstr>
      <vt:lpstr>PowerPoint 演示文稿</vt:lpstr>
      <vt:lpstr>⒊查找操作</vt:lpstr>
      <vt:lpstr>PowerPoint 演示文稿</vt:lpstr>
      <vt:lpstr>⒋插入操作</vt:lpstr>
      <vt:lpstr>PowerPoint 演示文稿</vt:lpstr>
      <vt:lpstr>PowerPoint 演示文稿</vt:lpstr>
      <vt:lpstr>PowerPoint 演示文稿</vt:lpstr>
      <vt:lpstr>⒌删除操作</vt:lpstr>
      <vt:lpstr>PowerPoint 演示文稿</vt:lpstr>
      <vt:lpstr>PowerPoint 演示文稿</vt:lpstr>
      <vt:lpstr>2.3.3 循环链表</vt:lpstr>
      <vt:lpstr>PowerPoint 演示文稿</vt:lpstr>
      <vt:lpstr>2.3.4 双向链表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2.3.6 单链表应用举例</vt:lpstr>
      <vt:lpstr>PowerPoint 演示文稿</vt:lpstr>
      <vt:lpstr>PowerPoint 演示文稿</vt:lpstr>
      <vt:lpstr>单链表中删除重复结点代码编写流程</vt:lpstr>
      <vt:lpstr>单链表中删除重复结点代码编写流程</vt:lpstr>
      <vt:lpstr>单链表中删除重复结点代码编写流程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 顺序表和链表的比较</vt:lpstr>
      <vt:lpstr>PowerPoint 演示文稿</vt:lpstr>
      <vt:lpstr>2.5  单链表的应用：多项式及其运算</vt:lpstr>
      <vt:lpstr>PowerPoint 演示文稿</vt:lpstr>
      <vt:lpstr>PowerPoint 演示文稿</vt:lpstr>
      <vt:lpstr>PowerPoint 演示文稿</vt:lpstr>
      <vt:lpstr>2.6 本章知识点小结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wzl</dc:creator>
  <cp:lastModifiedBy>rainysun</cp:lastModifiedBy>
  <cp:revision>456</cp:revision>
  <dcterms:created xsi:type="dcterms:W3CDTF">2022-09-18T12:56:04Z</dcterms:created>
  <dcterms:modified xsi:type="dcterms:W3CDTF">2022-09-18T12:56:04Z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FBE6ED78DBC53A7651F42163A2D06474</vt:lpwstr>
  </property>
</Properties>
</file>