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663" r:id="rId5"/>
    <p:sldId id="767" r:id="rId6"/>
    <p:sldId id="664" r:id="rId7"/>
    <p:sldId id="666" r:id="rId8"/>
    <p:sldId id="768" r:id="rId9"/>
    <p:sldId id="667" r:id="rId10"/>
    <p:sldId id="720" r:id="rId11"/>
    <p:sldId id="721" r:id="rId12"/>
    <p:sldId id="777" r:id="rId13"/>
    <p:sldId id="770" r:id="rId14"/>
    <p:sldId id="771" r:id="rId15"/>
    <p:sldId id="769" r:id="rId16"/>
    <p:sldId id="772" r:id="rId17"/>
    <p:sldId id="773" r:id="rId18"/>
    <p:sldId id="774" r:id="rId19"/>
    <p:sldId id="775" r:id="rId20"/>
    <p:sldId id="776" r:id="rId21"/>
    <p:sldId id="676" r:id="rId22"/>
    <p:sldId id="679" r:id="rId23"/>
    <p:sldId id="680" r:id="rId24"/>
    <p:sldId id="681" r:id="rId25"/>
    <p:sldId id="682" r:id="rId26"/>
    <p:sldId id="685" r:id="rId27"/>
    <p:sldId id="686" r:id="rId28"/>
    <p:sldId id="687" r:id="rId29"/>
    <p:sldId id="688" r:id="rId30"/>
    <p:sldId id="689" r:id="rId31"/>
    <p:sldId id="690" r:id="rId32"/>
    <p:sldId id="727" r:id="rId33"/>
    <p:sldId id="691" r:id="rId34"/>
    <p:sldId id="693" r:id="rId35"/>
    <p:sldId id="728" r:id="rId36"/>
    <p:sldId id="729" r:id="rId37"/>
    <p:sldId id="697" r:id="rId38"/>
    <p:sldId id="705" r:id="rId39"/>
    <p:sldId id="704" r:id="rId40"/>
    <p:sldId id="712" r:id="rId41"/>
    <p:sldId id="713" r:id="rId42"/>
    <p:sldId id="698" r:id="rId43"/>
    <p:sldId id="699" r:id="rId44"/>
    <p:sldId id="700" r:id="rId45"/>
    <p:sldId id="701" r:id="rId46"/>
    <p:sldId id="816" r:id="rId47"/>
    <p:sldId id="817" r:id="rId48"/>
    <p:sldId id="818" r:id="rId49"/>
    <p:sldId id="717" r:id="rId50"/>
    <p:sldId id="761" r:id="rId51"/>
    <p:sldId id="765" r:id="rId52"/>
    <p:sldId id="766" r:id="rId53"/>
    <p:sldId id="35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92393" autoAdjust="0"/>
  </p:normalViewPr>
  <p:slideViewPr>
    <p:cSldViewPr>
      <p:cViewPr varScale="1">
        <p:scale>
          <a:sx n="72" d="100"/>
          <a:sy n="72" d="100"/>
        </p:scale>
        <p:origin x="522" y="66"/>
      </p:cViewPr>
      <p:guideLst>
        <p:guide orient="horz" pos="2136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1564-3DB8-4CFD-BF60-E31A0BCF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Ch4 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1285875"/>
            <a:ext cx="76327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 rot="5400000">
            <a:off x="5393537" y="1178703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>
            <a:off x="5464975" y="2107397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V="1">
            <a:off x="964381" y="5036355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/>
          <p:nvPr/>
        </p:nvSpPr>
        <p:spPr>
          <a:xfrm>
            <a:off x="971600" y="3717032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971600" y="4872097"/>
            <a:ext cx="701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约定：串值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长度上溢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时，用“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截尾法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”处理，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            即 “截断”超过予定义长度的部分。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7175" name="Text Box 5"/>
          <p:cNvSpPr txBox="1"/>
          <p:nvPr/>
        </p:nvSpPr>
        <p:spPr>
          <a:xfrm>
            <a:off x="1404035" y="4220905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操作基于“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字符序列复制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”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19" y="548680"/>
            <a:ext cx="6832961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存储定义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#define MAXSTRLEN 255  //</a:t>
            </a:r>
            <a:r>
              <a:rPr lang="zh-CN" altLang="en-US" sz="2400" dirty="0"/>
              <a:t>预定义最大串长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typedef unsigned char </a:t>
            </a:r>
            <a:r>
              <a:rPr lang="en-US" altLang="zh-CN" sz="2400" dirty="0" err="1">
                <a:solidFill>
                  <a:srgbClr val="FF0000"/>
                </a:solidFill>
              </a:rPr>
              <a:t>SString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0000"/>
                </a:solidFill>
              </a:rPr>
              <a:t>MAXSTRLEN+1</a:t>
            </a:r>
            <a:r>
              <a:rPr lang="en-US" altLang="zh-CN" sz="2400" dirty="0"/>
              <a:t>];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23999" y="264859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1524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28184" y="226175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MAXSTRLEN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9930" y="224688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0      1      2     3      4       5     6      7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6970" y="318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存储串的长度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403648" y="2949069"/>
            <a:ext cx="288032" cy="36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572000" y="816610"/>
            <a:ext cx="283845" cy="102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48860" y="459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数组</a:t>
            </a:r>
            <a:r>
              <a:rPr lang="zh-CN" altLang="en-US"/>
              <a:t>类型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数据结构---第四章 串</a:t>
            </a:r>
            <a:endParaRPr lang="en-US" altLang="zh-CN" sz="1400" dirty="0"/>
          </a:p>
        </p:txBody>
      </p:sp>
      <p:sp>
        <p:nvSpPr>
          <p:cNvPr id="8196" name="Rectangle 2"/>
          <p:cNvSpPr/>
          <p:nvPr/>
        </p:nvSpPr>
        <p:spPr>
          <a:xfrm>
            <a:off x="228600" y="228600"/>
            <a:ext cx="8077200" cy="632460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Status </a:t>
            </a:r>
            <a:r>
              <a:rPr lang="en-US" altLang="zh-CN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Concat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(SString  &amp;T,  SString S1, SString S2)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用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返回串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s1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联接而成的新串。</a:t>
            </a:r>
            <a:endParaRPr lang="zh-CN" altLang="en-US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//uncut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表示是否截断，未截断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TRUE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，截断为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FALSE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{   if  (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S1[0]+S2[0] &lt;= MAXSTRLEN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) {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    T[1..S1[0]] = S1[1..S1[0]];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    T[s1[0]+1..S1[0]+S2[0]] = S2[1..S2[0]];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T[0]= S1[0]+S2[0];  uncut=TRUE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}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else if  (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S1[0]&lt;MAXSTRLEN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) {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               T[1..S1[0]] = S1[1..S1[0]];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        T[s1[0]+1..MAXSTRLEN] = S2[1..MAXSTRLEN-S1[0]];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    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T[0]= MAXSTRLEN;  uncut=FALSE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}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else  {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T[0..MAXSTRLEN]= S1[0..MAXSTRLEN]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;  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uncut= FALSE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}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return uncut;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} // Concat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  <p:grpSp>
        <p:nvGrpSpPr>
          <p:cNvPr id="8197" name="Group 10"/>
          <p:cNvGrpSpPr/>
          <p:nvPr/>
        </p:nvGrpSpPr>
        <p:grpSpPr>
          <a:xfrm>
            <a:off x="6781800" y="609600"/>
            <a:ext cx="1981200" cy="1295400"/>
            <a:chOff x="4272" y="1008"/>
            <a:chExt cx="1248" cy="816"/>
          </a:xfrm>
        </p:grpSpPr>
        <p:sp>
          <p:nvSpPr>
            <p:cNvPr id="8211" name="Rectangle 3"/>
            <p:cNvSpPr/>
            <p:nvPr/>
          </p:nvSpPr>
          <p:spPr>
            <a:xfrm>
              <a:off x="4272" y="163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2" name="Rectangle 4"/>
            <p:cNvSpPr/>
            <p:nvPr/>
          </p:nvSpPr>
          <p:spPr>
            <a:xfrm>
              <a:off x="4272" y="100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3" name="Rectangle 5"/>
            <p:cNvSpPr/>
            <p:nvPr/>
          </p:nvSpPr>
          <p:spPr>
            <a:xfrm>
              <a:off x="4272" y="129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4" name="Rectangle 6"/>
            <p:cNvSpPr/>
            <p:nvPr/>
          </p:nvSpPr>
          <p:spPr>
            <a:xfrm>
              <a:off x="4272" y="100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5" name="Rectangle 7"/>
            <p:cNvSpPr/>
            <p:nvPr/>
          </p:nvSpPr>
          <p:spPr>
            <a:xfrm>
              <a:off x="4272" y="163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6" name="Rectangle 8"/>
            <p:cNvSpPr/>
            <p:nvPr/>
          </p:nvSpPr>
          <p:spPr>
            <a:xfrm>
              <a:off x="4272" y="129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7" name="Rectangle 9"/>
            <p:cNvSpPr/>
            <p:nvPr/>
          </p:nvSpPr>
          <p:spPr>
            <a:xfrm>
              <a:off x="4704" y="1632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8" name="Group 29"/>
          <p:cNvGrpSpPr/>
          <p:nvPr/>
        </p:nvGrpSpPr>
        <p:grpSpPr>
          <a:xfrm>
            <a:off x="6858000" y="2362200"/>
            <a:ext cx="1981200" cy="1295400"/>
            <a:chOff x="4320" y="1488"/>
            <a:chExt cx="1248" cy="816"/>
          </a:xfrm>
        </p:grpSpPr>
        <p:sp>
          <p:nvSpPr>
            <p:cNvPr id="8204" name="Rectangle 12"/>
            <p:cNvSpPr/>
            <p:nvPr/>
          </p:nvSpPr>
          <p:spPr>
            <a:xfrm>
              <a:off x="4320" y="211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5" name="Rectangle 13"/>
            <p:cNvSpPr/>
            <p:nvPr/>
          </p:nvSpPr>
          <p:spPr>
            <a:xfrm>
              <a:off x="4320" y="148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6" name="Rectangle 14"/>
            <p:cNvSpPr/>
            <p:nvPr/>
          </p:nvSpPr>
          <p:spPr>
            <a:xfrm>
              <a:off x="4320" y="177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7" name="Rectangle 15"/>
            <p:cNvSpPr/>
            <p:nvPr/>
          </p:nvSpPr>
          <p:spPr>
            <a:xfrm>
              <a:off x="4320" y="1488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8" name="Rectangle 17"/>
            <p:cNvSpPr/>
            <p:nvPr/>
          </p:nvSpPr>
          <p:spPr>
            <a:xfrm>
              <a:off x="4320" y="177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9" name="Rectangle 19"/>
            <p:cNvSpPr/>
            <p:nvPr/>
          </p:nvSpPr>
          <p:spPr>
            <a:xfrm>
              <a:off x="4320" y="2112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0" name="Rectangle 20"/>
            <p:cNvSpPr/>
            <p:nvPr/>
          </p:nvSpPr>
          <p:spPr>
            <a:xfrm>
              <a:off x="5280" y="2112"/>
              <a:ext cx="288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9" name="Group 30"/>
          <p:cNvGrpSpPr/>
          <p:nvPr/>
        </p:nvGrpSpPr>
        <p:grpSpPr>
          <a:xfrm>
            <a:off x="6858000" y="4495800"/>
            <a:ext cx="1981200" cy="1371600"/>
            <a:chOff x="4320" y="2832"/>
            <a:chExt cx="1248" cy="864"/>
          </a:xfrm>
        </p:grpSpPr>
        <p:sp>
          <p:nvSpPr>
            <p:cNvPr id="8200" name="Rectangle 24"/>
            <p:cNvSpPr/>
            <p:nvPr/>
          </p:nvSpPr>
          <p:spPr>
            <a:xfrm>
              <a:off x="4320" y="316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1" name="Rectangle 25"/>
            <p:cNvSpPr/>
            <p:nvPr/>
          </p:nvSpPr>
          <p:spPr>
            <a:xfrm>
              <a:off x="4320" y="2832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2" name="Rectangle 26"/>
            <p:cNvSpPr/>
            <p:nvPr/>
          </p:nvSpPr>
          <p:spPr>
            <a:xfrm>
              <a:off x="4320" y="3504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3" name="Rectangle 27"/>
            <p:cNvSpPr/>
            <p:nvPr/>
          </p:nvSpPr>
          <p:spPr>
            <a:xfrm>
              <a:off x="4320" y="3168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/>
          <p:nvPr/>
        </p:nvSpPr>
        <p:spPr>
          <a:xfrm>
            <a:off x="395605" y="332740"/>
            <a:ext cx="8077200" cy="312420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     Status </a:t>
            </a:r>
            <a:r>
              <a:rPr lang="en-US" altLang="zh-CN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SubString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(SString &amp;Sub, SString S, int pos, int len)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用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Sub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返回串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S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从第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pos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个字符起长度为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len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的子串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{    if ( (pos&lt;1 || pos &gt;S[0]  || len&lt;0  ||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len &gt; S[0]-pos+1 )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	return ERROR;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Sub[1..len]= S[pos..pos+len-1];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	       Sub[0]= len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	       return OK;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} // SubString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9221" name="Rectangle 3"/>
          <p:cNvSpPr/>
          <p:nvPr/>
        </p:nvSpPr>
        <p:spPr>
          <a:xfrm>
            <a:off x="1447800" y="43434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2" name="Rectangle 4"/>
          <p:cNvSpPr/>
          <p:nvPr/>
        </p:nvSpPr>
        <p:spPr>
          <a:xfrm>
            <a:off x="1447800" y="4343400"/>
            <a:ext cx="3886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3" name="Rectangle 6"/>
          <p:cNvSpPr/>
          <p:nvPr/>
        </p:nvSpPr>
        <p:spPr>
          <a:xfrm>
            <a:off x="3429000" y="4267200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4" name="Text Box 7"/>
          <p:cNvSpPr txBox="1"/>
          <p:nvPr/>
        </p:nvSpPr>
        <p:spPr>
          <a:xfrm>
            <a:off x="1447800" y="3886200"/>
            <a:ext cx="4953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</a:rPr>
              <a:t>0    1                      pos</a:t>
            </a:r>
            <a:endParaRPr lang="en-US" altLang="zh-CN" sz="2000" dirty="0">
              <a:latin typeface="宋体" charset="0"/>
              <a:ea typeface="宋体" charset="0"/>
            </a:endParaRPr>
          </a:p>
        </p:txBody>
      </p:sp>
      <p:sp>
        <p:nvSpPr>
          <p:cNvPr id="9225" name="Rectangle 8" descr="浅色上对角线"/>
          <p:cNvSpPr/>
          <p:nvPr/>
        </p:nvSpPr>
        <p:spPr>
          <a:xfrm>
            <a:off x="1447800" y="4343400"/>
            <a:ext cx="304800" cy="4572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6" name="AutoShape 9"/>
          <p:cNvSpPr/>
          <p:nvPr/>
        </p:nvSpPr>
        <p:spPr>
          <a:xfrm rot="-5400000">
            <a:off x="3848100" y="45339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7" name="Text Box 10"/>
          <p:cNvSpPr txBox="1"/>
          <p:nvPr/>
        </p:nvSpPr>
        <p:spPr>
          <a:xfrm>
            <a:off x="3771900" y="5085080"/>
            <a:ext cx="76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charset="0"/>
                <a:ea typeface="宋体" charset="0"/>
              </a:rPr>
              <a:t>len</a:t>
            </a:r>
            <a:endParaRPr lang="en-US" altLang="zh-CN" sz="2400" dirty="0">
              <a:latin typeface="宋体" charset="0"/>
              <a:ea typeface="宋体" charset="0"/>
            </a:endParaRPr>
          </a:p>
        </p:txBody>
      </p:sp>
      <p:sp>
        <p:nvSpPr>
          <p:cNvPr id="9228" name="Text Box 11"/>
          <p:cNvSpPr txBox="1"/>
          <p:nvPr/>
        </p:nvSpPr>
        <p:spPr>
          <a:xfrm>
            <a:off x="914400" y="4343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</a:t>
            </a:r>
            <a:endParaRPr lang="en-US" altLang="zh-CN" sz="2400" dirty="0"/>
          </a:p>
        </p:txBody>
      </p:sp>
      <p:sp>
        <p:nvSpPr>
          <p:cNvPr id="9229" name="Rectangle 12"/>
          <p:cNvSpPr/>
          <p:nvPr/>
        </p:nvSpPr>
        <p:spPr>
          <a:xfrm>
            <a:off x="1447800" y="55626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0" name="Rectangle 13"/>
          <p:cNvSpPr/>
          <p:nvPr/>
        </p:nvSpPr>
        <p:spPr>
          <a:xfrm>
            <a:off x="1828800" y="5562600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1" name="Text Box 14"/>
          <p:cNvSpPr txBox="1"/>
          <p:nvPr/>
        </p:nvSpPr>
        <p:spPr>
          <a:xfrm>
            <a:off x="685800" y="5562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Sub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4"/>
          <p:cNvSpPr txBox="1"/>
          <p:nvPr/>
        </p:nvSpPr>
        <p:spPr>
          <a:xfrm>
            <a:off x="762000" y="476250"/>
            <a:ext cx="7926070" cy="356235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StrCompare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(SString S, SString T)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// S&gt;T,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返回值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&gt;0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S=T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，返回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0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S&lt;T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&lt; 0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{     for  (i=1;  i&lt;=S[0] &amp;&amp; i&lt;=T[0];  i++){//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逐个字符进行比较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if  (S[i] != T[i] 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return(S[i] - T[i] );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}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return S[0]-T[0]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} // StrCompare</a:t>
            </a:r>
            <a:endParaRPr lang="en-US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7176" name="Rectangle 6"/>
          <p:cNvSpPr/>
          <p:nvPr/>
        </p:nvSpPr>
        <p:spPr>
          <a:xfrm>
            <a:off x="3131682" y="4580668"/>
            <a:ext cx="2016125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7" name="Rectangle 7"/>
          <p:cNvSpPr/>
          <p:nvPr/>
        </p:nvSpPr>
        <p:spPr>
          <a:xfrm>
            <a:off x="3131682" y="4868005"/>
            <a:ext cx="2305050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8" name="Rectangle 8"/>
          <p:cNvSpPr/>
          <p:nvPr/>
        </p:nvSpPr>
        <p:spPr>
          <a:xfrm>
            <a:off x="3131682" y="4580668"/>
            <a:ext cx="73025" cy="1444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9" name="Rectangle 9"/>
          <p:cNvSpPr/>
          <p:nvPr/>
        </p:nvSpPr>
        <p:spPr>
          <a:xfrm>
            <a:off x="3131682" y="4868005"/>
            <a:ext cx="73025" cy="1444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0"/>
          <p:cNvSpPr/>
          <p:nvPr/>
        </p:nvSpPr>
        <p:spPr>
          <a:xfrm>
            <a:off x="3852407" y="4507643"/>
            <a:ext cx="71437" cy="649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Text Box 11"/>
          <p:cNvSpPr txBox="1"/>
          <p:nvPr/>
        </p:nvSpPr>
        <p:spPr>
          <a:xfrm>
            <a:off x="3779382" y="5156930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i</a:t>
            </a:r>
            <a:endParaRPr lang="en-US" altLang="zh-CN" sz="24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/>
          <p:nvPr/>
        </p:nvSpPr>
        <p:spPr>
          <a:xfrm>
            <a:off x="685800" y="457200"/>
            <a:ext cx="601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800000"/>
                </a:solidFill>
              </a:rPr>
              <a:t>4.2.2 </a:t>
            </a:r>
            <a:r>
              <a:rPr lang="zh-CN" altLang="en-US" sz="2400" b="1" dirty="0">
                <a:solidFill>
                  <a:srgbClr val="800000"/>
                </a:solidFill>
              </a:rPr>
              <a:t>堆分配存储表示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1143000" y="9906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动态分配串值存储空间，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避免定长结构的截断现象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6" name="Text Box 4"/>
          <p:cNvSpPr txBox="1"/>
          <p:nvPr/>
        </p:nvSpPr>
        <p:spPr>
          <a:xfrm>
            <a:off x="990600" y="2133600"/>
            <a:ext cx="7010400" cy="21228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typedef  struct {</a:t>
            </a:r>
            <a:endParaRPr lang="en-US" altLang="zh-CN" sz="24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	char   *ch;     //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串空间基址，按串长申请</a:t>
            </a:r>
            <a:endParaRPr lang="zh-CN" altLang="en-US" sz="24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	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int   length;    //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串长度</a:t>
            </a:r>
            <a:endParaRPr lang="zh-CN" altLang="en-US" sz="24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}</a:t>
            </a:r>
            <a:r>
              <a:rPr lang="en-US" altLang="zh-CN" sz="2400" b="1" dirty="0">
                <a:latin typeface="宋体" charset="0"/>
                <a:ea typeface="宋体" charset="0"/>
                <a:cs typeface="宋体" charset="0"/>
              </a:rPr>
              <a:t>HString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;</a:t>
            </a:r>
            <a:endParaRPr lang="en-US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0247" name="Text Box 5"/>
          <p:cNvSpPr txBox="1"/>
          <p:nvPr/>
        </p:nvSpPr>
        <p:spPr>
          <a:xfrm>
            <a:off x="914400" y="15240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存储定义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/>
          <p:nvPr/>
        </p:nvSpPr>
        <p:spPr>
          <a:xfrm>
            <a:off x="492760" y="47625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539750" y="1124585"/>
            <a:ext cx="7722235" cy="356235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StrCompare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(HString  S, HString T)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//S&gt;T,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返回值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&gt;0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S=T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，返回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0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S&lt;T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&lt; 0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{    for  (i=0;  i&lt;S.length &amp;&amp; i&lt;T.length;  i++){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if  (S.ch[i] != T.ch[i] 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      return  S.ch[i] - T.ch[i] );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}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return  S.length-T.length 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} // StrCompare</a:t>
            </a:r>
            <a:endParaRPr lang="en-US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1270" name="Rectangle 4"/>
          <p:cNvSpPr/>
          <p:nvPr/>
        </p:nvSpPr>
        <p:spPr>
          <a:xfrm>
            <a:off x="2724785" y="508508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Text Box 5"/>
          <p:cNvSpPr txBox="1"/>
          <p:nvPr/>
        </p:nvSpPr>
        <p:spPr>
          <a:xfrm>
            <a:off x="2267585" y="508508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1272" name="Rectangle 6"/>
          <p:cNvSpPr/>
          <p:nvPr/>
        </p:nvSpPr>
        <p:spPr>
          <a:xfrm>
            <a:off x="2724785" y="569468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3" name="Text Box 7"/>
          <p:cNvSpPr txBox="1"/>
          <p:nvPr/>
        </p:nvSpPr>
        <p:spPr>
          <a:xfrm>
            <a:off x="2191385" y="569468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1274" name="Line 8"/>
          <p:cNvSpPr/>
          <p:nvPr/>
        </p:nvSpPr>
        <p:spPr>
          <a:xfrm>
            <a:off x="3258185" y="508508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9"/>
          <p:cNvSpPr/>
          <p:nvPr/>
        </p:nvSpPr>
        <p:spPr>
          <a:xfrm>
            <a:off x="3410585" y="508508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0"/>
          <p:cNvSpPr/>
          <p:nvPr/>
        </p:nvSpPr>
        <p:spPr>
          <a:xfrm>
            <a:off x="3258185" y="569468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11"/>
          <p:cNvSpPr/>
          <p:nvPr/>
        </p:nvSpPr>
        <p:spPr>
          <a:xfrm>
            <a:off x="3410585" y="569468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/>
          <p:nvPr/>
        </p:nvSpPr>
        <p:spPr>
          <a:xfrm>
            <a:off x="457200" y="353695"/>
            <a:ext cx="7696200" cy="43707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Status </a:t>
            </a:r>
            <a:r>
              <a:rPr lang="en-US" altLang="zh-CN" sz="24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Concat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(HString &amp;T,  HString  S1, HString S2)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//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返回串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S1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S2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联接而成的新串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{   if  (T.ch)   free(T.ch);   //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释放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T</a:t>
            </a:r>
            <a:r>
              <a:rPr lang="zh-CN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原有空间</a:t>
            </a:r>
            <a:endParaRPr lang="zh-CN" altLang="en-US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if  ( ! (T.ch=(char *)</a:t>
            </a:r>
            <a:r>
              <a:rPr lang="en-US" altLang="zh-CN" sz="24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malloc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((S1.length+S2.length)*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                  sizeof(char))))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exit(OVERFLOW);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</a:t>
            </a:r>
            <a:r>
              <a:rPr lang="en-US" altLang="zh-CN" sz="24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T.length=S1.length+S2.length;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T.ch[0..s1.length-1]=S1.ch[0..s1.length-1];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T.ch[S1.length.. T.length-1]=S2.ch[0..S2.length-1];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return OK;</a:t>
            </a:r>
            <a:endParaRPr lang="en-US" altLang="zh-CN" sz="24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</a:t>
            </a: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} // Concat</a:t>
            </a:r>
            <a:endParaRPr lang="en-US" altLang="zh-CN" sz="24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2209800" y="50292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4" name="Rectangle 4"/>
          <p:cNvSpPr/>
          <p:nvPr/>
        </p:nvSpPr>
        <p:spPr>
          <a:xfrm>
            <a:off x="4648200" y="50292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5" name="Rectangle 5"/>
          <p:cNvSpPr/>
          <p:nvPr/>
        </p:nvSpPr>
        <p:spPr>
          <a:xfrm>
            <a:off x="2209800" y="57150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6" name="Rectangle 6"/>
          <p:cNvSpPr/>
          <p:nvPr/>
        </p:nvSpPr>
        <p:spPr>
          <a:xfrm>
            <a:off x="3429000" y="57150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7" name="Text Box 7"/>
          <p:cNvSpPr txBox="1"/>
          <p:nvPr/>
        </p:nvSpPr>
        <p:spPr>
          <a:xfrm>
            <a:off x="1752600" y="5029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2298" name="Text Box 8"/>
          <p:cNvSpPr txBox="1"/>
          <p:nvPr/>
        </p:nvSpPr>
        <p:spPr>
          <a:xfrm>
            <a:off x="4114800" y="5029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2299" name="Text Box 9"/>
          <p:cNvSpPr txBox="1"/>
          <p:nvPr/>
        </p:nvSpPr>
        <p:spPr>
          <a:xfrm>
            <a:off x="1828800" y="5638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/>
          <p:nvPr/>
        </p:nvSpPr>
        <p:spPr>
          <a:xfrm>
            <a:off x="352425" y="413385"/>
            <a:ext cx="8501380" cy="438721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Status </a:t>
            </a:r>
            <a:r>
              <a:rPr lang="en-US" altLang="zh-CN" sz="2000" b="1" dirty="0">
                <a:solidFill>
                  <a:schemeClr val="accent2"/>
                </a:solidFill>
                <a:latin typeface="宋体" charset="0"/>
                <a:ea typeface="宋体" charset="0"/>
                <a:cs typeface="宋体" charset="0"/>
              </a:rPr>
              <a:t>SubString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(HString &amp;Sub, HString S, int pos, int len)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求串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S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从第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pos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个字符起长度为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len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的子串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Sub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{    if ( (pos&lt;1 || pos &gt;S.length  || len&lt;0  ||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len &gt; S.length-pos+1 )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			return ERROR;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if  (Sub.ch)   free(Sub.ch);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if  ( !len )  {  Sub.ch=NULL;  Sub.length=0;  }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else  {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        if  ( !(Sub.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ch=(char *)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malloc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(len* sizeof(char))))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          exit(OVERFLOW);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Sub.ch[0..len-1]=S.ch[pos-1..pos+len-2];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   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Sub.length=len;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}</a:t>
            </a:r>
            <a:endParaRPr lang="en-US" altLang="zh-CN" sz="2000" dirty="0">
              <a:latin typeface="宋体" charset="0"/>
              <a:ea typeface="宋体" charset="0"/>
              <a:cs typeface="宋体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Symbol" pitchFamily="18" charset="2"/>
              </a:rPr>
              <a:t>            return OK;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} // SubString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3317" name="Rectangle 3"/>
          <p:cNvSpPr/>
          <p:nvPr/>
        </p:nvSpPr>
        <p:spPr>
          <a:xfrm>
            <a:off x="2919730" y="5537835"/>
            <a:ext cx="3048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宋体" charset="0"/>
              <a:ea typeface="宋体" charset="0"/>
            </a:endParaRPr>
          </a:p>
        </p:txBody>
      </p:sp>
      <p:sp>
        <p:nvSpPr>
          <p:cNvPr id="13318" name="Text Box 4"/>
          <p:cNvSpPr txBox="1"/>
          <p:nvPr/>
        </p:nvSpPr>
        <p:spPr>
          <a:xfrm>
            <a:off x="3453130" y="508063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</a:rPr>
              <a:t>pos-1</a:t>
            </a:r>
            <a:endParaRPr lang="en-US" altLang="zh-CN" sz="2000" dirty="0">
              <a:latin typeface="宋体" charset="0"/>
              <a:ea typeface="宋体" charset="0"/>
            </a:endParaRPr>
          </a:p>
        </p:txBody>
      </p:sp>
      <p:sp>
        <p:nvSpPr>
          <p:cNvPr id="13319" name="AutoShape 5"/>
          <p:cNvSpPr/>
          <p:nvPr/>
        </p:nvSpPr>
        <p:spPr>
          <a:xfrm rot="-5400000">
            <a:off x="4024630" y="5652135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宋体" charset="0"/>
              <a:ea typeface="宋体" charset="0"/>
            </a:endParaRPr>
          </a:p>
        </p:txBody>
      </p:sp>
      <p:sp>
        <p:nvSpPr>
          <p:cNvPr id="13320" name="Text Box 7"/>
          <p:cNvSpPr txBox="1"/>
          <p:nvPr/>
        </p:nvSpPr>
        <p:spPr>
          <a:xfrm>
            <a:off x="2843530" y="5156835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</a:rPr>
              <a:t>0</a:t>
            </a:r>
            <a:endParaRPr lang="en-US" altLang="zh-CN" sz="2000" dirty="0">
              <a:latin typeface="宋体" charset="0"/>
              <a:ea typeface="宋体" charset="0"/>
            </a:endParaRPr>
          </a:p>
        </p:txBody>
      </p:sp>
      <p:sp>
        <p:nvSpPr>
          <p:cNvPr id="13321" name="Line 8"/>
          <p:cNvSpPr/>
          <p:nvPr/>
        </p:nvSpPr>
        <p:spPr>
          <a:xfrm>
            <a:off x="3072130" y="553783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9"/>
          <p:cNvSpPr/>
          <p:nvPr/>
        </p:nvSpPr>
        <p:spPr>
          <a:xfrm>
            <a:off x="5815330" y="553783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Text Box 11"/>
          <p:cNvSpPr txBox="1"/>
          <p:nvPr/>
        </p:nvSpPr>
        <p:spPr>
          <a:xfrm>
            <a:off x="3910330" y="622363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charset="0"/>
                <a:ea typeface="宋体" charset="0"/>
              </a:rPr>
              <a:t>len</a:t>
            </a:r>
            <a:endParaRPr lang="en-US" altLang="zh-CN" sz="2400" dirty="0">
              <a:latin typeface="宋体" charset="0"/>
              <a:ea typeface="宋体" charset="0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4977130" y="515683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</a:rPr>
              <a:t>S.length-1</a:t>
            </a:r>
            <a:endParaRPr lang="en-US" altLang="zh-CN" sz="2000" dirty="0">
              <a:latin typeface="宋体" charset="0"/>
              <a:ea typeface="宋体" charset="0"/>
            </a:endParaRPr>
          </a:p>
        </p:txBody>
      </p:sp>
      <p:sp>
        <p:nvSpPr>
          <p:cNvPr id="13325" name="Rectangle 13"/>
          <p:cNvSpPr/>
          <p:nvPr/>
        </p:nvSpPr>
        <p:spPr>
          <a:xfrm>
            <a:off x="3605530" y="5461635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/>
          <p:nvPr/>
        </p:nvSpPr>
        <p:spPr>
          <a:xfrm>
            <a:off x="762000" y="3048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4.2.2  </a:t>
            </a:r>
            <a:r>
              <a:rPr lang="zh-CN" altLang="en-US" sz="2400" b="1" dirty="0">
                <a:solidFill>
                  <a:srgbClr val="800000"/>
                </a:solidFill>
              </a:rPr>
              <a:t>串的块链存储</a:t>
            </a:r>
            <a:r>
              <a:rPr lang="zh-CN" altLang="zh-CN" sz="2400" b="1" dirty="0">
                <a:solidFill>
                  <a:srgbClr val="800000"/>
                </a:solidFill>
              </a:rPr>
              <a:t>结构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grpSp>
        <p:nvGrpSpPr>
          <p:cNvPr id="14341" name="Group 47"/>
          <p:cNvGrpSpPr/>
          <p:nvPr/>
        </p:nvGrpSpPr>
        <p:grpSpPr>
          <a:xfrm>
            <a:off x="457200" y="914400"/>
            <a:ext cx="8153400" cy="1143000"/>
            <a:chOff x="288" y="816"/>
            <a:chExt cx="5136" cy="720"/>
          </a:xfrm>
        </p:grpSpPr>
        <p:sp>
          <p:nvSpPr>
            <p:cNvPr id="14363" name="Text Box 17"/>
            <p:cNvSpPr txBox="1"/>
            <p:nvPr/>
          </p:nvSpPr>
          <p:spPr>
            <a:xfrm>
              <a:off x="110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  <p:sp>
          <p:nvSpPr>
            <p:cNvPr id="14364" name="Line 18"/>
            <p:cNvSpPr/>
            <p:nvPr/>
          </p:nvSpPr>
          <p:spPr>
            <a:xfrm>
              <a:off x="13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Line 19"/>
            <p:cNvSpPr/>
            <p:nvPr/>
          </p:nvSpPr>
          <p:spPr>
            <a:xfrm>
              <a:off x="153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6" name="Text Box 20"/>
            <p:cNvSpPr txBox="1"/>
            <p:nvPr/>
          </p:nvSpPr>
          <p:spPr>
            <a:xfrm>
              <a:off x="182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dirty="0"/>
            </a:p>
          </p:txBody>
        </p:sp>
        <p:sp>
          <p:nvSpPr>
            <p:cNvPr id="14367" name="Line 21"/>
            <p:cNvSpPr/>
            <p:nvPr/>
          </p:nvSpPr>
          <p:spPr>
            <a:xfrm>
              <a:off x="211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8" name="Line 22"/>
            <p:cNvSpPr/>
            <p:nvPr/>
          </p:nvSpPr>
          <p:spPr>
            <a:xfrm>
              <a:off x="225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9" name="Text Box 23"/>
            <p:cNvSpPr txBox="1"/>
            <p:nvPr/>
          </p:nvSpPr>
          <p:spPr>
            <a:xfrm>
              <a:off x="254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B</a:t>
              </a:r>
              <a:endParaRPr lang="en-US" altLang="zh-CN" sz="2400" dirty="0"/>
            </a:p>
          </p:txBody>
        </p:sp>
        <p:sp>
          <p:nvSpPr>
            <p:cNvPr id="14370" name="Line 24"/>
            <p:cNvSpPr/>
            <p:nvPr/>
          </p:nvSpPr>
          <p:spPr>
            <a:xfrm>
              <a:off x="283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1" name="Line 25"/>
            <p:cNvSpPr/>
            <p:nvPr/>
          </p:nvSpPr>
          <p:spPr>
            <a:xfrm>
              <a:off x="297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2" name="Text Box 26"/>
            <p:cNvSpPr txBox="1"/>
            <p:nvPr/>
          </p:nvSpPr>
          <p:spPr>
            <a:xfrm>
              <a:off x="326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3" name="Line 27"/>
            <p:cNvSpPr/>
            <p:nvPr/>
          </p:nvSpPr>
          <p:spPr>
            <a:xfrm>
              <a:off x="355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Line 28"/>
            <p:cNvSpPr/>
            <p:nvPr/>
          </p:nvSpPr>
          <p:spPr>
            <a:xfrm>
              <a:off x="369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5" name="Text Box 29"/>
            <p:cNvSpPr txBox="1"/>
            <p:nvPr/>
          </p:nvSpPr>
          <p:spPr>
            <a:xfrm>
              <a:off x="398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6" name="Line 30"/>
            <p:cNvSpPr/>
            <p:nvPr/>
          </p:nvSpPr>
          <p:spPr>
            <a:xfrm>
              <a:off x="427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31"/>
            <p:cNvSpPr/>
            <p:nvPr/>
          </p:nvSpPr>
          <p:spPr>
            <a:xfrm>
              <a:off x="441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8" name="Text Box 32"/>
            <p:cNvSpPr txBox="1"/>
            <p:nvPr/>
          </p:nvSpPr>
          <p:spPr>
            <a:xfrm>
              <a:off x="4704" y="816"/>
              <a:ext cx="528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K  ^</a:t>
              </a:r>
              <a:endParaRPr lang="en-US" altLang="zh-CN" sz="2400" dirty="0"/>
            </a:p>
          </p:txBody>
        </p:sp>
        <p:sp>
          <p:nvSpPr>
            <p:cNvPr id="14379" name="Line 33"/>
            <p:cNvSpPr/>
            <p:nvPr/>
          </p:nvSpPr>
          <p:spPr>
            <a:xfrm>
              <a:off x="49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Text Box 34"/>
            <p:cNvSpPr txBox="1"/>
            <p:nvPr/>
          </p:nvSpPr>
          <p:spPr>
            <a:xfrm>
              <a:off x="288" y="82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81" name="Line 35"/>
            <p:cNvSpPr/>
            <p:nvPr/>
          </p:nvSpPr>
          <p:spPr>
            <a:xfrm>
              <a:off x="960" y="96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2" name="Line 38"/>
            <p:cNvSpPr/>
            <p:nvPr/>
          </p:nvSpPr>
          <p:spPr>
            <a:xfrm flipV="1">
              <a:off x="4848" y="110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3" name="Text Box 39"/>
            <p:cNvSpPr txBox="1"/>
            <p:nvPr/>
          </p:nvSpPr>
          <p:spPr>
            <a:xfrm>
              <a:off x="4608" y="1248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</p:grpSp>
      <p:grpSp>
        <p:nvGrpSpPr>
          <p:cNvPr id="14342" name="Group 46"/>
          <p:cNvGrpSpPr/>
          <p:nvPr/>
        </p:nvGrpSpPr>
        <p:grpSpPr>
          <a:xfrm>
            <a:off x="381000" y="1673225"/>
            <a:ext cx="5029200" cy="993775"/>
            <a:chOff x="288" y="1534"/>
            <a:chExt cx="3168" cy="626"/>
          </a:xfrm>
        </p:grpSpPr>
        <p:sp>
          <p:nvSpPr>
            <p:cNvPr id="14347" name="Text Box 3"/>
            <p:cNvSpPr txBox="1"/>
            <p:nvPr/>
          </p:nvSpPr>
          <p:spPr>
            <a:xfrm>
              <a:off x="1104" y="1536"/>
              <a:ext cx="1056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    B O</a:t>
              </a:r>
              <a:endParaRPr lang="en-US" altLang="zh-CN" sz="2400" dirty="0"/>
            </a:p>
          </p:txBody>
        </p:sp>
        <p:sp>
          <p:nvSpPr>
            <p:cNvPr id="14348" name="Text Box 4"/>
            <p:cNvSpPr txBox="1"/>
            <p:nvPr/>
          </p:nvSpPr>
          <p:spPr>
            <a:xfrm>
              <a:off x="2352" y="1536"/>
              <a:ext cx="1104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 K # #  ^        </a:t>
              </a:r>
              <a:endParaRPr lang="en-US" altLang="zh-CN" sz="2400" dirty="0"/>
            </a:p>
          </p:txBody>
        </p:sp>
        <p:sp>
          <p:nvSpPr>
            <p:cNvPr id="14349" name="Line 5"/>
            <p:cNvSpPr/>
            <p:nvPr/>
          </p:nvSpPr>
          <p:spPr>
            <a:xfrm>
              <a:off x="19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6"/>
            <p:cNvSpPr/>
            <p:nvPr/>
          </p:nvSpPr>
          <p:spPr>
            <a:xfrm>
              <a:off x="2064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1" name="Line 7"/>
            <p:cNvSpPr/>
            <p:nvPr/>
          </p:nvSpPr>
          <p:spPr>
            <a:xfrm>
              <a:off x="31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Line 8"/>
            <p:cNvSpPr/>
            <p:nvPr/>
          </p:nvSpPr>
          <p:spPr>
            <a:xfrm>
              <a:off x="129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9"/>
            <p:cNvSpPr/>
            <p:nvPr/>
          </p:nvSpPr>
          <p:spPr>
            <a:xfrm>
              <a:off x="148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0"/>
            <p:cNvSpPr/>
            <p:nvPr/>
          </p:nvSpPr>
          <p:spPr>
            <a:xfrm>
              <a:off x="172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Line 11"/>
            <p:cNvSpPr/>
            <p:nvPr/>
          </p:nvSpPr>
          <p:spPr>
            <a:xfrm>
              <a:off x="297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Line 12"/>
            <p:cNvSpPr/>
            <p:nvPr/>
          </p:nvSpPr>
          <p:spPr>
            <a:xfrm>
              <a:off x="278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Line 13"/>
            <p:cNvSpPr/>
            <p:nvPr/>
          </p:nvSpPr>
          <p:spPr>
            <a:xfrm>
              <a:off x="254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Text Box 14"/>
            <p:cNvSpPr txBox="1"/>
            <p:nvPr/>
          </p:nvSpPr>
          <p:spPr>
            <a:xfrm>
              <a:off x="288" y="1534"/>
              <a:ext cx="8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59" name="Line 15"/>
            <p:cNvSpPr/>
            <p:nvPr/>
          </p:nvSpPr>
          <p:spPr>
            <a:xfrm>
              <a:off x="960" y="168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0" name="Text Box 40"/>
            <p:cNvSpPr txBox="1"/>
            <p:nvPr/>
          </p:nvSpPr>
          <p:spPr>
            <a:xfrm>
              <a:off x="2544" y="187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  <p:sp>
          <p:nvSpPr>
            <p:cNvPr id="14361" name="Line 42"/>
            <p:cNvSpPr/>
            <p:nvPr/>
          </p:nvSpPr>
          <p:spPr>
            <a:xfrm flipV="1">
              <a:off x="2448" y="182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2" name="Line 43"/>
            <p:cNvSpPr/>
            <p:nvPr/>
          </p:nvSpPr>
          <p:spPr>
            <a:xfrm>
              <a:off x="2448" y="19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3" name="Text Box 45"/>
          <p:cNvSpPr txBox="1"/>
          <p:nvPr/>
        </p:nvSpPr>
        <p:spPr>
          <a:xfrm>
            <a:off x="5562600" y="1600200"/>
            <a:ext cx="1828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设置尾指针便于联结操作</a:t>
            </a:r>
            <a:endParaRPr lang="zh-CN" altLang="en-US" sz="20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44" name="Text Box 48"/>
          <p:cNvSpPr txBox="1"/>
          <p:nvPr/>
        </p:nvSpPr>
        <p:spPr>
          <a:xfrm>
            <a:off x="762000" y="2781300"/>
            <a:ext cx="7570470" cy="27070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#define CHUNKSIZE  4          //</a:t>
            </a:r>
            <a:r>
              <a:rPr lang="zh-CN" altLang="zh-CN" sz="2000" dirty="0">
                <a:latin typeface="宋体" charset="0"/>
                <a:ea typeface="宋体" charset="0"/>
                <a:cs typeface="宋体" charset="0"/>
              </a:rPr>
              <a:t>由用户定义块大小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typedef  struct  Chunk  {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char  ch[CHUNKSIZE];</a:t>
            </a:r>
            <a:endParaRPr lang="en-US" altLang="zh-CN" sz="2000" dirty="0">
              <a:solidFill>
                <a:srgbClr val="FF0000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        struct Chunk * next;</a:t>
            </a:r>
            <a:endParaRPr lang="en-US" altLang="zh-CN" sz="2000" dirty="0">
              <a:solidFill>
                <a:srgbClr val="FF0000"/>
              </a:solidFill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}Chunk;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typedef  struct  {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Chunk *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head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， *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tail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;     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串的、尾头指针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int   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curlen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;                  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串的当前长度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}</a:t>
            </a:r>
            <a:r>
              <a:rPr lang="en-US" altLang="zh-CN" sz="2000" b="1" dirty="0">
                <a:latin typeface="宋体" charset="0"/>
                <a:ea typeface="宋体" charset="0"/>
                <a:cs typeface="宋体" charset="0"/>
              </a:rPr>
              <a:t>LString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14345" name="AutoShape 49">
            <a:hlinkClick r:id="" action="ppaction://hlinkshowjump?jump=firstslide"/>
          </p:cNvPr>
          <p:cNvSpPr/>
          <p:nvPr/>
        </p:nvSpPr>
        <p:spPr>
          <a:xfrm>
            <a:off x="8534400" y="6248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22534" name="组合 22533"/>
          <p:cNvGrpSpPr/>
          <p:nvPr/>
        </p:nvGrpSpPr>
        <p:grpSpPr>
          <a:xfrm>
            <a:off x="1295400" y="5728970"/>
            <a:ext cx="5486400" cy="990600"/>
            <a:chOff x="1056" y="2112"/>
            <a:chExt cx="3456" cy="624"/>
          </a:xfrm>
        </p:grpSpPr>
        <p:sp>
          <p:nvSpPr>
            <p:cNvPr id="22531" name="文本框 22530"/>
            <p:cNvSpPr txBox="1"/>
            <p:nvPr/>
          </p:nvSpPr>
          <p:spPr>
            <a:xfrm>
              <a:off x="1056" y="2256"/>
              <a:ext cx="3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存储密度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———————————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2532" name="文本框 22531"/>
            <p:cNvSpPr txBox="1"/>
            <p:nvPr/>
          </p:nvSpPr>
          <p:spPr>
            <a:xfrm>
              <a:off x="2256" y="2112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串值所占的存储位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3" name="文本框 22532"/>
            <p:cNvSpPr txBox="1"/>
            <p:nvPr/>
          </p:nvSpPr>
          <p:spPr>
            <a:xfrm>
              <a:off x="2256" y="2448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实际分配的存储位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章 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串的概念和基本操作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4.2 </a:t>
            </a:r>
            <a:r>
              <a:rPr lang="zh-CN" altLang="en-US" sz="2800" dirty="0"/>
              <a:t>串的表示和实现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4.2.1 </a:t>
            </a:r>
            <a:r>
              <a:rPr lang="zh-CN" altLang="en-US" sz="2580" dirty="0"/>
              <a:t>定长顺序存储表示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4.2.2 </a:t>
            </a:r>
            <a:r>
              <a:rPr lang="zh-CN" altLang="en-US" sz="2580" dirty="0"/>
              <a:t>堆分配存储表示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4.2.3 </a:t>
            </a:r>
            <a:r>
              <a:rPr lang="zh-CN" altLang="en-US" sz="2580" dirty="0"/>
              <a:t>块链存储表示</a:t>
            </a:r>
            <a:endParaRPr lang="zh-CN" altLang="en-US" sz="258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4.3 </a:t>
            </a:r>
            <a:r>
              <a:rPr lang="zh-CN" altLang="en-US" sz="2800" dirty="0"/>
              <a:t>串的模式匹配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4.4 </a:t>
            </a:r>
            <a:r>
              <a:rPr lang="zh-CN" altLang="en-US" sz="2800" dirty="0"/>
              <a:t>串应用示例</a:t>
            </a:r>
            <a:r>
              <a:rPr lang="en-US" altLang="zh-CN" sz="2800" dirty="0"/>
              <a:t>--</a:t>
            </a:r>
            <a:r>
              <a:rPr lang="zh-CN" altLang="en-US" sz="2800" dirty="0"/>
              <a:t>文本编辑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4.5 </a:t>
            </a:r>
            <a:r>
              <a:rPr lang="zh-CN" altLang="en-US" sz="2800" dirty="0"/>
              <a:t>本章知识点小结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043" y="332740"/>
            <a:ext cx="7908925" cy="87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/>
              <a:t>4.3 </a:t>
            </a:r>
            <a:r>
              <a:rPr lang="zh-CN" altLang="en-US" sz="3200" b="1" dirty="0"/>
              <a:t>模式匹配的定义</a:t>
            </a:r>
            <a:endParaRPr lang="zh-CN" altLang="en-US" sz="3200" b="1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433" y="1386205"/>
            <a:ext cx="8001000" cy="568325"/>
          </a:xfrm>
        </p:spPr>
        <p:txBody>
          <a:bodyPr/>
          <a:lstStyle/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模式匹配的应用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67360" y="198850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网站上搜索新闻</a:t>
            </a:r>
            <a:endParaRPr lang="zh-CN" altLang="en-US" sz="260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0" y="2564765"/>
            <a:ext cx="8229600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在文档中搜索一个单词</a:t>
            </a:r>
            <a:endParaRPr lang="zh-CN" altLang="en-US" sz="260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57200" y="3284855"/>
            <a:ext cx="8229600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定义</a:t>
            </a: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  <a:sym typeface="+mn-ea"/>
              </a:rPr>
              <a:t>模式匹配函数</a:t>
            </a:r>
            <a:endParaRPr lang="zh-CN" altLang="en-US" sz="3000">
              <a:solidFill>
                <a:srgbClr val="0066FF"/>
              </a:solidFill>
              <a:sym typeface="+mn-ea"/>
            </a:endParaRPr>
          </a:p>
          <a:p>
            <a:pPr lvl="2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3000" dirty="0" err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Index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000" dirty="0" err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S,</a:t>
            </a:r>
            <a:r>
              <a:rPr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3000" dirty="0" err="1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3000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pos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3000" dirty="0">
              <a:solidFill>
                <a:schemeClr val="hlink"/>
              </a:solidFill>
              <a:latin typeface="Times New Roman" panose="02020603050405020304" pitchFamily="18" charset="0"/>
              <a:sym typeface="+mn-ea"/>
            </a:endParaRPr>
          </a:p>
          <a:p>
            <a:pPr marL="444500" lvl="2" indent="0">
              <a:spcBef>
                <a:spcPct val="20000"/>
              </a:spcBef>
              <a:buClr>
                <a:srgbClr val="0066FF"/>
              </a:buClr>
              <a:buSzPct val="13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返回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子串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在主串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中第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pos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个字符之后第一次出现的位置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，不存在，返回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0.</a:t>
            </a:r>
            <a:endParaRPr lang="en-US" altLang="zh-CN" sz="3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25450" y="38604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 b="1">
                <a:solidFill>
                  <a:schemeClr val="hlink"/>
                </a:solidFill>
              </a:rPr>
              <a:t>子串定位操作</a:t>
            </a:r>
            <a:r>
              <a:rPr lang="zh-CN" altLang="en-US" sz="2600"/>
              <a:t>称为串的模式匹配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6" grpId="0" build="p"/>
      <p:bldP spid="1280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11308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例子</a:t>
            </a:r>
            <a:endParaRPr lang="zh-CN" altLang="en-US">
              <a:solidFill>
                <a:srgbClr val="0066FF"/>
              </a:solidFill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主串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ababc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abcac</a:t>
            </a:r>
            <a:r>
              <a:rPr lang="en-US" altLang="zh-CN" sz="2800">
                <a:latin typeface="Times New Roman" panose="02020603050405020304" pitchFamily="18" charset="0"/>
              </a:rPr>
              <a:t>bab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模式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abcac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1076" name="WordArt 4"/>
          <p:cNvSpPr>
            <a:spLocks noChangeArrowheads="1" noChangeShapeType="1" noTextEdit="1"/>
          </p:cNvSpPr>
          <p:nvPr/>
        </p:nvSpPr>
        <p:spPr bwMode="auto">
          <a:xfrm>
            <a:off x="5148263" y="2565400"/>
            <a:ext cx="1228725" cy="1219200"/>
          </a:xfrm>
          <a:prstGeom prst="rect">
            <a:avLst/>
          </a:prstGeom>
        </p:spPr>
        <p:txBody>
          <a:bodyPr wrap="none" fromWordArt="1">
            <a:prstTxWarp prst="textFade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9600" b="1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？</a:t>
            </a:r>
            <a:endParaRPr lang="zh-CN" altLang="en-US" sz="9600" b="1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</a:rPr>
              <a:t>orce)</a:t>
            </a:r>
            <a:endParaRPr lang="en-US" altLang="zh-CN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655763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例子</a:t>
            </a:r>
            <a:endParaRPr lang="zh-CN" altLang="en-US"/>
          </a:p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方法 </a:t>
            </a:r>
            <a:r>
              <a:rPr lang="en-US" altLang="zh-CN">
                <a:solidFill>
                  <a:srgbClr val="0066FF"/>
                </a:solidFill>
                <a:latin typeface="Arial" panose="020B0604020202020204" pitchFamily="34" charset="0"/>
              </a:rPr>
              <a:t>–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zh-CN" altLang="en-US">
                <a:solidFill>
                  <a:srgbClr val="0066FF"/>
                </a:solidFill>
              </a:rPr>
              <a:t>穷举法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189038" y="4654550"/>
            <a:ext cx="29527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ababcabcacbab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1189038" y="4870450"/>
            <a:ext cx="115093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1476375" y="4870450"/>
            <a:ext cx="1079500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124075" y="4149725"/>
            <a:ext cx="5184775" cy="504825"/>
          </a:xfrm>
          <a:prstGeom prst="curvedDownArrow">
            <a:avLst>
              <a:gd name="adj1" fmla="val 141694"/>
              <a:gd name="adj2" fmla="val 347103"/>
              <a:gd name="adj3" fmla="val 51736"/>
            </a:avLst>
          </a:prstGeom>
          <a:gradFill rotWithShape="0">
            <a:gsLst>
              <a:gs pos="0">
                <a:srgbClr val="FFE701"/>
              </a:gs>
              <a:gs pos="100000">
                <a:srgbClr val="FE3E02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5581650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ababc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5580063" y="5368925"/>
            <a:ext cx="12255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abcac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5554663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603050405020304" pitchFamily="18" charset="0"/>
              </a:rPr>
              <a:t>babca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612775" y="4652963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716463" y="54451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nimBg="1"/>
      <p:bldP spid="132101" grpId="1" animBg="1"/>
      <p:bldP spid="132102" grpId="0" animBg="1"/>
      <p:bldP spid="132103" grpId="0" animBg="1"/>
      <p:bldP spid="132103" grpId="1" animBg="1"/>
      <p:bldP spid="132103" grpId="2" animBg="1"/>
      <p:bldP spid="132104" grpId="0" autoUpdateAnimBg="0"/>
      <p:bldP spid="132104" grpId="1"/>
      <p:bldP spid="132105" grpId="0" autoUpdateAnimBg="0"/>
      <p:bldP spid="132106" grpId="0" autoUpdateAnimBg="0"/>
      <p:bldP spid="132107" grpId="0" autoUpdateAnimBg="0"/>
      <p:bldP spid="1321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第一趟匹配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81000" y="4135438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第二趟匹配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1809750" y="3992563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2038350" y="45751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2254250" y="374808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2209800" y="50863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547813" y="370363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1547813" y="50006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 rot="-5400000">
            <a:off x="2015332" y="4418806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60799" name="Oval 31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0800" name="Oval 32"/>
          <p:cNvSpPr>
            <a:spLocks noChangeArrowheads="1"/>
          </p:cNvSpPr>
          <p:nvPr/>
        </p:nvSpPr>
        <p:spPr bwMode="auto">
          <a:xfrm>
            <a:off x="2109788" y="4141788"/>
            <a:ext cx="1296987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en-US" altLang="zh-CN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animBg="1"/>
      <p:bldP spid="160778" grpId="0" animBg="1"/>
      <p:bldP spid="160779" grpId="0"/>
      <p:bldP spid="160780" grpId="0"/>
      <p:bldP spid="160781" grpId="0" animBg="1"/>
      <p:bldP spid="160781" grpId="1" animBg="1"/>
      <p:bldP spid="160782" grpId="0" animBg="1"/>
      <p:bldP spid="160782" grpId="1" animBg="1"/>
      <p:bldP spid="160783" grpId="0" animBg="1"/>
      <p:bldP spid="160783" grpId="1" animBg="1"/>
      <p:bldP spid="160784" grpId="0" animBg="1"/>
      <p:bldP spid="160784" grpId="1" animBg="1"/>
      <p:bldP spid="160785" grpId="0"/>
      <p:bldP spid="160785" grpId="1"/>
      <p:bldP spid="160786" grpId="0"/>
      <p:bldP spid="160786" grpId="1"/>
      <p:bldP spid="160787" grpId="0"/>
      <p:bldP spid="160787" grpId="1"/>
      <p:bldP spid="160788" grpId="0"/>
      <p:bldP spid="160788" grpId="1"/>
      <p:bldP spid="160789" grpId="0"/>
      <p:bldP spid="160789" grpId="1"/>
      <p:bldP spid="160790" grpId="0"/>
      <p:bldP spid="160790" grpId="1"/>
      <p:bldP spid="160791" grpId="0"/>
      <p:bldP spid="160794" grpId="0" animBg="1"/>
      <p:bldP spid="160795" grpId="0" animBg="1"/>
      <p:bldP spid="160796" grpId="0"/>
      <p:bldP spid="160797" grpId="0"/>
      <p:bldP spid="160798" grpId="0"/>
      <p:bldP spid="160799" grpId="0" animBg="1"/>
      <p:bldP spid="1608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8313" y="20605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第三趟匹配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95475" y="19240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27288" y="25304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3636963" y="16494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3635375" y="30051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09988" y="17065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709988" y="29305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2887663" y="161448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598738" y="16510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2570163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2859088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3003550" y="17065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2066925" y="15636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008188" y="2932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003550" y="2932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 rot="-5400000">
            <a:off x="2380456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 rot="-5400000">
            <a:off x="263763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 rot="-5400000">
            <a:off x="3391694" y="23487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205163" y="16351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133725" y="29241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3133725" y="16351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V="1">
            <a:off x="3132138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 rot="-5400000">
            <a:off x="289798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H="1">
            <a:off x="3349625" y="16335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1" name="Line 27"/>
          <p:cNvSpPr>
            <a:spLocks noChangeShapeType="1"/>
          </p:cNvSpPr>
          <p:nvPr/>
        </p:nvSpPr>
        <p:spPr bwMode="auto">
          <a:xfrm flipV="1">
            <a:off x="3349625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3422650" y="16351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3351213" y="29241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 rot="-5400000">
            <a:off x="3128169" y="22883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75" name="Oval 31"/>
          <p:cNvSpPr>
            <a:spLocks noChangeArrowheads="1"/>
          </p:cNvSpPr>
          <p:nvPr/>
        </p:nvSpPr>
        <p:spPr bwMode="auto">
          <a:xfrm>
            <a:off x="2486025" y="20669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68313" y="46386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第六趟匹配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895475" y="45021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3219450" y="51085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>
            <a:off x="4429125" y="42275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0" name="Line 36"/>
          <p:cNvSpPr>
            <a:spLocks noChangeShapeType="1"/>
          </p:cNvSpPr>
          <p:nvPr/>
        </p:nvSpPr>
        <p:spPr bwMode="auto">
          <a:xfrm flipV="1">
            <a:off x="4427538" y="55832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4502150" y="4284663"/>
            <a:ext cx="6048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4502150" y="55086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83" name="Line 39"/>
          <p:cNvSpPr>
            <a:spLocks noChangeShapeType="1"/>
          </p:cNvSpPr>
          <p:nvPr/>
        </p:nvSpPr>
        <p:spPr bwMode="auto">
          <a:xfrm flipH="1">
            <a:off x="3636963" y="4213225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4" name="Line 40"/>
          <p:cNvSpPr>
            <a:spLocks noChangeShapeType="1"/>
          </p:cNvSpPr>
          <p:nvPr/>
        </p:nvSpPr>
        <p:spPr bwMode="auto">
          <a:xfrm>
            <a:off x="3390900" y="42291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V="1">
            <a:off x="3362325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6" name="Line 42"/>
          <p:cNvSpPr>
            <a:spLocks noChangeShapeType="1"/>
          </p:cNvSpPr>
          <p:nvPr/>
        </p:nvSpPr>
        <p:spPr bwMode="auto">
          <a:xfrm flipV="1">
            <a:off x="3651250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3795713" y="4284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2859088" y="414178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2800350" y="55102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90" name="Text Box 46"/>
          <p:cNvSpPr txBox="1">
            <a:spLocks noChangeArrowheads="1"/>
          </p:cNvSpPr>
          <p:nvPr/>
        </p:nvSpPr>
        <p:spPr bwMode="auto">
          <a:xfrm>
            <a:off x="3795713" y="55102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91" name="Text Box 47"/>
          <p:cNvSpPr txBox="1">
            <a:spLocks noChangeArrowheads="1"/>
          </p:cNvSpPr>
          <p:nvPr/>
        </p:nvSpPr>
        <p:spPr bwMode="auto">
          <a:xfrm rot="-5400000">
            <a:off x="3172619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92" name="Text Box 48"/>
          <p:cNvSpPr txBox="1">
            <a:spLocks noChangeArrowheads="1"/>
          </p:cNvSpPr>
          <p:nvPr/>
        </p:nvSpPr>
        <p:spPr bwMode="auto">
          <a:xfrm rot="-5400000">
            <a:off x="3415506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 rot="-5400000">
            <a:off x="4167981" y="4864895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94" name="Text Box 50"/>
          <p:cNvSpPr txBox="1">
            <a:spLocks noChangeArrowheads="1"/>
          </p:cNvSpPr>
          <p:nvPr/>
        </p:nvSpPr>
        <p:spPr bwMode="auto">
          <a:xfrm>
            <a:off x="3997325" y="42132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95" name="Text Box 51"/>
          <p:cNvSpPr txBox="1">
            <a:spLocks noChangeArrowheads="1"/>
          </p:cNvSpPr>
          <p:nvPr/>
        </p:nvSpPr>
        <p:spPr bwMode="auto">
          <a:xfrm>
            <a:off x="3925888" y="55022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>
            <a:off x="3925888" y="42132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3924300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8" name="Text Box 54"/>
          <p:cNvSpPr txBox="1">
            <a:spLocks noChangeArrowheads="1"/>
          </p:cNvSpPr>
          <p:nvPr/>
        </p:nvSpPr>
        <p:spPr bwMode="auto">
          <a:xfrm rot="-5400000">
            <a:off x="3690144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H="1">
            <a:off x="4141788" y="42116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0" name="Line 56"/>
          <p:cNvSpPr>
            <a:spLocks noChangeShapeType="1"/>
          </p:cNvSpPr>
          <p:nvPr/>
        </p:nvSpPr>
        <p:spPr bwMode="auto">
          <a:xfrm flipV="1">
            <a:off x="4141788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4214813" y="42132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202" name="Text Box 58"/>
          <p:cNvSpPr txBox="1">
            <a:spLocks noChangeArrowheads="1"/>
          </p:cNvSpPr>
          <p:nvPr/>
        </p:nvSpPr>
        <p:spPr bwMode="auto">
          <a:xfrm>
            <a:off x="4143375" y="55022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4203" name="Text Box 59"/>
          <p:cNvSpPr txBox="1">
            <a:spLocks noChangeArrowheads="1"/>
          </p:cNvSpPr>
          <p:nvPr/>
        </p:nvSpPr>
        <p:spPr bwMode="auto">
          <a:xfrm rot="-5400000">
            <a:off x="3920331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204" name="AutoShape 60"/>
          <p:cNvSpPr>
            <a:spLocks noChangeArrowheads="1"/>
          </p:cNvSpPr>
          <p:nvPr/>
        </p:nvSpPr>
        <p:spPr bwMode="auto">
          <a:xfrm>
            <a:off x="5940425" y="3852863"/>
            <a:ext cx="1223963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匹配成功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3203575" y="46450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900113" y="35734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/>
      <p:bldP spid="134151" grpId="0" animBg="1"/>
      <p:bldP spid="134152" grpId="0"/>
      <p:bldP spid="134153" grpId="0"/>
      <p:bldP spid="134154" grpId="0" animBg="1"/>
      <p:bldP spid="134154" grpId="1" animBg="1"/>
      <p:bldP spid="134155" grpId="0" animBg="1"/>
      <p:bldP spid="134155" grpId="1" animBg="1"/>
      <p:bldP spid="134156" grpId="0" animBg="1"/>
      <p:bldP spid="134156" grpId="1" animBg="1"/>
      <p:bldP spid="134157" grpId="0" animBg="1"/>
      <p:bldP spid="134157" grpId="1" animBg="1"/>
      <p:bldP spid="134158" grpId="0"/>
      <p:bldP spid="134158" grpId="1"/>
      <p:bldP spid="134159" grpId="0"/>
      <p:bldP spid="134159" grpId="1"/>
      <p:bldP spid="134160" grpId="0"/>
      <p:bldP spid="134160" grpId="1"/>
      <p:bldP spid="134161" grpId="0"/>
      <p:bldP spid="134161" grpId="1"/>
      <p:bldP spid="134162" grpId="0"/>
      <p:bldP spid="134162" grpId="1"/>
      <p:bldP spid="134163" grpId="0"/>
      <p:bldP spid="134163" grpId="1"/>
      <p:bldP spid="134164" grpId="0"/>
      <p:bldP spid="134165" grpId="0"/>
      <p:bldP spid="134165" grpId="1"/>
      <p:bldP spid="134166" grpId="0"/>
      <p:bldP spid="134166" grpId="1"/>
      <p:bldP spid="134167" grpId="0" animBg="1"/>
      <p:bldP spid="134167" grpId="1" animBg="1"/>
      <p:bldP spid="134168" grpId="0" animBg="1"/>
      <p:bldP spid="134168" grpId="1" animBg="1"/>
      <p:bldP spid="134169" grpId="0"/>
      <p:bldP spid="134169" grpId="1"/>
      <p:bldP spid="134170" grpId="0" animBg="1"/>
      <p:bldP spid="134170" grpId="1" animBg="1"/>
      <p:bldP spid="134171" grpId="0" animBg="1"/>
      <p:bldP spid="134171" grpId="1" animBg="1"/>
      <p:bldP spid="134172" grpId="0"/>
      <p:bldP spid="134172" grpId="1"/>
      <p:bldP spid="134173" grpId="0"/>
      <p:bldP spid="134173" grpId="1"/>
      <p:bldP spid="134174" grpId="0"/>
      <p:bldP spid="134174" grpId="1"/>
      <p:bldP spid="134175" grpId="0" animBg="1"/>
      <p:bldP spid="134179" grpId="0" animBg="1"/>
      <p:bldP spid="134180" grpId="0" animBg="1"/>
      <p:bldP spid="134181" grpId="0"/>
      <p:bldP spid="134182" grpId="0"/>
      <p:bldP spid="134183" grpId="0" animBg="1"/>
      <p:bldP spid="134183" grpId="1" animBg="1"/>
      <p:bldP spid="134184" grpId="0" animBg="1"/>
      <p:bldP spid="134184" grpId="1" animBg="1"/>
      <p:bldP spid="134185" grpId="0" animBg="1"/>
      <p:bldP spid="134185" grpId="1" animBg="1"/>
      <p:bldP spid="134186" grpId="0" animBg="1"/>
      <p:bldP spid="134186" grpId="1" animBg="1"/>
      <p:bldP spid="134187" grpId="0"/>
      <p:bldP spid="134187" grpId="1"/>
      <p:bldP spid="134188" grpId="0"/>
      <p:bldP spid="134188" grpId="1"/>
      <p:bldP spid="134189" grpId="0"/>
      <p:bldP spid="134189" grpId="1"/>
      <p:bldP spid="134190" grpId="0"/>
      <p:bldP spid="134190" grpId="1"/>
      <p:bldP spid="134191" grpId="0"/>
      <p:bldP spid="134191" grpId="1"/>
      <p:bldP spid="134192" grpId="0"/>
      <p:bldP spid="134192" grpId="1"/>
      <p:bldP spid="134193" grpId="0"/>
      <p:bldP spid="134194" grpId="0"/>
      <p:bldP spid="134194" grpId="1"/>
      <p:bldP spid="134195" grpId="0"/>
      <p:bldP spid="134195" grpId="1"/>
      <p:bldP spid="134196" grpId="0" animBg="1"/>
      <p:bldP spid="134196" grpId="1" animBg="1"/>
      <p:bldP spid="134197" grpId="0" animBg="1"/>
      <p:bldP spid="134197" grpId="1" animBg="1"/>
      <p:bldP spid="134198" grpId="0"/>
      <p:bldP spid="134198" grpId="1"/>
      <p:bldP spid="134199" grpId="0" animBg="1"/>
      <p:bldP spid="134199" grpId="1" animBg="1"/>
      <p:bldP spid="134200" grpId="0" animBg="1"/>
      <p:bldP spid="134200" grpId="1" animBg="1"/>
      <p:bldP spid="134201" grpId="0"/>
      <p:bldP spid="134201" grpId="1"/>
      <p:bldP spid="134202" grpId="0"/>
      <p:bldP spid="134202" grpId="1"/>
      <p:bldP spid="134203" grpId="0"/>
      <p:bldP spid="134203" grpId="1"/>
      <p:bldP spid="134204" grpId="0" animBg="1"/>
      <p:bldP spid="134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归纳出算法</a:t>
            </a:r>
            <a:endParaRPr lang="zh-CN" altLang="en-US" sz="3000">
              <a:solidFill>
                <a:srgbClr val="0066FF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8820150" cy="116332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Index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pos) 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pos;   j = 1;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71775" y="3717925"/>
            <a:ext cx="33115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6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9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771775" y="4294188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193925" y="36401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195513" y="429418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2987675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2987675" y="47990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059113" y="33575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i=pos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3059113" y="487045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2091" y="1988920"/>
            <a:ext cx="27363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假定采用定长顺序存储，即第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个位置存储长度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6" grpId="1"/>
      <p:bldP spid="163847" grpId="0"/>
      <p:bldP spid="163847" grpId="1"/>
      <p:bldP spid="163848" grpId="0"/>
      <p:bldP spid="163848" grpId="1"/>
      <p:bldP spid="163849" grpId="0"/>
      <p:bldP spid="163849" grpId="1"/>
      <p:bldP spid="163850" grpId="0" animBg="1"/>
      <p:bldP spid="163850" grpId="1" animBg="1"/>
      <p:bldP spid="163851" grpId="0" animBg="1"/>
      <p:bldP spid="163851" grpId="1" animBg="1"/>
      <p:bldP spid="163852" grpId="0"/>
      <p:bldP spid="163852" grpId="1"/>
      <p:bldP spid="163853" grpId="0"/>
      <p:bldP spid="16385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1323975"/>
            <a:ext cx="8820150" cy="97853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Index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pos) 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pos;   j = 1;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while ( 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循环条件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) {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79388" y="2636838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603050405020304" pitchFamily="18" charset="0"/>
              </a:rPr>
              <a:t>继续比较后继字符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92088" y="3275013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else {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i = i-j+2</a:t>
            </a:r>
            <a:r>
              <a:rPr kumimoji="1" lang="en-US" altLang="zh-CN" sz="2400">
                <a:latin typeface="Times New Roman" panose="02020603050405020304" pitchFamily="18" charset="0"/>
              </a:rPr>
              <a:t>;   j = 1; } // </a:t>
            </a:r>
            <a:r>
              <a:rPr kumimoji="1" lang="zh-CN" altLang="en-US" sz="2400">
                <a:latin typeface="Times New Roman" panose="0202060305040502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603050405020304" pitchFamily="18" charset="0"/>
              </a:rPr>
              <a:t>} 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846388" y="4221163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6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9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846388" y="4987925"/>
            <a:ext cx="25193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268538" y="4143375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270125" y="49879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30622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V="1">
            <a:off x="3062288" y="54927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31337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3133725" y="55641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 rot="-5400000">
            <a:off x="2840831" y="4658520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2917825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494088" y="386080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>
            <a:off x="34210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V="1">
            <a:off x="3421063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 rot="-5400000">
            <a:off x="3201194" y="46585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 rot="-5400000">
            <a:off x="3471069" y="47490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7099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V="1">
            <a:off x="3781425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9" name="Rectangle 27"/>
          <p:cNvSpPr>
            <a:spLocks noChangeArrowheads="1"/>
          </p:cNvSpPr>
          <p:nvPr/>
        </p:nvSpPr>
        <p:spPr bwMode="auto">
          <a:xfrm>
            <a:off x="39973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37814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3133725" y="5013325"/>
            <a:ext cx="25193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1823" name="Oval 31"/>
          <p:cNvSpPr>
            <a:spLocks noChangeArrowheads="1"/>
          </p:cNvSpPr>
          <p:nvPr/>
        </p:nvSpPr>
        <p:spPr bwMode="auto">
          <a:xfrm>
            <a:off x="3278188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1" grpId="1"/>
      <p:bldP spid="161802" grpId="0"/>
      <p:bldP spid="161802" grpId="1"/>
      <p:bldP spid="161802" grpId="2"/>
      <p:bldP spid="161803" grpId="0"/>
      <p:bldP spid="161803" grpId="1"/>
      <p:bldP spid="161804" grpId="0"/>
      <p:bldP spid="161804" grpId="1"/>
      <p:bldP spid="161805" grpId="0" animBg="1"/>
      <p:bldP spid="161805" grpId="1" animBg="1"/>
      <p:bldP spid="161805" grpId="2" animBg="1"/>
      <p:bldP spid="161806" grpId="0" animBg="1"/>
      <p:bldP spid="161806" grpId="1" animBg="1"/>
      <p:bldP spid="161806" grpId="2" animBg="1"/>
      <p:bldP spid="161807" grpId="0"/>
      <p:bldP spid="161807" grpId="1"/>
      <p:bldP spid="161807" grpId="2"/>
      <p:bldP spid="161808" grpId="0"/>
      <p:bldP spid="161808" grpId="1"/>
      <p:bldP spid="161808" grpId="2"/>
      <p:bldP spid="161809" grpId="0"/>
      <p:bldP spid="161809" grpId="1"/>
      <p:bldP spid="161809" grpId="2"/>
      <p:bldP spid="161810" grpId="0" animBg="1"/>
      <p:bldP spid="161810" grpId="1" animBg="1"/>
      <p:bldP spid="161810" grpId="2" animBg="1"/>
      <p:bldP spid="161811" grpId="0"/>
      <p:bldP spid="161811" grpId="1"/>
      <p:bldP spid="161811" grpId="2"/>
      <p:bldP spid="161811" grpId="3"/>
      <p:bldP spid="161812" grpId="0" animBg="1"/>
      <p:bldP spid="161812" grpId="1" animBg="1"/>
      <p:bldP spid="161812" grpId="2" animBg="1"/>
      <p:bldP spid="161812" grpId="3" animBg="1"/>
      <p:bldP spid="161813" grpId="0" animBg="1"/>
      <p:bldP spid="161813" grpId="1" animBg="1"/>
      <p:bldP spid="161813" grpId="2" animBg="1"/>
      <p:bldP spid="161813" grpId="3" animBg="1"/>
      <p:bldP spid="161814" grpId="0"/>
      <p:bldP spid="161814" grpId="1"/>
      <p:bldP spid="161814" grpId="2"/>
      <p:bldP spid="161815" grpId="0"/>
      <p:bldP spid="161815" grpId="1"/>
      <p:bldP spid="161815" grpId="2"/>
      <p:bldP spid="161816" grpId="0"/>
      <p:bldP spid="161816" grpId="1"/>
      <p:bldP spid="161816" grpId="2"/>
      <p:bldP spid="161817" grpId="0" animBg="1"/>
      <p:bldP spid="161817" grpId="1" animBg="1"/>
      <p:bldP spid="161817" grpId="2" animBg="1"/>
      <p:bldP spid="161818" grpId="0" animBg="1"/>
      <p:bldP spid="161818" grpId="1" animBg="1"/>
      <p:bldP spid="161818" grpId="2" animBg="1"/>
      <p:bldP spid="161819" grpId="0"/>
      <p:bldP spid="161819" grpId="1"/>
      <p:bldP spid="161819" grpId="2"/>
      <p:bldP spid="161820" grpId="0"/>
      <p:bldP spid="161820" grpId="1"/>
      <p:bldP spid="161820" grpId="2"/>
      <p:bldP spid="161821" grpId="0"/>
      <p:bldP spid="161821" grpId="1"/>
      <p:bldP spid="161822" grpId="0"/>
      <p:bldP spid="161822" grpId="1"/>
      <p:bldP spid="161823" grpId="0" animBg="1"/>
      <p:bldP spid="16182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3850" y="1585913"/>
            <a:ext cx="8820150" cy="83317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StrIndex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SString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pos) {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pos;   j = 1; 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23850" y="2251075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while (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i &lt;= S[0] &amp;&amp; j &lt;= T[0]</a:t>
            </a:r>
            <a:r>
              <a:rPr kumimoji="1" lang="en-US" altLang="zh-CN" sz="2400">
                <a:latin typeface="Times New Roman" panose="02020603050405020304" pitchFamily="18" charset="0"/>
              </a:rPr>
              <a:t>) {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79388" y="2682875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603050405020304" pitchFamily="18" charset="0"/>
              </a:rPr>
              <a:t>继续比较后继字符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192088" y="3105150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else { i = i-j+2;   j = 1; } // </a:t>
            </a:r>
            <a:r>
              <a:rPr kumimoji="1" lang="zh-CN" altLang="en-US" sz="2400">
                <a:latin typeface="Times New Roman" panose="0202060305040502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603050405020304" pitchFamily="18" charset="0"/>
              </a:rPr>
              <a:t>} 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250825" y="3546475"/>
            <a:ext cx="7861300" cy="8223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if (j &gt; T[0])  return  i-T[0];</a:t>
            </a:r>
            <a:endParaRPr kumimoji="1" lang="en-US" altLang="zh-CN" sz="24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else return 0;</a:t>
            </a:r>
            <a:r>
              <a:rPr kumimoji="1" lang="en-US" altLang="zh-CN" sz="2400">
                <a:latin typeface="Times New Roman" panose="02020603050405020304" pitchFamily="18" charset="0"/>
              </a:rPr>
              <a:t> } // Index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4354513" y="4122738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6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7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8</a:t>
            </a:r>
            <a:r>
              <a:rPr lang="en-US" altLang="zh-CN" sz="3200" i="1">
                <a:latin typeface="Times New Roman" panose="02020603050405020304" pitchFamily="18" charset="0"/>
              </a:rPr>
              <a:t>s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9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779838" y="4051300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779838" y="4843463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00000">
            <a:off x="52871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0" name="Oval 14"/>
          <p:cNvSpPr>
            <a:spLocks noChangeArrowheads="1"/>
          </p:cNvSpPr>
          <p:nvPr/>
        </p:nvSpPr>
        <p:spPr bwMode="auto">
          <a:xfrm>
            <a:off x="5362575" y="4338638"/>
            <a:ext cx="1370013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875463" y="541972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 rot="-5400000">
            <a:off x="6439694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588125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6659563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875463" y="376237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i=8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219700" y="4843463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 rot="-5400000">
            <a:off x="61507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 rot="-5400000">
            <a:off x="58634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 rot="-5400000">
            <a:off x="5574506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6804025" y="4843463"/>
            <a:ext cx="18002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1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2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3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4 </a:t>
            </a: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i="1" baseline="-25000">
                <a:latin typeface="Times New Roman" panose="02020603050405020304" pitchFamily="18" charset="0"/>
              </a:rPr>
              <a:t>5</a:t>
            </a:r>
            <a:endParaRPr lang="en-US" altLang="zh-CN" sz="3200" i="1" baseline="-25000">
              <a:latin typeface="Times New Roman" panose="02020603050405020304" pitchFamily="18" charset="0"/>
            </a:endParaRP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6948488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235825" y="376237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i=9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7235825" y="541972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j=1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 flipV="1">
            <a:off x="7019925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 rot="-5400000">
            <a:off x="67270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en-US" altLang="zh-CN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6" grpId="0"/>
      <p:bldP spid="162827" grpId="0"/>
      <p:bldP spid="162828" grpId="0"/>
      <p:bldP spid="162829" grpId="0"/>
      <p:bldP spid="162829" grpId="1"/>
      <p:bldP spid="162830" grpId="0" animBg="1"/>
      <p:bldP spid="162830" grpId="1" animBg="1"/>
      <p:bldP spid="162831" grpId="0"/>
      <p:bldP spid="162831" grpId="1"/>
      <p:bldP spid="162832" grpId="0"/>
      <p:bldP spid="162832" grpId="1"/>
      <p:bldP spid="162833" grpId="0" animBg="1"/>
      <p:bldP spid="162833" grpId="1" animBg="1"/>
      <p:bldP spid="162834" grpId="0" animBg="1"/>
      <p:bldP spid="162834" grpId="1" animBg="1"/>
      <p:bldP spid="162835" grpId="0"/>
      <p:bldP spid="162835" grpId="1"/>
      <p:bldP spid="162836" grpId="0"/>
      <p:bldP spid="162836" grpId="1"/>
      <p:bldP spid="162837" grpId="0"/>
      <p:bldP spid="162837" grpId="1"/>
      <p:bldP spid="162838" grpId="0"/>
      <p:bldP spid="162838" grpId="1"/>
      <p:bldP spid="162839" grpId="0"/>
      <p:bldP spid="162839" grpId="1"/>
      <p:bldP spid="162840" grpId="0"/>
      <p:bldP spid="162841" grpId="0" animBg="1"/>
      <p:bldP spid="162842" grpId="0"/>
      <p:bldP spid="162843" grpId="0"/>
      <p:bldP spid="162844" grpId="0" animBg="1"/>
      <p:bldP spid="1628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539433" y="42541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举例</a:t>
            </a:r>
            <a:endParaRPr lang="zh-CN" altLang="en-US" sz="26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9750" y="1484313"/>
            <a:ext cx="8229600" cy="348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归纳出算法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算法的缺陷</a:t>
            </a:r>
            <a:endParaRPr lang="zh-CN" altLang="en-US" sz="3000">
              <a:solidFill>
                <a:srgbClr val="0066FF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</a:rPr>
              <a:t>简单模式匹配算法</a:t>
            </a:r>
            <a:r>
              <a:rPr lang="zh-CN" altLang="en-US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（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rute </a:t>
            </a:r>
            <a:r>
              <a:rPr lang="en-US" altLang="zh-CN" sz="36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宋体" charset="0"/>
                <a:ea typeface="宋体" charset="0"/>
                <a:sym typeface="+mn-ea"/>
              </a:rPr>
              <a:t>orce)</a:t>
            </a:r>
            <a:endParaRPr lang="zh-CN" altLang="en-US" sz="3600" b="1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  <p:custDataLst>
      <p:tags r:id="rId1"/>
    </p:custDataLst>
  </p:cSld>
  <p:clrMapOvr>
    <a:masterClrMapping/>
  </p:clrMapOvr>
  <p:transition advTm="7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7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   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串</a:t>
            </a:r>
            <a:r>
              <a:rPr lang="zh-CN" altLang="en-US" sz="2500" b="1" dirty="0">
                <a:sym typeface="Symbol" pitchFamily="18" charset="2"/>
              </a:rPr>
              <a:t>（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字符串</a:t>
            </a:r>
            <a:r>
              <a:rPr lang="zh-CN" altLang="en-US" sz="2500" b="1" dirty="0">
                <a:sym typeface="Symbol" pitchFamily="18" charset="2"/>
              </a:rPr>
              <a:t>）：</a:t>
            </a:r>
            <a:r>
              <a:rPr lang="zh-CN" altLang="en-US" sz="2500" dirty="0">
                <a:sym typeface="Symbol" pitchFamily="18" charset="2"/>
              </a:rPr>
              <a:t>是由零个或多个字符组成的有限序列。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500" dirty="0">
                <a:sym typeface="Symbol" pitchFamily="18" charset="2"/>
              </a:rPr>
              <a:t>             记作：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2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2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</a:t>
            </a:r>
            <a:endParaRPr lang="en-US" altLang="zh-CN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ym typeface="Symbol" pitchFamily="18" charset="2"/>
              </a:rPr>
              <a:t>            </a:t>
            </a:r>
            <a:r>
              <a:rPr lang="zh-CN" altLang="en-US" sz="25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串是特殊的线性表，数据元素是单个字符。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500" dirty="0"/>
              <a:t>相对于一般的线性结构的特点：</a:t>
            </a:r>
            <a:endParaRPr lang="zh-CN" altLang="en-US" sz="25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结构简单，规模庞大，元素重复率高</a:t>
            </a:r>
            <a:endParaRPr lang="zh-CN" altLang="en-US" sz="2305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模式匹配（查找）操作：模式检测、模式定位、模式计数等</a:t>
            </a:r>
            <a:endParaRPr lang="zh-CN" altLang="en-US" sz="230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</a:rPr>
              <a:t>算法性能分析</a:t>
            </a:r>
            <a:endParaRPr lang="zh-CN" altLang="en-US" sz="360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6205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该匹配过程易于理解，且在某些应用场合，效率也较高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，设串</a:t>
            </a:r>
            <a:r>
              <a:rPr kumimoji="1" lang="en-US" altLang="zh-CN" dirty="0"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</a:rPr>
              <a:t>长度为</a:t>
            </a:r>
            <a:r>
              <a:rPr kumimoji="1" lang="en-US" altLang="zh-CN" dirty="0">
                <a:latin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</a:rPr>
              <a:t>，串</a:t>
            </a:r>
            <a:r>
              <a:rPr kumimoji="1" lang="en-US" altLang="zh-CN" dirty="0">
                <a:latin typeface="Times New Roman" panose="02020603050405020304" pitchFamily="18" charset="0"/>
              </a:rPr>
              <a:t>t</a:t>
            </a:r>
            <a:r>
              <a:rPr kumimoji="1" lang="zh-CN" altLang="en-US" dirty="0">
                <a:latin typeface="Times New Roman" panose="02020603050405020304" pitchFamily="18" charset="0"/>
              </a:rPr>
              <a:t>长度为</a:t>
            </a:r>
            <a:r>
              <a:rPr kumimoji="1" lang="en-US" altLang="zh-CN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600" dirty="0">
                <a:latin typeface="Times New Roman" panose="02020603050405020304" pitchFamily="18" charset="0"/>
              </a:rPr>
              <a:t>。</a:t>
            </a:r>
            <a:endParaRPr kumimoji="1"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</a:rPr>
              <a:t>在好的情况下，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每趟不成功的匹配都发生在第一对字符比较时</a:t>
            </a:r>
            <a:endParaRPr kumimoji="1" lang="zh-CN" altLang="en-US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例如：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s =“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aaaaaaaaaabc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”  t=“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bc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”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分析</a:t>
            </a:r>
            <a:endParaRPr kumimoji="1" lang="zh-CN" altLang="en-US" sz="2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设匹配成功发生在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</a:rPr>
              <a:t>处，则在前面</a:t>
            </a:r>
            <a:r>
              <a:rPr kumimoji="1" lang="en-US" altLang="zh-CN" dirty="0">
                <a:latin typeface="Times New Roman" panose="02020603050405020304" pitchFamily="18" charset="0"/>
              </a:rPr>
              <a:t>i-1</a:t>
            </a:r>
            <a:r>
              <a:rPr kumimoji="1" lang="zh-CN" altLang="en-US" dirty="0">
                <a:latin typeface="Times New Roman" panose="02020603050405020304" pitchFamily="18" charset="0"/>
              </a:rPr>
              <a:t>趟匹配中共比较</a:t>
            </a:r>
            <a:r>
              <a:rPr kumimoji="1" lang="en-US" altLang="zh-CN" dirty="0">
                <a:latin typeface="Times New Roman" panose="02020603050405020304" pitchFamily="18" charset="0"/>
              </a:rPr>
              <a:t>i-1</a:t>
            </a:r>
            <a:r>
              <a:rPr kumimoji="1" lang="zh-CN" altLang="en-US" dirty="0">
                <a:latin typeface="Times New Roman" panose="02020603050405020304" pitchFamily="18" charset="0"/>
              </a:rPr>
              <a:t>次，第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</a:rPr>
              <a:t>趟成功匹配时比较了</a:t>
            </a:r>
            <a:r>
              <a:rPr kumimoji="1" lang="en-US" altLang="zh-CN" dirty="0">
                <a:latin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</a:rPr>
              <a:t>次，所以总共比较</a:t>
            </a:r>
            <a:r>
              <a:rPr kumimoji="1" lang="en-US" altLang="zh-CN" dirty="0">
                <a:latin typeface="Times New Roman" panose="02020603050405020304" pitchFamily="18" charset="0"/>
              </a:rPr>
              <a:t>i-1+m</a:t>
            </a:r>
            <a:r>
              <a:rPr kumimoji="1" lang="zh-CN" altLang="en-US" dirty="0">
                <a:latin typeface="Times New Roman" panose="02020603050405020304" pitchFamily="18" charset="0"/>
              </a:rPr>
              <a:t>次。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080" y="1417955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分析</a:t>
            </a:r>
            <a:endParaRPr kumimoji="1" lang="zh-CN" altLang="en-US" sz="2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所有匹配成功的可能共有</a:t>
            </a:r>
            <a:r>
              <a:rPr kumimoji="1" lang="en-US" altLang="zh-CN" dirty="0">
                <a:latin typeface="Times New Roman" panose="02020603050405020304" pitchFamily="18" charset="0"/>
              </a:rPr>
              <a:t>n-m+1</a:t>
            </a:r>
            <a:r>
              <a:rPr kumimoji="1" lang="zh-CN" altLang="en-US" dirty="0">
                <a:latin typeface="Times New Roman" panose="02020603050405020304" pitchFamily="18" charset="0"/>
              </a:rPr>
              <a:t>种，假设是等概率的，那么在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</a:rPr>
              <a:t>匹配成功的概率是</a:t>
            </a:r>
            <a:r>
              <a:rPr kumimoji="1" lang="en-US" altLang="zh-CN" dirty="0"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</a:rPr>
              <a:t>=1/(n-m+1)</a:t>
            </a:r>
            <a:r>
              <a:rPr kumimoji="1" lang="zh-CN" altLang="en-US" dirty="0">
                <a:latin typeface="Times New Roman" panose="02020603050405020304" pitchFamily="18" charset="0"/>
              </a:rPr>
              <a:t>。因此好的情况下的平均比较次数是：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即匹配成功的好的情况的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算法的时间复杂度为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247046"/>
          <a:ext cx="7572428" cy="9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公式" r:id="rId1" imgW="3378200" imgH="431800" progId="Equation.3">
                  <p:embed/>
                </p:oleObj>
              </mc:Choice>
              <mc:Fallback>
                <p:oleObj name="公式" r:id="rId1" imgW="33782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47046"/>
                        <a:ext cx="7572428" cy="96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7772400" cy="1143000"/>
          </a:xfrm>
        </p:spPr>
        <p:txBody>
          <a:bodyPr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</a:rPr>
              <a:t>算法性能分析</a:t>
            </a:r>
            <a:endParaRPr lang="zh-CN" altLang="en-US" sz="360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71480"/>
            <a:ext cx="7772400" cy="578647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在最坏情况下，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每趟不成功的匹配都发生在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的最后一个字符</a:t>
            </a:r>
            <a:r>
              <a:rPr kumimoji="1" lang="zh-CN" altLang="en-US" sz="2600" dirty="0">
                <a:latin typeface="Times New Roman" panose="02020603050405020304" pitchFamily="18" charset="0"/>
              </a:rPr>
              <a:t>。</a:t>
            </a:r>
            <a:endParaRPr kumimoji="1"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例如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aaaaaaaaaaab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”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t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aaab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”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时</a:t>
            </a:r>
            <a:endParaRPr kumimoji="1" lang="zh-CN" altLang="en-US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603050405020304" pitchFamily="18" charset="0"/>
              </a:rPr>
              <a:t>分析</a:t>
            </a:r>
            <a:endParaRPr kumimoji="1" lang="zh-CN" altLang="en-US" sz="2600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设匹配成功发生在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sz="2200" baseline="-250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处，则在前面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i-1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趟匹配中共比较（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i-1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）*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次，到第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趟成功匹配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共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比较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次。所有匹配成功的可能共有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n-m+1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种，假设是等概率的。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marL="320040" lvl="1" indent="0" eaLnBrk="1" hangingPunct="1">
              <a:lnSpc>
                <a:spcPct val="150000"/>
              </a:lnSpc>
              <a:buNone/>
            </a:pP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603050405020304" pitchFamily="18" charset="0"/>
              </a:rPr>
              <a:t>可见算法在最坏情况下的时间复杂度为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O(n*m)</a:t>
            </a:r>
            <a:r>
              <a:rPr kumimoji="1" lang="zh-CN" altLang="en-US" sz="2200" dirty="0">
                <a:latin typeface="Times New Roman" panose="02020603050405020304" pitchFamily="18" charset="0"/>
              </a:rPr>
              <a:t>。</a:t>
            </a:r>
            <a:endParaRPr kumimoji="1" lang="zh-CN" altLang="en-US" sz="2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85852" y="4572008"/>
          <a:ext cx="7000924" cy="88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1" imgW="3429000" imgH="431800" progId="Equation.3">
                  <p:embed/>
                </p:oleObj>
              </mc:Choice>
              <mc:Fallback>
                <p:oleObj name="公式" r:id="rId1" imgW="34290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572008"/>
                        <a:ext cx="7000924" cy="882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428604"/>
            <a:ext cx="7772400" cy="31432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</a:rPr>
              <a:t>时间复杂度高的原因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在主串中可能存在多个和模式串“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部分匹配</a:t>
            </a:r>
            <a:r>
              <a:rPr kumimoji="1" lang="zh-CN" altLang="en-US" dirty="0">
                <a:latin typeface="Times New Roman" panose="02020603050405020304" pitchFamily="18" charset="0"/>
              </a:rPr>
              <a:t>”的子串，因而引起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指针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的多次回溯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</a:rPr>
              <a:t>改进方法：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不回溯， 模式向右滑动尽量远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例如：  </a:t>
            </a:r>
            <a:r>
              <a:rPr kumimoji="1" lang="en-US" altLang="zh-CN" dirty="0">
                <a:latin typeface="Times New Roman" panose="02020603050405020304" pitchFamily="18" charset="0"/>
              </a:rPr>
              <a:t>s=</a:t>
            </a:r>
            <a:r>
              <a:rPr kumimoji="1" lang="zh-CN" altLang="en-US" dirty="0">
                <a:latin typeface="Times New Roman" panose="02020603050405020304" pitchFamily="18" charset="0"/>
              </a:rPr>
              <a:t>“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abcdabcdefgh</a:t>
            </a:r>
            <a:r>
              <a:rPr kumimoji="1" lang="zh-CN" altLang="en-US" dirty="0">
                <a:latin typeface="Times New Roman" panose="02020603050405020304" pitchFamily="18" charset="0"/>
              </a:rPr>
              <a:t>”，</a:t>
            </a:r>
            <a:r>
              <a:rPr kumimoji="1" lang="en-US" altLang="zh-CN" dirty="0">
                <a:latin typeface="Times New Roman" panose="02020603050405020304" pitchFamily="18" charset="0"/>
              </a:rPr>
              <a:t>t=</a:t>
            </a:r>
            <a:r>
              <a:rPr kumimoji="1" lang="zh-CN" altLang="en-US" dirty="0">
                <a:latin typeface="Times New Roman" panose="02020603050405020304" pitchFamily="18" charset="0"/>
              </a:rPr>
              <a:t>“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abcde</a:t>
            </a:r>
            <a:r>
              <a:rPr kumimoji="1" lang="zh-CN" altLang="en-US" dirty="0">
                <a:latin typeface="Times New Roman" panose="02020603050405020304" pitchFamily="18" charset="0"/>
              </a:rPr>
              <a:t>”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14480" y="354330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4480" y="4186246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42026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85982" y="4857760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4" y="487419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000232" y="507207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86050" y="540069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8594" y="54171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71736" y="561500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643570" y="485776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3768" y="46434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857618" y="611507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8596" y="61315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第五趟：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5795970" y="5715015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6168" y="550070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必要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10" y="235743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23738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928796" y="257174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643172" y="290036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58" y="29167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00300" y="311467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572134" y="235743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2332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43306" y="3614742"/>
          <a:ext cx="2428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8"/>
                <a:gridCol w="485778"/>
                <a:gridCol w="485778"/>
                <a:gridCol w="485778"/>
                <a:gridCol w="48577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60" y="3702610"/>
            <a:ext cx="25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直接跳到第五趟</a:t>
            </a:r>
            <a:r>
              <a:rPr lang="en-US" altLang="zh-CN" dirty="0"/>
              <a:t>???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60305040502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abcabcaeabcd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”，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abcae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”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6929454" y="3571876"/>
            <a:ext cx="571504" cy="42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6893735" y="3679033"/>
            <a:ext cx="642942" cy="285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36613" y="3464719"/>
            <a:ext cx="521497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44291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应该直接跳到这一步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143240" y="432912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71472" y="5500702"/>
            <a:ext cx="49292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前面有几个字符是和模式串开头的字符是重复的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34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60305040502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s=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abababefabcd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”，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t=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ababe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”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2251456" y="2249876"/>
            <a:ext cx="27852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48" y="3643314"/>
            <a:ext cx="6858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前面有几个字符是和串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下一次从哪儿开始比？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643174" y="26146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00364" y="44704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4071934" y="435610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071802" y="499904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00364" y="547054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4500562" y="53578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71802" y="59991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714744" y="3214686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j=3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改进算法</a:t>
            </a:r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-KMP</a:t>
            </a:r>
            <a:endParaRPr lang="en-US" altLang="zh-CN" sz="360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58888" y="2349500"/>
            <a:ext cx="5595937" cy="433388"/>
            <a:chOff x="1927" y="1706"/>
            <a:chExt cx="3525" cy="273"/>
          </a:xfrm>
        </p:grpSpPr>
        <p:sp>
          <p:nvSpPr>
            <p:cNvPr id="38966" name="Rectangle 4"/>
            <p:cNvSpPr>
              <a:spLocks noChangeArrowheads="1"/>
            </p:cNvSpPr>
            <p:nvPr/>
          </p:nvSpPr>
          <p:spPr bwMode="auto">
            <a:xfrm>
              <a:off x="1927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7" name="Rectangle 5"/>
            <p:cNvSpPr>
              <a:spLocks noChangeArrowheads="1"/>
            </p:cNvSpPr>
            <p:nvPr/>
          </p:nvSpPr>
          <p:spPr bwMode="auto">
            <a:xfrm>
              <a:off x="2472" y="1706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8" name="Rectangle 6"/>
            <p:cNvSpPr>
              <a:spLocks noChangeArrowheads="1"/>
            </p:cNvSpPr>
            <p:nvPr/>
          </p:nvSpPr>
          <p:spPr bwMode="auto">
            <a:xfrm>
              <a:off x="2200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9" name="Rectangle 7"/>
            <p:cNvSpPr>
              <a:spLocks noChangeArrowheads="1"/>
            </p:cNvSpPr>
            <p:nvPr/>
          </p:nvSpPr>
          <p:spPr bwMode="auto">
            <a:xfrm>
              <a:off x="2744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 bwMode="auto">
            <a:xfrm>
              <a:off x="3016" y="1706"/>
              <a:ext cx="2436" cy="273"/>
              <a:chOff x="2970" y="1887"/>
              <a:chExt cx="2436" cy="273"/>
            </a:xfrm>
          </p:grpSpPr>
          <p:sp>
            <p:nvSpPr>
              <p:cNvPr id="38971" name="Rectangle 9"/>
              <p:cNvSpPr>
                <a:spLocks noChangeArrowheads="1"/>
              </p:cNvSpPr>
              <p:nvPr/>
            </p:nvSpPr>
            <p:spPr bwMode="auto">
              <a:xfrm>
                <a:off x="297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a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2" name="Rectangle 10"/>
              <p:cNvSpPr>
                <a:spLocks noChangeArrowheads="1"/>
              </p:cNvSpPr>
              <p:nvPr/>
            </p:nvSpPr>
            <p:spPr bwMode="auto">
              <a:xfrm>
                <a:off x="3242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b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3" name="Rectangle 11"/>
              <p:cNvSpPr>
                <a:spLocks noChangeArrowheads="1"/>
              </p:cNvSpPr>
              <p:nvPr/>
            </p:nvSpPr>
            <p:spPr bwMode="auto">
              <a:xfrm>
                <a:off x="351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b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4" name="Rectangle 12"/>
              <p:cNvSpPr>
                <a:spLocks noChangeArrowheads="1"/>
              </p:cNvSpPr>
              <p:nvPr/>
            </p:nvSpPr>
            <p:spPr bwMode="auto">
              <a:xfrm>
                <a:off x="3773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a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5" name="Rectangle 13"/>
              <p:cNvSpPr>
                <a:spLocks noChangeArrowheads="1"/>
              </p:cNvSpPr>
              <p:nvPr/>
            </p:nvSpPr>
            <p:spPr bwMode="auto">
              <a:xfrm>
                <a:off x="4045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b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6" name="Rectangle 14"/>
              <p:cNvSpPr>
                <a:spLocks noChangeArrowheads="1"/>
              </p:cNvSpPr>
              <p:nvPr/>
            </p:nvSpPr>
            <p:spPr bwMode="auto">
              <a:xfrm>
                <a:off x="459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a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7" name="Rectangle 15"/>
              <p:cNvSpPr>
                <a:spLocks noChangeArrowheads="1"/>
              </p:cNvSpPr>
              <p:nvPr/>
            </p:nvSpPr>
            <p:spPr bwMode="auto">
              <a:xfrm>
                <a:off x="4317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c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8" name="Rectangle 16"/>
              <p:cNvSpPr>
                <a:spLocks noChangeArrowheads="1"/>
              </p:cNvSpPr>
              <p:nvPr/>
            </p:nvSpPr>
            <p:spPr bwMode="auto">
              <a:xfrm>
                <a:off x="4862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c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38979" name="Rectangle 17"/>
              <p:cNvSpPr>
                <a:spLocks noChangeArrowheads="1"/>
              </p:cNvSpPr>
              <p:nvPr/>
            </p:nvSpPr>
            <p:spPr bwMode="auto">
              <a:xfrm>
                <a:off x="513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b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8"/>
          <p:cNvGrpSpPr/>
          <p:nvPr/>
        </p:nvGrpSpPr>
        <p:grpSpPr bwMode="auto">
          <a:xfrm>
            <a:off x="1258888" y="3213100"/>
            <a:ext cx="3887787" cy="433388"/>
            <a:chOff x="1338" y="2477"/>
            <a:chExt cx="2449" cy="273"/>
          </a:xfrm>
        </p:grpSpPr>
        <p:sp>
          <p:nvSpPr>
            <p:cNvPr id="38950" name="Rectangle 19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1" name="Rectangle 20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2" name="Rectangle 21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3" name="Rectangle 22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4" name="Rectangle 23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5" name="Rectangle 24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6" name="Rectangle 25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7" name="Rectangle 26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8" name="Rectangle 27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59" name="Rectangle 2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0" name="Rectangle 2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1" name="Rectangle 3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2" name="Rectangle 3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3" name="Rectangle 3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4" name="Rectangle 3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65" name="Rectangle 34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38917" name="Text Box 35"/>
          <p:cNvSpPr txBox="1">
            <a:spLocks noChangeArrowheads="1"/>
          </p:cNvSpPr>
          <p:nvPr/>
        </p:nvSpPr>
        <p:spPr bwMode="auto">
          <a:xfrm>
            <a:off x="466725" y="22050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Text Box 36"/>
          <p:cNvSpPr txBox="1">
            <a:spLocks noChangeArrowheads="1"/>
          </p:cNvSpPr>
          <p:nvPr/>
        </p:nvSpPr>
        <p:spPr bwMode="auto">
          <a:xfrm>
            <a:off x="468313" y="306863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Line 37"/>
          <p:cNvSpPr>
            <a:spLocks noChangeShapeType="1"/>
          </p:cNvSpPr>
          <p:nvPr/>
        </p:nvSpPr>
        <p:spPr bwMode="auto">
          <a:xfrm flipV="1">
            <a:off x="4068763" y="28527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38"/>
          <p:cNvSpPr txBox="1">
            <a:spLocks noChangeArrowheads="1"/>
          </p:cNvSpPr>
          <p:nvPr/>
        </p:nvSpPr>
        <p:spPr bwMode="auto">
          <a:xfrm>
            <a:off x="4211638" y="2852738"/>
            <a:ext cx="4953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=7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V="1">
            <a:off x="4068763" y="371792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4211638" y="3716338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j=7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46473" name="AutoShape 41"/>
          <p:cNvSpPr/>
          <p:nvPr/>
        </p:nvSpPr>
        <p:spPr bwMode="auto">
          <a:xfrm rot="5400000">
            <a:off x="1799431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4" name="AutoShape 42"/>
          <p:cNvSpPr/>
          <p:nvPr/>
        </p:nvSpPr>
        <p:spPr bwMode="auto">
          <a:xfrm rot="5400000">
            <a:off x="3096418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V="1">
            <a:off x="2771775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2411413" y="4143380"/>
            <a:ext cx="819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next(j)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2555875" y="4638686"/>
            <a:ext cx="3887788" cy="433388"/>
            <a:chOff x="1338" y="2477"/>
            <a:chExt cx="2449" cy="273"/>
          </a:xfrm>
        </p:grpSpPr>
        <p:sp>
          <p:nvSpPr>
            <p:cNvPr id="38934" name="Rectangle 46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35" name="Rectangle 47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36" name="Rectangle 4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37" name="Rectangle 4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38" name="Rectangle 5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39" name="Rectangle 5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0" name="Rectangle 5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1" name="Rectangle 5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2" name="Rectangle 54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3" name="Rectangle 55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4" name="Rectangle 56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5" name="Rectangle 57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6" name="Rectangle 58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7" name="Rectangle 59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8" name="Rectangle 60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38949" name="Rectangle 61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146498" name="Line 66"/>
          <p:cNvSpPr>
            <a:spLocks noChangeShapeType="1"/>
          </p:cNvSpPr>
          <p:nvPr/>
        </p:nvSpPr>
        <p:spPr bwMode="auto">
          <a:xfrm flipV="1">
            <a:off x="4068763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1821637" y="3750471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>
            <a:off x="4036215" y="1893083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3438" y="15001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</a:t>
            </a:r>
            <a:endParaRPr lang="zh-CN" alt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V="1">
            <a:off x="4071934" y="5216537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4214809" y="5214950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j=4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5" name="Line 66"/>
          <p:cNvSpPr>
            <a:spLocks noChangeShapeType="1"/>
          </p:cNvSpPr>
          <p:nvPr/>
        </p:nvSpPr>
        <p:spPr bwMode="auto">
          <a:xfrm flipV="1">
            <a:off x="4071934" y="5214950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3" grpId="0" animBg="1"/>
      <p:bldP spid="146474" grpId="0" animBg="1"/>
      <p:bldP spid="146475" grpId="0" animBg="1"/>
      <p:bldP spid="146476" grpId="0"/>
      <p:bldP spid="146498" grpId="0" animBg="1"/>
      <p:bldP spid="74" grpId="0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rgbClr val="993300"/>
                </a:solidFill>
              </a:rPr>
              <a:t>引入</a:t>
            </a:r>
            <a:r>
              <a:rPr lang="en-US" altLang="zh-CN" sz="1900" b="1">
                <a:solidFill>
                  <a:srgbClr val="993300"/>
                </a:solidFill>
              </a:rPr>
              <a:t>next</a:t>
            </a:r>
            <a:r>
              <a:rPr lang="zh-CN" altLang="en-US" sz="1900" b="1">
                <a:solidFill>
                  <a:srgbClr val="993300"/>
                </a:solidFill>
              </a:rPr>
              <a:t>数组</a:t>
            </a:r>
            <a:endParaRPr lang="zh-CN" altLang="en-US" sz="3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30" y="1000125"/>
            <a:ext cx="8077200" cy="5390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next[j]=k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/>
              <a:t>是当模式</a:t>
            </a:r>
            <a:r>
              <a:rPr lang="en-US" altLang="zh-CN" sz="2400" dirty="0"/>
              <a:t>(</a:t>
            </a:r>
            <a:r>
              <a:rPr lang="zh-CN" altLang="en-US" sz="2400" dirty="0"/>
              <a:t>子串</a:t>
            </a:r>
            <a:r>
              <a:rPr lang="en-US" altLang="zh-CN" sz="2400" dirty="0"/>
              <a:t>)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zh-CN" altLang="en-US" sz="2400" dirty="0">
                <a:solidFill>
                  <a:srgbClr val="FF0000"/>
                </a:solidFill>
              </a:rPr>
              <a:t>个字符</a:t>
            </a:r>
            <a:r>
              <a:rPr lang="zh-CN" altLang="en-US" sz="2400" dirty="0"/>
              <a:t>与主串中相应字符“</a:t>
            </a:r>
            <a:r>
              <a:rPr lang="zh-CN" altLang="en-US" sz="2400" dirty="0">
                <a:solidFill>
                  <a:srgbClr val="FF0000"/>
                </a:solidFill>
              </a:rPr>
              <a:t>失配”</a:t>
            </a:r>
            <a:r>
              <a:rPr lang="zh-CN" altLang="en-US" sz="2400" dirty="0"/>
              <a:t>时，在</a:t>
            </a:r>
            <a:r>
              <a:rPr lang="zh-CN" altLang="en-US" sz="2400" dirty="0">
                <a:solidFill>
                  <a:srgbClr val="FF0000"/>
                </a:solidFill>
              </a:rPr>
              <a:t>模式中需重新和主串中该字符进行比较的字符的位置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0  	</a:t>
            </a:r>
            <a:r>
              <a:rPr lang="zh-CN" altLang="en-US" sz="2400" dirty="0"/>
              <a:t>当 </a:t>
            </a:r>
            <a:r>
              <a:rPr lang="en-US" altLang="zh-CN" sz="2400" dirty="0"/>
              <a:t>j=1 </a:t>
            </a:r>
            <a:r>
              <a:rPr lang="zh-CN" altLang="zh-CN" sz="2400" dirty="0"/>
              <a:t>时 </a:t>
            </a:r>
            <a:r>
              <a:rPr lang="zh-CN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{代表下一趟比较</a:t>
            </a:r>
            <a:r>
              <a:rPr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=i+1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max{k |1&lt;k&lt;j </a:t>
            </a:r>
            <a:r>
              <a:rPr lang="zh-CN" altLang="zh-CN" sz="2400" dirty="0"/>
              <a:t>且 </a:t>
            </a:r>
            <a:r>
              <a:rPr lang="zh-CN" altLang="en-US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k-1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j-k+1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   </a:t>
            </a:r>
            <a:r>
              <a:rPr lang="zh-CN" altLang="en-US" sz="2400" dirty="0"/>
              <a:t>其它情况</a:t>
            </a:r>
            <a:r>
              <a:rPr lang="en-US" altLang="zh-CN" sz="2400" dirty="0"/>
              <a:t>(</a:t>
            </a:r>
            <a:r>
              <a:rPr lang="zh-CN" altLang="zh-CN" sz="2400" dirty="0"/>
              <a:t>即</a:t>
            </a:r>
            <a:r>
              <a:rPr lang="en-US" altLang="zh-CN" sz="2400" dirty="0"/>
              <a:t>j</a:t>
            </a:r>
            <a:r>
              <a:rPr lang="en-US" altLang="zh-CN" sz="2400" dirty="0">
                <a:sym typeface="Symbol" pitchFamily="18" charset="2"/>
              </a:rPr>
              <a:t>1</a:t>
            </a:r>
            <a:r>
              <a:rPr lang="zh-CN" altLang="zh-CN" sz="2400" dirty="0">
                <a:sym typeface="Symbol" pitchFamily="18" charset="2"/>
              </a:rPr>
              <a:t>且</a:t>
            </a:r>
            <a:r>
              <a:rPr lang="zh-CN" altLang="zh-CN" sz="2400" dirty="0"/>
              <a:t>上述集合为空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47108" name="AutoShape 4"/>
          <p:cNvSpPr/>
          <p:nvPr/>
        </p:nvSpPr>
        <p:spPr bwMode="auto">
          <a:xfrm>
            <a:off x="1409700" y="2791460"/>
            <a:ext cx="283845" cy="2942590"/>
          </a:xfrm>
          <a:prstGeom prst="leftBrace">
            <a:avLst>
              <a:gd name="adj1" fmla="val 604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3009" y="4003039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next[j]=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57780" y="4293235"/>
            <a:ext cx="5906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此集合不为空时，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j=k}</a:t>
            </a:r>
            <a:endParaRPr kumimoji="1" lang="en-US" altLang="zh-CN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05522" y="5661992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kumimoji="1"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4300" y="3429000"/>
            <a:ext cx="3398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正序</a:t>
            </a:r>
            <a:r>
              <a:rPr lang="en-US" altLang="zh-CN">
                <a:solidFill>
                  <a:srgbClr val="FF0000"/>
                </a:solidFill>
              </a:rPr>
              <a:t>k-1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倒序</a:t>
            </a:r>
            <a:r>
              <a:rPr lang="en-US" altLang="zh-CN">
                <a:solidFill>
                  <a:srgbClr val="FF0000"/>
                </a:solidFill>
              </a:rPr>
              <a:t>k-1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/>
              <a:t>元素</a:t>
            </a:r>
            <a:r>
              <a:rPr lang="zh-CN" altLang="en-US"/>
              <a:t>一致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宋体" charset="0"/>
                <a:ea typeface="宋体" charset="0"/>
              </a:rPr>
              <a:t>举例</a:t>
            </a:r>
            <a:endParaRPr lang="zh-CN" altLang="en-US" sz="3600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graphicFrame>
        <p:nvGraphicFramePr>
          <p:cNvPr id="168965" name="Group 5"/>
          <p:cNvGraphicFramePr>
            <a:graphicFrameLocks noGrp="1"/>
          </p:cNvGraphicFramePr>
          <p:nvPr/>
        </p:nvGraphicFramePr>
        <p:xfrm>
          <a:off x="1258888" y="2133600"/>
          <a:ext cx="6100762" cy="1709040"/>
        </p:xfrm>
        <a:graphic>
          <a:graphicData uri="http://schemas.openxmlformats.org/drawingml/2006/table">
            <a:tbl>
              <a:tblPr/>
              <a:tblGrid>
                <a:gridCol w="1690687"/>
                <a:gridCol w="1028700"/>
                <a:gridCol w="882650"/>
                <a:gridCol w="881063"/>
                <a:gridCol w="735012"/>
                <a:gridCol w="8826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模式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next[j]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98925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9291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7" name="Text Box 37"/>
          <p:cNvSpPr txBox="1">
            <a:spLocks noChangeArrowheads="1"/>
          </p:cNvSpPr>
          <p:nvPr/>
        </p:nvSpPr>
        <p:spPr bwMode="auto">
          <a:xfrm>
            <a:off x="57419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98" name="Text Box 38"/>
          <p:cNvSpPr txBox="1">
            <a:spLocks noChangeArrowheads="1"/>
          </p:cNvSpPr>
          <p:nvPr/>
        </p:nvSpPr>
        <p:spPr bwMode="auto">
          <a:xfrm>
            <a:off x="6477000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755650" y="4581525"/>
            <a:ext cx="2160588" cy="433388"/>
            <a:chOff x="1972" y="2931"/>
            <a:chExt cx="1361" cy="273"/>
          </a:xfrm>
        </p:grpSpPr>
        <p:sp>
          <p:nvSpPr>
            <p:cNvPr id="46174" name="Rectangle 40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5" name="Rectangle 41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6" name="Rectangle 42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7" name="Rectangle 43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8" name="Rectangle 44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169005" name="Line 45"/>
          <p:cNvSpPr>
            <a:spLocks noChangeShapeType="1"/>
          </p:cNvSpPr>
          <p:nvPr/>
        </p:nvSpPr>
        <p:spPr bwMode="auto">
          <a:xfrm flipV="1">
            <a:off x="9731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6" name="Line 46"/>
          <p:cNvSpPr>
            <a:spLocks noChangeShapeType="1"/>
          </p:cNvSpPr>
          <p:nvPr/>
        </p:nvSpPr>
        <p:spPr bwMode="auto">
          <a:xfrm flipV="1">
            <a:off x="14049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7" name="Line 47"/>
          <p:cNvSpPr>
            <a:spLocks noChangeShapeType="1"/>
          </p:cNvSpPr>
          <p:nvPr/>
        </p:nvSpPr>
        <p:spPr bwMode="auto">
          <a:xfrm flipV="1">
            <a:off x="18367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8" name="Line 48"/>
          <p:cNvSpPr>
            <a:spLocks noChangeShapeType="1"/>
          </p:cNvSpPr>
          <p:nvPr/>
        </p:nvSpPr>
        <p:spPr bwMode="auto">
          <a:xfrm flipV="1">
            <a:off x="22685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9" name="Line 49"/>
          <p:cNvSpPr>
            <a:spLocks noChangeShapeType="1"/>
          </p:cNvSpPr>
          <p:nvPr/>
        </p:nvSpPr>
        <p:spPr bwMode="auto">
          <a:xfrm flipV="1">
            <a:off x="2701925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10" name="Text Box 50"/>
          <p:cNvSpPr txBox="1">
            <a:spLocks noChangeArrowheads="1"/>
          </p:cNvSpPr>
          <p:nvPr/>
        </p:nvSpPr>
        <p:spPr bwMode="auto">
          <a:xfrm>
            <a:off x="3059113" y="32131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011" name="Oval 51"/>
          <p:cNvSpPr>
            <a:spLocks noChangeArrowheads="1"/>
          </p:cNvSpPr>
          <p:nvPr/>
        </p:nvSpPr>
        <p:spPr bwMode="auto">
          <a:xfrm>
            <a:off x="757238" y="4510088"/>
            <a:ext cx="431800" cy="576262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12" name="Oval 52"/>
          <p:cNvSpPr>
            <a:spLocks noChangeArrowheads="1"/>
          </p:cNvSpPr>
          <p:nvPr/>
        </p:nvSpPr>
        <p:spPr bwMode="auto">
          <a:xfrm>
            <a:off x="2052638" y="4510088"/>
            <a:ext cx="431800" cy="57626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3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69" name="Rectangle 5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0" name="Rectangle 5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1" name="Rectangle 5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2" name="Rectangle 5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73" name="Rectangle 5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59"/>
          <p:cNvGrpSpPr/>
          <p:nvPr/>
        </p:nvGrpSpPr>
        <p:grpSpPr bwMode="auto">
          <a:xfrm>
            <a:off x="3563938" y="4292600"/>
            <a:ext cx="4321175" cy="433388"/>
            <a:chOff x="2245" y="2704"/>
            <a:chExt cx="2722" cy="273"/>
          </a:xfrm>
        </p:grpSpPr>
        <p:grpSp>
          <p:nvGrpSpPr>
            <p:cNvPr id="5" name="Group 60"/>
            <p:cNvGrpSpPr/>
            <p:nvPr/>
          </p:nvGrpSpPr>
          <p:grpSpPr bwMode="auto">
            <a:xfrm>
              <a:off x="2245" y="2704"/>
              <a:ext cx="1361" cy="273"/>
              <a:chOff x="1972" y="2931"/>
              <a:chExt cx="1361" cy="273"/>
            </a:xfrm>
          </p:grpSpPr>
          <p:sp>
            <p:nvSpPr>
              <p:cNvPr id="46164" name="Rectangle 61"/>
              <p:cNvSpPr>
                <a:spLocks noChangeArrowheads="1"/>
              </p:cNvSpPr>
              <p:nvPr/>
            </p:nvSpPr>
            <p:spPr bwMode="auto">
              <a:xfrm>
                <a:off x="1972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a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46165" name="Rectangle 62"/>
              <p:cNvSpPr>
                <a:spLocks noChangeArrowheads="1"/>
              </p:cNvSpPr>
              <p:nvPr/>
            </p:nvSpPr>
            <p:spPr bwMode="auto">
              <a:xfrm>
                <a:off x="2245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c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46166" name="Rectangle 63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a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46167" name="Rectangle 64"/>
              <p:cNvSpPr>
                <a:spLocks noChangeArrowheads="1"/>
              </p:cNvSpPr>
              <p:nvPr/>
            </p:nvSpPr>
            <p:spPr bwMode="auto">
              <a:xfrm>
                <a:off x="2789" y="2931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b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46168" name="Rectangle 65"/>
              <p:cNvSpPr>
                <a:spLocks noChangeArrowheads="1"/>
              </p:cNvSpPr>
              <p:nvPr/>
            </p:nvSpPr>
            <p:spPr bwMode="auto">
              <a:xfrm>
                <a:off x="3061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20204" pitchFamily="34" charset="0"/>
                  </a:rPr>
                  <a:t>c</a:t>
                </a:r>
                <a:endParaRPr lang="en-US" altLang="zh-CN" sz="2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159" name="Rectangle 66"/>
            <p:cNvSpPr>
              <a:spLocks noChangeArrowheads="1"/>
            </p:cNvSpPr>
            <p:nvPr/>
          </p:nvSpPr>
          <p:spPr bwMode="auto">
            <a:xfrm>
              <a:off x="3606" y="2704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60" name="Rectangle 67"/>
            <p:cNvSpPr>
              <a:spLocks noChangeArrowheads="1"/>
            </p:cNvSpPr>
            <p:nvPr/>
          </p:nvSpPr>
          <p:spPr bwMode="auto">
            <a:xfrm>
              <a:off x="3879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61" name="Rectangle 68"/>
            <p:cNvSpPr>
              <a:spLocks noChangeArrowheads="1"/>
            </p:cNvSpPr>
            <p:nvPr/>
          </p:nvSpPr>
          <p:spPr bwMode="auto">
            <a:xfrm>
              <a:off x="4151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62" name="Rectangle 69"/>
            <p:cNvSpPr>
              <a:spLocks noChangeArrowheads="1"/>
            </p:cNvSpPr>
            <p:nvPr/>
          </p:nvSpPr>
          <p:spPr bwMode="auto">
            <a:xfrm>
              <a:off x="4423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Arial" panose="020B0604020202020204" pitchFamily="34" charset="0"/>
                </a:rPr>
                <a:t>a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46163" name="Rectangle 70"/>
            <p:cNvSpPr>
              <a:spLocks noChangeArrowheads="1"/>
            </p:cNvSpPr>
            <p:nvPr/>
          </p:nvSpPr>
          <p:spPr bwMode="auto">
            <a:xfrm>
              <a:off x="4695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169031" name="Line 71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32" name="Line 72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3"/>
          <p:cNvGrpSpPr/>
          <p:nvPr/>
        </p:nvGrpSpPr>
        <p:grpSpPr bwMode="auto">
          <a:xfrm>
            <a:off x="3563938" y="5157788"/>
            <a:ext cx="2160587" cy="433387"/>
            <a:chOff x="1972" y="2931"/>
            <a:chExt cx="1361" cy="273"/>
          </a:xfrm>
        </p:grpSpPr>
        <p:sp>
          <p:nvSpPr>
            <p:cNvPr id="46153" name="Rectangle 7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4" name="Rectangle 7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5" name="Rectangle 7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6" name="Rectangle 7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7" name="Rectangle 7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169039" name="Line 79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40" name="Line 80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81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48" name="Rectangle 82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9" name="Rectangle 83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0" name="Rectangle 84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1" name="Rectangle 85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52" name="Rectangle 86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87"/>
          <p:cNvGrpSpPr/>
          <p:nvPr/>
        </p:nvGrpSpPr>
        <p:grpSpPr bwMode="auto">
          <a:xfrm>
            <a:off x="4427538" y="5157788"/>
            <a:ext cx="2160587" cy="433387"/>
            <a:chOff x="1972" y="2931"/>
            <a:chExt cx="1361" cy="273"/>
          </a:xfrm>
        </p:grpSpPr>
        <p:sp>
          <p:nvSpPr>
            <p:cNvPr id="46143" name="Rectangle 88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4" name="Rectangle 89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5" name="Rectangle 90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6" name="Rectangle 91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7" name="Rectangle 92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169053" name="Line 93"/>
          <p:cNvSpPr>
            <a:spLocks noChangeShapeType="1"/>
          </p:cNvSpPr>
          <p:nvPr/>
        </p:nvSpPr>
        <p:spPr bwMode="auto">
          <a:xfrm flipV="1">
            <a:off x="6372225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54" name="Line 94"/>
          <p:cNvSpPr>
            <a:spLocks noChangeShapeType="1"/>
          </p:cNvSpPr>
          <p:nvPr/>
        </p:nvSpPr>
        <p:spPr bwMode="auto">
          <a:xfrm flipV="1">
            <a:off x="6372225" y="55880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5"/>
          <p:cNvGrpSpPr/>
          <p:nvPr/>
        </p:nvGrpSpPr>
        <p:grpSpPr bwMode="auto">
          <a:xfrm>
            <a:off x="5724525" y="5157788"/>
            <a:ext cx="2160588" cy="433387"/>
            <a:chOff x="1972" y="2931"/>
            <a:chExt cx="1361" cy="273"/>
          </a:xfrm>
        </p:grpSpPr>
        <p:sp>
          <p:nvSpPr>
            <p:cNvPr id="46138" name="Rectangle 96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39" name="Rectangle 97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b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0" name="Rectangle 98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1" name="Rectangle 99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a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  <p:sp>
          <p:nvSpPr>
            <p:cNvPr id="46142" name="Rectangle 100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20204" pitchFamily="34" charset="0"/>
                </a:rPr>
                <a:t>c</a:t>
              </a:r>
              <a:endParaRPr lang="en-US" altLang="zh-CN" sz="2800">
                <a:latin typeface="Arial" panose="020B060402020202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28926" y="928670"/>
            <a:ext cx="378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400" dirty="0"/>
              <a:t>主串：</a:t>
            </a:r>
            <a:r>
              <a:rPr lang="en-US" altLang="zh-CN" sz="3200" dirty="0" err="1">
                <a:latin typeface="Times New Roman" panose="02020603050405020304" pitchFamily="18" charset="0"/>
              </a:rPr>
              <a:t>acabcabcacbab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5" grpId="0" autoUpdateAnimBg="0"/>
      <p:bldP spid="168996" grpId="0" autoUpdateAnimBg="0"/>
      <p:bldP spid="168997" grpId="0" autoUpdateAnimBg="0"/>
      <p:bldP spid="168998" grpId="0" autoUpdateAnimBg="0"/>
      <p:bldP spid="169005" grpId="0" animBg="1"/>
      <p:bldP spid="169005" grpId="1" animBg="1"/>
      <p:bldP spid="169006" grpId="0" animBg="1"/>
      <p:bldP spid="169006" grpId="1" animBg="1"/>
      <p:bldP spid="169007" grpId="0" animBg="1"/>
      <p:bldP spid="169007" grpId="1" animBg="1"/>
      <p:bldP spid="169008" grpId="0" animBg="1"/>
      <p:bldP spid="169008" grpId="1" animBg="1"/>
      <p:bldP spid="169009" grpId="0" animBg="1"/>
      <p:bldP spid="169010" grpId="0" autoUpdateAnimBg="0"/>
      <p:bldP spid="169011" grpId="0" animBg="1"/>
      <p:bldP spid="169012" grpId="0" animBg="1"/>
      <p:bldP spid="169031" grpId="0" animBg="1"/>
      <p:bldP spid="169031" grpId="1" animBg="1"/>
      <p:bldP spid="169031" grpId="2" animBg="1"/>
      <p:bldP spid="169032" grpId="0" animBg="1"/>
      <p:bldP spid="169032" grpId="1" animBg="1"/>
      <p:bldP spid="169032" grpId="2" animBg="1"/>
      <p:bldP spid="169039" grpId="0" animBg="1"/>
      <p:bldP spid="169039" grpId="1" animBg="1"/>
      <p:bldP spid="169040" grpId="0" animBg="1"/>
      <p:bldP spid="169040" grpId="1" animBg="1"/>
      <p:bldP spid="169053" grpId="0" animBg="1"/>
      <p:bldP spid="1690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第一趟匹配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70007" name="Oval 23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4294" name="Text Box 24"/>
          <p:cNvSpPr txBox="1">
            <a:spLocks noChangeArrowheads="1"/>
          </p:cNvSpPr>
          <p:nvPr/>
        </p:nvSpPr>
        <p:spPr bwMode="auto">
          <a:xfrm>
            <a:off x="407988" y="442912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第二趟匹配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95" name="Text Box 25"/>
          <p:cNvSpPr txBox="1">
            <a:spLocks noChangeArrowheads="1"/>
          </p:cNvSpPr>
          <p:nvPr/>
        </p:nvSpPr>
        <p:spPr bwMode="auto">
          <a:xfrm>
            <a:off x="1835150" y="429260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4296" name="Text Box 26"/>
          <p:cNvSpPr txBox="1">
            <a:spLocks noChangeArrowheads="1"/>
          </p:cNvSpPr>
          <p:nvPr/>
        </p:nvSpPr>
        <p:spPr bwMode="auto">
          <a:xfrm>
            <a:off x="2366963" y="489902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576638" y="401796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3575050" y="53736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649663" y="4075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3649663" y="52990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827338" y="398303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2538413" y="40195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 flipV="1">
            <a:off x="2509838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 flipV="1">
            <a:off x="2798763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2943225" y="4075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2006600" y="39322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1947863" y="5300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943225" y="53006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 rot="-5400000">
            <a:off x="2320131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 rot="-5400000">
            <a:off x="257730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 rot="-5400000">
            <a:off x="3331369" y="471725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144838" y="40036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073400" y="52927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28" name="Line 44"/>
          <p:cNvSpPr>
            <a:spLocks noChangeShapeType="1"/>
          </p:cNvSpPr>
          <p:nvPr/>
        </p:nvSpPr>
        <p:spPr bwMode="auto">
          <a:xfrm>
            <a:off x="3073400" y="400367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 bwMode="auto">
          <a:xfrm flipV="1">
            <a:off x="3071813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 rot="-5400000">
            <a:off x="283765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 flipH="1">
            <a:off x="3289300" y="400208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 flipV="1">
            <a:off x="3289300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3362325" y="40036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i=6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290888" y="52927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0035" name="Text Box 51"/>
          <p:cNvSpPr txBox="1">
            <a:spLocks noChangeArrowheads="1"/>
          </p:cNvSpPr>
          <p:nvPr/>
        </p:nvSpPr>
        <p:spPr bwMode="auto">
          <a:xfrm rot="-5400000">
            <a:off x="3067844" y="46569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36" name="Oval 52"/>
          <p:cNvSpPr>
            <a:spLocks noChangeArrowheads="1"/>
          </p:cNvSpPr>
          <p:nvPr/>
        </p:nvSpPr>
        <p:spPr bwMode="auto">
          <a:xfrm>
            <a:off x="2425700" y="443547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0037" name="AutoShape 53"/>
          <p:cNvSpPr>
            <a:spLocks noChangeArrowheads="1"/>
          </p:cNvSpPr>
          <p:nvPr/>
        </p:nvSpPr>
        <p:spPr bwMode="auto">
          <a:xfrm>
            <a:off x="5795963" y="3573463"/>
            <a:ext cx="1296987" cy="719137"/>
          </a:xfrm>
          <a:prstGeom prst="wedgeRoundRectCallout">
            <a:avLst>
              <a:gd name="adj1" fmla="val -299694"/>
              <a:gd name="adj2" fmla="val -1749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查找</a:t>
            </a:r>
            <a:r>
              <a:rPr lang="en-US" altLang="zh-CN">
                <a:latin typeface="Arial" panose="020B0604020202020204" pitchFamily="34" charset="0"/>
              </a:rPr>
              <a:t>next(3)=1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2195513" y="37163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9" name="AutoShape 55"/>
          <p:cNvSpPr>
            <a:spLocks noChangeArrowheads="1"/>
          </p:cNvSpPr>
          <p:nvPr/>
        </p:nvSpPr>
        <p:spPr bwMode="auto">
          <a:xfrm>
            <a:off x="5508625" y="2636838"/>
            <a:ext cx="1296988" cy="719137"/>
          </a:xfrm>
          <a:prstGeom prst="wedgeRoundRectCallout">
            <a:avLst>
              <a:gd name="adj1" fmla="val -231028"/>
              <a:gd name="adj2" fmla="val 1016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向右滑动到</a:t>
            </a:r>
            <a:r>
              <a:rPr lang="en-US" altLang="zh-CN">
                <a:latin typeface="Arial" panose="020B0604020202020204" pitchFamily="34" charset="0"/>
              </a:rPr>
              <a:t>j=1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0040" name="AutoShape 56"/>
          <p:cNvSpPr>
            <a:spLocks noChangeArrowheads="1"/>
          </p:cNvSpPr>
          <p:nvPr/>
        </p:nvSpPr>
        <p:spPr bwMode="auto">
          <a:xfrm>
            <a:off x="6011863" y="4652963"/>
            <a:ext cx="1296987" cy="719137"/>
          </a:xfrm>
          <a:prstGeom prst="wedgeRoundRectCallout">
            <a:avLst>
              <a:gd name="adj1" fmla="val -235435"/>
              <a:gd name="adj2" fmla="val -13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查找</a:t>
            </a:r>
            <a:r>
              <a:rPr lang="en-US" altLang="zh-CN">
                <a:latin typeface="Arial" panose="020B0604020202020204" pitchFamily="34" charset="0"/>
              </a:rPr>
              <a:t>next(5)=2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0041" name="AutoShape 57"/>
          <p:cNvSpPr>
            <a:spLocks noChangeArrowheads="1"/>
          </p:cNvSpPr>
          <p:nvPr/>
        </p:nvSpPr>
        <p:spPr bwMode="auto">
          <a:xfrm>
            <a:off x="5940425" y="5084763"/>
            <a:ext cx="1296988" cy="719137"/>
          </a:xfrm>
          <a:prstGeom prst="wedgeRoundRectCallout">
            <a:avLst>
              <a:gd name="adj1" fmla="val -199204"/>
              <a:gd name="adj2" fmla="val 376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向右滑动到</a:t>
            </a:r>
            <a:r>
              <a:rPr lang="en-US" altLang="zh-CN">
                <a:latin typeface="Arial" panose="020B0604020202020204" pitchFamily="34" charset="0"/>
              </a:rPr>
              <a:t>j=2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0042" name="Line 58"/>
          <p:cNvSpPr>
            <a:spLocks noChangeShapeType="1"/>
          </p:cNvSpPr>
          <p:nvPr/>
        </p:nvSpPr>
        <p:spPr bwMode="auto">
          <a:xfrm>
            <a:off x="2700338" y="58054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</p:spPr>
        <p:txBody>
          <a:bodyPr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宋体" charset="0"/>
                <a:ea typeface="宋体" charset="0"/>
              </a:rPr>
              <a:t>举例</a:t>
            </a:r>
            <a:endParaRPr lang="zh-CN" altLang="en-US" sz="3600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/>
      <p:bldP spid="169993" grpId="0" animBg="1"/>
      <p:bldP spid="169994" grpId="0"/>
      <p:bldP spid="169995" grpId="0"/>
      <p:bldP spid="169996" grpId="0" animBg="1"/>
      <p:bldP spid="169996" grpId="1" animBg="1"/>
      <p:bldP spid="169997" grpId="0" animBg="1"/>
      <p:bldP spid="169997" grpId="1" animBg="1"/>
      <p:bldP spid="169998" grpId="0" animBg="1"/>
      <p:bldP spid="169998" grpId="1" animBg="1"/>
      <p:bldP spid="169999" grpId="0" animBg="1"/>
      <p:bldP spid="169999" grpId="1" animBg="1"/>
      <p:bldP spid="170000" grpId="0"/>
      <p:bldP spid="170000" grpId="1"/>
      <p:bldP spid="170001" grpId="0"/>
      <p:bldP spid="170001" grpId="1"/>
      <p:bldP spid="170002" grpId="0"/>
      <p:bldP spid="170002" grpId="1"/>
      <p:bldP spid="170003" grpId="0"/>
      <p:bldP spid="170003" grpId="1"/>
      <p:bldP spid="170004" grpId="0"/>
      <p:bldP spid="170004" grpId="1"/>
      <p:bldP spid="170005" grpId="0"/>
      <p:bldP spid="170005" grpId="1"/>
      <p:bldP spid="170006" grpId="0"/>
      <p:bldP spid="170007" grpId="0" animBg="1"/>
      <p:bldP spid="170011" grpId="0" animBg="1"/>
      <p:bldP spid="170012" grpId="0" animBg="1"/>
      <p:bldP spid="170013" grpId="0"/>
      <p:bldP spid="170014" grpId="0"/>
      <p:bldP spid="170015" grpId="0" animBg="1"/>
      <p:bldP spid="170015" grpId="1" animBg="1"/>
      <p:bldP spid="170016" grpId="0" animBg="1"/>
      <p:bldP spid="170016" grpId="1" animBg="1"/>
      <p:bldP spid="170017" grpId="0" animBg="1"/>
      <p:bldP spid="170017" grpId="1" animBg="1"/>
      <p:bldP spid="170018" grpId="0" animBg="1"/>
      <p:bldP spid="170018" grpId="1" animBg="1"/>
      <p:bldP spid="170019" grpId="0"/>
      <p:bldP spid="170019" grpId="1"/>
      <p:bldP spid="170020" grpId="0"/>
      <p:bldP spid="170020" grpId="1"/>
      <p:bldP spid="170021" grpId="0"/>
      <p:bldP spid="170021" grpId="1"/>
      <p:bldP spid="170022" grpId="0"/>
      <p:bldP spid="170022" grpId="1"/>
      <p:bldP spid="170023" grpId="0"/>
      <p:bldP spid="170023" grpId="1"/>
      <p:bldP spid="170024" grpId="0"/>
      <p:bldP spid="170024" grpId="1"/>
      <p:bldP spid="170025" grpId="0"/>
      <p:bldP spid="170026" grpId="0"/>
      <p:bldP spid="170026" grpId="1"/>
      <p:bldP spid="170027" grpId="0"/>
      <p:bldP spid="170027" grpId="1"/>
      <p:bldP spid="170028" grpId="0" animBg="1"/>
      <p:bldP spid="170028" grpId="1" animBg="1"/>
      <p:bldP spid="170029" grpId="0" animBg="1"/>
      <p:bldP spid="170029" grpId="1" animBg="1"/>
      <p:bldP spid="170030" grpId="0"/>
      <p:bldP spid="170030" grpId="1"/>
      <p:bldP spid="170031" grpId="0" animBg="1"/>
      <p:bldP spid="170031" grpId="1" animBg="1"/>
      <p:bldP spid="170032" grpId="0" animBg="1"/>
      <p:bldP spid="170032" grpId="1" animBg="1"/>
      <p:bldP spid="170033" grpId="0"/>
      <p:bldP spid="170033" grpId="1"/>
      <p:bldP spid="170034" grpId="0"/>
      <p:bldP spid="170034" grpId="1"/>
      <p:bldP spid="170035" grpId="0"/>
      <p:bldP spid="170035" grpId="1"/>
      <p:bldP spid="170036" grpId="0" animBg="1"/>
      <p:bldP spid="170037" grpId="0" animBg="1"/>
      <p:bldP spid="170037" grpId="1" animBg="1"/>
      <p:bldP spid="170038" grpId="0" animBg="1"/>
      <p:bldP spid="170039" grpId="0" animBg="1"/>
      <p:bldP spid="170040" grpId="0" animBg="1"/>
      <p:bldP spid="170040" grpId="1" animBg="1"/>
      <p:bldP spid="170041" grpId="0" animBg="1"/>
      <p:bldP spid="1700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2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2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 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500" dirty="0"/>
              <a:t>s </a:t>
            </a:r>
            <a:r>
              <a:rPr lang="zh-CN" altLang="en-US" sz="2500" dirty="0"/>
              <a:t>是串名，用引号引起来的字符序列是串的值，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zh-CN" altLang="en-US" sz="2500" dirty="0"/>
              <a:t>可以是字母、数字、空格、其他字符。引号本身不属于串的内容。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en-US" altLang="zh-CN" sz="2500" dirty="0"/>
              <a:t>(1&lt;=</a:t>
            </a:r>
            <a:r>
              <a:rPr lang="en-US" altLang="zh-CN" sz="2500" dirty="0" err="1"/>
              <a:t>i</a:t>
            </a:r>
            <a:r>
              <a:rPr lang="en-US" altLang="zh-CN" sz="2500" dirty="0"/>
              <a:t>&lt;=n)</a:t>
            </a:r>
            <a:r>
              <a:rPr lang="zh-CN" altLang="en-US" sz="2500" dirty="0"/>
              <a:t>是一个任意字符，它称为</a:t>
            </a:r>
            <a:r>
              <a:rPr lang="zh-CN" altLang="en-US" sz="2500" dirty="0">
                <a:solidFill>
                  <a:srgbClr val="FF0000"/>
                </a:solidFill>
              </a:rPr>
              <a:t>串的元素</a:t>
            </a:r>
            <a:r>
              <a:rPr lang="zh-CN" altLang="en-US" sz="2500" dirty="0"/>
              <a:t>，是构成串的基本单位，</a:t>
            </a:r>
            <a:r>
              <a:rPr lang="en-US" altLang="zh-CN" sz="2500" dirty="0" err="1"/>
              <a:t>i</a:t>
            </a:r>
            <a:r>
              <a:rPr lang="zh-CN" altLang="en-US" sz="2500" dirty="0"/>
              <a:t>是它在整个串中的序号。</a:t>
            </a:r>
            <a:endParaRPr lang="zh-CN" altLang="en-US" sz="2500" dirty="0"/>
          </a:p>
          <a:p>
            <a:pPr>
              <a:lnSpc>
                <a:spcPct val="150000"/>
              </a:lnSpc>
            </a:pPr>
            <a:r>
              <a:rPr lang="en-US" altLang="zh-CN" sz="2500" dirty="0"/>
              <a:t>n</a:t>
            </a:r>
            <a:r>
              <a:rPr lang="zh-CN" altLang="en-US" sz="2500" dirty="0"/>
              <a:t>为串的长度，表示串中所包含的字符个数，当</a:t>
            </a:r>
            <a:r>
              <a:rPr lang="en-US" altLang="zh-CN" sz="2500" dirty="0"/>
              <a:t>n=0</a:t>
            </a:r>
            <a:r>
              <a:rPr lang="zh-CN" altLang="en-US" sz="2500" dirty="0"/>
              <a:t>时，称为</a:t>
            </a:r>
            <a:r>
              <a:rPr lang="zh-CN" altLang="en-US" sz="2500" dirty="0">
                <a:solidFill>
                  <a:srgbClr val="FF0000"/>
                </a:solidFill>
              </a:rPr>
              <a:t>空串</a:t>
            </a:r>
            <a:r>
              <a:rPr lang="en-US" altLang="zh-CN" sz="2500" dirty="0"/>
              <a:t>,</a:t>
            </a:r>
            <a:r>
              <a:rPr lang="zh-CN" altLang="en-US" sz="2500" dirty="0"/>
              <a:t>通常记为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</a:t>
            </a:r>
            <a:r>
              <a:rPr lang="zh-CN" altLang="en-US" sz="2800" dirty="0">
                <a:sym typeface="Symbol" pitchFamily="18" charset="2"/>
              </a:rPr>
              <a:t> </a:t>
            </a:r>
            <a:r>
              <a:rPr lang="zh-CN" altLang="en-US" sz="2500" dirty="0"/>
              <a:t>。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057275" y="2628900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第三趟匹配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84438" y="2492375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a b c a b c a c b a b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08413" y="3098800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a b c a c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5018088" y="22177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V="1">
            <a:off x="5016500" y="357346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091113" y="2274888"/>
            <a:ext cx="6048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091113" y="34988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 flipH="1">
            <a:off x="4225925" y="2203450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 flipV="1">
            <a:off x="4240213" y="35718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384675" y="22748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i=7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384675" y="35004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 rot="-5400000">
            <a:off x="4004469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 rot="-5400000">
            <a:off x="4756944" y="28551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4586288" y="22034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i=8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514850" y="349250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4514850" y="22034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V="1">
            <a:off x="4513263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 rot="-5400000">
            <a:off x="4279106" y="285670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flipH="1">
            <a:off x="4730750" y="2201863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V="1">
            <a:off x="4730750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803775" y="22034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i=9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4732338" y="349250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 rot="-5400000">
            <a:off x="4509294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78" name="Oval 26"/>
          <p:cNvSpPr>
            <a:spLocks noChangeArrowheads="1"/>
          </p:cNvSpPr>
          <p:nvPr/>
        </p:nvSpPr>
        <p:spPr bwMode="auto">
          <a:xfrm>
            <a:off x="3792538" y="2635250"/>
            <a:ext cx="129698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1579" name="AutoShape 27"/>
          <p:cNvSpPr>
            <a:spLocks noChangeArrowheads="1"/>
          </p:cNvSpPr>
          <p:nvPr/>
        </p:nvSpPr>
        <p:spPr bwMode="auto">
          <a:xfrm>
            <a:off x="6443663" y="1773238"/>
            <a:ext cx="1223962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20204" pitchFamily="34" charset="0"/>
              </a:rPr>
              <a:t>匹配成功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宋体" charset="0"/>
                <a:ea typeface="宋体" charset="0"/>
              </a:rPr>
              <a:t>举例</a:t>
            </a:r>
            <a:endParaRPr lang="zh-CN" altLang="en-US" sz="3600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</p:spTree>
    <p:custDataLst>
      <p:tags r:id="rId1"/>
    </p:custDataLst>
  </p:cSld>
  <p:clrMapOvr>
    <a:masterClrMapping/>
  </p:clrMapOvr>
  <p:transition advTm="7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59" grpId="0" animBg="1"/>
      <p:bldP spid="151560" grpId="0"/>
      <p:bldP spid="151561" grpId="0"/>
      <p:bldP spid="151562" grpId="0" animBg="1"/>
      <p:bldP spid="151562" grpId="1" animBg="1"/>
      <p:bldP spid="151563" grpId="0" animBg="1"/>
      <p:bldP spid="151563" grpId="1" animBg="1"/>
      <p:bldP spid="151564" grpId="0"/>
      <p:bldP spid="151564" grpId="1"/>
      <p:bldP spid="151565" grpId="0"/>
      <p:bldP spid="151565" grpId="1"/>
      <p:bldP spid="151566" grpId="0"/>
      <p:bldP spid="151566" grpId="1"/>
      <p:bldP spid="151567" grpId="0"/>
      <p:bldP spid="151568" grpId="0"/>
      <p:bldP spid="151568" grpId="1"/>
      <p:bldP spid="151569" grpId="0"/>
      <p:bldP spid="151569" grpId="1"/>
      <p:bldP spid="151570" grpId="0" animBg="1"/>
      <p:bldP spid="151570" grpId="1" animBg="1"/>
      <p:bldP spid="151571" grpId="0" animBg="1"/>
      <p:bldP spid="151571" grpId="1" animBg="1"/>
      <p:bldP spid="151572" grpId="0"/>
      <p:bldP spid="151572" grpId="1"/>
      <p:bldP spid="151573" grpId="0" animBg="1"/>
      <p:bldP spid="151573" grpId="1" animBg="1"/>
      <p:bldP spid="151574" grpId="0" animBg="1"/>
      <p:bldP spid="151574" grpId="1" animBg="1"/>
      <p:bldP spid="151575" grpId="0"/>
      <p:bldP spid="151575" grpId="1"/>
      <p:bldP spid="151576" grpId="0"/>
      <p:bldP spid="151576" grpId="1"/>
      <p:bldP spid="151577" grpId="0"/>
      <p:bldP spid="151577" grpId="1"/>
      <p:bldP spid="151578" grpId="0" animBg="1"/>
      <p:bldP spid="1515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28702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603050405020304" pitchFamily="18" charset="0"/>
              </a:rPr>
              <a:t>求得模式的</a:t>
            </a:r>
            <a:r>
              <a:rPr kumimoji="1" lang="en-US" altLang="zh-CN" dirty="0">
                <a:latin typeface="Times New Roman" panose="02020603050405020304" pitchFamily="18" charset="0"/>
              </a:rPr>
              <a:t>next</a:t>
            </a:r>
            <a:r>
              <a:rPr kumimoji="1" lang="zh-CN" altLang="en-US" dirty="0">
                <a:latin typeface="Times New Roman" panose="02020603050405020304" pitchFamily="18" charset="0"/>
              </a:rPr>
              <a:t>函数后，匹配可如下进行：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假设以指针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</a:rPr>
              <a:t>和</a:t>
            </a:r>
            <a:r>
              <a:rPr kumimoji="1" lang="en-US" altLang="zh-CN" dirty="0">
                <a:latin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</a:rPr>
              <a:t>分别指示主串和模式中正待比较的字符</a:t>
            </a:r>
            <a:r>
              <a:rPr kumimoji="1" lang="en-US" altLang="zh-CN" dirty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令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</a:rPr>
              <a:t>的初值为</a:t>
            </a:r>
            <a:r>
              <a:rPr kumimoji="1" lang="en-US" altLang="zh-CN" dirty="0">
                <a:latin typeface="Times New Roman" panose="02020603050405020304" pitchFamily="18" charset="0"/>
              </a:rPr>
              <a:t>pos</a:t>
            </a:r>
            <a:r>
              <a:rPr kumimoji="1" lang="zh-CN" altLang="en-US" dirty="0"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</a:rPr>
              <a:t>的初值为</a:t>
            </a:r>
            <a:r>
              <a:rPr kumimoji="1" lang="en-US" altLang="zh-CN" dirty="0"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68538" y="3932239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…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i-1</a:t>
            </a:r>
            <a:r>
              <a:rPr lang="en-US" altLang="zh-CN" sz="2800">
                <a:latin typeface="Times New Roman" panose="02020603050405020304" pitchFamily="18" charset="0"/>
              </a:rPr>
              <a:t>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i+1</a:t>
            </a:r>
            <a:r>
              <a:rPr lang="en-US" altLang="zh-CN" sz="2800">
                <a:latin typeface="Times New Roman" panose="02020603050405020304" pitchFamily="18" charset="0"/>
              </a:rPr>
              <a:t> …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339975" y="4579939"/>
            <a:ext cx="597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1  </a:t>
            </a:r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…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j+1</a:t>
            </a:r>
            <a:r>
              <a:rPr lang="en-US" altLang="zh-CN" sz="2800">
                <a:latin typeface="Times New Roman" panose="02020603050405020304" pitchFamily="18" charset="0"/>
              </a:rPr>
              <a:t>…t</a:t>
            </a:r>
            <a:r>
              <a:rPr lang="en-US" altLang="zh-CN" sz="2800" baseline="-25000">
                <a:latin typeface="Times New Roman" panose="02020603050405020304" pitchFamily="18" charset="0"/>
              </a:rPr>
              <a:t>m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511425" y="3730627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V="1">
            <a:off x="2482850" y="5083177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1835150" y="3643314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i=pos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20875" y="5011739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j=1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 rot="-5400000">
            <a:off x="2293144" y="4368008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 animBg="1"/>
      <p:bldP spid="181254" grpId="1" animBg="1"/>
      <p:bldP spid="181255" grpId="0" animBg="1"/>
      <p:bldP spid="181255" grpId="1" animBg="1"/>
      <p:bldP spid="181256" grpId="0"/>
      <p:bldP spid="181256" grpId="1"/>
      <p:bldP spid="181257" grpId="0"/>
      <p:bldP spid="181257" grpId="1"/>
      <p:bldP spid="181258" grpId="0"/>
      <p:bldP spid="1812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011863" y="2774955"/>
            <a:ext cx="1223962" cy="576263"/>
          </a:xfrm>
          <a:prstGeom prst="wedgeRoundRectCallout">
            <a:avLst>
              <a:gd name="adj1" fmla="val -206292"/>
              <a:gd name="adj2" fmla="val 579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20204" pitchFamily="34" charset="0"/>
              </a:rPr>
              <a:t>k=next(j)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6011863" y="2630493"/>
            <a:ext cx="1223962" cy="576262"/>
          </a:xfrm>
          <a:prstGeom prst="wedgeRoundRectCallout">
            <a:avLst>
              <a:gd name="adj1" fmla="val -205644"/>
              <a:gd name="adj2" fmla="val 8057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20204" pitchFamily="34" charset="0"/>
              </a:rPr>
              <a:t>k’=next(k)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268538" y="2559055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…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i-1</a:t>
            </a:r>
            <a:r>
              <a:rPr lang="en-US" altLang="zh-CN" sz="2800">
                <a:latin typeface="Times New Roman" panose="02020603050405020304" pitchFamily="18" charset="0"/>
              </a:rPr>
              <a:t>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</a:rPr>
              <a:t>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i+1</a:t>
            </a:r>
            <a:r>
              <a:rPr lang="en-US" altLang="zh-CN" sz="2800">
                <a:latin typeface="Times New Roman" panose="02020603050405020304" pitchFamily="18" charset="0"/>
              </a:rPr>
              <a:t> … s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39975" y="3206755"/>
            <a:ext cx="3240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1  </a:t>
            </a:r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latin typeface="Times New Roman" panose="02020603050405020304" pitchFamily="18" charset="0"/>
              </a:rPr>
              <a:t>…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j+1</a:t>
            </a:r>
            <a:r>
              <a:rPr lang="en-US" altLang="zh-CN" sz="2800">
                <a:latin typeface="Times New Roman" panose="02020603050405020304" pitchFamily="18" charset="0"/>
              </a:rPr>
              <a:t>…t</a:t>
            </a:r>
            <a:r>
              <a:rPr lang="en-US" altLang="zh-CN" sz="2800" baseline="-25000">
                <a:latin typeface="Times New Roman" panose="02020603050405020304" pitchFamily="18" charset="0"/>
              </a:rPr>
              <a:t>m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4051300" y="235109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 flipV="1">
            <a:off x="4022725" y="384810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 rot="-5400000">
            <a:off x="3847306" y="292338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4410075" y="235903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V="1">
            <a:off x="4381500" y="385604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 rot="-5400000">
            <a:off x="3842544" y="301387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1692275" y="3206755"/>
            <a:ext cx="538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   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     </a:t>
            </a:r>
            <a:r>
              <a:rPr lang="en-US" altLang="zh-CN" sz="2800">
                <a:latin typeface="Times New Roman" panose="02020603050405020304" pitchFamily="18" charset="0"/>
              </a:rPr>
              <a:t>…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k-1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k+1</a:t>
            </a:r>
            <a:r>
              <a:rPr lang="en-US" altLang="zh-CN" sz="2800">
                <a:latin typeface="Times New Roman" panose="02020603050405020304" pitchFamily="18" charset="0"/>
              </a:rPr>
              <a:t>…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j-1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j+1</a:t>
            </a:r>
            <a:r>
              <a:rPr lang="en-US" altLang="zh-CN" sz="2800">
                <a:latin typeface="Times New Roman" panose="02020603050405020304" pitchFamily="18" charset="0"/>
              </a:rPr>
              <a:t>…t</a:t>
            </a:r>
            <a:r>
              <a:rPr lang="en-US" altLang="zh-CN" sz="2800" baseline="-25000">
                <a:latin typeface="Times New Roman" panose="02020603050405020304" pitchFamily="18" charset="0"/>
              </a:rPr>
              <a:t>m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4356100" y="3206755"/>
            <a:ext cx="2070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     t</a:t>
            </a:r>
            <a:r>
              <a:rPr lang="en-US" altLang="zh-CN" sz="2800" baseline="-25000">
                <a:latin typeface="Times New Roman" panose="02020603050405020304" pitchFamily="18" charset="0"/>
              </a:rPr>
              <a:t>2      </a:t>
            </a:r>
            <a:r>
              <a:rPr lang="en-US" altLang="zh-CN" sz="2800">
                <a:latin typeface="Times New Roman" panose="02020603050405020304" pitchFamily="18" charset="0"/>
              </a:rPr>
              <a:t>…t</a:t>
            </a:r>
            <a:r>
              <a:rPr lang="en-US" altLang="zh-CN" sz="2800" baseline="-25000">
                <a:latin typeface="Times New Roman" panose="02020603050405020304" pitchFamily="18" charset="0"/>
              </a:rPr>
              <a:t>m</a:t>
            </a:r>
            <a:endParaRPr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5940425" y="2774955"/>
            <a:ext cx="1223963" cy="576263"/>
          </a:xfrm>
          <a:prstGeom prst="wedgeRoundRectCallout">
            <a:avLst>
              <a:gd name="adj1" fmla="val -198639"/>
              <a:gd name="adj2" fmla="val 794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20204" pitchFamily="34" charset="0"/>
              </a:rPr>
              <a:t>j=0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6446" y="57148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如果匹配继续向后比较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128586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如果不匹配，则</a:t>
            </a:r>
            <a:r>
              <a:rPr lang="en-US" altLang="zh-CN" dirty="0" err="1"/>
              <a:t>i</a:t>
            </a:r>
            <a:r>
              <a:rPr lang="zh-CN" altLang="en-US" dirty="0"/>
              <a:t>不变，</a:t>
            </a:r>
            <a:r>
              <a:rPr lang="en-US" altLang="zh-CN" dirty="0"/>
              <a:t>j</a:t>
            </a:r>
            <a:r>
              <a:rPr lang="zh-CN" altLang="en-US" dirty="0"/>
              <a:t>退到</a:t>
            </a:r>
            <a:r>
              <a:rPr lang="en-US" altLang="zh-CN" dirty="0"/>
              <a:t>k=next(j)</a:t>
            </a:r>
            <a:r>
              <a:rPr lang="zh-CN" altLang="en-US" dirty="0"/>
              <a:t>位置再比较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nimBg="1"/>
      <p:bldP spid="182275" grpId="1" animBg="1"/>
      <p:bldP spid="182276" grpId="0" animBg="1"/>
      <p:bldP spid="182276" grpId="1" animBg="1"/>
      <p:bldP spid="182277" grpId="0"/>
      <p:bldP spid="182278" grpId="0"/>
      <p:bldP spid="182278" grpId="1"/>
      <p:bldP spid="182279" grpId="0" animBg="1"/>
      <p:bldP spid="182279" grpId="1" animBg="1"/>
      <p:bldP spid="182279" grpId="2" animBg="1"/>
      <p:bldP spid="182279" grpId="3" animBg="1"/>
      <p:bldP spid="182279" grpId="4" animBg="1"/>
      <p:bldP spid="182279" grpId="5" animBg="1"/>
      <p:bldP spid="182280" grpId="0" animBg="1"/>
      <p:bldP spid="182280" grpId="1" animBg="1"/>
      <p:bldP spid="182280" grpId="2" animBg="1"/>
      <p:bldP spid="182280" grpId="3" animBg="1"/>
      <p:bldP spid="182280" grpId="4" animBg="1"/>
      <p:bldP spid="182280" grpId="5" animBg="1"/>
      <p:bldP spid="182281" grpId="0"/>
      <p:bldP spid="182281" grpId="1"/>
      <p:bldP spid="182281" grpId="2"/>
      <p:bldP spid="182281" grpId="3"/>
      <p:bldP spid="182282" grpId="0" animBg="1"/>
      <p:bldP spid="182282" grpId="1" animBg="1"/>
      <p:bldP spid="182282" grpId="2" animBg="1"/>
      <p:bldP spid="182282" grpId="3" animBg="1"/>
      <p:bldP spid="182282" grpId="4" animBg="1"/>
      <p:bldP spid="182283" grpId="0" animBg="1"/>
      <p:bldP spid="182283" grpId="1" animBg="1"/>
      <p:bldP spid="182283" grpId="2" animBg="1"/>
      <p:bldP spid="182283" grpId="3" animBg="1"/>
      <p:bldP spid="182283" grpId="4" animBg="1"/>
      <p:bldP spid="182284" grpId="0"/>
      <p:bldP spid="182284" grpId="1"/>
      <p:bldP spid="182284" grpId="2"/>
      <p:bldP spid="182284" grpId="3"/>
      <p:bldP spid="182285" grpId="0"/>
      <p:bldP spid="182285" grpId="1"/>
      <p:bldP spid="182286" grpId="0"/>
      <p:bldP spid="182287" grpId="0" animBg="1"/>
      <p:bldP spid="182287" grpId="1" animBg="1"/>
      <p:bldP spid="15" grpId="0"/>
      <p:bldP spid="15" grpId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552" y="2205137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while (i &lt;= S[0] &amp;&amp; j &lt;= T[0]) {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if (j =</a:t>
            </a:r>
            <a:r>
              <a:rPr kumimoji="1" lang="zh-CN" altLang="en-US" sz="2400">
                <a:latin typeface="Times New Roman" panose="02020603050405020304" pitchFamily="18" charset="0"/>
              </a:rPr>
              <a:t>＝ </a:t>
            </a:r>
            <a:r>
              <a:rPr kumimoji="1" lang="en-US" altLang="zh-CN" sz="2400">
                <a:latin typeface="Times New Roman" panose="02020603050405020304" pitchFamily="18" charset="0"/>
              </a:rPr>
              <a:t>0 || S[i] == T[j]) { ++i;  ++j; } // </a:t>
            </a:r>
            <a:r>
              <a:rPr kumimoji="1" lang="zh-CN" altLang="en-US" sz="2400">
                <a:latin typeface="Times New Roman" panose="02020603050405020304" pitchFamily="18" charset="0"/>
              </a:rPr>
              <a:t>继续比较后继字符        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int Index_KMP(SString S, SString T, int pos) {</a:t>
            </a:r>
            <a:endParaRPr kumimoji="1" lang="en-US" altLang="zh-CN" sz="2400">
              <a:latin typeface="Times New Roman" panose="0202060305040502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 = pos;   j = 1;   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552" y="3356075"/>
            <a:ext cx="8347075" cy="115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else  j = next[j];        // </a:t>
            </a:r>
            <a:r>
              <a:rPr kumimoji="1" lang="zh-CN" altLang="en-US" sz="2400">
                <a:latin typeface="Times New Roman" panose="02020603050405020304" pitchFamily="18" charset="0"/>
              </a:rPr>
              <a:t>模式串向右移动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</a:rPr>
              <a:t>}//while  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9552" y="4507012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if (j &gt; T[0])  return  i-T[0];    // </a:t>
            </a:r>
            <a:r>
              <a:rPr kumimoji="1" lang="zh-CN" altLang="en-US" sz="2400">
                <a:latin typeface="Times New Roman" panose="02020603050405020304" pitchFamily="18" charset="0"/>
              </a:rPr>
              <a:t>匹配成功   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39552" y="5127725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else return 0; } // Index_KMP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03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改进算法</a:t>
            </a:r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-KMP</a:t>
            </a:r>
            <a:endParaRPr lang="en-US" altLang="zh-CN" sz="360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3180"/>
            <a:ext cx="8229600" cy="48529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KMP</a:t>
            </a:r>
            <a:r>
              <a:rPr lang="zh-CN" altLang="en-US" dirty="0">
                <a:latin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这种改进算法是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D.E.Knuth</a:t>
            </a:r>
            <a:r>
              <a:rPr kumimoji="1" lang="zh-CN" altLang="en-US" dirty="0">
                <a:latin typeface="Times New Roman" panose="02020603050405020304" pitchFamily="18" charset="0"/>
              </a:rPr>
              <a:t>、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V.R.Pratt</a:t>
            </a:r>
            <a:r>
              <a:rPr kumimoji="1" lang="zh-CN" altLang="en-US" dirty="0">
                <a:latin typeface="Times New Roman" panose="02020603050405020304" pitchFamily="18" charset="0"/>
              </a:rPr>
              <a:t>和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J.H.Morris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同时发现的，因此人们称它为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克努特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莫里斯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普拉特操作</a:t>
            </a:r>
            <a:r>
              <a:rPr kumimoji="1" lang="zh-CN" altLang="en-US" dirty="0">
                <a:latin typeface="Times New Roman" panose="02020603050405020304" pitchFamily="18" charset="0"/>
              </a:rPr>
              <a:t>（简称为</a:t>
            </a:r>
            <a:r>
              <a:rPr kumimoji="1" lang="en-US" altLang="zh-CN" dirty="0">
                <a:latin typeface="Times New Roman" panose="02020603050405020304" pitchFamily="18" charset="0"/>
              </a:rPr>
              <a:t>KMP</a:t>
            </a:r>
            <a:r>
              <a:rPr kumimoji="1" lang="zh-CN" altLang="en-US" dirty="0">
                <a:latin typeface="Times New Roman" panose="02020603050405020304" pitchFamily="18" charset="0"/>
              </a:rPr>
              <a:t>算法）。此算法可以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的时间数量级</a:t>
            </a:r>
            <a:r>
              <a:rPr kumimoji="1" lang="zh-CN" altLang="en-US" dirty="0">
                <a:latin typeface="Times New Roman" panose="02020603050405020304" pitchFamily="18" charset="0"/>
              </a:rPr>
              <a:t>上完成串的模式匹配操作。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</a:rPr>
              <a:t>改进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每当一趟匹配过程中出现字符比较不等时，</a:t>
            </a:r>
            <a:r>
              <a:rPr kumimoji="1"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不需回溯</a:t>
            </a:r>
            <a:r>
              <a:rPr kumimoji="1" lang="en-US" altLang="zh-CN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指针</a:t>
            </a:r>
            <a:r>
              <a:rPr kumimoji="1" lang="zh-CN" altLang="en-US" dirty="0">
                <a:latin typeface="Times New Roman" panose="02020603050405020304" pitchFamily="18" charset="0"/>
              </a:rPr>
              <a:t>，而是利用已经得到的“部分匹配”的结果</a:t>
            </a:r>
            <a:r>
              <a:rPr kumimoji="1"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将模式向右“滑动”尽可能远</a:t>
            </a:r>
            <a:r>
              <a:rPr kumimoji="1" lang="zh-CN" altLang="en-US" dirty="0">
                <a:latin typeface="Times New Roman" panose="02020603050405020304" pitchFamily="18" charset="0"/>
              </a:rPr>
              <a:t>的一段距离后，继续进行比较。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166370"/>
            <a:ext cx="7772400" cy="892810"/>
          </a:xfrm>
        </p:spPr>
        <p:txBody>
          <a:bodyPr/>
          <a:p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KMP-</a:t>
            </a:r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小结</a:t>
            </a:r>
            <a:endParaRPr lang="zh-CN" altLang="en-US" sz="360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 b="1"/>
              <a:t>简单模式匹配算法性能较低的根源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  比到不相等时主串指针 </a:t>
            </a:r>
            <a:r>
              <a:rPr lang="en-US" altLang="zh-CN" sz="2000"/>
              <a:t>i=i-j+2, </a:t>
            </a:r>
            <a:r>
              <a:rPr lang="zh-CN" altLang="en-US" sz="2000"/>
              <a:t>模式串指针</a:t>
            </a:r>
            <a:r>
              <a:rPr lang="en-US" altLang="zh-CN" sz="2000"/>
              <a:t>j=1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 </a:t>
            </a:r>
            <a:r>
              <a:rPr lang="zh-CN" altLang="en-US" sz="2000">
                <a:solidFill>
                  <a:srgbClr val="FF0000"/>
                </a:solidFill>
              </a:rPr>
              <a:t>主串指针回溯是不必要的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 b="1"/>
              <a:t>改进思路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 主串指针</a:t>
            </a:r>
            <a:r>
              <a:rPr lang="en-US" altLang="zh-CN" sz="2000">
                <a:solidFill>
                  <a:srgbClr val="FF0000"/>
                </a:solidFill>
              </a:rPr>
              <a:t>i</a:t>
            </a:r>
            <a:r>
              <a:rPr lang="zh-CN" altLang="en-US" sz="2000">
                <a:solidFill>
                  <a:srgbClr val="FF0000"/>
                </a:solidFill>
              </a:rPr>
              <a:t>不回溯</a:t>
            </a:r>
            <a:r>
              <a:rPr lang="zh-CN" altLang="en-US" sz="2000"/>
              <a:t>，模式串指针</a:t>
            </a:r>
            <a:r>
              <a:rPr lang="en-US" altLang="zh-CN" sz="2000">
                <a:solidFill>
                  <a:srgbClr val="FF0000"/>
                </a:solidFill>
              </a:rPr>
              <a:t>j</a:t>
            </a:r>
            <a:r>
              <a:rPr lang="zh-CN" altLang="en-US" sz="2000"/>
              <a:t>也尽量不从</a:t>
            </a:r>
            <a:r>
              <a:rPr lang="en-US" altLang="zh-CN" sz="2000"/>
              <a:t>1</a:t>
            </a:r>
            <a:r>
              <a:rPr lang="zh-CN" altLang="en-US" sz="2000"/>
              <a:t>开始，</a:t>
            </a:r>
            <a:r>
              <a:rPr lang="zh-CN" altLang="en-US" sz="2000">
                <a:solidFill>
                  <a:srgbClr val="FF0000"/>
                </a:solidFill>
              </a:rPr>
              <a:t>尽量多跳过一些不必要的比较</a:t>
            </a:r>
            <a:r>
              <a:rPr lang="zh-CN" altLang="en-US" sz="2000"/>
              <a:t>，设</a:t>
            </a:r>
            <a:r>
              <a:rPr lang="en-US" altLang="zh-CN" sz="2000"/>
              <a:t>next[j] = k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</a:t>
            </a:r>
            <a:r>
              <a:rPr lang="en-US" altLang="zh-CN" sz="2000"/>
              <a:t>(3) </a:t>
            </a:r>
            <a:r>
              <a:rPr lang="en-US" altLang="zh-CN" sz="2000" b="1"/>
              <a:t> k</a:t>
            </a:r>
            <a:r>
              <a:rPr lang="zh-CN" altLang="en-US" sz="2000" b="1"/>
              <a:t>的计算</a:t>
            </a: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/>
              <a:t>     </a:t>
            </a:r>
            <a:r>
              <a:rPr lang="zh-CN" altLang="en-US" sz="2000"/>
              <a:t>当</a:t>
            </a:r>
            <a:r>
              <a:rPr lang="en-US" altLang="zh-CN" sz="2000">
                <a:solidFill>
                  <a:srgbClr val="FF0000"/>
                </a:solidFill>
              </a:rPr>
              <a:t>j</a:t>
            </a:r>
            <a:r>
              <a:rPr lang="zh-CN" altLang="en-US" sz="2000">
                <a:solidFill>
                  <a:srgbClr val="FF0000"/>
                </a:solidFill>
              </a:rPr>
              <a:t>等于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时，</a:t>
            </a:r>
            <a:r>
              <a:rPr lang="en-US" altLang="zh-CN" sz="2000">
                <a:solidFill>
                  <a:srgbClr val="FF0000"/>
                </a:solidFill>
              </a:rPr>
              <a:t>k=0</a:t>
            </a:r>
            <a:r>
              <a:rPr lang="zh-CN" altLang="en-US" sz="2000"/>
              <a:t>；否则分析</a:t>
            </a:r>
            <a:r>
              <a:rPr lang="en-US" altLang="zh-CN" sz="2000"/>
              <a:t>j</a:t>
            </a:r>
            <a:r>
              <a:rPr lang="zh-CN" altLang="en-US" sz="2000"/>
              <a:t>前面的部分，看有没有正序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/>
              <a:t>位和倒序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位相同的情况，如果</a:t>
            </a:r>
            <a:r>
              <a:rPr lang="zh-CN" altLang="en-US" sz="2000">
                <a:solidFill>
                  <a:srgbClr val="FF0000"/>
                </a:solidFill>
              </a:rPr>
              <a:t>没有这种情况</a:t>
            </a:r>
            <a:r>
              <a:rPr lang="en-US" altLang="zh-CN" sz="2000">
                <a:solidFill>
                  <a:srgbClr val="FF0000"/>
                </a:solidFill>
              </a:rPr>
              <a:t>k=1</a:t>
            </a:r>
            <a:r>
              <a:rPr lang="zh-CN" altLang="en-US" sz="2000">
                <a:solidFill>
                  <a:schemeClr val="tx1"/>
                </a:solidFill>
              </a:rPr>
              <a:t>，如果有多于一种，则</a:t>
            </a:r>
            <a:r>
              <a:rPr lang="en-US" altLang="zh-CN" sz="2000">
                <a:solidFill>
                  <a:srgbClr val="FF0000"/>
                </a:solidFill>
              </a:rPr>
              <a:t>k</a:t>
            </a:r>
            <a:r>
              <a:rPr lang="zh-CN" altLang="en-US" sz="2000">
                <a:solidFill>
                  <a:srgbClr val="FF0000"/>
                </a:solidFill>
              </a:rPr>
              <a:t>等于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>
                <a:solidFill>
                  <a:srgbClr val="FF0000"/>
                </a:solidFill>
              </a:rPr>
              <a:t>的最大值</a:t>
            </a:r>
            <a:r>
              <a:rPr lang="en-US" altLang="zh-CN" sz="2000">
                <a:solidFill>
                  <a:srgbClr val="FF0000"/>
                </a:solidFill>
              </a:rPr>
              <a:t>+1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 b="1">
                <a:solidFill>
                  <a:srgbClr val="FF0000"/>
                </a:solidFill>
              </a:rPr>
              <a:t>next</a:t>
            </a:r>
            <a:r>
              <a:rPr lang="zh-CN" altLang="en-US" sz="2000" b="1">
                <a:solidFill>
                  <a:srgbClr val="FF0000"/>
                </a:solidFill>
              </a:rPr>
              <a:t>函数的修正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设主串</a:t>
            </a:r>
            <a:r>
              <a:rPr lang="en-US" altLang="zh-CN" sz="2000"/>
              <a:t>S</a:t>
            </a:r>
            <a:r>
              <a:rPr lang="zh-CN" altLang="en-US" sz="2000"/>
              <a:t>为</a:t>
            </a:r>
            <a:r>
              <a:rPr lang="en-US" altLang="zh-CN" sz="2000"/>
              <a:t>'aaabaaaab'</a:t>
            </a:r>
            <a:r>
              <a:rPr lang="zh-CN" altLang="en-US" sz="2000"/>
              <a:t> </a:t>
            </a:r>
            <a:r>
              <a:rPr lang="en-US" altLang="zh-CN" sz="2000"/>
              <a:t>,</a:t>
            </a:r>
            <a:r>
              <a:rPr lang="zh-CN" altLang="en-US" sz="2000"/>
              <a:t>模式串</a:t>
            </a:r>
            <a:r>
              <a:rPr lang="en-US" altLang="zh-CN" sz="2000"/>
              <a:t>T</a:t>
            </a:r>
            <a:r>
              <a:rPr lang="zh-CN" altLang="en-US" sz="2000"/>
              <a:t>为</a:t>
            </a:r>
            <a:r>
              <a:rPr lang="en-US" altLang="zh-CN" sz="2000"/>
              <a:t>'aaaab',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/>
              <a:t>根据上一条规则，计算</a:t>
            </a:r>
            <a:r>
              <a:rPr lang="en-US" altLang="zh-CN" sz="2000"/>
              <a:t>next[j]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>
                <a:solidFill>
                  <a:schemeClr val="tx1"/>
                </a:solidFill>
              </a:rPr>
              <a:t>i=4, j=4</a:t>
            </a:r>
            <a:r>
              <a:rPr lang="zh-CN" altLang="en-US" sz="2000">
                <a:solidFill>
                  <a:schemeClr val="tx1"/>
                </a:solidFill>
              </a:rPr>
              <a:t>时，比较</a:t>
            </a:r>
            <a:r>
              <a:rPr lang="en-US" altLang="zh-CN" sz="2000">
                <a:solidFill>
                  <a:schemeClr val="tx1"/>
                </a:solidFill>
              </a:rPr>
              <a:t>S[4] != T[4]</a:t>
            </a:r>
            <a:r>
              <a:rPr lang="zh-CN" altLang="en-US" sz="2000">
                <a:solidFill>
                  <a:schemeClr val="tx1"/>
                </a:solidFill>
              </a:rPr>
              <a:t>，此时查</a:t>
            </a:r>
            <a:r>
              <a:rPr lang="en-US" altLang="zh-CN" sz="2000">
                <a:solidFill>
                  <a:schemeClr val="tx1"/>
                </a:solidFill>
              </a:rPr>
              <a:t>next[j]</a:t>
            </a:r>
            <a:r>
              <a:rPr lang="zh-CN" altLang="en-US" sz="2000">
                <a:solidFill>
                  <a:schemeClr val="tx1"/>
                </a:solidFill>
              </a:rPr>
              <a:t>，应该让</a:t>
            </a:r>
            <a:r>
              <a:rPr lang="en-US" altLang="zh-CN" sz="2000">
                <a:solidFill>
                  <a:schemeClr val="tx1"/>
                </a:solidFill>
              </a:rPr>
              <a:t>j=3</a:t>
            </a:r>
            <a:r>
              <a:rPr lang="zh-CN" altLang="en-US" sz="2000">
                <a:solidFill>
                  <a:schemeClr val="tx1"/>
                </a:solidFill>
              </a:rPr>
              <a:t>，即比较</a:t>
            </a:r>
            <a:r>
              <a:rPr lang="en-US" altLang="zh-CN" sz="2000">
                <a:solidFill>
                  <a:schemeClr val="tx1"/>
                </a:solidFill>
              </a:rPr>
              <a:t>S[4]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T[3], </a:t>
            </a:r>
            <a:r>
              <a:rPr lang="zh-CN" altLang="en-US" sz="2000">
                <a:solidFill>
                  <a:schemeClr val="tx1"/>
                </a:solidFill>
              </a:rPr>
              <a:t>但是</a:t>
            </a:r>
            <a:r>
              <a:rPr lang="zh-CN" altLang="en-US" sz="2000">
                <a:solidFill>
                  <a:srgbClr val="FF0000"/>
                </a:solidFill>
              </a:rPr>
              <a:t>因为</a:t>
            </a:r>
            <a:r>
              <a:rPr lang="en-US" altLang="zh-CN" sz="2000">
                <a:solidFill>
                  <a:srgbClr val="FF0000"/>
                </a:solidFill>
              </a:rPr>
              <a:t>T[3]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T[4]</a:t>
            </a:r>
            <a:r>
              <a:rPr lang="zh-CN" altLang="en-US" sz="2000">
                <a:solidFill>
                  <a:srgbClr val="FF0000"/>
                </a:solidFill>
              </a:rPr>
              <a:t>是相等的</a:t>
            </a:r>
            <a:r>
              <a:rPr lang="zh-CN" altLang="en-US" sz="2000">
                <a:solidFill>
                  <a:schemeClr val="tx1"/>
                </a:solidFill>
              </a:rPr>
              <a:t>，所以</a:t>
            </a:r>
            <a:r>
              <a:rPr lang="en-US" altLang="zh-CN" sz="2000">
                <a:solidFill>
                  <a:schemeClr val="tx1"/>
                </a:solidFill>
              </a:rPr>
              <a:t>T[3]</a:t>
            </a:r>
            <a:r>
              <a:rPr lang="zh-CN" altLang="en-US" sz="2000">
                <a:solidFill>
                  <a:schemeClr val="tx1"/>
                </a:solidFill>
              </a:rPr>
              <a:t>肯定也是不等于</a:t>
            </a:r>
            <a:r>
              <a:rPr lang="en-US" altLang="zh-CN" sz="2000">
                <a:solidFill>
                  <a:schemeClr val="tx1"/>
                </a:solidFill>
              </a:rPr>
              <a:t>S[4]</a:t>
            </a:r>
            <a:r>
              <a:rPr lang="zh-CN" altLang="en-US" sz="2000">
                <a:solidFill>
                  <a:schemeClr val="tx1"/>
                </a:solidFill>
              </a:rPr>
              <a:t>的，即这次比较也是</a:t>
            </a:r>
            <a:r>
              <a:rPr lang="zh-CN" altLang="en-US" sz="2000">
                <a:solidFill>
                  <a:srgbClr val="FF0000"/>
                </a:solidFill>
              </a:rPr>
              <a:t>不必要的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  修正策略：当</a:t>
            </a:r>
            <a:r>
              <a:rPr lang="en-US" altLang="zh-CN" sz="2000">
                <a:solidFill>
                  <a:schemeClr val="tx1"/>
                </a:solidFill>
              </a:rPr>
              <a:t>T[j]=T[next[j]]</a:t>
            </a:r>
            <a:r>
              <a:rPr lang="zh-CN" altLang="en-US" sz="2000">
                <a:solidFill>
                  <a:schemeClr val="tx1"/>
                </a:solidFill>
              </a:rPr>
              <a:t>时需要，需要将</a:t>
            </a:r>
            <a:r>
              <a:rPr lang="en-US" altLang="zh-CN" sz="2000">
                <a:solidFill>
                  <a:schemeClr val="tx1"/>
                </a:solidFill>
              </a:rPr>
              <a:t>next[j] </a:t>
            </a:r>
            <a:r>
              <a:rPr lang="zh-CN" altLang="en-US" sz="2000">
                <a:solidFill>
                  <a:schemeClr val="tx1"/>
                </a:solidFill>
              </a:rPr>
              <a:t>修正为</a:t>
            </a:r>
            <a:r>
              <a:rPr lang="en-US" altLang="zh-CN" sz="2000">
                <a:solidFill>
                  <a:schemeClr val="tx1"/>
                </a:solidFill>
              </a:rPr>
              <a:t>next[next[j]]</a:t>
            </a:r>
            <a:r>
              <a:rPr lang="zh-CN" altLang="en-US" sz="2000">
                <a:solidFill>
                  <a:schemeClr val="tx1"/>
                </a:solidFill>
              </a:rPr>
              <a:t>， 依次类推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9200" y="2745105"/>
          <a:ext cx="6400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j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next[j]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605" y="166370"/>
            <a:ext cx="7772400" cy="892810"/>
          </a:xfrm>
        </p:spPr>
        <p:txBody>
          <a:bodyPr/>
          <a:p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KMP-</a:t>
            </a:r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小结</a:t>
            </a:r>
            <a:endParaRPr lang="zh-CN" altLang="en-US" sz="360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 b="1">
                <a:solidFill>
                  <a:srgbClr val="FF0000"/>
                </a:solidFill>
              </a:rPr>
              <a:t>next</a:t>
            </a:r>
            <a:r>
              <a:rPr lang="zh-CN" altLang="en-US" sz="2000" b="1">
                <a:solidFill>
                  <a:srgbClr val="FF0000"/>
                </a:solidFill>
              </a:rPr>
              <a:t>函数的修正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设主串</a:t>
            </a:r>
            <a:r>
              <a:rPr lang="en-US" altLang="zh-CN" sz="2000"/>
              <a:t>S</a:t>
            </a:r>
            <a:r>
              <a:rPr lang="zh-CN" altLang="en-US" sz="2000"/>
              <a:t>为</a:t>
            </a:r>
            <a:r>
              <a:rPr lang="en-US" altLang="zh-CN" sz="2000"/>
              <a:t>'aaabaaaab'</a:t>
            </a:r>
            <a:r>
              <a:rPr lang="zh-CN" altLang="en-US" sz="2000"/>
              <a:t> </a:t>
            </a:r>
            <a:r>
              <a:rPr lang="en-US" altLang="zh-CN" sz="2000"/>
              <a:t>,</a:t>
            </a:r>
            <a:r>
              <a:rPr lang="zh-CN" altLang="en-US" sz="2000"/>
              <a:t>模式串</a:t>
            </a:r>
            <a:r>
              <a:rPr lang="en-US" altLang="zh-CN" sz="2000"/>
              <a:t>T</a:t>
            </a:r>
            <a:r>
              <a:rPr lang="zh-CN" altLang="en-US" sz="2000"/>
              <a:t>为</a:t>
            </a:r>
            <a:r>
              <a:rPr lang="en-US" altLang="zh-CN" sz="2000"/>
              <a:t>'aaaab',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>
                <a:sym typeface="+mn-ea"/>
              </a:rPr>
              <a:t>  修正策略：当</a:t>
            </a:r>
            <a:r>
              <a:rPr lang="en-US" altLang="zh-CN" sz="2000">
                <a:sym typeface="+mn-ea"/>
              </a:rPr>
              <a:t>T[j]=T[next[j]]</a:t>
            </a:r>
            <a:r>
              <a:rPr lang="zh-CN" altLang="en-US" sz="2000">
                <a:sym typeface="+mn-ea"/>
              </a:rPr>
              <a:t>时需要，需要将</a:t>
            </a:r>
            <a:r>
              <a:rPr lang="en-US" altLang="zh-CN" sz="2000">
                <a:sym typeface="+mn-ea"/>
              </a:rPr>
              <a:t>next[j] </a:t>
            </a:r>
            <a:r>
              <a:rPr lang="zh-CN" altLang="en-US" sz="2000">
                <a:sym typeface="+mn-ea"/>
              </a:rPr>
              <a:t>修正为</a:t>
            </a:r>
            <a:r>
              <a:rPr lang="en-US" altLang="zh-CN" sz="2000">
                <a:sym typeface="+mn-ea"/>
              </a:rPr>
              <a:t>next[next[j]]</a:t>
            </a:r>
            <a:r>
              <a:rPr lang="zh-CN" altLang="en-US" sz="2000">
                <a:sym typeface="+mn-ea"/>
              </a:rPr>
              <a:t>， 依次类推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79755" y="3606165"/>
          <a:ext cx="6968490" cy="1291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30"/>
                <a:gridCol w="901700"/>
                <a:gridCol w="1161415"/>
                <a:gridCol w="1161415"/>
                <a:gridCol w="1161415"/>
                <a:gridCol w="116141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j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next[j]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nextval[j]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605" y="166370"/>
            <a:ext cx="7772400" cy="892810"/>
          </a:xfrm>
        </p:spPr>
        <p:txBody>
          <a:bodyPr/>
          <a:p>
            <a:r>
              <a:rPr lang="en-US" altLang="zh-CN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KMP-</a:t>
            </a:r>
            <a:r>
              <a:rPr lang="zh-CN" altLang="en-US" sz="36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rPr>
              <a:t>小结</a:t>
            </a:r>
            <a:endParaRPr lang="zh-CN" altLang="en-US" sz="3600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宋体" charset="0"/>
                <a:ea typeface="宋体" charset="0"/>
              </a:rPr>
              <a:t>总结和思考</a:t>
            </a:r>
            <a:endParaRPr lang="zh-CN" altLang="en-US" sz="3600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340485"/>
            <a:ext cx="7888605" cy="4626610"/>
          </a:xfrm>
        </p:spPr>
        <p:txBody>
          <a:bodyPr>
            <a:normAutofit fontScale="7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模式匹配定义</a:t>
            </a:r>
            <a:endParaRPr lang="zh-CN" altLang="en-US" sz="26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简单模式匹配算法</a:t>
            </a:r>
            <a:endParaRPr lang="zh-CN" altLang="en-US" sz="26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改进算法</a:t>
            </a:r>
            <a:r>
              <a:rPr lang="en-US" altLang="zh-CN" sz="26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-KMP</a:t>
            </a:r>
            <a:endParaRPr lang="en-US" altLang="zh-CN" sz="26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思考</a:t>
            </a:r>
            <a:endParaRPr lang="zh-CN" altLang="en-US" sz="26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模式匹配中，如模式带有通配符该如何匹配？比如用</a:t>
            </a:r>
            <a:r>
              <a:rPr lang="en-US" altLang="zh-CN" dirty="0" err="1">
                <a:latin typeface="宋体" charset="0"/>
                <a:ea typeface="宋体" charset="0"/>
                <a:cs typeface="宋体" charset="0"/>
              </a:rPr>
              <a:t>aaa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??*b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作为模式，其中？是任何字符，*是任何长度的字符串，可能为空。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B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oyer-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M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oore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算法，坏字符、好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后缀，最好时间复杂度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O(n/m)</a:t>
            </a:r>
            <a:endParaRPr lang="en-US" altLang="zh-CN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R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abin-</a:t>
            </a:r>
            <a:r>
              <a:rPr lang="en-US" altLang="zh-CN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K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arp,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借助哈希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多模式匹配：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Trie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树（字典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树）、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AC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自动机</a:t>
            </a:r>
            <a:endParaRPr lang="zh-CN" altLang="en-US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advTm="13109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4.4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串应用示例——文本编辑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9" name="Rectangle 3"/>
          <p:cNvSpPr/>
          <p:nvPr/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分析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操作对象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——</a:t>
            </a:r>
            <a:r>
              <a:rPr lang="zh-CN" altLang="en-US" sz="2400" dirty="0"/>
              <a:t>文本串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000" dirty="0"/>
              <a:t>      （行是文本串的子串）</a:t>
            </a:r>
            <a:endParaRPr lang="zh-CN" altLang="en-US" sz="2400" dirty="0"/>
          </a:p>
          <a:p>
            <a:pPr marL="342900" lvl="0" indent="-342900" eaLnBrk="1" hangingPunct="1"/>
            <a:r>
              <a:rPr lang="zh-CN" altLang="en-US" sz="2400" dirty="0"/>
              <a:t>基本操作</a:t>
            </a:r>
            <a:endParaRPr lang="zh-CN" altLang="en-US" sz="2400" dirty="0"/>
          </a:p>
          <a:p>
            <a:pPr marL="742950" lvl="1" indent="-285750" eaLnBrk="1" hangingPunct="1"/>
            <a:r>
              <a:rPr lang="zh-CN" altLang="en-US" sz="2000" dirty="0"/>
              <a:t>查找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插入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删除</a:t>
            </a:r>
            <a:endParaRPr lang="zh-CN" altLang="en-US" sz="20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</p:txBody>
      </p:sp>
      <p:sp>
        <p:nvSpPr>
          <p:cNvPr id="26630" name="Text Box 4"/>
          <p:cNvSpPr txBox="1"/>
          <p:nvPr/>
        </p:nvSpPr>
        <p:spPr>
          <a:xfrm>
            <a:off x="4167188" y="2235200"/>
            <a:ext cx="4214812" cy="30480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#include &lt;stdio.h&gt;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{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printf("Hello world!\n");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return 0;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基本术语</a:t>
            </a:r>
            <a:endParaRPr lang="zh-CN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00174"/>
            <a:ext cx="8181975" cy="4484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：串中任意个连续的字符组成的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子序列</a:t>
            </a:r>
            <a:r>
              <a:rPr lang="zh-CN" altLang="en-US" sz="2400" dirty="0">
                <a:sym typeface="Symbol" pitchFamily="18" charset="2"/>
              </a:rPr>
              <a:t>称为该串的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。包含子串的串称为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串相等</a:t>
            </a:r>
            <a:r>
              <a:rPr lang="zh-CN" altLang="en-US" sz="2400" dirty="0">
                <a:sym typeface="Symbol" pitchFamily="18" charset="2"/>
              </a:rPr>
              <a:t>：两个串长度相等，</a:t>
            </a:r>
            <a:r>
              <a:rPr lang="zh-CN" altLang="en-US" sz="2400" dirty="0">
                <a:solidFill>
                  <a:schemeClr val="accent1"/>
                </a:solidFill>
                <a:sym typeface="Symbol" pitchFamily="18" charset="2"/>
              </a:rPr>
              <a:t>且对应位置的字符都相等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不包含任何字符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zh-CN" altLang="en-US" sz="2400" dirty="0">
                <a:sym typeface="Symbol" pitchFamily="18" charset="2"/>
              </a:rPr>
              <a:t>表示为；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由一个或多个空格组成，如</a:t>
            </a:r>
            <a:r>
              <a:rPr lang="zh-CN" altLang="en-US" sz="2400" dirty="0">
                <a:latin typeface="Arial" panose="020B0604020202020204" pitchFamily="34" charset="0"/>
                <a:sym typeface="Symbol" pitchFamily="18" charset="2"/>
              </a:rPr>
              <a:t>‘</a:t>
            </a:r>
            <a:r>
              <a:rPr lang="zh-CN" altLang="en-US" sz="2400" dirty="0">
                <a:sym typeface="Symbol" pitchFamily="18" charset="2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子串的位置</a:t>
            </a:r>
            <a:r>
              <a:rPr kumimoji="1" lang="zh-CN" altLang="en-US" sz="2000" dirty="0"/>
              <a:t>：</a:t>
            </a:r>
            <a:r>
              <a:rPr kumimoji="1" lang="zh-CN" altLang="en-US" sz="2400" dirty="0"/>
              <a:t>子串的</a:t>
            </a:r>
            <a:r>
              <a:rPr kumimoji="1" lang="zh-CN" altLang="en-US" sz="2400" dirty="0">
                <a:solidFill>
                  <a:srgbClr val="FF0000"/>
                </a:solidFill>
              </a:rPr>
              <a:t>第一个字符在主串中的序号</a:t>
            </a:r>
            <a:r>
              <a:rPr kumimoji="1" lang="zh-CN" altLang="en-US" sz="2400" dirty="0"/>
              <a:t>称为子串的位置。</a:t>
            </a:r>
            <a:endParaRPr kumimoji="1" lang="zh-CN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b="1" dirty="0" err="1"/>
              <a:t>ab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cdp</a:t>
            </a:r>
            <a:r>
              <a:rPr kumimoji="1" lang="en-US" altLang="zh-CN" sz="2400" b="1" dirty="0" err="1"/>
              <a:t>qrst</a:t>
            </a:r>
            <a:r>
              <a:rPr kumimoji="1" lang="en-US" altLang="zh-CN" sz="2400" b="1" dirty="0"/>
              <a:t>     </a:t>
            </a:r>
            <a:r>
              <a:rPr kumimoji="1" lang="en-US" altLang="zh-CN" sz="2400" b="1" dirty="0" err="1"/>
              <a:t>cdp</a:t>
            </a:r>
            <a:r>
              <a:rPr kumimoji="1" lang="zh-CN" altLang="en-US" sz="2400" dirty="0"/>
              <a:t>子串在主串中的位置为</a:t>
            </a:r>
            <a:r>
              <a:rPr kumimoji="1" lang="en-US" altLang="zh-CN" sz="2400" dirty="0"/>
              <a:t>3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/>
          <p:nvPr/>
        </p:nvSpPr>
        <p:spPr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存储结构选择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7653" name="Rectangle 20"/>
          <p:cNvSpPr/>
          <p:nvPr/>
        </p:nvSpPr>
        <p:spPr>
          <a:xfrm>
            <a:off x="1066800" y="15240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4" name="Line 21"/>
          <p:cNvSpPr/>
          <p:nvPr/>
        </p:nvSpPr>
        <p:spPr>
          <a:xfrm>
            <a:off x="32004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22"/>
          <p:cNvSpPr/>
          <p:nvPr/>
        </p:nvSpPr>
        <p:spPr>
          <a:xfrm>
            <a:off x="53340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Rectangle 23"/>
          <p:cNvSpPr/>
          <p:nvPr/>
        </p:nvSpPr>
        <p:spPr>
          <a:xfrm>
            <a:off x="1066800" y="20574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7" name="Text Box 24"/>
          <p:cNvSpPr txBox="1"/>
          <p:nvPr/>
        </p:nvSpPr>
        <p:spPr>
          <a:xfrm>
            <a:off x="1905000" y="20574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8" name="Text Box 25"/>
          <p:cNvSpPr txBox="1"/>
          <p:nvPr/>
        </p:nvSpPr>
        <p:spPr>
          <a:xfrm>
            <a:off x="4343400" y="2057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9" name="Line 26"/>
          <p:cNvSpPr/>
          <p:nvPr/>
        </p:nvSpPr>
        <p:spPr>
          <a:xfrm>
            <a:off x="2209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0" name="Line 27"/>
          <p:cNvSpPr/>
          <p:nvPr/>
        </p:nvSpPr>
        <p:spPr>
          <a:xfrm>
            <a:off x="1981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Line 28"/>
          <p:cNvSpPr/>
          <p:nvPr/>
        </p:nvSpPr>
        <p:spPr>
          <a:xfrm>
            <a:off x="44196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2" name="Line 29"/>
          <p:cNvSpPr/>
          <p:nvPr/>
        </p:nvSpPr>
        <p:spPr>
          <a:xfrm>
            <a:off x="4648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组合 1"/>
          <p:cNvGrpSpPr/>
          <p:nvPr/>
        </p:nvGrpSpPr>
        <p:grpSpPr>
          <a:xfrm>
            <a:off x="838200" y="2454275"/>
            <a:ext cx="5334000" cy="4022725"/>
            <a:chOff x="838200" y="2454275"/>
            <a:chExt cx="5334000" cy="402272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838200" y="2454275"/>
              <a:ext cx="1981200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+mn-cs"/>
                </a:rPr>
                <a:t>方案二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66" name="Rectangle 4"/>
            <p:cNvSpPr/>
            <p:nvPr/>
          </p:nvSpPr>
          <p:spPr>
            <a:xfrm>
              <a:off x="1752600" y="3200400"/>
              <a:ext cx="609600" cy="3276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7" name="Rectangle 5"/>
            <p:cNvSpPr/>
            <p:nvPr/>
          </p:nvSpPr>
          <p:spPr>
            <a:xfrm>
              <a:off x="2819400" y="32004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8" name="Rectangle 6"/>
            <p:cNvSpPr/>
            <p:nvPr/>
          </p:nvSpPr>
          <p:spPr>
            <a:xfrm>
              <a:off x="2819400" y="3657600"/>
              <a:ext cx="24384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9" name="Rectangle 7"/>
            <p:cNvSpPr/>
            <p:nvPr/>
          </p:nvSpPr>
          <p:spPr>
            <a:xfrm>
              <a:off x="2819400" y="4191000"/>
              <a:ext cx="3352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0" name="Rectangle 8"/>
            <p:cNvSpPr/>
            <p:nvPr/>
          </p:nvSpPr>
          <p:spPr>
            <a:xfrm>
              <a:off x="2819400" y="57150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1" name="Line 9"/>
            <p:cNvSpPr/>
            <p:nvPr/>
          </p:nvSpPr>
          <p:spPr>
            <a:xfrm>
              <a:off x="1752600" y="35814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2" name="Line 10"/>
            <p:cNvSpPr/>
            <p:nvPr/>
          </p:nvSpPr>
          <p:spPr>
            <a:xfrm>
              <a:off x="1752600" y="4038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3" name="Line 11"/>
            <p:cNvSpPr/>
            <p:nvPr/>
          </p:nvSpPr>
          <p:spPr>
            <a:xfrm>
              <a:off x="1752600" y="4495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12"/>
            <p:cNvSpPr/>
            <p:nvPr/>
          </p:nvSpPr>
          <p:spPr>
            <a:xfrm>
              <a:off x="1752600" y="5638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13"/>
            <p:cNvSpPr/>
            <p:nvPr/>
          </p:nvSpPr>
          <p:spPr>
            <a:xfrm>
              <a:off x="2057400" y="33528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6" name="Line 14"/>
            <p:cNvSpPr/>
            <p:nvPr/>
          </p:nvSpPr>
          <p:spPr>
            <a:xfrm>
              <a:off x="2057400" y="38100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Line 15"/>
            <p:cNvSpPr/>
            <p:nvPr/>
          </p:nvSpPr>
          <p:spPr>
            <a:xfrm>
              <a:off x="2057400" y="43434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8" name="Line 16"/>
            <p:cNvSpPr/>
            <p:nvPr/>
          </p:nvSpPr>
          <p:spPr>
            <a:xfrm>
              <a:off x="2057400" y="57912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9" name="Text Box 17"/>
            <p:cNvSpPr txBox="1"/>
            <p:nvPr/>
          </p:nvSpPr>
          <p:spPr>
            <a:xfrm>
              <a:off x="1752600" y="2819400"/>
              <a:ext cx="12192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行表</a:t>
              </a:r>
              <a:endParaRPr lang="zh-CN" altLang="en-US" sz="2400" dirty="0"/>
            </a:p>
          </p:txBody>
        </p:sp>
        <p:sp>
          <p:nvSpPr>
            <p:cNvPr id="27680" name="Text Box 18"/>
            <p:cNvSpPr txBox="1"/>
            <p:nvPr/>
          </p:nvSpPr>
          <p:spPr>
            <a:xfrm>
              <a:off x="3429000" y="2819400"/>
              <a:ext cx="1295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堆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块链</a:t>
              </a:r>
              <a:endParaRPr lang="zh-CN" altLang="en-US" sz="2000" dirty="0"/>
            </a:p>
          </p:txBody>
        </p:sp>
        <p:sp>
          <p:nvSpPr>
            <p:cNvPr id="27681" name="Text Box 19"/>
            <p:cNvSpPr txBox="1"/>
            <p:nvPr/>
          </p:nvSpPr>
          <p:spPr>
            <a:xfrm>
              <a:off x="1371600" y="3200400"/>
              <a:ext cx="533400" cy="2843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2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n</a:t>
              </a:r>
              <a:endParaRPr lang="en-US" altLang="zh-CN" sz="1800" dirty="0"/>
            </a:p>
          </p:txBody>
        </p:sp>
        <p:sp>
          <p:nvSpPr>
            <p:cNvPr id="27682" name="Line 30"/>
            <p:cNvSpPr/>
            <p:nvPr/>
          </p:nvSpPr>
          <p:spPr>
            <a:xfrm>
              <a:off x="1752600" y="5943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64" name="Rectangle 3"/>
          <p:cNvSpPr/>
          <p:nvPr/>
        </p:nvSpPr>
        <p:spPr>
          <a:xfrm>
            <a:off x="838200" y="104775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方案一   简单顺序存储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/>
          <p:nvPr/>
        </p:nvSpPr>
        <p:spPr>
          <a:xfrm>
            <a:off x="1219200" y="14478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77" name="Line 3"/>
          <p:cNvSpPr/>
          <p:nvPr/>
        </p:nvSpPr>
        <p:spPr>
          <a:xfrm>
            <a:off x="1828800" y="1447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Line 4"/>
          <p:cNvSpPr/>
          <p:nvPr/>
        </p:nvSpPr>
        <p:spPr>
          <a:xfrm>
            <a:off x="1524000" y="1676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9" name="Line 5"/>
          <p:cNvSpPr/>
          <p:nvPr/>
        </p:nvSpPr>
        <p:spPr>
          <a:xfrm>
            <a:off x="2057400" y="1600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0" name="Rectangle 6"/>
          <p:cNvSpPr/>
          <p:nvPr/>
        </p:nvSpPr>
        <p:spPr>
          <a:xfrm>
            <a:off x="1219200" y="2057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1" name="Line 7"/>
          <p:cNvSpPr/>
          <p:nvPr/>
        </p:nvSpPr>
        <p:spPr>
          <a:xfrm>
            <a:off x="1828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Line 8"/>
          <p:cNvSpPr/>
          <p:nvPr/>
        </p:nvSpPr>
        <p:spPr>
          <a:xfrm>
            <a:off x="1524000" y="2286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3" name="Line 9"/>
          <p:cNvSpPr/>
          <p:nvPr/>
        </p:nvSpPr>
        <p:spPr>
          <a:xfrm>
            <a:off x="2057400" y="2209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Rectangle 10"/>
          <p:cNvSpPr/>
          <p:nvPr/>
        </p:nvSpPr>
        <p:spPr>
          <a:xfrm>
            <a:off x="1295400" y="3581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5" name="Line 11"/>
          <p:cNvSpPr/>
          <p:nvPr/>
        </p:nvSpPr>
        <p:spPr>
          <a:xfrm>
            <a:off x="1905000" y="3581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Line 12"/>
          <p:cNvSpPr/>
          <p:nvPr/>
        </p:nvSpPr>
        <p:spPr>
          <a:xfrm>
            <a:off x="2133600" y="3733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7" name="Rectangle 13"/>
          <p:cNvSpPr/>
          <p:nvPr/>
        </p:nvSpPr>
        <p:spPr>
          <a:xfrm>
            <a:off x="2590800" y="1447800"/>
            <a:ext cx="2971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8" name="Rectangle 14"/>
          <p:cNvSpPr/>
          <p:nvPr/>
        </p:nvSpPr>
        <p:spPr>
          <a:xfrm>
            <a:off x="2667000" y="2057400"/>
            <a:ext cx="2438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9" name="Rectangle 15"/>
          <p:cNvSpPr/>
          <p:nvPr/>
        </p:nvSpPr>
        <p:spPr>
          <a:xfrm>
            <a:off x="2667000" y="3581400"/>
            <a:ext cx="3200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90" name="Line 16"/>
          <p:cNvSpPr/>
          <p:nvPr/>
        </p:nvSpPr>
        <p:spPr>
          <a:xfrm>
            <a:off x="1524000" y="2819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8691" name="Text Box 17"/>
          <p:cNvSpPr txBox="1"/>
          <p:nvPr/>
        </p:nvSpPr>
        <p:spPr>
          <a:xfrm>
            <a:off x="1066800" y="5334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方案三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76350" y="4278313"/>
            <a:ext cx="6608763" cy="2141537"/>
            <a:chOff x="1276350" y="4278238"/>
            <a:chExt cx="6608762" cy="2141612"/>
          </a:xfrm>
        </p:grpSpPr>
        <p:sp>
          <p:nvSpPr>
            <p:cNvPr id="28694" name="矩形 2"/>
            <p:cNvSpPr/>
            <p:nvPr/>
          </p:nvSpPr>
          <p:spPr>
            <a:xfrm>
              <a:off x="1276350" y="4816574"/>
              <a:ext cx="1485900" cy="8675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5" name="矩形 3"/>
            <p:cNvSpPr/>
            <p:nvPr/>
          </p:nvSpPr>
          <p:spPr>
            <a:xfrm>
              <a:off x="3619500" y="4437112"/>
              <a:ext cx="1485900" cy="173508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6" name="矩形 4"/>
            <p:cNvSpPr/>
            <p:nvPr/>
          </p:nvSpPr>
          <p:spPr>
            <a:xfrm>
              <a:off x="6084168" y="4278238"/>
              <a:ext cx="1800944" cy="214161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7" name="TextBox 5"/>
            <p:cNvSpPr txBox="1"/>
            <p:nvPr/>
          </p:nvSpPr>
          <p:spPr>
            <a:xfrm>
              <a:off x="1524000" y="4941168"/>
              <a:ext cx="11037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显示器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8" name="TextBox 6"/>
            <p:cNvSpPr txBox="1"/>
            <p:nvPr/>
          </p:nvSpPr>
          <p:spPr>
            <a:xfrm>
              <a:off x="3886200" y="4941168"/>
              <a:ext cx="9018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9" name="TextBox 7"/>
            <p:cNvSpPr txBox="1"/>
            <p:nvPr/>
          </p:nvSpPr>
          <p:spPr>
            <a:xfrm>
              <a:off x="6084168" y="4816574"/>
              <a:ext cx="180094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外存</a:t>
              </a:r>
              <a:endParaRPr lang="en-US" altLang="zh-CN" sz="2400" b="1" dirty="0">
                <a:latin typeface="楷体" pitchFamily="49" charset="-122"/>
                <a:ea typeface="楷体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文件系统</a:t>
              </a: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8700" name="直接箭头连接符 9"/>
            <p:cNvCxnSpPr/>
            <p:nvPr/>
          </p:nvCxnSpPr>
          <p:spPr>
            <a:xfrm>
              <a:off x="5105400" y="4941168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8701" name="直接箭头连接符 14"/>
            <p:cNvCxnSpPr/>
            <p:nvPr/>
          </p:nvCxnSpPr>
          <p:spPr>
            <a:xfrm flipH="1">
              <a:off x="5105400" y="5647571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8702" name="TextBox 15"/>
            <p:cNvSpPr txBox="1"/>
            <p:nvPr/>
          </p:nvSpPr>
          <p:spPr>
            <a:xfrm>
              <a:off x="5183696" y="4585741"/>
              <a:ext cx="900472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save</a:t>
              </a:r>
              <a:endParaRPr lang="en-US" altLang="zh-CN" sz="2000" dirty="0"/>
            </a:p>
          </p:txBody>
        </p:sp>
        <p:sp>
          <p:nvSpPr>
            <p:cNvPr id="28703" name="TextBox 16"/>
            <p:cNvSpPr txBox="1"/>
            <p:nvPr/>
          </p:nvSpPr>
          <p:spPr>
            <a:xfrm>
              <a:off x="5237888" y="5481785"/>
              <a:ext cx="792088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open</a:t>
              </a:r>
              <a:endParaRPr lang="en-US" altLang="zh-CN" sz="2000" dirty="0"/>
            </a:p>
          </p:txBody>
        </p:sp>
        <p:cxnSp>
          <p:nvCxnSpPr>
            <p:cNvPr id="28704" name="直接箭头连接符 20"/>
            <p:cNvCxnSpPr/>
            <p:nvPr/>
          </p:nvCxnSpPr>
          <p:spPr>
            <a:xfrm>
              <a:off x="2762250" y="5232072"/>
              <a:ext cx="85725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cxnSp>
      </p:grpSp>
      <p:sp>
        <p:nvSpPr>
          <p:cNvPr id="28693" name="AutoShape 4">
            <a:hlinkClick r:id="" action="ppaction://hlinkshowjump?jump=firstslide"/>
          </p:cNvPr>
          <p:cNvSpPr/>
          <p:nvPr/>
        </p:nvSpPr>
        <p:spPr>
          <a:xfrm>
            <a:off x="8458200" y="6172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4.5 </a:t>
            </a:r>
            <a:r>
              <a:rPr lang="zh-CN" altLang="en-US" dirty="0">
                <a:solidFill>
                  <a:schemeClr val="tx1"/>
                </a:solidFill>
              </a:rPr>
              <a:t>本章知识点小结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字符串线性结构的特点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字符串的顺序存储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字符串的链式存储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字符串的基本操作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模式匹配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603050405020304" pitchFamily="18" charset="0"/>
              </a:rPr>
              <a:t>串的基本操作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(1)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用串常量赋值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StrAssign</a:t>
            </a:r>
            <a:r>
              <a:rPr lang="en-US" altLang="zh-CN" sz="2000" dirty="0">
                <a:sym typeface="Symbol" pitchFamily="18" charset="2"/>
              </a:rPr>
              <a:t>(&amp;T, chars)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生成一个值等于</a:t>
            </a:r>
            <a:r>
              <a:rPr lang="en-US" altLang="zh-CN" sz="2000" dirty="0">
                <a:sym typeface="Symbol" pitchFamily="18" charset="2"/>
              </a:rPr>
              <a:t>chars</a:t>
            </a:r>
            <a:r>
              <a:rPr lang="zh-CN" altLang="en-US" sz="2000" dirty="0">
                <a:sym typeface="Symbol" pitchFamily="18" charset="2"/>
              </a:rPr>
              <a:t>的串</a:t>
            </a:r>
            <a:r>
              <a:rPr lang="en-US" altLang="zh-CN" sz="2000" dirty="0">
                <a:sym typeface="Symbol" pitchFamily="18" charset="2"/>
              </a:rPr>
              <a:t>T 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用串变量赋值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StrCopy</a:t>
            </a:r>
            <a:r>
              <a:rPr lang="en-US" altLang="zh-CN" sz="2000" dirty="0">
                <a:sym typeface="Symbol" pitchFamily="18" charset="2"/>
              </a:rPr>
              <a:t>(&amp;T, 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(2)</a:t>
            </a:r>
            <a:r>
              <a:rPr lang="zh-CN" altLang="en-US" sz="2000" dirty="0">
                <a:sym typeface="Symbol" pitchFamily="18" charset="2"/>
              </a:rPr>
              <a:t>判定空串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StrEmpty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(3</a:t>
            </a:r>
            <a:r>
              <a:rPr lang="en-US" altLang="zh-CN" sz="2000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两串比较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000" dirty="0">
                <a:sym typeface="Symbol" pitchFamily="18" charset="2"/>
              </a:rPr>
              <a:t>(S,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若</a:t>
            </a:r>
            <a:r>
              <a:rPr lang="en-US" altLang="zh-CN" sz="2000" dirty="0">
                <a:sym typeface="Symbol" pitchFamily="18" charset="2"/>
              </a:rPr>
              <a:t>S&gt;T, </a:t>
            </a:r>
            <a:r>
              <a:rPr lang="zh-CN" altLang="en-US" sz="2000" dirty="0">
                <a:sym typeface="Symbol" pitchFamily="18" charset="2"/>
              </a:rPr>
              <a:t>返回值</a:t>
            </a:r>
            <a:r>
              <a:rPr lang="en-US" altLang="zh-CN" sz="2000" dirty="0">
                <a:sym typeface="Symbol" pitchFamily="18" charset="2"/>
              </a:rPr>
              <a:t>&gt;0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S=T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=0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S&lt;T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&lt;0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(4)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求串长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StrLength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(5)</a:t>
            </a:r>
            <a:r>
              <a:rPr lang="zh-CN" altLang="en-US" sz="2000" dirty="0">
                <a:sym typeface="Symbol" pitchFamily="18" charset="2"/>
              </a:rPr>
              <a:t>串清空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ClearString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(6)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两串连接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Concat</a:t>
            </a:r>
            <a:r>
              <a:rPr lang="en-US" altLang="zh-CN" sz="2000" dirty="0">
                <a:sym typeface="Symbol" pitchFamily="18" charset="2"/>
              </a:rPr>
              <a:t>(&amp;T, S1, S2)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返回由</a:t>
            </a:r>
            <a:r>
              <a:rPr lang="en-US" altLang="zh-CN" sz="2000" dirty="0">
                <a:sym typeface="Symbol" pitchFamily="18" charset="2"/>
              </a:rPr>
              <a:t>S1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S2</a:t>
            </a:r>
            <a:r>
              <a:rPr lang="zh-CN" altLang="en-US" sz="2000" dirty="0">
                <a:sym typeface="Symbol" pitchFamily="18" charset="2"/>
              </a:rPr>
              <a:t>联接而成的新串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endParaRPr 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603050405020304" pitchFamily="18" charset="0"/>
              </a:rPr>
              <a:t>串的基本操作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(7)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求子串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SubString</a:t>
            </a:r>
            <a:r>
              <a:rPr lang="en-US" altLang="zh-CN" sz="2000" dirty="0">
                <a:sym typeface="Symbol" pitchFamily="18" charset="2"/>
              </a:rPr>
              <a:t>(&amp;Sub, 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Sub</a:t>
            </a:r>
            <a:r>
              <a:rPr lang="zh-CN" altLang="en-US" sz="2000" dirty="0">
                <a:sym typeface="Symbol" pitchFamily="18" charset="2"/>
              </a:rPr>
              <a:t>返回串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第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个字符起长度为</a:t>
            </a:r>
            <a:r>
              <a:rPr lang="en-US" altLang="zh-CN" sz="2000" dirty="0">
                <a:sym typeface="Symbol" pitchFamily="18" charset="2"/>
              </a:rPr>
              <a:t>len</a:t>
            </a:r>
            <a:r>
              <a:rPr lang="zh-CN" altLang="en-US" sz="2000" dirty="0">
                <a:sym typeface="Symbol" pitchFamily="18" charset="2"/>
              </a:rPr>
              <a:t>的子串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(8)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子串定位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Index</a:t>
            </a:r>
            <a:r>
              <a:rPr lang="en-US" altLang="zh-CN" sz="2000" dirty="0">
                <a:sym typeface="Symbol" pitchFamily="18" charset="2"/>
              </a:rPr>
              <a:t>(S, T, pos)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zh-CN" altLang="en-US" sz="2000" dirty="0">
                <a:sym typeface="Symbol" pitchFamily="18" charset="2"/>
              </a:rPr>
              <a:t>返回主串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中从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开始的部分存在值和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相同的子串，则返回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开始后第一次出现的位置，否则返回</a:t>
            </a:r>
            <a:r>
              <a:rPr lang="en-US" altLang="zh-CN" sz="2000" dirty="0">
                <a:sym typeface="Symbol" pitchFamily="18" charset="2"/>
              </a:rPr>
              <a:t>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(9)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子串置换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(&amp;S, T, V)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V</a:t>
            </a:r>
            <a:r>
              <a:rPr lang="zh-CN" altLang="en-US" sz="2000" dirty="0">
                <a:sym typeface="Symbol" pitchFamily="18" charset="2"/>
              </a:rPr>
              <a:t>替换主串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中出现的所有与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相等的不重叠子串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(10)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插入子串</a:t>
            </a:r>
            <a:r>
              <a:rPr lang="zh-CN" altLang="en-US" sz="2000" dirty="0">
                <a:sym typeface="Symbol" pitchFamily="18" charset="2"/>
              </a:rPr>
              <a:t>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(&amp;S, pos,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dirty="0">
                <a:sym typeface="Symbol" pitchFamily="18" charset="2"/>
              </a:rPr>
              <a:t>在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位置前插入</a:t>
            </a:r>
            <a:r>
              <a:rPr lang="en-US" altLang="zh-CN" sz="2000" dirty="0">
                <a:sym typeface="Symbol" pitchFamily="18" charset="2"/>
              </a:rPr>
              <a:t>T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(11)</a:t>
            </a:r>
            <a:r>
              <a:rPr lang="zh-CN" altLang="en-US" sz="2000" b="1" dirty="0">
                <a:solidFill>
                  <a:srgbClr val="FF0000"/>
                </a:solidFill>
                <a:sym typeface="Symbol" pitchFamily="18" charset="2"/>
              </a:rPr>
              <a:t>删除子串</a:t>
            </a:r>
            <a:r>
              <a:rPr lang="zh-CN" altLang="en-US" sz="2000" dirty="0">
                <a:sym typeface="Symbol" pitchFamily="18" charset="2"/>
              </a:rPr>
              <a:t>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StrDelete</a:t>
            </a:r>
            <a:r>
              <a:rPr lang="en-US" altLang="zh-CN" sz="2000" dirty="0">
                <a:sym typeface="Symbol" pitchFamily="18" charset="2"/>
              </a:rPr>
              <a:t>(&amp;S,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(12)</a:t>
            </a:r>
            <a:r>
              <a:rPr lang="zh-CN" altLang="en-US" sz="2000" dirty="0">
                <a:sym typeface="Symbol" pitchFamily="18" charset="2"/>
              </a:rPr>
              <a:t>串销毁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DestroyString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7619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1900" b="1" dirty="0">
                <a:solidFill>
                  <a:srgbClr val="993300"/>
                </a:solidFill>
              </a:rPr>
              <a:t>[</a:t>
            </a:r>
            <a:r>
              <a:rPr lang="zh-CN" altLang="en-US" sz="1900" b="1" dirty="0">
                <a:solidFill>
                  <a:srgbClr val="993300"/>
                </a:solidFill>
              </a:rPr>
              <a:t>例</a:t>
            </a:r>
            <a:r>
              <a:rPr lang="en-US" altLang="zh-CN" sz="1900" b="1" dirty="0">
                <a:solidFill>
                  <a:srgbClr val="993300"/>
                </a:solidFill>
              </a:rPr>
              <a:t>]</a:t>
            </a:r>
            <a:endParaRPr lang="en-US" altLang="zh-CN" sz="2100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85786" y="714356"/>
            <a:ext cx="7848600" cy="529115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000" dirty="0"/>
              <a:t>设：</a:t>
            </a:r>
            <a:r>
              <a:rPr lang="en-US" altLang="zh-CN" sz="2000" dirty="0"/>
              <a:t>  s=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I am a student.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t=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OK!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p=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student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q=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nurse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r=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good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(1)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(l, 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 err="1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l= </a:t>
            </a:r>
            <a:r>
              <a:rPr lang="en-US" altLang="zh-CN" sz="2000" dirty="0">
                <a:latin typeface="Arial" panose="020B0604020202020204" pitchFamily="34" charset="0"/>
              </a:rPr>
              <a:t>‘</a:t>
            </a:r>
            <a:r>
              <a:rPr lang="en-US" altLang="zh-CN" sz="2000" dirty="0"/>
              <a:t>I am a student.OK!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(2)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(s, p , q);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2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nurse.</a:t>
            </a:r>
            <a:r>
              <a:rPr lang="en-US" altLang="zh-CN" sz="2000" dirty="0">
                <a:latin typeface="Arial" panose="020B0604020202020204" pitchFamily="34" charset="0"/>
                <a:sym typeface="Symbol" pitchFamily="18" charset="2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(3) </a:t>
            </a:r>
            <a:r>
              <a:rPr lang="en-US" altLang="zh-CN" sz="2000" dirty="0" err="1"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(s, 8, r)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2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good nurse.</a:t>
            </a:r>
            <a:r>
              <a:rPr lang="en-US" altLang="zh-CN" sz="2000" dirty="0">
                <a:latin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41325" y="1000125"/>
            <a:ext cx="8379460" cy="5857875"/>
          </a:xfrm>
        </p:spPr>
        <p:txBody>
          <a:bodyPr>
            <a:normAutofit fontScale="95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100" dirty="0">
                <a:solidFill>
                  <a:schemeClr val="accent2"/>
                </a:solidFill>
                <a:latin typeface="+mj-ea"/>
                <a:cs typeface="+mj-ea"/>
              </a:rPr>
              <a:t>4.2.1 </a:t>
            </a:r>
            <a:r>
              <a:rPr lang="zh-CN" altLang="en-US" sz="2100" dirty="0">
                <a:solidFill>
                  <a:schemeClr val="accent2"/>
                </a:solidFill>
                <a:latin typeface="+mj-ea"/>
                <a:cs typeface="+mj-ea"/>
              </a:rPr>
              <a:t>定长顺序存储表示</a:t>
            </a:r>
            <a:endParaRPr lang="zh-CN" altLang="en-US" sz="2500" dirty="0">
              <a:solidFill>
                <a:srgbClr val="000000"/>
              </a:solidFill>
              <a:latin typeface="隶书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用一组地址连续的存储单元存储串值中的字符序列，可以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定长来指明最大的字符个数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，也叫定长串。如：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#define MAXSIZE  256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char  s[MAXSIZE];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则字符串中的字符个数不能超过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256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三种标识串实际长度的方法：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）类似顺序表，用一个变量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curlen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来指向最后一个字符的存储下标，这种方式可以直接得到串的长度：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s.curlen+1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串尾存储一个特殊字符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来作为终结符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s[0]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存放串的实际长度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，串值存放在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s[1]~s[MAXSIZE-1]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/>
        </p:nvSpPr>
        <p:spPr>
          <a:xfrm>
            <a:off x="251460" y="260350"/>
            <a:ext cx="8001000" cy="73025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4.2  </a:t>
            </a:r>
            <a:r>
              <a:rPr lang="zh-CN" altLang="en-US" sz="2100" b="1" dirty="0">
                <a:solidFill>
                  <a:srgbClr val="800000"/>
                </a:solidFill>
              </a:rPr>
              <a:t>串的表示和实现</a:t>
            </a:r>
            <a:endParaRPr lang="zh-CN" altLang="en-US" sz="21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TIMING" val="|4.6|5.2|118.3|2|29.6|29.2|23"/>
</p:tagLst>
</file>

<file path=ppt/tags/tag2.xml><?xml version="1.0" encoding="utf-8"?>
<p:tagLst xmlns:p="http://schemas.openxmlformats.org/presentationml/2006/main">
  <p:tag name="TIMING" val="|0.2"/>
</p:tagLst>
</file>

<file path=ppt/tags/tag3.xml><?xml version="1.0" encoding="utf-8"?>
<p:tagLst xmlns:p="http://schemas.openxmlformats.org/presentationml/2006/main">
  <p:tag name="TIMING" val="|0.2|0.2|0.2|0.3|0.2|0.2|0.2|0.2|0.1"/>
</p:tagLst>
</file>

<file path=ppt/tags/tag4.xml><?xml version="1.0" encoding="utf-8"?>
<p:tagLst xmlns:p="http://schemas.openxmlformats.org/presentationml/2006/main">
  <p:tag name="TIMING" val="|0.1|0.1|0.1|0.2|0.1|0.1|0.1|0.1|0.1|0.1|0.1|0.1|0.1|0.1|0.1|0.2"/>
</p:tagLst>
</file>

<file path=ppt/tags/tag5.xml><?xml version="1.0" encoding="utf-8"?>
<p:tagLst xmlns:p="http://schemas.openxmlformats.org/presentationml/2006/main">
  <p:tag name="TIMING" val="|0.7"/>
</p:tagLst>
</file>

<file path=ppt/tags/tag6.xml><?xml version="1.0" encoding="utf-8"?>
<p:tagLst xmlns:p="http://schemas.openxmlformats.org/presentationml/2006/main">
  <p:tag name="TIMING" val="|0.4|0.3|0.2|0.2|0.1|0.1|0.2|0.1|0.2|0.1|0.2|0.2|0.1|0.1|0.3"/>
</p:tagLst>
</file>

<file path=ppt/tags/tag7.xml><?xml version="1.0" encoding="utf-8"?>
<p:tagLst xmlns:p="http://schemas.openxmlformats.org/presentationml/2006/main">
  <p:tag name="KSO_WM_UNIT_TABLE_BEAUTIFY" val="smartTable{67e5876c-5b6b-4484-8d95-f757a4b4d845}"/>
  <p:tag name="TABLE_ENDDRAG_ORIGIN_RECT" val="504*60"/>
  <p:tag name="TABLE_ENDDRAG_RECT" val="96*216*504*62"/>
</p:tagLst>
</file>

<file path=ppt/tags/tag8.xml><?xml version="1.0" encoding="utf-8"?>
<p:tagLst xmlns:p="http://schemas.openxmlformats.org/presentationml/2006/main">
  <p:tag name="KSO_WM_UNIT_TABLE_BEAUTIFY" val="smartTable{67e5876c-5b6b-4484-8d95-f757a4b4d845}"/>
  <p:tag name="TABLE_ENDDRAG_ORIGIN_RECT" val="548*117"/>
  <p:tag name="TABLE_ENDDRAG_RECT" val="34*244*548*10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9917</Words>
  <Application>WPS 表格</Application>
  <PresentationFormat>全屏显示(4:3)</PresentationFormat>
  <Paragraphs>1427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86" baseType="lpstr">
      <vt:lpstr>Arial</vt:lpstr>
      <vt:lpstr>宋体</vt:lpstr>
      <vt:lpstr>Wingdings</vt:lpstr>
      <vt:lpstr>Wingdings 2</vt:lpstr>
      <vt:lpstr>Symbol</vt:lpstr>
      <vt:lpstr>Kingsoft Sign</vt:lpstr>
      <vt:lpstr>楷体_GB2312</vt:lpstr>
      <vt:lpstr>Times New Roman</vt:lpstr>
      <vt:lpstr>隶书</vt:lpstr>
      <vt:lpstr>报隶-简</vt:lpstr>
      <vt:lpstr>汉仪楷体简</vt:lpstr>
      <vt:lpstr>Times New Roman Regular</vt:lpstr>
      <vt:lpstr>宋体</vt:lpstr>
      <vt:lpstr>汉仪书宋二KW</vt:lpstr>
      <vt:lpstr>楷体</vt:lpstr>
      <vt:lpstr>汉仪楷体KW</vt:lpstr>
      <vt:lpstr>Perpetua</vt:lpstr>
      <vt:lpstr>苹方-简</vt:lpstr>
      <vt:lpstr>幼圆</vt:lpstr>
      <vt:lpstr>Franklin Gothic Book</vt:lpstr>
      <vt:lpstr>微软雅黑</vt:lpstr>
      <vt:lpstr>汉仪旗黑</vt:lpstr>
      <vt:lpstr>宋体</vt:lpstr>
      <vt:lpstr>Arial Unicode MS</vt:lpstr>
      <vt:lpstr>Calibri</vt:lpstr>
      <vt:lpstr>Helvetica Neue</vt:lpstr>
      <vt:lpstr>Symbol</vt:lpstr>
      <vt:lpstr>Wingdings</vt:lpstr>
      <vt:lpstr>楷体</vt:lpstr>
      <vt:lpstr>楷体_GB2312</vt:lpstr>
      <vt:lpstr>隶书</vt:lpstr>
      <vt:lpstr>平衡</vt:lpstr>
      <vt:lpstr>Equation.3</vt:lpstr>
      <vt:lpstr>Equation.3</vt:lpstr>
      <vt:lpstr>数据结构</vt:lpstr>
      <vt:lpstr>第4章 串</vt:lpstr>
      <vt:lpstr>4.1  串的概念和基本操作</vt:lpstr>
      <vt:lpstr>4.1  串的概念和基本操作</vt:lpstr>
      <vt:lpstr>基本术语</vt:lpstr>
      <vt:lpstr>PowerPoint 演示文稿</vt:lpstr>
      <vt:lpstr>PowerPoint 演示文稿</vt:lpstr>
      <vt:lpstr>[例]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模式匹配的定义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算法性能分析</vt:lpstr>
      <vt:lpstr>算法性能分析</vt:lpstr>
      <vt:lpstr>PowerPoint 演示文稿</vt:lpstr>
      <vt:lpstr>PowerPoint 演示文稿</vt:lpstr>
      <vt:lpstr>PowerPoint 演示文稿</vt:lpstr>
      <vt:lpstr>PowerPoint 演示文稿</vt:lpstr>
      <vt:lpstr>改进算法-KMP</vt:lpstr>
      <vt:lpstr>引入next数组</vt:lpstr>
      <vt:lpstr>举例</vt:lpstr>
      <vt:lpstr>举例</vt:lpstr>
      <vt:lpstr>举例</vt:lpstr>
      <vt:lpstr>PowerPoint 演示文稿</vt:lpstr>
      <vt:lpstr>PowerPoint 演示文稿</vt:lpstr>
      <vt:lpstr>PowerPoint 演示文稿</vt:lpstr>
      <vt:lpstr>改进算法-KMP</vt:lpstr>
      <vt:lpstr>KMP-小结</vt:lpstr>
      <vt:lpstr>KMP-小结</vt:lpstr>
      <vt:lpstr>KMP-小结</vt:lpstr>
      <vt:lpstr>总结和思考</vt:lpstr>
      <vt:lpstr>4.4 串应用示例——文本编辑</vt:lpstr>
      <vt:lpstr>PowerPoint 演示文稿</vt:lpstr>
      <vt:lpstr>PowerPoint 演示文稿</vt:lpstr>
      <vt:lpstr>4.5 本章知识点小结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rainysun</cp:lastModifiedBy>
  <cp:revision>376</cp:revision>
  <dcterms:created xsi:type="dcterms:W3CDTF">2022-10-05T08:07:10Z</dcterms:created>
  <dcterms:modified xsi:type="dcterms:W3CDTF">2022-10-05T08:07:10Z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6873F8341F2595CB8AF13C63276CC60A</vt:lpwstr>
  </property>
</Properties>
</file>