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8"/>
  </p:notesMasterIdLst>
  <p:sldIdLst>
    <p:sldId id="256" r:id="rId3"/>
    <p:sldId id="257" r:id="rId4"/>
    <p:sldId id="533" r:id="rId5"/>
    <p:sldId id="545" r:id="rId6"/>
    <p:sldId id="535" r:id="rId7"/>
    <p:sldId id="536" r:id="rId8"/>
    <p:sldId id="537" r:id="rId9"/>
    <p:sldId id="538" r:id="rId10"/>
    <p:sldId id="539" r:id="rId11"/>
    <p:sldId id="540" r:id="rId12"/>
    <p:sldId id="541" r:id="rId13"/>
    <p:sldId id="542" r:id="rId14"/>
    <p:sldId id="543" r:id="rId15"/>
    <p:sldId id="544" r:id="rId16"/>
    <p:sldId id="546" r:id="rId17"/>
    <p:sldId id="547" r:id="rId18"/>
    <p:sldId id="625" r:id="rId19"/>
    <p:sldId id="626" r:id="rId20"/>
    <p:sldId id="627" r:id="rId21"/>
    <p:sldId id="628" r:id="rId22"/>
    <p:sldId id="629" r:id="rId23"/>
    <p:sldId id="630" r:id="rId24"/>
    <p:sldId id="631" r:id="rId25"/>
    <p:sldId id="693" r:id="rId26"/>
    <p:sldId id="694" r:id="rId27"/>
    <p:sldId id="632" r:id="rId28"/>
    <p:sldId id="695" r:id="rId29"/>
    <p:sldId id="633" r:id="rId30"/>
    <p:sldId id="635" r:id="rId31"/>
    <p:sldId id="709" r:id="rId32"/>
    <p:sldId id="710" r:id="rId33"/>
    <p:sldId id="566" r:id="rId34"/>
    <p:sldId id="568" r:id="rId35"/>
    <p:sldId id="664" r:id="rId36"/>
    <p:sldId id="677" r:id="rId37"/>
    <p:sldId id="672" r:id="rId38"/>
    <p:sldId id="673" r:id="rId39"/>
    <p:sldId id="678" r:id="rId40"/>
    <p:sldId id="675" r:id="rId41"/>
    <p:sldId id="676" r:id="rId42"/>
    <p:sldId id="691" r:id="rId43"/>
    <p:sldId id="569" r:id="rId44"/>
    <p:sldId id="570" r:id="rId45"/>
    <p:sldId id="571" r:id="rId46"/>
    <p:sldId id="711" r:id="rId47"/>
    <p:sldId id="712" r:id="rId48"/>
    <p:sldId id="714" r:id="rId49"/>
    <p:sldId id="715" r:id="rId50"/>
    <p:sldId id="716" r:id="rId51"/>
    <p:sldId id="717" r:id="rId52"/>
    <p:sldId id="718" r:id="rId53"/>
    <p:sldId id="719" r:id="rId54"/>
    <p:sldId id="720" r:id="rId55"/>
    <p:sldId id="600" r:id="rId56"/>
    <p:sldId id="602" r:id="rId57"/>
    <p:sldId id="603" r:id="rId58"/>
    <p:sldId id="639" r:id="rId59"/>
    <p:sldId id="705" r:id="rId60"/>
    <p:sldId id="643" r:id="rId61"/>
    <p:sldId id="645" r:id="rId62"/>
    <p:sldId id="646" r:id="rId63"/>
    <p:sldId id="647" r:id="rId64"/>
    <p:sldId id="648" r:id="rId65"/>
    <p:sldId id="708" r:id="rId66"/>
    <p:sldId id="649" r:id="rId67"/>
    <p:sldId id="650" r:id="rId68"/>
    <p:sldId id="696" r:id="rId69"/>
    <p:sldId id="697" r:id="rId70"/>
    <p:sldId id="698" r:id="rId71"/>
    <p:sldId id="699" r:id="rId72"/>
    <p:sldId id="700" r:id="rId73"/>
    <p:sldId id="701" r:id="rId74"/>
    <p:sldId id="658" r:id="rId75"/>
    <p:sldId id="692" r:id="rId76"/>
    <p:sldId id="356" r:id="rId7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07"/>
    <p:restoredTop sz="94301" autoAdjust="0"/>
  </p:normalViewPr>
  <p:slideViewPr>
    <p:cSldViewPr>
      <p:cViewPr varScale="1">
        <p:scale>
          <a:sx n="113" d="100"/>
          <a:sy n="113" d="100"/>
        </p:scale>
        <p:origin x="1824"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1" Type="http://schemas.openxmlformats.org/officeDocument/2006/relationships/tableStyles" Target="tableStyles.xml"/><Relationship Id="rId80" Type="http://schemas.openxmlformats.org/officeDocument/2006/relationships/viewProps" Target="viewProps.xml"/><Relationship Id="rId8" Type="http://schemas.openxmlformats.org/officeDocument/2006/relationships/slide" Target="slides/slide6.xml"/><Relationship Id="rId79" Type="http://schemas.openxmlformats.org/officeDocument/2006/relationships/presProps" Target="presProps.xml"/><Relationship Id="rId78" Type="http://schemas.openxmlformats.org/officeDocument/2006/relationships/notesMaster" Target="notesMasters/notesMaster1.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CC1564-3DB8-4CFD-BF60-E31A0BCFE45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C59803-69EE-4362-BDF9-4C11BBE0020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161723C9-5547-4D55-946B-0C41C78DC937}" type="slidenum">
              <a:rPr lang="zh-CN" altLang="en-US" smtClean="0"/>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a:t>单击此处编辑母版标题样式</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1723C9-5547-4D55-946B-0C41C78DC93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1723C9-5547-4D55-946B-0C41C78DC93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1723C9-5547-4D55-946B-0C41C78DC937}" type="slidenum">
              <a:rPr lang="zh-CN" altLang="en-US" smtClean="0"/>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endParaRPr kumimoji="0" lang="zh-CN" altLang="en-US"/>
          </a:p>
        </p:txBody>
      </p:sp>
      <p:sp>
        <p:nvSpPr>
          <p:cNvPr id="4" name="日期占位符 3"/>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endParaRPr lang="zh-CN"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161723C9-5547-4D55-946B-0C41C78DC93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61723C9-5547-4D55-946B-0C41C78DC937}" type="slidenum">
              <a:rPr lang="zh-CN" altLang="en-US" smtClean="0"/>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endParaRPr kumimoji="0" lang="zh-CN" altLang="en-US"/>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endParaRPr kumimoji="0" lang="zh-CN" altLang="en-US"/>
          </a:p>
        </p:txBody>
      </p:sp>
      <p:sp>
        <p:nvSpPr>
          <p:cNvPr id="7" name="日期占位符 6"/>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1723C9-5547-4D55-946B-0C41C78DC937}" type="slidenum">
              <a:rPr lang="zh-CN" altLang="en-US" smtClean="0"/>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61723C9-5547-4D55-946B-0C41C78DC93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61723C9-5547-4D55-946B-0C41C78DC93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endParaRPr kumimoji="0" lang="zh-CN" altLang="en-US"/>
          </a:p>
        </p:txBody>
      </p:sp>
      <p:sp>
        <p:nvSpPr>
          <p:cNvPr id="5" name="日期占位符 4"/>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61723C9-5547-4D55-946B-0C41C78DC937}" type="slidenum">
              <a:rPr lang="zh-CN" altLang="en-US" smtClean="0"/>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endParaRPr kumimoji="0" lang="zh-CN" altLang="en-US"/>
          </a:p>
        </p:txBody>
      </p:sp>
      <p:sp>
        <p:nvSpPr>
          <p:cNvPr id="5" name="日期占位符 4"/>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161723C9-5547-4D55-946B-0C41C78DC937}" type="slidenum">
              <a:rPr lang="zh-CN" altLang="en-US" smtClean="0"/>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a:t>单击此处编辑母版文本样式</a:t>
            </a:r>
            <a:endParaRPr kumimoji="0" lang="zh-CN" altLang="en-US"/>
          </a:p>
          <a:p>
            <a:pPr lvl="1" eaLnBrk="1" latinLnBrk="0" hangingPunct="1"/>
            <a:r>
              <a:rPr kumimoji="0" lang="zh-CN" altLang="en-US"/>
              <a:t>第二级</a:t>
            </a:r>
            <a:endParaRPr kumimoji="0" lang="zh-CN" altLang="en-US"/>
          </a:p>
          <a:p>
            <a:pPr lvl="2" eaLnBrk="1" latinLnBrk="0" hangingPunct="1"/>
            <a:r>
              <a:rPr kumimoji="0" lang="zh-CN" altLang="en-US"/>
              <a:t>第三级</a:t>
            </a:r>
            <a:endParaRPr kumimoji="0" lang="zh-CN" altLang="en-US"/>
          </a:p>
          <a:p>
            <a:pPr lvl="3" eaLnBrk="1" latinLnBrk="0" hangingPunct="1"/>
            <a:r>
              <a:rPr kumimoji="0" lang="zh-CN" altLang="en-US"/>
              <a:t>第四级</a:t>
            </a:r>
            <a:endParaRPr kumimoji="0" lang="zh-CN" altLang="en-US"/>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178D321-E982-46EB-9578-0F91F52880CD}" type="datetimeFigureOut">
              <a:rPr lang="zh-CN" altLang="en-US" smtClean="0"/>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61723C9-5547-4D55-946B-0C41C78DC93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oleObject" Target="../embeddings/oleObject2.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normAutofit fontScale="92500" lnSpcReduction="20000"/>
          </a:bodyPr>
          <a:lstStyle/>
          <a:p>
            <a:endParaRPr lang="en-US" altLang="zh-CN" dirty="0">
              <a:solidFill>
                <a:schemeClr val="tx1"/>
              </a:solidFill>
            </a:endParaRPr>
          </a:p>
          <a:p>
            <a:r>
              <a:rPr lang="en-US" altLang="zh-CN" dirty="0">
                <a:solidFill>
                  <a:schemeClr val="tx1"/>
                </a:solidFill>
              </a:rPr>
              <a:t>Ch3 </a:t>
            </a:r>
            <a:r>
              <a:rPr lang="zh-CN" altLang="en-US" dirty="0">
                <a:solidFill>
                  <a:schemeClr val="tx1"/>
                </a:solidFill>
              </a:rPr>
              <a:t>栈</a:t>
            </a:r>
            <a:r>
              <a:rPr lang="en-US" altLang="zh-CN" dirty="0">
                <a:solidFill>
                  <a:schemeClr val="tx1"/>
                </a:solidFill>
              </a:rPr>
              <a:t>/</a:t>
            </a:r>
            <a:r>
              <a:rPr lang="zh-CN" altLang="en-US" dirty="0">
                <a:solidFill>
                  <a:schemeClr val="tx1"/>
                </a:solidFill>
              </a:rPr>
              <a:t>队列</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北京邮电大学   计算机学院</a:t>
            </a:r>
            <a:endParaRPr lang="zh-CN" altLang="en-US" dirty="0">
              <a:solidFill>
                <a:schemeClr val="tx1"/>
              </a:solidFill>
            </a:endParaRPr>
          </a:p>
        </p:txBody>
      </p:sp>
      <p:sp>
        <p:nvSpPr>
          <p:cNvPr id="2" name="标题 1"/>
          <p:cNvSpPr>
            <a:spLocks noGrp="1"/>
          </p:cNvSpPr>
          <p:nvPr>
            <p:ph type="ctrTitle"/>
          </p:nvPr>
        </p:nvSpPr>
        <p:spPr/>
        <p:txBody>
          <a:bodyPr/>
          <a:lstStyle/>
          <a:p>
            <a:r>
              <a:rPr lang="zh-CN" altLang="en-US" dirty="0">
                <a:solidFill>
                  <a:srgbClr val="000000"/>
                </a:solidFill>
              </a:rPr>
              <a:t>数据结构</a:t>
            </a:r>
            <a:endParaRPr lang="zh-CN" altLang="en-US"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3505200" y="5421313"/>
            <a:ext cx="2362200" cy="573087"/>
          </a:xfrm>
          <a:prstGeom prst="rect">
            <a:avLst/>
          </a:prstGeom>
          <a:noFill/>
          <a:ln w="9525">
            <a:noFill/>
            <a:miter lim="800000"/>
          </a:ln>
        </p:spPr>
        <p:txBody>
          <a:bodyPr/>
          <a:lstStyle/>
          <a:p>
            <a:pPr>
              <a:lnSpc>
                <a:spcPct val="100000"/>
              </a:lnSpc>
            </a:pPr>
            <a:r>
              <a:rPr lang="en-US" altLang="zh-CN" sz="2600"/>
              <a:t>          67</a:t>
            </a:r>
            <a:endParaRPr lang="en-US" altLang="zh-CN" sz="2600" baseline="-18000"/>
          </a:p>
        </p:txBody>
      </p:sp>
      <p:sp>
        <p:nvSpPr>
          <p:cNvPr id="28675" name="Rectangle 3"/>
          <p:cNvSpPr>
            <a:spLocks noChangeArrowheads="1"/>
          </p:cNvSpPr>
          <p:nvPr/>
        </p:nvSpPr>
        <p:spPr bwMode="auto">
          <a:xfrm>
            <a:off x="3505200" y="4868863"/>
            <a:ext cx="2362200" cy="693737"/>
          </a:xfrm>
          <a:prstGeom prst="rect">
            <a:avLst/>
          </a:prstGeom>
          <a:noFill/>
          <a:ln w="9525">
            <a:noFill/>
            <a:miter lim="800000"/>
          </a:ln>
        </p:spPr>
        <p:txBody>
          <a:bodyPr/>
          <a:lstStyle/>
          <a:p>
            <a:pPr>
              <a:lnSpc>
                <a:spcPct val="100000"/>
              </a:lnSpc>
            </a:pPr>
            <a:r>
              <a:rPr lang="en-US" altLang="zh-CN" sz="2600"/>
              <a:t>          43</a:t>
            </a:r>
            <a:endParaRPr lang="en-US" altLang="zh-CN" sz="2600" baseline="-18000"/>
          </a:p>
        </p:txBody>
      </p:sp>
      <p:sp>
        <p:nvSpPr>
          <p:cNvPr id="28676" name="Rectangle 4"/>
          <p:cNvSpPr>
            <a:spLocks noChangeArrowheads="1"/>
          </p:cNvSpPr>
          <p:nvPr/>
        </p:nvSpPr>
        <p:spPr bwMode="auto">
          <a:xfrm>
            <a:off x="3505200" y="3868738"/>
            <a:ext cx="2362200" cy="1008062"/>
          </a:xfrm>
          <a:prstGeom prst="rect">
            <a:avLst/>
          </a:prstGeom>
          <a:noFill/>
          <a:ln w="9525">
            <a:noFill/>
            <a:miter lim="800000"/>
          </a:ln>
        </p:spPr>
        <p:txBody>
          <a:bodyPr/>
          <a:lstStyle/>
          <a:p>
            <a:pPr>
              <a:lnSpc>
                <a:spcPct val="100000"/>
              </a:lnSpc>
            </a:pPr>
            <a:endParaRPr lang="zh-CN" altLang="zh-CN" sz="2600"/>
          </a:p>
        </p:txBody>
      </p:sp>
      <p:sp>
        <p:nvSpPr>
          <p:cNvPr id="28677" name="Rectangle 5"/>
          <p:cNvSpPr>
            <a:spLocks noChangeArrowheads="1"/>
          </p:cNvSpPr>
          <p:nvPr/>
        </p:nvSpPr>
        <p:spPr bwMode="auto">
          <a:xfrm>
            <a:off x="3505200" y="3748088"/>
            <a:ext cx="2362200" cy="519112"/>
          </a:xfrm>
          <a:prstGeom prst="rect">
            <a:avLst/>
          </a:prstGeom>
          <a:noFill/>
          <a:ln w="9525">
            <a:noFill/>
            <a:miter lim="800000"/>
          </a:ln>
        </p:spPr>
        <p:txBody>
          <a:bodyPr/>
          <a:lstStyle/>
          <a:p>
            <a:pPr>
              <a:lnSpc>
                <a:spcPct val="100000"/>
              </a:lnSpc>
            </a:pPr>
            <a:r>
              <a:rPr lang="en-US" altLang="zh-CN" sz="2600"/>
              <a:t>          39</a:t>
            </a:r>
            <a:endParaRPr lang="en-US" altLang="zh-CN" sz="2600" baseline="-25000"/>
          </a:p>
        </p:txBody>
      </p:sp>
      <p:sp>
        <p:nvSpPr>
          <p:cNvPr id="28678" name="Rectangle 6"/>
          <p:cNvSpPr>
            <a:spLocks noChangeArrowheads="1"/>
          </p:cNvSpPr>
          <p:nvPr/>
        </p:nvSpPr>
        <p:spPr bwMode="auto">
          <a:xfrm>
            <a:off x="3505200" y="3124200"/>
            <a:ext cx="2362200" cy="609600"/>
          </a:xfrm>
          <a:prstGeom prst="rect">
            <a:avLst/>
          </a:prstGeom>
          <a:noFill/>
          <a:ln w="9525">
            <a:noFill/>
            <a:miter lim="800000"/>
          </a:ln>
        </p:spPr>
        <p:txBody>
          <a:bodyPr/>
          <a:lstStyle/>
          <a:p>
            <a:pPr>
              <a:lnSpc>
                <a:spcPct val="100000"/>
              </a:lnSpc>
            </a:pPr>
            <a:r>
              <a:rPr lang="en-US" altLang="zh-CN" sz="2600"/>
              <a:t>          26</a:t>
            </a:r>
            <a:endParaRPr lang="en-US" altLang="zh-CN" sz="2600" baseline="-25000"/>
          </a:p>
        </p:txBody>
      </p:sp>
      <p:sp>
        <p:nvSpPr>
          <p:cNvPr id="28679" name="Line 7"/>
          <p:cNvSpPr>
            <a:spLocks noChangeShapeType="1"/>
          </p:cNvSpPr>
          <p:nvPr/>
        </p:nvSpPr>
        <p:spPr bwMode="auto">
          <a:xfrm>
            <a:off x="3505200" y="3124200"/>
            <a:ext cx="2362200" cy="0"/>
          </a:xfrm>
          <a:prstGeom prst="line">
            <a:avLst/>
          </a:prstGeom>
          <a:noFill/>
          <a:ln w="28575" cap="sq">
            <a:solidFill>
              <a:schemeClr val="tx1"/>
            </a:solidFill>
            <a:miter lim="800000"/>
          </a:ln>
        </p:spPr>
        <p:txBody>
          <a:bodyPr wrap="none"/>
          <a:lstStyle/>
          <a:p>
            <a:endParaRPr lang="zh-CN" altLang="en-US"/>
          </a:p>
        </p:txBody>
      </p:sp>
      <p:sp>
        <p:nvSpPr>
          <p:cNvPr id="28680" name="Line 8"/>
          <p:cNvSpPr>
            <a:spLocks noChangeShapeType="1"/>
          </p:cNvSpPr>
          <p:nvPr/>
        </p:nvSpPr>
        <p:spPr bwMode="auto">
          <a:xfrm>
            <a:off x="3505200" y="3733800"/>
            <a:ext cx="2362200" cy="0"/>
          </a:xfrm>
          <a:prstGeom prst="line">
            <a:avLst/>
          </a:prstGeom>
          <a:noFill/>
          <a:ln w="12700">
            <a:solidFill>
              <a:schemeClr val="tx1"/>
            </a:solidFill>
            <a:miter lim="800000"/>
          </a:ln>
        </p:spPr>
        <p:txBody>
          <a:bodyPr wrap="none"/>
          <a:lstStyle/>
          <a:p>
            <a:endParaRPr lang="zh-CN" altLang="en-US"/>
          </a:p>
        </p:txBody>
      </p:sp>
      <p:sp>
        <p:nvSpPr>
          <p:cNvPr id="28681" name="Line 9"/>
          <p:cNvSpPr>
            <a:spLocks noChangeShapeType="1"/>
          </p:cNvSpPr>
          <p:nvPr/>
        </p:nvSpPr>
        <p:spPr bwMode="auto">
          <a:xfrm>
            <a:off x="3505200" y="4329113"/>
            <a:ext cx="2362200" cy="0"/>
          </a:xfrm>
          <a:prstGeom prst="line">
            <a:avLst/>
          </a:prstGeom>
          <a:noFill/>
          <a:ln w="12700">
            <a:solidFill>
              <a:schemeClr val="tx1"/>
            </a:solidFill>
            <a:miter lim="800000"/>
          </a:ln>
        </p:spPr>
        <p:txBody>
          <a:bodyPr wrap="none"/>
          <a:lstStyle/>
          <a:p>
            <a:endParaRPr lang="zh-CN" altLang="en-US"/>
          </a:p>
        </p:txBody>
      </p:sp>
      <p:sp>
        <p:nvSpPr>
          <p:cNvPr id="28682" name="Line 10"/>
          <p:cNvSpPr>
            <a:spLocks noChangeShapeType="1"/>
          </p:cNvSpPr>
          <p:nvPr/>
        </p:nvSpPr>
        <p:spPr bwMode="auto">
          <a:xfrm>
            <a:off x="3505200" y="4876800"/>
            <a:ext cx="2362200" cy="0"/>
          </a:xfrm>
          <a:prstGeom prst="line">
            <a:avLst/>
          </a:prstGeom>
          <a:noFill/>
          <a:ln w="12700">
            <a:solidFill>
              <a:schemeClr val="tx1"/>
            </a:solidFill>
            <a:miter lim="800000"/>
          </a:ln>
        </p:spPr>
        <p:txBody>
          <a:bodyPr wrap="none"/>
          <a:lstStyle/>
          <a:p>
            <a:endParaRPr lang="zh-CN" altLang="en-US"/>
          </a:p>
        </p:txBody>
      </p:sp>
      <p:sp>
        <p:nvSpPr>
          <p:cNvPr id="28683" name="Line 11"/>
          <p:cNvSpPr>
            <a:spLocks noChangeShapeType="1"/>
          </p:cNvSpPr>
          <p:nvPr/>
        </p:nvSpPr>
        <p:spPr bwMode="auto">
          <a:xfrm>
            <a:off x="3505200" y="5421313"/>
            <a:ext cx="2362200" cy="0"/>
          </a:xfrm>
          <a:prstGeom prst="line">
            <a:avLst/>
          </a:prstGeom>
          <a:noFill/>
          <a:ln w="12700">
            <a:solidFill>
              <a:schemeClr val="tx1"/>
            </a:solidFill>
            <a:miter lim="800000"/>
          </a:ln>
        </p:spPr>
        <p:txBody>
          <a:bodyPr wrap="none"/>
          <a:lstStyle/>
          <a:p>
            <a:endParaRPr lang="zh-CN" altLang="en-US"/>
          </a:p>
        </p:txBody>
      </p:sp>
      <p:sp>
        <p:nvSpPr>
          <p:cNvPr id="28684" name="Line 12"/>
          <p:cNvSpPr>
            <a:spLocks noChangeShapeType="1"/>
          </p:cNvSpPr>
          <p:nvPr/>
        </p:nvSpPr>
        <p:spPr bwMode="auto">
          <a:xfrm>
            <a:off x="3505200" y="5994400"/>
            <a:ext cx="2362200" cy="0"/>
          </a:xfrm>
          <a:prstGeom prst="line">
            <a:avLst/>
          </a:prstGeom>
          <a:noFill/>
          <a:ln w="28575" cap="sq">
            <a:solidFill>
              <a:schemeClr val="tx1"/>
            </a:solidFill>
            <a:miter lim="800000"/>
          </a:ln>
        </p:spPr>
        <p:txBody>
          <a:bodyPr wrap="none"/>
          <a:lstStyle/>
          <a:p>
            <a:endParaRPr lang="zh-CN" altLang="en-US"/>
          </a:p>
        </p:txBody>
      </p:sp>
      <p:sp>
        <p:nvSpPr>
          <p:cNvPr id="28685" name="Line 13"/>
          <p:cNvSpPr>
            <a:spLocks noChangeShapeType="1"/>
          </p:cNvSpPr>
          <p:nvPr/>
        </p:nvSpPr>
        <p:spPr bwMode="auto">
          <a:xfrm>
            <a:off x="3505200" y="2590800"/>
            <a:ext cx="0" cy="3403600"/>
          </a:xfrm>
          <a:prstGeom prst="line">
            <a:avLst/>
          </a:prstGeom>
          <a:noFill/>
          <a:ln w="28575" cap="sq">
            <a:solidFill>
              <a:schemeClr val="tx1"/>
            </a:solidFill>
            <a:miter lim="800000"/>
          </a:ln>
        </p:spPr>
        <p:txBody>
          <a:bodyPr wrap="none"/>
          <a:lstStyle/>
          <a:p>
            <a:endParaRPr lang="zh-CN" altLang="en-US"/>
          </a:p>
        </p:txBody>
      </p:sp>
      <p:sp>
        <p:nvSpPr>
          <p:cNvPr id="28686" name="Line 14"/>
          <p:cNvSpPr>
            <a:spLocks noChangeShapeType="1"/>
          </p:cNvSpPr>
          <p:nvPr/>
        </p:nvSpPr>
        <p:spPr bwMode="auto">
          <a:xfrm>
            <a:off x="5867400" y="2590800"/>
            <a:ext cx="0" cy="3403600"/>
          </a:xfrm>
          <a:prstGeom prst="line">
            <a:avLst/>
          </a:prstGeom>
          <a:noFill/>
          <a:ln w="28575" cap="sq">
            <a:solidFill>
              <a:schemeClr val="tx1"/>
            </a:solidFill>
            <a:miter lim="800000"/>
          </a:ln>
        </p:spPr>
        <p:txBody>
          <a:bodyPr wrap="none"/>
          <a:lstStyle/>
          <a:p>
            <a:endParaRPr lang="zh-CN" altLang="en-US"/>
          </a:p>
        </p:txBody>
      </p:sp>
      <p:sp>
        <p:nvSpPr>
          <p:cNvPr id="28687" name="Line 15"/>
          <p:cNvSpPr>
            <a:spLocks noChangeShapeType="1"/>
          </p:cNvSpPr>
          <p:nvPr/>
        </p:nvSpPr>
        <p:spPr bwMode="auto">
          <a:xfrm>
            <a:off x="3505200" y="2057400"/>
            <a:ext cx="0" cy="838200"/>
          </a:xfrm>
          <a:prstGeom prst="line">
            <a:avLst/>
          </a:prstGeom>
          <a:noFill/>
          <a:ln w="9525">
            <a:solidFill>
              <a:schemeClr val="tx1"/>
            </a:solidFill>
            <a:miter lim="800000"/>
          </a:ln>
        </p:spPr>
        <p:txBody>
          <a:bodyPr wrap="none"/>
          <a:lstStyle/>
          <a:p>
            <a:endParaRPr lang="zh-CN" altLang="en-US"/>
          </a:p>
        </p:txBody>
      </p:sp>
      <p:sp>
        <p:nvSpPr>
          <p:cNvPr id="28688" name="Line 16"/>
          <p:cNvSpPr>
            <a:spLocks noChangeShapeType="1"/>
          </p:cNvSpPr>
          <p:nvPr/>
        </p:nvSpPr>
        <p:spPr bwMode="auto">
          <a:xfrm>
            <a:off x="3505200" y="2133600"/>
            <a:ext cx="0" cy="304800"/>
          </a:xfrm>
          <a:prstGeom prst="line">
            <a:avLst/>
          </a:prstGeom>
          <a:noFill/>
          <a:ln w="9525">
            <a:solidFill>
              <a:schemeClr val="tx1"/>
            </a:solidFill>
            <a:miter lim="800000"/>
          </a:ln>
        </p:spPr>
        <p:txBody>
          <a:bodyPr wrap="none"/>
          <a:lstStyle/>
          <a:p>
            <a:endParaRPr lang="zh-CN" altLang="en-US"/>
          </a:p>
        </p:txBody>
      </p:sp>
      <p:sp>
        <p:nvSpPr>
          <p:cNvPr id="28689" name="Line 17"/>
          <p:cNvSpPr>
            <a:spLocks noChangeShapeType="1"/>
          </p:cNvSpPr>
          <p:nvPr/>
        </p:nvSpPr>
        <p:spPr bwMode="auto">
          <a:xfrm>
            <a:off x="5867400" y="2133600"/>
            <a:ext cx="0" cy="762000"/>
          </a:xfrm>
          <a:prstGeom prst="line">
            <a:avLst/>
          </a:prstGeom>
          <a:noFill/>
          <a:ln w="19050">
            <a:solidFill>
              <a:schemeClr val="tx1"/>
            </a:solidFill>
            <a:miter lim="800000"/>
          </a:ln>
        </p:spPr>
        <p:txBody>
          <a:bodyPr wrap="none"/>
          <a:lstStyle/>
          <a:p>
            <a:endParaRPr lang="zh-CN" altLang="en-US"/>
          </a:p>
        </p:txBody>
      </p:sp>
      <p:sp>
        <p:nvSpPr>
          <p:cNvPr id="28690" name="Line 18"/>
          <p:cNvSpPr>
            <a:spLocks noChangeShapeType="1"/>
          </p:cNvSpPr>
          <p:nvPr/>
        </p:nvSpPr>
        <p:spPr bwMode="auto">
          <a:xfrm>
            <a:off x="2590800" y="5791200"/>
            <a:ext cx="762000" cy="0"/>
          </a:xfrm>
          <a:prstGeom prst="line">
            <a:avLst/>
          </a:prstGeom>
          <a:noFill/>
          <a:ln w="9525">
            <a:solidFill>
              <a:schemeClr val="tx1"/>
            </a:solidFill>
            <a:miter lim="800000"/>
            <a:tailEnd type="triangle" w="med" len="med"/>
          </a:ln>
        </p:spPr>
        <p:txBody>
          <a:bodyPr wrap="none"/>
          <a:lstStyle/>
          <a:p>
            <a:endParaRPr lang="zh-CN" altLang="en-US"/>
          </a:p>
        </p:txBody>
      </p:sp>
      <p:sp>
        <p:nvSpPr>
          <p:cNvPr id="28691" name="Line 19"/>
          <p:cNvSpPr>
            <a:spLocks noChangeShapeType="1"/>
          </p:cNvSpPr>
          <p:nvPr/>
        </p:nvSpPr>
        <p:spPr bwMode="auto">
          <a:xfrm>
            <a:off x="2590800" y="3414713"/>
            <a:ext cx="762000" cy="0"/>
          </a:xfrm>
          <a:prstGeom prst="line">
            <a:avLst/>
          </a:prstGeom>
          <a:noFill/>
          <a:ln w="9525">
            <a:solidFill>
              <a:schemeClr val="tx1"/>
            </a:solidFill>
            <a:miter lim="800000"/>
            <a:tailEnd type="triangle" w="med" len="med"/>
          </a:ln>
        </p:spPr>
        <p:txBody>
          <a:bodyPr wrap="none"/>
          <a:lstStyle/>
          <a:p>
            <a:endParaRPr lang="zh-CN" altLang="en-US"/>
          </a:p>
        </p:txBody>
      </p:sp>
      <p:sp>
        <p:nvSpPr>
          <p:cNvPr id="28692" name="Text Box 20"/>
          <p:cNvSpPr txBox="1">
            <a:spLocks noChangeArrowheads="1"/>
          </p:cNvSpPr>
          <p:nvPr/>
        </p:nvSpPr>
        <p:spPr bwMode="auto">
          <a:xfrm>
            <a:off x="1447800" y="3124200"/>
            <a:ext cx="1022350" cy="579438"/>
          </a:xfrm>
          <a:prstGeom prst="rect">
            <a:avLst/>
          </a:prstGeom>
          <a:noFill/>
          <a:ln w="9525">
            <a:noFill/>
            <a:miter lim="800000"/>
          </a:ln>
        </p:spPr>
        <p:txBody>
          <a:bodyPr>
            <a:spAutoFit/>
          </a:bodyPr>
          <a:lstStyle/>
          <a:p>
            <a:pPr>
              <a:lnSpc>
                <a:spcPct val="100000"/>
              </a:lnSpc>
              <a:spcBef>
                <a:spcPct val="50000"/>
              </a:spcBef>
              <a:buClrTx/>
              <a:buFontTx/>
              <a:buNone/>
            </a:pPr>
            <a:r>
              <a:rPr kumimoji="1" lang="zh-CN" altLang="en-US" sz="3200">
                <a:latin typeface="Times New Roman" panose="02020603050405020304" pitchFamily="18" charset="0"/>
                <a:ea typeface="楷体_GB2312" pitchFamily="49" charset="-122"/>
              </a:rPr>
              <a:t>栈顶</a:t>
            </a:r>
            <a:endParaRPr kumimoji="1" lang="zh-CN" altLang="en-US" sz="3200">
              <a:latin typeface="Times New Roman" panose="02020603050405020304" pitchFamily="18" charset="0"/>
              <a:ea typeface="楷体_GB2312" pitchFamily="49" charset="-122"/>
            </a:endParaRPr>
          </a:p>
        </p:txBody>
      </p:sp>
      <p:sp>
        <p:nvSpPr>
          <p:cNvPr id="28693" name="Text Box 21"/>
          <p:cNvSpPr txBox="1">
            <a:spLocks noChangeArrowheads="1"/>
          </p:cNvSpPr>
          <p:nvPr/>
        </p:nvSpPr>
        <p:spPr bwMode="auto">
          <a:xfrm>
            <a:off x="1295400" y="5402263"/>
            <a:ext cx="1143000" cy="579437"/>
          </a:xfrm>
          <a:prstGeom prst="rect">
            <a:avLst/>
          </a:prstGeom>
          <a:noFill/>
          <a:ln w="9525">
            <a:noFill/>
            <a:miter lim="800000"/>
          </a:ln>
        </p:spPr>
        <p:txBody>
          <a:bodyPr>
            <a:spAutoFit/>
          </a:bodyPr>
          <a:lstStyle/>
          <a:p>
            <a:pPr>
              <a:lnSpc>
                <a:spcPct val="100000"/>
              </a:lnSpc>
              <a:buClrTx/>
              <a:buFontTx/>
              <a:buNone/>
            </a:pPr>
            <a:r>
              <a:rPr kumimoji="1" lang="en-US" altLang="zh-CN" sz="3200">
                <a:latin typeface="Times New Roman" panose="02020603050405020304" pitchFamily="18" charset="0"/>
                <a:ea typeface="楷体_GB2312" pitchFamily="49" charset="-122"/>
              </a:rPr>
              <a:t> </a:t>
            </a:r>
            <a:r>
              <a:rPr kumimoji="1" lang="zh-CN" altLang="en-US" sz="3200">
                <a:latin typeface="Times New Roman" panose="02020603050405020304" pitchFamily="18" charset="0"/>
                <a:ea typeface="楷体_GB2312" pitchFamily="49" charset="-122"/>
              </a:rPr>
              <a:t>栈底</a:t>
            </a:r>
            <a:endParaRPr kumimoji="1" lang="zh-CN" altLang="en-US" sz="3200">
              <a:latin typeface="Times New Roman" panose="02020603050405020304" pitchFamily="18" charset="0"/>
              <a:ea typeface="楷体_GB2312" pitchFamily="49" charset="-122"/>
            </a:endParaRPr>
          </a:p>
        </p:txBody>
      </p:sp>
      <p:sp>
        <p:nvSpPr>
          <p:cNvPr id="28694" name="Rectangle 22"/>
          <p:cNvSpPr>
            <a:spLocks noChangeArrowheads="1"/>
          </p:cNvSpPr>
          <p:nvPr/>
        </p:nvSpPr>
        <p:spPr bwMode="auto">
          <a:xfrm>
            <a:off x="3505200" y="4267200"/>
            <a:ext cx="2362200" cy="519113"/>
          </a:xfrm>
          <a:prstGeom prst="rect">
            <a:avLst/>
          </a:prstGeom>
          <a:noFill/>
          <a:ln w="9525">
            <a:noFill/>
            <a:miter lim="800000"/>
          </a:ln>
        </p:spPr>
        <p:txBody>
          <a:bodyPr/>
          <a:lstStyle/>
          <a:p>
            <a:pPr>
              <a:lnSpc>
                <a:spcPct val="100000"/>
              </a:lnSpc>
            </a:pPr>
            <a:r>
              <a:rPr lang="en-US" altLang="zh-CN" sz="2600"/>
              <a:t>          15</a:t>
            </a:r>
            <a:endParaRPr lang="en-US" altLang="zh-CN" sz="2600" baseline="-25000"/>
          </a:p>
        </p:txBody>
      </p:sp>
      <p:sp>
        <p:nvSpPr>
          <p:cNvPr id="28695" name="Text Box 23"/>
          <p:cNvSpPr txBox="1">
            <a:spLocks noChangeArrowheads="1"/>
          </p:cNvSpPr>
          <p:nvPr/>
        </p:nvSpPr>
        <p:spPr bwMode="auto">
          <a:xfrm>
            <a:off x="990600" y="685800"/>
            <a:ext cx="2216150" cy="579438"/>
          </a:xfrm>
          <a:prstGeom prst="rect">
            <a:avLst/>
          </a:prstGeom>
          <a:noFill/>
          <a:ln w="9525">
            <a:noFill/>
            <a:miter lim="800000"/>
          </a:ln>
        </p:spPr>
        <p:txBody>
          <a:bodyPr wrap="none">
            <a:spAutoFit/>
          </a:bodyPr>
          <a:lstStyle/>
          <a:p>
            <a:pPr>
              <a:lnSpc>
                <a:spcPct val="100000"/>
              </a:lnSpc>
              <a:spcBef>
                <a:spcPct val="0"/>
              </a:spcBef>
              <a:buClrTx/>
              <a:buFontTx/>
              <a:buNone/>
            </a:pPr>
            <a:r>
              <a:rPr kumimoji="1" lang="zh-CN" altLang="en-US" sz="3200">
                <a:latin typeface="Times New Roman" panose="02020603050405020304" pitchFamily="18" charset="0"/>
                <a:ea typeface="仿宋_GB2312" pitchFamily="49" charset="-122"/>
              </a:rPr>
              <a:t>进栈和出栈</a:t>
            </a:r>
            <a:endParaRPr kumimoji="1" lang="zh-CN" altLang="en-US" sz="2400">
              <a:latin typeface="Times New Roman" panose="02020603050405020304" pitchFamily="18" charset="0"/>
            </a:endParaRPr>
          </a:p>
        </p:txBody>
      </p:sp>
      <p:sp>
        <p:nvSpPr>
          <p:cNvPr id="28696" name="Line 24"/>
          <p:cNvSpPr>
            <a:spLocks noChangeShapeType="1"/>
          </p:cNvSpPr>
          <p:nvPr/>
        </p:nvSpPr>
        <p:spPr bwMode="auto">
          <a:xfrm>
            <a:off x="3505200" y="2514600"/>
            <a:ext cx="2362200" cy="0"/>
          </a:xfrm>
          <a:prstGeom prst="line">
            <a:avLst/>
          </a:prstGeom>
          <a:noFill/>
          <a:ln w="28575" cap="sq">
            <a:solidFill>
              <a:schemeClr val="tx1"/>
            </a:solidFill>
            <a:miter lim="800000"/>
          </a:ln>
        </p:spPr>
        <p:txBody>
          <a:bodyPr wrap="none"/>
          <a:lstStyle/>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3505200" y="5421313"/>
            <a:ext cx="2362200" cy="573087"/>
          </a:xfrm>
          <a:prstGeom prst="rect">
            <a:avLst/>
          </a:prstGeom>
          <a:noFill/>
          <a:ln w="9525">
            <a:noFill/>
            <a:miter lim="800000"/>
          </a:ln>
        </p:spPr>
        <p:txBody>
          <a:bodyPr/>
          <a:lstStyle/>
          <a:p>
            <a:pPr>
              <a:lnSpc>
                <a:spcPct val="100000"/>
              </a:lnSpc>
            </a:pPr>
            <a:r>
              <a:rPr lang="en-US" altLang="zh-CN" sz="2600"/>
              <a:t>          67</a:t>
            </a:r>
            <a:endParaRPr lang="en-US" altLang="zh-CN" sz="2600" baseline="-18000"/>
          </a:p>
        </p:txBody>
      </p:sp>
      <p:sp>
        <p:nvSpPr>
          <p:cNvPr id="29699" name="Rectangle 3"/>
          <p:cNvSpPr>
            <a:spLocks noChangeArrowheads="1"/>
          </p:cNvSpPr>
          <p:nvPr/>
        </p:nvSpPr>
        <p:spPr bwMode="auto">
          <a:xfrm>
            <a:off x="3505200" y="4868863"/>
            <a:ext cx="2362200" cy="693737"/>
          </a:xfrm>
          <a:prstGeom prst="rect">
            <a:avLst/>
          </a:prstGeom>
          <a:noFill/>
          <a:ln w="9525">
            <a:noFill/>
            <a:miter lim="800000"/>
          </a:ln>
        </p:spPr>
        <p:txBody>
          <a:bodyPr/>
          <a:lstStyle/>
          <a:p>
            <a:pPr>
              <a:lnSpc>
                <a:spcPct val="100000"/>
              </a:lnSpc>
            </a:pPr>
            <a:r>
              <a:rPr lang="en-US" altLang="zh-CN" sz="2600"/>
              <a:t>          43</a:t>
            </a:r>
            <a:endParaRPr lang="en-US" altLang="zh-CN" sz="2600" baseline="-18000"/>
          </a:p>
        </p:txBody>
      </p:sp>
      <p:sp>
        <p:nvSpPr>
          <p:cNvPr id="29700" name="Rectangle 4"/>
          <p:cNvSpPr>
            <a:spLocks noChangeArrowheads="1"/>
          </p:cNvSpPr>
          <p:nvPr/>
        </p:nvSpPr>
        <p:spPr bwMode="auto">
          <a:xfrm>
            <a:off x="3505200" y="3868738"/>
            <a:ext cx="2362200" cy="1008062"/>
          </a:xfrm>
          <a:prstGeom prst="rect">
            <a:avLst/>
          </a:prstGeom>
          <a:noFill/>
          <a:ln w="9525">
            <a:noFill/>
            <a:miter lim="800000"/>
          </a:ln>
        </p:spPr>
        <p:txBody>
          <a:bodyPr/>
          <a:lstStyle/>
          <a:p>
            <a:pPr>
              <a:lnSpc>
                <a:spcPct val="100000"/>
              </a:lnSpc>
            </a:pPr>
            <a:endParaRPr lang="zh-CN" altLang="zh-CN" sz="2600"/>
          </a:p>
        </p:txBody>
      </p:sp>
      <p:sp>
        <p:nvSpPr>
          <p:cNvPr id="29701" name="Rectangle 5"/>
          <p:cNvSpPr>
            <a:spLocks noChangeArrowheads="1"/>
          </p:cNvSpPr>
          <p:nvPr/>
        </p:nvSpPr>
        <p:spPr bwMode="auto">
          <a:xfrm>
            <a:off x="3505200" y="3748088"/>
            <a:ext cx="2362200" cy="519112"/>
          </a:xfrm>
          <a:prstGeom prst="rect">
            <a:avLst/>
          </a:prstGeom>
          <a:noFill/>
          <a:ln w="9525">
            <a:noFill/>
            <a:miter lim="800000"/>
          </a:ln>
        </p:spPr>
        <p:txBody>
          <a:bodyPr/>
          <a:lstStyle/>
          <a:p>
            <a:pPr>
              <a:lnSpc>
                <a:spcPct val="100000"/>
              </a:lnSpc>
            </a:pPr>
            <a:r>
              <a:rPr lang="en-US" altLang="zh-CN" sz="2600"/>
              <a:t>          39</a:t>
            </a:r>
            <a:endParaRPr lang="en-US" altLang="zh-CN" sz="2600" baseline="-25000"/>
          </a:p>
        </p:txBody>
      </p:sp>
      <p:sp>
        <p:nvSpPr>
          <p:cNvPr id="29702" name="Line 6"/>
          <p:cNvSpPr>
            <a:spLocks noChangeShapeType="1"/>
          </p:cNvSpPr>
          <p:nvPr/>
        </p:nvSpPr>
        <p:spPr bwMode="auto">
          <a:xfrm>
            <a:off x="3505200" y="3124200"/>
            <a:ext cx="2362200" cy="0"/>
          </a:xfrm>
          <a:prstGeom prst="line">
            <a:avLst/>
          </a:prstGeom>
          <a:noFill/>
          <a:ln w="28575" cap="sq">
            <a:solidFill>
              <a:schemeClr val="tx1"/>
            </a:solidFill>
            <a:miter lim="800000"/>
          </a:ln>
        </p:spPr>
        <p:txBody>
          <a:bodyPr wrap="none"/>
          <a:lstStyle/>
          <a:p>
            <a:endParaRPr lang="zh-CN" altLang="en-US"/>
          </a:p>
        </p:txBody>
      </p:sp>
      <p:sp>
        <p:nvSpPr>
          <p:cNvPr id="29703" name="Line 7"/>
          <p:cNvSpPr>
            <a:spLocks noChangeShapeType="1"/>
          </p:cNvSpPr>
          <p:nvPr/>
        </p:nvSpPr>
        <p:spPr bwMode="auto">
          <a:xfrm>
            <a:off x="3505200" y="3733800"/>
            <a:ext cx="2362200" cy="0"/>
          </a:xfrm>
          <a:prstGeom prst="line">
            <a:avLst/>
          </a:prstGeom>
          <a:noFill/>
          <a:ln w="12700">
            <a:solidFill>
              <a:schemeClr val="tx1"/>
            </a:solidFill>
            <a:miter lim="800000"/>
          </a:ln>
        </p:spPr>
        <p:txBody>
          <a:bodyPr wrap="none"/>
          <a:lstStyle/>
          <a:p>
            <a:endParaRPr lang="zh-CN" altLang="en-US"/>
          </a:p>
        </p:txBody>
      </p:sp>
      <p:sp>
        <p:nvSpPr>
          <p:cNvPr id="29704" name="Line 8"/>
          <p:cNvSpPr>
            <a:spLocks noChangeShapeType="1"/>
          </p:cNvSpPr>
          <p:nvPr/>
        </p:nvSpPr>
        <p:spPr bwMode="auto">
          <a:xfrm>
            <a:off x="3505200" y="4329113"/>
            <a:ext cx="2362200" cy="0"/>
          </a:xfrm>
          <a:prstGeom prst="line">
            <a:avLst/>
          </a:prstGeom>
          <a:noFill/>
          <a:ln w="12700">
            <a:solidFill>
              <a:schemeClr val="tx1"/>
            </a:solidFill>
            <a:miter lim="800000"/>
          </a:ln>
        </p:spPr>
        <p:txBody>
          <a:bodyPr wrap="none"/>
          <a:lstStyle/>
          <a:p>
            <a:endParaRPr lang="zh-CN" altLang="en-US"/>
          </a:p>
        </p:txBody>
      </p:sp>
      <p:sp>
        <p:nvSpPr>
          <p:cNvPr id="29705" name="Line 9"/>
          <p:cNvSpPr>
            <a:spLocks noChangeShapeType="1"/>
          </p:cNvSpPr>
          <p:nvPr/>
        </p:nvSpPr>
        <p:spPr bwMode="auto">
          <a:xfrm>
            <a:off x="3505200" y="4876800"/>
            <a:ext cx="2362200" cy="0"/>
          </a:xfrm>
          <a:prstGeom prst="line">
            <a:avLst/>
          </a:prstGeom>
          <a:noFill/>
          <a:ln w="12700">
            <a:solidFill>
              <a:schemeClr val="tx1"/>
            </a:solidFill>
            <a:miter lim="800000"/>
          </a:ln>
        </p:spPr>
        <p:txBody>
          <a:bodyPr wrap="none"/>
          <a:lstStyle/>
          <a:p>
            <a:endParaRPr lang="zh-CN" altLang="en-US"/>
          </a:p>
        </p:txBody>
      </p:sp>
      <p:sp>
        <p:nvSpPr>
          <p:cNvPr id="29706" name="Line 10"/>
          <p:cNvSpPr>
            <a:spLocks noChangeShapeType="1"/>
          </p:cNvSpPr>
          <p:nvPr/>
        </p:nvSpPr>
        <p:spPr bwMode="auto">
          <a:xfrm>
            <a:off x="3505200" y="5421313"/>
            <a:ext cx="2362200" cy="0"/>
          </a:xfrm>
          <a:prstGeom prst="line">
            <a:avLst/>
          </a:prstGeom>
          <a:noFill/>
          <a:ln w="12700">
            <a:solidFill>
              <a:schemeClr val="tx1"/>
            </a:solidFill>
            <a:miter lim="800000"/>
          </a:ln>
        </p:spPr>
        <p:txBody>
          <a:bodyPr wrap="none"/>
          <a:lstStyle/>
          <a:p>
            <a:endParaRPr lang="zh-CN" altLang="en-US"/>
          </a:p>
        </p:txBody>
      </p:sp>
      <p:sp>
        <p:nvSpPr>
          <p:cNvPr id="29707" name="Line 11"/>
          <p:cNvSpPr>
            <a:spLocks noChangeShapeType="1"/>
          </p:cNvSpPr>
          <p:nvPr/>
        </p:nvSpPr>
        <p:spPr bwMode="auto">
          <a:xfrm>
            <a:off x="3505200" y="5994400"/>
            <a:ext cx="2362200" cy="0"/>
          </a:xfrm>
          <a:prstGeom prst="line">
            <a:avLst/>
          </a:prstGeom>
          <a:noFill/>
          <a:ln w="28575" cap="sq">
            <a:solidFill>
              <a:schemeClr val="tx1"/>
            </a:solidFill>
            <a:miter lim="800000"/>
          </a:ln>
        </p:spPr>
        <p:txBody>
          <a:bodyPr wrap="none"/>
          <a:lstStyle/>
          <a:p>
            <a:endParaRPr lang="zh-CN" altLang="en-US"/>
          </a:p>
        </p:txBody>
      </p:sp>
      <p:sp>
        <p:nvSpPr>
          <p:cNvPr id="29708" name="Line 12"/>
          <p:cNvSpPr>
            <a:spLocks noChangeShapeType="1"/>
          </p:cNvSpPr>
          <p:nvPr/>
        </p:nvSpPr>
        <p:spPr bwMode="auto">
          <a:xfrm>
            <a:off x="3505200" y="2590800"/>
            <a:ext cx="0" cy="3403600"/>
          </a:xfrm>
          <a:prstGeom prst="line">
            <a:avLst/>
          </a:prstGeom>
          <a:noFill/>
          <a:ln w="28575" cap="sq">
            <a:solidFill>
              <a:schemeClr val="tx1"/>
            </a:solidFill>
            <a:miter lim="800000"/>
          </a:ln>
        </p:spPr>
        <p:txBody>
          <a:bodyPr wrap="none"/>
          <a:lstStyle/>
          <a:p>
            <a:endParaRPr lang="zh-CN" altLang="en-US"/>
          </a:p>
        </p:txBody>
      </p:sp>
      <p:sp>
        <p:nvSpPr>
          <p:cNvPr id="29709" name="Line 13"/>
          <p:cNvSpPr>
            <a:spLocks noChangeShapeType="1"/>
          </p:cNvSpPr>
          <p:nvPr/>
        </p:nvSpPr>
        <p:spPr bwMode="auto">
          <a:xfrm>
            <a:off x="5867400" y="2590800"/>
            <a:ext cx="0" cy="3403600"/>
          </a:xfrm>
          <a:prstGeom prst="line">
            <a:avLst/>
          </a:prstGeom>
          <a:noFill/>
          <a:ln w="28575" cap="sq">
            <a:solidFill>
              <a:schemeClr val="tx1"/>
            </a:solidFill>
            <a:miter lim="800000"/>
          </a:ln>
        </p:spPr>
        <p:txBody>
          <a:bodyPr wrap="none"/>
          <a:lstStyle/>
          <a:p>
            <a:endParaRPr lang="zh-CN" altLang="en-US"/>
          </a:p>
        </p:txBody>
      </p:sp>
      <p:sp>
        <p:nvSpPr>
          <p:cNvPr id="29710" name="Line 14"/>
          <p:cNvSpPr>
            <a:spLocks noChangeShapeType="1"/>
          </p:cNvSpPr>
          <p:nvPr/>
        </p:nvSpPr>
        <p:spPr bwMode="auto">
          <a:xfrm>
            <a:off x="3505200" y="2057400"/>
            <a:ext cx="0" cy="838200"/>
          </a:xfrm>
          <a:prstGeom prst="line">
            <a:avLst/>
          </a:prstGeom>
          <a:noFill/>
          <a:ln w="9525">
            <a:solidFill>
              <a:schemeClr val="tx1"/>
            </a:solidFill>
            <a:miter lim="800000"/>
          </a:ln>
        </p:spPr>
        <p:txBody>
          <a:bodyPr wrap="none"/>
          <a:lstStyle/>
          <a:p>
            <a:endParaRPr lang="zh-CN" altLang="en-US"/>
          </a:p>
        </p:txBody>
      </p:sp>
      <p:sp>
        <p:nvSpPr>
          <p:cNvPr id="29711" name="Line 15"/>
          <p:cNvSpPr>
            <a:spLocks noChangeShapeType="1"/>
          </p:cNvSpPr>
          <p:nvPr/>
        </p:nvSpPr>
        <p:spPr bwMode="auto">
          <a:xfrm>
            <a:off x="3505200" y="2133600"/>
            <a:ext cx="0" cy="304800"/>
          </a:xfrm>
          <a:prstGeom prst="line">
            <a:avLst/>
          </a:prstGeom>
          <a:noFill/>
          <a:ln w="9525">
            <a:solidFill>
              <a:schemeClr val="tx1"/>
            </a:solidFill>
            <a:miter lim="800000"/>
          </a:ln>
        </p:spPr>
        <p:txBody>
          <a:bodyPr wrap="none"/>
          <a:lstStyle/>
          <a:p>
            <a:endParaRPr lang="zh-CN" altLang="en-US"/>
          </a:p>
        </p:txBody>
      </p:sp>
      <p:sp>
        <p:nvSpPr>
          <p:cNvPr id="29712" name="Line 16"/>
          <p:cNvSpPr>
            <a:spLocks noChangeShapeType="1"/>
          </p:cNvSpPr>
          <p:nvPr/>
        </p:nvSpPr>
        <p:spPr bwMode="auto">
          <a:xfrm>
            <a:off x="5867400" y="2133600"/>
            <a:ext cx="0" cy="762000"/>
          </a:xfrm>
          <a:prstGeom prst="line">
            <a:avLst/>
          </a:prstGeom>
          <a:noFill/>
          <a:ln w="19050">
            <a:solidFill>
              <a:schemeClr val="tx1"/>
            </a:solidFill>
            <a:miter lim="800000"/>
          </a:ln>
        </p:spPr>
        <p:txBody>
          <a:bodyPr wrap="none"/>
          <a:lstStyle/>
          <a:p>
            <a:endParaRPr lang="zh-CN" altLang="en-US"/>
          </a:p>
        </p:txBody>
      </p:sp>
      <p:sp>
        <p:nvSpPr>
          <p:cNvPr id="29713" name="Line 17"/>
          <p:cNvSpPr>
            <a:spLocks noChangeShapeType="1"/>
          </p:cNvSpPr>
          <p:nvPr/>
        </p:nvSpPr>
        <p:spPr bwMode="auto">
          <a:xfrm>
            <a:off x="2590800" y="5791200"/>
            <a:ext cx="762000" cy="0"/>
          </a:xfrm>
          <a:prstGeom prst="line">
            <a:avLst/>
          </a:prstGeom>
          <a:noFill/>
          <a:ln w="9525">
            <a:solidFill>
              <a:schemeClr val="tx1"/>
            </a:solidFill>
            <a:miter lim="800000"/>
            <a:tailEnd type="triangle" w="med" len="med"/>
          </a:ln>
        </p:spPr>
        <p:txBody>
          <a:bodyPr wrap="none"/>
          <a:lstStyle/>
          <a:p>
            <a:endParaRPr lang="zh-CN" altLang="en-US"/>
          </a:p>
        </p:txBody>
      </p:sp>
      <p:sp>
        <p:nvSpPr>
          <p:cNvPr id="29714" name="Line 18"/>
          <p:cNvSpPr>
            <a:spLocks noChangeShapeType="1"/>
          </p:cNvSpPr>
          <p:nvPr/>
        </p:nvSpPr>
        <p:spPr bwMode="auto">
          <a:xfrm>
            <a:off x="2590800" y="3978275"/>
            <a:ext cx="762000" cy="0"/>
          </a:xfrm>
          <a:prstGeom prst="line">
            <a:avLst/>
          </a:prstGeom>
          <a:noFill/>
          <a:ln w="9525">
            <a:solidFill>
              <a:schemeClr val="tx1"/>
            </a:solidFill>
            <a:miter lim="800000"/>
            <a:tailEnd type="triangle" w="med" len="med"/>
          </a:ln>
        </p:spPr>
        <p:txBody>
          <a:bodyPr wrap="none"/>
          <a:lstStyle/>
          <a:p>
            <a:endParaRPr lang="zh-CN" altLang="en-US"/>
          </a:p>
        </p:txBody>
      </p:sp>
      <p:sp>
        <p:nvSpPr>
          <p:cNvPr id="29715" name="Text Box 19"/>
          <p:cNvSpPr txBox="1">
            <a:spLocks noChangeArrowheads="1"/>
          </p:cNvSpPr>
          <p:nvPr/>
        </p:nvSpPr>
        <p:spPr bwMode="auto">
          <a:xfrm>
            <a:off x="1447800" y="3687763"/>
            <a:ext cx="1022350" cy="579437"/>
          </a:xfrm>
          <a:prstGeom prst="rect">
            <a:avLst/>
          </a:prstGeom>
          <a:noFill/>
          <a:ln w="9525">
            <a:noFill/>
            <a:miter lim="800000"/>
          </a:ln>
        </p:spPr>
        <p:txBody>
          <a:bodyPr>
            <a:spAutoFit/>
          </a:bodyPr>
          <a:lstStyle/>
          <a:p>
            <a:pPr>
              <a:lnSpc>
                <a:spcPct val="100000"/>
              </a:lnSpc>
              <a:spcBef>
                <a:spcPct val="50000"/>
              </a:spcBef>
              <a:buClrTx/>
              <a:buFontTx/>
              <a:buNone/>
            </a:pPr>
            <a:r>
              <a:rPr kumimoji="1" lang="zh-CN" altLang="en-US" sz="3200">
                <a:latin typeface="Times New Roman" panose="02020603050405020304" pitchFamily="18" charset="0"/>
                <a:ea typeface="楷体_GB2312" pitchFamily="49" charset="-122"/>
              </a:rPr>
              <a:t>栈顶</a:t>
            </a:r>
            <a:endParaRPr kumimoji="1" lang="zh-CN" altLang="en-US" sz="3200">
              <a:latin typeface="Times New Roman" panose="02020603050405020304" pitchFamily="18" charset="0"/>
              <a:ea typeface="楷体_GB2312" pitchFamily="49" charset="-122"/>
            </a:endParaRPr>
          </a:p>
        </p:txBody>
      </p:sp>
      <p:sp>
        <p:nvSpPr>
          <p:cNvPr id="29716" name="Text Box 20"/>
          <p:cNvSpPr txBox="1">
            <a:spLocks noChangeArrowheads="1"/>
          </p:cNvSpPr>
          <p:nvPr/>
        </p:nvSpPr>
        <p:spPr bwMode="auto">
          <a:xfrm>
            <a:off x="1295400" y="5402263"/>
            <a:ext cx="1143000" cy="579437"/>
          </a:xfrm>
          <a:prstGeom prst="rect">
            <a:avLst/>
          </a:prstGeom>
          <a:noFill/>
          <a:ln w="9525">
            <a:noFill/>
            <a:miter lim="800000"/>
          </a:ln>
        </p:spPr>
        <p:txBody>
          <a:bodyPr>
            <a:spAutoFit/>
          </a:bodyPr>
          <a:lstStyle/>
          <a:p>
            <a:pPr>
              <a:lnSpc>
                <a:spcPct val="100000"/>
              </a:lnSpc>
              <a:buClrTx/>
              <a:buFontTx/>
              <a:buNone/>
            </a:pPr>
            <a:r>
              <a:rPr kumimoji="1" lang="en-US" altLang="zh-CN" sz="3200">
                <a:latin typeface="Times New Roman" panose="02020603050405020304" pitchFamily="18" charset="0"/>
                <a:ea typeface="楷体_GB2312" pitchFamily="49" charset="-122"/>
              </a:rPr>
              <a:t> </a:t>
            </a:r>
            <a:r>
              <a:rPr kumimoji="1" lang="zh-CN" altLang="en-US" sz="3200">
                <a:latin typeface="Times New Roman" panose="02020603050405020304" pitchFamily="18" charset="0"/>
                <a:ea typeface="楷体_GB2312" pitchFamily="49" charset="-122"/>
              </a:rPr>
              <a:t>栈底</a:t>
            </a:r>
            <a:endParaRPr kumimoji="1" lang="zh-CN" altLang="en-US" sz="3200">
              <a:latin typeface="Times New Roman" panose="02020603050405020304" pitchFamily="18" charset="0"/>
              <a:ea typeface="楷体_GB2312" pitchFamily="49" charset="-122"/>
            </a:endParaRPr>
          </a:p>
        </p:txBody>
      </p:sp>
      <p:sp>
        <p:nvSpPr>
          <p:cNvPr id="29717" name="Rectangle 21"/>
          <p:cNvSpPr>
            <a:spLocks noChangeArrowheads="1"/>
          </p:cNvSpPr>
          <p:nvPr/>
        </p:nvSpPr>
        <p:spPr bwMode="auto">
          <a:xfrm>
            <a:off x="3505200" y="4267200"/>
            <a:ext cx="2362200" cy="519113"/>
          </a:xfrm>
          <a:prstGeom prst="rect">
            <a:avLst/>
          </a:prstGeom>
          <a:noFill/>
          <a:ln w="9525">
            <a:noFill/>
            <a:miter lim="800000"/>
          </a:ln>
        </p:spPr>
        <p:txBody>
          <a:bodyPr/>
          <a:lstStyle/>
          <a:p>
            <a:pPr>
              <a:lnSpc>
                <a:spcPct val="100000"/>
              </a:lnSpc>
            </a:pPr>
            <a:r>
              <a:rPr lang="en-US" altLang="zh-CN" sz="2600"/>
              <a:t>          15</a:t>
            </a:r>
            <a:endParaRPr lang="en-US" altLang="zh-CN" sz="2600" baseline="-25000"/>
          </a:p>
        </p:txBody>
      </p:sp>
      <p:sp>
        <p:nvSpPr>
          <p:cNvPr id="29718" name="Text Box 22"/>
          <p:cNvSpPr txBox="1">
            <a:spLocks noChangeArrowheads="1"/>
          </p:cNvSpPr>
          <p:nvPr/>
        </p:nvSpPr>
        <p:spPr bwMode="auto">
          <a:xfrm>
            <a:off x="990600" y="685800"/>
            <a:ext cx="2216150" cy="579438"/>
          </a:xfrm>
          <a:prstGeom prst="rect">
            <a:avLst/>
          </a:prstGeom>
          <a:noFill/>
          <a:ln w="9525">
            <a:noFill/>
            <a:miter lim="800000"/>
          </a:ln>
        </p:spPr>
        <p:txBody>
          <a:bodyPr wrap="none">
            <a:spAutoFit/>
          </a:bodyPr>
          <a:lstStyle/>
          <a:p>
            <a:pPr>
              <a:lnSpc>
                <a:spcPct val="100000"/>
              </a:lnSpc>
              <a:spcBef>
                <a:spcPct val="0"/>
              </a:spcBef>
              <a:buClrTx/>
              <a:buFontTx/>
              <a:buNone/>
            </a:pPr>
            <a:r>
              <a:rPr kumimoji="1" lang="zh-CN" altLang="en-US" sz="3200">
                <a:latin typeface="Times New Roman" panose="02020603050405020304" pitchFamily="18" charset="0"/>
                <a:ea typeface="仿宋_GB2312" pitchFamily="49" charset="-122"/>
              </a:rPr>
              <a:t>进栈和出栈</a:t>
            </a:r>
            <a:endParaRPr kumimoji="1" lang="zh-CN" altLang="en-US" sz="2400">
              <a:latin typeface="Times New Roman" panose="02020603050405020304" pitchFamily="18" charset="0"/>
            </a:endParaRPr>
          </a:p>
        </p:txBody>
      </p:sp>
      <p:sp>
        <p:nvSpPr>
          <p:cNvPr id="29719" name="Line 23"/>
          <p:cNvSpPr>
            <a:spLocks noChangeShapeType="1"/>
          </p:cNvSpPr>
          <p:nvPr/>
        </p:nvSpPr>
        <p:spPr bwMode="auto">
          <a:xfrm>
            <a:off x="3505200" y="2514600"/>
            <a:ext cx="2362200" cy="0"/>
          </a:xfrm>
          <a:prstGeom prst="line">
            <a:avLst/>
          </a:prstGeom>
          <a:noFill/>
          <a:ln w="28575" cap="sq">
            <a:solidFill>
              <a:schemeClr val="tx1"/>
            </a:solidFill>
            <a:miter lim="800000"/>
          </a:ln>
        </p:spPr>
        <p:txBody>
          <a:bodyPr wrap="none"/>
          <a:lstStyle/>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3505200" y="5421313"/>
            <a:ext cx="2362200" cy="573087"/>
          </a:xfrm>
          <a:prstGeom prst="rect">
            <a:avLst/>
          </a:prstGeom>
          <a:noFill/>
          <a:ln w="9525">
            <a:noFill/>
            <a:miter lim="800000"/>
          </a:ln>
        </p:spPr>
        <p:txBody>
          <a:bodyPr/>
          <a:lstStyle/>
          <a:p>
            <a:pPr>
              <a:lnSpc>
                <a:spcPct val="100000"/>
              </a:lnSpc>
            </a:pPr>
            <a:r>
              <a:rPr lang="en-US" altLang="zh-CN" sz="2600"/>
              <a:t>          67</a:t>
            </a:r>
            <a:endParaRPr lang="en-US" altLang="zh-CN" sz="2600" baseline="-18000"/>
          </a:p>
        </p:txBody>
      </p:sp>
      <p:sp>
        <p:nvSpPr>
          <p:cNvPr id="30723" name="Rectangle 3"/>
          <p:cNvSpPr>
            <a:spLocks noChangeArrowheads="1"/>
          </p:cNvSpPr>
          <p:nvPr/>
        </p:nvSpPr>
        <p:spPr bwMode="auto">
          <a:xfrm>
            <a:off x="3505200" y="4868863"/>
            <a:ext cx="2362200" cy="693737"/>
          </a:xfrm>
          <a:prstGeom prst="rect">
            <a:avLst/>
          </a:prstGeom>
          <a:noFill/>
          <a:ln w="9525">
            <a:noFill/>
            <a:miter lim="800000"/>
          </a:ln>
        </p:spPr>
        <p:txBody>
          <a:bodyPr/>
          <a:lstStyle/>
          <a:p>
            <a:pPr>
              <a:lnSpc>
                <a:spcPct val="100000"/>
              </a:lnSpc>
            </a:pPr>
            <a:r>
              <a:rPr lang="en-US" altLang="zh-CN" sz="2600"/>
              <a:t>          43</a:t>
            </a:r>
            <a:endParaRPr lang="en-US" altLang="zh-CN" sz="2600" baseline="-18000"/>
          </a:p>
        </p:txBody>
      </p:sp>
      <p:sp>
        <p:nvSpPr>
          <p:cNvPr id="30724" name="Rectangle 4"/>
          <p:cNvSpPr>
            <a:spLocks noChangeArrowheads="1"/>
          </p:cNvSpPr>
          <p:nvPr/>
        </p:nvSpPr>
        <p:spPr bwMode="auto">
          <a:xfrm>
            <a:off x="3505200" y="3868738"/>
            <a:ext cx="2362200" cy="1008062"/>
          </a:xfrm>
          <a:prstGeom prst="rect">
            <a:avLst/>
          </a:prstGeom>
          <a:noFill/>
          <a:ln w="9525">
            <a:noFill/>
            <a:miter lim="800000"/>
          </a:ln>
        </p:spPr>
        <p:txBody>
          <a:bodyPr/>
          <a:lstStyle/>
          <a:p>
            <a:pPr>
              <a:lnSpc>
                <a:spcPct val="100000"/>
              </a:lnSpc>
            </a:pPr>
            <a:endParaRPr lang="zh-CN" altLang="zh-CN" sz="2600"/>
          </a:p>
        </p:txBody>
      </p:sp>
      <p:sp>
        <p:nvSpPr>
          <p:cNvPr id="30725" name="Line 5"/>
          <p:cNvSpPr>
            <a:spLocks noChangeShapeType="1"/>
          </p:cNvSpPr>
          <p:nvPr/>
        </p:nvSpPr>
        <p:spPr bwMode="auto">
          <a:xfrm>
            <a:off x="3505200" y="3124200"/>
            <a:ext cx="2362200" cy="0"/>
          </a:xfrm>
          <a:prstGeom prst="line">
            <a:avLst/>
          </a:prstGeom>
          <a:noFill/>
          <a:ln w="28575" cap="sq">
            <a:solidFill>
              <a:schemeClr val="tx1"/>
            </a:solidFill>
            <a:miter lim="800000"/>
          </a:ln>
        </p:spPr>
        <p:txBody>
          <a:bodyPr wrap="none"/>
          <a:lstStyle/>
          <a:p>
            <a:endParaRPr lang="zh-CN" altLang="en-US"/>
          </a:p>
        </p:txBody>
      </p:sp>
      <p:sp>
        <p:nvSpPr>
          <p:cNvPr id="30726" name="Line 6"/>
          <p:cNvSpPr>
            <a:spLocks noChangeShapeType="1"/>
          </p:cNvSpPr>
          <p:nvPr/>
        </p:nvSpPr>
        <p:spPr bwMode="auto">
          <a:xfrm>
            <a:off x="3505200" y="3733800"/>
            <a:ext cx="2362200" cy="0"/>
          </a:xfrm>
          <a:prstGeom prst="line">
            <a:avLst/>
          </a:prstGeom>
          <a:noFill/>
          <a:ln w="12700">
            <a:solidFill>
              <a:schemeClr val="tx1"/>
            </a:solidFill>
            <a:miter lim="800000"/>
          </a:ln>
        </p:spPr>
        <p:txBody>
          <a:bodyPr wrap="none"/>
          <a:lstStyle/>
          <a:p>
            <a:endParaRPr lang="zh-CN" altLang="en-US"/>
          </a:p>
        </p:txBody>
      </p:sp>
      <p:sp>
        <p:nvSpPr>
          <p:cNvPr id="30727" name="Line 7"/>
          <p:cNvSpPr>
            <a:spLocks noChangeShapeType="1"/>
          </p:cNvSpPr>
          <p:nvPr/>
        </p:nvSpPr>
        <p:spPr bwMode="auto">
          <a:xfrm>
            <a:off x="3505200" y="4329113"/>
            <a:ext cx="2362200" cy="0"/>
          </a:xfrm>
          <a:prstGeom prst="line">
            <a:avLst/>
          </a:prstGeom>
          <a:noFill/>
          <a:ln w="12700">
            <a:solidFill>
              <a:schemeClr val="tx1"/>
            </a:solidFill>
            <a:miter lim="800000"/>
          </a:ln>
        </p:spPr>
        <p:txBody>
          <a:bodyPr wrap="none"/>
          <a:lstStyle/>
          <a:p>
            <a:endParaRPr lang="zh-CN" altLang="en-US"/>
          </a:p>
        </p:txBody>
      </p:sp>
      <p:sp>
        <p:nvSpPr>
          <p:cNvPr id="30728" name="Line 8"/>
          <p:cNvSpPr>
            <a:spLocks noChangeShapeType="1"/>
          </p:cNvSpPr>
          <p:nvPr/>
        </p:nvSpPr>
        <p:spPr bwMode="auto">
          <a:xfrm>
            <a:off x="3505200" y="4876800"/>
            <a:ext cx="2362200" cy="0"/>
          </a:xfrm>
          <a:prstGeom prst="line">
            <a:avLst/>
          </a:prstGeom>
          <a:noFill/>
          <a:ln w="12700">
            <a:solidFill>
              <a:schemeClr val="tx1"/>
            </a:solidFill>
            <a:miter lim="800000"/>
          </a:ln>
        </p:spPr>
        <p:txBody>
          <a:bodyPr wrap="none"/>
          <a:lstStyle/>
          <a:p>
            <a:endParaRPr lang="zh-CN" altLang="en-US"/>
          </a:p>
        </p:txBody>
      </p:sp>
      <p:sp>
        <p:nvSpPr>
          <p:cNvPr id="30729" name="Line 9"/>
          <p:cNvSpPr>
            <a:spLocks noChangeShapeType="1"/>
          </p:cNvSpPr>
          <p:nvPr/>
        </p:nvSpPr>
        <p:spPr bwMode="auto">
          <a:xfrm>
            <a:off x="3505200" y="5421313"/>
            <a:ext cx="2362200" cy="0"/>
          </a:xfrm>
          <a:prstGeom prst="line">
            <a:avLst/>
          </a:prstGeom>
          <a:noFill/>
          <a:ln w="12700">
            <a:solidFill>
              <a:schemeClr val="tx1"/>
            </a:solidFill>
            <a:miter lim="800000"/>
          </a:ln>
        </p:spPr>
        <p:txBody>
          <a:bodyPr wrap="none"/>
          <a:lstStyle/>
          <a:p>
            <a:endParaRPr lang="zh-CN" altLang="en-US"/>
          </a:p>
        </p:txBody>
      </p:sp>
      <p:sp>
        <p:nvSpPr>
          <p:cNvPr id="30730" name="Line 10"/>
          <p:cNvSpPr>
            <a:spLocks noChangeShapeType="1"/>
          </p:cNvSpPr>
          <p:nvPr/>
        </p:nvSpPr>
        <p:spPr bwMode="auto">
          <a:xfrm>
            <a:off x="3505200" y="5994400"/>
            <a:ext cx="2362200" cy="0"/>
          </a:xfrm>
          <a:prstGeom prst="line">
            <a:avLst/>
          </a:prstGeom>
          <a:noFill/>
          <a:ln w="28575" cap="sq">
            <a:solidFill>
              <a:schemeClr val="tx1"/>
            </a:solidFill>
            <a:miter lim="800000"/>
          </a:ln>
        </p:spPr>
        <p:txBody>
          <a:bodyPr wrap="none"/>
          <a:lstStyle/>
          <a:p>
            <a:endParaRPr lang="zh-CN" altLang="en-US"/>
          </a:p>
        </p:txBody>
      </p:sp>
      <p:sp>
        <p:nvSpPr>
          <p:cNvPr id="30731" name="Line 11"/>
          <p:cNvSpPr>
            <a:spLocks noChangeShapeType="1"/>
          </p:cNvSpPr>
          <p:nvPr/>
        </p:nvSpPr>
        <p:spPr bwMode="auto">
          <a:xfrm>
            <a:off x="3505200" y="2590800"/>
            <a:ext cx="0" cy="3403600"/>
          </a:xfrm>
          <a:prstGeom prst="line">
            <a:avLst/>
          </a:prstGeom>
          <a:noFill/>
          <a:ln w="28575" cap="sq">
            <a:solidFill>
              <a:schemeClr val="tx1"/>
            </a:solidFill>
            <a:miter lim="800000"/>
          </a:ln>
        </p:spPr>
        <p:txBody>
          <a:bodyPr wrap="none"/>
          <a:lstStyle/>
          <a:p>
            <a:endParaRPr lang="zh-CN" altLang="en-US"/>
          </a:p>
        </p:txBody>
      </p:sp>
      <p:sp>
        <p:nvSpPr>
          <p:cNvPr id="30732" name="Line 12"/>
          <p:cNvSpPr>
            <a:spLocks noChangeShapeType="1"/>
          </p:cNvSpPr>
          <p:nvPr/>
        </p:nvSpPr>
        <p:spPr bwMode="auto">
          <a:xfrm>
            <a:off x="5867400" y="2590800"/>
            <a:ext cx="0" cy="3403600"/>
          </a:xfrm>
          <a:prstGeom prst="line">
            <a:avLst/>
          </a:prstGeom>
          <a:noFill/>
          <a:ln w="28575" cap="sq">
            <a:solidFill>
              <a:schemeClr val="tx1"/>
            </a:solidFill>
            <a:miter lim="800000"/>
          </a:ln>
        </p:spPr>
        <p:txBody>
          <a:bodyPr wrap="none"/>
          <a:lstStyle/>
          <a:p>
            <a:endParaRPr lang="zh-CN" altLang="en-US"/>
          </a:p>
        </p:txBody>
      </p:sp>
      <p:sp>
        <p:nvSpPr>
          <p:cNvPr id="30733" name="Line 13"/>
          <p:cNvSpPr>
            <a:spLocks noChangeShapeType="1"/>
          </p:cNvSpPr>
          <p:nvPr/>
        </p:nvSpPr>
        <p:spPr bwMode="auto">
          <a:xfrm>
            <a:off x="3505200" y="2057400"/>
            <a:ext cx="0" cy="838200"/>
          </a:xfrm>
          <a:prstGeom prst="line">
            <a:avLst/>
          </a:prstGeom>
          <a:noFill/>
          <a:ln w="9525">
            <a:solidFill>
              <a:schemeClr val="tx1"/>
            </a:solidFill>
            <a:miter lim="800000"/>
          </a:ln>
        </p:spPr>
        <p:txBody>
          <a:bodyPr wrap="none"/>
          <a:lstStyle/>
          <a:p>
            <a:endParaRPr lang="zh-CN" altLang="en-US"/>
          </a:p>
        </p:txBody>
      </p:sp>
      <p:sp>
        <p:nvSpPr>
          <p:cNvPr id="30734" name="Line 14"/>
          <p:cNvSpPr>
            <a:spLocks noChangeShapeType="1"/>
          </p:cNvSpPr>
          <p:nvPr/>
        </p:nvSpPr>
        <p:spPr bwMode="auto">
          <a:xfrm>
            <a:off x="3505200" y="2133600"/>
            <a:ext cx="0" cy="304800"/>
          </a:xfrm>
          <a:prstGeom prst="line">
            <a:avLst/>
          </a:prstGeom>
          <a:noFill/>
          <a:ln w="9525">
            <a:solidFill>
              <a:schemeClr val="tx1"/>
            </a:solidFill>
            <a:miter lim="800000"/>
          </a:ln>
        </p:spPr>
        <p:txBody>
          <a:bodyPr wrap="none"/>
          <a:lstStyle/>
          <a:p>
            <a:endParaRPr lang="zh-CN" altLang="en-US"/>
          </a:p>
        </p:txBody>
      </p:sp>
      <p:sp>
        <p:nvSpPr>
          <p:cNvPr id="30735" name="Line 15"/>
          <p:cNvSpPr>
            <a:spLocks noChangeShapeType="1"/>
          </p:cNvSpPr>
          <p:nvPr/>
        </p:nvSpPr>
        <p:spPr bwMode="auto">
          <a:xfrm>
            <a:off x="5867400" y="2133600"/>
            <a:ext cx="0" cy="762000"/>
          </a:xfrm>
          <a:prstGeom prst="line">
            <a:avLst/>
          </a:prstGeom>
          <a:noFill/>
          <a:ln w="19050">
            <a:solidFill>
              <a:schemeClr val="tx1"/>
            </a:solidFill>
            <a:miter lim="800000"/>
          </a:ln>
        </p:spPr>
        <p:txBody>
          <a:bodyPr wrap="none"/>
          <a:lstStyle/>
          <a:p>
            <a:endParaRPr lang="zh-CN" altLang="en-US"/>
          </a:p>
        </p:txBody>
      </p:sp>
      <p:sp>
        <p:nvSpPr>
          <p:cNvPr id="30736" name="Line 16"/>
          <p:cNvSpPr>
            <a:spLocks noChangeShapeType="1"/>
          </p:cNvSpPr>
          <p:nvPr/>
        </p:nvSpPr>
        <p:spPr bwMode="auto">
          <a:xfrm>
            <a:off x="2590800" y="5791200"/>
            <a:ext cx="762000" cy="0"/>
          </a:xfrm>
          <a:prstGeom prst="line">
            <a:avLst/>
          </a:prstGeom>
          <a:noFill/>
          <a:ln w="9525">
            <a:solidFill>
              <a:schemeClr val="tx1"/>
            </a:solidFill>
            <a:miter lim="800000"/>
            <a:tailEnd type="triangle" w="med" len="med"/>
          </a:ln>
        </p:spPr>
        <p:txBody>
          <a:bodyPr wrap="none"/>
          <a:lstStyle/>
          <a:p>
            <a:endParaRPr lang="zh-CN" altLang="en-US"/>
          </a:p>
        </p:txBody>
      </p:sp>
      <p:sp>
        <p:nvSpPr>
          <p:cNvPr id="30737" name="Line 17"/>
          <p:cNvSpPr>
            <a:spLocks noChangeShapeType="1"/>
          </p:cNvSpPr>
          <p:nvPr/>
        </p:nvSpPr>
        <p:spPr bwMode="auto">
          <a:xfrm>
            <a:off x="2590800" y="4587875"/>
            <a:ext cx="762000" cy="0"/>
          </a:xfrm>
          <a:prstGeom prst="line">
            <a:avLst/>
          </a:prstGeom>
          <a:noFill/>
          <a:ln w="9525">
            <a:solidFill>
              <a:schemeClr val="tx1"/>
            </a:solidFill>
            <a:miter lim="800000"/>
            <a:tailEnd type="triangle" w="med" len="med"/>
          </a:ln>
        </p:spPr>
        <p:txBody>
          <a:bodyPr wrap="none"/>
          <a:lstStyle/>
          <a:p>
            <a:endParaRPr lang="zh-CN" altLang="en-US"/>
          </a:p>
        </p:txBody>
      </p:sp>
      <p:sp>
        <p:nvSpPr>
          <p:cNvPr id="30738" name="Text Box 18"/>
          <p:cNvSpPr txBox="1">
            <a:spLocks noChangeArrowheads="1"/>
          </p:cNvSpPr>
          <p:nvPr/>
        </p:nvSpPr>
        <p:spPr bwMode="auto">
          <a:xfrm>
            <a:off x="1447800" y="4297363"/>
            <a:ext cx="1022350" cy="579437"/>
          </a:xfrm>
          <a:prstGeom prst="rect">
            <a:avLst/>
          </a:prstGeom>
          <a:noFill/>
          <a:ln w="9525">
            <a:noFill/>
            <a:miter lim="800000"/>
          </a:ln>
        </p:spPr>
        <p:txBody>
          <a:bodyPr>
            <a:spAutoFit/>
          </a:bodyPr>
          <a:lstStyle/>
          <a:p>
            <a:pPr>
              <a:lnSpc>
                <a:spcPct val="100000"/>
              </a:lnSpc>
              <a:spcBef>
                <a:spcPct val="50000"/>
              </a:spcBef>
              <a:buClrTx/>
              <a:buFontTx/>
              <a:buNone/>
            </a:pPr>
            <a:r>
              <a:rPr kumimoji="1" lang="zh-CN" altLang="en-US" sz="3200">
                <a:latin typeface="Times New Roman" panose="02020603050405020304" pitchFamily="18" charset="0"/>
                <a:ea typeface="楷体_GB2312" pitchFamily="49" charset="-122"/>
              </a:rPr>
              <a:t>栈顶</a:t>
            </a:r>
            <a:endParaRPr kumimoji="1" lang="zh-CN" altLang="en-US" sz="3200">
              <a:latin typeface="Times New Roman" panose="02020603050405020304" pitchFamily="18" charset="0"/>
              <a:ea typeface="楷体_GB2312" pitchFamily="49" charset="-122"/>
            </a:endParaRPr>
          </a:p>
        </p:txBody>
      </p:sp>
      <p:sp>
        <p:nvSpPr>
          <p:cNvPr id="30739" name="Text Box 19"/>
          <p:cNvSpPr txBox="1">
            <a:spLocks noChangeArrowheads="1"/>
          </p:cNvSpPr>
          <p:nvPr/>
        </p:nvSpPr>
        <p:spPr bwMode="auto">
          <a:xfrm>
            <a:off x="1295400" y="5402263"/>
            <a:ext cx="1143000" cy="579437"/>
          </a:xfrm>
          <a:prstGeom prst="rect">
            <a:avLst/>
          </a:prstGeom>
          <a:noFill/>
          <a:ln w="9525">
            <a:noFill/>
            <a:miter lim="800000"/>
          </a:ln>
        </p:spPr>
        <p:txBody>
          <a:bodyPr>
            <a:spAutoFit/>
          </a:bodyPr>
          <a:lstStyle/>
          <a:p>
            <a:pPr>
              <a:lnSpc>
                <a:spcPct val="100000"/>
              </a:lnSpc>
              <a:buClrTx/>
              <a:buFontTx/>
              <a:buNone/>
            </a:pPr>
            <a:r>
              <a:rPr kumimoji="1" lang="en-US" altLang="zh-CN" sz="3200">
                <a:latin typeface="Times New Roman" panose="02020603050405020304" pitchFamily="18" charset="0"/>
                <a:ea typeface="楷体_GB2312" pitchFamily="49" charset="-122"/>
              </a:rPr>
              <a:t> </a:t>
            </a:r>
            <a:r>
              <a:rPr kumimoji="1" lang="zh-CN" altLang="en-US" sz="3200">
                <a:latin typeface="Times New Roman" panose="02020603050405020304" pitchFamily="18" charset="0"/>
                <a:ea typeface="楷体_GB2312" pitchFamily="49" charset="-122"/>
              </a:rPr>
              <a:t>栈底</a:t>
            </a:r>
            <a:endParaRPr kumimoji="1" lang="zh-CN" altLang="en-US" sz="3200">
              <a:latin typeface="Times New Roman" panose="02020603050405020304" pitchFamily="18" charset="0"/>
              <a:ea typeface="楷体_GB2312" pitchFamily="49" charset="-122"/>
            </a:endParaRPr>
          </a:p>
        </p:txBody>
      </p:sp>
      <p:sp>
        <p:nvSpPr>
          <p:cNvPr id="30740" name="Rectangle 20"/>
          <p:cNvSpPr>
            <a:spLocks noChangeArrowheads="1"/>
          </p:cNvSpPr>
          <p:nvPr/>
        </p:nvSpPr>
        <p:spPr bwMode="auto">
          <a:xfrm>
            <a:off x="3505200" y="4267200"/>
            <a:ext cx="2362200" cy="519113"/>
          </a:xfrm>
          <a:prstGeom prst="rect">
            <a:avLst/>
          </a:prstGeom>
          <a:noFill/>
          <a:ln w="9525">
            <a:noFill/>
            <a:miter lim="800000"/>
          </a:ln>
        </p:spPr>
        <p:txBody>
          <a:bodyPr/>
          <a:lstStyle/>
          <a:p>
            <a:pPr>
              <a:lnSpc>
                <a:spcPct val="100000"/>
              </a:lnSpc>
            </a:pPr>
            <a:r>
              <a:rPr lang="en-US" altLang="zh-CN" sz="2600"/>
              <a:t>          15</a:t>
            </a:r>
            <a:endParaRPr lang="en-US" altLang="zh-CN" sz="2600" baseline="-25000"/>
          </a:p>
        </p:txBody>
      </p:sp>
      <p:sp>
        <p:nvSpPr>
          <p:cNvPr id="30741" name="Text Box 21"/>
          <p:cNvSpPr txBox="1">
            <a:spLocks noChangeArrowheads="1"/>
          </p:cNvSpPr>
          <p:nvPr/>
        </p:nvSpPr>
        <p:spPr bwMode="auto">
          <a:xfrm>
            <a:off x="990600" y="685800"/>
            <a:ext cx="2216150" cy="579438"/>
          </a:xfrm>
          <a:prstGeom prst="rect">
            <a:avLst/>
          </a:prstGeom>
          <a:noFill/>
          <a:ln w="9525">
            <a:noFill/>
            <a:miter lim="800000"/>
          </a:ln>
        </p:spPr>
        <p:txBody>
          <a:bodyPr wrap="none">
            <a:spAutoFit/>
          </a:bodyPr>
          <a:lstStyle/>
          <a:p>
            <a:pPr>
              <a:lnSpc>
                <a:spcPct val="100000"/>
              </a:lnSpc>
              <a:spcBef>
                <a:spcPct val="0"/>
              </a:spcBef>
              <a:buClrTx/>
              <a:buFontTx/>
              <a:buNone/>
            </a:pPr>
            <a:r>
              <a:rPr kumimoji="1" lang="zh-CN" altLang="en-US" sz="3200">
                <a:latin typeface="Times New Roman" panose="02020603050405020304" pitchFamily="18" charset="0"/>
                <a:ea typeface="仿宋_GB2312" pitchFamily="49" charset="-122"/>
              </a:rPr>
              <a:t>进栈和出栈</a:t>
            </a:r>
            <a:endParaRPr kumimoji="1" lang="zh-CN" altLang="en-US" sz="2400">
              <a:latin typeface="Times New Roman" panose="02020603050405020304" pitchFamily="18" charset="0"/>
            </a:endParaRPr>
          </a:p>
        </p:txBody>
      </p:sp>
      <p:sp>
        <p:nvSpPr>
          <p:cNvPr id="30742" name="Line 22"/>
          <p:cNvSpPr>
            <a:spLocks noChangeShapeType="1"/>
          </p:cNvSpPr>
          <p:nvPr/>
        </p:nvSpPr>
        <p:spPr bwMode="auto">
          <a:xfrm>
            <a:off x="3505200" y="2514600"/>
            <a:ext cx="2362200" cy="0"/>
          </a:xfrm>
          <a:prstGeom prst="line">
            <a:avLst/>
          </a:prstGeom>
          <a:noFill/>
          <a:ln w="28575" cap="sq">
            <a:solidFill>
              <a:schemeClr val="tx1"/>
            </a:solidFill>
            <a:miter lim="800000"/>
          </a:ln>
        </p:spPr>
        <p:txBody>
          <a:bodyPr wrap="none"/>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505200" y="5421313"/>
            <a:ext cx="2362200" cy="573087"/>
          </a:xfrm>
          <a:prstGeom prst="rect">
            <a:avLst/>
          </a:prstGeom>
          <a:noFill/>
          <a:ln w="9525">
            <a:noFill/>
            <a:miter lim="800000"/>
          </a:ln>
        </p:spPr>
        <p:txBody>
          <a:bodyPr/>
          <a:lstStyle/>
          <a:p>
            <a:pPr>
              <a:lnSpc>
                <a:spcPct val="100000"/>
              </a:lnSpc>
            </a:pPr>
            <a:r>
              <a:rPr lang="en-US" altLang="zh-CN" sz="2600"/>
              <a:t>          67</a:t>
            </a:r>
            <a:endParaRPr lang="en-US" altLang="zh-CN" sz="2600" baseline="-18000"/>
          </a:p>
        </p:txBody>
      </p:sp>
      <p:sp>
        <p:nvSpPr>
          <p:cNvPr id="31747" name="Rectangle 3"/>
          <p:cNvSpPr>
            <a:spLocks noChangeArrowheads="1"/>
          </p:cNvSpPr>
          <p:nvPr/>
        </p:nvSpPr>
        <p:spPr bwMode="auto">
          <a:xfrm>
            <a:off x="3505200" y="4868863"/>
            <a:ext cx="2362200" cy="693737"/>
          </a:xfrm>
          <a:prstGeom prst="rect">
            <a:avLst/>
          </a:prstGeom>
          <a:noFill/>
          <a:ln w="9525">
            <a:noFill/>
            <a:miter lim="800000"/>
          </a:ln>
        </p:spPr>
        <p:txBody>
          <a:bodyPr/>
          <a:lstStyle/>
          <a:p>
            <a:pPr>
              <a:lnSpc>
                <a:spcPct val="100000"/>
              </a:lnSpc>
            </a:pPr>
            <a:r>
              <a:rPr lang="en-US" altLang="zh-CN" sz="2600"/>
              <a:t>          43</a:t>
            </a:r>
            <a:endParaRPr lang="en-US" altLang="zh-CN" sz="2600" baseline="-18000"/>
          </a:p>
        </p:txBody>
      </p:sp>
      <p:sp>
        <p:nvSpPr>
          <p:cNvPr id="31748" name="Rectangle 4"/>
          <p:cNvSpPr>
            <a:spLocks noChangeArrowheads="1"/>
          </p:cNvSpPr>
          <p:nvPr/>
        </p:nvSpPr>
        <p:spPr bwMode="auto">
          <a:xfrm>
            <a:off x="3505200" y="3868738"/>
            <a:ext cx="2362200" cy="1008062"/>
          </a:xfrm>
          <a:prstGeom prst="rect">
            <a:avLst/>
          </a:prstGeom>
          <a:noFill/>
          <a:ln w="9525">
            <a:noFill/>
            <a:miter lim="800000"/>
          </a:ln>
        </p:spPr>
        <p:txBody>
          <a:bodyPr/>
          <a:lstStyle/>
          <a:p>
            <a:pPr>
              <a:lnSpc>
                <a:spcPct val="100000"/>
              </a:lnSpc>
            </a:pPr>
            <a:endParaRPr lang="zh-CN" altLang="zh-CN" sz="2600"/>
          </a:p>
        </p:txBody>
      </p:sp>
      <p:sp>
        <p:nvSpPr>
          <p:cNvPr id="31749" name="Rectangle 5"/>
          <p:cNvSpPr>
            <a:spLocks noChangeArrowheads="1"/>
          </p:cNvSpPr>
          <p:nvPr/>
        </p:nvSpPr>
        <p:spPr bwMode="auto">
          <a:xfrm>
            <a:off x="3505200" y="3748088"/>
            <a:ext cx="2362200" cy="519112"/>
          </a:xfrm>
          <a:prstGeom prst="rect">
            <a:avLst/>
          </a:prstGeom>
          <a:noFill/>
          <a:ln w="9525">
            <a:noFill/>
            <a:miter lim="800000"/>
          </a:ln>
        </p:spPr>
        <p:txBody>
          <a:bodyPr/>
          <a:lstStyle/>
          <a:p>
            <a:pPr>
              <a:lnSpc>
                <a:spcPct val="100000"/>
              </a:lnSpc>
            </a:pPr>
            <a:r>
              <a:rPr lang="en-US" altLang="zh-CN" sz="2600"/>
              <a:t>          80</a:t>
            </a:r>
            <a:endParaRPr lang="en-US" altLang="zh-CN" sz="2600" baseline="-25000"/>
          </a:p>
        </p:txBody>
      </p:sp>
      <p:sp>
        <p:nvSpPr>
          <p:cNvPr id="31750" name="Line 6"/>
          <p:cNvSpPr>
            <a:spLocks noChangeShapeType="1"/>
          </p:cNvSpPr>
          <p:nvPr/>
        </p:nvSpPr>
        <p:spPr bwMode="auto">
          <a:xfrm>
            <a:off x="3505200" y="3124200"/>
            <a:ext cx="2362200" cy="0"/>
          </a:xfrm>
          <a:prstGeom prst="line">
            <a:avLst/>
          </a:prstGeom>
          <a:noFill/>
          <a:ln w="28575" cap="sq">
            <a:solidFill>
              <a:schemeClr val="tx1"/>
            </a:solidFill>
            <a:miter lim="800000"/>
          </a:ln>
        </p:spPr>
        <p:txBody>
          <a:bodyPr wrap="none"/>
          <a:lstStyle/>
          <a:p>
            <a:endParaRPr lang="zh-CN" altLang="en-US"/>
          </a:p>
        </p:txBody>
      </p:sp>
      <p:sp>
        <p:nvSpPr>
          <p:cNvPr id="31751" name="Line 7"/>
          <p:cNvSpPr>
            <a:spLocks noChangeShapeType="1"/>
          </p:cNvSpPr>
          <p:nvPr/>
        </p:nvSpPr>
        <p:spPr bwMode="auto">
          <a:xfrm>
            <a:off x="3505200" y="3733800"/>
            <a:ext cx="2362200" cy="0"/>
          </a:xfrm>
          <a:prstGeom prst="line">
            <a:avLst/>
          </a:prstGeom>
          <a:noFill/>
          <a:ln w="12700">
            <a:solidFill>
              <a:schemeClr val="tx1"/>
            </a:solidFill>
            <a:miter lim="800000"/>
          </a:ln>
        </p:spPr>
        <p:txBody>
          <a:bodyPr wrap="none"/>
          <a:lstStyle/>
          <a:p>
            <a:endParaRPr lang="zh-CN" altLang="en-US"/>
          </a:p>
        </p:txBody>
      </p:sp>
      <p:sp>
        <p:nvSpPr>
          <p:cNvPr id="31752" name="Line 8"/>
          <p:cNvSpPr>
            <a:spLocks noChangeShapeType="1"/>
          </p:cNvSpPr>
          <p:nvPr/>
        </p:nvSpPr>
        <p:spPr bwMode="auto">
          <a:xfrm>
            <a:off x="3505200" y="4329113"/>
            <a:ext cx="2362200" cy="0"/>
          </a:xfrm>
          <a:prstGeom prst="line">
            <a:avLst/>
          </a:prstGeom>
          <a:noFill/>
          <a:ln w="12700">
            <a:solidFill>
              <a:schemeClr val="tx1"/>
            </a:solidFill>
            <a:miter lim="800000"/>
          </a:ln>
        </p:spPr>
        <p:txBody>
          <a:bodyPr wrap="none"/>
          <a:lstStyle/>
          <a:p>
            <a:endParaRPr lang="zh-CN" altLang="en-US"/>
          </a:p>
        </p:txBody>
      </p:sp>
      <p:sp>
        <p:nvSpPr>
          <p:cNvPr id="31753" name="Line 9"/>
          <p:cNvSpPr>
            <a:spLocks noChangeShapeType="1"/>
          </p:cNvSpPr>
          <p:nvPr/>
        </p:nvSpPr>
        <p:spPr bwMode="auto">
          <a:xfrm>
            <a:off x="3505200" y="4876800"/>
            <a:ext cx="2362200" cy="0"/>
          </a:xfrm>
          <a:prstGeom prst="line">
            <a:avLst/>
          </a:prstGeom>
          <a:noFill/>
          <a:ln w="12700">
            <a:solidFill>
              <a:schemeClr val="tx1"/>
            </a:solidFill>
            <a:miter lim="800000"/>
          </a:ln>
        </p:spPr>
        <p:txBody>
          <a:bodyPr wrap="none"/>
          <a:lstStyle/>
          <a:p>
            <a:endParaRPr lang="zh-CN" altLang="en-US"/>
          </a:p>
        </p:txBody>
      </p:sp>
      <p:sp>
        <p:nvSpPr>
          <p:cNvPr id="31754" name="Line 10"/>
          <p:cNvSpPr>
            <a:spLocks noChangeShapeType="1"/>
          </p:cNvSpPr>
          <p:nvPr/>
        </p:nvSpPr>
        <p:spPr bwMode="auto">
          <a:xfrm>
            <a:off x="3505200" y="5421313"/>
            <a:ext cx="2362200" cy="0"/>
          </a:xfrm>
          <a:prstGeom prst="line">
            <a:avLst/>
          </a:prstGeom>
          <a:noFill/>
          <a:ln w="12700">
            <a:solidFill>
              <a:schemeClr val="tx1"/>
            </a:solidFill>
            <a:miter lim="800000"/>
          </a:ln>
        </p:spPr>
        <p:txBody>
          <a:bodyPr wrap="none"/>
          <a:lstStyle/>
          <a:p>
            <a:endParaRPr lang="zh-CN" altLang="en-US"/>
          </a:p>
        </p:txBody>
      </p:sp>
      <p:sp>
        <p:nvSpPr>
          <p:cNvPr id="31755" name="Line 11"/>
          <p:cNvSpPr>
            <a:spLocks noChangeShapeType="1"/>
          </p:cNvSpPr>
          <p:nvPr/>
        </p:nvSpPr>
        <p:spPr bwMode="auto">
          <a:xfrm>
            <a:off x="3505200" y="5994400"/>
            <a:ext cx="2362200" cy="0"/>
          </a:xfrm>
          <a:prstGeom prst="line">
            <a:avLst/>
          </a:prstGeom>
          <a:noFill/>
          <a:ln w="28575" cap="sq">
            <a:solidFill>
              <a:schemeClr val="tx1"/>
            </a:solidFill>
            <a:miter lim="800000"/>
          </a:ln>
        </p:spPr>
        <p:txBody>
          <a:bodyPr wrap="none"/>
          <a:lstStyle/>
          <a:p>
            <a:endParaRPr lang="zh-CN" altLang="en-US"/>
          </a:p>
        </p:txBody>
      </p:sp>
      <p:sp>
        <p:nvSpPr>
          <p:cNvPr id="31756" name="Line 12"/>
          <p:cNvSpPr>
            <a:spLocks noChangeShapeType="1"/>
          </p:cNvSpPr>
          <p:nvPr/>
        </p:nvSpPr>
        <p:spPr bwMode="auto">
          <a:xfrm>
            <a:off x="3505200" y="2590800"/>
            <a:ext cx="0" cy="3403600"/>
          </a:xfrm>
          <a:prstGeom prst="line">
            <a:avLst/>
          </a:prstGeom>
          <a:noFill/>
          <a:ln w="28575" cap="sq">
            <a:solidFill>
              <a:schemeClr val="tx1"/>
            </a:solidFill>
            <a:miter lim="800000"/>
          </a:ln>
        </p:spPr>
        <p:txBody>
          <a:bodyPr wrap="none"/>
          <a:lstStyle/>
          <a:p>
            <a:endParaRPr lang="zh-CN" altLang="en-US"/>
          </a:p>
        </p:txBody>
      </p:sp>
      <p:sp>
        <p:nvSpPr>
          <p:cNvPr id="31757" name="Line 13"/>
          <p:cNvSpPr>
            <a:spLocks noChangeShapeType="1"/>
          </p:cNvSpPr>
          <p:nvPr/>
        </p:nvSpPr>
        <p:spPr bwMode="auto">
          <a:xfrm>
            <a:off x="5867400" y="2590800"/>
            <a:ext cx="0" cy="3403600"/>
          </a:xfrm>
          <a:prstGeom prst="line">
            <a:avLst/>
          </a:prstGeom>
          <a:noFill/>
          <a:ln w="28575" cap="sq">
            <a:solidFill>
              <a:schemeClr val="tx1"/>
            </a:solidFill>
            <a:miter lim="800000"/>
          </a:ln>
        </p:spPr>
        <p:txBody>
          <a:bodyPr wrap="none"/>
          <a:lstStyle/>
          <a:p>
            <a:endParaRPr lang="zh-CN" altLang="en-US"/>
          </a:p>
        </p:txBody>
      </p:sp>
      <p:sp>
        <p:nvSpPr>
          <p:cNvPr id="31758" name="Line 14"/>
          <p:cNvSpPr>
            <a:spLocks noChangeShapeType="1"/>
          </p:cNvSpPr>
          <p:nvPr/>
        </p:nvSpPr>
        <p:spPr bwMode="auto">
          <a:xfrm>
            <a:off x="3505200" y="2057400"/>
            <a:ext cx="0" cy="838200"/>
          </a:xfrm>
          <a:prstGeom prst="line">
            <a:avLst/>
          </a:prstGeom>
          <a:noFill/>
          <a:ln w="9525">
            <a:solidFill>
              <a:schemeClr val="tx1"/>
            </a:solidFill>
            <a:miter lim="800000"/>
          </a:ln>
        </p:spPr>
        <p:txBody>
          <a:bodyPr wrap="none"/>
          <a:lstStyle/>
          <a:p>
            <a:endParaRPr lang="zh-CN" altLang="en-US"/>
          </a:p>
        </p:txBody>
      </p:sp>
      <p:sp>
        <p:nvSpPr>
          <p:cNvPr id="31759" name="Line 15"/>
          <p:cNvSpPr>
            <a:spLocks noChangeShapeType="1"/>
          </p:cNvSpPr>
          <p:nvPr/>
        </p:nvSpPr>
        <p:spPr bwMode="auto">
          <a:xfrm>
            <a:off x="3505200" y="2133600"/>
            <a:ext cx="0" cy="304800"/>
          </a:xfrm>
          <a:prstGeom prst="line">
            <a:avLst/>
          </a:prstGeom>
          <a:noFill/>
          <a:ln w="9525">
            <a:solidFill>
              <a:schemeClr val="tx1"/>
            </a:solidFill>
            <a:miter lim="800000"/>
          </a:ln>
        </p:spPr>
        <p:txBody>
          <a:bodyPr wrap="none"/>
          <a:lstStyle/>
          <a:p>
            <a:endParaRPr lang="zh-CN" altLang="en-US"/>
          </a:p>
        </p:txBody>
      </p:sp>
      <p:sp>
        <p:nvSpPr>
          <p:cNvPr id="31760" name="Line 16"/>
          <p:cNvSpPr>
            <a:spLocks noChangeShapeType="1"/>
          </p:cNvSpPr>
          <p:nvPr/>
        </p:nvSpPr>
        <p:spPr bwMode="auto">
          <a:xfrm>
            <a:off x="5867400" y="2133600"/>
            <a:ext cx="0" cy="762000"/>
          </a:xfrm>
          <a:prstGeom prst="line">
            <a:avLst/>
          </a:prstGeom>
          <a:noFill/>
          <a:ln w="19050">
            <a:solidFill>
              <a:schemeClr val="tx1"/>
            </a:solidFill>
            <a:miter lim="800000"/>
          </a:ln>
        </p:spPr>
        <p:txBody>
          <a:bodyPr wrap="none"/>
          <a:lstStyle/>
          <a:p>
            <a:endParaRPr lang="zh-CN" altLang="en-US"/>
          </a:p>
        </p:txBody>
      </p:sp>
      <p:sp>
        <p:nvSpPr>
          <p:cNvPr id="31761" name="Line 17"/>
          <p:cNvSpPr>
            <a:spLocks noChangeShapeType="1"/>
          </p:cNvSpPr>
          <p:nvPr/>
        </p:nvSpPr>
        <p:spPr bwMode="auto">
          <a:xfrm>
            <a:off x="2590800" y="5791200"/>
            <a:ext cx="762000" cy="0"/>
          </a:xfrm>
          <a:prstGeom prst="line">
            <a:avLst/>
          </a:prstGeom>
          <a:noFill/>
          <a:ln w="9525">
            <a:solidFill>
              <a:schemeClr val="tx1"/>
            </a:solidFill>
            <a:miter lim="800000"/>
            <a:tailEnd type="triangle" w="med" len="med"/>
          </a:ln>
        </p:spPr>
        <p:txBody>
          <a:bodyPr wrap="none"/>
          <a:lstStyle/>
          <a:p>
            <a:endParaRPr lang="zh-CN" altLang="en-US"/>
          </a:p>
        </p:txBody>
      </p:sp>
      <p:sp>
        <p:nvSpPr>
          <p:cNvPr id="31762" name="Line 18"/>
          <p:cNvSpPr>
            <a:spLocks noChangeShapeType="1"/>
          </p:cNvSpPr>
          <p:nvPr/>
        </p:nvSpPr>
        <p:spPr bwMode="auto">
          <a:xfrm>
            <a:off x="2590800" y="3978275"/>
            <a:ext cx="762000" cy="0"/>
          </a:xfrm>
          <a:prstGeom prst="line">
            <a:avLst/>
          </a:prstGeom>
          <a:noFill/>
          <a:ln w="9525">
            <a:solidFill>
              <a:schemeClr val="tx1"/>
            </a:solidFill>
            <a:miter lim="800000"/>
            <a:tailEnd type="triangle" w="med" len="med"/>
          </a:ln>
        </p:spPr>
        <p:txBody>
          <a:bodyPr wrap="none"/>
          <a:lstStyle/>
          <a:p>
            <a:endParaRPr lang="zh-CN" altLang="en-US"/>
          </a:p>
        </p:txBody>
      </p:sp>
      <p:sp>
        <p:nvSpPr>
          <p:cNvPr id="31763" name="Text Box 19"/>
          <p:cNvSpPr txBox="1">
            <a:spLocks noChangeArrowheads="1"/>
          </p:cNvSpPr>
          <p:nvPr/>
        </p:nvSpPr>
        <p:spPr bwMode="auto">
          <a:xfrm>
            <a:off x="1447800" y="3687763"/>
            <a:ext cx="1022350" cy="579437"/>
          </a:xfrm>
          <a:prstGeom prst="rect">
            <a:avLst/>
          </a:prstGeom>
          <a:noFill/>
          <a:ln w="9525">
            <a:noFill/>
            <a:miter lim="800000"/>
          </a:ln>
        </p:spPr>
        <p:txBody>
          <a:bodyPr>
            <a:spAutoFit/>
          </a:bodyPr>
          <a:lstStyle/>
          <a:p>
            <a:pPr>
              <a:lnSpc>
                <a:spcPct val="100000"/>
              </a:lnSpc>
              <a:spcBef>
                <a:spcPct val="50000"/>
              </a:spcBef>
              <a:buClrTx/>
              <a:buFontTx/>
              <a:buNone/>
            </a:pPr>
            <a:r>
              <a:rPr kumimoji="1" lang="zh-CN" altLang="en-US" sz="3200">
                <a:latin typeface="Times New Roman" panose="02020603050405020304" pitchFamily="18" charset="0"/>
                <a:ea typeface="楷体_GB2312" pitchFamily="49" charset="-122"/>
              </a:rPr>
              <a:t>栈顶</a:t>
            </a:r>
            <a:endParaRPr kumimoji="1" lang="zh-CN" altLang="en-US" sz="3200">
              <a:latin typeface="Times New Roman" panose="02020603050405020304" pitchFamily="18" charset="0"/>
              <a:ea typeface="楷体_GB2312" pitchFamily="49" charset="-122"/>
            </a:endParaRPr>
          </a:p>
        </p:txBody>
      </p:sp>
      <p:sp>
        <p:nvSpPr>
          <p:cNvPr id="31764" name="Text Box 20"/>
          <p:cNvSpPr txBox="1">
            <a:spLocks noChangeArrowheads="1"/>
          </p:cNvSpPr>
          <p:nvPr/>
        </p:nvSpPr>
        <p:spPr bwMode="auto">
          <a:xfrm>
            <a:off x="1295400" y="5402263"/>
            <a:ext cx="1143000" cy="579437"/>
          </a:xfrm>
          <a:prstGeom prst="rect">
            <a:avLst/>
          </a:prstGeom>
          <a:noFill/>
          <a:ln w="9525">
            <a:noFill/>
            <a:miter lim="800000"/>
          </a:ln>
        </p:spPr>
        <p:txBody>
          <a:bodyPr>
            <a:spAutoFit/>
          </a:bodyPr>
          <a:lstStyle/>
          <a:p>
            <a:pPr>
              <a:lnSpc>
                <a:spcPct val="100000"/>
              </a:lnSpc>
              <a:buClrTx/>
              <a:buFontTx/>
              <a:buNone/>
            </a:pPr>
            <a:r>
              <a:rPr kumimoji="1" lang="en-US" altLang="zh-CN" sz="3200">
                <a:latin typeface="Times New Roman" panose="02020603050405020304" pitchFamily="18" charset="0"/>
                <a:ea typeface="楷体_GB2312" pitchFamily="49" charset="-122"/>
              </a:rPr>
              <a:t> </a:t>
            </a:r>
            <a:r>
              <a:rPr kumimoji="1" lang="zh-CN" altLang="en-US" sz="3200">
                <a:latin typeface="Times New Roman" panose="02020603050405020304" pitchFamily="18" charset="0"/>
                <a:ea typeface="楷体_GB2312" pitchFamily="49" charset="-122"/>
              </a:rPr>
              <a:t>栈底</a:t>
            </a:r>
            <a:endParaRPr kumimoji="1" lang="zh-CN" altLang="en-US" sz="3200">
              <a:latin typeface="Times New Roman" panose="02020603050405020304" pitchFamily="18" charset="0"/>
              <a:ea typeface="楷体_GB2312" pitchFamily="49" charset="-122"/>
            </a:endParaRPr>
          </a:p>
        </p:txBody>
      </p:sp>
      <p:sp>
        <p:nvSpPr>
          <p:cNvPr id="31765" name="Rectangle 21"/>
          <p:cNvSpPr>
            <a:spLocks noChangeArrowheads="1"/>
          </p:cNvSpPr>
          <p:nvPr/>
        </p:nvSpPr>
        <p:spPr bwMode="auto">
          <a:xfrm>
            <a:off x="3505200" y="4267200"/>
            <a:ext cx="2362200" cy="519113"/>
          </a:xfrm>
          <a:prstGeom prst="rect">
            <a:avLst/>
          </a:prstGeom>
          <a:noFill/>
          <a:ln w="9525">
            <a:noFill/>
            <a:miter lim="800000"/>
          </a:ln>
        </p:spPr>
        <p:txBody>
          <a:bodyPr/>
          <a:lstStyle/>
          <a:p>
            <a:pPr>
              <a:lnSpc>
                <a:spcPct val="100000"/>
              </a:lnSpc>
            </a:pPr>
            <a:r>
              <a:rPr lang="en-US" altLang="zh-CN" sz="2600"/>
              <a:t>          15</a:t>
            </a:r>
            <a:endParaRPr lang="en-US" altLang="zh-CN" sz="2600" baseline="-25000"/>
          </a:p>
        </p:txBody>
      </p:sp>
      <p:sp>
        <p:nvSpPr>
          <p:cNvPr id="31766" name="Text Box 22"/>
          <p:cNvSpPr txBox="1">
            <a:spLocks noChangeArrowheads="1"/>
          </p:cNvSpPr>
          <p:nvPr/>
        </p:nvSpPr>
        <p:spPr bwMode="auto">
          <a:xfrm>
            <a:off x="990600" y="685800"/>
            <a:ext cx="2216150" cy="579438"/>
          </a:xfrm>
          <a:prstGeom prst="rect">
            <a:avLst/>
          </a:prstGeom>
          <a:noFill/>
          <a:ln w="9525">
            <a:noFill/>
            <a:miter lim="800000"/>
          </a:ln>
        </p:spPr>
        <p:txBody>
          <a:bodyPr wrap="none">
            <a:spAutoFit/>
          </a:bodyPr>
          <a:lstStyle/>
          <a:p>
            <a:pPr>
              <a:lnSpc>
                <a:spcPct val="100000"/>
              </a:lnSpc>
              <a:spcBef>
                <a:spcPct val="0"/>
              </a:spcBef>
              <a:buClrTx/>
              <a:buFontTx/>
              <a:buNone/>
            </a:pPr>
            <a:r>
              <a:rPr kumimoji="1" lang="zh-CN" altLang="en-US" sz="3200">
                <a:latin typeface="Times New Roman" panose="02020603050405020304" pitchFamily="18" charset="0"/>
                <a:ea typeface="仿宋_GB2312" pitchFamily="49" charset="-122"/>
              </a:rPr>
              <a:t>进栈和出栈</a:t>
            </a:r>
            <a:endParaRPr kumimoji="1" lang="zh-CN" altLang="en-US" sz="2400">
              <a:latin typeface="Times New Roman" panose="02020603050405020304" pitchFamily="18" charset="0"/>
            </a:endParaRPr>
          </a:p>
        </p:txBody>
      </p:sp>
      <p:sp>
        <p:nvSpPr>
          <p:cNvPr id="31767" name="Line 23"/>
          <p:cNvSpPr>
            <a:spLocks noChangeShapeType="1"/>
          </p:cNvSpPr>
          <p:nvPr/>
        </p:nvSpPr>
        <p:spPr bwMode="auto">
          <a:xfrm>
            <a:off x="3505200" y="2514600"/>
            <a:ext cx="2362200" cy="0"/>
          </a:xfrm>
          <a:prstGeom prst="line">
            <a:avLst/>
          </a:prstGeom>
          <a:noFill/>
          <a:ln w="28575" cap="sq">
            <a:solidFill>
              <a:schemeClr val="tx1"/>
            </a:solidFill>
            <a:miter lim="800000"/>
          </a:ln>
        </p:spPr>
        <p:txBody>
          <a:bodyPr wrap="none"/>
          <a:lstStyle/>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505200" y="5421313"/>
            <a:ext cx="2362200" cy="573087"/>
          </a:xfrm>
          <a:prstGeom prst="rect">
            <a:avLst/>
          </a:prstGeom>
          <a:noFill/>
          <a:ln w="9525">
            <a:noFill/>
            <a:miter lim="800000"/>
          </a:ln>
        </p:spPr>
        <p:txBody>
          <a:bodyPr/>
          <a:lstStyle/>
          <a:p>
            <a:pPr>
              <a:lnSpc>
                <a:spcPct val="100000"/>
              </a:lnSpc>
            </a:pPr>
            <a:r>
              <a:rPr lang="en-US" altLang="zh-CN" sz="2600"/>
              <a:t>          67</a:t>
            </a:r>
            <a:endParaRPr lang="en-US" altLang="zh-CN" sz="2600" baseline="-18000"/>
          </a:p>
        </p:txBody>
      </p:sp>
      <p:sp>
        <p:nvSpPr>
          <p:cNvPr id="32771" name="Rectangle 3"/>
          <p:cNvSpPr>
            <a:spLocks noChangeArrowheads="1"/>
          </p:cNvSpPr>
          <p:nvPr/>
        </p:nvSpPr>
        <p:spPr bwMode="auto">
          <a:xfrm>
            <a:off x="3505200" y="4868863"/>
            <a:ext cx="2362200" cy="693737"/>
          </a:xfrm>
          <a:prstGeom prst="rect">
            <a:avLst/>
          </a:prstGeom>
          <a:noFill/>
          <a:ln w="9525">
            <a:noFill/>
            <a:miter lim="800000"/>
          </a:ln>
        </p:spPr>
        <p:txBody>
          <a:bodyPr/>
          <a:lstStyle/>
          <a:p>
            <a:pPr>
              <a:lnSpc>
                <a:spcPct val="100000"/>
              </a:lnSpc>
            </a:pPr>
            <a:r>
              <a:rPr lang="en-US" altLang="zh-CN" sz="2600"/>
              <a:t>          43</a:t>
            </a:r>
            <a:endParaRPr lang="en-US" altLang="zh-CN" sz="2600" baseline="-18000"/>
          </a:p>
        </p:txBody>
      </p:sp>
      <p:sp>
        <p:nvSpPr>
          <p:cNvPr id="32772" name="Rectangle 4"/>
          <p:cNvSpPr>
            <a:spLocks noChangeArrowheads="1"/>
          </p:cNvSpPr>
          <p:nvPr/>
        </p:nvSpPr>
        <p:spPr bwMode="auto">
          <a:xfrm>
            <a:off x="3505200" y="3868738"/>
            <a:ext cx="2362200" cy="1008062"/>
          </a:xfrm>
          <a:prstGeom prst="rect">
            <a:avLst/>
          </a:prstGeom>
          <a:noFill/>
          <a:ln w="9525">
            <a:noFill/>
            <a:miter lim="800000"/>
          </a:ln>
        </p:spPr>
        <p:txBody>
          <a:bodyPr/>
          <a:lstStyle/>
          <a:p>
            <a:pPr>
              <a:lnSpc>
                <a:spcPct val="100000"/>
              </a:lnSpc>
            </a:pPr>
            <a:endParaRPr lang="zh-CN" altLang="zh-CN" sz="2600"/>
          </a:p>
        </p:txBody>
      </p:sp>
      <p:sp>
        <p:nvSpPr>
          <p:cNvPr id="32773" name="Rectangle 5"/>
          <p:cNvSpPr>
            <a:spLocks noChangeArrowheads="1"/>
          </p:cNvSpPr>
          <p:nvPr/>
        </p:nvSpPr>
        <p:spPr bwMode="auto">
          <a:xfrm>
            <a:off x="3505200" y="3748088"/>
            <a:ext cx="2362200" cy="519112"/>
          </a:xfrm>
          <a:prstGeom prst="rect">
            <a:avLst/>
          </a:prstGeom>
          <a:noFill/>
          <a:ln w="9525">
            <a:noFill/>
            <a:miter lim="800000"/>
          </a:ln>
        </p:spPr>
        <p:txBody>
          <a:bodyPr/>
          <a:lstStyle/>
          <a:p>
            <a:pPr>
              <a:lnSpc>
                <a:spcPct val="100000"/>
              </a:lnSpc>
            </a:pPr>
            <a:r>
              <a:rPr lang="en-US" altLang="zh-CN" sz="2600"/>
              <a:t>          80</a:t>
            </a:r>
            <a:endParaRPr lang="en-US" altLang="zh-CN" sz="2600" baseline="-25000"/>
          </a:p>
        </p:txBody>
      </p:sp>
      <p:sp>
        <p:nvSpPr>
          <p:cNvPr id="32774" name="Rectangle 6"/>
          <p:cNvSpPr>
            <a:spLocks noChangeArrowheads="1"/>
          </p:cNvSpPr>
          <p:nvPr/>
        </p:nvSpPr>
        <p:spPr bwMode="auto">
          <a:xfrm>
            <a:off x="3505200" y="3124200"/>
            <a:ext cx="2362200" cy="609600"/>
          </a:xfrm>
          <a:prstGeom prst="rect">
            <a:avLst/>
          </a:prstGeom>
          <a:noFill/>
          <a:ln w="9525">
            <a:noFill/>
            <a:miter lim="800000"/>
          </a:ln>
        </p:spPr>
        <p:txBody>
          <a:bodyPr/>
          <a:lstStyle/>
          <a:p>
            <a:pPr>
              <a:lnSpc>
                <a:spcPct val="100000"/>
              </a:lnSpc>
            </a:pPr>
            <a:r>
              <a:rPr lang="en-US" altLang="zh-CN" sz="2600"/>
              <a:t>          12</a:t>
            </a:r>
            <a:endParaRPr lang="en-US" altLang="zh-CN" sz="2600" baseline="-25000"/>
          </a:p>
        </p:txBody>
      </p:sp>
      <p:sp>
        <p:nvSpPr>
          <p:cNvPr id="32775" name="Line 7"/>
          <p:cNvSpPr>
            <a:spLocks noChangeShapeType="1"/>
          </p:cNvSpPr>
          <p:nvPr/>
        </p:nvSpPr>
        <p:spPr bwMode="auto">
          <a:xfrm>
            <a:off x="3505200" y="3124200"/>
            <a:ext cx="2362200" cy="0"/>
          </a:xfrm>
          <a:prstGeom prst="line">
            <a:avLst/>
          </a:prstGeom>
          <a:noFill/>
          <a:ln w="28575" cap="sq">
            <a:solidFill>
              <a:schemeClr val="tx1"/>
            </a:solidFill>
            <a:miter lim="800000"/>
          </a:ln>
        </p:spPr>
        <p:txBody>
          <a:bodyPr wrap="none"/>
          <a:lstStyle/>
          <a:p>
            <a:endParaRPr lang="zh-CN" altLang="en-US"/>
          </a:p>
        </p:txBody>
      </p:sp>
      <p:sp>
        <p:nvSpPr>
          <p:cNvPr id="32776" name="Line 8"/>
          <p:cNvSpPr>
            <a:spLocks noChangeShapeType="1"/>
          </p:cNvSpPr>
          <p:nvPr/>
        </p:nvSpPr>
        <p:spPr bwMode="auto">
          <a:xfrm>
            <a:off x="3505200" y="3733800"/>
            <a:ext cx="2362200" cy="0"/>
          </a:xfrm>
          <a:prstGeom prst="line">
            <a:avLst/>
          </a:prstGeom>
          <a:noFill/>
          <a:ln w="12700">
            <a:solidFill>
              <a:schemeClr val="tx1"/>
            </a:solidFill>
            <a:miter lim="800000"/>
          </a:ln>
        </p:spPr>
        <p:txBody>
          <a:bodyPr wrap="none"/>
          <a:lstStyle/>
          <a:p>
            <a:endParaRPr lang="zh-CN" altLang="en-US"/>
          </a:p>
        </p:txBody>
      </p:sp>
      <p:sp>
        <p:nvSpPr>
          <p:cNvPr id="32777" name="Line 9"/>
          <p:cNvSpPr>
            <a:spLocks noChangeShapeType="1"/>
          </p:cNvSpPr>
          <p:nvPr/>
        </p:nvSpPr>
        <p:spPr bwMode="auto">
          <a:xfrm>
            <a:off x="3505200" y="4329113"/>
            <a:ext cx="2362200" cy="0"/>
          </a:xfrm>
          <a:prstGeom prst="line">
            <a:avLst/>
          </a:prstGeom>
          <a:noFill/>
          <a:ln w="12700">
            <a:solidFill>
              <a:schemeClr val="tx1"/>
            </a:solidFill>
            <a:miter lim="800000"/>
          </a:ln>
        </p:spPr>
        <p:txBody>
          <a:bodyPr wrap="none"/>
          <a:lstStyle/>
          <a:p>
            <a:endParaRPr lang="zh-CN" altLang="en-US"/>
          </a:p>
        </p:txBody>
      </p:sp>
      <p:sp>
        <p:nvSpPr>
          <p:cNvPr id="32778" name="Line 10"/>
          <p:cNvSpPr>
            <a:spLocks noChangeShapeType="1"/>
          </p:cNvSpPr>
          <p:nvPr/>
        </p:nvSpPr>
        <p:spPr bwMode="auto">
          <a:xfrm>
            <a:off x="3505200" y="4876800"/>
            <a:ext cx="2362200" cy="0"/>
          </a:xfrm>
          <a:prstGeom prst="line">
            <a:avLst/>
          </a:prstGeom>
          <a:noFill/>
          <a:ln w="12700">
            <a:solidFill>
              <a:schemeClr val="tx1"/>
            </a:solidFill>
            <a:miter lim="800000"/>
          </a:ln>
        </p:spPr>
        <p:txBody>
          <a:bodyPr wrap="none"/>
          <a:lstStyle/>
          <a:p>
            <a:endParaRPr lang="zh-CN" altLang="en-US"/>
          </a:p>
        </p:txBody>
      </p:sp>
      <p:sp>
        <p:nvSpPr>
          <p:cNvPr id="32779" name="Line 11"/>
          <p:cNvSpPr>
            <a:spLocks noChangeShapeType="1"/>
          </p:cNvSpPr>
          <p:nvPr/>
        </p:nvSpPr>
        <p:spPr bwMode="auto">
          <a:xfrm>
            <a:off x="3505200" y="5421313"/>
            <a:ext cx="2362200" cy="0"/>
          </a:xfrm>
          <a:prstGeom prst="line">
            <a:avLst/>
          </a:prstGeom>
          <a:noFill/>
          <a:ln w="12700">
            <a:solidFill>
              <a:schemeClr val="tx1"/>
            </a:solidFill>
            <a:miter lim="800000"/>
          </a:ln>
        </p:spPr>
        <p:txBody>
          <a:bodyPr wrap="none"/>
          <a:lstStyle/>
          <a:p>
            <a:endParaRPr lang="zh-CN" altLang="en-US"/>
          </a:p>
        </p:txBody>
      </p:sp>
      <p:sp>
        <p:nvSpPr>
          <p:cNvPr id="32780" name="Line 12"/>
          <p:cNvSpPr>
            <a:spLocks noChangeShapeType="1"/>
          </p:cNvSpPr>
          <p:nvPr/>
        </p:nvSpPr>
        <p:spPr bwMode="auto">
          <a:xfrm>
            <a:off x="3505200" y="5994400"/>
            <a:ext cx="2362200" cy="0"/>
          </a:xfrm>
          <a:prstGeom prst="line">
            <a:avLst/>
          </a:prstGeom>
          <a:noFill/>
          <a:ln w="28575" cap="sq">
            <a:solidFill>
              <a:schemeClr val="tx1"/>
            </a:solidFill>
            <a:miter lim="800000"/>
          </a:ln>
        </p:spPr>
        <p:txBody>
          <a:bodyPr wrap="none"/>
          <a:lstStyle/>
          <a:p>
            <a:endParaRPr lang="zh-CN" altLang="en-US"/>
          </a:p>
        </p:txBody>
      </p:sp>
      <p:sp>
        <p:nvSpPr>
          <p:cNvPr id="32781" name="Line 13"/>
          <p:cNvSpPr>
            <a:spLocks noChangeShapeType="1"/>
          </p:cNvSpPr>
          <p:nvPr/>
        </p:nvSpPr>
        <p:spPr bwMode="auto">
          <a:xfrm>
            <a:off x="3505200" y="2590800"/>
            <a:ext cx="0" cy="3403600"/>
          </a:xfrm>
          <a:prstGeom prst="line">
            <a:avLst/>
          </a:prstGeom>
          <a:noFill/>
          <a:ln w="28575" cap="sq">
            <a:solidFill>
              <a:schemeClr val="tx1"/>
            </a:solidFill>
            <a:miter lim="800000"/>
          </a:ln>
        </p:spPr>
        <p:txBody>
          <a:bodyPr wrap="none"/>
          <a:lstStyle/>
          <a:p>
            <a:endParaRPr lang="zh-CN" altLang="en-US"/>
          </a:p>
        </p:txBody>
      </p:sp>
      <p:sp>
        <p:nvSpPr>
          <p:cNvPr id="32782" name="Line 14"/>
          <p:cNvSpPr>
            <a:spLocks noChangeShapeType="1"/>
          </p:cNvSpPr>
          <p:nvPr/>
        </p:nvSpPr>
        <p:spPr bwMode="auto">
          <a:xfrm>
            <a:off x="5867400" y="2590800"/>
            <a:ext cx="0" cy="3403600"/>
          </a:xfrm>
          <a:prstGeom prst="line">
            <a:avLst/>
          </a:prstGeom>
          <a:noFill/>
          <a:ln w="28575" cap="sq">
            <a:solidFill>
              <a:schemeClr val="tx1"/>
            </a:solidFill>
            <a:miter lim="800000"/>
          </a:ln>
        </p:spPr>
        <p:txBody>
          <a:bodyPr wrap="none"/>
          <a:lstStyle/>
          <a:p>
            <a:endParaRPr lang="zh-CN" altLang="en-US"/>
          </a:p>
        </p:txBody>
      </p:sp>
      <p:sp>
        <p:nvSpPr>
          <p:cNvPr id="32783" name="Line 15"/>
          <p:cNvSpPr>
            <a:spLocks noChangeShapeType="1"/>
          </p:cNvSpPr>
          <p:nvPr/>
        </p:nvSpPr>
        <p:spPr bwMode="auto">
          <a:xfrm>
            <a:off x="3505200" y="2057400"/>
            <a:ext cx="0" cy="838200"/>
          </a:xfrm>
          <a:prstGeom prst="line">
            <a:avLst/>
          </a:prstGeom>
          <a:noFill/>
          <a:ln w="9525">
            <a:solidFill>
              <a:schemeClr val="tx1"/>
            </a:solidFill>
            <a:miter lim="800000"/>
          </a:ln>
        </p:spPr>
        <p:txBody>
          <a:bodyPr wrap="none"/>
          <a:lstStyle/>
          <a:p>
            <a:endParaRPr lang="zh-CN" altLang="en-US"/>
          </a:p>
        </p:txBody>
      </p:sp>
      <p:sp>
        <p:nvSpPr>
          <p:cNvPr id="32784" name="Line 16"/>
          <p:cNvSpPr>
            <a:spLocks noChangeShapeType="1"/>
          </p:cNvSpPr>
          <p:nvPr/>
        </p:nvSpPr>
        <p:spPr bwMode="auto">
          <a:xfrm>
            <a:off x="3505200" y="2133600"/>
            <a:ext cx="0" cy="304800"/>
          </a:xfrm>
          <a:prstGeom prst="line">
            <a:avLst/>
          </a:prstGeom>
          <a:noFill/>
          <a:ln w="9525">
            <a:solidFill>
              <a:schemeClr val="tx1"/>
            </a:solidFill>
            <a:miter lim="800000"/>
          </a:ln>
        </p:spPr>
        <p:txBody>
          <a:bodyPr wrap="none"/>
          <a:lstStyle/>
          <a:p>
            <a:endParaRPr lang="zh-CN" altLang="en-US"/>
          </a:p>
        </p:txBody>
      </p:sp>
      <p:sp>
        <p:nvSpPr>
          <p:cNvPr id="32785" name="Line 17"/>
          <p:cNvSpPr>
            <a:spLocks noChangeShapeType="1"/>
          </p:cNvSpPr>
          <p:nvPr/>
        </p:nvSpPr>
        <p:spPr bwMode="auto">
          <a:xfrm>
            <a:off x="5867400" y="2133600"/>
            <a:ext cx="0" cy="762000"/>
          </a:xfrm>
          <a:prstGeom prst="line">
            <a:avLst/>
          </a:prstGeom>
          <a:noFill/>
          <a:ln w="19050">
            <a:solidFill>
              <a:schemeClr val="tx1"/>
            </a:solidFill>
            <a:miter lim="800000"/>
          </a:ln>
        </p:spPr>
        <p:txBody>
          <a:bodyPr wrap="none"/>
          <a:lstStyle/>
          <a:p>
            <a:endParaRPr lang="zh-CN" altLang="en-US"/>
          </a:p>
        </p:txBody>
      </p:sp>
      <p:sp>
        <p:nvSpPr>
          <p:cNvPr id="32786" name="Line 18"/>
          <p:cNvSpPr>
            <a:spLocks noChangeShapeType="1"/>
          </p:cNvSpPr>
          <p:nvPr/>
        </p:nvSpPr>
        <p:spPr bwMode="auto">
          <a:xfrm>
            <a:off x="2590800" y="5791200"/>
            <a:ext cx="762000" cy="0"/>
          </a:xfrm>
          <a:prstGeom prst="line">
            <a:avLst/>
          </a:prstGeom>
          <a:noFill/>
          <a:ln w="9525">
            <a:solidFill>
              <a:schemeClr val="tx1"/>
            </a:solidFill>
            <a:miter lim="800000"/>
            <a:tailEnd type="triangle" w="med" len="med"/>
          </a:ln>
        </p:spPr>
        <p:txBody>
          <a:bodyPr wrap="none"/>
          <a:lstStyle/>
          <a:p>
            <a:endParaRPr lang="zh-CN" altLang="en-US"/>
          </a:p>
        </p:txBody>
      </p:sp>
      <p:sp>
        <p:nvSpPr>
          <p:cNvPr id="32787" name="Line 19"/>
          <p:cNvSpPr>
            <a:spLocks noChangeShapeType="1"/>
          </p:cNvSpPr>
          <p:nvPr/>
        </p:nvSpPr>
        <p:spPr bwMode="auto">
          <a:xfrm>
            <a:off x="2590800" y="3414713"/>
            <a:ext cx="762000" cy="0"/>
          </a:xfrm>
          <a:prstGeom prst="line">
            <a:avLst/>
          </a:prstGeom>
          <a:noFill/>
          <a:ln w="9525">
            <a:solidFill>
              <a:schemeClr val="tx1"/>
            </a:solidFill>
            <a:miter lim="800000"/>
            <a:tailEnd type="triangle" w="med" len="med"/>
          </a:ln>
        </p:spPr>
        <p:txBody>
          <a:bodyPr wrap="none"/>
          <a:lstStyle/>
          <a:p>
            <a:endParaRPr lang="zh-CN" altLang="en-US"/>
          </a:p>
        </p:txBody>
      </p:sp>
      <p:sp>
        <p:nvSpPr>
          <p:cNvPr id="32788" name="Text Box 20"/>
          <p:cNvSpPr txBox="1">
            <a:spLocks noChangeArrowheads="1"/>
          </p:cNvSpPr>
          <p:nvPr/>
        </p:nvSpPr>
        <p:spPr bwMode="auto">
          <a:xfrm>
            <a:off x="1447800" y="3124200"/>
            <a:ext cx="1022350" cy="579438"/>
          </a:xfrm>
          <a:prstGeom prst="rect">
            <a:avLst/>
          </a:prstGeom>
          <a:noFill/>
          <a:ln w="9525">
            <a:noFill/>
            <a:miter lim="800000"/>
          </a:ln>
        </p:spPr>
        <p:txBody>
          <a:bodyPr>
            <a:spAutoFit/>
          </a:bodyPr>
          <a:lstStyle/>
          <a:p>
            <a:pPr>
              <a:lnSpc>
                <a:spcPct val="100000"/>
              </a:lnSpc>
              <a:spcBef>
                <a:spcPct val="50000"/>
              </a:spcBef>
              <a:buClrTx/>
              <a:buFontTx/>
              <a:buNone/>
            </a:pPr>
            <a:r>
              <a:rPr kumimoji="1" lang="zh-CN" altLang="en-US" sz="3200">
                <a:latin typeface="Times New Roman" panose="02020603050405020304" pitchFamily="18" charset="0"/>
                <a:ea typeface="楷体_GB2312" pitchFamily="49" charset="-122"/>
              </a:rPr>
              <a:t>栈顶</a:t>
            </a:r>
            <a:endParaRPr kumimoji="1" lang="zh-CN" altLang="en-US" sz="3200">
              <a:latin typeface="Times New Roman" panose="02020603050405020304" pitchFamily="18" charset="0"/>
              <a:ea typeface="楷体_GB2312" pitchFamily="49" charset="-122"/>
            </a:endParaRPr>
          </a:p>
        </p:txBody>
      </p:sp>
      <p:sp>
        <p:nvSpPr>
          <p:cNvPr id="32789" name="Text Box 21"/>
          <p:cNvSpPr txBox="1">
            <a:spLocks noChangeArrowheads="1"/>
          </p:cNvSpPr>
          <p:nvPr/>
        </p:nvSpPr>
        <p:spPr bwMode="auto">
          <a:xfrm>
            <a:off x="1295400" y="5402263"/>
            <a:ext cx="1143000" cy="579437"/>
          </a:xfrm>
          <a:prstGeom prst="rect">
            <a:avLst/>
          </a:prstGeom>
          <a:noFill/>
          <a:ln w="9525">
            <a:noFill/>
            <a:miter lim="800000"/>
          </a:ln>
        </p:spPr>
        <p:txBody>
          <a:bodyPr>
            <a:spAutoFit/>
          </a:bodyPr>
          <a:lstStyle/>
          <a:p>
            <a:pPr>
              <a:lnSpc>
                <a:spcPct val="100000"/>
              </a:lnSpc>
              <a:buClrTx/>
              <a:buFontTx/>
              <a:buNone/>
            </a:pPr>
            <a:r>
              <a:rPr kumimoji="1" lang="en-US" altLang="zh-CN" sz="3200">
                <a:latin typeface="Times New Roman" panose="02020603050405020304" pitchFamily="18" charset="0"/>
                <a:ea typeface="楷体_GB2312" pitchFamily="49" charset="-122"/>
              </a:rPr>
              <a:t> </a:t>
            </a:r>
            <a:r>
              <a:rPr kumimoji="1" lang="zh-CN" altLang="en-US" sz="3200">
                <a:latin typeface="Times New Roman" panose="02020603050405020304" pitchFamily="18" charset="0"/>
                <a:ea typeface="楷体_GB2312" pitchFamily="49" charset="-122"/>
              </a:rPr>
              <a:t>栈底</a:t>
            </a:r>
            <a:endParaRPr kumimoji="1" lang="zh-CN" altLang="en-US" sz="3200">
              <a:latin typeface="Times New Roman" panose="02020603050405020304" pitchFamily="18" charset="0"/>
              <a:ea typeface="楷体_GB2312" pitchFamily="49" charset="-122"/>
            </a:endParaRPr>
          </a:p>
        </p:txBody>
      </p:sp>
      <p:sp>
        <p:nvSpPr>
          <p:cNvPr id="32790" name="Rectangle 22"/>
          <p:cNvSpPr>
            <a:spLocks noChangeArrowheads="1"/>
          </p:cNvSpPr>
          <p:nvPr/>
        </p:nvSpPr>
        <p:spPr bwMode="auto">
          <a:xfrm>
            <a:off x="3505200" y="4267200"/>
            <a:ext cx="2362200" cy="519113"/>
          </a:xfrm>
          <a:prstGeom prst="rect">
            <a:avLst/>
          </a:prstGeom>
          <a:noFill/>
          <a:ln w="9525">
            <a:noFill/>
            <a:miter lim="800000"/>
          </a:ln>
        </p:spPr>
        <p:txBody>
          <a:bodyPr/>
          <a:lstStyle/>
          <a:p>
            <a:pPr>
              <a:lnSpc>
                <a:spcPct val="100000"/>
              </a:lnSpc>
            </a:pPr>
            <a:r>
              <a:rPr lang="en-US" altLang="zh-CN" sz="2600"/>
              <a:t>          15</a:t>
            </a:r>
            <a:endParaRPr lang="en-US" altLang="zh-CN" sz="2600" baseline="-25000"/>
          </a:p>
        </p:txBody>
      </p:sp>
      <p:sp>
        <p:nvSpPr>
          <p:cNvPr id="32791" name="Text Box 23"/>
          <p:cNvSpPr txBox="1">
            <a:spLocks noChangeArrowheads="1"/>
          </p:cNvSpPr>
          <p:nvPr/>
        </p:nvSpPr>
        <p:spPr bwMode="auto">
          <a:xfrm>
            <a:off x="990600" y="685800"/>
            <a:ext cx="2216150" cy="579438"/>
          </a:xfrm>
          <a:prstGeom prst="rect">
            <a:avLst/>
          </a:prstGeom>
          <a:noFill/>
          <a:ln w="9525">
            <a:noFill/>
            <a:miter lim="800000"/>
          </a:ln>
        </p:spPr>
        <p:txBody>
          <a:bodyPr wrap="none">
            <a:spAutoFit/>
          </a:bodyPr>
          <a:lstStyle/>
          <a:p>
            <a:pPr>
              <a:lnSpc>
                <a:spcPct val="100000"/>
              </a:lnSpc>
              <a:spcBef>
                <a:spcPct val="0"/>
              </a:spcBef>
              <a:buClrTx/>
              <a:buFontTx/>
              <a:buNone/>
            </a:pPr>
            <a:r>
              <a:rPr kumimoji="1" lang="zh-CN" altLang="en-US" sz="3200">
                <a:latin typeface="Times New Roman" panose="02020603050405020304" pitchFamily="18" charset="0"/>
                <a:ea typeface="仿宋_GB2312" pitchFamily="49" charset="-122"/>
              </a:rPr>
              <a:t>进栈和出栈</a:t>
            </a:r>
            <a:endParaRPr kumimoji="1" lang="zh-CN" altLang="en-US" sz="2400">
              <a:latin typeface="Times New Roman" panose="02020603050405020304" pitchFamily="18" charset="0"/>
            </a:endParaRPr>
          </a:p>
        </p:txBody>
      </p:sp>
      <p:sp>
        <p:nvSpPr>
          <p:cNvPr id="32792" name="Line 24"/>
          <p:cNvSpPr>
            <a:spLocks noChangeShapeType="1"/>
          </p:cNvSpPr>
          <p:nvPr/>
        </p:nvSpPr>
        <p:spPr bwMode="auto">
          <a:xfrm>
            <a:off x="3505200" y="2514600"/>
            <a:ext cx="2362200" cy="0"/>
          </a:xfrm>
          <a:prstGeom prst="line">
            <a:avLst/>
          </a:prstGeom>
          <a:noFill/>
          <a:ln w="28575" cap="sq">
            <a:solidFill>
              <a:schemeClr val="tx1"/>
            </a:solidFill>
            <a:miter lim="800000"/>
          </a:ln>
        </p:spPr>
        <p:txBody>
          <a:bodyPr wrap="none"/>
          <a:lstStyle/>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a:t>栈的类型定义</a:t>
            </a:r>
            <a:endParaRPr lang="zh-CN" altLang="en-US"/>
          </a:p>
        </p:txBody>
      </p:sp>
      <p:sp>
        <p:nvSpPr>
          <p:cNvPr id="34819" name="Rectangle 3"/>
          <p:cNvSpPr>
            <a:spLocks noGrp="1" noChangeArrowheads="1"/>
          </p:cNvSpPr>
          <p:nvPr>
            <p:ph type="body" idx="1"/>
          </p:nvPr>
        </p:nvSpPr>
        <p:spPr/>
        <p:txBody>
          <a:bodyPr/>
          <a:lstStyle/>
          <a:p>
            <a:pPr eaLnBrk="1" hangingPunct="1">
              <a:lnSpc>
                <a:spcPct val="150000"/>
              </a:lnSpc>
            </a:pPr>
            <a:r>
              <a:rPr lang="zh-CN" altLang="en-US" dirty="0"/>
              <a:t>其类型定义如下：</a:t>
            </a:r>
            <a:br>
              <a:rPr lang="zh-CN" altLang="en-US" dirty="0"/>
            </a:br>
            <a:r>
              <a:rPr lang="en-US" altLang="zh-CN" b="1" dirty="0"/>
              <a:t>ADT Stack {</a:t>
            </a:r>
            <a:br>
              <a:rPr lang="en-US" altLang="zh-CN" dirty="0"/>
            </a:br>
            <a:r>
              <a:rPr lang="zh-CN" altLang="en-US" dirty="0"/>
              <a:t>　</a:t>
            </a:r>
            <a:r>
              <a:rPr lang="zh-CN" altLang="en-US" b="1" dirty="0"/>
              <a:t>数据对象：</a:t>
            </a:r>
            <a:r>
              <a:rPr lang="en-US" altLang="zh-CN" dirty="0"/>
              <a:t>D</a:t>
            </a:r>
            <a:r>
              <a:rPr lang="zh-CN" altLang="en-US" dirty="0"/>
              <a:t>＝</a:t>
            </a:r>
            <a:r>
              <a:rPr lang="en-US" altLang="zh-CN" dirty="0"/>
              <a:t>{ </a:t>
            </a:r>
            <a:r>
              <a:rPr lang="en-US" altLang="zh-CN" dirty="0" err="1"/>
              <a:t>a</a:t>
            </a:r>
            <a:r>
              <a:rPr lang="en-US" altLang="zh-CN" baseline="-25000" dirty="0" err="1"/>
              <a:t>i</a:t>
            </a:r>
            <a:r>
              <a:rPr lang="en-US" altLang="zh-CN" dirty="0"/>
              <a:t>| </a:t>
            </a:r>
            <a:r>
              <a:rPr lang="en-US" altLang="zh-CN" dirty="0" err="1"/>
              <a:t>a</a:t>
            </a:r>
            <a:r>
              <a:rPr lang="en-US" altLang="zh-CN" baseline="-25000" dirty="0" err="1"/>
              <a:t>i</a:t>
            </a:r>
            <a:r>
              <a:rPr lang="en-US" altLang="zh-CN" dirty="0" err="1"/>
              <a:t>∈ElemSet</a:t>
            </a:r>
            <a:r>
              <a:rPr lang="en-US" altLang="zh-CN" dirty="0"/>
              <a:t>, </a:t>
            </a:r>
            <a:r>
              <a:rPr lang="en-US" altLang="zh-CN" dirty="0" err="1"/>
              <a:t>i</a:t>
            </a:r>
            <a:r>
              <a:rPr lang="en-US" altLang="zh-CN" dirty="0"/>
              <a:t>=1,2,...,n, n≥0 }</a:t>
            </a:r>
            <a:br>
              <a:rPr lang="en-US" altLang="zh-CN" dirty="0"/>
            </a:br>
            <a:r>
              <a:rPr lang="zh-CN" altLang="en-US" dirty="0"/>
              <a:t>　</a:t>
            </a:r>
            <a:r>
              <a:rPr lang="zh-CN" altLang="en-US" b="1" dirty="0"/>
              <a:t>数据关系：</a:t>
            </a:r>
            <a:r>
              <a:rPr lang="en-US" altLang="zh-CN" dirty="0"/>
              <a:t>R1</a:t>
            </a:r>
            <a:r>
              <a:rPr lang="zh-CN" altLang="en-US" dirty="0"/>
              <a:t>＝</a:t>
            </a:r>
            <a:r>
              <a:rPr lang="en-US" altLang="zh-CN" dirty="0"/>
              <a:t>{ &lt; a</a:t>
            </a:r>
            <a:r>
              <a:rPr lang="en-US" altLang="zh-CN" baseline="-25000" dirty="0"/>
              <a:t>i-1</a:t>
            </a:r>
            <a:r>
              <a:rPr lang="en-US" altLang="zh-CN" dirty="0"/>
              <a:t> , </a:t>
            </a:r>
            <a:r>
              <a:rPr lang="en-US" altLang="zh-CN" dirty="0" err="1"/>
              <a:t>a</a:t>
            </a:r>
            <a:r>
              <a:rPr lang="en-US" altLang="zh-CN" baseline="-25000" dirty="0" err="1"/>
              <a:t>i</a:t>
            </a:r>
            <a:r>
              <a:rPr lang="en-US" altLang="zh-CN" dirty="0"/>
              <a:t> &gt;| </a:t>
            </a:r>
            <a:r>
              <a:rPr lang="en-US" altLang="zh-CN" dirty="0" err="1"/>
              <a:t>a</a:t>
            </a:r>
            <a:r>
              <a:rPr lang="en-US" altLang="zh-CN" baseline="-25000" dirty="0" err="1"/>
              <a:t>i-1</a:t>
            </a:r>
            <a:r>
              <a:rPr lang="en-US" altLang="zh-CN" dirty="0"/>
              <a:t>, a</a:t>
            </a:r>
            <a:r>
              <a:rPr lang="en-US" altLang="zh-CN" baseline="-25000" dirty="0"/>
              <a:t>i</a:t>
            </a:r>
            <a:r>
              <a:rPr lang="en-US" altLang="zh-CN" dirty="0"/>
              <a:t>∈D, </a:t>
            </a:r>
            <a:r>
              <a:rPr lang="en-US" altLang="zh-CN" dirty="0" err="1"/>
              <a:t>i</a:t>
            </a:r>
            <a:r>
              <a:rPr lang="en-US" altLang="zh-CN" dirty="0"/>
              <a:t>=2,...,n }  </a:t>
            </a:r>
            <a:r>
              <a:rPr lang="zh-CN" altLang="en-US" dirty="0"/>
              <a:t>约定</a:t>
            </a:r>
            <a:r>
              <a:rPr lang="en-US" altLang="zh-CN" dirty="0"/>
              <a:t>a</a:t>
            </a:r>
            <a:r>
              <a:rPr lang="en-US" altLang="zh-CN" baseline="-25000" dirty="0"/>
              <a:t>n</a:t>
            </a:r>
            <a:r>
              <a:rPr lang="zh-CN" altLang="en-US" dirty="0"/>
              <a:t>端为栈顶</a:t>
            </a:r>
            <a:r>
              <a:rPr lang="en-US" altLang="zh-CN" dirty="0"/>
              <a:t>, a</a:t>
            </a:r>
            <a:r>
              <a:rPr lang="en-US" altLang="zh-CN" baseline="-25000" dirty="0"/>
              <a:t>1</a:t>
            </a:r>
            <a:r>
              <a:rPr lang="zh-CN" altLang="en-US" dirty="0"/>
              <a:t>端为栈底。 </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74675" y="304800"/>
            <a:ext cx="8001000" cy="811213"/>
          </a:xfrm>
        </p:spPr>
        <p:txBody>
          <a:bodyPr>
            <a:normAutofit/>
          </a:bodyPr>
          <a:lstStyle/>
          <a:p>
            <a:pPr eaLnBrk="1" hangingPunct="1"/>
            <a:r>
              <a:rPr lang="zh-CN" altLang="en-US" sz="2400" b="1" dirty="0">
                <a:solidFill>
                  <a:srgbClr val="FF6600"/>
                </a:solidFill>
              </a:rPr>
              <a:t>定义在栈结构上的基本运算</a:t>
            </a:r>
            <a:endParaRPr lang="zh-CN" altLang="en-US" sz="2800" dirty="0"/>
          </a:p>
        </p:txBody>
      </p:sp>
      <p:sp>
        <p:nvSpPr>
          <p:cNvPr id="35843" name="Rectangle 3"/>
          <p:cNvSpPr>
            <a:spLocks noGrp="1" noChangeArrowheads="1"/>
          </p:cNvSpPr>
          <p:nvPr>
            <p:ph type="body" idx="1"/>
          </p:nvPr>
        </p:nvSpPr>
        <p:spPr>
          <a:xfrm>
            <a:off x="847725" y="1285860"/>
            <a:ext cx="7612707" cy="4786346"/>
          </a:xfrm>
        </p:spPr>
        <p:txBody>
          <a:bodyPr>
            <a:normAutofit lnSpcReduction="20000"/>
          </a:bodyPr>
          <a:lstStyle/>
          <a:p>
            <a:pPr eaLnBrk="1" hangingPunct="1">
              <a:lnSpc>
                <a:spcPct val="150000"/>
              </a:lnSpc>
              <a:buFont typeface="Wingdings" panose="05000000000000000000" pitchFamily="2" charset="2"/>
              <a:buNone/>
            </a:pPr>
            <a:r>
              <a:rPr lang="en-US" altLang="zh-CN" sz="2100" dirty="0"/>
              <a:t> (1)  </a:t>
            </a:r>
            <a:r>
              <a:rPr lang="zh-CN" altLang="en-US" sz="2100" dirty="0"/>
              <a:t>生成空栈操作          </a:t>
            </a:r>
            <a:r>
              <a:rPr lang="en-US" altLang="zh-CN" sz="2100" dirty="0" err="1">
                <a:solidFill>
                  <a:schemeClr val="accent2"/>
                </a:solidFill>
              </a:rPr>
              <a:t>InitStack</a:t>
            </a:r>
            <a:r>
              <a:rPr lang="en-US" altLang="zh-CN" sz="2100" dirty="0"/>
              <a:t>(&amp;S)</a:t>
            </a:r>
            <a:endParaRPr lang="en-US" altLang="zh-CN" sz="2100" dirty="0"/>
          </a:p>
          <a:p>
            <a:pPr>
              <a:lnSpc>
                <a:spcPct val="150000"/>
              </a:lnSpc>
              <a:buNone/>
            </a:pPr>
            <a:r>
              <a:rPr lang="en-US" altLang="zh-CN" sz="2100" dirty="0">
                <a:sym typeface="+mn-ea"/>
              </a:rPr>
              <a:t> (2) </a:t>
            </a:r>
            <a:r>
              <a:rPr lang="zh-CN" altLang="en-US" sz="2100" dirty="0"/>
              <a:t>销毁栈</a:t>
            </a:r>
            <a:r>
              <a:rPr lang="en-US" altLang="zh-CN" sz="2100" dirty="0"/>
              <a:t>		     </a:t>
            </a:r>
            <a:r>
              <a:rPr lang="en-US" altLang="zh-CN" sz="2100" dirty="0" err="1">
                <a:solidFill>
                  <a:schemeClr val="accent2"/>
                </a:solidFill>
              </a:rPr>
              <a:t>DestroyStack</a:t>
            </a:r>
            <a:r>
              <a:rPr lang="en-US" altLang="zh-CN" sz="2100" dirty="0"/>
              <a:t>(&amp;S)</a:t>
            </a:r>
            <a:endParaRPr lang="en-US" altLang="zh-CN" sz="2100" dirty="0"/>
          </a:p>
          <a:p>
            <a:pPr>
              <a:lnSpc>
                <a:spcPct val="150000"/>
              </a:lnSpc>
              <a:buNone/>
            </a:pPr>
            <a:r>
              <a:rPr lang="en-US" altLang="zh-CN" sz="2100" dirty="0"/>
              <a:t> (3)  </a:t>
            </a:r>
            <a:r>
              <a:rPr lang="zh-CN" altLang="en-US" sz="2100" dirty="0"/>
              <a:t>判栈空函数             </a:t>
            </a:r>
            <a:r>
              <a:rPr lang="en-US" altLang="zh-CN" sz="2100" dirty="0" err="1">
                <a:solidFill>
                  <a:schemeClr val="accent2"/>
                </a:solidFill>
              </a:rPr>
              <a:t>StackEmpty</a:t>
            </a:r>
            <a:r>
              <a:rPr lang="en-US" altLang="zh-CN" sz="2100" dirty="0">
                <a:solidFill>
                  <a:schemeClr val="accent2"/>
                </a:solidFill>
              </a:rPr>
              <a:t> </a:t>
            </a:r>
            <a:r>
              <a:rPr lang="en-US" altLang="zh-CN" sz="2100" dirty="0"/>
              <a:t>(S)</a:t>
            </a:r>
            <a:endParaRPr lang="en-US" altLang="zh-CN" sz="2100" dirty="0"/>
          </a:p>
          <a:p>
            <a:pPr eaLnBrk="1" hangingPunct="1">
              <a:lnSpc>
                <a:spcPct val="150000"/>
              </a:lnSpc>
              <a:buFont typeface="Wingdings" panose="05000000000000000000" pitchFamily="2" charset="2"/>
              <a:buNone/>
            </a:pPr>
            <a:r>
              <a:rPr lang="en-US" altLang="zh-CN" sz="2100" dirty="0"/>
              <a:t> (4)  </a:t>
            </a:r>
            <a:r>
              <a:rPr lang="zh-CN" altLang="en-US" sz="2100" dirty="0"/>
              <a:t>数据元素入栈操作    </a:t>
            </a:r>
            <a:r>
              <a:rPr lang="en-US" altLang="zh-CN" sz="2100" dirty="0">
                <a:solidFill>
                  <a:schemeClr val="accent2"/>
                </a:solidFill>
              </a:rPr>
              <a:t>Push </a:t>
            </a:r>
            <a:r>
              <a:rPr lang="en-US" altLang="zh-CN" sz="2100" dirty="0"/>
              <a:t>(&amp;</a:t>
            </a:r>
            <a:r>
              <a:rPr lang="en-US" altLang="zh-CN" sz="2100" dirty="0" err="1"/>
              <a:t>S,e</a:t>
            </a:r>
            <a:r>
              <a:rPr lang="en-US" altLang="zh-CN" sz="2100" dirty="0"/>
              <a:t>)</a:t>
            </a:r>
            <a:endParaRPr lang="en-US" altLang="zh-CN" sz="2100" dirty="0"/>
          </a:p>
          <a:p>
            <a:pPr eaLnBrk="1" hangingPunct="1">
              <a:lnSpc>
                <a:spcPct val="150000"/>
              </a:lnSpc>
              <a:buFont typeface="Wingdings" panose="05000000000000000000" pitchFamily="2" charset="2"/>
              <a:buNone/>
            </a:pPr>
            <a:r>
              <a:rPr lang="en-US" altLang="zh-CN" sz="2100" dirty="0"/>
              <a:t> (5)  </a:t>
            </a:r>
            <a:r>
              <a:rPr lang="zh-CN" altLang="en-US" sz="2100" dirty="0"/>
              <a:t>数据元素出栈函数    </a:t>
            </a:r>
            <a:r>
              <a:rPr lang="en-US" altLang="zh-CN" sz="2100" dirty="0">
                <a:solidFill>
                  <a:schemeClr val="accent2"/>
                </a:solidFill>
              </a:rPr>
              <a:t>Pop </a:t>
            </a:r>
            <a:r>
              <a:rPr lang="en-US" altLang="zh-CN" sz="2100" dirty="0"/>
              <a:t>(&amp;</a:t>
            </a:r>
            <a:r>
              <a:rPr lang="en-US" altLang="zh-CN" sz="2100" dirty="0" err="1"/>
              <a:t>S,&amp;e</a:t>
            </a:r>
            <a:r>
              <a:rPr lang="en-US" altLang="zh-CN" sz="2100" dirty="0"/>
              <a:t>)</a:t>
            </a:r>
            <a:endParaRPr lang="en-US" altLang="zh-CN" sz="2100" dirty="0"/>
          </a:p>
          <a:p>
            <a:pPr eaLnBrk="1" hangingPunct="1">
              <a:lnSpc>
                <a:spcPct val="150000"/>
              </a:lnSpc>
              <a:buFont typeface="Wingdings" panose="05000000000000000000" pitchFamily="2" charset="2"/>
              <a:buNone/>
            </a:pPr>
            <a:r>
              <a:rPr lang="en-US" altLang="zh-CN" sz="2100" dirty="0"/>
              <a:t> (6)  </a:t>
            </a:r>
            <a:r>
              <a:rPr lang="zh-CN" altLang="en-US" sz="2100" dirty="0"/>
              <a:t>取栈顶元素函数       </a:t>
            </a:r>
            <a:r>
              <a:rPr lang="en-US" altLang="zh-CN" sz="2100" dirty="0" err="1">
                <a:solidFill>
                  <a:schemeClr val="accent2"/>
                </a:solidFill>
              </a:rPr>
              <a:t>GetTop</a:t>
            </a:r>
            <a:r>
              <a:rPr lang="en-US" altLang="zh-CN" sz="2100" dirty="0"/>
              <a:t>(</a:t>
            </a:r>
            <a:r>
              <a:rPr lang="en-US" altLang="zh-CN" sz="2100" dirty="0" err="1"/>
              <a:t>S,&amp;e</a:t>
            </a:r>
            <a:r>
              <a:rPr lang="en-US" altLang="zh-CN" sz="2100" dirty="0"/>
              <a:t>) //</a:t>
            </a:r>
            <a:r>
              <a:rPr lang="zh-CN" altLang="en-US" sz="2000" dirty="0"/>
              <a:t>读栈顶元素，栈不变化</a:t>
            </a:r>
            <a:endParaRPr lang="en-US" altLang="zh-CN" sz="2100" dirty="0"/>
          </a:p>
          <a:p>
            <a:pPr eaLnBrk="1" hangingPunct="1">
              <a:lnSpc>
                <a:spcPct val="150000"/>
              </a:lnSpc>
              <a:buFont typeface="Wingdings" panose="05000000000000000000" pitchFamily="2" charset="2"/>
              <a:buNone/>
            </a:pPr>
            <a:r>
              <a:rPr lang="en-US" altLang="zh-CN" sz="2100" dirty="0"/>
              <a:t>  (7)  </a:t>
            </a:r>
            <a:r>
              <a:rPr lang="zh-CN" altLang="en-US" sz="2100" dirty="0"/>
              <a:t>置栈空操作            </a:t>
            </a:r>
            <a:r>
              <a:rPr lang="en-US" altLang="zh-CN" sz="2100" dirty="0" err="1">
                <a:solidFill>
                  <a:schemeClr val="accent2"/>
                </a:solidFill>
              </a:rPr>
              <a:t>ClearStack</a:t>
            </a:r>
            <a:r>
              <a:rPr lang="en-US" altLang="zh-CN" sz="2100" dirty="0"/>
              <a:t>(&amp;S)//</a:t>
            </a:r>
            <a:r>
              <a:rPr lang="zh-CN" altLang="en-US" sz="2000" dirty="0"/>
              <a:t>清空栈元素</a:t>
            </a:r>
            <a:endParaRPr lang="en-US" altLang="zh-CN" sz="2100" dirty="0"/>
          </a:p>
          <a:p>
            <a:pPr eaLnBrk="1" hangingPunct="1">
              <a:lnSpc>
                <a:spcPct val="150000"/>
              </a:lnSpc>
              <a:buFont typeface="Wingdings" panose="05000000000000000000" pitchFamily="2" charset="2"/>
              <a:buNone/>
            </a:pPr>
            <a:r>
              <a:rPr lang="en-US" altLang="zh-CN" sz="2100" dirty="0"/>
              <a:t>  (8)  </a:t>
            </a:r>
            <a:r>
              <a:rPr lang="zh-CN" altLang="en-US" sz="2100" dirty="0"/>
              <a:t>求当前栈元素个数函数  </a:t>
            </a:r>
            <a:r>
              <a:rPr lang="en-US" altLang="zh-CN" sz="2100" dirty="0" err="1">
                <a:solidFill>
                  <a:schemeClr val="accent2"/>
                </a:solidFill>
              </a:rPr>
              <a:t>StackLength</a:t>
            </a:r>
            <a:r>
              <a:rPr lang="en-US" altLang="zh-CN" sz="2100" dirty="0"/>
              <a:t>(S)</a:t>
            </a:r>
            <a:endParaRPr lang="en-US" altLang="zh-CN" sz="2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rrowheads="1"/>
          </p:cNvSpPr>
          <p:nvPr>
            <p:ph type="title"/>
          </p:nvPr>
        </p:nvSpPr>
        <p:spPr>
          <a:xfrm>
            <a:off x="684213" y="142852"/>
            <a:ext cx="7200900" cy="1143000"/>
          </a:xfrm>
        </p:spPr>
        <p:txBody>
          <a:bodyPr>
            <a:normAutofit/>
          </a:bodyPr>
          <a:lstStyle/>
          <a:p>
            <a:pPr algn="l"/>
            <a:r>
              <a:rPr lang="zh-CN" altLang="en-US" sz="3200" dirty="0">
                <a:solidFill>
                  <a:schemeClr val="tx1"/>
                </a:solidFill>
                <a:latin typeface="隶书" pitchFamily="49" charset="-122"/>
              </a:rPr>
              <a:t>顺序栈：利用</a:t>
            </a:r>
            <a:r>
              <a:rPr lang="zh-CN" altLang="en-US" sz="3200" dirty="0">
                <a:solidFill>
                  <a:srgbClr val="FF0000"/>
                </a:solidFill>
                <a:latin typeface="隶书" pitchFamily="49" charset="-122"/>
              </a:rPr>
              <a:t>顺序存储</a:t>
            </a:r>
            <a:r>
              <a:rPr lang="zh-CN" altLang="en-US" sz="3200" dirty="0">
                <a:solidFill>
                  <a:schemeClr val="tx1"/>
                </a:solidFill>
                <a:latin typeface="隶书" pitchFamily="49" charset="-122"/>
              </a:rPr>
              <a:t>方式实现的栈</a:t>
            </a:r>
            <a:endParaRPr lang="zh-CN" altLang="en-US" sz="3200" dirty="0">
              <a:solidFill>
                <a:schemeClr val="tx1"/>
              </a:solidFill>
              <a:latin typeface="隶书" pitchFamily="49" charset="-122"/>
            </a:endParaRPr>
          </a:p>
        </p:txBody>
      </p:sp>
      <p:sp>
        <p:nvSpPr>
          <p:cNvPr id="89091" name="Rectangle 3"/>
          <p:cNvSpPr>
            <a:spLocks noGrp="1" noRot="1" noChangeArrowheads="1"/>
          </p:cNvSpPr>
          <p:nvPr>
            <p:ph type="body" idx="1"/>
          </p:nvPr>
        </p:nvSpPr>
        <p:spPr>
          <a:xfrm>
            <a:off x="611505" y="1571625"/>
            <a:ext cx="8281670" cy="4175125"/>
          </a:xfrm>
        </p:spPr>
        <p:txBody>
          <a:bodyPr>
            <a:normAutofit fontScale="80000"/>
          </a:bodyPr>
          <a:lstStyle/>
          <a:p>
            <a:pPr algn="just">
              <a:lnSpc>
                <a:spcPct val="150000"/>
              </a:lnSpc>
              <a:buFont typeface="Wingdings" panose="05000000000000000000" pitchFamily="2" charset="2"/>
              <a:buNone/>
            </a:pPr>
            <a:r>
              <a:rPr lang="zh-CN" altLang="en-US" sz="2760" dirty="0">
                <a:solidFill>
                  <a:srgbClr val="000000"/>
                </a:solidFill>
                <a:latin typeface="宋体" charset="0"/>
                <a:ea typeface="宋体" charset="0"/>
                <a:cs typeface="宋体" charset="0"/>
              </a:rPr>
              <a:t>由于栈是运算受限的线性表，因此线性表的存储结构对栈也适用。</a:t>
            </a:r>
            <a:endParaRPr lang="en-US" altLang="zh-CN" sz="2760" dirty="0">
              <a:solidFill>
                <a:srgbClr val="000000"/>
              </a:solidFill>
              <a:latin typeface="宋体" charset="0"/>
              <a:ea typeface="宋体" charset="0"/>
              <a:cs typeface="宋体" charset="0"/>
            </a:endParaRPr>
          </a:p>
          <a:p>
            <a:pPr algn="just">
              <a:lnSpc>
                <a:spcPct val="150000"/>
              </a:lnSpc>
              <a:buFont typeface="Wingdings" panose="05000000000000000000" pitchFamily="2" charset="2"/>
              <a:buNone/>
            </a:pPr>
            <a:r>
              <a:rPr lang="zh-CN" altLang="en-US" sz="2760" dirty="0">
                <a:solidFill>
                  <a:srgbClr val="000000"/>
                </a:solidFill>
                <a:latin typeface="宋体" charset="0"/>
                <a:ea typeface="宋体" charset="0"/>
                <a:cs typeface="宋体" charset="0"/>
              </a:rPr>
              <a:t>和顺序表相似，顺序栈的类型描述如下：</a:t>
            </a:r>
            <a:endParaRPr lang="zh-CN" altLang="en-US" sz="2760" dirty="0">
              <a:solidFill>
                <a:srgbClr val="000000"/>
              </a:solidFill>
              <a:latin typeface="宋体" charset="0"/>
              <a:ea typeface="宋体" charset="0"/>
              <a:cs typeface="宋体" charset="0"/>
            </a:endParaRPr>
          </a:p>
          <a:p>
            <a:pPr algn="just">
              <a:lnSpc>
                <a:spcPct val="150000"/>
              </a:lnSpc>
              <a:buFont typeface="Wingdings" panose="05000000000000000000" pitchFamily="2" charset="2"/>
              <a:buNone/>
            </a:pPr>
            <a:r>
              <a:rPr lang="en-US" altLang="zh-CN" sz="2760" dirty="0">
                <a:solidFill>
                  <a:srgbClr val="000000"/>
                </a:solidFill>
                <a:latin typeface="宋体" charset="0"/>
                <a:ea typeface="宋体" charset="0"/>
                <a:cs typeface="宋体" charset="0"/>
              </a:rPr>
              <a:t>		      </a:t>
            </a:r>
            <a:r>
              <a:rPr lang="en-US" altLang="zh-CN" sz="2760" dirty="0" err="1">
                <a:solidFill>
                  <a:srgbClr val="000000"/>
                </a:solidFill>
                <a:latin typeface="宋体" charset="0"/>
                <a:ea typeface="宋体" charset="0"/>
                <a:cs typeface="宋体" charset="0"/>
              </a:rPr>
              <a:t>typedef</a:t>
            </a:r>
            <a:r>
              <a:rPr lang="en-US" altLang="zh-CN" sz="2760" dirty="0">
                <a:solidFill>
                  <a:srgbClr val="000000"/>
                </a:solidFill>
                <a:latin typeface="宋体" charset="0"/>
                <a:ea typeface="宋体" charset="0"/>
                <a:cs typeface="宋体" charset="0"/>
              </a:rPr>
              <a:t>  </a:t>
            </a:r>
            <a:r>
              <a:rPr lang="en-US" altLang="zh-CN" sz="2760" dirty="0" err="1">
                <a:solidFill>
                  <a:srgbClr val="000000"/>
                </a:solidFill>
                <a:latin typeface="宋体" charset="0"/>
                <a:ea typeface="宋体" charset="0"/>
                <a:cs typeface="宋体" charset="0"/>
              </a:rPr>
              <a:t>struct</a:t>
            </a:r>
            <a:r>
              <a:rPr lang="en-US" altLang="zh-CN" sz="2760" dirty="0">
                <a:solidFill>
                  <a:srgbClr val="000000"/>
                </a:solidFill>
                <a:latin typeface="宋体" charset="0"/>
                <a:ea typeface="宋体" charset="0"/>
                <a:cs typeface="宋体" charset="0"/>
              </a:rPr>
              <a:t>{</a:t>
            </a:r>
            <a:endParaRPr lang="en-US" altLang="zh-CN" sz="2760" dirty="0">
              <a:solidFill>
                <a:srgbClr val="000000"/>
              </a:solidFill>
              <a:latin typeface="宋体" charset="0"/>
              <a:ea typeface="宋体" charset="0"/>
              <a:cs typeface="宋体" charset="0"/>
            </a:endParaRPr>
          </a:p>
          <a:p>
            <a:pPr algn="just">
              <a:lnSpc>
                <a:spcPct val="150000"/>
              </a:lnSpc>
              <a:buFont typeface="Wingdings" panose="05000000000000000000" pitchFamily="2" charset="2"/>
              <a:buNone/>
            </a:pPr>
            <a:r>
              <a:rPr lang="en-US" altLang="zh-CN" sz="2760" dirty="0">
                <a:solidFill>
                  <a:srgbClr val="000000"/>
                </a:solidFill>
                <a:latin typeface="宋体" charset="0"/>
                <a:ea typeface="宋体" charset="0"/>
                <a:cs typeface="宋体" charset="0"/>
              </a:rPr>
              <a:t>			  </a:t>
            </a:r>
            <a:r>
              <a:rPr lang="en-US" altLang="zh-CN" sz="2760" dirty="0" err="1">
                <a:solidFill>
                  <a:srgbClr val="000000"/>
                </a:solidFill>
                <a:latin typeface="宋体" charset="0"/>
                <a:ea typeface="宋体" charset="0"/>
                <a:cs typeface="宋体" charset="0"/>
              </a:rPr>
              <a:t>SElemType</a:t>
            </a:r>
            <a:r>
              <a:rPr lang="en-US" altLang="zh-CN" sz="2760" dirty="0">
                <a:solidFill>
                  <a:srgbClr val="000000"/>
                </a:solidFill>
                <a:latin typeface="宋体" charset="0"/>
                <a:ea typeface="宋体" charset="0"/>
                <a:cs typeface="宋体" charset="0"/>
              </a:rPr>
              <a:t>  *</a:t>
            </a:r>
            <a:r>
              <a:rPr lang="en-US" altLang="zh-CN" sz="2760" dirty="0">
                <a:solidFill>
                  <a:srgbClr val="FF0000"/>
                </a:solidFill>
                <a:latin typeface="宋体" charset="0"/>
                <a:ea typeface="宋体" charset="0"/>
                <a:cs typeface="宋体" charset="0"/>
              </a:rPr>
              <a:t>base</a:t>
            </a:r>
            <a:r>
              <a:rPr lang="en-US" altLang="zh-CN" sz="2760" dirty="0">
                <a:solidFill>
                  <a:srgbClr val="000000"/>
                </a:solidFill>
                <a:latin typeface="宋体" charset="0"/>
                <a:ea typeface="宋体" charset="0"/>
                <a:cs typeface="宋体" charset="0"/>
              </a:rPr>
              <a:t>;//</a:t>
            </a:r>
            <a:r>
              <a:rPr lang="zh-CN" altLang="en-US" sz="2760" dirty="0">
                <a:solidFill>
                  <a:srgbClr val="000000"/>
                </a:solidFill>
                <a:latin typeface="宋体" charset="0"/>
                <a:ea typeface="宋体" charset="0"/>
                <a:cs typeface="宋体" charset="0"/>
              </a:rPr>
              <a:t>栈底指针</a:t>
            </a:r>
            <a:endParaRPr lang="en-US" altLang="zh-CN" sz="2760" dirty="0">
              <a:solidFill>
                <a:srgbClr val="000000"/>
              </a:solidFill>
              <a:latin typeface="宋体" charset="0"/>
              <a:ea typeface="宋体" charset="0"/>
              <a:cs typeface="宋体" charset="0"/>
            </a:endParaRPr>
          </a:p>
          <a:p>
            <a:pPr algn="just">
              <a:lnSpc>
                <a:spcPct val="150000"/>
              </a:lnSpc>
              <a:buNone/>
            </a:pPr>
            <a:r>
              <a:rPr lang="en-US" altLang="zh-CN" sz="2760" dirty="0">
                <a:solidFill>
                  <a:srgbClr val="000000"/>
                </a:solidFill>
                <a:latin typeface="宋体" charset="0"/>
                <a:ea typeface="宋体" charset="0"/>
                <a:cs typeface="宋体" charset="0"/>
              </a:rPr>
              <a:t>			  </a:t>
            </a:r>
            <a:r>
              <a:rPr lang="en-US" altLang="zh-CN" sz="2760" dirty="0" err="1">
                <a:solidFill>
                  <a:srgbClr val="000000"/>
                </a:solidFill>
                <a:latin typeface="宋体" charset="0"/>
                <a:ea typeface="宋体" charset="0"/>
                <a:cs typeface="宋体" charset="0"/>
              </a:rPr>
              <a:t>SElemType</a:t>
            </a:r>
            <a:r>
              <a:rPr lang="en-US" altLang="zh-CN" sz="2760" dirty="0">
                <a:solidFill>
                  <a:srgbClr val="000000"/>
                </a:solidFill>
                <a:latin typeface="宋体" charset="0"/>
                <a:ea typeface="宋体" charset="0"/>
                <a:cs typeface="宋体" charset="0"/>
              </a:rPr>
              <a:t>  *</a:t>
            </a:r>
            <a:r>
              <a:rPr lang="en-US" altLang="zh-CN" sz="2760" dirty="0">
                <a:solidFill>
                  <a:srgbClr val="FF0000"/>
                </a:solidFill>
                <a:latin typeface="宋体" charset="0"/>
                <a:ea typeface="宋体" charset="0"/>
                <a:cs typeface="宋体" charset="0"/>
              </a:rPr>
              <a:t>top</a:t>
            </a:r>
            <a:r>
              <a:rPr lang="en-US" altLang="zh-CN" sz="2760" dirty="0">
                <a:solidFill>
                  <a:srgbClr val="000000"/>
                </a:solidFill>
                <a:latin typeface="宋体" charset="0"/>
                <a:ea typeface="宋体" charset="0"/>
                <a:cs typeface="宋体" charset="0"/>
              </a:rPr>
              <a:t>;//</a:t>
            </a:r>
            <a:r>
              <a:rPr lang="zh-CN" altLang="en-US" sz="2760" dirty="0">
                <a:solidFill>
                  <a:srgbClr val="000000"/>
                </a:solidFill>
                <a:latin typeface="宋体" charset="0"/>
                <a:ea typeface="宋体" charset="0"/>
                <a:cs typeface="宋体" charset="0"/>
              </a:rPr>
              <a:t>栈顶指针</a:t>
            </a:r>
            <a:endParaRPr lang="en-US" altLang="zh-CN" sz="2760" dirty="0">
              <a:solidFill>
                <a:srgbClr val="000000"/>
              </a:solidFill>
              <a:latin typeface="宋体" charset="0"/>
              <a:ea typeface="宋体" charset="0"/>
              <a:cs typeface="宋体" charset="0"/>
            </a:endParaRPr>
          </a:p>
          <a:p>
            <a:pPr algn="just">
              <a:lnSpc>
                <a:spcPct val="150000"/>
              </a:lnSpc>
              <a:buFont typeface="Wingdings" panose="05000000000000000000" pitchFamily="2" charset="2"/>
              <a:buNone/>
            </a:pPr>
            <a:r>
              <a:rPr lang="en-US" altLang="zh-CN" sz="2760" dirty="0">
                <a:solidFill>
                  <a:srgbClr val="000000"/>
                </a:solidFill>
                <a:latin typeface="宋体" charset="0"/>
                <a:ea typeface="宋体" charset="0"/>
                <a:cs typeface="宋体" charset="0"/>
              </a:rPr>
              <a:t>                             </a:t>
            </a:r>
            <a:r>
              <a:rPr lang="en-US" altLang="zh-CN" sz="2760" dirty="0" err="1">
                <a:solidFill>
                  <a:srgbClr val="000000"/>
                </a:solidFill>
                <a:latin typeface="宋体" charset="0"/>
                <a:ea typeface="宋体" charset="0"/>
                <a:cs typeface="宋体" charset="0"/>
              </a:rPr>
              <a:t>int</a:t>
            </a:r>
            <a:r>
              <a:rPr lang="en-US" altLang="zh-CN" sz="2760" dirty="0">
                <a:solidFill>
                  <a:srgbClr val="000000"/>
                </a:solidFill>
                <a:latin typeface="宋体" charset="0"/>
                <a:ea typeface="宋体" charset="0"/>
                <a:cs typeface="宋体" charset="0"/>
              </a:rPr>
              <a:t>  </a:t>
            </a:r>
            <a:r>
              <a:rPr lang="en-US" altLang="zh-CN" sz="2760" dirty="0" err="1">
                <a:solidFill>
                  <a:srgbClr val="FF0000"/>
                </a:solidFill>
                <a:latin typeface="宋体" charset="0"/>
                <a:ea typeface="宋体" charset="0"/>
                <a:cs typeface="宋体" charset="0"/>
              </a:rPr>
              <a:t>stacksize</a:t>
            </a:r>
            <a:r>
              <a:rPr lang="en-US" altLang="zh-CN" sz="2760" dirty="0">
                <a:solidFill>
                  <a:srgbClr val="000000"/>
                </a:solidFill>
                <a:latin typeface="宋体" charset="0"/>
                <a:ea typeface="宋体" charset="0"/>
                <a:cs typeface="宋体" charset="0"/>
              </a:rPr>
              <a:t>;//</a:t>
            </a:r>
            <a:r>
              <a:rPr lang="zh-CN" altLang="en-US" sz="2760" dirty="0">
                <a:solidFill>
                  <a:srgbClr val="000000"/>
                </a:solidFill>
                <a:latin typeface="宋体" charset="0"/>
                <a:ea typeface="宋体" charset="0"/>
                <a:cs typeface="宋体" charset="0"/>
              </a:rPr>
              <a:t>栈当前可使用的最大容量</a:t>
            </a:r>
            <a:endParaRPr lang="en-US" altLang="zh-CN" sz="2760" dirty="0">
              <a:solidFill>
                <a:srgbClr val="000000"/>
              </a:solidFill>
              <a:latin typeface="宋体" charset="0"/>
              <a:ea typeface="宋体" charset="0"/>
              <a:cs typeface="宋体" charset="0"/>
            </a:endParaRPr>
          </a:p>
          <a:p>
            <a:pPr algn="just">
              <a:lnSpc>
                <a:spcPct val="150000"/>
              </a:lnSpc>
              <a:buFont typeface="Wingdings" panose="05000000000000000000" pitchFamily="2" charset="2"/>
              <a:buNone/>
            </a:pPr>
            <a:r>
              <a:rPr lang="en-US" altLang="zh-CN" sz="2760" dirty="0">
                <a:solidFill>
                  <a:srgbClr val="000000"/>
                </a:solidFill>
                <a:latin typeface="宋体" charset="0"/>
                <a:ea typeface="宋体" charset="0"/>
                <a:cs typeface="宋体" charset="0"/>
              </a:rPr>
              <a:t>             }</a:t>
            </a:r>
            <a:r>
              <a:rPr lang="en-US" altLang="zh-CN" sz="2760" dirty="0" err="1">
                <a:solidFill>
                  <a:srgbClr val="000000"/>
                </a:solidFill>
                <a:latin typeface="宋体" charset="0"/>
                <a:ea typeface="宋体" charset="0"/>
                <a:cs typeface="宋体" charset="0"/>
              </a:rPr>
              <a:t>SqStack</a:t>
            </a:r>
            <a:r>
              <a:rPr lang="zh-CN" altLang="en-US" sz="2760" dirty="0">
                <a:solidFill>
                  <a:srgbClr val="000000"/>
                </a:solidFill>
                <a:latin typeface="宋体" charset="0"/>
                <a:ea typeface="宋体" charset="0"/>
                <a:cs typeface="宋体" charset="0"/>
              </a:rPr>
              <a:t>；</a:t>
            </a:r>
            <a:endParaRPr lang="zh-CN" altLang="en-US" sz="2760" dirty="0">
              <a:solidFill>
                <a:srgbClr val="000000"/>
              </a:solidFill>
              <a:latin typeface="宋体" charset="0"/>
              <a:ea typeface="宋体" charset="0"/>
              <a:cs typeface="宋体" charset="0"/>
            </a:endParaRPr>
          </a:p>
        </p:txBody>
      </p:sp>
      <p:sp>
        <p:nvSpPr>
          <p:cNvPr id="2" name="文本框 1"/>
          <p:cNvSpPr txBox="1"/>
          <p:nvPr/>
        </p:nvSpPr>
        <p:spPr>
          <a:xfrm>
            <a:off x="683811" y="6021035"/>
            <a:ext cx="5830442" cy="369332"/>
          </a:xfrm>
          <a:prstGeom prst="rect">
            <a:avLst/>
          </a:prstGeom>
          <a:noFill/>
        </p:spPr>
        <p:txBody>
          <a:bodyPr wrap="none" rtlCol="0">
            <a:spAutoFit/>
          </a:bodyPr>
          <a:lstStyle/>
          <a:p>
            <a:r>
              <a:rPr lang="zh-CN" altLang="en-US" dirty="0">
                <a:solidFill>
                  <a:srgbClr val="FF0000"/>
                </a:solidFill>
              </a:rPr>
              <a:t>思考：为什么用栈顶指针</a:t>
            </a:r>
            <a:r>
              <a:rPr lang="en-US" altLang="zh-CN" dirty="0">
                <a:solidFill>
                  <a:srgbClr val="FF0000"/>
                </a:solidFill>
              </a:rPr>
              <a:t>top</a:t>
            </a:r>
            <a:r>
              <a:rPr lang="zh-CN" altLang="en-US" dirty="0">
                <a:solidFill>
                  <a:srgbClr val="FF0000"/>
                </a:solidFill>
              </a:rPr>
              <a:t>代替了顺序表中的</a:t>
            </a:r>
            <a:r>
              <a:rPr lang="en-US" altLang="zh-CN" dirty="0">
                <a:solidFill>
                  <a:srgbClr val="FF0000"/>
                </a:solidFill>
              </a:rPr>
              <a:t>length</a:t>
            </a:r>
            <a:r>
              <a:rPr lang="zh-CN" altLang="en-US" dirty="0">
                <a:solidFill>
                  <a:srgbClr val="FF0000"/>
                </a:solidFill>
              </a:rPr>
              <a:t>呢？</a:t>
            </a:r>
            <a:endParaRPr lang="zh-CN" altLang="en-US" dirty="0">
              <a:solidFill>
                <a:srgbClr val="FF0000"/>
              </a:solidFill>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4"/>
          <p:cNvSpPr>
            <a:spLocks noChangeArrowheads="1"/>
          </p:cNvSpPr>
          <p:nvPr/>
        </p:nvSpPr>
        <p:spPr bwMode="auto">
          <a:xfrm>
            <a:off x="755650" y="4625841"/>
            <a:ext cx="8174038" cy="1476375"/>
          </a:xfrm>
          <a:prstGeom prst="rect">
            <a:avLst/>
          </a:prstGeom>
          <a:noFill/>
          <a:ln w="9525">
            <a:noFill/>
            <a:miter lim="800000"/>
          </a:ln>
        </p:spPr>
        <p:txBody>
          <a:bodyPr>
            <a:spAutoFit/>
          </a:bodyPr>
          <a:lstStyle/>
          <a:p>
            <a:pPr>
              <a:lnSpc>
                <a:spcPct val="150000"/>
              </a:lnSpc>
              <a:spcBef>
                <a:spcPct val="0"/>
              </a:spcBef>
            </a:pPr>
            <a:r>
              <a:rPr kumimoji="1" lang="zh-CN" altLang="en-US" sz="2000" dirty="0">
                <a:latin typeface="宋体" charset="0"/>
                <a:ea typeface="宋体" charset="0"/>
                <a:cs typeface="宋体" charset="0"/>
              </a:rPr>
              <a:t>栈中的元素用</a:t>
            </a:r>
            <a:r>
              <a:rPr kumimoji="1" lang="zh-CN" altLang="en-US" sz="2000" dirty="0">
                <a:solidFill>
                  <a:srgbClr val="FF0000"/>
                </a:solidFill>
                <a:latin typeface="宋体" charset="0"/>
                <a:ea typeface="宋体" charset="0"/>
                <a:cs typeface="宋体" charset="0"/>
              </a:rPr>
              <a:t>一组连续的存储空间</a:t>
            </a:r>
            <a:r>
              <a:rPr kumimoji="1" lang="zh-CN" altLang="en-US" sz="2000" dirty="0">
                <a:latin typeface="宋体" charset="0"/>
                <a:ea typeface="宋体" charset="0"/>
                <a:cs typeface="宋体" charset="0"/>
              </a:rPr>
              <a:t>来存放的。</a:t>
            </a:r>
            <a:r>
              <a:rPr kumimoji="1" lang="zh-CN" altLang="en-US" sz="2000" dirty="0">
                <a:solidFill>
                  <a:srgbClr val="FF0000"/>
                </a:solidFill>
                <a:latin typeface="宋体" charset="0"/>
                <a:ea typeface="宋体" charset="0"/>
                <a:cs typeface="宋体" charset="0"/>
              </a:rPr>
              <a:t>栈底</a:t>
            </a:r>
            <a:r>
              <a:rPr kumimoji="1" lang="zh-CN" altLang="en-US" sz="2000" dirty="0">
                <a:latin typeface="宋体" charset="0"/>
                <a:ea typeface="宋体" charset="0"/>
                <a:cs typeface="宋体" charset="0"/>
              </a:rPr>
              <a:t>位置设置在存储空间的一个端点，而</a:t>
            </a:r>
            <a:r>
              <a:rPr kumimoji="1" lang="zh-CN" altLang="en-US" sz="2000" dirty="0">
                <a:solidFill>
                  <a:srgbClr val="FF0000"/>
                </a:solidFill>
                <a:latin typeface="宋体" charset="0"/>
                <a:ea typeface="宋体" charset="0"/>
                <a:cs typeface="宋体" charset="0"/>
              </a:rPr>
              <a:t>栈顶</a:t>
            </a:r>
            <a:r>
              <a:rPr kumimoji="1" lang="zh-CN" altLang="en-US" sz="2000" dirty="0">
                <a:latin typeface="宋体" charset="0"/>
                <a:ea typeface="宋体" charset="0"/>
                <a:cs typeface="宋体" charset="0"/>
              </a:rPr>
              <a:t>是随着插入和删除而变化的，</a:t>
            </a:r>
            <a:r>
              <a:rPr kumimoji="1" lang="zh-CN" altLang="en-US" sz="2000" dirty="0">
                <a:solidFill>
                  <a:srgbClr val="FF0000"/>
                </a:solidFill>
                <a:latin typeface="宋体" charset="0"/>
                <a:ea typeface="宋体" charset="0"/>
                <a:cs typeface="宋体" charset="0"/>
              </a:rPr>
              <a:t>非空栈中的栈顶指针</a:t>
            </a:r>
            <a:r>
              <a:rPr kumimoji="1" lang="en-US" altLang="zh-CN" sz="2000" dirty="0">
                <a:solidFill>
                  <a:srgbClr val="FF0000"/>
                </a:solidFill>
                <a:latin typeface="宋体" charset="0"/>
                <a:ea typeface="宋体" charset="0"/>
                <a:cs typeface="宋体" charset="0"/>
              </a:rPr>
              <a:t>top</a:t>
            </a:r>
            <a:r>
              <a:rPr kumimoji="1" lang="zh-CN" altLang="en-US" sz="2000" dirty="0">
                <a:solidFill>
                  <a:srgbClr val="FF0000"/>
                </a:solidFill>
                <a:latin typeface="宋体" charset="0"/>
                <a:ea typeface="宋体" charset="0"/>
                <a:cs typeface="宋体" charset="0"/>
              </a:rPr>
              <a:t>来指向栈顶元素的下一个位置。</a:t>
            </a:r>
            <a:endParaRPr kumimoji="1" lang="zh-CN" altLang="en-US" sz="2000" dirty="0">
              <a:solidFill>
                <a:srgbClr val="FF0000"/>
              </a:solidFill>
              <a:latin typeface="宋体" charset="0"/>
              <a:ea typeface="宋体" charset="0"/>
              <a:cs typeface="宋体" charset="0"/>
            </a:endParaRPr>
          </a:p>
        </p:txBody>
      </p:sp>
      <p:sp>
        <p:nvSpPr>
          <p:cNvPr id="90116" name="Rectangle 5"/>
          <p:cNvSpPr>
            <a:spLocks noChangeArrowheads="1"/>
          </p:cNvSpPr>
          <p:nvPr/>
        </p:nvSpPr>
        <p:spPr bwMode="auto">
          <a:xfrm>
            <a:off x="611188" y="620713"/>
            <a:ext cx="2520950" cy="400110"/>
          </a:xfrm>
          <a:prstGeom prst="rect">
            <a:avLst/>
          </a:prstGeom>
          <a:noFill/>
          <a:ln w="9525">
            <a:noFill/>
            <a:miter lim="800000"/>
          </a:ln>
        </p:spPr>
        <p:txBody>
          <a:bodyPr>
            <a:spAutoFit/>
          </a:bodyPr>
          <a:lstStyle/>
          <a:p>
            <a:r>
              <a:rPr lang="zh-CN" altLang="en-US" sz="2000" dirty="0">
                <a:solidFill>
                  <a:srgbClr val="000000"/>
                </a:solidFill>
                <a:ea typeface="楷体_GB2312" pitchFamily="49" charset="-122"/>
              </a:rPr>
              <a:t>栈操作的示意图：</a:t>
            </a:r>
            <a:endParaRPr lang="zh-CN" altLang="en-US" sz="2000" dirty="0">
              <a:solidFill>
                <a:srgbClr val="000000"/>
              </a:solidFill>
              <a:ea typeface="楷体_GB2312" pitchFamily="49" charset="-122"/>
            </a:endParaRPr>
          </a:p>
        </p:txBody>
      </p:sp>
      <p:grpSp>
        <p:nvGrpSpPr>
          <p:cNvPr id="5" name="Group 3"/>
          <p:cNvGrpSpPr/>
          <p:nvPr/>
        </p:nvGrpSpPr>
        <p:grpSpPr bwMode="auto">
          <a:xfrm>
            <a:off x="1066800" y="1321768"/>
            <a:ext cx="1066800" cy="2743200"/>
            <a:chOff x="672" y="1344"/>
            <a:chExt cx="672" cy="1728"/>
          </a:xfrm>
        </p:grpSpPr>
        <p:sp>
          <p:nvSpPr>
            <p:cNvPr id="6" name="Rectangle 4"/>
            <p:cNvSpPr>
              <a:spLocks noChangeArrowheads="1"/>
            </p:cNvSpPr>
            <p:nvPr/>
          </p:nvSpPr>
          <p:spPr bwMode="auto">
            <a:xfrm>
              <a:off x="672" y="1344"/>
              <a:ext cx="672" cy="172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endParaRPr lang="zh-CN" altLang="en-US"/>
            </a:p>
          </p:txBody>
        </p:sp>
        <p:sp>
          <p:nvSpPr>
            <p:cNvPr id="7" name="Line 5"/>
            <p:cNvSpPr>
              <a:spLocks noChangeShapeType="1"/>
            </p:cNvSpPr>
            <p:nvPr/>
          </p:nvSpPr>
          <p:spPr bwMode="auto">
            <a:xfrm>
              <a:off x="672" y="1632"/>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6"/>
            <p:cNvSpPr>
              <a:spLocks noChangeShapeType="1"/>
            </p:cNvSpPr>
            <p:nvPr/>
          </p:nvSpPr>
          <p:spPr bwMode="auto">
            <a:xfrm>
              <a:off x="672" y="1920"/>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7"/>
            <p:cNvSpPr>
              <a:spLocks noChangeShapeType="1"/>
            </p:cNvSpPr>
            <p:nvPr/>
          </p:nvSpPr>
          <p:spPr bwMode="auto">
            <a:xfrm>
              <a:off x="672" y="2208"/>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8"/>
            <p:cNvSpPr>
              <a:spLocks noChangeShapeType="1"/>
            </p:cNvSpPr>
            <p:nvPr/>
          </p:nvSpPr>
          <p:spPr bwMode="auto">
            <a:xfrm>
              <a:off x="672" y="2496"/>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9"/>
            <p:cNvSpPr>
              <a:spLocks noChangeShapeType="1"/>
            </p:cNvSpPr>
            <p:nvPr/>
          </p:nvSpPr>
          <p:spPr bwMode="auto">
            <a:xfrm>
              <a:off x="672" y="2784"/>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2" name="Group 10"/>
          <p:cNvGrpSpPr/>
          <p:nvPr/>
        </p:nvGrpSpPr>
        <p:grpSpPr bwMode="auto">
          <a:xfrm>
            <a:off x="3048000" y="1321768"/>
            <a:ext cx="1066800" cy="2743200"/>
            <a:chOff x="672" y="1344"/>
            <a:chExt cx="672" cy="1728"/>
          </a:xfrm>
        </p:grpSpPr>
        <p:sp>
          <p:nvSpPr>
            <p:cNvPr id="13" name="Rectangle 11"/>
            <p:cNvSpPr>
              <a:spLocks noChangeArrowheads="1"/>
            </p:cNvSpPr>
            <p:nvPr/>
          </p:nvSpPr>
          <p:spPr bwMode="auto">
            <a:xfrm>
              <a:off x="672" y="1344"/>
              <a:ext cx="672" cy="172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endParaRPr lang="zh-CN" altLang="en-US"/>
            </a:p>
          </p:txBody>
        </p:sp>
        <p:sp>
          <p:nvSpPr>
            <p:cNvPr id="14" name="Line 12"/>
            <p:cNvSpPr>
              <a:spLocks noChangeShapeType="1"/>
            </p:cNvSpPr>
            <p:nvPr/>
          </p:nvSpPr>
          <p:spPr bwMode="auto">
            <a:xfrm>
              <a:off x="672" y="1632"/>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3"/>
            <p:cNvSpPr>
              <a:spLocks noChangeShapeType="1"/>
            </p:cNvSpPr>
            <p:nvPr/>
          </p:nvSpPr>
          <p:spPr bwMode="auto">
            <a:xfrm>
              <a:off x="672" y="1920"/>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4"/>
            <p:cNvSpPr>
              <a:spLocks noChangeShapeType="1"/>
            </p:cNvSpPr>
            <p:nvPr/>
          </p:nvSpPr>
          <p:spPr bwMode="auto">
            <a:xfrm>
              <a:off x="672" y="2208"/>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5"/>
            <p:cNvSpPr>
              <a:spLocks noChangeShapeType="1"/>
            </p:cNvSpPr>
            <p:nvPr/>
          </p:nvSpPr>
          <p:spPr bwMode="auto">
            <a:xfrm>
              <a:off x="672" y="2496"/>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6"/>
            <p:cNvSpPr>
              <a:spLocks noChangeShapeType="1"/>
            </p:cNvSpPr>
            <p:nvPr/>
          </p:nvSpPr>
          <p:spPr bwMode="auto">
            <a:xfrm>
              <a:off x="672" y="2784"/>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9" name="Group 17"/>
          <p:cNvGrpSpPr/>
          <p:nvPr/>
        </p:nvGrpSpPr>
        <p:grpSpPr bwMode="auto">
          <a:xfrm>
            <a:off x="5029200" y="1321768"/>
            <a:ext cx="1066800" cy="2743200"/>
            <a:chOff x="672" y="1344"/>
            <a:chExt cx="672" cy="1728"/>
          </a:xfrm>
        </p:grpSpPr>
        <p:sp>
          <p:nvSpPr>
            <p:cNvPr id="20" name="Rectangle 18"/>
            <p:cNvSpPr>
              <a:spLocks noChangeArrowheads="1"/>
            </p:cNvSpPr>
            <p:nvPr/>
          </p:nvSpPr>
          <p:spPr bwMode="auto">
            <a:xfrm>
              <a:off x="672" y="1344"/>
              <a:ext cx="672" cy="172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endParaRPr lang="zh-CN" altLang="en-US"/>
            </a:p>
          </p:txBody>
        </p:sp>
        <p:sp>
          <p:nvSpPr>
            <p:cNvPr id="21" name="Line 19"/>
            <p:cNvSpPr>
              <a:spLocks noChangeShapeType="1"/>
            </p:cNvSpPr>
            <p:nvPr/>
          </p:nvSpPr>
          <p:spPr bwMode="auto">
            <a:xfrm>
              <a:off x="672" y="1632"/>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20"/>
            <p:cNvSpPr>
              <a:spLocks noChangeShapeType="1"/>
            </p:cNvSpPr>
            <p:nvPr/>
          </p:nvSpPr>
          <p:spPr bwMode="auto">
            <a:xfrm>
              <a:off x="672" y="1920"/>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21"/>
            <p:cNvSpPr>
              <a:spLocks noChangeShapeType="1"/>
            </p:cNvSpPr>
            <p:nvPr/>
          </p:nvSpPr>
          <p:spPr bwMode="auto">
            <a:xfrm>
              <a:off x="672" y="2208"/>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22"/>
            <p:cNvSpPr>
              <a:spLocks noChangeShapeType="1"/>
            </p:cNvSpPr>
            <p:nvPr/>
          </p:nvSpPr>
          <p:spPr bwMode="auto">
            <a:xfrm>
              <a:off x="672" y="2496"/>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23"/>
            <p:cNvSpPr>
              <a:spLocks noChangeShapeType="1"/>
            </p:cNvSpPr>
            <p:nvPr/>
          </p:nvSpPr>
          <p:spPr bwMode="auto">
            <a:xfrm>
              <a:off x="672" y="2784"/>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6" name="Group 24"/>
          <p:cNvGrpSpPr/>
          <p:nvPr/>
        </p:nvGrpSpPr>
        <p:grpSpPr bwMode="auto">
          <a:xfrm>
            <a:off x="7086600" y="1321768"/>
            <a:ext cx="1066800" cy="2743200"/>
            <a:chOff x="672" y="1344"/>
            <a:chExt cx="672" cy="1728"/>
          </a:xfrm>
        </p:grpSpPr>
        <p:sp>
          <p:nvSpPr>
            <p:cNvPr id="27" name="Rectangle 25"/>
            <p:cNvSpPr>
              <a:spLocks noChangeArrowheads="1"/>
            </p:cNvSpPr>
            <p:nvPr/>
          </p:nvSpPr>
          <p:spPr bwMode="auto">
            <a:xfrm>
              <a:off x="672" y="1344"/>
              <a:ext cx="672" cy="172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endParaRPr lang="zh-CN" altLang="en-US"/>
            </a:p>
          </p:txBody>
        </p:sp>
        <p:sp>
          <p:nvSpPr>
            <p:cNvPr id="28" name="Line 26"/>
            <p:cNvSpPr>
              <a:spLocks noChangeShapeType="1"/>
            </p:cNvSpPr>
            <p:nvPr/>
          </p:nvSpPr>
          <p:spPr bwMode="auto">
            <a:xfrm>
              <a:off x="672" y="1632"/>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27"/>
            <p:cNvSpPr>
              <a:spLocks noChangeShapeType="1"/>
            </p:cNvSpPr>
            <p:nvPr/>
          </p:nvSpPr>
          <p:spPr bwMode="auto">
            <a:xfrm>
              <a:off x="672" y="1920"/>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28"/>
            <p:cNvSpPr>
              <a:spLocks noChangeShapeType="1"/>
            </p:cNvSpPr>
            <p:nvPr/>
          </p:nvSpPr>
          <p:spPr bwMode="auto">
            <a:xfrm>
              <a:off x="672" y="2208"/>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29"/>
            <p:cNvSpPr>
              <a:spLocks noChangeShapeType="1"/>
            </p:cNvSpPr>
            <p:nvPr/>
          </p:nvSpPr>
          <p:spPr bwMode="auto">
            <a:xfrm>
              <a:off x="672" y="2496"/>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30"/>
            <p:cNvSpPr>
              <a:spLocks noChangeShapeType="1"/>
            </p:cNvSpPr>
            <p:nvPr/>
          </p:nvSpPr>
          <p:spPr bwMode="auto">
            <a:xfrm>
              <a:off x="672" y="2784"/>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3" name="Line 31"/>
          <p:cNvSpPr>
            <a:spLocks noChangeShapeType="1"/>
          </p:cNvSpPr>
          <p:nvPr/>
        </p:nvSpPr>
        <p:spPr bwMode="auto">
          <a:xfrm>
            <a:off x="228600" y="3988768"/>
            <a:ext cx="762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32"/>
          <p:cNvSpPr>
            <a:spLocks noChangeShapeType="1"/>
          </p:cNvSpPr>
          <p:nvPr/>
        </p:nvSpPr>
        <p:spPr bwMode="auto">
          <a:xfrm>
            <a:off x="228600" y="3760168"/>
            <a:ext cx="762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33"/>
          <p:cNvSpPr>
            <a:spLocks noChangeShapeType="1"/>
          </p:cNvSpPr>
          <p:nvPr/>
        </p:nvSpPr>
        <p:spPr bwMode="auto">
          <a:xfrm>
            <a:off x="2438400" y="3988768"/>
            <a:ext cx="533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34"/>
          <p:cNvSpPr>
            <a:spLocks noChangeShapeType="1"/>
          </p:cNvSpPr>
          <p:nvPr/>
        </p:nvSpPr>
        <p:spPr bwMode="auto">
          <a:xfrm>
            <a:off x="4419600" y="3988768"/>
            <a:ext cx="533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35"/>
          <p:cNvSpPr>
            <a:spLocks noChangeShapeType="1"/>
          </p:cNvSpPr>
          <p:nvPr/>
        </p:nvSpPr>
        <p:spPr bwMode="auto">
          <a:xfrm>
            <a:off x="6477000" y="3988768"/>
            <a:ext cx="533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36"/>
          <p:cNvSpPr>
            <a:spLocks noChangeShapeType="1"/>
          </p:cNvSpPr>
          <p:nvPr/>
        </p:nvSpPr>
        <p:spPr bwMode="auto">
          <a:xfrm>
            <a:off x="2438400" y="3455368"/>
            <a:ext cx="533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37"/>
          <p:cNvSpPr>
            <a:spLocks noChangeShapeType="1"/>
          </p:cNvSpPr>
          <p:nvPr/>
        </p:nvSpPr>
        <p:spPr bwMode="auto">
          <a:xfrm>
            <a:off x="4419600" y="1169368"/>
            <a:ext cx="533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38"/>
          <p:cNvSpPr>
            <a:spLocks noChangeShapeType="1"/>
          </p:cNvSpPr>
          <p:nvPr/>
        </p:nvSpPr>
        <p:spPr bwMode="auto">
          <a:xfrm>
            <a:off x="6477000" y="2921968"/>
            <a:ext cx="533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Text Box 39"/>
          <p:cNvSpPr txBox="1">
            <a:spLocks noChangeArrowheads="1"/>
          </p:cNvSpPr>
          <p:nvPr/>
        </p:nvSpPr>
        <p:spPr bwMode="auto">
          <a:xfrm>
            <a:off x="228600" y="3988768"/>
            <a:ext cx="725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603050405020304" pitchFamily="18" charset="0"/>
              </a:rPr>
              <a:t>base</a:t>
            </a:r>
            <a:endParaRPr kumimoji="1" lang="en-US" altLang="zh-CN" sz="2400">
              <a:latin typeface="Times New Roman" panose="02020603050405020304" pitchFamily="18" charset="0"/>
            </a:endParaRPr>
          </a:p>
        </p:txBody>
      </p:sp>
      <p:sp>
        <p:nvSpPr>
          <p:cNvPr id="42" name="Text Box 40"/>
          <p:cNvSpPr txBox="1">
            <a:spLocks noChangeArrowheads="1"/>
          </p:cNvSpPr>
          <p:nvPr/>
        </p:nvSpPr>
        <p:spPr bwMode="auto">
          <a:xfrm>
            <a:off x="304800" y="3379168"/>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603050405020304" pitchFamily="18" charset="0"/>
              </a:rPr>
              <a:t>top</a:t>
            </a:r>
            <a:endParaRPr kumimoji="1" lang="en-US" altLang="zh-CN" sz="2400">
              <a:latin typeface="Times New Roman" panose="02020603050405020304" pitchFamily="18" charset="0"/>
            </a:endParaRPr>
          </a:p>
        </p:txBody>
      </p:sp>
      <p:sp>
        <p:nvSpPr>
          <p:cNvPr id="43" name="Text Box 41"/>
          <p:cNvSpPr txBox="1">
            <a:spLocks noChangeArrowheads="1"/>
          </p:cNvSpPr>
          <p:nvPr/>
        </p:nvSpPr>
        <p:spPr bwMode="auto">
          <a:xfrm>
            <a:off x="2362200" y="3988768"/>
            <a:ext cx="725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603050405020304" pitchFamily="18" charset="0"/>
              </a:rPr>
              <a:t>base</a:t>
            </a:r>
            <a:endParaRPr kumimoji="1" lang="en-US" altLang="zh-CN" sz="2400">
              <a:latin typeface="Times New Roman" panose="02020603050405020304" pitchFamily="18" charset="0"/>
            </a:endParaRPr>
          </a:p>
        </p:txBody>
      </p:sp>
      <p:sp>
        <p:nvSpPr>
          <p:cNvPr id="44" name="Text Box 42"/>
          <p:cNvSpPr txBox="1">
            <a:spLocks noChangeArrowheads="1"/>
          </p:cNvSpPr>
          <p:nvPr/>
        </p:nvSpPr>
        <p:spPr bwMode="auto">
          <a:xfrm>
            <a:off x="4303713" y="3988768"/>
            <a:ext cx="725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603050405020304" pitchFamily="18" charset="0"/>
              </a:rPr>
              <a:t>base</a:t>
            </a:r>
            <a:endParaRPr kumimoji="1" lang="en-US" altLang="zh-CN" sz="2400">
              <a:latin typeface="Times New Roman" panose="02020603050405020304" pitchFamily="18" charset="0"/>
            </a:endParaRPr>
          </a:p>
        </p:txBody>
      </p:sp>
      <p:sp>
        <p:nvSpPr>
          <p:cNvPr id="45" name="Text Box 43"/>
          <p:cNvSpPr txBox="1">
            <a:spLocks noChangeArrowheads="1"/>
          </p:cNvSpPr>
          <p:nvPr/>
        </p:nvSpPr>
        <p:spPr bwMode="auto">
          <a:xfrm>
            <a:off x="6400800" y="3988768"/>
            <a:ext cx="725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603050405020304" pitchFamily="18" charset="0"/>
              </a:rPr>
              <a:t>base</a:t>
            </a:r>
            <a:endParaRPr kumimoji="1" lang="en-US" altLang="zh-CN" sz="2400">
              <a:latin typeface="Times New Roman" panose="02020603050405020304" pitchFamily="18" charset="0"/>
            </a:endParaRPr>
          </a:p>
        </p:txBody>
      </p:sp>
      <p:sp>
        <p:nvSpPr>
          <p:cNvPr id="46" name="Text Box 44"/>
          <p:cNvSpPr txBox="1">
            <a:spLocks noChangeArrowheads="1"/>
          </p:cNvSpPr>
          <p:nvPr/>
        </p:nvSpPr>
        <p:spPr bwMode="auto">
          <a:xfrm>
            <a:off x="2398713" y="2998168"/>
            <a:ext cx="573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603050405020304" pitchFamily="18" charset="0"/>
              </a:rPr>
              <a:t>top</a:t>
            </a:r>
            <a:endParaRPr kumimoji="1" lang="en-US" altLang="zh-CN" sz="2400">
              <a:latin typeface="Times New Roman" panose="02020603050405020304" pitchFamily="18" charset="0"/>
            </a:endParaRPr>
          </a:p>
        </p:txBody>
      </p:sp>
      <p:sp>
        <p:nvSpPr>
          <p:cNvPr id="47" name="Text Box 45"/>
          <p:cNvSpPr txBox="1">
            <a:spLocks noChangeArrowheads="1"/>
          </p:cNvSpPr>
          <p:nvPr/>
        </p:nvSpPr>
        <p:spPr bwMode="auto">
          <a:xfrm>
            <a:off x="4379913" y="635968"/>
            <a:ext cx="573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603050405020304" pitchFamily="18" charset="0"/>
              </a:rPr>
              <a:t>top</a:t>
            </a:r>
            <a:endParaRPr kumimoji="1" lang="en-US" altLang="zh-CN" sz="2400">
              <a:latin typeface="Times New Roman" panose="02020603050405020304" pitchFamily="18" charset="0"/>
            </a:endParaRPr>
          </a:p>
        </p:txBody>
      </p:sp>
      <p:sp>
        <p:nvSpPr>
          <p:cNvPr id="48" name="Text Box 46"/>
          <p:cNvSpPr txBox="1">
            <a:spLocks noChangeArrowheads="1"/>
          </p:cNvSpPr>
          <p:nvPr/>
        </p:nvSpPr>
        <p:spPr bwMode="auto">
          <a:xfrm>
            <a:off x="6437313" y="2388568"/>
            <a:ext cx="573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603050405020304" pitchFamily="18" charset="0"/>
              </a:rPr>
              <a:t>top</a:t>
            </a:r>
            <a:endParaRPr kumimoji="1" lang="en-US" altLang="zh-CN" sz="2400">
              <a:latin typeface="Times New Roman" panose="02020603050405020304" pitchFamily="18" charset="0"/>
            </a:endParaRPr>
          </a:p>
        </p:txBody>
      </p:sp>
      <p:sp>
        <p:nvSpPr>
          <p:cNvPr id="49" name="Text Box 47"/>
          <p:cNvSpPr txBox="1">
            <a:spLocks noChangeArrowheads="1"/>
          </p:cNvSpPr>
          <p:nvPr/>
        </p:nvSpPr>
        <p:spPr bwMode="auto">
          <a:xfrm>
            <a:off x="3352800" y="3607768"/>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50" name="Text Box 48"/>
          <p:cNvSpPr txBox="1">
            <a:spLocks noChangeArrowheads="1"/>
          </p:cNvSpPr>
          <p:nvPr/>
        </p:nvSpPr>
        <p:spPr bwMode="auto">
          <a:xfrm>
            <a:off x="5386388" y="1245568"/>
            <a:ext cx="404812"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25000"/>
              </a:lnSpc>
              <a:spcBef>
                <a:spcPct val="0"/>
              </a:spcBef>
              <a:buClrTx/>
              <a:buFontTx/>
              <a:buNone/>
            </a:pPr>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a:p>
            <a:pPr eaLnBrk="1" hangingPunct="1">
              <a:lnSpc>
                <a:spcPct val="125000"/>
              </a:lnSpc>
              <a:spcBef>
                <a:spcPct val="0"/>
              </a:spcBef>
              <a:buClrTx/>
              <a:buFontTx/>
              <a:buNone/>
            </a:pPr>
            <a:r>
              <a:rPr kumimoji="1" lang="en-US" altLang="zh-CN" sz="2400">
                <a:latin typeface="Times New Roman" panose="02020603050405020304" pitchFamily="18" charset="0"/>
              </a:rPr>
              <a:t>E</a:t>
            </a:r>
            <a:endParaRPr kumimoji="1" lang="en-US" altLang="zh-CN" sz="2400">
              <a:latin typeface="Times New Roman" panose="02020603050405020304" pitchFamily="18" charset="0"/>
            </a:endParaRPr>
          </a:p>
          <a:p>
            <a:pPr eaLnBrk="1" hangingPunct="1">
              <a:lnSpc>
                <a:spcPct val="125000"/>
              </a:lnSpc>
              <a:spcBef>
                <a:spcPct val="0"/>
              </a:spcBef>
              <a:buClrTx/>
              <a:buFontTx/>
              <a:buNone/>
            </a:pPr>
            <a:r>
              <a:rPr kumimoji="1" lang="en-US" altLang="zh-CN" sz="2400">
                <a:latin typeface="Times New Roman" panose="02020603050405020304" pitchFamily="18" charset="0"/>
              </a:rPr>
              <a:t>D</a:t>
            </a:r>
            <a:endParaRPr kumimoji="1" lang="en-US" altLang="zh-CN" sz="2400">
              <a:latin typeface="Times New Roman" panose="02020603050405020304" pitchFamily="18" charset="0"/>
            </a:endParaRPr>
          </a:p>
          <a:p>
            <a:pPr eaLnBrk="1" hangingPunct="1">
              <a:lnSpc>
                <a:spcPct val="125000"/>
              </a:lnSpc>
              <a:spcBef>
                <a:spcPct val="0"/>
              </a:spcBef>
              <a:buClrTx/>
              <a:buFontTx/>
              <a:buNone/>
            </a:pPr>
            <a:r>
              <a:rPr kumimoji="1" lang="en-US" altLang="zh-CN" sz="2400">
                <a:latin typeface="Times New Roman" panose="02020603050405020304" pitchFamily="18" charset="0"/>
              </a:rPr>
              <a:t>C</a:t>
            </a:r>
            <a:endParaRPr kumimoji="1" lang="en-US" altLang="zh-CN" sz="2400">
              <a:latin typeface="Times New Roman" panose="02020603050405020304" pitchFamily="18" charset="0"/>
            </a:endParaRPr>
          </a:p>
          <a:p>
            <a:pPr eaLnBrk="1" hangingPunct="1">
              <a:lnSpc>
                <a:spcPct val="125000"/>
              </a:lnSpc>
              <a:spcBef>
                <a:spcPct val="0"/>
              </a:spcBef>
              <a:buClrTx/>
              <a:buFontTx/>
              <a:buNone/>
            </a:pPr>
            <a:r>
              <a:rPr kumimoji="1" lang="en-US" altLang="zh-CN" sz="2400">
                <a:latin typeface="Times New Roman" panose="02020603050405020304" pitchFamily="18" charset="0"/>
              </a:rPr>
              <a:t>B</a:t>
            </a:r>
            <a:endParaRPr kumimoji="1" lang="en-US" altLang="zh-CN" sz="2400">
              <a:latin typeface="Times New Roman" panose="02020603050405020304" pitchFamily="18" charset="0"/>
            </a:endParaRPr>
          </a:p>
          <a:p>
            <a:pPr eaLnBrk="1" hangingPunct="1">
              <a:lnSpc>
                <a:spcPct val="125000"/>
              </a:lnSpc>
              <a:spcBef>
                <a:spcPct val="0"/>
              </a:spcBef>
              <a:buClrTx/>
              <a:buFontTx/>
              <a:buNone/>
            </a:pPr>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51" name="Text Box 49"/>
          <p:cNvSpPr txBox="1">
            <a:spLocks noChangeArrowheads="1"/>
          </p:cNvSpPr>
          <p:nvPr/>
        </p:nvSpPr>
        <p:spPr bwMode="auto">
          <a:xfrm>
            <a:off x="7391400" y="3074368"/>
            <a:ext cx="40481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25000"/>
              </a:lnSpc>
              <a:spcBef>
                <a:spcPct val="0"/>
              </a:spcBef>
              <a:buClrTx/>
              <a:buFontTx/>
              <a:buNone/>
            </a:pPr>
            <a:r>
              <a:rPr kumimoji="1" lang="en-US" altLang="zh-CN" sz="2400">
                <a:latin typeface="Times New Roman" panose="02020603050405020304" pitchFamily="18" charset="0"/>
              </a:rPr>
              <a:t>B</a:t>
            </a:r>
            <a:endParaRPr kumimoji="1" lang="en-US" altLang="zh-CN" sz="2400">
              <a:latin typeface="Times New Roman" panose="02020603050405020304" pitchFamily="18" charset="0"/>
            </a:endParaRPr>
          </a:p>
          <a:p>
            <a:pPr eaLnBrk="1" hangingPunct="1">
              <a:lnSpc>
                <a:spcPct val="125000"/>
              </a:lnSpc>
              <a:spcBef>
                <a:spcPct val="0"/>
              </a:spcBef>
              <a:buClrTx/>
              <a:buFontTx/>
              <a:buNone/>
            </a:pPr>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2" name="文本框 1"/>
          <p:cNvSpPr txBox="1"/>
          <p:nvPr/>
        </p:nvSpPr>
        <p:spPr>
          <a:xfrm>
            <a:off x="755136" y="6237634"/>
            <a:ext cx="7170420" cy="398780"/>
          </a:xfrm>
          <a:prstGeom prst="rect">
            <a:avLst/>
          </a:prstGeom>
          <a:noFill/>
        </p:spPr>
        <p:txBody>
          <a:bodyPr wrap="none" rtlCol="0">
            <a:spAutoFit/>
          </a:bodyPr>
          <a:lstStyle/>
          <a:p>
            <a:r>
              <a:rPr lang="zh-CN" altLang="en-US" sz="2000" dirty="0">
                <a:solidFill>
                  <a:srgbClr val="FF0000"/>
                </a:solidFill>
              </a:rPr>
              <a:t>好处：</a:t>
            </a:r>
            <a:r>
              <a:rPr lang="en-US" altLang="zh-CN" sz="2000" dirty="0">
                <a:solidFill>
                  <a:srgbClr val="FF0000"/>
                </a:solidFill>
              </a:rPr>
              <a:t>top-base</a:t>
            </a:r>
            <a:r>
              <a:rPr lang="zh-CN" altLang="en-US" sz="2000" dirty="0">
                <a:solidFill>
                  <a:srgbClr val="FF0000"/>
                </a:solidFill>
              </a:rPr>
              <a:t>就是栈中元素的数量，</a:t>
            </a:r>
            <a:r>
              <a:rPr lang="en-US" altLang="zh-CN" sz="2000" dirty="0">
                <a:solidFill>
                  <a:srgbClr val="FF0000"/>
                </a:solidFill>
              </a:rPr>
              <a:t>top==base</a:t>
            </a:r>
            <a:r>
              <a:rPr lang="zh-CN" altLang="en-US" sz="2000" dirty="0">
                <a:solidFill>
                  <a:srgbClr val="FF0000"/>
                </a:solidFill>
              </a:rPr>
              <a:t>时栈为空。</a:t>
            </a:r>
            <a:endParaRPr lang="zh-CN" altLang="en-US" sz="2000" dirty="0">
              <a:solidFill>
                <a:srgbClr val="FF0000"/>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4"/>
          <p:cNvSpPr>
            <a:spLocks noChangeArrowheads="1"/>
          </p:cNvSpPr>
          <p:nvPr/>
        </p:nvSpPr>
        <p:spPr bwMode="auto">
          <a:xfrm>
            <a:off x="1981200" y="1219200"/>
            <a:ext cx="76200" cy="2057400"/>
          </a:xfrm>
          <a:prstGeom prst="rect">
            <a:avLst/>
          </a:prstGeom>
          <a:noFill/>
          <a:ln w="9525">
            <a:noFill/>
            <a:miter lim="800000"/>
          </a:ln>
        </p:spPr>
        <p:txBody>
          <a:bodyPr wrap="none" lIns="92075" tIns="46038" rIns="92075" bIns="46038" anchor="ctr"/>
          <a:lstStyle/>
          <a:p>
            <a:endParaRPr lang="zh-CN" altLang="en-US"/>
          </a:p>
        </p:txBody>
      </p:sp>
      <p:sp>
        <p:nvSpPr>
          <p:cNvPr id="17412" name="Text Box 5"/>
          <p:cNvSpPr txBox="1">
            <a:spLocks noChangeArrowheads="1"/>
          </p:cNvSpPr>
          <p:nvPr/>
        </p:nvSpPr>
        <p:spPr bwMode="auto">
          <a:xfrm>
            <a:off x="539750" y="765175"/>
            <a:ext cx="7848600" cy="1014730"/>
          </a:xfrm>
          <a:prstGeom prst="rect">
            <a:avLst/>
          </a:prstGeom>
          <a:noFill/>
          <a:ln w="9525">
            <a:noFill/>
            <a:miter lim="800000"/>
          </a:ln>
        </p:spPr>
        <p:txBody>
          <a:bodyPr lIns="92075" tIns="46038" rIns="92075" bIns="46038">
            <a:spAutoFit/>
          </a:bodyPr>
          <a:lstStyle/>
          <a:p>
            <a:pPr marL="381000" lvl="2" eaLnBrk="0" hangingPunct="0">
              <a:lnSpc>
                <a:spcPct val="150000"/>
              </a:lnSpc>
            </a:pPr>
            <a:r>
              <a:rPr lang="en-US" altLang="zh-CN" sz="2000" dirty="0">
                <a:latin typeface="宋体" charset="0"/>
                <a:ea typeface="宋体" charset="0"/>
                <a:cs typeface="宋体" charset="0"/>
              </a:rPr>
              <a:t>⑴ </a:t>
            </a:r>
            <a:r>
              <a:rPr lang="zh-CN" altLang="en-US" sz="2000" dirty="0">
                <a:latin typeface="宋体" charset="0"/>
                <a:ea typeface="宋体" charset="0"/>
                <a:cs typeface="宋体" charset="0"/>
              </a:rPr>
              <a:t>生成空栈</a:t>
            </a:r>
            <a:endParaRPr lang="zh-CN" altLang="en-US" sz="2000" dirty="0">
              <a:latin typeface="宋体" charset="0"/>
              <a:ea typeface="宋体" charset="0"/>
              <a:cs typeface="宋体" charset="0"/>
            </a:endParaRPr>
          </a:p>
          <a:p>
            <a:pPr marL="381000" lvl="2" eaLnBrk="0" hangingPunct="0">
              <a:lnSpc>
                <a:spcPct val="150000"/>
              </a:lnSpc>
            </a:pPr>
            <a:r>
              <a:rPr lang="zh-CN" altLang="en-US" sz="2000" dirty="0">
                <a:latin typeface="宋体" charset="0"/>
                <a:ea typeface="宋体" charset="0"/>
                <a:cs typeface="宋体" charset="0"/>
              </a:rPr>
              <a:t>首先建立栈空间，然后初始化栈顶指针。</a:t>
            </a:r>
            <a:endParaRPr lang="zh-CN" altLang="en-US" sz="2000" dirty="0">
              <a:latin typeface="宋体" charset="0"/>
              <a:ea typeface="宋体" charset="0"/>
              <a:cs typeface="宋体" charset="0"/>
            </a:endParaRPr>
          </a:p>
        </p:txBody>
      </p:sp>
      <p:pic>
        <p:nvPicPr>
          <p:cNvPr id="2" name="图片 1"/>
          <p:cNvPicPr>
            <a:picLocks noChangeAspect="1"/>
          </p:cNvPicPr>
          <p:nvPr/>
        </p:nvPicPr>
        <p:blipFill>
          <a:blip r:embed="rId1"/>
          <a:stretch>
            <a:fillRect/>
          </a:stretch>
        </p:blipFill>
        <p:spPr>
          <a:xfrm>
            <a:off x="236220" y="2160270"/>
            <a:ext cx="8672195" cy="2134235"/>
          </a:xfrm>
          <a:prstGeom prst="rect">
            <a:avLst/>
          </a:prstGeom>
        </p:spPr>
      </p:pic>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第</a:t>
            </a:r>
            <a:r>
              <a:rPr lang="en-US" altLang="zh-CN" dirty="0">
                <a:solidFill>
                  <a:schemeClr val="tx1"/>
                </a:solidFill>
              </a:rPr>
              <a:t>3</a:t>
            </a:r>
            <a:r>
              <a:rPr lang="zh-CN" altLang="en-US" dirty="0">
                <a:solidFill>
                  <a:schemeClr val="tx1"/>
                </a:solidFill>
              </a:rPr>
              <a:t>章 栈、队列</a:t>
            </a:r>
            <a:endParaRPr lang="zh-CN" altLang="en-US" dirty="0">
              <a:solidFill>
                <a:schemeClr val="tx1"/>
              </a:solidFill>
            </a:endParaRPr>
          </a:p>
        </p:txBody>
      </p:sp>
      <p:sp>
        <p:nvSpPr>
          <p:cNvPr id="3" name="内容占位符 2"/>
          <p:cNvSpPr>
            <a:spLocks noGrp="1"/>
          </p:cNvSpPr>
          <p:nvPr>
            <p:ph sz="quarter" idx="1"/>
          </p:nvPr>
        </p:nvSpPr>
        <p:spPr/>
        <p:txBody>
          <a:bodyPr/>
          <a:lstStyle/>
          <a:p>
            <a:pPr>
              <a:lnSpc>
                <a:spcPct val="150000"/>
              </a:lnSpc>
            </a:pPr>
            <a:r>
              <a:rPr lang="en-US" altLang="zh-CN" sz="2800" dirty="0"/>
              <a:t>3.1 </a:t>
            </a:r>
            <a:r>
              <a:rPr lang="zh-CN" altLang="en-US" sz="2800" dirty="0"/>
              <a:t>栈</a:t>
            </a:r>
            <a:endParaRPr lang="en-US" altLang="zh-CN" sz="2800" dirty="0"/>
          </a:p>
          <a:p>
            <a:pPr>
              <a:lnSpc>
                <a:spcPct val="150000"/>
              </a:lnSpc>
            </a:pPr>
            <a:r>
              <a:rPr lang="en-US" altLang="zh-CN" sz="2800" dirty="0"/>
              <a:t>3.2 </a:t>
            </a:r>
            <a:r>
              <a:rPr lang="zh-CN" altLang="en-US" sz="2800" dirty="0"/>
              <a:t>栈的应用举例</a:t>
            </a:r>
            <a:endParaRPr lang="en-US" altLang="zh-CN" sz="2800" dirty="0"/>
          </a:p>
          <a:p>
            <a:pPr>
              <a:lnSpc>
                <a:spcPct val="150000"/>
              </a:lnSpc>
            </a:pPr>
            <a:r>
              <a:rPr lang="en-US" altLang="zh-CN" sz="2800" dirty="0"/>
              <a:t>3.4 </a:t>
            </a:r>
            <a:r>
              <a:rPr lang="zh-CN" altLang="en-US" sz="2800" dirty="0"/>
              <a:t>队列</a:t>
            </a:r>
            <a:endParaRPr lang="zh-CN" altLang="en-US" sz="2800" dirty="0"/>
          </a:p>
          <a:p>
            <a:pPr>
              <a:lnSpc>
                <a:spcPct val="150000"/>
              </a:lnSpc>
            </a:pPr>
            <a:r>
              <a:rPr lang="en-US" altLang="zh-CN" sz="2800" dirty="0"/>
              <a:t>3.5 </a:t>
            </a:r>
            <a:r>
              <a:rPr lang="zh-CN" altLang="en-US" sz="2800" dirty="0"/>
              <a:t>本章知识点小结</a:t>
            </a:r>
            <a:endParaRPr lang="zh-CN" alt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2"/>
          <p:cNvSpPr txBox="1">
            <a:spLocks noChangeArrowheads="1"/>
          </p:cNvSpPr>
          <p:nvPr/>
        </p:nvSpPr>
        <p:spPr bwMode="auto">
          <a:xfrm>
            <a:off x="827405" y="836930"/>
            <a:ext cx="6858000" cy="398780"/>
          </a:xfrm>
          <a:prstGeom prst="rect">
            <a:avLst/>
          </a:prstGeom>
          <a:noFill/>
          <a:ln w="9525">
            <a:noFill/>
            <a:miter lim="800000"/>
          </a:ln>
        </p:spPr>
        <p:txBody>
          <a:bodyPr wrap="square" lIns="92075" tIns="46038" rIns="92075" bIns="46038">
            <a:spAutoFit/>
          </a:bodyPr>
          <a:lstStyle/>
          <a:p>
            <a:pPr eaLnBrk="0" hangingPunct="0"/>
            <a:r>
              <a:rPr lang="en-US" altLang="zh-CN" sz="2000" dirty="0">
                <a:latin typeface="宋体" charset="0"/>
                <a:ea typeface="宋体" charset="0"/>
              </a:rPr>
              <a:t>⑵</a:t>
            </a:r>
            <a:r>
              <a:rPr lang="zh-CN" altLang="en-US" sz="2000" dirty="0">
                <a:latin typeface="宋体" charset="0"/>
                <a:ea typeface="宋体" charset="0"/>
              </a:rPr>
              <a:t>判断是否为空栈</a:t>
            </a:r>
            <a:endParaRPr lang="zh-CN" altLang="en-US" sz="2000" dirty="0">
              <a:latin typeface="宋体" charset="0"/>
              <a:ea typeface="宋体" charset="0"/>
            </a:endParaRPr>
          </a:p>
        </p:txBody>
      </p:sp>
      <p:sp>
        <p:nvSpPr>
          <p:cNvPr id="4" name="Text Box 2"/>
          <p:cNvSpPr txBox="1">
            <a:spLocks noChangeArrowheads="1"/>
          </p:cNvSpPr>
          <p:nvPr/>
        </p:nvSpPr>
        <p:spPr bwMode="auto">
          <a:xfrm>
            <a:off x="1043350" y="1349276"/>
            <a:ext cx="4240456"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0"/>
              </a:spcBef>
              <a:buClrTx/>
              <a:buFontTx/>
              <a:buNone/>
            </a:pPr>
            <a:endParaRPr kumimoji="1" lang="zh-CN" altLang="en-US" sz="2400" dirty="0">
              <a:latin typeface="Times New Roman" panose="02020603050405020304" pitchFamily="18" charset="0"/>
            </a:endParaRPr>
          </a:p>
          <a:p>
            <a:pPr eaLnBrk="1" hangingPunct="1">
              <a:lnSpc>
                <a:spcPct val="150000"/>
              </a:lnSpc>
              <a:spcBef>
                <a:spcPct val="0"/>
              </a:spcBef>
              <a:buClrTx/>
              <a:buFontTx/>
              <a:buNone/>
            </a:pPr>
            <a:r>
              <a:rPr kumimoji="1" lang="zh-CN" altLang="en-US" sz="2000" dirty="0">
                <a:latin typeface="Times New Roman" panose="02020603050405020304" pitchFamily="18" charset="0"/>
              </a:rPr>
              <a:t> </a:t>
            </a:r>
            <a:r>
              <a:rPr kumimoji="1" lang="en-US" altLang="zh-CN" sz="2000" dirty="0">
                <a:latin typeface="Times New Roman" panose="02020603050405020304" pitchFamily="18" charset="0"/>
              </a:rPr>
              <a:t>Status  </a:t>
            </a:r>
            <a:r>
              <a:rPr kumimoji="1" lang="en-US" altLang="zh-CN" sz="2000" dirty="0" err="1">
                <a:latin typeface="Times New Roman" panose="02020603050405020304" pitchFamily="18" charset="0"/>
              </a:rPr>
              <a:t>StackEmpty</a:t>
            </a:r>
            <a:r>
              <a:rPr kumimoji="1" lang="en-US" altLang="zh-CN" sz="2000" dirty="0">
                <a:latin typeface="Times New Roman" panose="02020603050405020304" pitchFamily="18" charset="0"/>
              </a:rPr>
              <a:t> ( S )</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if (</a:t>
            </a:r>
            <a:r>
              <a:rPr kumimoji="1" lang="en-US" altLang="zh-CN" sz="2000" dirty="0" err="1">
                <a:solidFill>
                  <a:srgbClr val="FF0000"/>
                </a:solidFill>
                <a:latin typeface="Times New Roman" panose="02020603050405020304" pitchFamily="18" charset="0"/>
              </a:rPr>
              <a:t>S.top</a:t>
            </a:r>
            <a:r>
              <a:rPr kumimoji="1" lang="en-US" altLang="zh-CN" sz="2000" dirty="0">
                <a:solidFill>
                  <a:srgbClr val="FF0000"/>
                </a:solidFill>
                <a:latin typeface="Times New Roman" panose="02020603050405020304" pitchFamily="18" charset="0"/>
              </a:rPr>
              <a:t>= = </a:t>
            </a:r>
            <a:r>
              <a:rPr kumimoji="1" lang="en-US" altLang="zh-CN" sz="2000" dirty="0" err="1">
                <a:solidFill>
                  <a:srgbClr val="FF0000"/>
                </a:solidFill>
                <a:latin typeface="Times New Roman" panose="02020603050405020304" pitchFamily="18" charset="0"/>
              </a:rPr>
              <a:t>S.base</a:t>
            </a:r>
            <a:r>
              <a:rPr kumimoji="1" lang="en-US" altLang="zh-CN" sz="2000" dirty="0">
                <a:latin typeface="Times New Roman" panose="02020603050405020304" pitchFamily="18" charset="0"/>
              </a:rPr>
              <a:t>)  return  TRUE;</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else  return  FALSE;</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a:t>
            </a:r>
            <a:endParaRPr kumimoji="1" lang="en-US" altLang="zh-CN" sz="2000" dirty="0">
              <a:latin typeface="Times New Roman" panose="02020603050405020304" pitchFamily="18" charset="0"/>
            </a:endParaRPr>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箭头连接符 2"/>
          <p:cNvCxnSpPr/>
          <p:nvPr/>
        </p:nvCxnSpPr>
        <p:spPr>
          <a:xfrm flipH="1" flipV="1">
            <a:off x="4427984" y="4149080"/>
            <a:ext cx="1800200" cy="4320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372200" y="4581128"/>
            <a:ext cx="2262158" cy="369332"/>
          </a:xfrm>
          <a:prstGeom prst="rect">
            <a:avLst/>
          </a:prstGeom>
          <a:noFill/>
        </p:spPr>
        <p:txBody>
          <a:bodyPr wrap="none" rtlCol="0">
            <a:spAutoFit/>
          </a:bodyPr>
          <a:lstStyle/>
          <a:p>
            <a:r>
              <a:rPr lang="zh-CN" altLang="en-US" dirty="0">
                <a:solidFill>
                  <a:srgbClr val="FF0000"/>
                </a:solidFill>
              </a:rPr>
              <a:t>为什么需要这一句？</a:t>
            </a:r>
            <a:endParaRPr lang="zh-CN" altLang="en-US" dirty="0">
              <a:solidFill>
                <a:srgbClr val="FF0000"/>
              </a:solidFill>
            </a:endParaRPr>
          </a:p>
        </p:txBody>
      </p:sp>
      <p:sp>
        <p:nvSpPr>
          <p:cNvPr id="19459" name="Text Box 2"/>
          <p:cNvSpPr txBox="1">
            <a:spLocks noChangeArrowheads="1"/>
          </p:cNvSpPr>
          <p:nvPr/>
        </p:nvSpPr>
        <p:spPr bwMode="auto">
          <a:xfrm>
            <a:off x="684530" y="620395"/>
            <a:ext cx="7315200" cy="398780"/>
          </a:xfrm>
          <a:prstGeom prst="rect">
            <a:avLst/>
          </a:prstGeom>
          <a:noFill/>
          <a:ln w="9525">
            <a:noFill/>
            <a:miter lim="800000"/>
          </a:ln>
        </p:spPr>
        <p:txBody>
          <a:bodyPr lIns="92075" tIns="46038" rIns="92075" bIns="46038">
            <a:spAutoFit/>
          </a:bodyPr>
          <a:lstStyle/>
          <a:p>
            <a:pPr eaLnBrk="0" hangingPunct="0"/>
            <a:r>
              <a:rPr lang="en-US" altLang="zh-CN" sz="2000">
                <a:latin typeface="宋体" charset="0"/>
                <a:ea typeface="宋体" charset="0"/>
              </a:rPr>
              <a:t>⑶</a:t>
            </a:r>
            <a:r>
              <a:rPr lang="zh-CN" altLang="en-US" sz="2000">
                <a:latin typeface="宋体" charset="0"/>
                <a:ea typeface="宋体" charset="0"/>
              </a:rPr>
              <a:t>入栈</a:t>
            </a:r>
            <a:endParaRPr lang="zh-CN" altLang="en-US" sz="2000">
              <a:latin typeface="宋体" charset="0"/>
              <a:ea typeface="宋体" charset="0"/>
            </a:endParaRPr>
          </a:p>
        </p:txBody>
      </p:sp>
      <p:sp>
        <p:nvSpPr>
          <p:cNvPr id="5" name="Text Box 2"/>
          <p:cNvSpPr txBox="1">
            <a:spLocks noChangeArrowheads="1"/>
          </p:cNvSpPr>
          <p:nvPr/>
        </p:nvSpPr>
        <p:spPr bwMode="auto">
          <a:xfrm>
            <a:off x="683568" y="605001"/>
            <a:ext cx="8064896"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50000"/>
              </a:lnSpc>
              <a:spcBef>
                <a:spcPct val="0"/>
              </a:spcBef>
              <a:buClrTx/>
              <a:buFontTx/>
              <a:buNone/>
            </a:pPr>
            <a:endParaRPr kumimoji="1" lang="zh-CN" altLang="en-US"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Status  Push ( </a:t>
            </a:r>
            <a:r>
              <a:rPr kumimoji="1" lang="en-US" altLang="zh-CN" sz="2000" dirty="0" err="1">
                <a:latin typeface="Times New Roman" panose="02020603050405020304" pitchFamily="18" charset="0"/>
              </a:rPr>
              <a:t>SqStack</a:t>
            </a:r>
            <a:r>
              <a:rPr kumimoji="1" lang="en-US" altLang="zh-CN" sz="2000" dirty="0">
                <a:latin typeface="Times New Roman" panose="02020603050405020304" pitchFamily="18" charset="0"/>
              </a:rPr>
              <a:t> &amp;S, </a:t>
            </a:r>
            <a:r>
              <a:rPr kumimoji="1" lang="en-US" altLang="zh-CN" sz="2000" dirty="0" err="1">
                <a:latin typeface="Times New Roman" panose="02020603050405020304" pitchFamily="18" charset="0"/>
              </a:rPr>
              <a:t>Elemtype</a:t>
            </a:r>
            <a:r>
              <a:rPr kumimoji="1" lang="en-US" altLang="zh-CN" sz="2000" dirty="0">
                <a:latin typeface="Times New Roman" panose="02020603050405020304" pitchFamily="18" charset="0"/>
              </a:rPr>
              <a:t>  e)</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if ( </a:t>
            </a:r>
            <a:r>
              <a:rPr kumimoji="1" lang="en-US" altLang="zh-CN" sz="2000" dirty="0" err="1">
                <a:latin typeface="Times New Roman" panose="02020603050405020304" pitchFamily="18" charset="0"/>
              </a:rPr>
              <a:t>S.top-S.base</a:t>
            </a:r>
            <a:r>
              <a:rPr kumimoji="1" lang="en-US" altLang="zh-CN" sz="2000" dirty="0">
                <a:latin typeface="Times New Roman" panose="02020603050405020304" pitchFamily="18" charset="0"/>
              </a:rPr>
              <a:t> &gt;= </a:t>
            </a:r>
            <a:r>
              <a:rPr kumimoji="1" lang="en-US" altLang="zh-CN" sz="2000" dirty="0" err="1">
                <a:latin typeface="Times New Roman" panose="02020603050405020304" pitchFamily="18" charset="0"/>
              </a:rPr>
              <a:t>S.stacksize</a:t>
            </a:r>
            <a:r>
              <a:rPr kumimoji="1" lang="en-US" altLang="zh-CN" sz="2000" dirty="0">
                <a:latin typeface="Times New Roman" panose="02020603050405020304" pitchFamily="18" charset="0"/>
              </a:rPr>
              <a:t> )  {//</a:t>
            </a:r>
            <a:r>
              <a:rPr kumimoji="1" lang="zh-CN" altLang="en-US" sz="2000" dirty="0">
                <a:latin typeface="Times New Roman" panose="02020603050405020304" pitchFamily="18" charset="0"/>
              </a:rPr>
              <a:t>栈满，追加存储空间</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S.base</a:t>
            </a:r>
            <a:r>
              <a:rPr kumimoji="1" lang="en-US" altLang="zh-CN" sz="2000" dirty="0">
                <a:latin typeface="Times New Roman" panose="02020603050405020304" pitchFamily="18" charset="0"/>
              </a:rPr>
              <a:t> = (</a:t>
            </a:r>
            <a:r>
              <a:rPr kumimoji="1" lang="en-US" altLang="zh-CN" sz="2000" dirty="0" err="1">
                <a:latin typeface="Times New Roman" panose="02020603050405020304" pitchFamily="18" charset="0"/>
              </a:rPr>
              <a:t>SElemType</a:t>
            </a:r>
            <a:r>
              <a:rPr kumimoji="1" lang="en-US" altLang="zh-CN" sz="2000" dirty="0">
                <a:latin typeface="Times New Roman" panose="02020603050405020304" pitchFamily="18" charset="0"/>
              </a:rPr>
              <a:t> *) </a:t>
            </a:r>
            <a:r>
              <a:rPr kumimoji="1" lang="en-US" altLang="zh-CN" sz="2000" dirty="0" err="1">
                <a:latin typeface="Times New Roman" panose="02020603050405020304" pitchFamily="18" charset="0"/>
              </a:rPr>
              <a:t>realloc</a:t>
            </a:r>
            <a:r>
              <a:rPr kumimoji="1" lang="en-US" altLang="zh-CN" sz="2000" dirty="0">
                <a:latin typeface="Times New Roman" panose="02020603050405020304" pitchFamily="18" charset="0"/>
              </a:rPr>
              <a:t>(</a:t>
            </a:r>
            <a:r>
              <a:rPr kumimoji="1" lang="en-US" altLang="zh-CN" sz="2000" dirty="0" err="1">
                <a:latin typeface="Times New Roman" panose="02020603050405020304" pitchFamily="18" charset="0"/>
              </a:rPr>
              <a:t>S.base</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S.stacksize</a:t>
            </a:r>
            <a:r>
              <a:rPr kumimoji="1" lang="en-US" altLang="zh-CN" sz="2000" dirty="0">
                <a:latin typeface="Times New Roman" panose="02020603050405020304" pitchFamily="18" charset="0"/>
              </a:rPr>
              <a:t> +  </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STACKINCREMENT) * </a:t>
            </a:r>
            <a:r>
              <a:rPr kumimoji="1" lang="en-US" altLang="zh-CN" sz="2000" dirty="0" err="1">
                <a:latin typeface="Times New Roman" panose="02020603050405020304" pitchFamily="18" charset="0"/>
              </a:rPr>
              <a:t>sizeof</a:t>
            </a:r>
            <a:r>
              <a:rPr kumimoji="1" lang="en-US" altLang="zh-CN" sz="2000" dirty="0">
                <a:latin typeface="Times New Roman" panose="02020603050405020304" pitchFamily="18" charset="0"/>
              </a:rPr>
              <a:t>(</a:t>
            </a:r>
            <a:r>
              <a:rPr kumimoji="1" lang="en-US" altLang="zh-CN" sz="2000" dirty="0" err="1">
                <a:latin typeface="Times New Roman" panose="02020603050405020304" pitchFamily="18" charset="0"/>
              </a:rPr>
              <a:t>SElemType</a:t>
            </a:r>
            <a:r>
              <a:rPr kumimoji="1" lang="en-US" altLang="zh-CN" sz="2000" dirty="0">
                <a:latin typeface="Times New Roman" panose="02020603050405020304" pitchFamily="18" charset="0"/>
              </a:rPr>
              <a:t>));</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if(!</a:t>
            </a:r>
            <a:r>
              <a:rPr kumimoji="1" lang="en-US" altLang="zh-CN" sz="2000" dirty="0" err="1">
                <a:latin typeface="Times New Roman" panose="02020603050405020304" pitchFamily="18" charset="0"/>
              </a:rPr>
              <a:t>S.base</a:t>
            </a:r>
            <a:r>
              <a:rPr kumimoji="1" lang="en-US" altLang="zh-CN" sz="2000" dirty="0">
                <a:latin typeface="Times New Roman" panose="02020603050405020304" pitchFamily="18" charset="0"/>
              </a:rPr>
              <a:t>) exit(OVERFLOW);      /*</a:t>
            </a:r>
            <a:r>
              <a:rPr kumimoji="1" lang="zh-CN" altLang="en-US" sz="2000" dirty="0">
                <a:latin typeface="Times New Roman" panose="02020603050405020304" pitchFamily="18" charset="0"/>
              </a:rPr>
              <a:t>栈满不能入栈*</a:t>
            </a:r>
            <a:r>
              <a:rPr kumimoji="1" lang="en-US" altLang="zh-CN" sz="2000" dirty="0">
                <a:latin typeface="Times New Roman" panose="02020603050405020304" pitchFamily="18" charset="0"/>
              </a:rPr>
              <a:t>/</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S.top</a:t>
            </a:r>
            <a:r>
              <a:rPr kumimoji="1" lang="en-US" altLang="zh-CN" sz="2000" dirty="0">
                <a:latin typeface="Times New Roman" panose="02020603050405020304" pitchFamily="18" charset="0"/>
              </a:rPr>
              <a:t> = </a:t>
            </a:r>
            <a:r>
              <a:rPr kumimoji="1" lang="en-US" altLang="zh-CN" sz="2000" dirty="0" err="1">
                <a:latin typeface="Times New Roman" panose="02020603050405020304" pitchFamily="18" charset="0"/>
              </a:rPr>
              <a:t>S.base</a:t>
            </a:r>
            <a:r>
              <a:rPr kumimoji="1" lang="en-US" altLang="zh-CN" sz="2000" dirty="0">
                <a:latin typeface="Times New Roman" panose="02020603050405020304" pitchFamily="18" charset="0"/>
              </a:rPr>
              <a:t> + </a:t>
            </a:r>
            <a:r>
              <a:rPr kumimoji="1" lang="en-US" altLang="zh-CN" sz="2000" dirty="0" err="1">
                <a:latin typeface="Times New Roman" panose="02020603050405020304" pitchFamily="18" charset="0"/>
              </a:rPr>
              <a:t>S.stacksize</a:t>
            </a:r>
            <a:r>
              <a:rPr kumimoji="1" lang="en-US" altLang="zh-CN" sz="2000" dirty="0">
                <a:latin typeface="Times New Roman" panose="02020603050405020304" pitchFamily="18" charset="0"/>
              </a:rPr>
              <a:t>;</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S.stacksize</a:t>
            </a:r>
            <a:r>
              <a:rPr kumimoji="1" lang="en-US" altLang="zh-CN" sz="2000" dirty="0">
                <a:latin typeface="Times New Roman" panose="02020603050405020304" pitchFamily="18" charset="0"/>
              </a:rPr>
              <a:t> += STACKINCRMENT;</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S.top</a:t>
            </a:r>
            <a:r>
              <a:rPr kumimoji="1" lang="en-US" altLang="zh-CN" sz="2000" dirty="0">
                <a:latin typeface="Times New Roman" panose="02020603050405020304" pitchFamily="18" charset="0"/>
              </a:rPr>
              <a:t>++ = e;       return OK;</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}//Push</a:t>
            </a:r>
            <a:endParaRPr kumimoji="1" lang="en-US" altLang="zh-CN" sz="2000" dirty="0">
              <a:latin typeface="Times New Roman" panose="02020603050405020304" pitchFamily="18" charset="0"/>
            </a:endParaRPr>
          </a:p>
        </p:txBody>
      </p:sp>
      <p:grpSp>
        <p:nvGrpSpPr>
          <p:cNvPr id="9" name="组合 8"/>
          <p:cNvGrpSpPr/>
          <p:nvPr/>
        </p:nvGrpSpPr>
        <p:grpSpPr>
          <a:xfrm>
            <a:off x="2123440" y="5661025"/>
            <a:ext cx="5995035" cy="944346"/>
            <a:chOff x="2123728" y="5661248"/>
            <a:chExt cx="5262421" cy="944375"/>
          </a:xfrm>
        </p:grpSpPr>
        <p:cxnSp>
          <p:nvCxnSpPr>
            <p:cNvPr id="7" name="直接箭头连接符 6"/>
            <p:cNvCxnSpPr/>
            <p:nvPr/>
          </p:nvCxnSpPr>
          <p:spPr>
            <a:xfrm flipH="1" flipV="1">
              <a:off x="2123728" y="5661248"/>
              <a:ext cx="936104" cy="7920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347864" y="6237312"/>
              <a:ext cx="4038285" cy="368311"/>
            </a:xfrm>
            <a:prstGeom prst="rect">
              <a:avLst/>
            </a:prstGeom>
            <a:noFill/>
            <a:ln>
              <a:solidFill>
                <a:schemeClr val="accent1"/>
              </a:solidFill>
            </a:ln>
          </p:spPr>
          <p:txBody>
            <a:bodyPr wrap="square" rtlCol="0">
              <a:spAutoFit/>
            </a:bodyPr>
            <a:lstStyle/>
            <a:p>
              <a:r>
                <a:rPr lang="en-US" altLang="zh-CN" dirty="0">
                  <a:solidFill>
                    <a:srgbClr val="FF0000"/>
                  </a:solidFill>
                </a:rPr>
                <a:t>++</a:t>
              </a:r>
              <a:r>
                <a:rPr lang="zh-CN" altLang="en-US" dirty="0">
                  <a:solidFill>
                    <a:srgbClr val="FF0000"/>
                  </a:solidFill>
                </a:rPr>
                <a:t>在后面，先 *</a:t>
              </a:r>
              <a:r>
                <a:rPr lang="en-US" altLang="zh-CN" dirty="0" err="1">
                  <a:solidFill>
                    <a:srgbClr val="FF0000"/>
                  </a:solidFill>
                </a:rPr>
                <a:t>S.top</a:t>
              </a:r>
              <a:r>
                <a:rPr lang="en-US" altLang="zh-CN" dirty="0">
                  <a:solidFill>
                    <a:srgbClr val="FF0000"/>
                  </a:solidFill>
                </a:rPr>
                <a:t> =e </a:t>
              </a:r>
              <a:r>
                <a:rPr lang="zh-CN" altLang="en-US" dirty="0">
                  <a:solidFill>
                    <a:srgbClr val="FF0000"/>
                  </a:solidFill>
                </a:rPr>
                <a:t>，然后</a:t>
              </a:r>
              <a:r>
                <a:rPr lang="en-US" altLang="zh-CN" dirty="0" err="1">
                  <a:solidFill>
                    <a:srgbClr val="FF0000"/>
                  </a:solidFill>
                </a:rPr>
                <a:t>S.top</a:t>
              </a:r>
              <a:r>
                <a:rPr lang="en-US" altLang="zh-CN" dirty="0">
                  <a:solidFill>
                    <a:srgbClr val="FF0000"/>
                  </a:solidFill>
                </a:rPr>
                <a:t>++</a:t>
              </a:r>
              <a:endParaRPr lang="zh-CN" altLang="en-US" dirty="0">
                <a:solidFill>
                  <a:srgbClr val="FF0000"/>
                </a:solidFill>
              </a:endParaRPr>
            </a:p>
          </p:txBody>
        </p:sp>
      </p:grpSp>
      <p:grpSp>
        <p:nvGrpSpPr>
          <p:cNvPr id="26" name="Group 24"/>
          <p:cNvGrpSpPr/>
          <p:nvPr/>
        </p:nvGrpSpPr>
        <p:grpSpPr bwMode="auto">
          <a:xfrm>
            <a:off x="7732395" y="173688"/>
            <a:ext cx="1066800" cy="2743200"/>
            <a:chOff x="672" y="1344"/>
            <a:chExt cx="672" cy="1728"/>
          </a:xfrm>
        </p:grpSpPr>
        <p:sp>
          <p:nvSpPr>
            <p:cNvPr id="27" name="Rectangle 25"/>
            <p:cNvSpPr>
              <a:spLocks noChangeArrowheads="1"/>
            </p:cNvSpPr>
            <p:nvPr/>
          </p:nvSpPr>
          <p:spPr bwMode="auto">
            <a:xfrm>
              <a:off x="672" y="1344"/>
              <a:ext cx="672" cy="172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endParaRPr lang="zh-CN" altLang="en-US"/>
            </a:p>
          </p:txBody>
        </p:sp>
        <p:sp>
          <p:nvSpPr>
            <p:cNvPr id="28" name="Line 26"/>
            <p:cNvSpPr>
              <a:spLocks noChangeShapeType="1"/>
            </p:cNvSpPr>
            <p:nvPr/>
          </p:nvSpPr>
          <p:spPr bwMode="auto">
            <a:xfrm>
              <a:off x="672" y="1632"/>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27"/>
            <p:cNvSpPr>
              <a:spLocks noChangeShapeType="1"/>
            </p:cNvSpPr>
            <p:nvPr/>
          </p:nvSpPr>
          <p:spPr bwMode="auto">
            <a:xfrm>
              <a:off x="672" y="1920"/>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28"/>
            <p:cNvSpPr>
              <a:spLocks noChangeShapeType="1"/>
            </p:cNvSpPr>
            <p:nvPr/>
          </p:nvSpPr>
          <p:spPr bwMode="auto">
            <a:xfrm>
              <a:off x="672" y="2208"/>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29"/>
            <p:cNvSpPr>
              <a:spLocks noChangeShapeType="1"/>
            </p:cNvSpPr>
            <p:nvPr/>
          </p:nvSpPr>
          <p:spPr bwMode="auto">
            <a:xfrm>
              <a:off x="672" y="2496"/>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30"/>
            <p:cNvSpPr>
              <a:spLocks noChangeShapeType="1"/>
            </p:cNvSpPr>
            <p:nvPr/>
          </p:nvSpPr>
          <p:spPr bwMode="auto">
            <a:xfrm>
              <a:off x="672" y="2784"/>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7" name="Line 35"/>
          <p:cNvSpPr>
            <a:spLocks noChangeShapeType="1"/>
          </p:cNvSpPr>
          <p:nvPr/>
        </p:nvSpPr>
        <p:spPr bwMode="auto">
          <a:xfrm>
            <a:off x="7122795" y="2840688"/>
            <a:ext cx="533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38"/>
          <p:cNvSpPr>
            <a:spLocks noChangeShapeType="1"/>
          </p:cNvSpPr>
          <p:nvPr/>
        </p:nvSpPr>
        <p:spPr bwMode="auto">
          <a:xfrm>
            <a:off x="7122795" y="1773888"/>
            <a:ext cx="533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Text Box 43"/>
          <p:cNvSpPr txBox="1">
            <a:spLocks noChangeArrowheads="1"/>
          </p:cNvSpPr>
          <p:nvPr/>
        </p:nvSpPr>
        <p:spPr bwMode="auto">
          <a:xfrm>
            <a:off x="7046595" y="2840688"/>
            <a:ext cx="725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603050405020304" pitchFamily="18" charset="0"/>
              </a:rPr>
              <a:t>base</a:t>
            </a:r>
            <a:endParaRPr kumimoji="1" lang="en-US" altLang="zh-CN" sz="2400">
              <a:latin typeface="Times New Roman" panose="02020603050405020304" pitchFamily="18" charset="0"/>
            </a:endParaRPr>
          </a:p>
        </p:txBody>
      </p:sp>
      <p:sp>
        <p:nvSpPr>
          <p:cNvPr id="48" name="Text Box 46"/>
          <p:cNvSpPr txBox="1">
            <a:spLocks noChangeArrowheads="1"/>
          </p:cNvSpPr>
          <p:nvPr/>
        </p:nvSpPr>
        <p:spPr bwMode="auto">
          <a:xfrm>
            <a:off x="7083108" y="1240488"/>
            <a:ext cx="573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603050405020304" pitchFamily="18" charset="0"/>
              </a:rPr>
              <a:t>top</a:t>
            </a:r>
            <a:endParaRPr kumimoji="1" lang="en-US" altLang="zh-CN" sz="2400">
              <a:latin typeface="Times New Roman" panose="02020603050405020304" pitchFamily="18" charset="0"/>
            </a:endParaRPr>
          </a:p>
        </p:txBody>
      </p:sp>
      <p:sp>
        <p:nvSpPr>
          <p:cNvPr id="51" name="Text Box 49"/>
          <p:cNvSpPr txBox="1">
            <a:spLocks noChangeArrowheads="1"/>
          </p:cNvSpPr>
          <p:nvPr/>
        </p:nvSpPr>
        <p:spPr bwMode="auto">
          <a:xfrm>
            <a:off x="8037195" y="1926288"/>
            <a:ext cx="40481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25000"/>
              </a:lnSpc>
              <a:spcBef>
                <a:spcPct val="0"/>
              </a:spcBef>
              <a:buClrTx/>
              <a:buFontTx/>
              <a:buNone/>
            </a:pPr>
            <a:r>
              <a:rPr kumimoji="1" lang="en-US" altLang="zh-CN" sz="2400">
                <a:latin typeface="Times New Roman" panose="02020603050405020304" pitchFamily="18" charset="0"/>
              </a:rPr>
              <a:t>B</a:t>
            </a:r>
            <a:endParaRPr kumimoji="1" lang="en-US" altLang="zh-CN" sz="2400">
              <a:latin typeface="Times New Roman" panose="02020603050405020304" pitchFamily="18" charset="0"/>
            </a:endParaRPr>
          </a:p>
          <a:p>
            <a:pPr eaLnBrk="1" hangingPunct="1">
              <a:lnSpc>
                <a:spcPct val="125000"/>
              </a:lnSpc>
              <a:spcBef>
                <a:spcPct val="0"/>
              </a:spcBef>
              <a:buClrTx/>
              <a:buFontTx/>
              <a:buNone/>
            </a:pPr>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3"/>
          <p:cNvSpPr txBox="1">
            <a:spLocks noChangeArrowheads="1"/>
          </p:cNvSpPr>
          <p:nvPr/>
        </p:nvSpPr>
        <p:spPr bwMode="auto">
          <a:xfrm>
            <a:off x="755650" y="692150"/>
            <a:ext cx="7391400" cy="398780"/>
          </a:xfrm>
          <a:prstGeom prst="rect">
            <a:avLst/>
          </a:prstGeom>
          <a:noFill/>
          <a:ln w="9525">
            <a:noFill/>
            <a:miter lim="800000"/>
          </a:ln>
        </p:spPr>
        <p:txBody>
          <a:bodyPr lIns="92075" tIns="46038" rIns="92075" bIns="46038">
            <a:spAutoFit/>
          </a:bodyPr>
          <a:lstStyle/>
          <a:p>
            <a:pPr eaLnBrk="0" hangingPunct="0"/>
            <a:r>
              <a:rPr lang="en-US" altLang="zh-CN" sz="2000">
                <a:latin typeface="宋体" charset="0"/>
                <a:ea typeface="宋体" charset="0"/>
              </a:rPr>
              <a:t>⑷</a:t>
            </a:r>
            <a:r>
              <a:rPr lang="zh-CN" altLang="en-US" sz="2000">
                <a:latin typeface="宋体" charset="0"/>
                <a:ea typeface="宋体" charset="0"/>
              </a:rPr>
              <a:t>出栈</a:t>
            </a:r>
            <a:endParaRPr lang="zh-CN" altLang="en-US" sz="2000">
              <a:latin typeface="宋体" charset="0"/>
              <a:ea typeface="宋体" charset="0"/>
            </a:endParaRPr>
          </a:p>
        </p:txBody>
      </p:sp>
      <p:sp>
        <p:nvSpPr>
          <p:cNvPr id="5" name="Text Box 2"/>
          <p:cNvSpPr txBox="1">
            <a:spLocks noChangeArrowheads="1"/>
          </p:cNvSpPr>
          <p:nvPr/>
        </p:nvSpPr>
        <p:spPr bwMode="auto">
          <a:xfrm>
            <a:off x="901065" y="1149350"/>
            <a:ext cx="5495925"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50000"/>
              </a:lnSpc>
              <a:spcBef>
                <a:spcPct val="0"/>
              </a:spcBef>
              <a:buClrTx/>
              <a:buFontTx/>
              <a:buNone/>
            </a:pPr>
            <a:endParaRPr kumimoji="1" lang="zh-CN" altLang="en-US"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Status   Pop ( </a:t>
            </a:r>
            <a:r>
              <a:rPr kumimoji="1" lang="en-US" altLang="zh-CN" sz="2000" dirty="0" err="1">
                <a:latin typeface="Times New Roman" panose="02020603050405020304" pitchFamily="18" charset="0"/>
              </a:rPr>
              <a:t>SqStack</a:t>
            </a:r>
            <a:r>
              <a:rPr kumimoji="1" lang="en-US" altLang="zh-CN" sz="2000" dirty="0">
                <a:latin typeface="Times New Roman" panose="02020603050405020304" pitchFamily="18" charset="0"/>
              </a:rPr>
              <a:t> &amp;S, </a:t>
            </a:r>
            <a:r>
              <a:rPr kumimoji="1" lang="en-US" altLang="zh-CN" sz="2000" dirty="0" err="1">
                <a:latin typeface="Times New Roman" panose="02020603050405020304" pitchFamily="18" charset="0"/>
              </a:rPr>
              <a:t>Elemtype</a:t>
            </a:r>
            <a:r>
              <a:rPr kumimoji="1" lang="en-US" altLang="zh-CN" sz="2000" dirty="0">
                <a:latin typeface="Times New Roman" panose="02020603050405020304" pitchFamily="18" charset="0"/>
              </a:rPr>
              <a:t> &amp;e )</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 </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if( </a:t>
            </a:r>
            <a:r>
              <a:rPr kumimoji="1" lang="en-US" altLang="zh-CN" sz="2000" dirty="0" err="1">
                <a:latin typeface="Times New Roman" panose="02020603050405020304" pitchFamily="18" charset="0"/>
              </a:rPr>
              <a:t>S.top</a:t>
            </a:r>
            <a:r>
              <a:rPr kumimoji="1" lang="en-US" altLang="zh-CN" sz="2000" dirty="0">
                <a:latin typeface="Times New Roman" panose="02020603050405020304" pitchFamily="18" charset="0"/>
              </a:rPr>
              <a:t> = = </a:t>
            </a:r>
            <a:r>
              <a:rPr kumimoji="1" lang="en-US" altLang="zh-CN" sz="2000" dirty="0" err="1">
                <a:latin typeface="Times New Roman" panose="02020603050405020304" pitchFamily="18" charset="0"/>
              </a:rPr>
              <a:t>S.base</a:t>
            </a:r>
            <a:r>
              <a:rPr kumimoji="1" lang="en-US" altLang="zh-CN" sz="2000" dirty="0">
                <a:latin typeface="Times New Roman" panose="02020603050405020304" pitchFamily="18" charset="0"/>
              </a:rPr>
              <a:t> )  return ERROR;</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e = *--(</a:t>
            </a:r>
            <a:r>
              <a:rPr kumimoji="1" lang="en-US" altLang="zh-CN" sz="2000" dirty="0" err="1">
                <a:latin typeface="Times New Roman" panose="02020603050405020304" pitchFamily="18" charset="0"/>
              </a:rPr>
              <a:t>S.top</a:t>
            </a:r>
            <a:r>
              <a:rPr kumimoji="1" lang="en-US" altLang="zh-CN" sz="2000" dirty="0">
                <a:latin typeface="Times New Roman" panose="02020603050405020304" pitchFamily="18" charset="0"/>
              </a:rPr>
              <a:t>);       return  OK;</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}//Pop</a:t>
            </a:r>
            <a:endParaRPr kumimoji="1" lang="en-US" altLang="zh-CN" sz="2000" dirty="0">
              <a:latin typeface="Times New Roman" panose="02020603050405020304" pitchFamily="18" charset="0"/>
            </a:endParaRPr>
          </a:p>
        </p:txBody>
      </p:sp>
      <p:grpSp>
        <p:nvGrpSpPr>
          <p:cNvPr id="4" name="组合 3"/>
          <p:cNvGrpSpPr/>
          <p:nvPr/>
        </p:nvGrpSpPr>
        <p:grpSpPr>
          <a:xfrm>
            <a:off x="2269490" y="3538855"/>
            <a:ext cx="5850255" cy="944299"/>
            <a:chOff x="2123728" y="5661248"/>
            <a:chExt cx="5127769" cy="944406"/>
          </a:xfrm>
        </p:grpSpPr>
        <p:cxnSp>
          <p:nvCxnSpPr>
            <p:cNvPr id="6" name="直接箭头连接符 5"/>
            <p:cNvCxnSpPr/>
            <p:nvPr/>
          </p:nvCxnSpPr>
          <p:spPr>
            <a:xfrm flipH="1" flipV="1">
              <a:off x="2123728" y="5661248"/>
              <a:ext cx="936104" cy="7920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3347864" y="6237312"/>
              <a:ext cx="3903633" cy="368342"/>
            </a:xfrm>
            <a:prstGeom prst="rect">
              <a:avLst/>
            </a:prstGeom>
            <a:noFill/>
            <a:ln>
              <a:solidFill>
                <a:schemeClr val="accent1"/>
              </a:solidFill>
            </a:ln>
          </p:spPr>
          <p:txBody>
            <a:bodyPr wrap="square" rtlCol="0">
              <a:spAutoFit/>
            </a:bodyPr>
            <a:lstStyle/>
            <a:p>
              <a:r>
                <a:rPr lang="en-US" altLang="zh-CN" dirty="0">
                  <a:solidFill>
                    <a:srgbClr val="FF0000"/>
                  </a:solidFill>
                </a:rPr>
                <a:t>--</a:t>
              </a:r>
              <a:r>
                <a:rPr lang="zh-CN" altLang="en-US" dirty="0">
                  <a:solidFill>
                    <a:srgbClr val="FF0000"/>
                  </a:solidFill>
                </a:rPr>
                <a:t>在前面，先 </a:t>
              </a:r>
              <a:r>
                <a:rPr lang="en-US" altLang="zh-CN" dirty="0" err="1">
                  <a:solidFill>
                    <a:srgbClr val="FF0000"/>
                  </a:solidFill>
                </a:rPr>
                <a:t>S.top</a:t>
              </a:r>
              <a:r>
                <a:rPr lang="en-US" altLang="zh-CN" dirty="0">
                  <a:solidFill>
                    <a:srgbClr val="FF0000"/>
                  </a:solidFill>
                </a:rPr>
                <a:t> </a:t>
              </a:r>
              <a:r>
                <a:rPr lang="zh-CN" altLang="en-US" dirty="0">
                  <a:solidFill>
                    <a:srgbClr val="FF0000"/>
                  </a:solidFill>
                </a:rPr>
                <a:t>减</a:t>
              </a:r>
              <a:r>
                <a:rPr lang="en-US" altLang="zh-CN" dirty="0">
                  <a:solidFill>
                    <a:srgbClr val="FF0000"/>
                  </a:solidFill>
                </a:rPr>
                <a:t>1</a:t>
              </a:r>
              <a:r>
                <a:rPr lang="zh-CN" altLang="en-US" dirty="0">
                  <a:solidFill>
                    <a:srgbClr val="FF0000"/>
                  </a:solidFill>
                </a:rPr>
                <a:t>，然后</a:t>
              </a:r>
              <a:r>
                <a:rPr lang="en-US" altLang="zh-CN" dirty="0">
                  <a:solidFill>
                    <a:srgbClr val="FF0000"/>
                  </a:solidFill>
                </a:rPr>
                <a:t>e =</a:t>
              </a:r>
              <a:r>
                <a:rPr lang="zh-CN" altLang="en-US" dirty="0">
                  <a:solidFill>
                    <a:srgbClr val="FF0000"/>
                  </a:solidFill>
                </a:rPr>
                <a:t>*</a:t>
              </a:r>
              <a:r>
                <a:rPr lang="en-US" altLang="zh-CN" dirty="0" err="1">
                  <a:solidFill>
                    <a:srgbClr val="FF0000"/>
                  </a:solidFill>
                </a:rPr>
                <a:t>S.top</a:t>
              </a:r>
              <a:endParaRPr lang="zh-CN" altLang="en-US" dirty="0">
                <a:solidFill>
                  <a:srgbClr val="FF0000"/>
                </a:solidFill>
              </a:endParaRPr>
            </a:p>
          </p:txBody>
        </p:sp>
      </p:grpSp>
      <p:grpSp>
        <p:nvGrpSpPr>
          <p:cNvPr id="26" name="Group 24"/>
          <p:cNvGrpSpPr/>
          <p:nvPr/>
        </p:nvGrpSpPr>
        <p:grpSpPr bwMode="auto">
          <a:xfrm>
            <a:off x="7660640" y="245443"/>
            <a:ext cx="1066800" cy="2743200"/>
            <a:chOff x="672" y="1344"/>
            <a:chExt cx="672" cy="1728"/>
          </a:xfrm>
        </p:grpSpPr>
        <p:sp>
          <p:nvSpPr>
            <p:cNvPr id="27" name="Rectangle 25"/>
            <p:cNvSpPr>
              <a:spLocks noChangeArrowheads="1"/>
            </p:cNvSpPr>
            <p:nvPr/>
          </p:nvSpPr>
          <p:spPr bwMode="auto">
            <a:xfrm>
              <a:off x="672" y="1344"/>
              <a:ext cx="672" cy="172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endParaRPr lang="zh-CN" altLang="en-US"/>
            </a:p>
          </p:txBody>
        </p:sp>
        <p:sp>
          <p:nvSpPr>
            <p:cNvPr id="28" name="Line 26"/>
            <p:cNvSpPr>
              <a:spLocks noChangeShapeType="1"/>
            </p:cNvSpPr>
            <p:nvPr/>
          </p:nvSpPr>
          <p:spPr bwMode="auto">
            <a:xfrm>
              <a:off x="672" y="1632"/>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27"/>
            <p:cNvSpPr>
              <a:spLocks noChangeShapeType="1"/>
            </p:cNvSpPr>
            <p:nvPr/>
          </p:nvSpPr>
          <p:spPr bwMode="auto">
            <a:xfrm>
              <a:off x="672" y="1920"/>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28"/>
            <p:cNvSpPr>
              <a:spLocks noChangeShapeType="1"/>
            </p:cNvSpPr>
            <p:nvPr/>
          </p:nvSpPr>
          <p:spPr bwMode="auto">
            <a:xfrm>
              <a:off x="672" y="2208"/>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29"/>
            <p:cNvSpPr>
              <a:spLocks noChangeShapeType="1"/>
            </p:cNvSpPr>
            <p:nvPr/>
          </p:nvSpPr>
          <p:spPr bwMode="auto">
            <a:xfrm>
              <a:off x="672" y="2496"/>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30"/>
            <p:cNvSpPr>
              <a:spLocks noChangeShapeType="1"/>
            </p:cNvSpPr>
            <p:nvPr/>
          </p:nvSpPr>
          <p:spPr bwMode="auto">
            <a:xfrm>
              <a:off x="672" y="2784"/>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7" name="Line 35"/>
          <p:cNvSpPr>
            <a:spLocks noChangeShapeType="1"/>
          </p:cNvSpPr>
          <p:nvPr/>
        </p:nvSpPr>
        <p:spPr bwMode="auto">
          <a:xfrm>
            <a:off x="7051040" y="2912443"/>
            <a:ext cx="533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38"/>
          <p:cNvSpPr>
            <a:spLocks noChangeShapeType="1"/>
          </p:cNvSpPr>
          <p:nvPr/>
        </p:nvSpPr>
        <p:spPr bwMode="auto">
          <a:xfrm>
            <a:off x="7051040" y="1845643"/>
            <a:ext cx="533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Text Box 43"/>
          <p:cNvSpPr txBox="1">
            <a:spLocks noChangeArrowheads="1"/>
          </p:cNvSpPr>
          <p:nvPr/>
        </p:nvSpPr>
        <p:spPr bwMode="auto">
          <a:xfrm>
            <a:off x="6974840" y="2912443"/>
            <a:ext cx="725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603050405020304" pitchFamily="18" charset="0"/>
              </a:rPr>
              <a:t>base</a:t>
            </a:r>
            <a:endParaRPr kumimoji="1" lang="en-US" altLang="zh-CN" sz="2400">
              <a:latin typeface="Times New Roman" panose="02020603050405020304" pitchFamily="18" charset="0"/>
            </a:endParaRPr>
          </a:p>
        </p:txBody>
      </p:sp>
      <p:sp>
        <p:nvSpPr>
          <p:cNvPr id="48" name="Text Box 46"/>
          <p:cNvSpPr txBox="1">
            <a:spLocks noChangeArrowheads="1"/>
          </p:cNvSpPr>
          <p:nvPr/>
        </p:nvSpPr>
        <p:spPr bwMode="auto">
          <a:xfrm>
            <a:off x="7011353" y="1312243"/>
            <a:ext cx="573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603050405020304" pitchFamily="18" charset="0"/>
              </a:rPr>
              <a:t>top</a:t>
            </a:r>
            <a:endParaRPr kumimoji="1" lang="en-US" altLang="zh-CN" sz="2400">
              <a:latin typeface="Times New Roman" panose="02020603050405020304" pitchFamily="18" charset="0"/>
            </a:endParaRPr>
          </a:p>
        </p:txBody>
      </p:sp>
      <p:sp>
        <p:nvSpPr>
          <p:cNvPr id="51" name="Text Box 49"/>
          <p:cNvSpPr txBox="1">
            <a:spLocks noChangeArrowheads="1"/>
          </p:cNvSpPr>
          <p:nvPr/>
        </p:nvSpPr>
        <p:spPr bwMode="auto">
          <a:xfrm>
            <a:off x="7965440" y="1998043"/>
            <a:ext cx="40481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25000"/>
              </a:lnSpc>
              <a:spcBef>
                <a:spcPct val="0"/>
              </a:spcBef>
              <a:buClrTx/>
              <a:buFontTx/>
              <a:buNone/>
            </a:pPr>
            <a:r>
              <a:rPr kumimoji="1" lang="en-US" altLang="zh-CN" sz="2400">
                <a:latin typeface="Times New Roman" panose="02020603050405020304" pitchFamily="18" charset="0"/>
              </a:rPr>
              <a:t>B</a:t>
            </a:r>
            <a:endParaRPr kumimoji="1" lang="en-US" altLang="zh-CN" sz="2400">
              <a:latin typeface="Times New Roman" panose="02020603050405020304" pitchFamily="18" charset="0"/>
            </a:endParaRPr>
          </a:p>
          <a:p>
            <a:pPr eaLnBrk="1" hangingPunct="1">
              <a:lnSpc>
                <a:spcPct val="125000"/>
              </a:lnSpc>
              <a:spcBef>
                <a:spcPct val="0"/>
              </a:spcBef>
              <a:buClrTx/>
              <a:buFontTx/>
              <a:buNone/>
            </a:pPr>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2"/>
          <p:cNvSpPr txBox="1">
            <a:spLocks noChangeArrowheads="1"/>
          </p:cNvSpPr>
          <p:nvPr/>
        </p:nvSpPr>
        <p:spPr bwMode="auto">
          <a:xfrm>
            <a:off x="899592" y="641361"/>
            <a:ext cx="7086600" cy="491490"/>
          </a:xfrm>
          <a:prstGeom prst="rect">
            <a:avLst/>
          </a:prstGeom>
          <a:noFill/>
          <a:ln w="9525">
            <a:noFill/>
            <a:miter lim="800000"/>
          </a:ln>
        </p:spPr>
        <p:txBody>
          <a:bodyPr lIns="92075" tIns="46038" rIns="92075" bIns="46038">
            <a:spAutoFit/>
          </a:bodyPr>
          <a:lstStyle/>
          <a:p>
            <a:pPr eaLnBrk="0" hangingPunct="0">
              <a:lnSpc>
                <a:spcPct val="130000"/>
              </a:lnSpc>
            </a:pPr>
            <a:r>
              <a:rPr lang="en-US" altLang="zh-CN" sz="2000">
                <a:latin typeface="宋体" charset="0"/>
                <a:ea typeface="宋体" charset="0"/>
              </a:rPr>
              <a:t>⑸</a:t>
            </a:r>
            <a:r>
              <a:rPr lang="zh-CN" altLang="en-US" sz="2000">
                <a:latin typeface="宋体" charset="0"/>
                <a:ea typeface="宋体" charset="0"/>
              </a:rPr>
              <a:t>取栈顶元素</a:t>
            </a:r>
            <a:endParaRPr lang="zh-CN" altLang="en-US" sz="2000">
              <a:latin typeface="宋体" charset="0"/>
              <a:ea typeface="宋体" charset="0"/>
            </a:endParaRPr>
          </a:p>
        </p:txBody>
      </p:sp>
      <p:sp>
        <p:nvSpPr>
          <p:cNvPr id="4" name="TextBox 3"/>
          <p:cNvSpPr txBox="1"/>
          <p:nvPr/>
        </p:nvSpPr>
        <p:spPr>
          <a:xfrm>
            <a:off x="714348" y="3857628"/>
            <a:ext cx="7786742" cy="2814955"/>
          </a:xfrm>
          <a:prstGeom prst="rect">
            <a:avLst/>
          </a:prstGeom>
          <a:noFill/>
        </p:spPr>
        <p:txBody>
          <a:bodyPr wrap="square" rtlCol="0">
            <a:spAutoFit/>
          </a:bodyPr>
          <a:lstStyle/>
          <a:p>
            <a:pPr>
              <a:lnSpc>
                <a:spcPct val="150000"/>
              </a:lnSpc>
            </a:pPr>
            <a:r>
              <a:rPr lang="zh-CN" altLang="en-US" dirty="0"/>
              <a:t>说明：</a:t>
            </a:r>
            <a:endParaRPr lang="en-US" altLang="zh-CN" dirty="0"/>
          </a:p>
          <a:p>
            <a:pPr>
              <a:lnSpc>
                <a:spcPct val="150000"/>
              </a:lnSpc>
            </a:pPr>
            <a:r>
              <a:rPr lang="en-US" altLang="zh-CN" dirty="0"/>
              <a:t> </a:t>
            </a:r>
            <a:r>
              <a:rPr lang="en-US" altLang="zh-CN" sz="2000" dirty="0">
                <a:latin typeface="宋体" charset="0"/>
                <a:ea typeface="宋体" charset="0"/>
                <a:cs typeface="宋体" charset="0"/>
              </a:rPr>
              <a:t>    1</a:t>
            </a:r>
            <a:r>
              <a:rPr lang="zh-CN" altLang="en-US" sz="2000" dirty="0">
                <a:latin typeface="宋体" charset="0"/>
                <a:ea typeface="宋体" charset="0"/>
                <a:cs typeface="宋体" charset="0"/>
              </a:rPr>
              <a:t>）对于顺序栈，入栈时，首先判栈</a:t>
            </a:r>
            <a:r>
              <a:rPr lang="zh-CN" altLang="en-US" sz="2000" dirty="0">
                <a:solidFill>
                  <a:srgbClr val="FF0000"/>
                </a:solidFill>
                <a:latin typeface="宋体" charset="0"/>
                <a:ea typeface="宋体" charset="0"/>
                <a:cs typeface="宋体" charset="0"/>
              </a:rPr>
              <a:t>是否满了</a:t>
            </a:r>
            <a:r>
              <a:rPr lang="zh-CN" altLang="en-US" sz="2000" dirty="0">
                <a:latin typeface="宋体" charset="0"/>
                <a:ea typeface="宋体" charset="0"/>
                <a:cs typeface="宋体" charset="0"/>
              </a:rPr>
              <a:t>，栈满的条件为：</a:t>
            </a:r>
            <a:endParaRPr lang="en-US" altLang="zh-CN" sz="2000" dirty="0">
              <a:latin typeface="宋体" charset="0"/>
              <a:ea typeface="宋体" charset="0"/>
              <a:cs typeface="宋体" charset="0"/>
            </a:endParaRPr>
          </a:p>
          <a:p>
            <a:pPr>
              <a:lnSpc>
                <a:spcPct val="150000"/>
              </a:lnSpc>
            </a:pPr>
            <a:r>
              <a:rPr lang="en-US" altLang="zh-CN" sz="2000" dirty="0">
                <a:solidFill>
                  <a:srgbClr val="FF0000"/>
                </a:solidFill>
                <a:latin typeface="宋体" charset="0"/>
                <a:ea typeface="宋体" charset="0"/>
                <a:cs typeface="宋体" charset="0"/>
              </a:rPr>
              <a:t>                               </a:t>
            </a:r>
            <a:r>
              <a:rPr kumimoji="1" lang="en-US" altLang="zh-CN" sz="2000" dirty="0" err="1">
                <a:latin typeface="宋体" charset="0"/>
                <a:ea typeface="宋体" charset="0"/>
                <a:cs typeface="宋体" charset="0"/>
              </a:rPr>
              <a:t>S.top-S.base</a:t>
            </a:r>
            <a:r>
              <a:rPr kumimoji="1" lang="en-US" altLang="zh-CN" sz="2000" dirty="0">
                <a:latin typeface="宋体" charset="0"/>
                <a:ea typeface="宋体" charset="0"/>
                <a:cs typeface="宋体" charset="0"/>
              </a:rPr>
              <a:t> &gt;= </a:t>
            </a:r>
            <a:r>
              <a:rPr kumimoji="1" lang="en-US" altLang="zh-CN" sz="2000" dirty="0" err="1">
                <a:latin typeface="宋体" charset="0"/>
                <a:ea typeface="宋体" charset="0"/>
                <a:cs typeface="宋体" charset="0"/>
              </a:rPr>
              <a:t>S.stacksize</a:t>
            </a:r>
            <a:endParaRPr kumimoji="1" lang="en-US" altLang="zh-CN" sz="2000" dirty="0">
              <a:latin typeface="宋体" charset="0"/>
              <a:ea typeface="宋体" charset="0"/>
              <a:cs typeface="宋体" charset="0"/>
            </a:endParaRPr>
          </a:p>
          <a:p>
            <a:pPr>
              <a:lnSpc>
                <a:spcPct val="150000"/>
              </a:lnSpc>
            </a:pPr>
            <a:r>
              <a:rPr lang="en-US" altLang="zh-CN" sz="2000" dirty="0">
                <a:latin typeface="宋体" charset="0"/>
                <a:ea typeface="宋体" charset="0"/>
                <a:cs typeface="宋体" charset="0"/>
              </a:rPr>
              <a:t>              </a:t>
            </a:r>
            <a:r>
              <a:rPr lang="zh-CN" altLang="en-US" sz="2000" dirty="0">
                <a:latin typeface="宋体" charset="0"/>
                <a:ea typeface="宋体" charset="0"/>
                <a:cs typeface="宋体" charset="0"/>
              </a:rPr>
              <a:t>栈满时，不能入栈，否则出现空间溢出，这种现象称为上溢</a:t>
            </a:r>
            <a:endParaRPr lang="en-US" altLang="zh-CN" sz="2000" dirty="0">
              <a:latin typeface="宋体" charset="0"/>
              <a:ea typeface="宋体" charset="0"/>
              <a:cs typeface="宋体" charset="0"/>
            </a:endParaRPr>
          </a:p>
          <a:p>
            <a:pPr>
              <a:lnSpc>
                <a:spcPct val="150000"/>
              </a:lnSpc>
            </a:pPr>
            <a:r>
              <a:rPr lang="en-US" altLang="zh-CN" sz="2000" dirty="0">
                <a:latin typeface="宋体" charset="0"/>
                <a:ea typeface="宋体" charset="0"/>
                <a:cs typeface="宋体" charset="0"/>
              </a:rPr>
              <a:t>      2</a:t>
            </a:r>
            <a:r>
              <a:rPr lang="zh-CN" altLang="en-US" sz="2000" dirty="0">
                <a:latin typeface="宋体" charset="0"/>
                <a:ea typeface="宋体" charset="0"/>
                <a:cs typeface="宋体" charset="0"/>
              </a:rPr>
              <a:t>）出栈和读栈顶元素操作，先判栈</a:t>
            </a:r>
            <a:r>
              <a:rPr lang="zh-CN" altLang="en-US" sz="2000" dirty="0">
                <a:solidFill>
                  <a:srgbClr val="FF0000"/>
                </a:solidFill>
                <a:latin typeface="宋体" charset="0"/>
                <a:ea typeface="宋体" charset="0"/>
                <a:cs typeface="宋体" charset="0"/>
              </a:rPr>
              <a:t>是否为空</a:t>
            </a:r>
            <a:r>
              <a:rPr lang="zh-CN" altLang="en-US" sz="2000" dirty="0">
                <a:latin typeface="宋体" charset="0"/>
                <a:ea typeface="宋体" charset="0"/>
                <a:cs typeface="宋体" charset="0"/>
              </a:rPr>
              <a:t>，为空时不能出栈和读栈顶元素，否则产生错误。</a:t>
            </a:r>
            <a:endParaRPr lang="zh-CN" altLang="en-US" sz="2000" dirty="0">
              <a:latin typeface="宋体" charset="0"/>
              <a:ea typeface="宋体" charset="0"/>
              <a:cs typeface="宋体" charset="0"/>
            </a:endParaRPr>
          </a:p>
        </p:txBody>
      </p:sp>
      <p:sp>
        <p:nvSpPr>
          <p:cNvPr id="5" name="Text Box 2"/>
          <p:cNvSpPr txBox="1">
            <a:spLocks noChangeArrowheads="1"/>
          </p:cNvSpPr>
          <p:nvPr/>
        </p:nvSpPr>
        <p:spPr bwMode="auto">
          <a:xfrm>
            <a:off x="1049858" y="1208099"/>
            <a:ext cx="7554590" cy="239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50000"/>
              </a:lnSpc>
              <a:spcBef>
                <a:spcPct val="0"/>
              </a:spcBef>
              <a:buClrTx/>
              <a:buFontTx/>
              <a:buNone/>
            </a:pPr>
            <a:r>
              <a:rPr kumimoji="1" lang="en-US" altLang="zh-CN" sz="2000" dirty="0">
                <a:latin typeface="Times New Roman" panose="02020603050405020304" pitchFamily="18" charset="0"/>
              </a:rPr>
              <a:t>   Status  </a:t>
            </a:r>
            <a:r>
              <a:rPr kumimoji="1" lang="en-US" altLang="zh-CN" sz="2000" dirty="0" err="1">
                <a:latin typeface="Times New Roman" panose="02020603050405020304" pitchFamily="18" charset="0"/>
              </a:rPr>
              <a:t>GetTop</a:t>
            </a:r>
            <a:r>
              <a:rPr kumimoji="1" lang="en-US" altLang="zh-CN" sz="2000" dirty="0">
                <a:latin typeface="Times New Roman" panose="02020603050405020304" pitchFamily="18" charset="0"/>
              </a:rPr>
              <a:t> ( </a:t>
            </a:r>
            <a:r>
              <a:rPr kumimoji="1" lang="en-US" altLang="zh-CN" sz="2000" dirty="0" err="1">
                <a:latin typeface="Times New Roman" panose="02020603050405020304" pitchFamily="18" charset="0"/>
              </a:rPr>
              <a:t>SqStack</a:t>
            </a:r>
            <a:r>
              <a:rPr kumimoji="1" lang="en-US" altLang="zh-CN" sz="2000" dirty="0">
                <a:latin typeface="Times New Roman" panose="02020603050405020304" pitchFamily="18" charset="0"/>
              </a:rPr>
              <a:t> S, </a:t>
            </a:r>
            <a:r>
              <a:rPr kumimoji="1" lang="en-US" altLang="zh-CN" sz="2000" dirty="0" err="1">
                <a:latin typeface="Times New Roman" panose="02020603050405020304" pitchFamily="18" charset="0"/>
              </a:rPr>
              <a:t>Elemtype</a:t>
            </a:r>
            <a:r>
              <a:rPr kumimoji="1" lang="en-US" altLang="zh-CN" sz="2000" dirty="0">
                <a:latin typeface="Times New Roman" panose="02020603050405020304" pitchFamily="18" charset="0"/>
              </a:rPr>
              <a:t> &amp;e )</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 </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if( </a:t>
            </a:r>
            <a:r>
              <a:rPr kumimoji="1" lang="en-US" altLang="zh-CN" sz="2000" dirty="0" err="1">
                <a:latin typeface="Times New Roman" panose="02020603050405020304" pitchFamily="18" charset="0"/>
              </a:rPr>
              <a:t>S.top</a:t>
            </a:r>
            <a:r>
              <a:rPr kumimoji="1" lang="en-US" altLang="zh-CN" sz="2000" dirty="0">
                <a:latin typeface="Times New Roman" panose="02020603050405020304" pitchFamily="18" charset="0"/>
              </a:rPr>
              <a:t> = = </a:t>
            </a:r>
            <a:r>
              <a:rPr kumimoji="1" lang="en-US" altLang="zh-CN" sz="2000" dirty="0" err="1">
                <a:latin typeface="Times New Roman" panose="02020603050405020304" pitchFamily="18" charset="0"/>
              </a:rPr>
              <a:t>S.base</a:t>
            </a:r>
            <a:r>
              <a:rPr kumimoji="1" lang="en-US" altLang="zh-CN" sz="2000" dirty="0">
                <a:latin typeface="Times New Roman" panose="02020603050405020304" pitchFamily="18" charset="0"/>
              </a:rPr>
              <a:t> )     return ERROR;</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e = *(S.top-1);       return  OK;</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a:t>
            </a:r>
            <a:endParaRPr kumimoji="1" lang="en-US" altLang="zh-CN" sz="2000" dirty="0">
              <a:latin typeface="Times New Roman" panose="02020603050405020304" pitchFamily="18" charset="0"/>
            </a:endParaRPr>
          </a:p>
        </p:txBody>
      </p:sp>
      <p:grpSp>
        <p:nvGrpSpPr>
          <p:cNvPr id="6" name="组合 5"/>
          <p:cNvGrpSpPr/>
          <p:nvPr/>
        </p:nvGrpSpPr>
        <p:grpSpPr>
          <a:xfrm>
            <a:off x="2972623" y="3284984"/>
            <a:ext cx="3116001" cy="945396"/>
            <a:chOff x="2123728" y="5661248"/>
            <a:chExt cx="3116001" cy="945396"/>
          </a:xfrm>
        </p:grpSpPr>
        <p:cxnSp>
          <p:nvCxnSpPr>
            <p:cNvPr id="7" name="直接箭头连接符 6"/>
            <p:cNvCxnSpPr/>
            <p:nvPr/>
          </p:nvCxnSpPr>
          <p:spPr>
            <a:xfrm flipH="1" flipV="1">
              <a:off x="2123728" y="5661248"/>
              <a:ext cx="936104" cy="7920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347864" y="6237312"/>
              <a:ext cx="1891865" cy="369332"/>
            </a:xfrm>
            <a:prstGeom prst="rect">
              <a:avLst/>
            </a:prstGeom>
            <a:noFill/>
            <a:ln>
              <a:solidFill>
                <a:schemeClr val="accent1"/>
              </a:solidFill>
            </a:ln>
          </p:spPr>
          <p:txBody>
            <a:bodyPr wrap="none" rtlCol="0">
              <a:spAutoFit/>
            </a:bodyPr>
            <a:lstStyle/>
            <a:p>
              <a:r>
                <a:rPr lang="zh-CN" altLang="en-US" dirty="0">
                  <a:solidFill>
                    <a:srgbClr val="FF0000"/>
                  </a:solidFill>
                </a:rPr>
                <a:t>注意是</a:t>
              </a:r>
              <a:r>
                <a:rPr lang="en-US" altLang="zh-CN" dirty="0">
                  <a:solidFill>
                    <a:srgbClr val="FF0000"/>
                  </a:solidFill>
                </a:rPr>
                <a:t>-1</a:t>
              </a:r>
              <a:r>
                <a:rPr lang="zh-CN" altLang="en-US" dirty="0">
                  <a:solidFill>
                    <a:srgbClr val="FF0000"/>
                  </a:solidFill>
                </a:rPr>
                <a:t>，不是</a:t>
              </a:r>
              <a:r>
                <a:rPr lang="en-US" altLang="zh-CN" dirty="0">
                  <a:solidFill>
                    <a:srgbClr val="FF0000"/>
                  </a:solidFill>
                </a:rPr>
                <a:t>--</a:t>
              </a:r>
              <a:endParaRPr lang="zh-CN" altLang="en-US" dirty="0">
                <a:solidFill>
                  <a:srgbClr val="FF0000"/>
                </a:solidFill>
              </a:endParaRPr>
            </a:p>
          </p:txBody>
        </p:sp>
      </p:grpSp>
      <p:grpSp>
        <p:nvGrpSpPr>
          <p:cNvPr id="26" name="Group 24"/>
          <p:cNvGrpSpPr/>
          <p:nvPr/>
        </p:nvGrpSpPr>
        <p:grpSpPr bwMode="auto">
          <a:xfrm>
            <a:off x="7588885" y="317198"/>
            <a:ext cx="1066800" cy="2743200"/>
            <a:chOff x="672" y="1344"/>
            <a:chExt cx="672" cy="1728"/>
          </a:xfrm>
        </p:grpSpPr>
        <p:sp>
          <p:nvSpPr>
            <p:cNvPr id="27" name="Rectangle 25"/>
            <p:cNvSpPr>
              <a:spLocks noChangeArrowheads="1"/>
            </p:cNvSpPr>
            <p:nvPr/>
          </p:nvSpPr>
          <p:spPr bwMode="auto">
            <a:xfrm>
              <a:off x="672" y="1344"/>
              <a:ext cx="672" cy="172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endParaRPr lang="zh-CN" altLang="en-US"/>
            </a:p>
          </p:txBody>
        </p:sp>
        <p:sp>
          <p:nvSpPr>
            <p:cNvPr id="28" name="Line 26"/>
            <p:cNvSpPr>
              <a:spLocks noChangeShapeType="1"/>
            </p:cNvSpPr>
            <p:nvPr/>
          </p:nvSpPr>
          <p:spPr bwMode="auto">
            <a:xfrm>
              <a:off x="672" y="1632"/>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27"/>
            <p:cNvSpPr>
              <a:spLocks noChangeShapeType="1"/>
            </p:cNvSpPr>
            <p:nvPr/>
          </p:nvSpPr>
          <p:spPr bwMode="auto">
            <a:xfrm>
              <a:off x="672" y="1920"/>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28"/>
            <p:cNvSpPr>
              <a:spLocks noChangeShapeType="1"/>
            </p:cNvSpPr>
            <p:nvPr/>
          </p:nvSpPr>
          <p:spPr bwMode="auto">
            <a:xfrm>
              <a:off x="672" y="2208"/>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29"/>
            <p:cNvSpPr>
              <a:spLocks noChangeShapeType="1"/>
            </p:cNvSpPr>
            <p:nvPr/>
          </p:nvSpPr>
          <p:spPr bwMode="auto">
            <a:xfrm>
              <a:off x="672" y="2496"/>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30"/>
            <p:cNvSpPr>
              <a:spLocks noChangeShapeType="1"/>
            </p:cNvSpPr>
            <p:nvPr/>
          </p:nvSpPr>
          <p:spPr bwMode="auto">
            <a:xfrm>
              <a:off x="672" y="2784"/>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7" name="Line 35"/>
          <p:cNvSpPr>
            <a:spLocks noChangeShapeType="1"/>
          </p:cNvSpPr>
          <p:nvPr/>
        </p:nvSpPr>
        <p:spPr bwMode="auto">
          <a:xfrm>
            <a:off x="6979285" y="2984198"/>
            <a:ext cx="533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38"/>
          <p:cNvSpPr>
            <a:spLocks noChangeShapeType="1"/>
          </p:cNvSpPr>
          <p:nvPr/>
        </p:nvSpPr>
        <p:spPr bwMode="auto">
          <a:xfrm>
            <a:off x="6979285" y="1917398"/>
            <a:ext cx="533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Text Box 43"/>
          <p:cNvSpPr txBox="1">
            <a:spLocks noChangeArrowheads="1"/>
          </p:cNvSpPr>
          <p:nvPr/>
        </p:nvSpPr>
        <p:spPr bwMode="auto">
          <a:xfrm>
            <a:off x="6903085" y="2984198"/>
            <a:ext cx="725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603050405020304" pitchFamily="18" charset="0"/>
              </a:rPr>
              <a:t>base</a:t>
            </a:r>
            <a:endParaRPr kumimoji="1" lang="en-US" altLang="zh-CN" sz="2400">
              <a:latin typeface="Times New Roman" panose="02020603050405020304" pitchFamily="18" charset="0"/>
            </a:endParaRPr>
          </a:p>
        </p:txBody>
      </p:sp>
      <p:sp>
        <p:nvSpPr>
          <p:cNvPr id="48" name="Text Box 46"/>
          <p:cNvSpPr txBox="1">
            <a:spLocks noChangeArrowheads="1"/>
          </p:cNvSpPr>
          <p:nvPr/>
        </p:nvSpPr>
        <p:spPr bwMode="auto">
          <a:xfrm>
            <a:off x="6939598" y="1383998"/>
            <a:ext cx="573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603050405020304" pitchFamily="18" charset="0"/>
              </a:rPr>
              <a:t>top</a:t>
            </a:r>
            <a:endParaRPr kumimoji="1" lang="en-US" altLang="zh-CN" sz="2400">
              <a:latin typeface="Times New Roman" panose="02020603050405020304" pitchFamily="18" charset="0"/>
            </a:endParaRPr>
          </a:p>
        </p:txBody>
      </p:sp>
      <p:sp>
        <p:nvSpPr>
          <p:cNvPr id="51" name="Text Box 49"/>
          <p:cNvSpPr txBox="1">
            <a:spLocks noChangeArrowheads="1"/>
          </p:cNvSpPr>
          <p:nvPr/>
        </p:nvSpPr>
        <p:spPr bwMode="auto">
          <a:xfrm>
            <a:off x="7893685" y="2069798"/>
            <a:ext cx="40481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25000"/>
              </a:lnSpc>
              <a:spcBef>
                <a:spcPct val="0"/>
              </a:spcBef>
              <a:buClrTx/>
              <a:buFontTx/>
              <a:buNone/>
            </a:pPr>
            <a:r>
              <a:rPr kumimoji="1" lang="en-US" altLang="zh-CN" sz="2400">
                <a:latin typeface="Times New Roman" panose="02020603050405020304" pitchFamily="18" charset="0"/>
              </a:rPr>
              <a:t>B</a:t>
            </a:r>
            <a:endParaRPr kumimoji="1" lang="en-US" altLang="zh-CN" sz="2400">
              <a:latin typeface="Times New Roman" panose="02020603050405020304" pitchFamily="18" charset="0"/>
            </a:endParaRPr>
          </a:p>
          <a:p>
            <a:pPr eaLnBrk="1" hangingPunct="1">
              <a:lnSpc>
                <a:spcPct val="125000"/>
              </a:lnSpc>
              <a:spcBef>
                <a:spcPct val="0"/>
              </a:spcBef>
              <a:buClrTx/>
              <a:buFontTx/>
              <a:buNone/>
            </a:pPr>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66738" y="1250315"/>
            <a:ext cx="8001000" cy="4267200"/>
          </a:xfrm>
          <a:prstGeom prst="rect">
            <a:avLst/>
          </a:prstGeom>
        </p:spPr>
        <p:txBody>
          <a:bodyPr/>
          <a:lstStyle>
            <a:lvl1pPr marL="274320" indent="-274320" algn="l" rtl="0" eaLnBrk="1" latinLnBrk="0" hangingPunct="1">
              <a:spcBef>
                <a:spcPts val="580"/>
              </a:spcBef>
              <a:buClr>
                <a:schemeClr val="accent1"/>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nSpc>
                <a:spcPct val="150000"/>
              </a:lnSpc>
              <a:buFont typeface="Wingdings" panose="05000000000000000000" pitchFamily="2" charset="2"/>
              <a:buNone/>
            </a:pPr>
            <a:r>
              <a:rPr lang="en-US" altLang="zh-CN" sz="2400">
                <a:latin typeface="宋体" charset="0"/>
                <a:ea typeface="宋体" charset="0"/>
                <a:cs typeface="宋体" charset="0"/>
              </a:rPr>
              <a:t>    </a:t>
            </a:r>
            <a:r>
              <a:rPr lang="zh-CN" altLang="en-US" sz="2400">
                <a:latin typeface="宋体" charset="0"/>
                <a:ea typeface="宋体" charset="0"/>
                <a:cs typeface="宋体" charset="0"/>
              </a:rPr>
              <a:t>有</a:t>
            </a:r>
            <a:r>
              <a:rPr lang="en-US" altLang="zh-CN" sz="2400">
                <a:latin typeface="宋体" charset="0"/>
                <a:ea typeface="宋体" charset="0"/>
                <a:cs typeface="宋体" charset="0"/>
              </a:rPr>
              <a:t>5</a:t>
            </a:r>
            <a:r>
              <a:rPr lang="zh-CN" altLang="en-US" sz="2400">
                <a:latin typeface="宋体" charset="0"/>
                <a:ea typeface="宋体" charset="0"/>
                <a:cs typeface="宋体" charset="0"/>
              </a:rPr>
              <a:t>个元素，其入栈次序为：</a:t>
            </a:r>
            <a:r>
              <a:rPr lang="en-US" altLang="zh-CN" sz="2400">
                <a:latin typeface="宋体" charset="0"/>
                <a:ea typeface="宋体" charset="0"/>
                <a:cs typeface="宋体" charset="0"/>
              </a:rPr>
              <a:t>A</a:t>
            </a:r>
            <a:r>
              <a:rPr lang="zh-CN" altLang="en-US" sz="2400">
                <a:latin typeface="宋体" charset="0"/>
                <a:ea typeface="宋体" charset="0"/>
                <a:cs typeface="宋体" charset="0"/>
              </a:rPr>
              <a:t>，</a:t>
            </a:r>
            <a:r>
              <a:rPr lang="en-US" altLang="zh-CN" sz="2400">
                <a:latin typeface="宋体" charset="0"/>
                <a:ea typeface="宋体" charset="0"/>
                <a:cs typeface="宋体" charset="0"/>
              </a:rPr>
              <a:t>B</a:t>
            </a:r>
            <a:r>
              <a:rPr lang="zh-CN" altLang="en-US" sz="2400">
                <a:latin typeface="宋体" charset="0"/>
                <a:ea typeface="宋体" charset="0"/>
                <a:cs typeface="宋体" charset="0"/>
              </a:rPr>
              <a:t>，</a:t>
            </a:r>
            <a:r>
              <a:rPr lang="en-US" altLang="zh-CN" sz="2400">
                <a:latin typeface="宋体" charset="0"/>
                <a:ea typeface="宋体" charset="0"/>
                <a:cs typeface="宋体" charset="0"/>
              </a:rPr>
              <a:t>C</a:t>
            </a:r>
            <a:r>
              <a:rPr lang="zh-CN" altLang="en-US" sz="2400">
                <a:latin typeface="宋体" charset="0"/>
                <a:ea typeface="宋体" charset="0"/>
                <a:cs typeface="宋体" charset="0"/>
              </a:rPr>
              <a:t>，</a:t>
            </a:r>
            <a:r>
              <a:rPr lang="en-US" altLang="zh-CN" sz="2400">
                <a:latin typeface="宋体" charset="0"/>
                <a:ea typeface="宋体" charset="0"/>
                <a:cs typeface="宋体" charset="0"/>
              </a:rPr>
              <a:t>D</a:t>
            </a:r>
            <a:r>
              <a:rPr lang="zh-CN" altLang="en-US" sz="2400">
                <a:latin typeface="宋体" charset="0"/>
                <a:ea typeface="宋体" charset="0"/>
                <a:cs typeface="宋体" charset="0"/>
              </a:rPr>
              <a:t>，</a:t>
            </a:r>
            <a:r>
              <a:rPr lang="en-US" altLang="zh-CN" sz="2400">
                <a:latin typeface="宋体" charset="0"/>
                <a:ea typeface="宋体" charset="0"/>
                <a:cs typeface="宋体" charset="0"/>
              </a:rPr>
              <a:t>E</a:t>
            </a:r>
            <a:r>
              <a:rPr lang="zh-CN" altLang="en-US" sz="2400">
                <a:latin typeface="宋体" charset="0"/>
                <a:ea typeface="宋体" charset="0"/>
                <a:cs typeface="宋体" charset="0"/>
              </a:rPr>
              <a:t>，在各种可能的出栈次序中，以元素</a:t>
            </a:r>
            <a:r>
              <a:rPr lang="en-US" altLang="zh-CN" sz="2400">
                <a:latin typeface="宋体" charset="0"/>
                <a:ea typeface="宋体" charset="0"/>
                <a:cs typeface="宋体" charset="0"/>
              </a:rPr>
              <a:t>C</a:t>
            </a:r>
            <a:r>
              <a:rPr lang="zh-CN" altLang="en-US" sz="2400">
                <a:latin typeface="宋体" charset="0"/>
                <a:ea typeface="宋体" charset="0"/>
                <a:cs typeface="宋体" charset="0"/>
              </a:rPr>
              <a:t>，</a:t>
            </a:r>
            <a:r>
              <a:rPr lang="en-US" altLang="zh-CN" sz="2400">
                <a:latin typeface="宋体" charset="0"/>
                <a:ea typeface="宋体" charset="0"/>
                <a:cs typeface="宋体" charset="0"/>
              </a:rPr>
              <a:t>D</a:t>
            </a:r>
            <a:r>
              <a:rPr lang="zh-CN" altLang="en-US" sz="2400">
                <a:latin typeface="宋体" charset="0"/>
                <a:ea typeface="宋体" charset="0"/>
                <a:cs typeface="宋体" charset="0"/>
              </a:rPr>
              <a:t>最先出栈（即</a:t>
            </a:r>
            <a:r>
              <a:rPr lang="en-US" altLang="zh-CN" sz="2400">
                <a:latin typeface="宋体" charset="0"/>
                <a:ea typeface="宋体" charset="0"/>
                <a:cs typeface="宋体" charset="0"/>
              </a:rPr>
              <a:t>C</a:t>
            </a:r>
            <a:r>
              <a:rPr lang="zh-CN" altLang="en-US" sz="2400">
                <a:latin typeface="宋体" charset="0"/>
                <a:ea typeface="宋体" charset="0"/>
                <a:cs typeface="宋体" charset="0"/>
              </a:rPr>
              <a:t>第一个且</a:t>
            </a:r>
            <a:r>
              <a:rPr lang="en-US" altLang="zh-CN" sz="2400">
                <a:latin typeface="宋体" charset="0"/>
                <a:ea typeface="宋体" charset="0"/>
                <a:cs typeface="宋体" charset="0"/>
              </a:rPr>
              <a:t>D</a:t>
            </a:r>
            <a:r>
              <a:rPr lang="zh-CN" altLang="en-US" sz="2400">
                <a:latin typeface="宋体" charset="0"/>
                <a:ea typeface="宋体" charset="0"/>
                <a:cs typeface="宋体" charset="0"/>
              </a:rPr>
              <a:t>第二个出栈）的次序有哪几个 ？</a:t>
            </a:r>
            <a:endParaRPr lang="zh-CN" altLang="en-US" sz="2400" dirty="0">
              <a:latin typeface="宋体" charset="0"/>
              <a:ea typeface="宋体" charset="0"/>
              <a:cs typeface="宋体" charset="0"/>
            </a:endParaRPr>
          </a:p>
        </p:txBody>
      </p:sp>
      <p:sp>
        <p:nvSpPr>
          <p:cNvPr id="7" name="Rectangle 4"/>
          <p:cNvSpPr>
            <a:spLocks noChangeArrowheads="1"/>
          </p:cNvSpPr>
          <p:nvPr/>
        </p:nvSpPr>
        <p:spPr bwMode="auto">
          <a:xfrm>
            <a:off x="611188" y="3284538"/>
            <a:ext cx="7921625" cy="936625"/>
          </a:xfrm>
          <a:prstGeom prst="rect">
            <a:avLst/>
          </a:prstGeom>
          <a:solidFill>
            <a:srgbClr val="CCFFFF"/>
          </a:solidFill>
          <a:ln w="25400" algn="ctr">
            <a:solidFill>
              <a:schemeClr val="accent1"/>
            </a:solidFill>
            <a:miter lim="800000"/>
          </a:ln>
        </p:spPr>
        <p:txBody>
          <a:bodyPr wrap="none" anchor="ctr"/>
          <a:lstStyle>
            <a:lvl1pPr marL="342900" indent="-342900"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algn="ctr" eaLnBrk="1" hangingPunct="1">
              <a:buClr>
                <a:schemeClr val="hlink"/>
              </a:buClr>
            </a:pPr>
            <a:r>
              <a:rPr lang="en-US" altLang="zh-CN" sz="2800">
                <a:latin typeface="Arial" panose="020B0604020202020204" pitchFamily="34" charset="0"/>
              </a:rPr>
              <a:t>CDEBA</a:t>
            </a:r>
            <a:r>
              <a:rPr lang="zh-CN" altLang="en-US" sz="2800">
                <a:latin typeface="Arial" panose="020B0604020202020204" pitchFamily="34" charset="0"/>
              </a:rPr>
              <a:t>，</a:t>
            </a:r>
            <a:r>
              <a:rPr lang="en-US" altLang="zh-CN" sz="2800">
                <a:latin typeface="Arial" panose="020B0604020202020204" pitchFamily="34" charset="0"/>
              </a:rPr>
              <a:t>CDBEA</a:t>
            </a:r>
            <a:r>
              <a:rPr lang="zh-CN" altLang="en-US" sz="2800">
                <a:latin typeface="Arial" panose="020B0604020202020204" pitchFamily="34" charset="0"/>
              </a:rPr>
              <a:t>，</a:t>
            </a:r>
            <a:r>
              <a:rPr lang="en-US" altLang="zh-CN" sz="2800">
                <a:latin typeface="Arial" panose="020B0604020202020204" pitchFamily="34" charset="0"/>
              </a:rPr>
              <a:t>CDBAE </a:t>
            </a:r>
            <a:endParaRPr lang="en-US" altLang="zh-CN" sz="280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74675" y="304800"/>
            <a:ext cx="8001000" cy="649288"/>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ltLang="zh-CN" sz="1900" b="1">
                <a:solidFill>
                  <a:srgbClr val="FF3300"/>
                </a:solidFill>
              </a:rPr>
              <a:t> </a:t>
            </a:r>
            <a:r>
              <a:rPr lang="zh-CN" altLang="en-US" sz="1900" b="1">
                <a:solidFill>
                  <a:srgbClr val="993300"/>
                </a:solidFill>
              </a:rPr>
              <a:t>两个栈共享一组地址连续的存储单元</a:t>
            </a:r>
            <a:endParaRPr lang="zh-CN" altLang="en-US" sz="2100"/>
          </a:p>
        </p:txBody>
      </p:sp>
      <p:sp>
        <p:nvSpPr>
          <p:cNvPr id="3" name="Rectangle 3"/>
          <p:cNvSpPr txBox="1">
            <a:spLocks noChangeArrowheads="1"/>
          </p:cNvSpPr>
          <p:nvPr/>
        </p:nvSpPr>
        <p:spPr>
          <a:xfrm>
            <a:off x="684213" y="1125538"/>
            <a:ext cx="7772400" cy="4800600"/>
          </a:xfrm>
          <a:prstGeom prst="rect">
            <a:avLst/>
          </a:prstGeom>
        </p:spPr>
        <p:txBody>
          <a:bodyPr/>
          <a:lstStyle>
            <a:lvl1pPr marL="274320" indent="-274320" algn="l" rtl="0" eaLnBrk="1" latinLnBrk="0" hangingPunct="1">
              <a:spcBef>
                <a:spcPts val="580"/>
              </a:spcBef>
              <a:buClr>
                <a:schemeClr val="accent1"/>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buFont typeface="Wingdings" panose="05000000000000000000" pitchFamily="2" charset="2"/>
              <a:buNone/>
            </a:pPr>
            <a:r>
              <a:rPr lang="en-US" altLang="zh-CN"/>
              <a:t> </a:t>
            </a:r>
            <a:r>
              <a:rPr lang="en-US" altLang="zh-CN" sz="2100" b="1">
                <a:solidFill>
                  <a:srgbClr val="FF3300"/>
                </a:solidFill>
              </a:rPr>
              <a:t>[</a:t>
            </a:r>
            <a:r>
              <a:rPr lang="zh-CN" altLang="en-US" sz="2100" b="1">
                <a:solidFill>
                  <a:srgbClr val="FF3300"/>
                </a:solidFill>
              </a:rPr>
              <a:t>类型定义</a:t>
            </a:r>
            <a:r>
              <a:rPr lang="en-US" altLang="zh-CN" sz="2100" b="1">
                <a:solidFill>
                  <a:srgbClr val="FF3300"/>
                </a:solidFill>
              </a:rPr>
              <a:t>]</a:t>
            </a:r>
            <a:r>
              <a:rPr lang="en-US" altLang="zh-CN" sz="2100"/>
              <a:t>    </a:t>
            </a:r>
            <a:r>
              <a:rPr lang="zh-CN" altLang="en-US" sz="2100">
                <a:solidFill>
                  <a:schemeClr val="accent2"/>
                </a:solidFill>
                <a:latin typeface="楷体_GB2312" pitchFamily="49" charset="-122"/>
                <a:ea typeface="楷体_GB2312" pitchFamily="49" charset="-122"/>
              </a:rPr>
              <a:t>数组</a:t>
            </a:r>
            <a:r>
              <a:rPr lang="en-US" altLang="zh-CN" sz="2100">
                <a:solidFill>
                  <a:schemeClr val="accent2"/>
                </a:solidFill>
                <a:latin typeface="楷体_GB2312" pitchFamily="49" charset="-122"/>
                <a:ea typeface="楷体_GB2312" pitchFamily="49" charset="-122"/>
              </a:rPr>
              <a:t>(</a:t>
            </a:r>
            <a:r>
              <a:rPr lang="zh-CN" altLang="en-US" sz="2100">
                <a:solidFill>
                  <a:schemeClr val="accent2"/>
                </a:solidFill>
                <a:latin typeface="楷体_GB2312" pitchFamily="49" charset="-122"/>
                <a:ea typeface="楷体_GB2312" pitchFamily="49" charset="-122"/>
              </a:rPr>
              <a:t>栈空间</a:t>
            </a:r>
            <a:r>
              <a:rPr lang="en-US" altLang="zh-CN" sz="2100">
                <a:solidFill>
                  <a:schemeClr val="accent2"/>
                </a:solidFill>
                <a:latin typeface="楷体_GB2312" pitchFamily="49" charset="-122"/>
                <a:ea typeface="楷体_GB2312" pitchFamily="49" charset="-122"/>
              </a:rPr>
              <a:t>) + </a:t>
            </a:r>
            <a:r>
              <a:rPr lang="zh-CN" altLang="en-US" sz="2100">
                <a:solidFill>
                  <a:schemeClr val="accent2"/>
                </a:solidFill>
                <a:latin typeface="楷体_GB2312" pitchFamily="49" charset="-122"/>
                <a:ea typeface="楷体_GB2312" pitchFamily="49" charset="-122"/>
              </a:rPr>
              <a:t>两个栈顶指示</a:t>
            </a:r>
            <a:endParaRPr lang="zh-CN" altLang="en-US" sz="2100"/>
          </a:p>
          <a:p>
            <a:pPr>
              <a:buFont typeface="Wingdings" panose="05000000000000000000" pitchFamily="2" charset="2"/>
              <a:buNone/>
            </a:pPr>
            <a:r>
              <a:rPr lang="zh-CN" altLang="en-US"/>
              <a:t>    </a:t>
            </a:r>
            <a:endParaRPr lang="zh-CN" altLang="en-US"/>
          </a:p>
        </p:txBody>
      </p:sp>
      <p:sp>
        <p:nvSpPr>
          <p:cNvPr id="4" name="Rectangle 5"/>
          <p:cNvSpPr>
            <a:spLocks noChangeArrowheads="1"/>
          </p:cNvSpPr>
          <p:nvPr/>
        </p:nvSpPr>
        <p:spPr bwMode="auto">
          <a:xfrm>
            <a:off x="1295400" y="4953000"/>
            <a:ext cx="6096000" cy="5334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endParaRPr lang="zh-CN" altLang="en-US"/>
          </a:p>
        </p:txBody>
      </p:sp>
      <p:sp>
        <p:nvSpPr>
          <p:cNvPr id="5" name="Text Box 15"/>
          <p:cNvSpPr txBox="1">
            <a:spLocks noChangeArrowheads="1"/>
          </p:cNvSpPr>
          <p:nvPr/>
        </p:nvSpPr>
        <p:spPr bwMode="auto">
          <a:xfrm>
            <a:off x="1219200" y="4495800"/>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50000"/>
              </a:spcBef>
              <a:buClrTx/>
              <a:buFontTx/>
              <a:buNone/>
            </a:pPr>
            <a:r>
              <a:rPr kumimoji="1" lang="en-US" altLang="zh-CN" sz="2400">
                <a:latin typeface="Times New Roman" panose="02020603050405020304" pitchFamily="18" charset="0"/>
              </a:rPr>
              <a:t> 1   2                                                                     m</a:t>
            </a:r>
            <a:endParaRPr kumimoji="1" lang="en-US" altLang="zh-CN" sz="2400">
              <a:latin typeface="Times New Roman" panose="02020603050405020304" pitchFamily="18" charset="0"/>
            </a:endParaRPr>
          </a:p>
        </p:txBody>
      </p:sp>
      <p:sp>
        <p:nvSpPr>
          <p:cNvPr id="6" name="Line 17"/>
          <p:cNvSpPr>
            <a:spLocks noChangeShapeType="1"/>
          </p:cNvSpPr>
          <p:nvPr/>
        </p:nvSpPr>
        <p:spPr bwMode="auto">
          <a:xfrm flipH="1" flipV="1">
            <a:off x="3275856" y="5486400"/>
            <a:ext cx="0" cy="2286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Text Box 18"/>
          <p:cNvSpPr txBox="1">
            <a:spLocks noChangeArrowheads="1"/>
          </p:cNvSpPr>
          <p:nvPr/>
        </p:nvSpPr>
        <p:spPr bwMode="auto">
          <a:xfrm>
            <a:off x="3001144" y="56388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50000"/>
              </a:spcBef>
              <a:buClrTx/>
              <a:buFontTx/>
              <a:buNone/>
            </a:pPr>
            <a:r>
              <a:rPr kumimoji="1" lang="en-US" altLang="zh-CN" sz="2400" dirty="0">
                <a:latin typeface="Times New Roman" panose="02020603050405020304" pitchFamily="18" charset="0"/>
              </a:rPr>
              <a:t>top1</a:t>
            </a:r>
            <a:endParaRPr kumimoji="1" lang="en-US" altLang="zh-CN" sz="2400" dirty="0">
              <a:latin typeface="Times New Roman" panose="02020603050405020304" pitchFamily="18" charset="0"/>
            </a:endParaRPr>
          </a:p>
        </p:txBody>
      </p:sp>
      <p:sp>
        <p:nvSpPr>
          <p:cNvPr id="8" name="Line 20"/>
          <p:cNvSpPr>
            <a:spLocks noChangeShapeType="1"/>
          </p:cNvSpPr>
          <p:nvPr/>
        </p:nvSpPr>
        <p:spPr bwMode="auto">
          <a:xfrm flipV="1">
            <a:off x="5076056" y="5486400"/>
            <a:ext cx="0" cy="2286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Text Box 21"/>
          <p:cNvSpPr txBox="1">
            <a:spLocks noChangeArrowheads="1"/>
          </p:cNvSpPr>
          <p:nvPr/>
        </p:nvSpPr>
        <p:spPr bwMode="auto">
          <a:xfrm>
            <a:off x="4661520" y="55626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50000"/>
              </a:spcBef>
              <a:buClrTx/>
              <a:buFontTx/>
              <a:buNone/>
            </a:pPr>
            <a:r>
              <a:rPr kumimoji="1" lang="en-US" altLang="zh-CN" sz="2400" dirty="0">
                <a:latin typeface="Times New Roman" panose="02020603050405020304" pitchFamily="18" charset="0"/>
              </a:rPr>
              <a:t>top2</a:t>
            </a:r>
            <a:endParaRPr kumimoji="1" lang="en-US" altLang="zh-CN" sz="2400" dirty="0">
              <a:latin typeface="Times New Roman" panose="02020603050405020304" pitchFamily="18" charset="0"/>
            </a:endParaRPr>
          </a:p>
        </p:txBody>
      </p:sp>
      <p:sp>
        <p:nvSpPr>
          <p:cNvPr id="10" name="Rectangle 24"/>
          <p:cNvSpPr>
            <a:spLocks noChangeArrowheads="1"/>
          </p:cNvSpPr>
          <p:nvPr/>
        </p:nvSpPr>
        <p:spPr bwMode="auto">
          <a:xfrm>
            <a:off x="1295400" y="4953000"/>
            <a:ext cx="1828800" cy="533400"/>
          </a:xfrm>
          <a:prstGeom prst="rect">
            <a:avLst/>
          </a:prstGeom>
          <a:solidFill>
            <a:srgbClr val="FF9933"/>
          </a:solidFill>
          <a:ln w="9525">
            <a:solidFill>
              <a:schemeClr val="tx1"/>
            </a:solidFill>
            <a:miter lim="800000"/>
          </a:ln>
        </p:spPr>
        <p:txBody>
          <a:bodyPr wrap="none" anchor="ct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endParaRPr lang="zh-CN" altLang="en-US"/>
          </a:p>
        </p:txBody>
      </p:sp>
      <p:sp>
        <p:nvSpPr>
          <p:cNvPr id="11" name="Line 25"/>
          <p:cNvSpPr>
            <a:spLocks noChangeShapeType="1"/>
          </p:cNvSpPr>
          <p:nvPr/>
        </p:nvSpPr>
        <p:spPr bwMode="auto">
          <a:xfrm>
            <a:off x="1600200" y="4953000"/>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26"/>
          <p:cNvSpPr>
            <a:spLocks noChangeShapeType="1"/>
          </p:cNvSpPr>
          <p:nvPr/>
        </p:nvSpPr>
        <p:spPr bwMode="auto">
          <a:xfrm>
            <a:off x="1905000" y="4953000"/>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27"/>
          <p:cNvSpPr>
            <a:spLocks noChangeShapeType="1"/>
          </p:cNvSpPr>
          <p:nvPr/>
        </p:nvSpPr>
        <p:spPr bwMode="auto">
          <a:xfrm>
            <a:off x="2819400" y="4953000"/>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Rectangle 28"/>
          <p:cNvSpPr>
            <a:spLocks noChangeArrowheads="1"/>
          </p:cNvSpPr>
          <p:nvPr/>
        </p:nvSpPr>
        <p:spPr bwMode="auto">
          <a:xfrm>
            <a:off x="5257800" y="4953000"/>
            <a:ext cx="2133600" cy="533400"/>
          </a:xfrm>
          <a:prstGeom prst="rect">
            <a:avLst/>
          </a:prstGeom>
          <a:solidFill>
            <a:srgbClr val="FF9933"/>
          </a:solidFill>
          <a:ln w="9525">
            <a:solidFill>
              <a:schemeClr val="tx1"/>
            </a:solidFill>
            <a:miter lim="800000"/>
          </a:ln>
        </p:spPr>
        <p:txBody>
          <a:bodyPr wrap="none" anchor="ct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endParaRPr lang="zh-CN" altLang="en-US"/>
          </a:p>
        </p:txBody>
      </p:sp>
      <p:sp>
        <p:nvSpPr>
          <p:cNvPr id="15" name="Line 29"/>
          <p:cNvSpPr>
            <a:spLocks noChangeShapeType="1"/>
          </p:cNvSpPr>
          <p:nvPr/>
        </p:nvSpPr>
        <p:spPr bwMode="auto">
          <a:xfrm>
            <a:off x="7086600" y="4953000"/>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30"/>
          <p:cNvSpPr>
            <a:spLocks noChangeShapeType="1"/>
          </p:cNvSpPr>
          <p:nvPr/>
        </p:nvSpPr>
        <p:spPr bwMode="auto">
          <a:xfrm>
            <a:off x="6781800" y="4953000"/>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31"/>
          <p:cNvSpPr>
            <a:spLocks noChangeShapeType="1"/>
          </p:cNvSpPr>
          <p:nvPr/>
        </p:nvSpPr>
        <p:spPr bwMode="auto">
          <a:xfrm>
            <a:off x="5562600" y="4953000"/>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Text Box 32"/>
          <p:cNvSpPr txBox="1">
            <a:spLocks noChangeArrowheads="1"/>
          </p:cNvSpPr>
          <p:nvPr/>
        </p:nvSpPr>
        <p:spPr bwMode="auto">
          <a:xfrm>
            <a:off x="1187450" y="2060575"/>
            <a:ext cx="6553200" cy="2195513"/>
          </a:xfrm>
          <a:prstGeom prst="rect">
            <a:avLst/>
          </a:prstGeom>
          <a:solidFill>
            <a:srgbClr val="FF9933"/>
          </a:solidFill>
          <a:ln w="9525" algn="ctr">
            <a:solidFill>
              <a:schemeClr val="tx1"/>
            </a:solidFill>
            <a:miter lim="800000"/>
          </a:ln>
        </p:spPr>
        <p:txBody>
          <a:bodyPr wrap="none" anchor="ct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0"/>
              </a:spcBef>
              <a:buClrTx/>
              <a:buFontTx/>
              <a:buNone/>
            </a:pPr>
            <a:r>
              <a:rPr kumimoji="1" lang="en-US" altLang="zh-CN" sz="2400" dirty="0">
                <a:latin typeface="Times New Roman" panose="02020603050405020304" pitchFamily="18" charset="0"/>
              </a:rPr>
              <a:t>    </a:t>
            </a:r>
            <a:r>
              <a:rPr kumimoji="1" lang="en-US" altLang="zh-CN" sz="2400" b="1" dirty="0">
                <a:latin typeface="Times New Roman" panose="02020603050405020304" pitchFamily="18" charset="0"/>
              </a:rPr>
              <a:t>CONST   m=</a:t>
            </a:r>
            <a:r>
              <a:rPr kumimoji="1" lang="en-US" altLang="zh-CN" sz="2400" dirty="0">
                <a:latin typeface="楷体_GB2312" pitchFamily="49" charset="-122"/>
                <a:ea typeface="楷体_GB2312" pitchFamily="49" charset="-122"/>
              </a:rPr>
              <a:t>500{</a:t>
            </a:r>
            <a:r>
              <a:rPr kumimoji="1" lang="zh-CN" altLang="en-US" sz="2400" dirty="0">
                <a:latin typeface="楷体_GB2312" pitchFamily="49" charset="-122"/>
                <a:ea typeface="楷体_GB2312" pitchFamily="49" charset="-122"/>
              </a:rPr>
              <a:t>两栈的</a:t>
            </a:r>
            <a:r>
              <a:rPr kumimoji="1" lang="zh-CN" altLang="zh-CN" sz="2400" dirty="0">
                <a:latin typeface="楷体_GB2312" pitchFamily="49" charset="-122"/>
                <a:ea typeface="楷体_GB2312" pitchFamily="49" charset="-122"/>
              </a:rPr>
              <a:t>总允许容量}；</a:t>
            </a:r>
            <a:endParaRPr kumimoji="1" lang="zh-CN" altLang="zh-CN" sz="2400" dirty="0">
              <a:latin typeface="楷体_GB2312" pitchFamily="49" charset="-122"/>
              <a:ea typeface="楷体_GB2312" pitchFamily="49" charset="-122"/>
            </a:endParaRPr>
          </a:p>
          <a:p>
            <a:pPr eaLnBrk="1" hangingPunct="1">
              <a:lnSpc>
                <a:spcPct val="100000"/>
              </a:lnSpc>
              <a:spcBef>
                <a:spcPct val="0"/>
              </a:spcBef>
              <a:buClrTx/>
              <a:buFontTx/>
              <a:buNone/>
            </a:pPr>
            <a:r>
              <a:rPr kumimoji="1" lang="zh-CN" altLang="zh-CN" sz="2400" b="1" dirty="0">
                <a:latin typeface="Times New Roman" panose="02020603050405020304" pitchFamily="18" charset="0"/>
              </a:rPr>
              <a:t> </a:t>
            </a:r>
            <a:r>
              <a:rPr kumimoji="1" lang="en-US" altLang="zh-CN" sz="1800" dirty="0"/>
              <a:t>typedef  struct  {</a:t>
            </a:r>
            <a:endParaRPr kumimoji="1" lang="en-US" altLang="zh-CN" sz="1800" dirty="0"/>
          </a:p>
          <a:p>
            <a:pPr eaLnBrk="1" hangingPunct="1">
              <a:lnSpc>
                <a:spcPct val="100000"/>
              </a:lnSpc>
              <a:spcBef>
                <a:spcPct val="0"/>
              </a:spcBef>
              <a:buClrTx/>
              <a:buFontTx/>
              <a:buNone/>
            </a:pPr>
            <a:r>
              <a:rPr kumimoji="1" lang="en-US" altLang="zh-CN" sz="1800" dirty="0"/>
              <a:t>   </a:t>
            </a:r>
            <a:r>
              <a:rPr kumimoji="1" lang="en-US" altLang="zh-CN" sz="1800" dirty="0" err="1"/>
              <a:t>Elemtype</a:t>
            </a:r>
            <a:r>
              <a:rPr kumimoji="1" lang="en-US" altLang="zh-CN" sz="1800" dirty="0"/>
              <a:t>    * top1;</a:t>
            </a:r>
            <a:endParaRPr kumimoji="1" lang="en-US" altLang="zh-CN" sz="1800" dirty="0"/>
          </a:p>
          <a:p>
            <a:pPr eaLnBrk="1" hangingPunct="1">
              <a:lnSpc>
                <a:spcPct val="100000"/>
              </a:lnSpc>
              <a:spcBef>
                <a:spcPct val="0"/>
              </a:spcBef>
              <a:buClrTx/>
              <a:buFontTx/>
              <a:buNone/>
            </a:pPr>
            <a:r>
              <a:rPr kumimoji="1" lang="en-US" altLang="zh-CN" sz="1800" dirty="0"/>
              <a:t>   </a:t>
            </a:r>
            <a:r>
              <a:rPr kumimoji="1" lang="en-US" altLang="zh-CN" sz="1800" dirty="0" err="1"/>
              <a:t>Elemtype</a:t>
            </a:r>
            <a:r>
              <a:rPr kumimoji="1" lang="en-US" altLang="zh-CN" sz="1800" dirty="0"/>
              <a:t>    * top2;</a:t>
            </a:r>
            <a:endParaRPr kumimoji="1" lang="en-US" altLang="zh-CN" sz="1800" dirty="0"/>
          </a:p>
          <a:p>
            <a:pPr eaLnBrk="1" hangingPunct="1">
              <a:lnSpc>
                <a:spcPct val="100000"/>
              </a:lnSpc>
              <a:spcBef>
                <a:spcPct val="0"/>
              </a:spcBef>
              <a:buClrTx/>
              <a:buFontTx/>
              <a:buNone/>
            </a:pPr>
            <a:r>
              <a:rPr kumimoji="1" lang="en-US" altLang="zh-CN" sz="1800" dirty="0"/>
              <a:t>   </a:t>
            </a:r>
            <a:r>
              <a:rPr kumimoji="1" lang="en-US" altLang="zh-CN" sz="1800" dirty="0" err="1"/>
              <a:t>Elemtype</a:t>
            </a:r>
            <a:r>
              <a:rPr kumimoji="1" lang="en-US" altLang="zh-CN" sz="1800" dirty="0"/>
              <a:t>    * base;</a:t>
            </a:r>
            <a:endParaRPr kumimoji="1" lang="en-US" altLang="zh-CN" sz="1800" dirty="0"/>
          </a:p>
          <a:p>
            <a:pPr eaLnBrk="1" hangingPunct="1">
              <a:lnSpc>
                <a:spcPct val="100000"/>
              </a:lnSpc>
              <a:spcBef>
                <a:spcPct val="0"/>
              </a:spcBef>
              <a:buClrTx/>
              <a:buFontTx/>
              <a:buNone/>
            </a:pPr>
            <a:r>
              <a:rPr kumimoji="1" lang="en-US" altLang="zh-CN" sz="1800" dirty="0"/>
              <a:t>   </a:t>
            </a:r>
            <a:r>
              <a:rPr kumimoji="1" lang="en-US" altLang="zh-CN" sz="1800" dirty="0" err="1"/>
              <a:t>int</a:t>
            </a:r>
            <a:r>
              <a:rPr kumimoji="1" lang="en-US" altLang="zh-CN" sz="1800" dirty="0"/>
              <a:t>    </a:t>
            </a:r>
            <a:r>
              <a:rPr kumimoji="1" lang="en-US" altLang="zh-CN" sz="1800" dirty="0" err="1"/>
              <a:t>stacksize</a:t>
            </a:r>
            <a:r>
              <a:rPr kumimoji="1" lang="en-US" altLang="zh-CN" sz="1800" dirty="0"/>
              <a:t>;</a:t>
            </a:r>
            <a:endParaRPr kumimoji="1" lang="en-US" altLang="zh-CN" sz="1800" dirty="0"/>
          </a:p>
          <a:p>
            <a:pPr eaLnBrk="1" hangingPunct="1">
              <a:lnSpc>
                <a:spcPct val="100000"/>
              </a:lnSpc>
              <a:spcBef>
                <a:spcPct val="0"/>
              </a:spcBef>
              <a:buClrTx/>
              <a:buFontTx/>
              <a:buNone/>
            </a:pPr>
            <a:r>
              <a:rPr kumimoji="1" lang="en-US" altLang="zh-CN" sz="1800" dirty="0"/>
              <a:t>  }  </a:t>
            </a:r>
            <a:r>
              <a:rPr kumimoji="1" lang="en-US" altLang="zh-CN" sz="1800" dirty="0" err="1"/>
              <a:t>SqStack</a:t>
            </a:r>
            <a:r>
              <a:rPr kumimoji="1" lang="en-US" altLang="zh-CN" sz="1800" dirty="0"/>
              <a:t>;</a:t>
            </a:r>
            <a:endParaRPr kumimoji="1" lang="en-US" altLang="zh-CN" sz="1800" dirty="0"/>
          </a:p>
        </p:txBody>
      </p:sp>
      <p:sp>
        <p:nvSpPr>
          <p:cNvPr id="19" name="Rectangle 33" descr="浅色上对角线"/>
          <p:cNvSpPr>
            <a:spLocks noChangeArrowheads="1"/>
          </p:cNvSpPr>
          <p:nvPr/>
        </p:nvSpPr>
        <p:spPr bwMode="auto">
          <a:xfrm>
            <a:off x="3124200" y="4953000"/>
            <a:ext cx="2133600" cy="533400"/>
          </a:xfrm>
          <a:prstGeom prst="rect">
            <a:avLst/>
          </a:prstGeom>
          <a:pattFill prst="ltUpDiag">
            <a:fgClr>
              <a:srgbClr val="FF9933"/>
            </a:fgClr>
            <a:bgClr>
              <a:srgbClr val="FFFFFF"/>
            </a:bgClr>
          </a:pattFill>
          <a:ln w="9525">
            <a:solidFill>
              <a:schemeClr val="tx1"/>
            </a:solidFill>
            <a:miter lim="800000"/>
          </a:ln>
        </p:spPr>
        <p:txBody>
          <a:bodyPr wrap="none" anchor="ct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endParaRPr lang="zh-CN" altLang="en-US"/>
          </a:p>
        </p:txBody>
      </p:sp>
      <p:sp>
        <p:nvSpPr>
          <p:cNvPr id="20" name="Line 34"/>
          <p:cNvSpPr>
            <a:spLocks noChangeShapeType="1"/>
          </p:cNvSpPr>
          <p:nvPr/>
        </p:nvSpPr>
        <p:spPr bwMode="auto">
          <a:xfrm flipH="1" flipV="1">
            <a:off x="1331640" y="5508625"/>
            <a:ext cx="0" cy="2286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Text Box 35"/>
          <p:cNvSpPr txBox="1">
            <a:spLocks noChangeArrowheads="1"/>
          </p:cNvSpPr>
          <p:nvPr/>
        </p:nvSpPr>
        <p:spPr bwMode="auto">
          <a:xfrm>
            <a:off x="755650" y="5661025"/>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50000"/>
              </a:spcBef>
              <a:buClrTx/>
              <a:buFontTx/>
              <a:buNone/>
            </a:pPr>
            <a:r>
              <a:rPr kumimoji="1" lang="en-US" altLang="zh-CN" sz="2400">
                <a:latin typeface="Times New Roman" panose="02020603050405020304" pitchFamily="18" charset="0"/>
              </a:rPr>
              <a:t>base</a:t>
            </a:r>
            <a:endParaRPr kumimoji="1" lang="en-US" altLang="zh-CN" sz="2400">
              <a:latin typeface="Times New Roman" panose="02020603050405020304" pitchFamily="18" charset="0"/>
            </a:endParaRPr>
          </a:p>
        </p:txBody>
      </p:sp>
      <p:sp>
        <p:nvSpPr>
          <p:cNvPr id="22" name="Line 36"/>
          <p:cNvSpPr>
            <a:spLocks noChangeShapeType="1"/>
          </p:cNvSpPr>
          <p:nvPr/>
        </p:nvSpPr>
        <p:spPr bwMode="auto">
          <a:xfrm flipH="1" flipV="1">
            <a:off x="7380312" y="5483225"/>
            <a:ext cx="0" cy="2286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Text Box 37"/>
          <p:cNvSpPr txBox="1">
            <a:spLocks noChangeArrowheads="1"/>
          </p:cNvSpPr>
          <p:nvPr/>
        </p:nvSpPr>
        <p:spPr bwMode="auto">
          <a:xfrm>
            <a:off x="6300788" y="5635625"/>
            <a:ext cx="2303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50000"/>
              </a:spcBef>
              <a:buClrTx/>
              <a:buFontTx/>
              <a:buNone/>
            </a:pPr>
            <a:r>
              <a:rPr kumimoji="1" lang="en-US" altLang="zh-CN" sz="2400" dirty="0" err="1">
                <a:latin typeface="Times New Roman" panose="02020603050405020304" pitchFamily="18" charset="0"/>
              </a:rPr>
              <a:t>base+stacksize</a:t>
            </a:r>
            <a:endParaRPr kumimoji="1" lang="en-US" altLang="zh-CN" sz="2400" dirty="0">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4"/>
          <p:cNvSpPr>
            <a:spLocks noChangeArrowheads="1"/>
          </p:cNvSpPr>
          <p:nvPr/>
        </p:nvSpPr>
        <p:spPr bwMode="auto">
          <a:xfrm>
            <a:off x="755650" y="765175"/>
            <a:ext cx="5040313" cy="442913"/>
          </a:xfrm>
          <a:prstGeom prst="rect">
            <a:avLst/>
          </a:prstGeom>
          <a:noFill/>
          <a:ln w="9525">
            <a:noFill/>
            <a:miter lim="800000"/>
          </a:ln>
        </p:spPr>
        <p:txBody>
          <a:bodyPr lIns="92075" tIns="46038" rIns="92075" bIns="46038" anchor="b"/>
          <a:lstStyle/>
          <a:p>
            <a:pPr eaLnBrk="0" hangingPunct="0"/>
            <a:r>
              <a:rPr lang="en-US" altLang="zh-CN" sz="2800">
                <a:latin typeface="隶书" pitchFamily="49" charset="-122"/>
                <a:ea typeface="隶书" pitchFamily="49" charset="-122"/>
              </a:rPr>
              <a:t>⒉ </a:t>
            </a:r>
            <a:r>
              <a:rPr lang="zh-CN" altLang="en-US" sz="2800">
                <a:latin typeface="隶书" pitchFamily="49" charset="-122"/>
                <a:ea typeface="隶书" pitchFamily="49" charset="-122"/>
              </a:rPr>
              <a:t>链栈</a:t>
            </a:r>
            <a:endParaRPr lang="zh-CN" altLang="en-US" sz="2800">
              <a:latin typeface="隶书" pitchFamily="49" charset="-122"/>
              <a:ea typeface="隶书" pitchFamily="49" charset="-122"/>
            </a:endParaRPr>
          </a:p>
        </p:txBody>
      </p:sp>
      <p:sp>
        <p:nvSpPr>
          <p:cNvPr id="7" name="Rectangle 3"/>
          <p:cNvSpPr txBox="1">
            <a:spLocks noChangeArrowheads="1"/>
          </p:cNvSpPr>
          <p:nvPr/>
        </p:nvSpPr>
        <p:spPr>
          <a:xfrm>
            <a:off x="685483" y="1208088"/>
            <a:ext cx="7772400" cy="472440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buFont typeface="Wingdings" panose="05000000000000000000" pitchFamily="2" charset="2"/>
              <a:buNone/>
            </a:pPr>
            <a:r>
              <a:rPr lang="en-US" altLang="zh-CN" sz="2100" b="1">
                <a:solidFill>
                  <a:srgbClr val="FF3300"/>
                </a:solidFill>
              </a:rPr>
              <a:t>[</a:t>
            </a:r>
            <a:r>
              <a:rPr lang="zh-CN" altLang="en-US" sz="2100" b="1">
                <a:solidFill>
                  <a:srgbClr val="FF3300"/>
                </a:solidFill>
              </a:rPr>
              <a:t>类型定义</a:t>
            </a:r>
            <a:r>
              <a:rPr lang="en-US" altLang="zh-CN" sz="2100" b="1">
                <a:solidFill>
                  <a:srgbClr val="FF3300"/>
                </a:solidFill>
              </a:rPr>
              <a:t>]</a:t>
            </a:r>
            <a:r>
              <a:rPr lang="en-US" altLang="zh-CN" sz="2100"/>
              <a:t>             </a:t>
            </a:r>
            <a:endParaRPr lang="en-US" altLang="zh-CN"/>
          </a:p>
        </p:txBody>
      </p:sp>
      <p:grpSp>
        <p:nvGrpSpPr>
          <p:cNvPr id="8" name="Group 23"/>
          <p:cNvGrpSpPr/>
          <p:nvPr/>
        </p:nvGrpSpPr>
        <p:grpSpPr bwMode="auto">
          <a:xfrm>
            <a:off x="1376045" y="4759960"/>
            <a:ext cx="6019800" cy="762000"/>
            <a:chOff x="912" y="3360"/>
            <a:chExt cx="3792" cy="480"/>
          </a:xfrm>
        </p:grpSpPr>
        <p:sp>
          <p:nvSpPr>
            <p:cNvPr id="9" name="Rectangle 4"/>
            <p:cNvSpPr>
              <a:spLocks noChangeArrowheads="1"/>
            </p:cNvSpPr>
            <p:nvPr/>
          </p:nvSpPr>
          <p:spPr bwMode="auto">
            <a:xfrm>
              <a:off x="1392" y="3408"/>
              <a:ext cx="672" cy="24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endParaRPr lang="zh-CN" altLang="en-US"/>
            </a:p>
          </p:txBody>
        </p:sp>
        <p:sp>
          <p:nvSpPr>
            <p:cNvPr id="10" name="Line 5"/>
            <p:cNvSpPr>
              <a:spLocks noChangeShapeType="1"/>
            </p:cNvSpPr>
            <p:nvPr/>
          </p:nvSpPr>
          <p:spPr bwMode="auto">
            <a:xfrm>
              <a:off x="1728" y="3408"/>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Rectangle 6"/>
            <p:cNvSpPr>
              <a:spLocks noChangeArrowheads="1"/>
            </p:cNvSpPr>
            <p:nvPr/>
          </p:nvSpPr>
          <p:spPr bwMode="auto">
            <a:xfrm>
              <a:off x="2352" y="3408"/>
              <a:ext cx="672" cy="24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endParaRPr lang="zh-CN" altLang="en-US"/>
            </a:p>
          </p:txBody>
        </p:sp>
        <p:sp>
          <p:nvSpPr>
            <p:cNvPr id="12" name="Line 7"/>
            <p:cNvSpPr>
              <a:spLocks noChangeShapeType="1"/>
            </p:cNvSpPr>
            <p:nvPr/>
          </p:nvSpPr>
          <p:spPr bwMode="auto">
            <a:xfrm>
              <a:off x="2688" y="3408"/>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8"/>
            <p:cNvSpPr>
              <a:spLocks noChangeShapeType="1"/>
            </p:cNvSpPr>
            <p:nvPr/>
          </p:nvSpPr>
          <p:spPr bwMode="auto">
            <a:xfrm>
              <a:off x="1872" y="3504"/>
              <a:ext cx="43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Rectangle 9"/>
            <p:cNvSpPr>
              <a:spLocks noChangeArrowheads="1"/>
            </p:cNvSpPr>
            <p:nvPr/>
          </p:nvSpPr>
          <p:spPr bwMode="auto">
            <a:xfrm>
              <a:off x="3936" y="3408"/>
              <a:ext cx="672" cy="24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endParaRPr lang="zh-CN" altLang="en-US"/>
            </a:p>
          </p:txBody>
        </p:sp>
        <p:sp>
          <p:nvSpPr>
            <p:cNvPr id="15" name="Line 10"/>
            <p:cNvSpPr>
              <a:spLocks noChangeShapeType="1"/>
            </p:cNvSpPr>
            <p:nvPr/>
          </p:nvSpPr>
          <p:spPr bwMode="auto">
            <a:xfrm>
              <a:off x="4272" y="3408"/>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1"/>
            <p:cNvSpPr>
              <a:spLocks noChangeShapeType="1"/>
            </p:cNvSpPr>
            <p:nvPr/>
          </p:nvSpPr>
          <p:spPr bwMode="auto">
            <a:xfrm>
              <a:off x="2928" y="3504"/>
              <a:ext cx="336"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2"/>
            <p:cNvSpPr>
              <a:spLocks noChangeShapeType="1"/>
            </p:cNvSpPr>
            <p:nvPr/>
          </p:nvSpPr>
          <p:spPr bwMode="auto">
            <a:xfrm>
              <a:off x="3648" y="3504"/>
              <a:ext cx="28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3"/>
            <p:cNvSpPr>
              <a:spLocks noChangeShapeType="1"/>
            </p:cNvSpPr>
            <p:nvPr/>
          </p:nvSpPr>
          <p:spPr bwMode="auto">
            <a:xfrm flipV="1">
              <a:off x="3312" y="3504"/>
              <a:ext cx="432" cy="0"/>
            </a:xfrm>
            <a:prstGeom prst="line">
              <a:avLst/>
            </a:prstGeom>
            <a:noFill/>
            <a:ln w="9525">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14"/>
            <p:cNvSpPr>
              <a:spLocks noChangeShapeType="1"/>
            </p:cNvSpPr>
            <p:nvPr/>
          </p:nvSpPr>
          <p:spPr bwMode="auto">
            <a:xfrm>
              <a:off x="1104" y="3504"/>
              <a:ext cx="28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15"/>
            <p:cNvSpPr>
              <a:spLocks noChangeShapeType="1"/>
            </p:cNvSpPr>
            <p:nvPr/>
          </p:nvSpPr>
          <p:spPr bwMode="auto">
            <a:xfrm>
              <a:off x="1104" y="3504"/>
              <a:ext cx="0"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Text Box 16"/>
            <p:cNvSpPr txBox="1">
              <a:spLocks noChangeArrowheads="1"/>
            </p:cNvSpPr>
            <p:nvPr/>
          </p:nvSpPr>
          <p:spPr bwMode="auto">
            <a:xfrm>
              <a:off x="912" y="3552"/>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50000"/>
                </a:spcBef>
                <a:buClrTx/>
                <a:buFontTx/>
                <a:buNone/>
              </a:pPr>
              <a:r>
                <a:rPr kumimoji="1" lang="en-US" altLang="zh-CN" sz="2400">
                  <a:latin typeface="Times New Roman" panose="02020603050405020304" pitchFamily="18" charset="0"/>
                </a:rPr>
                <a:t>top</a:t>
              </a:r>
              <a:endParaRPr kumimoji="1" lang="en-US" altLang="zh-CN" sz="2400">
                <a:latin typeface="Times New Roman" panose="02020603050405020304" pitchFamily="18" charset="0"/>
              </a:endParaRPr>
            </a:p>
          </p:txBody>
        </p:sp>
        <p:sp>
          <p:nvSpPr>
            <p:cNvPr id="22" name="Text Box 17"/>
            <p:cNvSpPr txBox="1">
              <a:spLocks noChangeArrowheads="1"/>
            </p:cNvSpPr>
            <p:nvPr/>
          </p:nvSpPr>
          <p:spPr bwMode="auto">
            <a:xfrm>
              <a:off x="4368" y="340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50000"/>
                </a:spcBef>
                <a:buClrTx/>
                <a:buFontTx/>
                <a:buNone/>
              </a:pPr>
              <a:r>
                <a:rPr kumimoji="1" lang="en-US" altLang="zh-CN" sz="2400">
                  <a:latin typeface="Times New Roman" panose="02020603050405020304" pitchFamily="18" charset="0"/>
                </a:rPr>
                <a:t>^</a:t>
              </a:r>
              <a:endParaRPr kumimoji="1" lang="en-US" altLang="zh-CN" sz="2400">
                <a:latin typeface="Times New Roman" panose="02020603050405020304" pitchFamily="18" charset="0"/>
              </a:endParaRPr>
            </a:p>
          </p:txBody>
        </p:sp>
        <p:sp>
          <p:nvSpPr>
            <p:cNvPr id="23" name="Text Box 19"/>
            <p:cNvSpPr txBox="1">
              <a:spLocks noChangeArrowheads="1"/>
            </p:cNvSpPr>
            <p:nvPr/>
          </p:nvSpPr>
          <p:spPr bwMode="auto">
            <a:xfrm>
              <a:off x="3984" y="340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50000"/>
                </a:spcBef>
                <a:buClr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1</a:t>
              </a:r>
              <a:endParaRPr kumimoji="1" lang="en-US" altLang="zh-CN" sz="2000">
                <a:latin typeface="Times New Roman" panose="02020603050405020304" pitchFamily="18" charset="0"/>
              </a:endParaRPr>
            </a:p>
          </p:txBody>
        </p:sp>
        <p:sp>
          <p:nvSpPr>
            <p:cNvPr id="24" name="Text Box 20"/>
            <p:cNvSpPr txBox="1">
              <a:spLocks noChangeArrowheads="1"/>
            </p:cNvSpPr>
            <p:nvPr/>
          </p:nvSpPr>
          <p:spPr bwMode="auto">
            <a:xfrm>
              <a:off x="2352" y="340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50000"/>
                </a:spcBef>
                <a:buClrTx/>
                <a:buFontTx/>
                <a:buNone/>
              </a:pPr>
              <a:r>
                <a:rPr kumimoji="1" lang="en-US" altLang="zh-CN" sz="2000">
                  <a:latin typeface="Times New Roman" panose="02020603050405020304" pitchFamily="18" charset="0"/>
                </a:rPr>
                <a:t>a </a:t>
              </a:r>
              <a:r>
                <a:rPr kumimoji="1" lang="en-US" altLang="zh-CN" sz="2000" baseline="-25000">
                  <a:latin typeface="Times New Roman" panose="02020603050405020304" pitchFamily="18" charset="0"/>
                </a:rPr>
                <a:t>n-1</a:t>
              </a:r>
              <a:endParaRPr kumimoji="1" lang="en-US" altLang="zh-CN" sz="2000" baseline="-25000">
                <a:latin typeface="Times New Roman" panose="02020603050405020304" pitchFamily="18" charset="0"/>
              </a:endParaRPr>
            </a:p>
          </p:txBody>
        </p:sp>
        <p:sp>
          <p:nvSpPr>
            <p:cNvPr id="25" name="Text Box 21"/>
            <p:cNvSpPr txBox="1">
              <a:spLocks noChangeArrowheads="1"/>
            </p:cNvSpPr>
            <p:nvPr/>
          </p:nvSpPr>
          <p:spPr bwMode="auto">
            <a:xfrm>
              <a:off x="1440" y="336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50000"/>
                </a:spcBef>
                <a:buClrTx/>
                <a:buFontTx/>
                <a:buNone/>
              </a:pPr>
              <a:r>
                <a:rPr kumimoji="1" lang="en-US" altLang="zh-CN" sz="2400">
                  <a:latin typeface="Times New Roman" panose="02020603050405020304" pitchFamily="18" charset="0"/>
                </a:rPr>
                <a:t>a</a:t>
              </a:r>
              <a:r>
                <a:rPr kumimoji="1" lang="en-US" altLang="zh-CN" sz="2400" baseline="-25000">
                  <a:latin typeface="Times New Roman" panose="02020603050405020304" pitchFamily="18" charset="0"/>
                </a:rPr>
                <a:t>n</a:t>
              </a:r>
              <a:endParaRPr kumimoji="1" lang="en-US" altLang="zh-CN" sz="2400">
                <a:latin typeface="Times New Roman" panose="02020603050405020304" pitchFamily="18" charset="0"/>
              </a:endParaRPr>
            </a:p>
          </p:txBody>
        </p:sp>
      </p:grpSp>
      <p:sp>
        <p:nvSpPr>
          <p:cNvPr id="26" name="Text Box 22"/>
          <p:cNvSpPr txBox="1">
            <a:spLocks noChangeArrowheads="1"/>
          </p:cNvSpPr>
          <p:nvPr/>
        </p:nvSpPr>
        <p:spPr bwMode="auto">
          <a:xfrm>
            <a:off x="1600200" y="1774825"/>
            <a:ext cx="5867400" cy="28056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50000"/>
              </a:lnSpc>
              <a:spcBef>
                <a:spcPct val="0"/>
              </a:spcBef>
              <a:buClrTx/>
              <a:buFontTx/>
              <a:buNone/>
            </a:pPr>
            <a:r>
              <a:rPr kumimoji="1" lang="en-US" altLang="zh-CN" sz="2000" dirty="0" err="1"/>
              <a:t>typedef</a:t>
            </a:r>
            <a:r>
              <a:rPr kumimoji="1" lang="en-US" altLang="zh-CN" sz="2000" dirty="0"/>
              <a:t>  </a:t>
            </a:r>
            <a:r>
              <a:rPr kumimoji="1" lang="en-US" altLang="zh-CN" sz="2000" dirty="0" err="1"/>
              <a:t>struct</a:t>
            </a:r>
            <a:r>
              <a:rPr kumimoji="1" lang="en-US" altLang="zh-CN" sz="2000" dirty="0"/>
              <a:t> node  { </a:t>
            </a:r>
            <a:endParaRPr kumimoji="1" lang="en-US" altLang="zh-CN" sz="2000" dirty="0"/>
          </a:p>
          <a:p>
            <a:pPr eaLnBrk="1" hangingPunct="1">
              <a:lnSpc>
                <a:spcPct val="150000"/>
              </a:lnSpc>
              <a:spcBef>
                <a:spcPct val="0"/>
              </a:spcBef>
              <a:buClrTx/>
              <a:buFontTx/>
              <a:buNone/>
            </a:pPr>
            <a:r>
              <a:rPr kumimoji="1" lang="en-US" altLang="zh-CN" sz="2000" dirty="0"/>
              <a:t>    </a:t>
            </a:r>
            <a:r>
              <a:rPr kumimoji="1" lang="en-US" altLang="zh-CN" sz="2000" dirty="0" err="1"/>
              <a:t>SElemtype</a:t>
            </a:r>
            <a:r>
              <a:rPr kumimoji="1" lang="en-US" altLang="zh-CN" sz="2000" dirty="0"/>
              <a:t>     data;</a:t>
            </a:r>
            <a:endParaRPr kumimoji="1" lang="en-US" altLang="zh-CN" sz="2000" dirty="0"/>
          </a:p>
          <a:p>
            <a:pPr eaLnBrk="1" hangingPunct="1">
              <a:lnSpc>
                <a:spcPct val="150000"/>
              </a:lnSpc>
              <a:spcBef>
                <a:spcPct val="0"/>
              </a:spcBef>
              <a:buClrTx/>
              <a:buFontTx/>
              <a:buNone/>
            </a:pPr>
            <a:r>
              <a:rPr kumimoji="1" lang="en-US" altLang="zh-CN" sz="2000" dirty="0"/>
              <a:t>    </a:t>
            </a:r>
            <a:r>
              <a:rPr kumimoji="1" lang="en-US" altLang="zh-CN" sz="2000" dirty="0" err="1"/>
              <a:t>struct</a:t>
            </a:r>
            <a:r>
              <a:rPr kumimoji="1" lang="en-US" altLang="zh-CN" sz="2000" dirty="0"/>
              <a:t> node  *next;</a:t>
            </a:r>
            <a:endParaRPr kumimoji="1" lang="en-US" altLang="zh-CN" sz="2000" dirty="0"/>
          </a:p>
          <a:p>
            <a:pPr eaLnBrk="1" hangingPunct="1">
              <a:lnSpc>
                <a:spcPct val="150000"/>
              </a:lnSpc>
              <a:spcBef>
                <a:spcPct val="0"/>
              </a:spcBef>
              <a:buClrTx/>
              <a:buFontTx/>
              <a:buNone/>
            </a:pPr>
            <a:r>
              <a:rPr kumimoji="1" lang="en-US" altLang="zh-CN" sz="2000" dirty="0"/>
              <a:t>}  </a:t>
            </a:r>
            <a:r>
              <a:rPr kumimoji="1" lang="en-US" altLang="zh-CN" sz="2000" dirty="0" err="1"/>
              <a:t>LinkStack</a:t>
            </a:r>
            <a:r>
              <a:rPr kumimoji="1" lang="en-US" altLang="zh-CN" sz="2000" dirty="0"/>
              <a:t>;</a:t>
            </a:r>
            <a:endParaRPr kumimoji="1" lang="en-US" altLang="zh-CN" sz="2000" dirty="0"/>
          </a:p>
          <a:p>
            <a:pPr eaLnBrk="1" hangingPunct="1">
              <a:lnSpc>
                <a:spcPct val="150000"/>
              </a:lnSpc>
              <a:spcBef>
                <a:spcPct val="0"/>
              </a:spcBef>
              <a:buClrTx/>
              <a:buFontTx/>
              <a:buNone/>
            </a:pPr>
            <a:endParaRPr kumimoji="1" lang="en-US" altLang="zh-CN" sz="2000" dirty="0"/>
          </a:p>
          <a:p>
            <a:pPr eaLnBrk="1" hangingPunct="1">
              <a:lnSpc>
                <a:spcPct val="150000"/>
              </a:lnSpc>
              <a:spcBef>
                <a:spcPct val="0"/>
              </a:spcBef>
              <a:buClrTx/>
              <a:buFontTx/>
              <a:buNone/>
            </a:pPr>
            <a:r>
              <a:rPr kumimoji="1" lang="en-US" altLang="zh-CN" sz="2000" dirty="0" err="1"/>
              <a:t>LinkStack</a:t>
            </a:r>
            <a:r>
              <a:rPr kumimoji="1" lang="en-US" altLang="zh-CN" sz="2000" dirty="0"/>
              <a:t>  * top;</a:t>
            </a:r>
            <a:endParaRPr kumimoji="1" lang="en-US" altLang="zh-CN" sz="2000" b="1" dirty="0">
              <a:latin typeface="Times New Roman" panose="02020603050405020304" pitchFamily="18" charset="0"/>
            </a:endParaRPr>
          </a:p>
        </p:txBody>
      </p:sp>
      <p:sp>
        <p:nvSpPr>
          <p:cNvPr id="2" name="文本框 1"/>
          <p:cNvSpPr txBox="1"/>
          <p:nvPr/>
        </p:nvSpPr>
        <p:spPr>
          <a:xfrm>
            <a:off x="1475740" y="5932805"/>
            <a:ext cx="5914390" cy="398780"/>
          </a:xfrm>
          <a:prstGeom prst="rect">
            <a:avLst/>
          </a:prstGeom>
          <a:noFill/>
        </p:spPr>
        <p:txBody>
          <a:bodyPr wrap="none" rtlCol="0" anchor="t">
            <a:spAutoFit/>
          </a:bodyPr>
          <a:p>
            <a:pPr>
              <a:buFont typeface="Wingdings" panose="05000000000000000000" pitchFamily="2" charset="2"/>
              <a:buNone/>
            </a:pPr>
            <a:r>
              <a:rPr lang="zh-CN" altLang="en-US" sz="2000">
                <a:solidFill>
                  <a:schemeClr val="accent2"/>
                </a:solidFill>
                <a:latin typeface="宋体" charset="0"/>
                <a:ea typeface="宋体" charset="0"/>
                <a:cs typeface="宋体" charset="0"/>
                <a:sym typeface="+mn-ea"/>
              </a:rPr>
              <a:t>栈顶指针</a:t>
            </a:r>
            <a:r>
              <a:rPr lang="en-US" altLang="zh-CN" sz="2000">
                <a:solidFill>
                  <a:schemeClr val="accent2"/>
                </a:solidFill>
                <a:latin typeface="宋体" charset="0"/>
                <a:ea typeface="宋体" charset="0"/>
                <a:cs typeface="宋体" charset="0"/>
                <a:sym typeface="+mn-ea"/>
              </a:rPr>
              <a:t>(</a:t>
            </a:r>
            <a:r>
              <a:rPr lang="zh-CN" altLang="en-US" sz="2000">
                <a:solidFill>
                  <a:schemeClr val="accent2"/>
                </a:solidFill>
                <a:latin typeface="宋体" charset="0"/>
                <a:ea typeface="宋体" charset="0"/>
                <a:cs typeface="宋体" charset="0"/>
                <a:sym typeface="+mn-ea"/>
              </a:rPr>
              <a:t>链首指针</a:t>
            </a:r>
            <a:r>
              <a:rPr lang="en-US" altLang="zh-CN" sz="2000">
                <a:solidFill>
                  <a:schemeClr val="accent2"/>
                </a:solidFill>
                <a:latin typeface="宋体" charset="0"/>
                <a:ea typeface="宋体" charset="0"/>
                <a:cs typeface="宋体" charset="0"/>
                <a:sym typeface="+mn-ea"/>
              </a:rPr>
              <a:t>) </a:t>
            </a:r>
            <a:r>
              <a:rPr lang="zh-CN" altLang="en-US" sz="2000">
                <a:solidFill>
                  <a:srgbClr val="FF0000"/>
                </a:solidFill>
                <a:latin typeface="宋体" charset="0"/>
                <a:ea typeface="宋体" charset="0"/>
                <a:cs typeface="宋体" charset="0"/>
                <a:sym typeface="+mn-ea"/>
              </a:rPr>
              <a:t>指向队尾</a:t>
            </a:r>
            <a:r>
              <a:rPr lang="zh-CN" altLang="en-US" sz="2000">
                <a:solidFill>
                  <a:schemeClr val="accent2"/>
                </a:solidFill>
                <a:latin typeface="宋体" charset="0"/>
                <a:ea typeface="宋体" charset="0"/>
                <a:cs typeface="宋体" charset="0"/>
                <a:sym typeface="+mn-ea"/>
              </a:rPr>
              <a:t>元素</a:t>
            </a:r>
            <a:r>
              <a:rPr lang="en-US" altLang="zh-CN" sz="2000">
                <a:solidFill>
                  <a:schemeClr val="accent2"/>
                </a:solidFill>
                <a:latin typeface="宋体" charset="0"/>
                <a:ea typeface="宋体" charset="0"/>
                <a:cs typeface="宋体" charset="0"/>
                <a:sym typeface="+mn-ea"/>
              </a:rPr>
              <a:t>a</a:t>
            </a:r>
            <a:r>
              <a:rPr lang="en-US" altLang="zh-CN" sz="2000" baseline="-25000">
                <a:solidFill>
                  <a:schemeClr val="accent2"/>
                </a:solidFill>
                <a:latin typeface="宋体" charset="0"/>
                <a:ea typeface="宋体" charset="0"/>
                <a:cs typeface="宋体" charset="0"/>
                <a:sym typeface="+mn-ea"/>
              </a:rPr>
              <a:t>n</a:t>
            </a:r>
            <a:r>
              <a:rPr lang="zh-CN" altLang="en-US" sz="2000">
                <a:solidFill>
                  <a:schemeClr val="accent2"/>
                </a:solidFill>
                <a:latin typeface="宋体" charset="0"/>
                <a:ea typeface="宋体" charset="0"/>
                <a:cs typeface="宋体" charset="0"/>
                <a:sym typeface="+mn-ea"/>
              </a:rPr>
              <a:t>，和单链表</a:t>
            </a:r>
            <a:r>
              <a:rPr lang="zh-CN" altLang="en-US" sz="2000">
                <a:solidFill>
                  <a:schemeClr val="accent2"/>
                </a:solidFill>
                <a:latin typeface="宋体" charset="0"/>
                <a:ea typeface="宋体" charset="0"/>
                <a:cs typeface="宋体" charset="0"/>
                <a:sym typeface="+mn-ea"/>
              </a:rPr>
              <a:t>相反</a:t>
            </a:r>
            <a:endParaRPr lang="zh-CN" altLang="en-US" sz="2000">
              <a:solidFill>
                <a:schemeClr val="accent2"/>
              </a:solidFill>
              <a:latin typeface="宋体" charset="0"/>
              <a:ea typeface="宋体" charset="0"/>
              <a:cs typeface="宋体" charset="0"/>
              <a:sym typeface="+mn-ea"/>
            </a:endParaRPr>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sz="quarter" idx="1"/>
          </p:nvPr>
        </p:nvSpPr>
        <p:spPr>
          <a:xfrm>
            <a:off x="755576" y="980728"/>
            <a:ext cx="7772400" cy="4572000"/>
          </a:xfrm>
        </p:spPr>
        <p:txBody>
          <a:bodyPr>
            <a:normAutofit fontScale="92500" lnSpcReduction="10000"/>
          </a:bodyPr>
          <a:lstStyle/>
          <a:p>
            <a:pPr eaLnBrk="1" hangingPunct="1">
              <a:lnSpc>
                <a:spcPct val="150000"/>
              </a:lnSpc>
            </a:pPr>
            <a:r>
              <a:rPr lang="zh-CN" altLang="en-US" dirty="0"/>
              <a:t>链栈</a:t>
            </a:r>
            <a:r>
              <a:rPr lang="zh-CN" altLang="en-US" sz="2600" dirty="0"/>
              <a:t>不需要事先分配空间；</a:t>
            </a:r>
            <a:endParaRPr lang="en-US" altLang="zh-CN" sz="2600" dirty="0"/>
          </a:p>
          <a:p>
            <a:pPr eaLnBrk="1" hangingPunct="1">
              <a:lnSpc>
                <a:spcPct val="150000"/>
              </a:lnSpc>
            </a:pPr>
            <a:r>
              <a:rPr lang="zh-CN" altLang="en-US" sz="2600" dirty="0"/>
              <a:t>在进行入栈操作时不需要顾忌栈的空间是否已经被填满。</a:t>
            </a:r>
            <a:endParaRPr lang="zh-CN" altLang="en-US" sz="2600" dirty="0"/>
          </a:p>
          <a:p>
            <a:pPr eaLnBrk="1" hangingPunct="1">
              <a:lnSpc>
                <a:spcPct val="150000"/>
              </a:lnSpc>
            </a:pPr>
            <a:endParaRPr lang="zh-CN" altLang="en-US" sz="2600" dirty="0"/>
          </a:p>
          <a:p>
            <a:pPr eaLnBrk="1" hangingPunct="1">
              <a:lnSpc>
                <a:spcPct val="150000"/>
              </a:lnSpc>
            </a:pPr>
            <a:r>
              <a:rPr lang="zh-CN" altLang="en-US" sz="2600" dirty="0"/>
              <a:t>链栈的结点结构和单链表中的结点结构相同，</a:t>
            </a:r>
            <a:r>
              <a:rPr lang="zh-CN" altLang="en-US" sz="2600" b="1" dirty="0"/>
              <a:t>由于栈只在栈顶作插入和删除操作，因此链栈中</a:t>
            </a:r>
            <a:r>
              <a:rPr lang="zh-CN" altLang="en-US" sz="2600" b="1" dirty="0">
                <a:solidFill>
                  <a:srgbClr val="FF0000"/>
                </a:solidFill>
              </a:rPr>
              <a:t>不需要头结点</a:t>
            </a:r>
            <a:r>
              <a:rPr lang="zh-CN" altLang="en-US" sz="2600" b="1" dirty="0"/>
              <a:t>，但要</a:t>
            </a:r>
            <a:r>
              <a:rPr lang="zh-CN" altLang="en-US" sz="2600" b="1" dirty="0">
                <a:solidFill>
                  <a:srgbClr val="FF0000"/>
                </a:solidFill>
              </a:rPr>
              <a:t>特别注意</a:t>
            </a:r>
            <a:r>
              <a:rPr lang="zh-CN" altLang="en-US" sz="2600" b="1" dirty="0"/>
              <a:t>链栈中</a:t>
            </a:r>
            <a:r>
              <a:rPr lang="zh-CN" altLang="en-US" sz="2600" b="1" u="sng" dirty="0">
                <a:solidFill>
                  <a:srgbClr val="FF0000"/>
                </a:solidFill>
              </a:rPr>
              <a:t>指针的方向是从栈顶指向栈底的</a:t>
            </a:r>
            <a:r>
              <a:rPr lang="zh-CN" altLang="en-US" sz="2600" b="1" dirty="0"/>
              <a:t>，这正好和单链表是相反的。</a:t>
            </a:r>
            <a:endParaRPr lang="zh-CN" altLang="en-US" sz="26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日期占位符 6"/>
          <p:cNvSpPr>
            <a:spLocks noGrp="1"/>
          </p:cNvSpPr>
          <p:nvPr>
            <p:ph type="dt" sz="quarter" idx="10"/>
          </p:nvPr>
        </p:nvSpPr>
        <p:spPr>
          <a:noFill/>
          <a:ln>
            <a:miter lim="800000"/>
          </a:ln>
        </p:spPr>
        <p:txBody>
          <a:bodyPr/>
          <a:lstStyle/>
          <a:p>
            <a:fld id="{53DD3E92-E738-418D-A75C-280DF6656551}" type="datetime2">
              <a:rPr lang="zh-CN" altLang="en-US" smtClean="0"/>
            </a:fld>
            <a:endParaRPr lang="en-US" altLang="zh-CN"/>
          </a:p>
        </p:txBody>
      </p:sp>
      <p:sp>
        <p:nvSpPr>
          <p:cNvPr id="5" name="Text Box 2"/>
          <p:cNvSpPr txBox="1">
            <a:spLocks noChangeArrowheads="1"/>
          </p:cNvSpPr>
          <p:nvPr/>
        </p:nvSpPr>
        <p:spPr bwMode="auto">
          <a:xfrm>
            <a:off x="693420" y="1166495"/>
            <a:ext cx="75438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0"/>
              </a:spcBef>
              <a:buClrTx/>
              <a:buFontTx/>
              <a:buNone/>
            </a:pPr>
            <a:r>
              <a:rPr kumimoji="1" lang="en-US" altLang="zh-CN" sz="2400" dirty="0">
                <a:latin typeface="Times New Roman" panose="02020603050405020304" pitchFamily="18" charset="0"/>
              </a:rPr>
              <a:t>(1) </a:t>
            </a:r>
            <a:r>
              <a:rPr kumimoji="1" lang="zh-CN" altLang="en-US" sz="2400" dirty="0">
                <a:latin typeface="Times New Roman" panose="02020603050405020304" pitchFamily="18" charset="0"/>
              </a:rPr>
              <a:t>入栈   </a:t>
            </a:r>
            <a:endParaRPr kumimoji="1" lang="zh-CN" altLang="en-US" sz="2400" dirty="0">
              <a:latin typeface="Times New Roman" panose="02020603050405020304" pitchFamily="18" charset="0"/>
            </a:endParaRPr>
          </a:p>
          <a:p>
            <a:pPr eaLnBrk="1" hangingPunct="1">
              <a:lnSpc>
                <a:spcPct val="100000"/>
              </a:lnSpc>
              <a:spcBef>
                <a:spcPct val="0"/>
              </a:spcBef>
              <a:buClrTx/>
              <a:buFontTx/>
              <a:buNone/>
            </a:pPr>
            <a:endParaRPr kumimoji="1" lang="zh-CN" altLang="en-US" sz="24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Status  </a:t>
            </a:r>
            <a:r>
              <a:rPr kumimoji="1" lang="en-US" altLang="zh-CN" sz="2000" dirty="0" err="1">
                <a:latin typeface="Times New Roman" panose="02020603050405020304" pitchFamily="18" charset="0"/>
              </a:rPr>
              <a:t>Push_LinkStack</a:t>
            </a:r>
            <a:r>
              <a:rPr kumimoji="1" lang="zh-CN" altLang="en-US" sz="2000" dirty="0">
                <a:latin typeface="Times New Roman" panose="02020603050405020304" pitchFamily="18" charset="0"/>
              </a:rPr>
              <a:t>（</a:t>
            </a:r>
            <a:r>
              <a:rPr kumimoji="1" lang="en-US" altLang="zh-CN" sz="2000" dirty="0" err="1">
                <a:latin typeface="Times New Roman" panose="02020603050405020304" pitchFamily="18" charset="0"/>
              </a:rPr>
              <a:t>LinkStack</a:t>
            </a:r>
            <a:r>
              <a:rPr kumimoji="1" lang="en-US" altLang="zh-CN" sz="2000" dirty="0">
                <a:latin typeface="Times New Roman" panose="02020603050405020304" pitchFamily="18" charset="0"/>
              </a:rPr>
              <a:t>  </a:t>
            </a:r>
            <a:r>
              <a:rPr kumimoji="1" lang="en-US" altLang="zh-CN" sz="2000" dirty="0">
                <a:solidFill>
                  <a:srgbClr val="FF0000"/>
                </a:solidFill>
                <a:latin typeface="Times New Roman" panose="02020603050405020304" pitchFamily="18" charset="0"/>
              </a:rPr>
              <a:t>&amp;</a:t>
            </a:r>
            <a:r>
              <a:rPr kumimoji="1" lang="en-US" altLang="zh-CN" sz="2000" dirty="0">
                <a:latin typeface="Times New Roman" panose="02020603050405020304" pitchFamily="18" charset="0"/>
              </a:rPr>
              <a:t>top, </a:t>
            </a:r>
            <a:r>
              <a:rPr kumimoji="1" lang="en-US" altLang="zh-CN" sz="2000" dirty="0" err="1">
                <a:latin typeface="Times New Roman" panose="02020603050405020304" pitchFamily="18" charset="0"/>
              </a:rPr>
              <a:t>SElemtype</a:t>
            </a:r>
            <a:r>
              <a:rPr kumimoji="1" lang="en-US" altLang="zh-CN" sz="2000" dirty="0">
                <a:latin typeface="Times New Roman" panose="02020603050405020304" pitchFamily="18" charset="0"/>
              </a:rPr>
              <a:t> e</a:t>
            </a:r>
            <a:r>
              <a:rPr kumimoji="1" lang="zh-CN" altLang="en-US" sz="2000" dirty="0">
                <a:latin typeface="Times New Roman" panose="02020603050405020304" pitchFamily="18" charset="0"/>
              </a:rPr>
              <a:t>）         </a:t>
            </a:r>
            <a:endParaRPr kumimoji="1" lang="zh-CN" altLang="en-US"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s = </a:t>
            </a:r>
            <a:r>
              <a:rPr kumimoji="1" lang="en-US" altLang="zh-CN" sz="2000" dirty="0" err="1">
                <a:latin typeface="Times New Roman" panose="02020603050405020304" pitchFamily="18" charset="0"/>
              </a:rPr>
              <a:t>malloc</a:t>
            </a:r>
            <a:r>
              <a:rPr kumimoji="1" lang="zh-CN" altLang="en-US" sz="2000" dirty="0">
                <a:latin typeface="Times New Roman" panose="02020603050405020304" pitchFamily="18" charset="0"/>
              </a:rPr>
              <a:t>（</a:t>
            </a:r>
            <a:r>
              <a:rPr kumimoji="1" lang="en-US" altLang="zh-CN" sz="2000" dirty="0" err="1">
                <a:latin typeface="Times New Roman" panose="02020603050405020304" pitchFamily="18" charset="0"/>
              </a:rPr>
              <a:t>sizeof</a:t>
            </a:r>
            <a:r>
              <a:rPr kumimoji="1" lang="zh-CN" altLang="en-US" sz="2000" dirty="0">
                <a:latin typeface="Times New Roman" panose="02020603050405020304" pitchFamily="18" charset="0"/>
              </a:rPr>
              <a:t>（</a:t>
            </a:r>
            <a:r>
              <a:rPr kumimoji="1" lang="en-US" altLang="zh-CN" sz="2000" dirty="0" err="1">
                <a:latin typeface="Times New Roman" panose="02020603050405020304" pitchFamily="18" charset="0"/>
              </a:rPr>
              <a:t>LinkStack</a:t>
            </a:r>
            <a:r>
              <a:rPr kumimoji="1" lang="zh-CN" altLang="en-US" sz="2000" dirty="0">
                <a:latin typeface="Times New Roman" panose="02020603050405020304" pitchFamily="18" charset="0"/>
              </a:rPr>
              <a:t>））</a:t>
            </a:r>
            <a:r>
              <a:rPr kumimoji="1" lang="en-US" altLang="zh-CN" sz="2000" dirty="0">
                <a:latin typeface="Times New Roman" panose="02020603050405020304" pitchFamily="18" charset="0"/>
              </a:rPr>
              <a:t>;</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s-&gt;data = e; </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a:t>
            </a:r>
            <a:r>
              <a:rPr kumimoji="1" lang="en-US" altLang="zh-CN" sz="2000" dirty="0">
                <a:solidFill>
                  <a:srgbClr val="FF0000"/>
                </a:solidFill>
                <a:latin typeface="Times New Roman" panose="02020603050405020304" pitchFamily="18" charset="0"/>
              </a:rPr>
              <a:t>s-&gt;next = top;</a:t>
            </a:r>
            <a:endParaRPr kumimoji="1" lang="en-US" altLang="zh-CN" sz="2000" dirty="0">
              <a:solidFill>
                <a:srgbClr val="FF0000"/>
              </a:solidFill>
              <a:latin typeface="Times New Roman" panose="02020603050405020304" pitchFamily="18" charset="0"/>
            </a:endParaRPr>
          </a:p>
          <a:p>
            <a:pPr eaLnBrk="1" hangingPunct="1">
              <a:lnSpc>
                <a:spcPct val="150000"/>
              </a:lnSpc>
              <a:spcBef>
                <a:spcPct val="0"/>
              </a:spcBef>
              <a:buClrTx/>
              <a:buFontTx/>
              <a:buNone/>
            </a:pPr>
            <a:r>
              <a:rPr kumimoji="1" lang="en-US" altLang="zh-CN" sz="2000" dirty="0">
                <a:solidFill>
                  <a:srgbClr val="FF0000"/>
                </a:solidFill>
                <a:latin typeface="Times New Roman" panose="02020603050405020304" pitchFamily="18" charset="0"/>
              </a:rPr>
              <a:t>         top = s;</a:t>
            </a:r>
            <a:endParaRPr kumimoji="1" lang="en-US" altLang="zh-CN" sz="2000" dirty="0">
              <a:solidFill>
                <a:srgbClr val="FF0000"/>
              </a:solidFill>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return OK;</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a:t>
            </a:r>
            <a:endParaRPr kumimoji="1" lang="en-US" altLang="zh-CN" sz="2000" dirty="0">
              <a:latin typeface="Times New Roman" panose="02020603050405020304" pitchFamily="18" charset="0"/>
            </a:endParaRPr>
          </a:p>
        </p:txBody>
      </p:sp>
      <p:sp>
        <p:nvSpPr>
          <p:cNvPr id="6" name="TextBox 2"/>
          <p:cNvSpPr txBox="1"/>
          <p:nvPr/>
        </p:nvSpPr>
        <p:spPr>
          <a:xfrm>
            <a:off x="590494" y="5756690"/>
            <a:ext cx="7072362" cy="398780"/>
          </a:xfrm>
          <a:prstGeom prst="rect">
            <a:avLst/>
          </a:prstGeom>
          <a:noFill/>
        </p:spPr>
        <p:txBody>
          <a:bodyPr wrap="square" rtlCol="0">
            <a:spAutoFit/>
          </a:bodyPr>
          <a:lstStyle/>
          <a:p>
            <a:r>
              <a:rPr lang="zh-CN" altLang="en-US" sz="2000" dirty="0"/>
              <a:t>核心思路：创建一个结点，把结点插入到链表的第一个位置</a:t>
            </a:r>
            <a:endParaRPr lang="zh-CN" altLang="en-US" sz="2000" dirty="0"/>
          </a:p>
        </p:txBody>
      </p:sp>
      <p:grpSp>
        <p:nvGrpSpPr>
          <p:cNvPr id="8" name="Group 23"/>
          <p:cNvGrpSpPr/>
          <p:nvPr/>
        </p:nvGrpSpPr>
        <p:grpSpPr bwMode="auto">
          <a:xfrm>
            <a:off x="2700020" y="549910"/>
            <a:ext cx="6019800" cy="762000"/>
            <a:chOff x="912" y="3360"/>
            <a:chExt cx="3792" cy="480"/>
          </a:xfrm>
        </p:grpSpPr>
        <p:sp>
          <p:nvSpPr>
            <p:cNvPr id="9" name="Rectangle 4"/>
            <p:cNvSpPr>
              <a:spLocks noChangeArrowheads="1"/>
            </p:cNvSpPr>
            <p:nvPr/>
          </p:nvSpPr>
          <p:spPr bwMode="auto">
            <a:xfrm>
              <a:off x="1392" y="3408"/>
              <a:ext cx="672" cy="24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endParaRPr lang="zh-CN" altLang="en-US"/>
            </a:p>
          </p:txBody>
        </p:sp>
        <p:sp>
          <p:nvSpPr>
            <p:cNvPr id="10" name="Line 5"/>
            <p:cNvSpPr>
              <a:spLocks noChangeShapeType="1"/>
            </p:cNvSpPr>
            <p:nvPr/>
          </p:nvSpPr>
          <p:spPr bwMode="auto">
            <a:xfrm>
              <a:off x="1728" y="3408"/>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Rectangle 6"/>
            <p:cNvSpPr>
              <a:spLocks noChangeArrowheads="1"/>
            </p:cNvSpPr>
            <p:nvPr/>
          </p:nvSpPr>
          <p:spPr bwMode="auto">
            <a:xfrm>
              <a:off x="2352" y="3408"/>
              <a:ext cx="672" cy="24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endParaRPr lang="zh-CN" altLang="en-US"/>
            </a:p>
          </p:txBody>
        </p:sp>
        <p:sp>
          <p:nvSpPr>
            <p:cNvPr id="12" name="Line 7"/>
            <p:cNvSpPr>
              <a:spLocks noChangeShapeType="1"/>
            </p:cNvSpPr>
            <p:nvPr/>
          </p:nvSpPr>
          <p:spPr bwMode="auto">
            <a:xfrm>
              <a:off x="2688" y="3408"/>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8"/>
            <p:cNvSpPr>
              <a:spLocks noChangeShapeType="1"/>
            </p:cNvSpPr>
            <p:nvPr/>
          </p:nvSpPr>
          <p:spPr bwMode="auto">
            <a:xfrm>
              <a:off x="1872" y="3504"/>
              <a:ext cx="43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Rectangle 9"/>
            <p:cNvSpPr>
              <a:spLocks noChangeArrowheads="1"/>
            </p:cNvSpPr>
            <p:nvPr/>
          </p:nvSpPr>
          <p:spPr bwMode="auto">
            <a:xfrm>
              <a:off x="3936" y="3408"/>
              <a:ext cx="672" cy="24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endParaRPr lang="zh-CN" altLang="en-US"/>
            </a:p>
          </p:txBody>
        </p:sp>
        <p:sp>
          <p:nvSpPr>
            <p:cNvPr id="15" name="Line 10"/>
            <p:cNvSpPr>
              <a:spLocks noChangeShapeType="1"/>
            </p:cNvSpPr>
            <p:nvPr/>
          </p:nvSpPr>
          <p:spPr bwMode="auto">
            <a:xfrm>
              <a:off x="4272" y="3408"/>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1"/>
            <p:cNvSpPr>
              <a:spLocks noChangeShapeType="1"/>
            </p:cNvSpPr>
            <p:nvPr/>
          </p:nvSpPr>
          <p:spPr bwMode="auto">
            <a:xfrm>
              <a:off x="2928" y="3504"/>
              <a:ext cx="336"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2"/>
            <p:cNvSpPr>
              <a:spLocks noChangeShapeType="1"/>
            </p:cNvSpPr>
            <p:nvPr/>
          </p:nvSpPr>
          <p:spPr bwMode="auto">
            <a:xfrm>
              <a:off x="3648" y="3504"/>
              <a:ext cx="28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3"/>
            <p:cNvSpPr>
              <a:spLocks noChangeShapeType="1"/>
            </p:cNvSpPr>
            <p:nvPr/>
          </p:nvSpPr>
          <p:spPr bwMode="auto">
            <a:xfrm flipV="1">
              <a:off x="3312" y="3504"/>
              <a:ext cx="432" cy="0"/>
            </a:xfrm>
            <a:prstGeom prst="line">
              <a:avLst/>
            </a:prstGeom>
            <a:noFill/>
            <a:ln w="9525">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14"/>
            <p:cNvSpPr>
              <a:spLocks noChangeShapeType="1"/>
            </p:cNvSpPr>
            <p:nvPr/>
          </p:nvSpPr>
          <p:spPr bwMode="auto">
            <a:xfrm>
              <a:off x="1104" y="3504"/>
              <a:ext cx="28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15"/>
            <p:cNvSpPr>
              <a:spLocks noChangeShapeType="1"/>
            </p:cNvSpPr>
            <p:nvPr/>
          </p:nvSpPr>
          <p:spPr bwMode="auto">
            <a:xfrm>
              <a:off x="1104" y="3504"/>
              <a:ext cx="0"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Text Box 16"/>
            <p:cNvSpPr txBox="1">
              <a:spLocks noChangeArrowheads="1"/>
            </p:cNvSpPr>
            <p:nvPr/>
          </p:nvSpPr>
          <p:spPr bwMode="auto">
            <a:xfrm>
              <a:off x="912" y="3552"/>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50000"/>
                </a:spcBef>
                <a:buClrTx/>
                <a:buFontTx/>
                <a:buNone/>
              </a:pPr>
              <a:r>
                <a:rPr kumimoji="1" lang="en-US" altLang="zh-CN" sz="2400">
                  <a:latin typeface="Times New Roman" panose="02020603050405020304" pitchFamily="18" charset="0"/>
                </a:rPr>
                <a:t>top</a:t>
              </a:r>
              <a:endParaRPr kumimoji="1" lang="en-US" altLang="zh-CN" sz="2400">
                <a:latin typeface="Times New Roman" panose="02020603050405020304" pitchFamily="18" charset="0"/>
              </a:endParaRPr>
            </a:p>
          </p:txBody>
        </p:sp>
        <p:sp>
          <p:nvSpPr>
            <p:cNvPr id="22" name="Text Box 17"/>
            <p:cNvSpPr txBox="1">
              <a:spLocks noChangeArrowheads="1"/>
            </p:cNvSpPr>
            <p:nvPr/>
          </p:nvSpPr>
          <p:spPr bwMode="auto">
            <a:xfrm>
              <a:off x="4368" y="340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50000"/>
                </a:spcBef>
                <a:buClrTx/>
                <a:buFontTx/>
                <a:buNone/>
              </a:pPr>
              <a:r>
                <a:rPr kumimoji="1" lang="en-US" altLang="zh-CN" sz="2400">
                  <a:latin typeface="Times New Roman" panose="02020603050405020304" pitchFamily="18" charset="0"/>
                </a:rPr>
                <a:t>^</a:t>
              </a:r>
              <a:endParaRPr kumimoji="1" lang="en-US" altLang="zh-CN" sz="2400">
                <a:latin typeface="Times New Roman" panose="02020603050405020304" pitchFamily="18" charset="0"/>
              </a:endParaRPr>
            </a:p>
          </p:txBody>
        </p:sp>
        <p:sp>
          <p:nvSpPr>
            <p:cNvPr id="23" name="Text Box 19"/>
            <p:cNvSpPr txBox="1">
              <a:spLocks noChangeArrowheads="1"/>
            </p:cNvSpPr>
            <p:nvPr/>
          </p:nvSpPr>
          <p:spPr bwMode="auto">
            <a:xfrm>
              <a:off x="3984" y="340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50000"/>
                </a:spcBef>
                <a:buClr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1</a:t>
              </a:r>
              <a:endParaRPr kumimoji="1" lang="en-US" altLang="zh-CN" sz="2000">
                <a:latin typeface="Times New Roman" panose="02020603050405020304" pitchFamily="18" charset="0"/>
              </a:endParaRPr>
            </a:p>
          </p:txBody>
        </p:sp>
        <p:sp>
          <p:nvSpPr>
            <p:cNvPr id="24" name="Text Box 20"/>
            <p:cNvSpPr txBox="1">
              <a:spLocks noChangeArrowheads="1"/>
            </p:cNvSpPr>
            <p:nvPr/>
          </p:nvSpPr>
          <p:spPr bwMode="auto">
            <a:xfrm>
              <a:off x="2352" y="340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50000"/>
                </a:spcBef>
                <a:buClrTx/>
                <a:buFontTx/>
                <a:buNone/>
              </a:pPr>
              <a:r>
                <a:rPr kumimoji="1" lang="en-US" altLang="zh-CN" sz="2000">
                  <a:latin typeface="Times New Roman" panose="02020603050405020304" pitchFamily="18" charset="0"/>
                </a:rPr>
                <a:t>a </a:t>
              </a:r>
              <a:r>
                <a:rPr kumimoji="1" lang="en-US" altLang="zh-CN" sz="2000" baseline="-25000">
                  <a:latin typeface="Times New Roman" panose="02020603050405020304" pitchFamily="18" charset="0"/>
                </a:rPr>
                <a:t>n-1</a:t>
              </a:r>
              <a:endParaRPr kumimoji="1" lang="en-US" altLang="zh-CN" sz="2000" baseline="-25000">
                <a:latin typeface="Times New Roman" panose="02020603050405020304" pitchFamily="18" charset="0"/>
              </a:endParaRPr>
            </a:p>
          </p:txBody>
        </p:sp>
        <p:sp>
          <p:nvSpPr>
            <p:cNvPr id="25" name="Text Box 21"/>
            <p:cNvSpPr txBox="1">
              <a:spLocks noChangeArrowheads="1"/>
            </p:cNvSpPr>
            <p:nvPr/>
          </p:nvSpPr>
          <p:spPr bwMode="auto">
            <a:xfrm>
              <a:off x="1440" y="336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50000"/>
                </a:spcBef>
                <a:buClrTx/>
                <a:buFontTx/>
                <a:buNone/>
              </a:pPr>
              <a:r>
                <a:rPr kumimoji="1" lang="en-US" altLang="zh-CN" sz="2400">
                  <a:latin typeface="Times New Roman" panose="02020603050405020304" pitchFamily="18" charset="0"/>
                </a:rPr>
                <a:t>a</a:t>
              </a:r>
              <a:r>
                <a:rPr kumimoji="1" lang="en-US" altLang="zh-CN" sz="2400" baseline="-25000">
                  <a:latin typeface="Times New Roman" panose="02020603050405020304" pitchFamily="18" charset="0"/>
                </a:rPr>
                <a:t>n</a:t>
              </a:r>
              <a:endParaRPr kumimoji="1" lang="en-US" altLang="zh-CN" sz="2400">
                <a:latin typeface="Times New Roman" panose="02020603050405020304" pitchFamily="18" charset="0"/>
              </a:endParaRPr>
            </a:p>
          </p:txBody>
        </p:sp>
      </p:grpSp>
      <p:sp>
        <p:nvSpPr>
          <p:cNvPr id="2" name="矩形 1"/>
          <p:cNvSpPr/>
          <p:nvPr/>
        </p:nvSpPr>
        <p:spPr>
          <a:xfrm>
            <a:off x="3927475" y="1412875"/>
            <a:ext cx="1151890" cy="360045"/>
          </a:xfrm>
          <a:prstGeom prst="rect">
            <a:avLst/>
          </a:prstGeom>
          <a:noFill/>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3" name="直接连接符 2"/>
          <p:cNvCxnSpPr>
            <a:stCxn id="2" idx="0"/>
            <a:endCxn id="2" idx="2"/>
          </p:cNvCxnSpPr>
          <p:nvPr/>
        </p:nvCxnSpPr>
        <p:spPr>
          <a:xfrm>
            <a:off x="4503420" y="1412875"/>
            <a:ext cx="0" cy="360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直接箭头连接符 3"/>
          <p:cNvCxnSpPr>
            <a:endCxn id="2" idx="1"/>
          </p:cNvCxnSpPr>
          <p:nvPr/>
        </p:nvCxnSpPr>
        <p:spPr>
          <a:xfrm flipV="1">
            <a:off x="3372485" y="1593215"/>
            <a:ext cx="554990" cy="6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3055620" y="1431290"/>
            <a:ext cx="299085" cy="368300"/>
          </a:xfrm>
          <a:prstGeom prst="rect">
            <a:avLst/>
          </a:prstGeom>
          <a:noFill/>
        </p:spPr>
        <p:txBody>
          <a:bodyPr wrap="none" rtlCol="0">
            <a:spAutoFit/>
          </a:bodyPr>
          <a:p>
            <a:r>
              <a:rPr lang="en-US" altLang="zh-CN"/>
              <a:t>s</a:t>
            </a:r>
            <a:endParaRPr lang="en-US" altLang="zh-CN"/>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日期占位符 6"/>
          <p:cNvSpPr>
            <a:spLocks noGrp="1"/>
          </p:cNvSpPr>
          <p:nvPr>
            <p:ph type="dt" sz="quarter" idx="10"/>
          </p:nvPr>
        </p:nvSpPr>
        <p:spPr>
          <a:noFill/>
          <a:ln>
            <a:miter lim="800000"/>
          </a:ln>
        </p:spPr>
        <p:txBody>
          <a:bodyPr/>
          <a:lstStyle/>
          <a:p>
            <a:fld id="{A2B77513-CAF1-4D33-8A35-75AD123728A8}" type="datetime2">
              <a:rPr lang="zh-CN" altLang="en-US" smtClean="0"/>
            </a:fld>
            <a:endParaRPr lang="en-US" altLang="zh-CN"/>
          </a:p>
        </p:txBody>
      </p:sp>
      <p:sp>
        <p:nvSpPr>
          <p:cNvPr id="4" name="Text Box 2"/>
          <p:cNvSpPr txBox="1">
            <a:spLocks noChangeArrowheads="1"/>
          </p:cNvSpPr>
          <p:nvPr/>
        </p:nvSpPr>
        <p:spPr bwMode="auto">
          <a:xfrm>
            <a:off x="680720" y="710565"/>
            <a:ext cx="6074099" cy="4985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0"/>
              </a:spcBef>
              <a:buClrTx/>
              <a:buFontTx/>
              <a:buNone/>
            </a:pPr>
            <a:r>
              <a:rPr kumimoji="1" lang="en-US" altLang="zh-CN" sz="2400" dirty="0">
                <a:latin typeface="Times New Roman" panose="02020603050405020304" pitchFamily="18" charset="0"/>
              </a:rPr>
              <a:t>(2) </a:t>
            </a:r>
            <a:r>
              <a:rPr kumimoji="1" lang="zh-CN" altLang="en-US" sz="2400" dirty="0">
                <a:latin typeface="Times New Roman" panose="02020603050405020304" pitchFamily="18" charset="0"/>
              </a:rPr>
              <a:t>出栈</a:t>
            </a:r>
            <a:endParaRPr kumimoji="1" lang="zh-CN" altLang="en-US" sz="2400" dirty="0">
              <a:latin typeface="Times New Roman" panose="02020603050405020304" pitchFamily="18" charset="0"/>
            </a:endParaRPr>
          </a:p>
          <a:p>
            <a:pPr eaLnBrk="1" hangingPunct="1">
              <a:lnSpc>
                <a:spcPct val="100000"/>
              </a:lnSpc>
              <a:spcBef>
                <a:spcPct val="0"/>
              </a:spcBef>
              <a:buClrTx/>
              <a:buFontTx/>
              <a:buNone/>
            </a:pPr>
            <a:endParaRPr kumimoji="1" lang="zh-CN" altLang="en-US" sz="24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Status   </a:t>
            </a:r>
            <a:r>
              <a:rPr kumimoji="1" lang="en-US" altLang="zh-CN" sz="2000" dirty="0" err="1">
                <a:latin typeface="Times New Roman" panose="02020603050405020304" pitchFamily="18" charset="0"/>
              </a:rPr>
              <a:t>Pop_LinkStack</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LinkStack</a:t>
            </a:r>
            <a:r>
              <a:rPr kumimoji="1" lang="en-US" altLang="zh-CN" sz="2000" dirty="0">
                <a:latin typeface="Times New Roman" panose="02020603050405020304" pitchFamily="18" charset="0"/>
              </a:rPr>
              <a:t>  </a:t>
            </a:r>
            <a:r>
              <a:rPr kumimoji="1" lang="en-US" altLang="zh-CN" sz="2000" dirty="0">
                <a:solidFill>
                  <a:srgbClr val="FF0000"/>
                </a:solidFill>
                <a:latin typeface="Times New Roman" panose="02020603050405020304" pitchFamily="18" charset="0"/>
              </a:rPr>
              <a:t>&amp;</a:t>
            </a:r>
            <a:r>
              <a:rPr kumimoji="1" lang="en-US" altLang="zh-CN" sz="2000" dirty="0">
                <a:latin typeface="Times New Roman" panose="02020603050405020304" pitchFamily="18" charset="0"/>
              </a:rPr>
              <a:t>top, </a:t>
            </a:r>
            <a:r>
              <a:rPr kumimoji="1" lang="en-US" altLang="zh-CN" sz="2000" dirty="0" err="1">
                <a:latin typeface="Times New Roman" panose="02020603050405020304" pitchFamily="18" charset="0"/>
              </a:rPr>
              <a:t>Elemtype</a:t>
            </a:r>
            <a:r>
              <a:rPr kumimoji="1" lang="en-US" altLang="zh-CN" sz="2000" dirty="0">
                <a:latin typeface="Times New Roman" panose="02020603050405020304" pitchFamily="18" charset="0"/>
              </a:rPr>
              <a:t>  &amp;e)</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if </a:t>
            </a:r>
            <a:r>
              <a:rPr kumimoji="1" lang="zh-CN" altLang="en-US" sz="2000" dirty="0">
                <a:latin typeface="Times New Roman" panose="02020603050405020304" pitchFamily="18" charset="0"/>
              </a:rPr>
              <a:t>（</a:t>
            </a:r>
            <a:r>
              <a:rPr kumimoji="1" lang="en-US" altLang="zh-CN" sz="2000" dirty="0">
                <a:latin typeface="Times New Roman" panose="02020603050405020304" pitchFamily="18" charset="0"/>
              </a:rPr>
              <a:t>top = = NULL</a:t>
            </a:r>
            <a:r>
              <a:rPr kumimoji="1" lang="zh-CN" altLang="en-US" sz="2000" dirty="0">
                <a:latin typeface="Times New Roman" panose="02020603050405020304" pitchFamily="18" charset="0"/>
              </a:rPr>
              <a:t>） </a:t>
            </a:r>
            <a:r>
              <a:rPr kumimoji="1" lang="en-US" altLang="zh-CN" sz="2000" dirty="0">
                <a:latin typeface="Times New Roman" panose="02020603050405020304" pitchFamily="18" charset="0"/>
              </a:rPr>
              <a:t>return ERROR;</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e = top-&gt;data;</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p = top;</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a:t>
            </a:r>
            <a:r>
              <a:rPr kumimoji="1" lang="en-US" altLang="zh-CN" sz="2000" dirty="0">
                <a:solidFill>
                  <a:srgbClr val="FF0000"/>
                </a:solidFill>
                <a:latin typeface="Times New Roman" panose="02020603050405020304" pitchFamily="18" charset="0"/>
              </a:rPr>
              <a:t>top = top-&gt;next;</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free (p);</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return  OK;</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a:t>
            </a:r>
            <a:endParaRPr kumimoji="1" lang="en-US" altLang="zh-CN" sz="2000" dirty="0">
              <a:latin typeface="Times New Roman" panose="02020603050405020304" pitchFamily="18" charset="0"/>
            </a:endParaRPr>
          </a:p>
        </p:txBody>
      </p:sp>
      <p:grpSp>
        <p:nvGrpSpPr>
          <p:cNvPr id="8" name="Group 23"/>
          <p:cNvGrpSpPr/>
          <p:nvPr/>
        </p:nvGrpSpPr>
        <p:grpSpPr bwMode="auto">
          <a:xfrm>
            <a:off x="2843530" y="4940300"/>
            <a:ext cx="6019800" cy="762000"/>
            <a:chOff x="912" y="3360"/>
            <a:chExt cx="3792" cy="480"/>
          </a:xfrm>
        </p:grpSpPr>
        <p:sp>
          <p:nvSpPr>
            <p:cNvPr id="9" name="Rectangle 4"/>
            <p:cNvSpPr>
              <a:spLocks noChangeArrowheads="1"/>
            </p:cNvSpPr>
            <p:nvPr/>
          </p:nvSpPr>
          <p:spPr bwMode="auto">
            <a:xfrm>
              <a:off x="1392" y="3408"/>
              <a:ext cx="672" cy="24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endParaRPr lang="zh-CN" altLang="en-US"/>
            </a:p>
          </p:txBody>
        </p:sp>
        <p:sp>
          <p:nvSpPr>
            <p:cNvPr id="10" name="Line 5"/>
            <p:cNvSpPr>
              <a:spLocks noChangeShapeType="1"/>
            </p:cNvSpPr>
            <p:nvPr/>
          </p:nvSpPr>
          <p:spPr bwMode="auto">
            <a:xfrm>
              <a:off x="1728" y="3408"/>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Rectangle 6"/>
            <p:cNvSpPr>
              <a:spLocks noChangeArrowheads="1"/>
            </p:cNvSpPr>
            <p:nvPr/>
          </p:nvSpPr>
          <p:spPr bwMode="auto">
            <a:xfrm>
              <a:off x="2352" y="3408"/>
              <a:ext cx="672" cy="24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endParaRPr lang="zh-CN" altLang="en-US"/>
            </a:p>
          </p:txBody>
        </p:sp>
        <p:sp>
          <p:nvSpPr>
            <p:cNvPr id="12" name="Line 7"/>
            <p:cNvSpPr>
              <a:spLocks noChangeShapeType="1"/>
            </p:cNvSpPr>
            <p:nvPr/>
          </p:nvSpPr>
          <p:spPr bwMode="auto">
            <a:xfrm>
              <a:off x="2688" y="3408"/>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8"/>
            <p:cNvSpPr>
              <a:spLocks noChangeShapeType="1"/>
            </p:cNvSpPr>
            <p:nvPr/>
          </p:nvSpPr>
          <p:spPr bwMode="auto">
            <a:xfrm>
              <a:off x="1872" y="3504"/>
              <a:ext cx="43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Rectangle 9"/>
            <p:cNvSpPr>
              <a:spLocks noChangeArrowheads="1"/>
            </p:cNvSpPr>
            <p:nvPr/>
          </p:nvSpPr>
          <p:spPr bwMode="auto">
            <a:xfrm>
              <a:off x="3936" y="3408"/>
              <a:ext cx="672" cy="24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endParaRPr lang="zh-CN" altLang="en-US"/>
            </a:p>
          </p:txBody>
        </p:sp>
        <p:sp>
          <p:nvSpPr>
            <p:cNvPr id="15" name="Line 10"/>
            <p:cNvSpPr>
              <a:spLocks noChangeShapeType="1"/>
            </p:cNvSpPr>
            <p:nvPr/>
          </p:nvSpPr>
          <p:spPr bwMode="auto">
            <a:xfrm>
              <a:off x="4272" y="3408"/>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1"/>
            <p:cNvSpPr>
              <a:spLocks noChangeShapeType="1"/>
            </p:cNvSpPr>
            <p:nvPr/>
          </p:nvSpPr>
          <p:spPr bwMode="auto">
            <a:xfrm>
              <a:off x="2928" y="3504"/>
              <a:ext cx="336"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2"/>
            <p:cNvSpPr>
              <a:spLocks noChangeShapeType="1"/>
            </p:cNvSpPr>
            <p:nvPr/>
          </p:nvSpPr>
          <p:spPr bwMode="auto">
            <a:xfrm>
              <a:off x="3648" y="3504"/>
              <a:ext cx="28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3"/>
            <p:cNvSpPr>
              <a:spLocks noChangeShapeType="1"/>
            </p:cNvSpPr>
            <p:nvPr/>
          </p:nvSpPr>
          <p:spPr bwMode="auto">
            <a:xfrm flipV="1">
              <a:off x="3312" y="3504"/>
              <a:ext cx="432" cy="0"/>
            </a:xfrm>
            <a:prstGeom prst="line">
              <a:avLst/>
            </a:prstGeom>
            <a:noFill/>
            <a:ln w="9525">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14"/>
            <p:cNvSpPr>
              <a:spLocks noChangeShapeType="1"/>
            </p:cNvSpPr>
            <p:nvPr/>
          </p:nvSpPr>
          <p:spPr bwMode="auto">
            <a:xfrm>
              <a:off x="1104" y="3504"/>
              <a:ext cx="28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15"/>
            <p:cNvSpPr>
              <a:spLocks noChangeShapeType="1"/>
            </p:cNvSpPr>
            <p:nvPr/>
          </p:nvSpPr>
          <p:spPr bwMode="auto">
            <a:xfrm>
              <a:off x="1104" y="3504"/>
              <a:ext cx="0"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Text Box 16"/>
            <p:cNvSpPr txBox="1">
              <a:spLocks noChangeArrowheads="1"/>
            </p:cNvSpPr>
            <p:nvPr/>
          </p:nvSpPr>
          <p:spPr bwMode="auto">
            <a:xfrm>
              <a:off x="912" y="3552"/>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50000"/>
                </a:spcBef>
                <a:buClrTx/>
                <a:buFontTx/>
                <a:buNone/>
              </a:pPr>
              <a:r>
                <a:rPr kumimoji="1" lang="en-US" altLang="zh-CN" sz="2400">
                  <a:latin typeface="Times New Roman" panose="02020603050405020304" pitchFamily="18" charset="0"/>
                </a:rPr>
                <a:t>top</a:t>
              </a:r>
              <a:endParaRPr kumimoji="1" lang="en-US" altLang="zh-CN" sz="2400">
                <a:latin typeface="Times New Roman" panose="02020603050405020304" pitchFamily="18" charset="0"/>
              </a:endParaRPr>
            </a:p>
          </p:txBody>
        </p:sp>
        <p:sp>
          <p:nvSpPr>
            <p:cNvPr id="22" name="Text Box 17"/>
            <p:cNvSpPr txBox="1">
              <a:spLocks noChangeArrowheads="1"/>
            </p:cNvSpPr>
            <p:nvPr/>
          </p:nvSpPr>
          <p:spPr bwMode="auto">
            <a:xfrm>
              <a:off x="4368" y="340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50000"/>
                </a:spcBef>
                <a:buClrTx/>
                <a:buFontTx/>
                <a:buNone/>
              </a:pPr>
              <a:r>
                <a:rPr kumimoji="1" lang="en-US" altLang="zh-CN" sz="2400">
                  <a:latin typeface="Times New Roman" panose="02020603050405020304" pitchFamily="18" charset="0"/>
                </a:rPr>
                <a:t>^</a:t>
              </a:r>
              <a:endParaRPr kumimoji="1" lang="en-US" altLang="zh-CN" sz="2400">
                <a:latin typeface="Times New Roman" panose="02020603050405020304" pitchFamily="18" charset="0"/>
              </a:endParaRPr>
            </a:p>
          </p:txBody>
        </p:sp>
        <p:sp>
          <p:nvSpPr>
            <p:cNvPr id="23" name="Text Box 19"/>
            <p:cNvSpPr txBox="1">
              <a:spLocks noChangeArrowheads="1"/>
            </p:cNvSpPr>
            <p:nvPr/>
          </p:nvSpPr>
          <p:spPr bwMode="auto">
            <a:xfrm>
              <a:off x="3984" y="340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50000"/>
                </a:spcBef>
                <a:buClrTx/>
                <a:buFontTx/>
                <a:buNone/>
              </a:pPr>
              <a:r>
                <a:rPr kumimoji="1" lang="en-US" altLang="zh-CN" sz="2000">
                  <a:latin typeface="Times New Roman" panose="02020603050405020304" pitchFamily="18" charset="0"/>
                </a:rPr>
                <a:t>a</a:t>
              </a:r>
              <a:r>
                <a:rPr kumimoji="1" lang="en-US" altLang="zh-CN" sz="2000" baseline="-25000">
                  <a:latin typeface="Times New Roman" panose="02020603050405020304" pitchFamily="18" charset="0"/>
                </a:rPr>
                <a:t>1</a:t>
              </a:r>
              <a:endParaRPr kumimoji="1" lang="en-US" altLang="zh-CN" sz="2000">
                <a:latin typeface="Times New Roman" panose="02020603050405020304" pitchFamily="18" charset="0"/>
              </a:endParaRPr>
            </a:p>
          </p:txBody>
        </p:sp>
        <p:sp>
          <p:nvSpPr>
            <p:cNvPr id="24" name="Text Box 20"/>
            <p:cNvSpPr txBox="1">
              <a:spLocks noChangeArrowheads="1"/>
            </p:cNvSpPr>
            <p:nvPr/>
          </p:nvSpPr>
          <p:spPr bwMode="auto">
            <a:xfrm>
              <a:off x="2352" y="340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50000"/>
                </a:spcBef>
                <a:buClrTx/>
                <a:buFontTx/>
                <a:buNone/>
              </a:pPr>
              <a:r>
                <a:rPr kumimoji="1" lang="en-US" altLang="zh-CN" sz="2000">
                  <a:latin typeface="Times New Roman" panose="02020603050405020304" pitchFamily="18" charset="0"/>
                </a:rPr>
                <a:t>a </a:t>
              </a:r>
              <a:r>
                <a:rPr kumimoji="1" lang="en-US" altLang="zh-CN" sz="2000" baseline="-25000">
                  <a:latin typeface="Times New Roman" panose="02020603050405020304" pitchFamily="18" charset="0"/>
                </a:rPr>
                <a:t>n-1</a:t>
              </a:r>
              <a:endParaRPr kumimoji="1" lang="en-US" altLang="zh-CN" sz="2000" baseline="-25000">
                <a:latin typeface="Times New Roman" panose="02020603050405020304" pitchFamily="18" charset="0"/>
              </a:endParaRPr>
            </a:p>
          </p:txBody>
        </p:sp>
        <p:sp>
          <p:nvSpPr>
            <p:cNvPr id="25" name="Text Box 21"/>
            <p:cNvSpPr txBox="1">
              <a:spLocks noChangeArrowheads="1"/>
            </p:cNvSpPr>
            <p:nvPr/>
          </p:nvSpPr>
          <p:spPr bwMode="auto">
            <a:xfrm>
              <a:off x="1440" y="336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50000"/>
                </a:spcBef>
                <a:buClrTx/>
                <a:buFontTx/>
                <a:buNone/>
              </a:pPr>
              <a:r>
                <a:rPr kumimoji="1" lang="en-US" altLang="zh-CN" sz="2400">
                  <a:latin typeface="Times New Roman" panose="02020603050405020304" pitchFamily="18" charset="0"/>
                </a:rPr>
                <a:t>a</a:t>
              </a:r>
              <a:r>
                <a:rPr kumimoji="1" lang="en-US" altLang="zh-CN" sz="2400" baseline="-25000">
                  <a:latin typeface="Times New Roman" panose="02020603050405020304" pitchFamily="18" charset="0"/>
                </a:rPr>
                <a:t>n</a:t>
              </a:r>
              <a:endParaRPr kumimoji="1" lang="en-US" altLang="zh-CN" sz="2400">
                <a:latin typeface="Times New Roman" panose="02020603050405020304" pitchFamily="18" charset="0"/>
              </a:endParaRPr>
            </a:p>
          </p:txBody>
        </p:sp>
      </p:gr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dirty="0"/>
              <a:t>线性表、栈、队列的比较</a:t>
            </a:r>
            <a:endParaRPr lang="zh-CN" altLang="en-US" dirty="0"/>
          </a:p>
        </p:txBody>
      </p:sp>
      <p:sp>
        <p:nvSpPr>
          <p:cNvPr id="21507" name="Rectangle 3"/>
          <p:cNvSpPr>
            <a:spLocks noGrp="1" noChangeArrowheads="1"/>
          </p:cNvSpPr>
          <p:nvPr>
            <p:ph type="body" idx="1"/>
          </p:nvPr>
        </p:nvSpPr>
        <p:spPr>
          <a:xfrm>
            <a:off x="914400" y="1447800"/>
            <a:ext cx="7772400" cy="4767282"/>
          </a:xfrm>
        </p:spPr>
        <p:txBody>
          <a:bodyPr>
            <a:normAutofit fontScale="92500" lnSpcReduction="10000"/>
          </a:bodyPr>
          <a:lstStyle/>
          <a:p>
            <a:pPr eaLnBrk="1" hangingPunct="1">
              <a:lnSpc>
                <a:spcPct val="170000"/>
              </a:lnSpc>
            </a:pPr>
            <a:r>
              <a:rPr lang="zh-CN" altLang="en-US" sz="2000" dirty="0"/>
              <a:t>栈和队列是在程序设计中被广泛使用的两种线性数据结构，它们的特点在于基本操作的特殊性，栈必须按</a:t>
            </a:r>
            <a:r>
              <a:rPr lang="zh-CN" altLang="en-US" sz="2000" dirty="0">
                <a:latin typeface="Arial" panose="020B0604020202020204" pitchFamily="34" charset="0"/>
              </a:rPr>
              <a:t>“</a:t>
            </a:r>
            <a:r>
              <a:rPr lang="zh-CN" altLang="en-US" sz="2000" dirty="0">
                <a:solidFill>
                  <a:srgbClr val="FF0000"/>
                </a:solidFill>
              </a:rPr>
              <a:t>后进先出</a:t>
            </a:r>
            <a:r>
              <a:rPr lang="zh-CN" altLang="en-US" sz="2000" dirty="0">
                <a:latin typeface="Arial" panose="020B0604020202020204" pitchFamily="34" charset="0"/>
              </a:rPr>
              <a:t>”</a:t>
            </a:r>
            <a:r>
              <a:rPr lang="zh-CN" altLang="en-US" sz="2000" dirty="0"/>
              <a:t>的规则进行操作，而队列必须按</a:t>
            </a:r>
            <a:r>
              <a:rPr lang="zh-CN" altLang="en-US" sz="2000" dirty="0">
                <a:latin typeface="Arial" panose="020B0604020202020204" pitchFamily="34" charset="0"/>
              </a:rPr>
              <a:t>“</a:t>
            </a:r>
            <a:r>
              <a:rPr lang="zh-CN" altLang="en-US" sz="2000" dirty="0">
                <a:solidFill>
                  <a:srgbClr val="FF0000"/>
                </a:solidFill>
              </a:rPr>
              <a:t>先进先出</a:t>
            </a:r>
            <a:r>
              <a:rPr lang="zh-CN" altLang="en-US" sz="2000" dirty="0">
                <a:latin typeface="Arial" panose="020B0604020202020204" pitchFamily="34" charset="0"/>
              </a:rPr>
              <a:t>”</a:t>
            </a:r>
            <a:r>
              <a:rPr lang="zh-CN" altLang="en-US" sz="2000" dirty="0"/>
              <a:t>的规则进行操作。和线性表相比，它们的插入和删除操作受更多的约束和限定，故又称为</a:t>
            </a:r>
            <a:r>
              <a:rPr lang="zh-CN" altLang="en-US" sz="2000" dirty="0">
                <a:solidFill>
                  <a:srgbClr val="FF0000"/>
                </a:solidFill>
              </a:rPr>
              <a:t>限定性的线性表结构</a:t>
            </a:r>
            <a:r>
              <a:rPr lang="zh-CN" altLang="en-US" sz="2000" dirty="0"/>
              <a:t>。可将线性表和栈及队列的插入和删除操作对比如下： </a:t>
            </a:r>
            <a:endParaRPr lang="zh-CN" altLang="en-US" sz="2000" dirty="0"/>
          </a:p>
          <a:p>
            <a:pPr eaLnBrk="1" hangingPunct="1">
              <a:lnSpc>
                <a:spcPct val="160000"/>
              </a:lnSpc>
            </a:pPr>
            <a:r>
              <a:rPr lang="zh-CN" altLang="en-US" sz="2000" dirty="0"/>
              <a:t>                          插 入 　　　　　删 除</a:t>
            </a:r>
            <a:br>
              <a:rPr lang="zh-CN" altLang="en-US" sz="2000" dirty="0"/>
            </a:br>
            <a:r>
              <a:rPr lang="zh-CN" altLang="en-US" sz="2000" dirty="0"/>
              <a:t>　　线性表： </a:t>
            </a:r>
            <a:r>
              <a:rPr lang="en-US" altLang="zh-CN" sz="2000" dirty="0"/>
              <a:t>Insert(</a:t>
            </a:r>
            <a:r>
              <a:rPr lang="en-US" altLang="zh-CN" sz="2000" dirty="0" err="1"/>
              <a:t>L,i,x</a:t>
            </a:r>
            <a:r>
              <a:rPr lang="en-US" altLang="zh-CN" sz="2000" dirty="0"/>
              <a:t>)</a:t>
            </a:r>
            <a:r>
              <a:rPr lang="zh-CN" altLang="en-US" sz="2000" dirty="0"/>
              <a:t>　　</a:t>
            </a:r>
            <a:r>
              <a:rPr lang="en-US" altLang="zh-CN" sz="2000" dirty="0"/>
              <a:t>Delete(</a:t>
            </a:r>
            <a:r>
              <a:rPr lang="en-US" altLang="zh-CN" sz="2000" dirty="0" err="1"/>
              <a:t>L,i</a:t>
            </a:r>
            <a:r>
              <a:rPr lang="en-US" altLang="zh-CN" sz="2000" dirty="0"/>
              <a:t>)</a:t>
            </a:r>
            <a:br>
              <a:rPr lang="en-US" altLang="zh-CN" sz="2000" dirty="0"/>
            </a:br>
            <a:r>
              <a:rPr lang="zh-CN" altLang="en-US" sz="2000" dirty="0"/>
              <a:t>　　　　　 　 </a:t>
            </a:r>
            <a:r>
              <a:rPr lang="en-US" altLang="zh-CN" sz="2000" dirty="0"/>
              <a:t>(1≤i≤n+1)</a:t>
            </a:r>
            <a:r>
              <a:rPr lang="zh-CN" altLang="en-US" sz="2000" dirty="0"/>
              <a:t>　 　</a:t>
            </a:r>
            <a:r>
              <a:rPr lang="en-US" altLang="zh-CN" sz="2000" dirty="0"/>
              <a:t>(1≤i≤n)</a:t>
            </a:r>
            <a:br>
              <a:rPr lang="en-US" altLang="zh-CN" sz="2000" dirty="0"/>
            </a:br>
            <a:r>
              <a:rPr lang="zh-CN" altLang="en-US" sz="2000" dirty="0"/>
              <a:t>　　栈：　　</a:t>
            </a:r>
            <a:r>
              <a:rPr lang="en-US" altLang="zh-CN" sz="2000" dirty="0"/>
              <a:t>Insert(L,n+1,x) </a:t>
            </a:r>
            <a:r>
              <a:rPr lang="zh-CN" altLang="en-US" sz="2000" dirty="0"/>
              <a:t>　</a:t>
            </a:r>
            <a:r>
              <a:rPr lang="en-US" altLang="zh-CN" sz="2000" dirty="0"/>
              <a:t>Delete(</a:t>
            </a:r>
            <a:r>
              <a:rPr lang="en-US" altLang="zh-CN" sz="2000" dirty="0" err="1"/>
              <a:t>L,n</a:t>
            </a:r>
            <a:r>
              <a:rPr lang="en-US" altLang="zh-CN" sz="2000" dirty="0"/>
              <a:t>)</a:t>
            </a:r>
            <a:br>
              <a:rPr lang="en-US" altLang="zh-CN" sz="2000" dirty="0"/>
            </a:br>
            <a:r>
              <a:rPr lang="zh-CN" altLang="en-US" sz="2000" dirty="0"/>
              <a:t>　　队列：　</a:t>
            </a:r>
            <a:r>
              <a:rPr lang="en-US" altLang="zh-CN" sz="2000" dirty="0"/>
              <a:t>Insert(L,n+1,x)</a:t>
            </a:r>
            <a:r>
              <a:rPr lang="zh-CN" altLang="en-US" sz="2000" dirty="0"/>
              <a:t>　 </a:t>
            </a:r>
            <a:r>
              <a:rPr lang="en-US" altLang="zh-CN" sz="2000" dirty="0"/>
              <a:t>Delete(L,1) </a:t>
            </a:r>
            <a:endParaRPr lang="en-US" altLang="zh-CN" sz="2000" dirty="0"/>
          </a:p>
        </p:txBody>
      </p:sp>
      <p:sp>
        <p:nvSpPr>
          <p:cNvPr id="148485" name="AutoShape 5"/>
          <p:cNvSpPr>
            <a:spLocks noChangeArrowheads="1"/>
          </p:cNvSpPr>
          <p:nvPr/>
        </p:nvSpPr>
        <p:spPr bwMode="auto">
          <a:xfrm>
            <a:off x="323850" y="1052513"/>
            <a:ext cx="3240088" cy="2089150"/>
          </a:xfrm>
          <a:prstGeom prst="wedgeRoundRectCallout">
            <a:avLst>
              <a:gd name="adj1" fmla="val -16731"/>
              <a:gd name="adj2" fmla="val 72569"/>
              <a:gd name="adj3" fmla="val 16667"/>
            </a:avLst>
          </a:prstGeom>
          <a:solidFill>
            <a:schemeClr val="accent1"/>
          </a:solidFill>
          <a:ln w="9525">
            <a:solidFill>
              <a:schemeClr val="tx1"/>
            </a:solidFill>
            <a:miter lim="800000"/>
          </a:ln>
        </p:spPr>
        <p:txBody>
          <a:bodyPr/>
          <a:lstStyle/>
          <a:p>
            <a:pPr>
              <a:lnSpc>
                <a:spcPct val="100000"/>
              </a:lnSpc>
              <a:spcBef>
                <a:spcPct val="0"/>
              </a:spcBef>
              <a:buClrTx/>
              <a:buFontTx/>
              <a:buNone/>
            </a:pPr>
            <a:r>
              <a:rPr lang="zh-CN" altLang="en-US" sz="2400">
                <a:latin typeface="Arial" panose="020B0604020202020204" pitchFamily="34" charset="0"/>
              </a:rPr>
              <a:t>线性表允许在表内任一位置进行插入和删除； </a:t>
            </a:r>
            <a:endParaRPr lang="zh-CN" altLang="en-US" sz="2400">
              <a:latin typeface="Arial" panose="020B0604020202020204" pitchFamily="34" charset="0"/>
            </a:endParaRPr>
          </a:p>
        </p:txBody>
      </p:sp>
      <p:sp>
        <p:nvSpPr>
          <p:cNvPr id="148486" name="AutoShape 6"/>
          <p:cNvSpPr>
            <a:spLocks noChangeArrowheads="1"/>
          </p:cNvSpPr>
          <p:nvPr/>
        </p:nvSpPr>
        <p:spPr bwMode="auto">
          <a:xfrm>
            <a:off x="251520" y="2492301"/>
            <a:ext cx="3313113" cy="1728787"/>
          </a:xfrm>
          <a:prstGeom prst="wedgeRoundRectCallout">
            <a:avLst>
              <a:gd name="adj1" fmla="val -12148"/>
              <a:gd name="adj2" fmla="val 115838"/>
              <a:gd name="adj3" fmla="val 16667"/>
            </a:avLst>
          </a:prstGeom>
          <a:solidFill>
            <a:schemeClr val="accent1"/>
          </a:solidFill>
          <a:ln w="9525">
            <a:solidFill>
              <a:schemeClr val="tx1"/>
            </a:solidFill>
            <a:miter lim="800000"/>
          </a:ln>
        </p:spPr>
        <p:txBody>
          <a:bodyPr/>
          <a:lstStyle/>
          <a:p>
            <a:pPr>
              <a:lnSpc>
                <a:spcPct val="100000"/>
              </a:lnSpc>
              <a:spcBef>
                <a:spcPct val="0"/>
              </a:spcBef>
              <a:buClrTx/>
              <a:buFontTx/>
              <a:buNone/>
            </a:pPr>
            <a:r>
              <a:rPr lang="zh-CN" altLang="en-US" sz="2400">
                <a:latin typeface="Arial" panose="020B0604020202020204" pitchFamily="34" charset="0"/>
              </a:rPr>
              <a:t>栈只允许在表尾一端进行插入和删除； </a:t>
            </a:r>
            <a:endParaRPr lang="zh-CN" altLang="en-US" sz="2400">
              <a:latin typeface="Arial" panose="020B0604020202020204" pitchFamily="34" charset="0"/>
            </a:endParaRPr>
          </a:p>
        </p:txBody>
      </p:sp>
      <p:sp>
        <p:nvSpPr>
          <p:cNvPr id="148487" name="AutoShape 7"/>
          <p:cNvSpPr>
            <a:spLocks noChangeArrowheads="1"/>
          </p:cNvSpPr>
          <p:nvPr/>
        </p:nvSpPr>
        <p:spPr bwMode="auto">
          <a:xfrm>
            <a:off x="394791" y="1987922"/>
            <a:ext cx="3313113" cy="2089150"/>
          </a:xfrm>
          <a:prstGeom prst="wedgeRoundRectCallout">
            <a:avLst>
              <a:gd name="adj1" fmla="val -19431"/>
              <a:gd name="adj2" fmla="val 141412"/>
              <a:gd name="adj3" fmla="val 16667"/>
            </a:avLst>
          </a:prstGeom>
          <a:solidFill>
            <a:schemeClr val="accent1"/>
          </a:solidFill>
          <a:ln w="9525">
            <a:solidFill>
              <a:schemeClr val="tx1"/>
            </a:solidFill>
            <a:miter lim="800000"/>
          </a:ln>
        </p:spPr>
        <p:txBody>
          <a:bodyPr/>
          <a:lstStyle/>
          <a:p>
            <a:pPr>
              <a:lnSpc>
                <a:spcPct val="100000"/>
              </a:lnSpc>
              <a:spcBef>
                <a:spcPct val="0"/>
              </a:spcBef>
              <a:buClrTx/>
              <a:buFontTx/>
              <a:buNone/>
            </a:pPr>
            <a:r>
              <a:rPr lang="zh-CN" altLang="en-US" sz="2400">
                <a:latin typeface="Arial" panose="020B0604020202020204" pitchFamily="34" charset="0"/>
              </a:rPr>
              <a:t>队列只允许在表尾一端进行插入，在表头一端进行删除。</a:t>
            </a:r>
            <a:r>
              <a:rPr lang="zh-CN" altLang="en-US" sz="1800">
                <a:latin typeface="Arial" panose="020B0604020202020204" pitchFamily="34" charset="0"/>
              </a:rPr>
              <a:t> </a:t>
            </a:r>
            <a:endParaRPr lang="zh-CN" altLang="en-US"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8485"/>
                                        </p:tgtEl>
                                        <p:attrNameLst>
                                          <p:attrName>style.visibility</p:attrName>
                                        </p:attrNameLst>
                                      </p:cBhvr>
                                      <p:to>
                                        <p:strVal val="visible"/>
                                      </p:to>
                                    </p:set>
                                    <p:anim calcmode="lin" valueType="num">
                                      <p:cBhvr additive="base">
                                        <p:cTn id="7" dur="500" fill="hold"/>
                                        <p:tgtEl>
                                          <p:spTgt spid="148485"/>
                                        </p:tgtEl>
                                        <p:attrNameLst>
                                          <p:attrName>ppt_x</p:attrName>
                                        </p:attrNameLst>
                                      </p:cBhvr>
                                      <p:tavLst>
                                        <p:tav tm="0">
                                          <p:val>
                                            <p:strVal val="#ppt_x"/>
                                          </p:val>
                                        </p:tav>
                                        <p:tav tm="100000">
                                          <p:val>
                                            <p:strVal val="#ppt_x"/>
                                          </p:val>
                                        </p:tav>
                                      </p:tavLst>
                                    </p:anim>
                                    <p:anim calcmode="lin" valueType="num">
                                      <p:cBhvr additive="base">
                                        <p:cTn id="8" dur="500" fill="hold"/>
                                        <p:tgtEl>
                                          <p:spTgt spid="14848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xit" presetSubtype="12" fill="hold" grpId="1" nodeType="clickEffect">
                                  <p:stCondLst>
                                    <p:cond delay="0"/>
                                  </p:stCondLst>
                                  <p:childTnLst>
                                    <p:animEffect transition="out" filter="strips(downLeft)">
                                      <p:cBhvr>
                                        <p:cTn id="12" dur="500"/>
                                        <p:tgtEl>
                                          <p:spTgt spid="148485"/>
                                        </p:tgtEl>
                                      </p:cBhvr>
                                    </p:animEffect>
                                    <p:set>
                                      <p:cBhvr>
                                        <p:cTn id="13" dur="1" fill="hold">
                                          <p:stCondLst>
                                            <p:cond delay="499"/>
                                          </p:stCondLst>
                                        </p:cTn>
                                        <p:tgtEl>
                                          <p:spTgt spid="148485"/>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148486"/>
                                        </p:tgtEl>
                                        <p:attrNameLst>
                                          <p:attrName>style.visibility</p:attrName>
                                        </p:attrNameLst>
                                      </p:cBhvr>
                                      <p:to>
                                        <p:strVal val="visible"/>
                                      </p:to>
                                    </p:set>
                                    <p:animEffect transition="in" filter="diamond(in)">
                                      <p:cBhvr>
                                        <p:cTn id="18" dur="2000"/>
                                        <p:tgtEl>
                                          <p:spTgt spid="14848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xit" presetSubtype="4" fill="hold" grpId="1" nodeType="clickEffect">
                                  <p:stCondLst>
                                    <p:cond delay="0"/>
                                  </p:stCondLst>
                                  <p:childTnLst>
                                    <p:animEffect transition="out" filter="wipe(down)">
                                      <p:cBhvr>
                                        <p:cTn id="22" dur="500"/>
                                        <p:tgtEl>
                                          <p:spTgt spid="148486"/>
                                        </p:tgtEl>
                                      </p:cBhvr>
                                    </p:animEffect>
                                    <p:set>
                                      <p:cBhvr>
                                        <p:cTn id="23" dur="1" fill="hold">
                                          <p:stCondLst>
                                            <p:cond delay="499"/>
                                          </p:stCondLst>
                                        </p:cTn>
                                        <p:tgtEl>
                                          <p:spTgt spid="14848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48487"/>
                                        </p:tgtEl>
                                        <p:attrNameLst>
                                          <p:attrName>style.visibility</p:attrName>
                                        </p:attrNameLst>
                                      </p:cBhvr>
                                      <p:to>
                                        <p:strVal val="visible"/>
                                      </p:to>
                                    </p:set>
                                    <p:animEffect transition="in" filter="box(in)">
                                      <p:cBhvr>
                                        <p:cTn id="28" dur="500"/>
                                        <p:tgtEl>
                                          <p:spTgt spid="14848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xit" presetSubtype="10" fill="hold" grpId="1" nodeType="clickEffect">
                                  <p:stCondLst>
                                    <p:cond delay="0"/>
                                  </p:stCondLst>
                                  <p:childTnLst>
                                    <p:animEffect transition="out" filter="blinds(horizontal)">
                                      <p:cBhvr>
                                        <p:cTn id="32" dur="500"/>
                                        <p:tgtEl>
                                          <p:spTgt spid="148487"/>
                                        </p:tgtEl>
                                      </p:cBhvr>
                                    </p:animEffect>
                                    <p:set>
                                      <p:cBhvr>
                                        <p:cTn id="33" dur="1" fill="hold">
                                          <p:stCondLst>
                                            <p:cond delay="499"/>
                                          </p:stCondLst>
                                        </p:cTn>
                                        <p:tgtEl>
                                          <p:spTgt spid="14848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5" grpId="0" animBg="1"/>
      <p:bldP spid="148485" grpId="1" animBg="1"/>
      <p:bldP spid="148486" grpId="0" animBg="1"/>
      <p:bldP spid="148486" grpId="1" animBg="1"/>
      <p:bldP spid="148487" grpId="0" animBg="1"/>
      <p:bldP spid="148487"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body" idx="1"/>
          </p:nvPr>
        </p:nvSpPr>
        <p:spPr>
          <a:xfrm>
            <a:off x="728690" y="357222"/>
            <a:ext cx="7772400" cy="6357926"/>
          </a:xfrm>
        </p:spPr>
        <p:txBody>
          <a:bodyPr>
            <a:normAutofit fontScale="77500" lnSpcReduction="20000"/>
          </a:bodyPr>
          <a:lstStyle/>
          <a:p>
            <a:pPr eaLnBrk="0" hangingPunct="0">
              <a:lnSpc>
                <a:spcPct val="170000"/>
              </a:lnSpc>
            </a:pPr>
            <a:r>
              <a:rPr lang="zh-CN" altLang="en-US" sz="2800" dirty="0">
                <a:solidFill>
                  <a:srgbClr val="000000"/>
                </a:solidFill>
                <a:ea typeface="楷体_GB2312" pitchFamily="49" charset="-122"/>
              </a:rPr>
              <a:t> 将十进制数</a:t>
            </a:r>
            <a:r>
              <a:rPr lang="en-US" altLang="zh-CN" sz="2800" dirty="0">
                <a:solidFill>
                  <a:srgbClr val="000000"/>
                </a:solidFill>
                <a:ea typeface="楷体_GB2312" pitchFamily="49" charset="-122"/>
              </a:rPr>
              <a:t>N</a:t>
            </a:r>
            <a:r>
              <a:rPr lang="zh-CN" altLang="en-US" sz="2800" dirty="0">
                <a:solidFill>
                  <a:srgbClr val="000000"/>
                </a:solidFill>
                <a:ea typeface="楷体_GB2312" pitchFamily="49" charset="-122"/>
              </a:rPr>
              <a:t>转换为</a:t>
            </a:r>
            <a:r>
              <a:rPr lang="en-US" altLang="zh-CN" sz="2800" dirty="0">
                <a:solidFill>
                  <a:srgbClr val="000000"/>
                </a:solidFill>
                <a:ea typeface="楷体_GB2312" pitchFamily="49" charset="-122"/>
              </a:rPr>
              <a:t>r</a:t>
            </a:r>
            <a:r>
              <a:rPr lang="zh-CN" altLang="en-US" sz="2800" dirty="0">
                <a:solidFill>
                  <a:srgbClr val="000000"/>
                </a:solidFill>
                <a:ea typeface="楷体_GB2312" pitchFamily="49" charset="-122"/>
              </a:rPr>
              <a:t>进制的数，其转换方法利用</a:t>
            </a:r>
            <a:r>
              <a:rPr lang="zh-CN" altLang="en-US" sz="2800" dirty="0">
                <a:solidFill>
                  <a:srgbClr val="FF0000"/>
                </a:solidFill>
                <a:ea typeface="楷体_GB2312" pitchFamily="49" charset="-122"/>
              </a:rPr>
              <a:t>辗转相除法</a:t>
            </a:r>
            <a:r>
              <a:rPr lang="zh-CN" altLang="en-US" sz="2800" dirty="0">
                <a:solidFill>
                  <a:srgbClr val="000000"/>
                </a:solidFill>
                <a:ea typeface="楷体_GB2312" pitchFamily="49" charset="-122"/>
              </a:rPr>
              <a:t>：以</a:t>
            </a:r>
            <a:r>
              <a:rPr lang="en-US" altLang="zh-CN" sz="2800" dirty="0">
                <a:solidFill>
                  <a:srgbClr val="000000"/>
                </a:solidFill>
                <a:ea typeface="楷体_GB2312" pitchFamily="49" charset="-122"/>
              </a:rPr>
              <a:t>N=3467</a:t>
            </a:r>
            <a:r>
              <a:rPr lang="zh-CN" altLang="en-US" sz="2800" dirty="0">
                <a:solidFill>
                  <a:srgbClr val="000000"/>
                </a:solidFill>
                <a:ea typeface="楷体_GB2312" pitchFamily="49" charset="-122"/>
              </a:rPr>
              <a:t>，</a:t>
            </a:r>
            <a:r>
              <a:rPr lang="en-US" altLang="zh-CN" sz="2800" dirty="0">
                <a:solidFill>
                  <a:srgbClr val="000000"/>
                </a:solidFill>
                <a:ea typeface="楷体_GB2312" pitchFamily="49" charset="-122"/>
              </a:rPr>
              <a:t>r=8</a:t>
            </a:r>
            <a:r>
              <a:rPr lang="zh-CN" altLang="en-US" sz="2800" dirty="0">
                <a:solidFill>
                  <a:srgbClr val="000000"/>
                </a:solidFill>
                <a:ea typeface="楷体_GB2312" pitchFamily="49" charset="-122"/>
              </a:rPr>
              <a:t>为例转换方法如下：</a:t>
            </a:r>
            <a:endParaRPr lang="zh-CN" altLang="en-US" sz="2800" dirty="0">
              <a:solidFill>
                <a:srgbClr val="000000"/>
              </a:solidFill>
              <a:ea typeface="楷体_GB2312" pitchFamily="49" charset="-122"/>
            </a:endParaRPr>
          </a:p>
          <a:p>
            <a:pPr eaLnBrk="0" hangingPunct="0">
              <a:lnSpc>
                <a:spcPct val="110000"/>
              </a:lnSpc>
              <a:buNone/>
            </a:pPr>
            <a:r>
              <a:rPr lang="zh-CN" altLang="en-US" sz="2800" dirty="0">
                <a:solidFill>
                  <a:srgbClr val="000000"/>
                </a:solidFill>
                <a:ea typeface="楷体_GB2312" pitchFamily="49" charset="-122"/>
              </a:rPr>
              <a:t>       </a:t>
            </a:r>
            <a:r>
              <a:rPr lang="en-US" altLang="zh-CN" sz="2800" dirty="0">
                <a:solidFill>
                  <a:srgbClr val="000000"/>
                </a:solidFill>
                <a:ea typeface="楷体_GB2312" pitchFamily="49" charset="-122"/>
              </a:rPr>
              <a:t>N            </a:t>
            </a:r>
            <a:r>
              <a:rPr lang="en-US" altLang="zh-CN" sz="2800" dirty="0" err="1">
                <a:solidFill>
                  <a:srgbClr val="000000"/>
                </a:solidFill>
                <a:ea typeface="楷体_GB2312" pitchFamily="49" charset="-122"/>
              </a:rPr>
              <a:t>N</a:t>
            </a:r>
            <a:r>
              <a:rPr lang="en-US" altLang="zh-CN" sz="2800" dirty="0">
                <a:solidFill>
                  <a:srgbClr val="000000"/>
                </a:solidFill>
                <a:ea typeface="楷体_GB2312" pitchFamily="49" charset="-122"/>
              </a:rPr>
              <a:t> / 8 </a:t>
            </a:r>
            <a:r>
              <a:rPr lang="zh-CN" altLang="en-US" sz="2800" dirty="0">
                <a:solidFill>
                  <a:srgbClr val="000000"/>
                </a:solidFill>
                <a:ea typeface="楷体_GB2312" pitchFamily="49" charset="-122"/>
              </a:rPr>
              <a:t>（整除）   </a:t>
            </a:r>
            <a:r>
              <a:rPr lang="en-US" altLang="zh-CN" sz="2800" dirty="0">
                <a:solidFill>
                  <a:srgbClr val="000000"/>
                </a:solidFill>
                <a:ea typeface="楷体_GB2312" pitchFamily="49" charset="-122"/>
              </a:rPr>
              <a:t>N  % 8</a:t>
            </a:r>
            <a:r>
              <a:rPr lang="zh-CN" altLang="en-US" sz="2800" dirty="0">
                <a:solidFill>
                  <a:srgbClr val="000000"/>
                </a:solidFill>
                <a:ea typeface="楷体_GB2312" pitchFamily="49" charset="-122"/>
              </a:rPr>
              <a:t>（求余）</a:t>
            </a:r>
            <a:endParaRPr lang="zh-CN" altLang="en-US" sz="2800" dirty="0">
              <a:solidFill>
                <a:srgbClr val="000000"/>
              </a:solidFill>
              <a:ea typeface="楷体_GB2312" pitchFamily="49" charset="-122"/>
            </a:endParaRPr>
          </a:p>
          <a:p>
            <a:pPr eaLnBrk="0" hangingPunct="0">
              <a:lnSpc>
                <a:spcPct val="110000"/>
              </a:lnSpc>
              <a:buNone/>
            </a:pPr>
            <a:r>
              <a:rPr lang="zh-CN" altLang="en-US" sz="2800" dirty="0">
                <a:solidFill>
                  <a:srgbClr val="000000"/>
                </a:solidFill>
                <a:ea typeface="楷体_GB2312" pitchFamily="49" charset="-122"/>
              </a:rPr>
              <a:t>     </a:t>
            </a:r>
            <a:r>
              <a:rPr lang="en-US" altLang="zh-CN" sz="2800" dirty="0">
                <a:solidFill>
                  <a:srgbClr val="000000"/>
                </a:solidFill>
                <a:ea typeface="楷体_GB2312" pitchFamily="49" charset="-122"/>
              </a:rPr>
              <a:t>3467          433                     3                  </a:t>
            </a:r>
            <a:r>
              <a:rPr lang="zh-CN" altLang="en-US" sz="2800" dirty="0">
                <a:solidFill>
                  <a:srgbClr val="000000"/>
                </a:solidFill>
                <a:ea typeface="楷体_GB2312" pitchFamily="49" charset="-122"/>
              </a:rPr>
              <a:t>低</a:t>
            </a:r>
            <a:endParaRPr lang="zh-CN" altLang="en-US" sz="2800" dirty="0">
              <a:solidFill>
                <a:srgbClr val="000000"/>
              </a:solidFill>
              <a:ea typeface="楷体_GB2312" pitchFamily="49" charset="-122"/>
            </a:endParaRPr>
          </a:p>
          <a:p>
            <a:pPr eaLnBrk="0" hangingPunct="0">
              <a:lnSpc>
                <a:spcPct val="110000"/>
              </a:lnSpc>
              <a:buNone/>
            </a:pPr>
            <a:r>
              <a:rPr lang="zh-CN" altLang="en-US" sz="2800" dirty="0">
                <a:solidFill>
                  <a:srgbClr val="000000"/>
                </a:solidFill>
                <a:ea typeface="楷体_GB2312" pitchFamily="49" charset="-122"/>
              </a:rPr>
              <a:t>       </a:t>
            </a:r>
            <a:r>
              <a:rPr lang="en-US" altLang="zh-CN" sz="2800" dirty="0">
                <a:solidFill>
                  <a:srgbClr val="000000"/>
                </a:solidFill>
                <a:ea typeface="楷体_GB2312" pitchFamily="49" charset="-122"/>
              </a:rPr>
              <a:t>433            54                     1</a:t>
            </a:r>
            <a:endParaRPr lang="en-US" altLang="zh-CN" sz="2800" dirty="0">
              <a:solidFill>
                <a:srgbClr val="000000"/>
              </a:solidFill>
              <a:ea typeface="楷体_GB2312" pitchFamily="49" charset="-122"/>
            </a:endParaRPr>
          </a:p>
          <a:p>
            <a:pPr eaLnBrk="0" hangingPunct="0">
              <a:lnSpc>
                <a:spcPct val="110000"/>
              </a:lnSpc>
              <a:buNone/>
            </a:pPr>
            <a:r>
              <a:rPr lang="en-US" altLang="zh-CN" sz="2800" dirty="0">
                <a:solidFill>
                  <a:srgbClr val="000000"/>
                </a:solidFill>
                <a:ea typeface="楷体_GB2312" pitchFamily="49" charset="-122"/>
              </a:rPr>
              <a:t>         54              6                     6</a:t>
            </a:r>
            <a:endParaRPr lang="en-US" altLang="zh-CN" sz="2800" dirty="0">
              <a:solidFill>
                <a:srgbClr val="000000"/>
              </a:solidFill>
              <a:ea typeface="楷体_GB2312" pitchFamily="49" charset="-122"/>
            </a:endParaRPr>
          </a:p>
          <a:p>
            <a:pPr eaLnBrk="0" hangingPunct="0">
              <a:lnSpc>
                <a:spcPct val="110000"/>
              </a:lnSpc>
              <a:buNone/>
            </a:pPr>
            <a:r>
              <a:rPr lang="en-US" altLang="zh-CN" sz="2800" dirty="0">
                <a:solidFill>
                  <a:srgbClr val="000000"/>
                </a:solidFill>
                <a:ea typeface="楷体_GB2312" pitchFamily="49" charset="-122"/>
              </a:rPr>
              <a:t>           6              0                     6                  </a:t>
            </a:r>
            <a:r>
              <a:rPr lang="zh-CN" altLang="en-US" sz="2800" dirty="0">
                <a:solidFill>
                  <a:srgbClr val="000000"/>
                </a:solidFill>
                <a:ea typeface="楷体_GB2312" pitchFamily="49" charset="-122"/>
              </a:rPr>
              <a:t>高</a:t>
            </a:r>
            <a:endParaRPr lang="zh-CN" altLang="en-US" sz="2800" dirty="0">
              <a:solidFill>
                <a:srgbClr val="000000"/>
              </a:solidFill>
              <a:ea typeface="楷体_GB2312" pitchFamily="49" charset="-122"/>
            </a:endParaRPr>
          </a:p>
          <a:p>
            <a:pPr eaLnBrk="0" hangingPunct="0">
              <a:lnSpc>
                <a:spcPct val="110000"/>
              </a:lnSpc>
            </a:pPr>
            <a:r>
              <a:rPr lang="zh-CN" altLang="en-US" sz="2800" dirty="0">
                <a:solidFill>
                  <a:srgbClr val="000000"/>
                </a:solidFill>
                <a:ea typeface="楷体_GB2312" pitchFamily="49" charset="-122"/>
              </a:rPr>
              <a:t>所以：（</a:t>
            </a:r>
            <a:r>
              <a:rPr lang="en-US" altLang="zh-CN" sz="2800" dirty="0">
                <a:solidFill>
                  <a:srgbClr val="000000"/>
                </a:solidFill>
                <a:ea typeface="楷体_GB2312" pitchFamily="49" charset="-122"/>
              </a:rPr>
              <a:t>3467</a:t>
            </a:r>
            <a:r>
              <a:rPr lang="zh-CN" altLang="en-US" sz="2800" dirty="0">
                <a:solidFill>
                  <a:srgbClr val="000000"/>
                </a:solidFill>
                <a:ea typeface="楷体_GB2312" pitchFamily="49" charset="-122"/>
              </a:rPr>
              <a:t>）</a:t>
            </a:r>
            <a:r>
              <a:rPr lang="en-US" altLang="zh-CN" sz="2800" baseline="-25000" dirty="0">
                <a:solidFill>
                  <a:srgbClr val="000000"/>
                </a:solidFill>
                <a:ea typeface="楷体_GB2312" pitchFamily="49" charset="-122"/>
              </a:rPr>
              <a:t>10  </a:t>
            </a:r>
            <a:r>
              <a:rPr lang="en-US" altLang="zh-CN" sz="2800" dirty="0">
                <a:solidFill>
                  <a:srgbClr val="000000"/>
                </a:solidFill>
                <a:ea typeface="楷体_GB2312" pitchFamily="49" charset="-122"/>
              </a:rPr>
              <a:t>=</a:t>
            </a:r>
            <a:r>
              <a:rPr lang="zh-CN" altLang="en-US" sz="2800" dirty="0">
                <a:solidFill>
                  <a:srgbClr val="000000"/>
                </a:solidFill>
                <a:ea typeface="楷体_GB2312" pitchFamily="49" charset="-122"/>
              </a:rPr>
              <a:t>（</a:t>
            </a:r>
            <a:r>
              <a:rPr lang="en-US" altLang="zh-CN" sz="2800" dirty="0">
                <a:solidFill>
                  <a:srgbClr val="000000"/>
                </a:solidFill>
                <a:ea typeface="楷体_GB2312" pitchFamily="49" charset="-122"/>
              </a:rPr>
              <a:t>6613</a:t>
            </a:r>
            <a:r>
              <a:rPr lang="zh-CN" altLang="en-US" sz="2800" dirty="0">
                <a:solidFill>
                  <a:srgbClr val="000000"/>
                </a:solidFill>
                <a:ea typeface="楷体_GB2312" pitchFamily="49" charset="-122"/>
              </a:rPr>
              <a:t>）</a:t>
            </a:r>
            <a:r>
              <a:rPr lang="en-US" altLang="zh-CN" sz="2800" baseline="-25000" dirty="0">
                <a:solidFill>
                  <a:srgbClr val="000000"/>
                </a:solidFill>
                <a:ea typeface="楷体_GB2312" pitchFamily="49" charset="-122"/>
              </a:rPr>
              <a:t>8</a:t>
            </a:r>
            <a:endParaRPr lang="en-US" altLang="zh-CN" sz="2800" baseline="-25000" dirty="0">
              <a:solidFill>
                <a:srgbClr val="000000"/>
              </a:solidFill>
              <a:ea typeface="楷体_GB2312" pitchFamily="49" charset="-122"/>
            </a:endParaRPr>
          </a:p>
          <a:p>
            <a:pPr eaLnBrk="0" hangingPunct="0">
              <a:lnSpc>
                <a:spcPct val="110000"/>
              </a:lnSpc>
            </a:pPr>
            <a:r>
              <a:rPr lang="zh-CN" altLang="en-US" sz="2800" dirty="0">
                <a:solidFill>
                  <a:srgbClr val="000000"/>
                </a:solidFill>
                <a:ea typeface="楷体_GB2312" pitchFamily="49" charset="-122"/>
              </a:rPr>
              <a:t>将得到的余数</a:t>
            </a:r>
            <a:r>
              <a:rPr lang="zh-CN" altLang="en-US" sz="2800" dirty="0">
                <a:solidFill>
                  <a:srgbClr val="FF0000"/>
                </a:solidFill>
                <a:ea typeface="楷体_GB2312" pitchFamily="49" charset="-122"/>
              </a:rPr>
              <a:t>依次放入栈</a:t>
            </a:r>
            <a:r>
              <a:rPr lang="zh-CN" altLang="en-US" sz="2800" dirty="0">
                <a:solidFill>
                  <a:srgbClr val="000000"/>
                </a:solidFill>
                <a:ea typeface="楷体_GB2312" pitchFamily="49" charset="-122"/>
              </a:rPr>
              <a:t>中。</a:t>
            </a:r>
            <a:endParaRPr lang="en-US" altLang="zh-CN" dirty="0">
              <a:solidFill>
                <a:srgbClr val="FF0000"/>
              </a:solidFill>
            </a:endParaRPr>
          </a:p>
          <a:p>
            <a:pPr eaLnBrk="1" hangingPunct="1">
              <a:lnSpc>
                <a:spcPct val="160000"/>
              </a:lnSpc>
              <a:buFont typeface="Wingdings" panose="05000000000000000000" pitchFamily="2" charset="2"/>
              <a:buNone/>
            </a:pPr>
            <a:r>
              <a:rPr lang="zh-CN" altLang="en-US" sz="2400" dirty="0"/>
              <a:t>算法基本思想：</a:t>
            </a:r>
            <a:endParaRPr lang="en-US" altLang="zh-CN" sz="2400" dirty="0"/>
          </a:p>
          <a:p>
            <a:pPr eaLnBrk="1" hangingPunct="1">
              <a:lnSpc>
                <a:spcPct val="160000"/>
              </a:lnSpc>
              <a:buFont typeface="Wingdings" panose="05000000000000000000" pitchFamily="2" charset="2"/>
              <a:buNone/>
            </a:pPr>
            <a:r>
              <a:rPr lang="zh-CN" altLang="en-US" sz="2400" dirty="0"/>
              <a:t>设栈</a:t>
            </a:r>
            <a:r>
              <a:rPr lang="en-US" altLang="zh-CN" sz="2400" dirty="0"/>
              <a:t>s</a:t>
            </a:r>
            <a:r>
              <a:rPr lang="zh-CN" altLang="en-US" sz="2400" dirty="0"/>
              <a:t>，当</a:t>
            </a:r>
            <a:r>
              <a:rPr lang="en-US" altLang="zh-CN" sz="2400" dirty="0"/>
              <a:t>N&gt;0</a:t>
            </a:r>
            <a:r>
              <a:rPr lang="zh-CN" altLang="en-US" sz="2400" dirty="0"/>
              <a:t>时重复</a:t>
            </a:r>
            <a:r>
              <a:rPr lang="en-US" altLang="zh-CN" sz="2400" dirty="0"/>
              <a:t>1</a:t>
            </a:r>
            <a:r>
              <a:rPr lang="zh-CN" altLang="en-US" sz="2400" dirty="0"/>
              <a:t>），</a:t>
            </a:r>
            <a:r>
              <a:rPr lang="en-US" altLang="zh-CN" sz="2400" dirty="0"/>
              <a:t>2</a:t>
            </a:r>
            <a:r>
              <a:rPr lang="zh-CN" altLang="en-US" sz="2400" dirty="0"/>
              <a:t>）</a:t>
            </a:r>
            <a:endParaRPr lang="en-US" altLang="zh-CN" sz="2400" dirty="0"/>
          </a:p>
          <a:p>
            <a:pPr eaLnBrk="1" hangingPunct="1">
              <a:lnSpc>
                <a:spcPct val="160000"/>
              </a:lnSpc>
              <a:buFont typeface="Wingdings" panose="05000000000000000000" pitchFamily="2" charset="2"/>
              <a:buNone/>
            </a:pPr>
            <a:r>
              <a:rPr lang="en-US" altLang="zh-CN" sz="2400" dirty="0"/>
              <a:t>1</a:t>
            </a:r>
            <a:r>
              <a:rPr lang="zh-CN" altLang="en-US" sz="2400" dirty="0"/>
              <a:t>）若</a:t>
            </a:r>
            <a:r>
              <a:rPr lang="en-US" altLang="zh-CN" sz="2400" dirty="0"/>
              <a:t>N≠0</a:t>
            </a:r>
            <a:r>
              <a:rPr lang="zh-CN" altLang="en-US" sz="2400" dirty="0"/>
              <a:t>，则将</a:t>
            </a:r>
            <a:r>
              <a:rPr lang="en-US" altLang="zh-CN" sz="2400" dirty="0" err="1"/>
              <a:t>N%r</a:t>
            </a:r>
            <a:r>
              <a:rPr lang="zh-CN" altLang="en-US" sz="2400" dirty="0"/>
              <a:t>压入栈</a:t>
            </a:r>
            <a:r>
              <a:rPr lang="en-US" altLang="zh-CN" sz="2400" dirty="0"/>
              <a:t>s</a:t>
            </a:r>
            <a:r>
              <a:rPr lang="zh-CN" altLang="en-US" sz="2400" dirty="0"/>
              <a:t>中，执行</a:t>
            </a:r>
            <a:r>
              <a:rPr lang="en-US" altLang="zh-CN" sz="2400" dirty="0"/>
              <a:t>2</a:t>
            </a:r>
            <a:r>
              <a:rPr lang="zh-CN" altLang="en-US" sz="2400" dirty="0"/>
              <a:t>）；若</a:t>
            </a:r>
            <a:r>
              <a:rPr lang="en-US" altLang="zh-CN" sz="2400" dirty="0"/>
              <a:t>N=0</a:t>
            </a:r>
            <a:r>
              <a:rPr lang="zh-CN" altLang="en-US" sz="2400" dirty="0"/>
              <a:t>，将栈</a:t>
            </a:r>
            <a:r>
              <a:rPr lang="en-US" altLang="zh-CN" sz="2400" dirty="0"/>
              <a:t>s</a:t>
            </a:r>
            <a:r>
              <a:rPr lang="zh-CN" altLang="en-US" sz="2400" dirty="0"/>
              <a:t>的内容依次出栈，算法结束。</a:t>
            </a:r>
            <a:endParaRPr lang="en-US" altLang="zh-CN" sz="2400" dirty="0"/>
          </a:p>
          <a:p>
            <a:pPr eaLnBrk="1" hangingPunct="1">
              <a:lnSpc>
                <a:spcPct val="160000"/>
              </a:lnSpc>
              <a:buFont typeface="Wingdings" panose="05000000000000000000" pitchFamily="2" charset="2"/>
              <a:buNone/>
            </a:pPr>
            <a:r>
              <a:rPr lang="en-US" altLang="zh-CN" sz="2400" dirty="0"/>
              <a:t>2</a:t>
            </a:r>
            <a:r>
              <a:rPr lang="zh-CN" altLang="en-US" sz="2400" dirty="0"/>
              <a:t>）用</a:t>
            </a:r>
            <a:r>
              <a:rPr lang="en-US" altLang="zh-CN" sz="2400" dirty="0"/>
              <a:t>N/r</a:t>
            </a:r>
            <a:r>
              <a:rPr lang="zh-CN" altLang="en-US" sz="2400" dirty="0"/>
              <a:t>代替</a:t>
            </a:r>
            <a:r>
              <a:rPr lang="en-US" altLang="zh-CN" sz="2400" dirty="0"/>
              <a:t>N</a:t>
            </a:r>
            <a:endParaRPr lang="en-US" altLang="zh-CN" sz="2600" dirty="0">
              <a:solidFill>
                <a:srgbClr val="FF0000"/>
              </a:solidFill>
            </a:endParaRPr>
          </a:p>
        </p:txBody>
      </p:sp>
      <p:pic>
        <p:nvPicPr>
          <p:cNvPr id="402434" name="Picture 2"/>
          <p:cNvPicPr>
            <a:picLocks noChangeAspect="1" noChangeArrowheads="1"/>
          </p:cNvPicPr>
          <p:nvPr/>
        </p:nvPicPr>
        <p:blipFill>
          <a:blip r:embed="rId1"/>
          <a:srcRect/>
          <a:stretch>
            <a:fillRect/>
          </a:stretch>
        </p:blipFill>
        <p:spPr bwMode="auto">
          <a:xfrm>
            <a:off x="5267331" y="2143116"/>
            <a:ext cx="161925" cy="83820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dirty="0"/>
              <a:t>数制转换</a:t>
            </a:r>
            <a:endParaRPr lang="zh-CN" altLang="en-US" dirty="0"/>
          </a:p>
        </p:txBody>
      </p:sp>
      <p:sp>
        <p:nvSpPr>
          <p:cNvPr id="5" name="Rectangle 3"/>
          <p:cNvSpPr txBox="1">
            <a:spLocks noChangeArrowheads="1"/>
          </p:cNvSpPr>
          <p:nvPr/>
        </p:nvSpPr>
        <p:spPr>
          <a:xfrm>
            <a:off x="566738" y="1484784"/>
            <a:ext cx="8001000" cy="4968552"/>
          </a:xfrm>
          <a:prstGeom prst="rect">
            <a:avLst/>
          </a:prstGeom>
        </p:spPr>
        <p:txBody>
          <a:bodyPr vert="horz">
            <a:normAutofit fontScale="47500" lnSpcReduction="20000"/>
          </a:bodyPr>
          <a:lstStyle>
            <a:lvl1pPr marL="274320" indent="-274320" algn="l" rtl="0" eaLnBrk="1" latinLnBrk="0" hangingPunct="1">
              <a:spcBef>
                <a:spcPts val="580"/>
              </a:spcBef>
              <a:buClr>
                <a:schemeClr val="accent1"/>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nSpc>
                <a:spcPct val="120000"/>
              </a:lnSpc>
            </a:pPr>
            <a:r>
              <a:rPr lang="zh-CN" altLang="en-US" sz="4200" dirty="0">
                <a:latin typeface="宋体" charset="0"/>
                <a:ea typeface="宋体" charset="0"/>
                <a:cs typeface="宋体" charset="0"/>
              </a:rPr>
              <a:t>　</a:t>
            </a:r>
            <a:r>
              <a:rPr lang="en-US" altLang="zh-CN" sz="4200" b="1" dirty="0">
                <a:latin typeface="宋体" charset="0"/>
                <a:ea typeface="宋体" charset="0"/>
                <a:cs typeface="宋体" charset="0"/>
              </a:rPr>
              <a:t>void</a:t>
            </a:r>
            <a:r>
              <a:rPr lang="en-US" altLang="zh-CN" sz="4200" dirty="0">
                <a:latin typeface="宋体" charset="0"/>
                <a:ea typeface="宋体" charset="0"/>
                <a:cs typeface="宋体" charset="0"/>
              </a:rPr>
              <a:t> conversion ()</a:t>
            </a:r>
            <a:br>
              <a:rPr lang="en-US" altLang="zh-CN" sz="4200" dirty="0">
                <a:latin typeface="宋体" charset="0"/>
                <a:ea typeface="宋体" charset="0"/>
                <a:cs typeface="宋体" charset="0"/>
              </a:rPr>
            </a:br>
            <a:r>
              <a:rPr lang="zh-CN" altLang="en-US" sz="4200" dirty="0">
                <a:latin typeface="宋体" charset="0"/>
                <a:ea typeface="宋体" charset="0"/>
                <a:cs typeface="宋体" charset="0"/>
              </a:rPr>
              <a:t>　</a:t>
            </a:r>
            <a:r>
              <a:rPr lang="en-US" altLang="zh-CN" sz="4200" b="1" dirty="0">
                <a:latin typeface="宋体" charset="0"/>
                <a:ea typeface="宋体" charset="0"/>
                <a:cs typeface="宋体" charset="0"/>
              </a:rPr>
              <a:t>{</a:t>
            </a:r>
            <a:br>
              <a:rPr lang="en-US" altLang="zh-CN" sz="4200" dirty="0">
                <a:latin typeface="宋体" charset="0"/>
                <a:ea typeface="宋体" charset="0"/>
                <a:cs typeface="宋体" charset="0"/>
              </a:rPr>
            </a:br>
            <a:r>
              <a:rPr lang="zh-CN" altLang="en-US" sz="4200" b="1" dirty="0">
                <a:latin typeface="宋体" charset="0"/>
                <a:ea typeface="宋体" charset="0"/>
                <a:cs typeface="宋体" charset="0"/>
              </a:rPr>
              <a:t>　</a:t>
            </a:r>
            <a:r>
              <a:rPr lang="en-US" altLang="zh-CN" sz="4200" b="1" dirty="0">
                <a:latin typeface="宋体" charset="0"/>
                <a:ea typeface="宋体" charset="0"/>
                <a:cs typeface="宋体" charset="0"/>
              </a:rPr>
              <a:t>// </a:t>
            </a:r>
            <a:r>
              <a:rPr lang="zh-CN" altLang="en-US" sz="4200" b="1" dirty="0">
                <a:latin typeface="宋体" charset="0"/>
                <a:ea typeface="宋体" charset="0"/>
                <a:cs typeface="宋体" charset="0"/>
              </a:rPr>
              <a:t>对于输入的任意非负十进制整数，输出与其等值的八进制数</a:t>
            </a:r>
            <a:br>
              <a:rPr lang="zh-CN" altLang="en-US" sz="4200" dirty="0">
                <a:latin typeface="宋体" charset="0"/>
                <a:ea typeface="宋体" charset="0"/>
                <a:cs typeface="宋体" charset="0"/>
              </a:rPr>
            </a:br>
            <a:r>
              <a:rPr lang="zh-CN" altLang="en-US" sz="4200" dirty="0">
                <a:latin typeface="宋体" charset="0"/>
                <a:ea typeface="宋体" charset="0"/>
                <a:cs typeface="宋体" charset="0"/>
              </a:rPr>
              <a:t>　　</a:t>
            </a:r>
            <a:r>
              <a:rPr lang="en-US" altLang="zh-CN" sz="4200" b="1" dirty="0" err="1">
                <a:solidFill>
                  <a:srgbClr val="FF0000"/>
                </a:solidFill>
                <a:latin typeface="宋体" charset="0"/>
                <a:ea typeface="宋体" charset="0"/>
                <a:cs typeface="宋体" charset="0"/>
              </a:rPr>
              <a:t>InitStack</a:t>
            </a:r>
            <a:r>
              <a:rPr lang="en-US" altLang="zh-CN" sz="4200" b="1" dirty="0">
                <a:latin typeface="宋体" charset="0"/>
                <a:ea typeface="宋体" charset="0"/>
                <a:cs typeface="宋体" charset="0"/>
              </a:rPr>
              <a:t>(S); </a:t>
            </a:r>
            <a:r>
              <a:rPr lang="zh-CN" altLang="en-US" sz="4200" dirty="0">
                <a:latin typeface="宋体" charset="0"/>
                <a:ea typeface="宋体" charset="0"/>
                <a:cs typeface="宋体" charset="0"/>
              </a:rPr>
              <a:t>　　</a:t>
            </a:r>
            <a:r>
              <a:rPr lang="en-US" altLang="zh-CN" sz="4200" dirty="0">
                <a:latin typeface="宋体" charset="0"/>
                <a:ea typeface="宋体" charset="0"/>
                <a:cs typeface="宋体" charset="0"/>
              </a:rPr>
              <a:t>// </a:t>
            </a:r>
            <a:r>
              <a:rPr lang="zh-CN" altLang="en-US" sz="4200" dirty="0">
                <a:latin typeface="宋体" charset="0"/>
                <a:ea typeface="宋体" charset="0"/>
                <a:cs typeface="宋体" charset="0"/>
              </a:rPr>
              <a:t>构造空栈</a:t>
            </a:r>
            <a:br>
              <a:rPr lang="zh-CN" altLang="en-US" sz="4200" dirty="0">
                <a:latin typeface="宋体" charset="0"/>
                <a:ea typeface="宋体" charset="0"/>
                <a:cs typeface="宋体" charset="0"/>
              </a:rPr>
            </a:br>
            <a:r>
              <a:rPr lang="zh-CN" altLang="en-US" sz="4200" dirty="0">
                <a:latin typeface="宋体" charset="0"/>
                <a:ea typeface="宋体" charset="0"/>
                <a:cs typeface="宋体" charset="0"/>
              </a:rPr>
              <a:t>　</a:t>
            </a:r>
            <a:r>
              <a:rPr lang="zh-CN" altLang="en-US" sz="4200" b="1" dirty="0">
                <a:latin typeface="宋体" charset="0"/>
                <a:ea typeface="宋体" charset="0"/>
                <a:cs typeface="宋体" charset="0"/>
              </a:rPr>
              <a:t>　</a:t>
            </a:r>
            <a:r>
              <a:rPr lang="en-US" altLang="zh-CN" sz="4200" dirty="0" err="1">
                <a:latin typeface="宋体" charset="0"/>
                <a:ea typeface="宋体" charset="0"/>
                <a:cs typeface="宋体" charset="0"/>
              </a:rPr>
              <a:t>scanf</a:t>
            </a:r>
            <a:r>
              <a:rPr lang="en-US" altLang="zh-CN" sz="4200" dirty="0">
                <a:latin typeface="宋体" charset="0"/>
                <a:ea typeface="宋体" charset="0"/>
                <a:cs typeface="宋体" charset="0"/>
              </a:rPr>
              <a:t> (“%</a:t>
            </a:r>
            <a:r>
              <a:rPr lang="en-US" altLang="zh-CN" sz="4200" dirty="0" err="1">
                <a:latin typeface="宋体" charset="0"/>
                <a:ea typeface="宋体" charset="0"/>
                <a:cs typeface="宋体" charset="0"/>
              </a:rPr>
              <a:t>d”,N</a:t>
            </a:r>
            <a:r>
              <a:rPr lang="en-US" altLang="zh-CN" sz="4200" dirty="0">
                <a:latin typeface="宋体" charset="0"/>
                <a:ea typeface="宋体" charset="0"/>
                <a:cs typeface="宋体" charset="0"/>
              </a:rPr>
              <a:t>);</a:t>
            </a:r>
            <a:r>
              <a:rPr lang="zh-CN" altLang="en-US" sz="4200" dirty="0">
                <a:latin typeface="宋体" charset="0"/>
                <a:ea typeface="宋体" charset="0"/>
                <a:cs typeface="宋体" charset="0"/>
              </a:rPr>
              <a:t>　　</a:t>
            </a:r>
            <a:r>
              <a:rPr lang="en-US" altLang="zh-CN" sz="4200" dirty="0">
                <a:latin typeface="宋体" charset="0"/>
                <a:ea typeface="宋体" charset="0"/>
                <a:cs typeface="宋体" charset="0"/>
              </a:rPr>
              <a:t>// </a:t>
            </a:r>
            <a:r>
              <a:rPr lang="zh-CN" altLang="en-US" sz="4200" dirty="0">
                <a:latin typeface="宋体" charset="0"/>
                <a:ea typeface="宋体" charset="0"/>
                <a:cs typeface="宋体" charset="0"/>
              </a:rPr>
              <a:t>输入一个十进制数</a:t>
            </a:r>
            <a:br>
              <a:rPr lang="zh-CN" altLang="en-US" sz="4200" dirty="0">
                <a:latin typeface="宋体" charset="0"/>
                <a:ea typeface="宋体" charset="0"/>
                <a:cs typeface="宋体" charset="0"/>
              </a:rPr>
            </a:br>
            <a:r>
              <a:rPr lang="zh-CN" altLang="en-US" sz="4200" dirty="0">
                <a:latin typeface="宋体" charset="0"/>
                <a:ea typeface="宋体" charset="0"/>
                <a:cs typeface="宋体" charset="0"/>
              </a:rPr>
              <a:t>　</a:t>
            </a:r>
            <a:r>
              <a:rPr lang="zh-CN" altLang="en-US" sz="4200" b="1" dirty="0">
                <a:latin typeface="宋体" charset="0"/>
                <a:ea typeface="宋体" charset="0"/>
                <a:cs typeface="宋体" charset="0"/>
              </a:rPr>
              <a:t>　</a:t>
            </a:r>
            <a:r>
              <a:rPr lang="en-US" altLang="zh-CN" sz="4200" b="1" dirty="0">
                <a:latin typeface="宋体" charset="0"/>
                <a:ea typeface="宋体" charset="0"/>
                <a:cs typeface="宋体" charset="0"/>
              </a:rPr>
              <a:t>while</a:t>
            </a:r>
            <a:r>
              <a:rPr lang="en-US" altLang="zh-CN" sz="4200" dirty="0">
                <a:latin typeface="宋体" charset="0"/>
                <a:ea typeface="宋体" charset="0"/>
                <a:cs typeface="宋体" charset="0"/>
              </a:rPr>
              <a:t>(N)</a:t>
            </a:r>
            <a:br>
              <a:rPr lang="en-US" altLang="zh-CN" sz="4200" dirty="0">
                <a:latin typeface="宋体" charset="0"/>
                <a:ea typeface="宋体" charset="0"/>
                <a:cs typeface="宋体" charset="0"/>
              </a:rPr>
            </a:br>
            <a:r>
              <a:rPr lang="zh-CN" altLang="en-US" sz="4200" dirty="0">
                <a:latin typeface="宋体" charset="0"/>
                <a:ea typeface="宋体" charset="0"/>
                <a:cs typeface="宋体" charset="0"/>
              </a:rPr>
              <a:t>　　</a:t>
            </a:r>
            <a:r>
              <a:rPr lang="en-US" altLang="zh-CN" sz="4200" b="1" dirty="0">
                <a:latin typeface="宋体" charset="0"/>
                <a:ea typeface="宋体" charset="0"/>
                <a:cs typeface="宋体" charset="0"/>
              </a:rPr>
              <a:t>{</a:t>
            </a:r>
            <a:br>
              <a:rPr lang="en-US" altLang="zh-CN" sz="4200" dirty="0">
                <a:latin typeface="宋体" charset="0"/>
                <a:ea typeface="宋体" charset="0"/>
                <a:cs typeface="宋体" charset="0"/>
              </a:rPr>
            </a:br>
            <a:r>
              <a:rPr lang="zh-CN" altLang="en-US" sz="4200" dirty="0">
                <a:latin typeface="宋体" charset="0"/>
                <a:ea typeface="宋体" charset="0"/>
                <a:cs typeface="宋体" charset="0"/>
              </a:rPr>
              <a:t>　　　</a:t>
            </a:r>
            <a:r>
              <a:rPr lang="en-US" altLang="zh-CN" sz="4200" b="1" dirty="0">
                <a:solidFill>
                  <a:srgbClr val="FF0000"/>
                </a:solidFill>
                <a:latin typeface="宋体" charset="0"/>
                <a:ea typeface="宋体" charset="0"/>
                <a:cs typeface="宋体" charset="0"/>
              </a:rPr>
              <a:t>Push</a:t>
            </a:r>
            <a:r>
              <a:rPr lang="en-US" altLang="zh-CN" sz="4200" b="1" dirty="0">
                <a:latin typeface="宋体" charset="0"/>
                <a:ea typeface="宋体" charset="0"/>
                <a:cs typeface="宋体" charset="0"/>
              </a:rPr>
              <a:t>(S,N % 8);</a:t>
            </a:r>
            <a:r>
              <a:rPr lang="zh-CN" altLang="en-US" sz="4200" dirty="0">
                <a:latin typeface="宋体" charset="0"/>
                <a:ea typeface="宋体" charset="0"/>
                <a:cs typeface="宋体" charset="0"/>
              </a:rPr>
              <a:t>　</a:t>
            </a:r>
            <a:r>
              <a:rPr lang="en-US" altLang="zh-CN" sz="4200" dirty="0">
                <a:latin typeface="宋体" charset="0"/>
                <a:ea typeface="宋体" charset="0"/>
                <a:cs typeface="宋体" charset="0"/>
              </a:rPr>
              <a:t>// "</a:t>
            </a:r>
            <a:r>
              <a:rPr lang="zh-CN" altLang="en-US" sz="4200" dirty="0">
                <a:latin typeface="宋体" charset="0"/>
                <a:ea typeface="宋体" charset="0"/>
                <a:cs typeface="宋体" charset="0"/>
              </a:rPr>
              <a:t>余数</a:t>
            </a:r>
            <a:r>
              <a:rPr lang="en-US" altLang="zh-CN" sz="4200" dirty="0">
                <a:latin typeface="宋体" charset="0"/>
                <a:ea typeface="宋体" charset="0"/>
                <a:cs typeface="宋体" charset="0"/>
              </a:rPr>
              <a:t>"</a:t>
            </a:r>
            <a:r>
              <a:rPr lang="zh-CN" altLang="en-US" sz="4200" dirty="0">
                <a:latin typeface="宋体" charset="0"/>
                <a:ea typeface="宋体" charset="0"/>
                <a:cs typeface="宋体" charset="0"/>
              </a:rPr>
              <a:t>入栈</a:t>
            </a:r>
            <a:br>
              <a:rPr lang="zh-CN" altLang="en-US" sz="4200" dirty="0">
                <a:latin typeface="宋体" charset="0"/>
                <a:ea typeface="宋体" charset="0"/>
                <a:cs typeface="宋体" charset="0"/>
              </a:rPr>
            </a:br>
            <a:r>
              <a:rPr lang="zh-CN" altLang="en-US" sz="4200" dirty="0">
                <a:latin typeface="宋体" charset="0"/>
                <a:ea typeface="宋体" charset="0"/>
                <a:cs typeface="宋体" charset="0"/>
              </a:rPr>
              <a:t>　　　</a:t>
            </a:r>
            <a:r>
              <a:rPr lang="en-US" altLang="zh-CN" sz="4200" dirty="0">
                <a:latin typeface="宋体" charset="0"/>
                <a:ea typeface="宋体" charset="0"/>
                <a:cs typeface="宋体" charset="0"/>
              </a:rPr>
              <a:t>N = N/8;</a:t>
            </a:r>
            <a:r>
              <a:rPr lang="zh-CN" altLang="en-US" sz="4200" dirty="0">
                <a:latin typeface="宋体" charset="0"/>
                <a:ea typeface="宋体" charset="0"/>
                <a:cs typeface="宋体" charset="0"/>
              </a:rPr>
              <a:t>　　　　</a:t>
            </a:r>
            <a:r>
              <a:rPr lang="en-US" altLang="zh-CN" sz="4200" dirty="0">
                <a:latin typeface="宋体" charset="0"/>
                <a:ea typeface="宋体" charset="0"/>
                <a:cs typeface="宋体" charset="0"/>
              </a:rPr>
              <a:t>// </a:t>
            </a:r>
            <a:r>
              <a:rPr lang="zh-CN" altLang="en-US" sz="4200" dirty="0">
                <a:latin typeface="宋体" charset="0"/>
                <a:ea typeface="宋体" charset="0"/>
                <a:cs typeface="宋体" charset="0"/>
              </a:rPr>
              <a:t>非零</a:t>
            </a:r>
            <a:r>
              <a:rPr lang="en-US" altLang="zh-CN" sz="4200" dirty="0">
                <a:latin typeface="宋体" charset="0"/>
                <a:ea typeface="宋体" charset="0"/>
                <a:cs typeface="宋体" charset="0"/>
              </a:rPr>
              <a:t>"</a:t>
            </a:r>
            <a:r>
              <a:rPr lang="zh-CN" altLang="en-US" sz="4200" dirty="0">
                <a:latin typeface="宋体" charset="0"/>
                <a:ea typeface="宋体" charset="0"/>
                <a:cs typeface="宋体" charset="0"/>
              </a:rPr>
              <a:t>商</a:t>
            </a:r>
            <a:r>
              <a:rPr lang="en-US" altLang="zh-CN" sz="4200" dirty="0">
                <a:latin typeface="宋体" charset="0"/>
                <a:ea typeface="宋体" charset="0"/>
                <a:cs typeface="宋体" charset="0"/>
              </a:rPr>
              <a:t>"</a:t>
            </a:r>
            <a:r>
              <a:rPr lang="zh-CN" altLang="en-US" sz="4200" dirty="0">
                <a:latin typeface="宋体" charset="0"/>
                <a:ea typeface="宋体" charset="0"/>
                <a:cs typeface="宋体" charset="0"/>
              </a:rPr>
              <a:t>继续运算</a:t>
            </a:r>
            <a:br>
              <a:rPr lang="zh-CN" altLang="en-US" sz="4200" dirty="0">
                <a:latin typeface="宋体" charset="0"/>
                <a:ea typeface="宋体" charset="0"/>
                <a:cs typeface="宋体" charset="0"/>
              </a:rPr>
            </a:br>
            <a:r>
              <a:rPr lang="zh-CN" altLang="en-US" sz="4200" dirty="0">
                <a:latin typeface="宋体" charset="0"/>
                <a:ea typeface="宋体" charset="0"/>
                <a:cs typeface="宋体" charset="0"/>
              </a:rPr>
              <a:t>　</a:t>
            </a:r>
            <a:r>
              <a:rPr lang="zh-CN" altLang="en-US" sz="4200" b="1" dirty="0">
                <a:latin typeface="宋体" charset="0"/>
                <a:ea typeface="宋体" charset="0"/>
                <a:cs typeface="宋体" charset="0"/>
              </a:rPr>
              <a:t>　</a:t>
            </a:r>
            <a:r>
              <a:rPr lang="en-US" altLang="zh-CN" sz="4200" b="1" dirty="0">
                <a:latin typeface="宋体" charset="0"/>
                <a:ea typeface="宋体" charset="0"/>
                <a:cs typeface="宋体" charset="0"/>
              </a:rPr>
              <a:t>} </a:t>
            </a:r>
            <a:r>
              <a:rPr lang="en-US" altLang="zh-CN" sz="4200" dirty="0">
                <a:latin typeface="宋体" charset="0"/>
                <a:ea typeface="宋体" charset="0"/>
                <a:cs typeface="宋体" charset="0"/>
              </a:rPr>
              <a:t>// while</a:t>
            </a:r>
            <a:br>
              <a:rPr lang="en-US" altLang="zh-CN" sz="4200" dirty="0">
                <a:latin typeface="宋体" charset="0"/>
                <a:ea typeface="宋体" charset="0"/>
                <a:cs typeface="宋体" charset="0"/>
              </a:rPr>
            </a:br>
            <a:r>
              <a:rPr lang="zh-CN" altLang="en-US" sz="4200" dirty="0">
                <a:latin typeface="宋体" charset="0"/>
                <a:ea typeface="宋体" charset="0"/>
                <a:cs typeface="宋体" charset="0"/>
              </a:rPr>
              <a:t>　</a:t>
            </a:r>
            <a:r>
              <a:rPr lang="zh-CN" altLang="en-US" sz="4200" b="1" dirty="0">
                <a:latin typeface="宋体" charset="0"/>
                <a:ea typeface="宋体" charset="0"/>
                <a:cs typeface="宋体" charset="0"/>
              </a:rPr>
              <a:t>　</a:t>
            </a:r>
            <a:r>
              <a:rPr lang="en-US" altLang="zh-CN" sz="4200" b="1" dirty="0">
                <a:latin typeface="宋体" charset="0"/>
                <a:ea typeface="宋体" charset="0"/>
                <a:cs typeface="宋体" charset="0"/>
              </a:rPr>
              <a:t>while</a:t>
            </a:r>
            <a:r>
              <a:rPr lang="en-US" altLang="zh-CN" sz="4200" dirty="0">
                <a:latin typeface="宋体" charset="0"/>
                <a:ea typeface="宋体" charset="0"/>
                <a:cs typeface="宋体" charset="0"/>
              </a:rPr>
              <a:t> (</a:t>
            </a:r>
            <a:r>
              <a:rPr lang="en-US" altLang="zh-CN" sz="4200" b="1" dirty="0">
                <a:latin typeface="宋体" charset="0"/>
                <a:ea typeface="宋体" charset="0"/>
                <a:cs typeface="宋体" charset="0"/>
              </a:rPr>
              <a:t>!</a:t>
            </a:r>
            <a:r>
              <a:rPr lang="en-US" altLang="zh-CN" sz="4200" b="1" dirty="0" err="1">
                <a:solidFill>
                  <a:srgbClr val="FF0000"/>
                </a:solidFill>
                <a:latin typeface="宋体" charset="0"/>
                <a:ea typeface="宋体" charset="0"/>
                <a:cs typeface="宋体" charset="0"/>
              </a:rPr>
              <a:t>StackEmpty</a:t>
            </a:r>
            <a:r>
              <a:rPr lang="en-US" altLang="zh-CN" sz="4200" b="1" dirty="0">
                <a:latin typeface="宋体" charset="0"/>
                <a:ea typeface="宋体" charset="0"/>
                <a:cs typeface="宋体" charset="0"/>
              </a:rPr>
              <a:t>(S)</a:t>
            </a:r>
            <a:r>
              <a:rPr lang="en-US" altLang="zh-CN" sz="4200" dirty="0">
                <a:latin typeface="宋体" charset="0"/>
                <a:ea typeface="宋体" charset="0"/>
                <a:cs typeface="宋体" charset="0"/>
              </a:rPr>
              <a:t>)</a:t>
            </a:r>
            <a:br>
              <a:rPr lang="en-US" altLang="zh-CN" sz="4200" dirty="0">
                <a:latin typeface="宋体" charset="0"/>
                <a:ea typeface="宋体" charset="0"/>
                <a:cs typeface="宋体" charset="0"/>
              </a:rPr>
            </a:br>
            <a:r>
              <a:rPr lang="zh-CN" altLang="en-US" sz="4200" dirty="0">
                <a:latin typeface="宋体" charset="0"/>
                <a:ea typeface="宋体" charset="0"/>
                <a:cs typeface="宋体" charset="0"/>
              </a:rPr>
              <a:t>　</a:t>
            </a:r>
            <a:r>
              <a:rPr lang="zh-CN" altLang="en-US" sz="4200" b="1" dirty="0">
                <a:latin typeface="宋体" charset="0"/>
                <a:ea typeface="宋体" charset="0"/>
                <a:cs typeface="宋体" charset="0"/>
              </a:rPr>
              <a:t>　</a:t>
            </a:r>
            <a:r>
              <a:rPr lang="en-US" altLang="zh-CN" sz="4200" b="1" dirty="0">
                <a:latin typeface="宋体" charset="0"/>
                <a:ea typeface="宋体" charset="0"/>
                <a:cs typeface="宋体" charset="0"/>
              </a:rPr>
              <a:t>{</a:t>
            </a:r>
            <a:r>
              <a:rPr lang="en-US" altLang="zh-CN" sz="4200" dirty="0">
                <a:latin typeface="宋体" charset="0"/>
                <a:ea typeface="宋体" charset="0"/>
                <a:cs typeface="宋体" charset="0"/>
              </a:rPr>
              <a:t> </a:t>
            </a:r>
            <a:r>
              <a:rPr lang="zh-CN" altLang="en-US" sz="4200" dirty="0">
                <a:latin typeface="宋体" charset="0"/>
                <a:ea typeface="宋体" charset="0"/>
                <a:cs typeface="宋体" charset="0"/>
              </a:rPr>
              <a:t>　 </a:t>
            </a:r>
            <a:r>
              <a:rPr lang="en-US" altLang="zh-CN" sz="4200" dirty="0">
                <a:latin typeface="宋体" charset="0"/>
                <a:ea typeface="宋体" charset="0"/>
                <a:cs typeface="宋体" charset="0"/>
              </a:rPr>
              <a:t>// </a:t>
            </a:r>
            <a:r>
              <a:rPr lang="zh-CN" altLang="en-US" sz="4200" dirty="0">
                <a:latin typeface="宋体" charset="0"/>
                <a:ea typeface="宋体" charset="0"/>
                <a:cs typeface="宋体" charset="0"/>
              </a:rPr>
              <a:t>和</a:t>
            </a:r>
            <a:r>
              <a:rPr lang="en-US" altLang="zh-CN" sz="4200" dirty="0">
                <a:latin typeface="宋体" charset="0"/>
                <a:ea typeface="宋体" charset="0"/>
                <a:cs typeface="宋体" charset="0"/>
              </a:rPr>
              <a:t>"</a:t>
            </a:r>
            <a:r>
              <a:rPr lang="zh-CN" altLang="en-US" sz="4200" dirty="0">
                <a:latin typeface="宋体" charset="0"/>
                <a:ea typeface="宋体" charset="0"/>
                <a:cs typeface="宋体" charset="0"/>
              </a:rPr>
              <a:t>求余</a:t>
            </a:r>
            <a:r>
              <a:rPr lang="en-US" altLang="zh-CN" sz="4200" dirty="0">
                <a:latin typeface="宋体" charset="0"/>
                <a:ea typeface="宋体" charset="0"/>
                <a:cs typeface="宋体" charset="0"/>
              </a:rPr>
              <a:t>"</a:t>
            </a:r>
            <a:r>
              <a:rPr lang="zh-CN" altLang="en-US" sz="4200" dirty="0">
                <a:latin typeface="宋体" charset="0"/>
                <a:ea typeface="宋体" charset="0"/>
                <a:cs typeface="宋体" charset="0"/>
              </a:rPr>
              <a:t>所得相逆的顺序输出八进制的各位数</a:t>
            </a:r>
            <a:br>
              <a:rPr lang="zh-CN" altLang="en-US" sz="4200" dirty="0">
                <a:latin typeface="宋体" charset="0"/>
                <a:ea typeface="宋体" charset="0"/>
                <a:cs typeface="宋体" charset="0"/>
              </a:rPr>
            </a:br>
            <a:r>
              <a:rPr lang="zh-CN" altLang="en-US" sz="4200" dirty="0">
                <a:latin typeface="宋体" charset="0"/>
                <a:ea typeface="宋体" charset="0"/>
                <a:cs typeface="宋体" charset="0"/>
              </a:rPr>
              <a:t>　　　</a:t>
            </a:r>
            <a:r>
              <a:rPr lang="en-US" altLang="zh-CN" sz="4200" b="1" dirty="0">
                <a:solidFill>
                  <a:srgbClr val="FF0000"/>
                </a:solidFill>
                <a:latin typeface="宋体" charset="0"/>
                <a:ea typeface="宋体" charset="0"/>
                <a:cs typeface="宋体" charset="0"/>
              </a:rPr>
              <a:t>Pop</a:t>
            </a:r>
            <a:r>
              <a:rPr lang="en-US" altLang="zh-CN" sz="4200" b="1" dirty="0">
                <a:latin typeface="宋体" charset="0"/>
                <a:ea typeface="宋体" charset="0"/>
                <a:cs typeface="宋体" charset="0"/>
              </a:rPr>
              <a:t>(</a:t>
            </a:r>
            <a:r>
              <a:rPr lang="en-US" altLang="zh-CN" sz="4200" b="1" dirty="0" err="1">
                <a:latin typeface="宋体" charset="0"/>
                <a:ea typeface="宋体" charset="0"/>
                <a:cs typeface="宋体" charset="0"/>
              </a:rPr>
              <a:t>S,e</a:t>
            </a:r>
            <a:r>
              <a:rPr lang="en-US" altLang="zh-CN" sz="4200" b="1" dirty="0">
                <a:latin typeface="宋体" charset="0"/>
                <a:ea typeface="宋体" charset="0"/>
                <a:cs typeface="宋体" charset="0"/>
              </a:rPr>
              <a:t>);</a:t>
            </a:r>
            <a:br>
              <a:rPr lang="en-US" altLang="zh-CN" sz="4200" dirty="0">
                <a:latin typeface="宋体" charset="0"/>
                <a:ea typeface="宋体" charset="0"/>
                <a:cs typeface="宋体" charset="0"/>
              </a:rPr>
            </a:br>
            <a:r>
              <a:rPr lang="zh-CN" altLang="en-US" sz="4200" dirty="0">
                <a:latin typeface="宋体" charset="0"/>
                <a:ea typeface="宋体" charset="0"/>
                <a:cs typeface="宋体" charset="0"/>
              </a:rPr>
              <a:t>　　</a:t>
            </a:r>
            <a:r>
              <a:rPr lang="zh-CN" altLang="en-US" sz="4200" b="1" dirty="0">
                <a:latin typeface="宋体" charset="0"/>
                <a:ea typeface="宋体" charset="0"/>
                <a:cs typeface="宋体" charset="0"/>
              </a:rPr>
              <a:t>　</a:t>
            </a:r>
            <a:r>
              <a:rPr lang="en-US" altLang="zh-CN" sz="4200" dirty="0" err="1">
                <a:latin typeface="宋体" charset="0"/>
                <a:ea typeface="宋体" charset="0"/>
                <a:cs typeface="宋体" charset="0"/>
              </a:rPr>
              <a:t>printf</a:t>
            </a:r>
            <a:r>
              <a:rPr lang="en-US" altLang="zh-CN" sz="4200" dirty="0">
                <a:latin typeface="宋体" charset="0"/>
                <a:ea typeface="宋体" charset="0"/>
                <a:cs typeface="宋体" charset="0"/>
              </a:rPr>
              <a:t> (“ %</a:t>
            </a:r>
            <a:r>
              <a:rPr lang="en-US" altLang="zh-CN" sz="4200" dirty="0" err="1">
                <a:latin typeface="宋体" charset="0"/>
                <a:ea typeface="宋体" charset="0"/>
                <a:cs typeface="宋体" charset="0"/>
              </a:rPr>
              <a:t>d”,e</a:t>
            </a:r>
            <a:r>
              <a:rPr lang="en-US" altLang="zh-CN" sz="4200" dirty="0">
                <a:latin typeface="宋体" charset="0"/>
                <a:ea typeface="宋体" charset="0"/>
                <a:cs typeface="宋体" charset="0"/>
              </a:rPr>
              <a:t>);</a:t>
            </a:r>
            <a:br>
              <a:rPr lang="en-US" altLang="zh-CN" sz="4200" dirty="0">
                <a:latin typeface="宋体" charset="0"/>
                <a:ea typeface="宋体" charset="0"/>
                <a:cs typeface="宋体" charset="0"/>
              </a:rPr>
            </a:br>
            <a:r>
              <a:rPr lang="zh-CN" altLang="en-US" sz="4200" dirty="0">
                <a:latin typeface="宋体" charset="0"/>
                <a:ea typeface="宋体" charset="0"/>
                <a:cs typeface="宋体" charset="0"/>
              </a:rPr>
              <a:t>　</a:t>
            </a:r>
            <a:r>
              <a:rPr lang="zh-CN" altLang="en-US" sz="4200" b="1" dirty="0">
                <a:latin typeface="宋体" charset="0"/>
                <a:ea typeface="宋体" charset="0"/>
                <a:cs typeface="宋体" charset="0"/>
              </a:rPr>
              <a:t>　</a:t>
            </a:r>
            <a:r>
              <a:rPr lang="en-US" altLang="zh-CN" sz="4200" b="1" dirty="0">
                <a:latin typeface="宋体" charset="0"/>
                <a:ea typeface="宋体" charset="0"/>
                <a:cs typeface="宋体" charset="0"/>
              </a:rPr>
              <a:t>} </a:t>
            </a:r>
            <a:r>
              <a:rPr lang="en-US" altLang="zh-CN" sz="4200" dirty="0">
                <a:latin typeface="宋体" charset="0"/>
                <a:ea typeface="宋体" charset="0"/>
                <a:cs typeface="宋体" charset="0"/>
              </a:rPr>
              <a:t>// while</a:t>
            </a:r>
            <a:br>
              <a:rPr lang="en-US" altLang="zh-CN" sz="4200" dirty="0">
                <a:latin typeface="宋体" charset="0"/>
                <a:ea typeface="宋体" charset="0"/>
                <a:cs typeface="宋体" charset="0"/>
              </a:rPr>
            </a:br>
            <a:r>
              <a:rPr lang="zh-CN" altLang="en-US" sz="4200" b="1" dirty="0">
                <a:latin typeface="宋体" charset="0"/>
                <a:ea typeface="宋体" charset="0"/>
                <a:cs typeface="宋体" charset="0"/>
              </a:rPr>
              <a:t>　</a:t>
            </a:r>
            <a:r>
              <a:rPr lang="en-US" altLang="zh-CN" sz="4200" b="1" dirty="0">
                <a:latin typeface="宋体" charset="0"/>
                <a:ea typeface="宋体" charset="0"/>
                <a:cs typeface="宋体" charset="0"/>
              </a:rPr>
              <a:t>}</a:t>
            </a:r>
            <a:r>
              <a:rPr lang="en-US" altLang="zh-CN" sz="4200" dirty="0">
                <a:latin typeface="宋体" charset="0"/>
                <a:ea typeface="宋体" charset="0"/>
                <a:cs typeface="宋体" charset="0"/>
              </a:rPr>
              <a:t> // conversion</a:t>
            </a:r>
            <a:endParaRPr lang="en-US" altLang="zh-CN" sz="1700" dirty="0">
              <a:latin typeface="宋体" charset="0"/>
              <a:ea typeface="宋体" charset="0"/>
              <a:cs typeface="宋体" charset="0"/>
            </a:endParaRPr>
          </a:p>
        </p:txBody>
      </p:sp>
      <p:sp>
        <p:nvSpPr>
          <p:cNvPr id="7" name="TextBox 3"/>
          <p:cNvSpPr txBox="1"/>
          <p:nvPr/>
        </p:nvSpPr>
        <p:spPr>
          <a:xfrm>
            <a:off x="3747135" y="571500"/>
            <a:ext cx="4611370" cy="553085"/>
          </a:xfrm>
          <a:prstGeom prst="rect">
            <a:avLst/>
          </a:prstGeom>
          <a:noFill/>
        </p:spPr>
        <p:txBody>
          <a:bodyPr wrap="square" rtlCol="0">
            <a:spAutoFit/>
          </a:bodyPr>
          <a:lstStyle/>
          <a:p>
            <a:pPr>
              <a:lnSpc>
                <a:spcPct val="150000"/>
              </a:lnSpc>
            </a:pPr>
            <a:r>
              <a:rPr lang="zh-CN" altLang="en-US" sz="2000" dirty="0">
                <a:solidFill>
                  <a:srgbClr val="FF0000"/>
                </a:solidFill>
              </a:rPr>
              <a:t>使用栈的基本操作解决问题层次更清晰。</a:t>
            </a:r>
            <a:endParaRPr lang="zh-CN" altLang="en-US" sz="2000" dirty="0">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a:t>括弧匹配检验 </a:t>
            </a:r>
            <a:endParaRPr lang="zh-CN" altLang="en-US"/>
          </a:p>
        </p:txBody>
      </p:sp>
      <p:sp>
        <p:nvSpPr>
          <p:cNvPr id="55299" name="Rectangle 3"/>
          <p:cNvSpPr>
            <a:spLocks noGrp="1" noChangeArrowheads="1"/>
          </p:cNvSpPr>
          <p:nvPr>
            <p:ph type="body" idx="1"/>
          </p:nvPr>
        </p:nvSpPr>
        <p:spPr>
          <a:xfrm>
            <a:off x="914400" y="1447800"/>
            <a:ext cx="7772400" cy="5053034"/>
          </a:xfrm>
        </p:spPr>
        <p:txBody>
          <a:bodyPr>
            <a:normAutofit/>
          </a:bodyPr>
          <a:lstStyle/>
          <a:p>
            <a:pPr eaLnBrk="1" hangingPunct="1">
              <a:lnSpc>
                <a:spcPct val="150000"/>
              </a:lnSpc>
            </a:pPr>
            <a:r>
              <a:rPr lang="zh-CN" altLang="en-US" sz="2100" dirty="0"/>
              <a:t>假设表达式中允许包含两种括号：圆括号和方括号，其嵌套的顺序随意，如（［ ］（））或［（［ ］［ ］）］等为正确的匹配，［（ </a:t>
            </a:r>
            <a:r>
              <a:rPr lang="en-US" altLang="zh-CN" sz="2100" dirty="0"/>
              <a:t>]</a:t>
            </a:r>
            <a:r>
              <a:rPr lang="zh-CN" altLang="en-US" sz="2100" dirty="0"/>
              <a:t>）或（［ ］（ ）或 </a:t>
            </a:r>
            <a:r>
              <a:rPr lang="en-US" altLang="zh-CN" sz="2100" dirty="0"/>
              <a:t>( ( ) ) </a:t>
            </a:r>
            <a:r>
              <a:rPr lang="zh-CN" altLang="en-US" sz="2100" dirty="0"/>
              <a:t>）均为错误的匹配。</a:t>
            </a:r>
            <a:endParaRPr lang="zh-CN" altLang="en-US" sz="2100" dirty="0"/>
          </a:p>
          <a:p>
            <a:pPr eaLnBrk="1" hangingPunct="1">
              <a:lnSpc>
                <a:spcPct val="150000"/>
              </a:lnSpc>
            </a:pPr>
            <a:r>
              <a:rPr lang="zh-CN" altLang="en-US" sz="2100" dirty="0"/>
              <a:t>要求检验一个给定表达式中的括弧是否正确匹配？</a:t>
            </a:r>
            <a:endParaRPr lang="zh-CN" altLang="en-US" sz="2100" dirty="0"/>
          </a:p>
          <a:p>
            <a:pPr eaLnBrk="1" hangingPunct="1">
              <a:lnSpc>
                <a:spcPct val="150000"/>
              </a:lnSpc>
            </a:pPr>
            <a:r>
              <a:rPr lang="zh-CN" altLang="en-US" sz="2100" dirty="0">
                <a:sym typeface="+mn-ea"/>
              </a:rPr>
              <a:t>例如考虑下列括号序列：</a:t>
            </a:r>
            <a:br>
              <a:rPr lang="zh-CN" altLang="en-US" sz="2100" dirty="0">
                <a:sym typeface="+mn-ea"/>
              </a:rPr>
            </a:br>
            <a:r>
              <a:rPr lang="zh-CN" altLang="en-US" sz="2100" dirty="0">
                <a:sym typeface="+mn-ea"/>
              </a:rPr>
              <a:t>　</a:t>
            </a:r>
            <a:r>
              <a:rPr lang="en-US" altLang="zh-CN" sz="2100" dirty="0">
                <a:sym typeface="+mn-ea"/>
              </a:rPr>
              <a:t>[  (   [   ]   [   ]   )   ]</a:t>
            </a:r>
            <a:br>
              <a:rPr lang="en-US" altLang="zh-CN" sz="2100" dirty="0">
                <a:sym typeface="+mn-ea"/>
              </a:rPr>
            </a:br>
            <a:r>
              <a:rPr lang="zh-CN" altLang="en-US" sz="2100" dirty="0">
                <a:sym typeface="+mn-ea"/>
              </a:rPr>
              <a:t>　</a:t>
            </a:r>
            <a:r>
              <a:rPr lang="en-US" altLang="zh-CN" sz="2100" dirty="0">
                <a:sym typeface="+mn-ea"/>
              </a:rPr>
              <a:t>1 2  3  4  5  6  7  8</a:t>
            </a:r>
            <a:br>
              <a:rPr lang="zh-CN" altLang="en-US" sz="2100" dirty="0"/>
            </a:br>
            <a:endParaRPr lang="zh-CN" altLang="en-US" sz="21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a:t>括弧匹配检验</a:t>
            </a:r>
            <a:endParaRPr lang="zh-CN" altLang="en-US"/>
          </a:p>
        </p:txBody>
      </p:sp>
      <p:sp>
        <p:nvSpPr>
          <p:cNvPr id="57347" name="Rectangle 3"/>
          <p:cNvSpPr>
            <a:spLocks noGrp="1" noChangeArrowheads="1"/>
          </p:cNvSpPr>
          <p:nvPr>
            <p:ph type="body" idx="1"/>
          </p:nvPr>
        </p:nvSpPr>
        <p:spPr>
          <a:xfrm>
            <a:off x="914400" y="1447800"/>
            <a:ext cx="7772400" cy="4767282"/>
          </a:xfrm>
        </p:spPr>
        <p:txBody>
          <a:bodyPr>
            <a:normAutofit fontScale="62500" lnSpcReduction="20000"/>
          </a:bodyPr>
          <a:lstStyle/>
          <a:p>
            <a:pPr>
              <a:lnSpc>
                <a:spcPct val="170000"/>
              </a:lnSpc>
            </a:pPr>
            <a:r>
              <a:rPr lang="zh-CN" altLang="en-US" sz="3200" dirty="0">
                <a:solidFill>
                  <a:srgbClr val="FF0000"/>
                </a:solidFill>
              </a:rPr>
              <a:t>算法核心思路：</a:t>
            </a:r>
            <a:endParaRPr lang="en-US" altLang="zh-CN" sz="3200" dirty="0">
              <a:solidFill>
                <a:srgbClr val="FF0000"/>
              </a:solidFill>
            </a:endParaRPr>
          </a:p>
          <a:p>
            <a:pPr marL="0" indent="0">
              <a:lnSpc>
                <a:spcPct val="170000"/>
              </a:lnSpc>
              <a:buNone/>
            </a:pPr>
            <a:r>
              <a:rPr lang="zh-CN" altLang="en-US" sz="3200" dirty="0">
                <a:solidFill>
                  <a:srgbClr val="FF0000"/>
                </a:solidFill>
              </a:rPr>
              <a:t>检查表达式中的字符，遇到左括号入栈，遇到右括号则出栈栈顶元素与其匹配，如果匹配成功则继续，否则退出</a:t>
            </a:r>
            <a:endParaRPr lang="zh-CN" altLang="en-US" sz="3200" dirty="0">
              <a:solidFill>
                <a:srgbClr val="FF0000"/>
              </a:solidFill>
            </a:endParaRPr>
          </a:p>
          <a:p>
            <a:pPr eaLnBrk="1" hangingPunct="1">
              <a:lnSpc>
                <a:spcPct val="170000"/>
              </a:lnSpc>
            </a:pPr>
            <a:r>
              <a:rPr lang="zh-CN" altLang="en-US" sz="3200" dirty="0"/>
              <a:t>那么，什么样的情况是</a:t>
            </a:r>
            <a:r>
              <a:rPr lang="en-US" altLang="zh-CN" sz="3200" dirty="0"/>
              <a:t>“</a:t>
            </a:r>
            <a:r>
              <a:rPr lang="zh-CN" altLang="en-US" sz="3200" dirty="0"/>
              <a:t>不匹配</a:t>
            </a:r>
            <a:r>
              <a:rPr lang="en-US" altLang="zh-CN" sz="3200" dirty="0"/>
              <a:t>”</a:t>
            </a:r>
            <a:r>
              <a:rPr lang="zh-CN" altLang="en-US" sz="3200" dirty="0"/>
              <a:t>的情况呢？</a:t>
            </a:r>
            <a:br>
              <a:rPr lang="zh-CN" altLang="en-US" sz="3200" dirty="0"/>
            </a:br>
            <a:r>
              <a:rPr lang="zh-CN" altLang="en-US" sz="3200" dirty="0"/>
              <a:t>　　</a:t>
            </a:r>
            <a:r>
              <a:rPr lang="en-US" altLang="zh-CN" sz="3200" dirty="0"/>
              <a:t>1</a:t>
            </a:r>
            <a:r>
              <a:rPr lang="zh-CN" altLang="en-US" sz="3200" dirty="0"/>
              <a:t>．和栈顶的左括弧不相匹配；</a:t>
            </a:r>
            <a:br>
              <a:rPr lang="zh-CN" altLang="en-US" sz="3200" dirty="0"/>
            </a:br>
            <a:r>
              <a:rPr lang="zh-CN" altLang="en-US" sz="3200" dirty="0"/>
              <a:t>　　</a:t>
            </a:r>
            <a:r>
              <a:rPr lang="en-US" altLang="zh-CN" sz="3200" dirty="0"/>
              <a:t>2</a:t>
            </a:r>
            <a:r>
              <a:rPr lang="zh-CN" altLang="en-US" sz="3200" dirty="0"/>
              <a:t>．栈中并没有左括弧等在哪里；</a:t>
            </a:r>
            <a:br>
              <a:rPr lang="zh-CN" altLang="en-US" sz="3200" dirty="0"/>
            </a:br>
            <a:r>
              <a:rPr lang="zh-CN" altLang="en-US" sz="3200" dirty="0"/>
              <a:t>　　</a:t>
            </a:r>
            <a:r>
              <a:rPr lang="en-US" altLang="zh-CN" sz="3200" dirty="0"/>
              <a:t>3</a:t>
            </a:r>
            <a:r>
              <a:rPr lang="zh-CN" altLang="en-US" sz="3200" dirty="0"/>
              <a:t>．栈中还有左括弧没有等到和它相匹配的右括弧。</a:t>
            </a:r>
            <a:br>
              <a:rPr lang="zh-CN" altLang="en-US" sz="3200" dirty="0"/>
            </a:br>
            <a:r>
              <a:rPr lang="zh-CN" altLang="en-US" sz="3200" dirty="0"/>
              <a:t>　　在以上分析的基础上就可以写出检验括弧匹配的算法了。</a:t>
            </a:r>
            <a:endParaRPr lang="zh-CN" altLang="en-US" sz="26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a:t>括弧匹配检验</a:t>
            </a:r>
            <a:endParaRPr lang="zh-CN" altLang="en-US"/>
          </a:p>
        </p:txBody>
      </p:sp>
      <p:sp>
        <p:nvSpPr>
          <p:cNvPr id="57347" name="Rectangle 3"/>
          <p:cNvSpPr>
            <a:spLocks noGrp="1" noChangeArrowheads="1"/>
          </p:cNvSpPr>
          <p:nvPr>
            <p:ph type="body" idx="1"/>
          </p:nvPr>
        </p:nvSpPr>
        <p:spPr>
          <a:xfrm>
            <a:off x="914400" y="1447800"/>
            <a:ext cx="7772400" cy="4767282"/>
          </a:xfrm>
        </p:spPr>
        <p:txBody>
          <a:bodyPr>
            <a:normAutofit/>
          </a:bodyPr>
          <a:lstStyle/>
          <a:p>
            <a:pPr marL="0" indent="0">
              <a:lnSpc>
                <a:spcPct val="170000"/>
              </a:lnSpc>
              <a:buNone/>
            </a:pPr>
            <a:r>
              <a:rPr lang="zh-CN" altLang="en-US" sz="2000" dirty="0">
                <a:solidFill>
                  <a:srgbClr val="FF0000"/>
                </a:solidFill>
                <a:latin typeface="宋体" charset="0"/>
                <a:ea typeface="宋体" charset="0"/>
                <a:cs typeface="宋体" charset="0"/>
              </a:rPr>
              <a:t>算法注意事项：</a:t>
            </a:r>
            <a:endParaRPr lang="en-US" altLang="zh-CN" sz="2000" dirty="0">
              <a:solidFill>
                <a:srgbClr val="FF0000"/>
              </a:solidFill>
              <a:latin typeface="宋体" charset="0"/>
              <a:ea typeface="宋体" charset="0"/>
              <a:cs typeface="宋体" charset="0"/>
            </a:endParaRPr>
          </a:p>
          <a:p>
            <a:pPr>
              <a:lnSpc>
                <a:spcPct val="170000"/>
              </a:lnSpc>
            </a:pPr>
            <a:r>
              <a:rPr lang="en-US" altLang="zh-CN" sz="2000" dirty="0">
                <a:latin typeface="宋体" charset="0"/>
                <a:ea typeface="宋体" charset="0"/>
                <a:cs typeface="宋体" charset="0"/>
              </a:rPr>
              <a:t>1</a:t>
            </a:r>
            <a:r>
              <a:rPr lang="zh-CN" altLang="en-US" sz="2000" dirty="0">
                <a:latin typeface="宋体" charset="0"/>
                <a:ea typeface="宋体" charset="0"/>
                <a:cs typeface="宋体" charset="0"/>
              </a:rPr>
              <a:t>．</a:t>
            </a:r>
            <a:r>
              <a:rPr lang="en-US" altLang="zh-CN" sz="2000" dirty="0">
                <a:latin typeface="宋体" charset="0"/>
                <a:ea typeface="宋体" charset="0"/>
                <a:cs typeface="宋体" charset="0"/>
              </a:rPr>
              <a:t>“</a:t>
            </a:r>
            <a:r>
              <a:rPr lang="zh-CN" altLang="en-US" sz="2000" dirty="0">
                <a:latin typeface="宋体" charset="0"/>
                <a:ea typeface="宋体" charset="0"/>
                <a:cs typeface="宋体" charset="0"/>
              </a:rPr>
              <a:t>匹配</a:t>
            </a:r>
            <a:r>
              <a:rPr lang="en-US" altLang="zh-CN" sz="2000" dirty="0">
                <a:latin typeface="宋体" charset="0"/>
                <a:ea typeface="宋体" charset="0"/>
                <a:cs typeface="宋体" charset="0"/>
              </a:rPr>
              <a:t>”</a:t>
            </a:r>
            <a:r>
              <a:rPr lang="zh-CN" altLang="en-US" sz="2000" dirty="0">
                <a:latin typeface="宋体" charset="0"/>
                <a:ea typeface="宋体" charset="0"/>
                <a:cs typeface="宋体" charset="0"/>
              </a:rPr>
              <a:t>不是</a:t>
            </a:r>
            <a:r>
              <a:rPr lang="en-US" altLang="zh-CN" sz="2000" dirty="0">
                <a:latin typeface="宋体" charset="0"/>
                <a:ea typeface="宋体" charset="0"/>
                <a:cs typeface="宋体" charset="0"/>
              </a:rPr>
              <a:t>“</a:t>
            </a:r>
            <a:r>
              <a:rPr lang="zh-CN" altLang="en-US" sz="2000" dirty="0">
                <a:latin typeface="宋体" charset="0"/>
                <a:ea typeface="宋体" charset="0"/>
                <a:cs typeface="宋体" charset="0"/>
              </a:rPr>
              <a:t>相等</a:t>
            </a:r>
            <a:r>
              <a:rPr lang="en-US" altLang="zh-CN" sz="2000" dirty="0">
                <a:latin typeface="宋体" charset="0"/>
                <a:ea typeface="宋体" charset="0"/>
                <a:cs typeface="宋体" charset="0"/>
              </a:rPr>
              <a:t>”</a:t>
            </a:r>
            <a:r>
              <a:rPr lang="zh-CN" altLang="en-US" sz="2000" dirty="0">
                <a:latin typeface="宋体" charset="0"/>
                <a:ea typeface="宋体" charset="0"/>
                <a:cs typeface="宋体" charset="0"/>
              </a:rPr>
              <a:t>。（）</a:t>
            </a:r>
            <a:endParaRPr lang="zh-CN" altLang="en-US" sz="2000" dirty="0">
              <a:latin typeface="宋体" charset="0"/>
              <a:ea typeface="宋体" charset="0"/>
              <a:cs typeface="宋体" charset="0"/>
            </a:endParaRPr>
          </a:p>
          <a:p>
            <a:pPr>
              <a:lnSpc>
                <a:spcPct val="170000"/>
              </a:lnSpc>
            </a:pPr>
            <a:r>
              <a:rPr lang="en-US" altLang="zh-CN" sz="2000" dirty="0">
                <a:latin typeface="宋体" charset="0"/>
                <a:ea typeface="宋体" charset="0"/>
                <a:cs typeface="宋体" charset="0"/>
              </a:rPr>
              <a:t>2</a:t>
            </a:r>
            <a:r>
              <a:rPr lang="zh-CN" altLang="en-US" sz="2000" dirty="0">
                <a:latin typeface="宋体" charset="0"/>
                <a:ea typeface="宋体" charset="0"/>
                <a:cs typeface="宋体" charset="0"/>
              </a:rPr>
              <a:t>．和栈顶元素进行比较的前提是栈不为空</a:t>
            </a:r>
            <a:endParaRPr lang="zh-CN" altLang="en-US" sz="2000" dirty="0">
              <a:latin typeface="宋体" charset="0"/>
              <a:ea typeface="宋体" charset="0"/>
              <a:cs typeface="宋体" charset="0"/>
            </a:endParaRPr>
          </a:p>
          <a:p>
            <a:pPr fontAlgn="auto">
              <a:lnSpc>
                <a:spcPct val="150000"/>
              </a:lnSpc>
              <a:spcBef>
                <a:spcPts val="0"/>
              </a:spcBef>
            </a:pPr>
            <a:r>
              <a:rPr lang="en-US" altLang="zh-CN" sz="2000" dirty="0">
                <a:latin typeface="宋体" charset="0"/>
                <a:ea typeface="宋体" charset="0"/>
                <a:cs typeface="宋体" charset="0"/>
              </a:rPr>
              <a:t>3</a:t>
            </a:r>
            <a:r>
              <a:rPr lang="zh-CN" altLang="en-US" sz="2000" dirty="0">
                <a:latin typeface="宋体" charset="0"/>
                <a:ea typeface="宋体" charset="0"/>
                <a:cs typeface="宋体" charset="0"/>
              </a:rPr>
              <a:t>．</a:t>
            </a:r>
            <a:r>
              <a:rPr lang="en-US" altLang="zh-CN" sz="2000" dirty="0">
                <a:latin typeface="宋体" charset="0"/>
                <a:ea typeface="宋体" charset="0"/>
                <a:cs typeface="宋体" charset="0"/>
              </a:rPr>
              <a:t>“</a:t>
            </a:r>
            <a:r>
              <a:rPr lang="zh-CN" altLang="en-US" sz="2000" dirty="0">
                <a:latin typeface="宋体" charset="0"/>
                <a:ea typeface="宋体" charset="0"/>
                <a:cs typeface="宋体" charset="0"/>
              </a:rPr>
              <a:t>没有等到</a:t>
            </a:r>
            <a:r>
              <a:rPr lang="en-US" altLang="zh-CN" sz="2000" dirty="0">
                <a:latin typeface="宋体" charset="0"/>
                <a:ea typeface="宋体" charset="0"/>
                <a:cs typeface="宋体" charset="0"/>
              </a:rPr>
              <a:t>”</a:t>
            </a:r>
            <a:r>
              <a:rPr lang="zh-CN" altLang="en-US" sz="2000" dirty="0">
                <a:latin typeface="宋体" charset="0"/>
                <a:ea typeface="宋体" charset="0"/>
                <a:cs typeface="宋体" charset="0"/>
              </a:rPr>
              <a:t>即为栈不空的情况。因此在算法结束之前，需要判别栈是否已为空了？</a:t>
            </a:r>
            <a:endParaRPr lang="zh-CN" altLang="en-US" sz="2000" dirty="0">
              <a:latin typeface="宋体" charset="0"/>
              <a:ea typeface="宋体" charset="0"/>
              <a:cs typeface="宋体" charset="0"/>
            </a:endParaRPr>
          </a:p>
          <a:p>
            <a:pPr fontAlgn="auto">
              <a:lnSpc>
                <a:spcPct val="150000"/>
              </a:lnSpc>
              <a:spcBef>
                <a:spcPts val="0"/>
              </a:spcBef>
            </a:pPr>
            <a:r>
              <a:rPr lang="en-US" altLang="zh-CN" sz="2000" dirty="0">
                <a:latin typeface="宋体" charset="0"/>
                <a:ea typeface="宋体" charset="0"/>
                <a:cs typeface="宋体" charset="0"/>
              </a:rPr>
              <a:t>4. </a:t>
            </a:r>
            <a:r>
              <a:rPr lang="zh-CN" altLang="en-US" sz="2000" dirty="0">
                <a:latin typeface="宋体" charset="0"/>
                <a:ea typeface="宋体" charset="0"/>
                <a:cs typeface="宋体" charset="0"/>
              </a:rPr>
              <a:t>别忘了使用栈之前一定要进行初始化。</a:t>
            </a:r>
            <a:r>
              <a:rPr lang="zh-CN" altLang="en-US" sz="3200" dirty="0">
                <a:latin typeface="Arial" panose="020B0604020202020204" pitchFamily="34" charset="0"/>
              </a:rPr>
              <a:t> </a:t>
            </a:r>
            <a:endParaRPr lang="zh-CN" altLang="en-US" sz="26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00042"/>
            <a:ext cx="6000792" cy="523220"/>
          </a:xfrm>
          <a:prstGeom prst="rect">
            <a:avLst/>
          </a:prstGeom>
          <a:noFill/>
        </p:spPr>
        <p:txBody>
          <a:bodyPr wrap="square" rtlCol="0">
            <a:spAutoFit/>
          </a:bodyPr>
          <a:lstStyle/>
          <a:p>
            <a:r>
              <a:rPr lang="zh-CN" altLang="en-US" sz="2800" dirty="0"/>
              <a:t>表达式求值</a:t>
            </a:r>
            <a:endParaRPr lang="zh-CN" altLang="en-US" sz="2800" dirty="0"/>
          </a:p>
        </p:txBody>
      </p:sp>
      <p:sp>
        <p:nvSpPr>
          <p:cNvPr id="3" name="TextBox 2"/>
          <p:cNvSpPr txBox="1"/>
          <p:nvPr/>
        </p:nvSpPr>
        <p:spPr>
          <a:xfrm>
            <a:off x="714348" y="1071546"/>
            <a:ext cx="7643866" cy="5323205"/>
          </a:xfrm>
          <a:prstGeom prst="rect">
            <a:avLst/>
          </a:prstGeom>
          <a:noFill/>
        </p:spPr>
        <p:txBody>
          <a:bodyPr wrap="square" rtlCol="0">
            <a:spAutoFit/>
          </a:bodyPr>
          <a:lstStyle/>
          <a:p>
            <a:pPr>
              <a:lnSpc>
                <a:spcPct val="150000"/>
              </a:lnSpc>
            </a:pPr>
            <a:r>
              <a:rPr lang="zh-CN" altLang="en-US" sz="2000" dirty="0"/>
              <a:t>表达式求值是程序设计语言编译中一个最基本的问题，它的实现也用到</a:t>
            </a:r>
            <a:r>
              <a:rPr lang="zh-CN" altLang="en-US" sz="2000" dirty="0">
                <a:solidFill>
                  <a:srgbClr val="FF0000"/>
                </a:solidFill>
              </a:rPr>
              <a:t>栈</a:t>
            </a:r>
            <a:r>
              <a:rPr lang="zh-CN" altLang="en-US" sz="2000" dirty="0"/>
              <a:t>。</a:t>
            </a:r>
            <a:endParaRPr lang="en-US" altLang="zh-CN" sz="2000" dirty="0"/>
          </a:p>
          <a:p>
            <a:pPr>
              <a:lnSpc>
                <a:spcPct val="150000"/>
              </a:lnSpc>
            </a:pPr>
            <a:r>
              <a:rPr lang="zh-CN" altLang="en-US" sz="2000" dirty="0"/>
              <a:t>表达式由</a:t>
            </a:r>
            <a:r>
              <a:rPr lang="zh-CN" altLang="en-US" sz="2000" dirty="0">
                <a:solidFill>
                  <a:srgbClr val="FF0000"/>
                </a:solidFill>
              </a:rPr>
              <a:t>运算对象、运算符、括号</a:t>
            </a:r>
            <a:r>
              <a:rPr lang="zh-CN" altLang="en-US" sz="2000" dirty="0"/>
              <a:t>组成的有意义的式子。运算符从运算对象的个数上分，有</a:t>
            </a:r>
            <a:r>
              <a:rPr lang="zh-CN" altLang="en-US" sz="2000" dirty="0">
                <a:solidFill>
                  <a:srgbClr val="FF0000"/>
                </a:solidFill>
              </a:rPr>
              <a:t>单目运算符</a:t>
            </a:r>
            <a:r>
              <a:rPr lang="zh-CN" altLang="en-US" sz="2000" dirty="0"/>
              <a:t>和</a:t>
            </a:r>
            <a:r>
              <a:rPr lang="zh-CN" altLang="en-US" sz="2000" dirty="0">
                <a:solidFill>
                  <a:srgbClr val="FF0000"/>
                </a:solidFill>
              </a:rPr>
              <a:t>双目运算符</a:t>
            </a:r>
            <a:r>
              <a:rPr lang="zh-CN" altLang="en-US" sz="2000" dirty="0"/>
              <a:t>。在此仅讨论只含双目运算符的算术表达式。</a:t>
            </a:r>
            <a:endParaRPr lang="en-US" altLang="zh-CN" sz="2000" dirty="0"/>
          </a:p>
          <a:p>
            <a:pPr>
              <a:lnSpc>
                <a:spcPct val="150000"/>
              </a:lnSpc>
            </a:pPr>
            <a:r>
              <a:rPr lang="zh-CN" altLang="en-US" sz="2000" dirty="0"/>
              <a:t>例如：</a:t>
            </a:r>
            <a:r>
              <a:rPr lang="en-US" altLang="zh-CN" sz="2000" dirty="0">
                <a:solidFill>
                  <a:srgbClr val="000000"/>
                </a:solidFill>
                <a:ea typeface="楷体_GB2312" pitchFamily="49" charset="-122"/>
              </a:rPr>
              <a:t> 3*2^</a:t>
            </a:r>
            <a:r>
              <a:rPr lang="zh-CN" altLang="en-US" sz="2000" dirty="0">
                <a:solidFill>
                  <a:srgbClr val="000000"/>
                </a:solidFill>
                <a:ea typeface="楷体_GB2312" pitchFamily="49" charset="-122"/>
              </a:rPr>
              <a:t>（</a:t>
            </a:r>
            <a:r>
              <a:rPr lang="en-US" altLang="zh-CN" sz="2000" dirty="0">
                <a:solidFill>
                  <a:srgbClr val="000000"/>
                </a:solidFill>
                <a:ea typeface="楷体_GB2312" pitchFamily="49" charset="-122"/>
              </a:rPr>
              <a:t>4+2*2-1</a:t>
            </a:r>
            <a:r>
              <a:rPr lang="zh-CN" altLang="en-US" sz="2000" dirty="0">
                <a:solidFill>
                  <a:srgbClr val="000000"/>
                </a:solidFill>
                <a:ea typeface="楷体_GB2312" pitchFamily="49" charset="-122"/>
              </a:rPr>
              <a:t>*</a:t>
            </a:r>
            <a:r>
              <a:rPr lang="en-US" altLang="zh-CN" sz="2000" dirty="0">
                <a:solidFill>
                  <a:srgbClr val="000000"/>
                </a:solidFill>
                <a:ea typeface="楷体_GB2312" pitchFamily="49" charset="-122"/>
              </a:rPr>
              <a:t>3</a:t>
            </a:r>
            <a:r>
              <a:rPr lang="zh-CN" altLang="en-US" sz="2000" dirty="0">
                <a:solidFill>
                  <a:srgbClr val="000000"/>
                </a:solidFill>
                <a:ea typeface="楷体_GB2312" pitchFamily="49" charset="-122"/>
              </a:rPr>
              <a:t>）</a:t>
            </a:r>
            <a:r>
              <a:rPr lang="en-US" altLang="zh-CN" sz="2000" dirty="0">
                <a:solidFill>
                  <a:srgbClr val="000000"/>
                </a:solidFill>
                <a:ea typeface="楷体_GB2312" pitchFamily="49" charset="-122"/>
              </a:rPr>
              <a:t>-5</a:t>
            </a:r>
            <a:endParaRPr lang="en-US" altLang="zh-CN" sz="2000" dirty="0">
              <a:solidFill>
                <a:srgbClr val="000000"/>
              </a:solidFill>
              <a:ea typeface="楷体_GB2312" pitchFamily="49" charset="-122"/>
            </a:endParaRPr>
          </a:p>
          <a:p>
            <a:pPr>
              <a:lnSpc>
                <a:spcPct val="150000"/>
              </a:lnSpc>
            </a:pPr>
            <a:r>
              <a:rPr lang="zh-CN" altLang="en-US" sz="2000" dirty="0">
                <a:solidFill>
                  <a:srgbClr val="000000"/>
                </a:solidFill>
                <a:ea typeface="楷体_GB2312" pitchFamily="49" charset="-122"/>
              </a:rPr>
              <a:t>每个双目运算符在两个运算量的中间的叫</a:t>
            </a:r>
            <a:r>
              <a:rPr lang="zh-CN" altLang="en-US" sz="2000" dirty="0">
                <a:solidFill>
                  <a:srgbClr val="FF0000"/>
                </a:solidFill>
                <a:ea typeface="楷体_GB2312" pitchFamily="49" charset="-122"/>
              </a:rPr>
              <a:t>中缀表达式</a:t>
            </a:r>
            <a:endParaRPr lang="en-US" altLang="zh-CN" sz="2000" dirty="0">
              <a:solidFill>
                <a:srgbClr val="FF0000"/>
              </a:solidFill>
              <a:ea typeface="楷体_GB2312" pitchFamily="49" charset="-122"/>
            </a:endParaRPr>
          </a:p>
          <a:p>
            <a:pPr marL="457200" indent="-457200">
              <a:lnSpc>
                <a:spcPct val="150000"/>
              </a:lnSpc>
              <a:spcBef>
                <a:spcPct val="50000"/>
              </a:spcBef>
              <a:buClr>
                <a:schemeClr val="tx2"/>
              </a:buClr>
            </a:pPr>
            <a:r>
              <a:rPr lang="zh-CN" altLang="en-US" sz="2000" dirty="0">
                <a:solidFill>
                  <a:srgbClr val="000000"/>
                </a:solidFill>
                <a:ea typeface="楷体_GB2312" pitchFamily="49" charset="-122"/>
              </a:rPr>
              <a:t>设运算符包括</a:t>
            </a:r>
            <a:r>
              <a:rPr lang="en-US" altLang="zh-CN" sz="2000" dirty="0">
                <a:solidFill>
                  <a:srgbClr val="000000"/>
                </a:solidFill>
                <a:ea typeface="楷体_GB2312" pitchFamily="49" charset="-122"/>
              </a:rPr>
              <a:t>+</a:t>
            </a:r>
            <a:r>
              <a:rPr lang="zh-CN" altLang="en-US" sz="2000" dirty="0">
                <a:solidFill>
                  <a:srgbClr val="000000"/>
                </a:solidFill>
                <a:ea typeface="楷体_GB2312" pitchFamily="49" charset="-122"/>
              </a:rPr>
              <a:t>、</a:t>
            </a:r>
            <a:r>
              <a:rPr lang="en-US" altLang="zh-CN" sz="2000" dirty="0">
                <a:solidFill>
                  <a:srgbClr val="000000"/>
                </a:solidFill>
                <a:ea typeface="楷体_GB2312" pitchFamily="49" charset="-122"/>
              </a:rPr>
              <a:t>-</a:t>
            </a:r>
            <a:r>
              <a:rPr lang="zh-CN" altLang="en-US" sz="2000" dirty="0">
                <a:solidFill>
                  <a:srgbClr val="000000"/>
                </a:solidFill>
                <a:ea typeface="楷体_GB2312" pitchFamily="49" charset="-122"/>
              </a:rPr>
              <a:t>、*、</a:t>
            </a:r>
            <a:r>
              <a:rPr lang="en-US" altLang="zh-CN" sz="2000" dirty="0">
                <a:solidFill>
                  <a:srgbClr val="000000"/>
                </a:solidFill>
                <a:ea typeface="楷体_GB2312" pitchFamily="49" charset="-122"/>
              </a:rPr>
              <a:t>/</a:t>
            </a:r>
            <a:r>
              <a:rPr lang="zh-CN" altLang="en-US" sz="2000" dirty="0">
                <a:solidFill>
                  <a:srgbClr val="000000"/>
                </a:solidFill>
                <a:ea typeface="楷体_GB2312" pitchFamily="49" charset="-122"/>
              </a:rPr>
              <a:t>、</a:t>
            </a:r>
            <a:r>
              <a:rPr lang="en-US" altLang="zh-CN" sz="2000" dirty="0">
                <a:solidFill>
                  <a:srgbClr val="000000"/>
                </a:solidFill>
                <a:ea typeface="楷体_GB2312" pitchFamily="49" charset="-122"/>
              </a:rPr>
              <a:t>%</a:t>
            </a:r>
            <a:r>
              <a:rPr lang="zh-CN" altLang="en-US" sz="2000" dirty="0">
                <a:solidFill>
                  <a:srgbClr val="000000"/>
                </a:solidFill>
                <a:ea typeface="楷体_GB2312" pitchFamily="49" charset="-122"/>
              </a:rPr>
              <a:t>、</a:t>
            </a:r>
            <a:r>
              <a:rPr lang="en-US" altLang="zh-CN" sz="2000" dirty="0">
                <a:solidFill>
                  <a:srgbClr val="000000"/>
                </a:solidFill>
                <a:ea typeface="楷体_GB2312" pitchFamily="49" charset="-122"/>
              </a:rPr>
              <a:t>^</a:t>
            </a:r>
            <a:r>
              <a:rPr lang="zh-CN" altLang="en-US" sz="2000" dirty="0">
                <a:solidFill>
                  <a:srgbClr val="000000"/>
                </a:solidFill>
                <a:ea typeface="楷体_GB2312" pitchFamily="49" charset="-122"/>
              </a:rPr>
              <a:t>和（）</a:t>
            </a:r>
            <a:endParaRPr lang="zh-CN" altLang="en-US" sz="2000" dirty="0">
              <a:solidFill>
                <a:srgbClr val="000000"/>
              </a:solidFill>
              <a:ea typeface="楷体_GB2312" pitchFamily="49" charset="-122"/>
            </a:endParaRPr>
          </a:p>
          <a:p>
            <a:pPr eaLnBrk="0" hangingPunct="0">
              <a:lnSpc>
                <a:spcPct val="150000"/>
              </a:lnSpc>
            </a:pPr>
            <a:r>
              <a:rPr lang="zh-CN" altLang="en-US" sz="2000" dirty="0">
                <a:solidFill>
                  <a:srgbClr val="000000"/>
                </a:solidFill>
                <a:ea typeface="楷体_GB2312" pitchFamily="49" charset="-122"/>
              </a:rPr>
              <a:t>设运算规则为：</a:t>
            </a:r>
            <a:r>
              <a:rPr lang="en-US" altLang="zh-CN" sz="2000" dirty="0">
                <a:solidFill>
                  <a:srgbClr val="000000"/>
                </a:solidFill>
                <a:ea typeface="楷体_GB2312" pitchFamily="49" charset="-122"/>
              </a:rPr>
              <a:t>1</a:t>
            </a:r>
            <a:r>
              <a:rPr lang="zh-CN" altLang="en-US" sz="2000" dirty="0">
                <a:solidFill>
                  <a:srgbClr val="000000"/>
                </a:solidFill>
                <a:ea typeface="楷体_GB2312" pitchFamily="49" charset="-122"/>
              </a:rPr>
              <a:t>） 优先级（ ）→  </a:t>
            </a:r>
            <a:r>
              <a:rPr lang="en-US" altLang="zh-CN" sz="2000" dirty="0">
                <a:solidFill>
                  <a:srgbClr val="000000"/>
                </a:solidFill>
                <a:ea typeface="楷体_GB2312" pitchFamily="49" charset="-122"/>
              </a:rPr>
              <a:t>^  → ×</a:t>
            </a:r>
            <a:r>
              <a:rPr lang="zh-CN" altLang="en-US" sz="2000" dirty="0">
                <a:solidFill>
                  <a:srgbClr val="000000"/>
                </a:solidFill>
                <a:ea typeface="楷体_GB2312" pitchFamily="49" charset="-122"/>
              </a:rPr>
              <a:t>、</a:t>
            </a:r>
            <a:r>
              <a:rPr lang="en-US" altLang="zh-CN" sz="2000" dirty="0">
                <a:solidFill>
                  <a:srgbClr val="000000"/>
                </a:solidFill>
                <a:ea typeface="楷体_GB2312" pitchFamily="49" charset="-122"/>
              </a:rPr>
              <a:t>/</a:t>
            </a:r>
            <a:r>
              <a:rPr lang="zh-CN" altLang="en-US" sz="2000" dirty="0">
                <a:solidFill>
                  <a:srgbClr val="000000"/>
                </a:solidFill>
                <a:ea typeface="楷体_GB2312" pitchFamily="49" charset="-122"/>
              </a:rPr>
              <a:t>、</a:t>
            </a:r>
            <a:r>
              <a:rPr lang="en-US" altLang="zh-CN" sz="2000" dirty="0">
                <a:solidFill>
                  <a:srgbClr val="000000"/>
                </a:solidFill>
                <a:ea typeface="楷体_GB2312" pitchFamily="49" charset="-122"/>
              </a:rPr>
              <a:t>%  →  +</a:t>
            </a:r>
            <a:r>
              <a:rPr lang="zh-CN" altLang="en-US" sz="2000" dirty="0">
                <a:solidFill>
                  <a:srgbClr val="000000"/>
                </a:solidFill>
                <a:ea typeface="楷体_GB2312" pitchFamily="49" charset="-122"/>
              </a:rPr>
              <a:t>、</a:t>
            </a:r>
            <a:r>
              <a:rPr lang="en-US" altLang="zh-CN" sz="2000" dirty="0">
                <a:solidFill>
                  <a:srgbClr val="000000"/>
                </a:solidFill>
                <a:ea typeface="楷体_GB2312" pitchFamily="49" charset="-122"/>
              </a:rPr>
              <a:t>- </a:t>
            </a:r>
            <a:r>
              <a:rPr lang="zh-CN" altLang="en-US" sz="2000" dirty="0">
                <a:solidFill>
                  <a:srgbClr val="000000"/>
                </a:solidFill>
                <a:ea typeface="楷体_GB2312" pitchFamily="49" charset="-122"/>
              </a:rPr>
              <a:t>；</a:t>
            </a:r>
            <a:endParaRPr lang="zh-CN" altLang="en-US" sz="2000" dirty="0">
              <a:solidFill>
                <a:srgbClr val="000000"/>
              </a:solidFill>
              <a:ea typeface="楷体_GB2312" pitchFamily="49" charset="-122"/>
            </a:endParaRPr>
          </a:p>
          <a:p>
            <a:pPr eaLnBrk="0" hangingPunct="0">
              <a:lnSpc>
                <a:spcPct val="150000"/>
              </a:lnSpc>
            </a:pPr>
            <a:r>
              <a:rPr lang="en-US" altLang="zh-CN" sz="2000" dirty="0">
                <a:solidFill>
                  <a:srgbClr val="000000"/>
                </a:solidFill>
                <a:ea typeface="楷体_GB2312" pitchFamily="49" charset="-122"/>
              </a:rPr>
              <a:t>2</a:t>
            </a:r>
            <a:r>
              <a:rPr lang="zh-CN" altLang="en-US" sz="2000" dirty="0">
                <a:solidFill>
                  <a:srgbClr val="000000"/>
                </a:solidFill>
                <a:ea typeface="楷体_GB2312" pitchFamily="49" charset="-122"/>
              </a:rPr>
              <a:t>）有括号出现时先算括号内的，后算括号外的，多层括号，由内向外进行；</a:t>
            </a:r>
            <a:r>
              <a:rPr lang="en-US" altLang="zh-CN" sz="2000" dirty="0">
                <a:solidFill>
                  <a:srgbClr val="000000"/>
                </a:solidFill>
                <a:ea typeface="楷体_GB2312" pitchFamily="49" charset="-122"/>
              </a:rPr>
              <a:t>3</a:t>
            </a:r>
            <a:r>
              <a:rPr lang="zh-CN" altLang="en-US" sz="2000" dirty="0">
                <a:solidFill>
                  <a:srgbClr val="000000"/>
                </a:solidFill>
                <a:ea typeface="楷体_GB2312" pitchFamily="49" charset="-122"/>
              </a:rPr>
              <a:t>） 乘方连续出现时先算最右面的。</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700405" y="1205230"/>
            <a:ext cx="7849870" cy="4707890"/>
          </a:xfrm>
          <a:prstGeom prst="rect">
            <a:avLst/>
          </a:prstGeom>
          <a:noFill/>
          <a:ln w="9525">
            <a:noFill/>
            <a:miter lim="800000"/>
          </a:ln>
        </p:spPr>
        <p:txBody>
          <a:bodyPr wrap="square" lIns="92075" tIns="46038" rIns="92075" bIns="46038">
            <a:spAutoFit/>
          </a:bodyPr>
          <a:lstStyle/>
          <a:p>
            <a:pPr indent="0" fontAlgn="auto">
              <a:lnSpc>
                <a:spcPct val="150000"/>
              </a:lnSpc>
              <a:spcBef>
                <a:spcPts val="0"/>
              </a:spcBef>
              <a:buClr>
                <a:schemeClr val="tx2"/>
              </a:buClr>
              <a:buNone/>
            </a:pPr>
            <a:r>
              <a:rPr lang="en-US" altLang="zh-CN" sz="2000" dirty="0">
                <a:solidFill>
                  <a:srgbClr val="000000"/>
                </a:solidFill>
                <a:ea typeface="楷体_GB2312" pitchFamily="49" charset="-122"/>
              </a:rPr>
              <a:t>(1)</a:t>
            </a:r>
            <a:r>
              <a:rPr lang="zh-CN" altLang="en-US" sz="2000" dirty="0">
                <a:solidFill>
                  <a:srgbClr val="000000"/>
                </a:solidFill>
                <a:ea typeface="楷体_GB2312" pitchFamily="49" charset="-122"/>
              </a:rPr>
              <a:t>中缀表达式求值    </a:t>
            </a:r>
            <a:endParaRPr lang="en-US" altLang="zh-CN" sz="2000" dirty="0">
              <a:solidFill>
                <a:srgbClr val="000000"/>
              </a:solidFill>
              <a:ea typeface="楷体_GB2312" pitchFamily="49" charset="-122"/>
            </a:endParaRPr>
          </a:p>
          <a:p>
            <a:pPr indent="0" fontAlgn="auto">
              <a:lnSpc>
                <a:spcPct val="150000"/>
              </a:lnSpc>
              <a:spcBef>
                <a:spcPts val="0"/>
              </a:spcBef>
              <a:buClr>
                <a:schemeClr val="tx2"/>
              </a:buClr>
            </a:pPr>
            <a:r>
              <a:rPr lang="zh-CN" altLang="en-US" sz="2000" dirty="0">
                <a:solidFill>
                  <a:srgbClr val="000000"/>
                </a:solidFill>
                <a:ea typeface="楷体_GB2312" pitchFamily="49" charset="-122"/>
              </a:rPr>
              <a:t>如表达式“</a:t>
            </a:r>
            <a:r>
              <a:rPr lang="en-US" altLang="zh-CN" sz="2000" dirty="0">
                <a:solidFill>
                  <a:srgbClr val="000000"/>
                </a:solidFill>
                <a:ea typeface="楷体_GB2312" pitchFamily="49" charset="-122"/>
              </a:rPr>
              <a:t>3*2^</a:t>
            </a:r>
            <a:r>
              <a:rPr lang="zh-CN" altLang="en-US" sz="2000" dirty="0">
                <a:solidFill>
                  <a:srgbClr val="000000"/>
                </a:solidFill>
                <a:ea typeface="楷体_GB2312" pitchFamily="49" charset="-122"/>
              </a:rPr>
              <a:t>（</a:t>
            </a:r>
            <a:r>
              <a:rPr lang="en-US" altLang="zh-CN" sz="2000" dirty="0">
                <a:solidFill>
                  <a:srgbClr val="000000"/>
                </a:solidFill>
                <a:ea typeface="楷体_GB2312" pitchFamily="49" charset="-122"/>
              </a:rPr>
              <a:t>4+2*2-1</a:t>
            </a:r>
            <a:r>
              <a:rPr lang="zh-CN" altLang="en-US" sz="2000" dirty="0">
                <a:solidFill>
                  <a:srgbClr val="000000"/>
                </a:solidFill>
                <a:ea typeface="楷体_GB2312" pitchFamily="49" charset="-122"/>
              </a:rPr>
              <a:t>*</a:t>
            </a:r>
            <a:r>
              <a:rPr lang="en-US" altLang="zh-CN" sz="2000" dirty="0">
                <a:solidFill>
                  <a:srgbClr val="000000"/>
                </a:solidFill>
                <a:ea typeface="楷体_GB2312" pitchFamily="49" charset="-122"/>
              </a:rPr>
              <a:t>3</a:t>
            </a:r>
            <a:r>
              <a:rPr lang="zh-CN" altLang="en-US" sz="2000" dirty="0">
                <a:solidFill>
                  <a:srgbClr val="000000"/>
                </a:solidFill>
                <a:ea typeface="楷体_GB2312" pitchFamily="49" charset="-122"/>
              </a:rPr>
              <a:t>）</a:t>
            </a:r>
            <a:r>
              <a:rPr lang="en-US" altLang="zh-CN" sz="2000" dirty="0">
                <a:solidFill>
                  <a:srgbClr val="000000"/>
                </a:solidFill>
                <a:ea typeface="楷体_GB2312" pitchFamily="49" charset="-122"/>
              </a:rPr>
              <a:t>-5”</a:t>
            </a:r>
            <a:endParaRPr lang="en-US" altLang="zh-CN" sz="2000" dirty="0">
              <a:solidFill>
                <a:srgbClr val="000000"/>
              </a:solidFill>
              <a:ea typeface="楷体_GB2312" pitchFamily="49" charset="-122"/>
            </a:endParaRPr>
          </a:p>
          <a:p>
            <a:pPr marL="457200" indent="-457200" fontAlgn="auto">
              <a:lnSpc>
                <a:spcPct val="150000"/>
              </a:lnSpc>
              <a:spcBef>
                <a:spcPts val="0"/>
              </a:spcBef>
              <a:buClr>
                <a:schemeClr val="tx2"/>
              </a:buClr>
            </a:pPr>
            <a:r>
              <a:rPr lang="zh-CN" altLang="en-US" sz="2000" dirty="0">
                <a:solidFill>
                  <a:srgbClr val="000000"/>
                </a:solidFill>
                <a:ea typeface="楷体_GB2312" pitchFamily="49" charset="-122"/>
              </a:rPr>
              <a:t>正确的处理过程是：需要两个栈，</a:t>
            </a:r>
            <a:r>
              <a:rPr lang="zh-CN" altLang="en-US" sz="2000" dirty="0">
                <a:solidFill>
                  <a:srgbClr val="FF0000"/>
                </a:solidFill>
                <a:ea typeface="楷体_GB2312" pitchFamily="49" charset="-122"/>
              </a:rPr>
              <a:t>运算对象栈</a:t>
            </a:r>
            <a:r>
              <a:rPr lang="en-US" altLang="zh-CN" sz="2000" dirty="0">
                <a:solidFill>
                  <a:srgbClr val="FF0000"/>
                </a:solidFill>
                <a:ea typeface="楷体_GB2312" pitchFamily="49" charset="-122"/>
              </a:rPr>
              <a:t>s1</a:t>
            </a:r>
            <a:r>
              <a:rPr lang="zh-CN" altLang="en-US" sz="2000" dirty="0">
                <a:solidFill>
                  <a:srgbClr val="FF0000"/>
                </a:solidFill>
                <a:ea typeface="楷体_GB2312" pitchFamily="49" charset="-122"/>
              </a:rPr>
              <a:t>和算符栈</a:t>
            </a:r>
            <a:r>
              <a:rPr lang="en-US" altLang="zh-CN" sz="2000" dirty="0">
                <a:solidFill>
                  <a:srgbClr val="FF0000"/>
                </a:solidFill>
                <a:ea typeface="楷体_GB2312" pitchFamily="49" charset="-122"/>
              </a:rPr>
              <a:t>s2.</a:t>
            </a:r>
            <a:endParaRPr lang="en-US" altLang="zh-CN" sz="2000" dirty="0">
              <a:solidFill>
                <a:srgbClr val="FF0000"/>
              </a:solidFill>
              <a:ea typeface="楷体_GB2312" pitchFamily="49" charset="-122"/>
            </a:endParaRPr>
          </a:p>
          <a:p>
            <a:pPr fontAlgn="auto">
              <a:lnSpc>
                <a:spcPct val="150000"/>
              </a:lnSpc>
              <a:spcBef>
                <a:spcPts val="0"/>
              </a:spcBef>
              <a:buClr>
                <a:schemeClr val="tx2"/>
              </a:buClr>
            </a:pPr>
            <a:r>
              <a:rPr lang="zh-CN" altLang="en-US" sz="2000" dirty="0">
                <a:solidFill>
                  <a:srgbClr val="FF0000"/>
                </a:solidFill>
                <a:ea typeface="楷体_GB2312" pitchFamily="49" charset="-122"/>
              </a:rPr>
              <a:t>自左向右扫描</a:t>
            </a:r>
            <a:r>
              <a:rPr lang="zh-CN" altLang="en-US" sz="2000" dirty="0">
                <a:solidFill>
                  <a:srgbClr val="000000"/>
                </a:solidFill>
                <a:ea typeface="楷体_GB2312" pitchFamily="49" charset="-122"/>
              </a:rPr>
              <a:t>表达式的</a:t>
            </a:r>
            <a:r>
              <a:rPr lang="zh-CN" altLang="en-US" sz="2000" dirty="0">
                <a:solidFill>
                  <a:srgbClr val="FF0000"/>
                </a:solidFill>
                <a:ea typeface="楷体_GB2312" pitchFamily="49" charset="-122"/>
              </a:rPr>
              <a:t>每一个字符</a:t>
            </a:r>
            <a:r>
              <a:rPr lang="zh-CN" altLang="en-US" sz="2000" dirty="0">
                <a:solidFill>
                  <a:srgbClr val="000000"/>
                </a:solidFill>
                <a:ea typeface="楷体_GB2312" pitchFamily="49" charset="-122"/>
              </a:rPr>
              <a:t>，</a:t>
            </a:r>
            <a:endParaRPr lang="zh-CN" altLang="en-US" sz="2000" dirty="0">
              <a:solidFill>
                <a:srgbClr val="000000"/>
              </a:solidFill>
              <a:ea typeface="楷体_GB2312" pitchFamily="49" charset="-122"/>
            </a:endParaRPr>
          </a:p>
          <a:p>
            <a:pPr marL="342900" indent="-342900" fontAlgn="auto">
              <a:lnSpc>
                <a:spcPct val="150000"/>
              </a:lnSpc>
              <a:spcBef>
                <a:spcPts val="0"/>
              </a:spcBef>
              <a:buClr>
                <a:schemeClr val="tx2"/>
              </a:buClr>
              <a:buFont typeface="Arial" panose="020B0604020202020204" pitchFamily="34" charset="0"/>
              <a:buChar char="•"/>
            </a:pPr>
            <a:r>
              <a:rPr lang="zh-CN" altLang="en-US" sz="2000" dirty="0">
                <a:solidFill>
                  <a:srgbClr val="000000"/>
                </a:solidFill>
                <a:ea typeface="楷体_GB2312" pitchFamily="49" charset="-122"/>
              </a:rPr>
              <a:t>若</a:t>
            </a:r>
            <a:r>
              <a:rPr lang="zh-CN" altLang="en-US" sz="2000" dirty="0">
                <a:solidFill>
                  <a:srgbClr val="FF0000"/>
                </a:solidFill>
                <a:ea typeface="楷体_GB2312" pitchFamily="49" charset="-122"/>
              </a:rPr>
              <a:t>当前字符是运算对象</a:t>
            </a:r>
            <a:r>
              <a:rPr lang="zh-CN" altLang="en-US" sz="2000" dirty="0">
                <a:solidFill>
                  <a:srgbClr val="000000"/>
                </a:solidFill>
                <a:ea typeface="楷体_GB2312" pitchFamily="49" charset="-122"/>
              </a:rPr>
              <a:t>，则入</a:t>
            </a:r>
            <a:r>
              <a:rPr lang="zh-CN" altLang="en-US" sz="2000" dirty="0">
                <a:solidFill>
                  <a:srgbClr val="FF0000"/>
                </a:solidFill>
                <a:ea typeface="楷体_GB2312" pitchFamily="49" charset="-122"/>
              </a:rPr>
              <a:t>对象栈</a:t>
            </a:r>
            <a:r>
              <a:rPr lang="zh-CN" altLang="en-US" sz="2000" dirty="0">
                <a:solidFill>
                  <a:srgbClr val="000000"/>
                </a:solidFill>
                <a:ea typeface="楷体_GB2312" pitchFamily="49" charset="-122"/>
              </a:rPr>
              <a:t>，</a:t>
            </a:r>
            <a:endParaRPr lang="zh-CN" altLang="en-US" sz="2000" dirty="0">
              <a:solidFill>
                <a:srgbClr val="000000"/>
              </a:solidFill>
              <a:ea typeface="楷体_GB2312" pitchFamily="49" charset="-122"/>
            </a:endParaRPr>
          </a:p>
          <a:p>
            <a:pPr marL="342900" indent="-342900" fontAlgn="auto">
              <a:lnSpc>
                <a:spcPct val="150000"/>
              </a:lnSpc>
              <a:spcBef>
                <a:spcPts val="0"/>
              </a:spcBef>
              <a:buClr>
                <a:schemeClr val="tx2"/>
              </a:buClr>
              <a:buFont typeface="Arial" panose="020B0604020202020204" pitchFamily="34" charset="0"/>
              <a:buChar char="•"/>
            </a:pPr>
            <a:r>
              <a:rPr lang="zh-CN" altLang="en-US" sz="2000" dirty="0">
                <a:solidFill>
                  <a:srgbClr val="000000"/>
                </a:solidFill>
                <a:ea typeface="楷体_GB2312" pitchFamily="49" charset="-122"/>
              </a:rPr>
              <a:t>如果是运算符时：</a:t>
            </a:r>
            <a:endParaRPr lang="zh-CN" altLang="en-US" sz="2000" dirty="0">
              <a:solidFill>
                <a:srgbClr val="000000"/>
              </a:solidFill>
              <a:ea typeface="楷体_GB2312" pitchFamily="49" charset="-122"/>
            </a:endParaRPr>
          </a:p>
          <a:p>
            <a:pPr marL="800100" lvl="1" indent="-342900" fontAlgn="auto">
              <a:lnSpc>
                <a:spcPct val="150000"/>
              </a:lnSpc>
              <a:spcBef>
                <a:spcPts val="0"/>
              </a:spcBef>
              <a:buClr>
                <a:schemeClr val="tx2"/>
              </a:buClr>
              <a:buFont typeface="Arial" panose="020B0604020202020204" pitchFamily="34" charset="0"/>
              <a:buChar char="•"/>
            </a:pPr>
            <a:r>
              <a:rPr lang="zh-CN" altLang="en-US" sz="2000" dirty="0">
                <a:solidFill>
                  <a:srgbClr val="FF0000"/>
                </a:solidFill>
                <a:ea typeface="楷体_GB2312" pitchFamily="49" charset="-122"/>
              </a:rPr>
              <a:t>若</a:t>
            </a:r>
            <a:r>
              <a:rPr lang="zh-CN" altLang="en-US" sz="2000" dirty="0">
                <a:solidFill>
                  <a:srgbClr val="000000"/>
                </a:solidFill>
                <a:ea typeface="楷体_GB2312" pitchFamily="49" charset="-122"/>
              </a:rPr>
              <a:t>这个运算符</a:t>
            </a:r>
            <a:r>
              <a:rPr lang="zh-CN" altLang="en-US" sz="2000" dirty="0">
                <a:solidFill>
                  <a:srgbClr val="FF0000"/>
                </a:solidFill>
                <a:ea typeface="楷体_GB2312" pitchFamily="49" charset="-122"/>
              </a:rPr>
              <a:t>比栈顶运算符高，则入栈</a:t>
            </a:r>
            <a:r>
              <a:rPr lang="zh-CN" altLang="en-US" sz="2000" dirty="0">
                <a:solidFill>
                  <a:srgbClr val="000000"/>
                </a:solidFill>
                <a:ea typeface="楷体_GB2312" pitchFamily="49" charset="-122"/>
              </a:rPr>
              <a:t>，继续向后处理，</a:t>
            </a:r>
            <a:endParaRPr lang="zh-CN" altLang="en-US" sz="2000" dirty="0">
              <a:solidFill>
                <a:srgbClr val="000000"/>
              </a:solidFill>
              <a:ea typeface="楷体_GB2312" pitchFamily="49" charset="-122"/>
            </a:endParaRPr>
          </a:p>
          <a:p>
            <a:pPr marL="800100" lvl="1" indent="-342900" fontAlgn="auto">
              <a:lnSpc>
                <a:spcPct val="150000"/>
              </a:lnSpc>
              <a:spcBef>
                <a:spcPts val="0"/>
              </a:spcBef>
              <a:buClr>
                <a:schemeClr val="tx2"/>
              </a:buClr>
              <a:buFont typeface="Arial" panose="020B0604020202020204" pitchFamily="34" charset="0"/>
              <a:buChar char="•"/>
            </a:pPr>
            <a:r>
              <a:rPr lang="zh-CN" altLang="en-US" sz="2000" dirty="0">
                <a:solidFill>
                  <a:srgbClr val="FF0000"/>
                </a:solidFill>
                <a:ea typeface="楷体_GB2312" pitchFamily="49" charset="-122"/>
              </a:rPr>
              <a:t>若</a:t>
            </a:r>
            <a:r>
              <a:rPr lang="zh-CN" altLang="en-US" sz="2000" dirty="0">
                <a:solidFill>
                  <a:srgbClr val="000000"/>
                </a:solidFill>
                <a:ea typeface="楷体_GB2312" pitchFamily="49" charset="-122"/>
              </a:rPr>
              <a:t>这个运算符</a:t>
            </a:r>
            <a:r>
              <a:rPr lang="zh-CN" altLang="en-US" sz="2000" dirty="0">
                <a:solidFill>
                  <a:srgbClr val="FF0000"/>
                </a:solidFill>
                <a:ea typeface="楷体_GB2312" pitchFamily="49" charset="-122"/>
              </a:rPr>
              <a:t>比栈顶运算符低，</a:t>
            </a:r>
            <a:r>
              <a:rPr lang="zh-CN" altLang="en-US" sz="2000" dirty="0">
                <a:solidFill>
                  <a:srgbClr val="000000"/>
                </a:solidFill>
                <a:ea typeface="楷体_GB2312" pitchFamily="49" charset="-122"/>
              </a:rPr>
              <a:t>则从对象栈</a:t>
            </a:r>
            <a:r>
              <a:rPr lang="zh-CN" altLang="en-US" sz="2000" dirty="0">
                <a:solidFill>
                  <a:srgbClr val="FF0000"/>
                </a:solidFill>
                <a:ea typeface="楷体_GB2312" pitchFamily="49" charset="-122"/>
              </a:rPr>
              <a:t>出栈两个运算对象</a:t>
            </a:r>
            <a:r>
              <a:rPr lang="zh-CN" altLang="en-US" sz="2000" dirty="0">
                <a:solidFill>
                  <a:srgbClr val="000000"/>
                </a:solidFill>
                <a:ea typeface="楷体_GB2312" pitchFamily="49" charset="-122"/>
              </a:rPr>
              <a:t>，从算符栈</a:t>
            </a:r>
            <a:r>
              <a:rPr lang="zh-CN" altLang="en-US" sz="2000" dirty="0">
                <a:solidFill>
                  <a:srgbClr val="FF0000"/>
                </a:solidFill>
                <a:ea typeface="楷体_GB2312" pitchFamily="49" charset="-122"/>
              </a:rPr>
              <a:t>出栈一个运算符</a:t>
            </a:r>
            <a:r>
              <a:rPr lang="zh-CN" altLang="en-US" sz="2000" dirty="0">
                <a:solidFill>
                  <a:srgbClr val="000000"/>
                </a:solidFill>
                <a:ea typeface="楷体_GB2312" pitchFamily="49" charset="-122"/>
              </a:rPr>
              <a:t>进行运算，并将其</a:t>
            </a:r>
            <a:r>
              <a:rPr lang="zh-CN" altLang="en-US" sz="2000" dirty="0">
                <a:solidFill>
                  <a:srgbClr val="FF0000"/>
                </a:solidFill>
                <a:ea typeface="楷体_GB2312" pitchFamily="49" charset="-122"/>
              </a:rPr>
              <a:t>结果入对象栈</a:t>
            </a:r>
            <a:endParaRPr lang="zh-CN" altLang="en-US" sz="2000" dirty="0">
              <a:solidFill>
                <a:srgbClr val="FF0000"/>
              </a:solidFill>
              <a:ea typeface="楷体_GB2312" pitchFamily="49" charset="-122"/>
            </a:endParaRPr>
          </a:p>
          <a:p>
            <a:pPr marL="342900" indent="-342900" fontAlgn="auto">
              <a:lnSpc>
                <a:spcPct val="150000"/>
              </a:lnSpc>
              <a:spcBef>
                <a:spcPts val="0"/>
              </a:spcBef>
              <a:buClr>
                <a:schemeClr val="tx2"/>
              </a:buClr>
              <a:buFont typeface="Arial" panose="020B0604020202020204" pitchFamily="34" charset="0"/>
              <a:buChar char="•"/>
            </a:pPr>
            <a:r>
              <a:rPr lang="zh-CN" altLang="en-US" sz="2000" dirty="0">
                <a:solidFill>
                  <a:srgbClr val="000000"/>
                </a:solidFill>
                <a:ea typeface="楷体_GB2312" pitchFamily="49" charset="-122"/>
              </a:rPr>
              <a:t>继续处理当前字符，如处理完则处理下一</a:t>
            </a:r>
            <a:r>
              <a:rPr lang="zh-CN" altLang="en-US" sz="2000" dirty="0">
                <a:solidFill>
                  <a:srgbClr val="000000"/>
                </a:solidFill>
                <a:ea typeface="楷体_GB2312" pitchFamily="49" charset="-122"/>
              </a:rPr>
              <a:t>字符，</a:t>
            </a:r>
            <a:r>
              <a:rPr lang="zh-CN" altLang="en-US" sz="2000" dirty="0">
                <a:solidFill>
                  <a:srgbClr val="000000"/>
                </a:solidFill>
                <a:ea typeface="楷体_GB2312" pitchFamily="49" charset="-122"/>
              </a:rPr>
              <a:t>直到遇到结束符。</a:t>
            </a:r>
            <a:endParaRPr lang="zh-CN" altLang="en-US" sz="2000" dirty="0">
              <a:solidFill>
                <a:srgbClr val="000000"/>
              </a:solidFill>
              <a:ea typeface="楷体_GB2312" pitchFamily="49" charset="-122"/>
            </a:endParaRPr>
          </a:p>
        </p:txBody>
      </p:sp>
      <p:sp>
        <p:nvSpPr>
          <p:cNvPr id="102404" name="Rectangle 5"/>
          <p:cNvSpPr txBox="1">
            <a:spLocks noRot="1" noChangeArrowheads="1"/>
          </p:cNvSpPr>
          <p:nvPr/>
        </p:nvSpPr>
        <p:spPr bwMode="auto">
          <a:xfrm>
            <a:off x="854075" y="620713"/>
            <a:ext cx="3646487" cy="698500"/>
          </a:xfrm>
          <a:prstGeom prst="rect">
            <a:avLst/>
          </a:prstGeom>
          <a:noFill/>
          <a:ln w="9525">
            <a:noFill/>
            <a:miter lim="800000"/>
          </a:ln>
        </p:spPr>
        <p:txBody>
          <a:bodyPr/>
          <a:lstStyle/>
          <a:p>
            <a:pPr marL="342900" indent="-342900" eaLnBrk="0" hangingPunct="0">
              <a:spcBef>
                <a:spcPct val="20000"/>
              </a:spcBef>
              <a:buClr>
                <a:schemeClr val="hlink"/>
              </a:buClr>
              <a:buSzPct val="70000"/>
              <a:buFont typeface="Wingdings" panose="05000000000000000000" pitchFamily="2" charset="2"/>
              <a:buNone/>
            </a:pPr>
            <a:r>
              <a:rPr kumimoji="1" lang="zh-CN" altLang="en-US" sz="2800" u="sng" dirty="0">
                <a:solidFill>
                  <a:srgbClr val="B9070F"/>
                </a:solidFill>
                <a:latin typeface="楷体_GB2312" pitchFamily="49" charset="-122"/>
                <a:ea typeface="楷体_GB2312" pitchFamily="49" charset="-122"/>
              </a:rPr>
              <a:t>例</a:t>
            </a:r>
            <a:r>
              <a:rPr kumimoji="1" lang="en-US" altLang="zh-CN" sz="2800" u="sng" dirty="0">
                <a:solidFill>
                  <a:srgbClr val="B9070F"/>
                </a:solidFill>
                <a:latin typeface="楷体_GB2312" pitchFamily="49" charset="-122"/>
                <a:ea typeface="楷体_GB2312" pitchFamily="49" charset="-122"/>
              </a:rPr>
              <a:t> </a:t>
            </a:r>
            <a:r>
              <a:rPr kumimoji="1" lang="zh-CN" altLang="en-US" sz="2800" dirty="0">
                <a:solidFill>
                  <a:srgbClr val="B9070F"/>
                </a:solidFill>
                <a:latin typeface="楷体_GB2312" pitchFamily="49" charset="-122"/>
                <a:ea typeface="楷体_GB2312" pitchFamily="49" charset="-122"/>
              </a:rPr>
              <a:t>表达式求值</a:t>
            </a:r>
            <a:endParaRPr kumimoji="1" lang="zh-CN" altLang="en-US" sz="2800" dirty="0">
              <a:solidFill>
                <a:srgbClr val="B9070F"/>
              </a:solidFill>
              <a:latin typeface="楷体_GB2312" pitchFamily="49" charset="-122"/>
              <a:ea typeface="楷体_GB2312" pitchFamily="49" charset="-122"/>
            </a:endParaRPr>
          </a:p>
        </p:txBody>
      </p:sp>
    </p:spTree>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2"/>
          <p:cNvSpPr txBox="1">
            <a:spLocks noChangeArrowheads="1"/>
          </p:cNvSpPr>
          <p:nvPr/>
        </p:nvSpPr>
        <p:spPr bwMode="auto">
          <a:xfrm>
            <a:off x="611188" y="392097"/>
            <a:ext cx="8001000" cy="645160"/>
          </a:xfrm>
          <a:prstGeom prst="rect">
            <a:avLst/>
          </a:prstGeom>
          <a:noFill/>
          <a:ln w="9525">
            <a:noFill/>
            <a:miter lim="800000"/>
          </a:ln>
        </p:spPr>
        <p:txBody>
          <a:bodyPr lIns="92075" tIns="46038" rIns="92075" bIns="46038">
            <a:spAutoFit/>
          </a:bodyPr>
          <a:lstStyle/>
          <a:p>
            <a:pPr>
              <a:spcBef>
                <a:spcPct val="50000"/>
              </a:spcBef>
              <a:buClr>
                <a:schemeClr val="tx2"/>
              </a:buClr>
            </a:pPr>
            <a:r>
              <a:rPr lang="en-US" altLang="zh-CN" dirty="0"/>
              <a:t>    </a:t>
            </a:r>
            <a:r>
              <a:rPr lang="zh-CN" altLang="en-US" dirty="0">
                <a:ea typeface="楷体_GB2312" pitchFamily="49" charset="-122"/>
              </a:rPr>
              <a:t>中缀表达式表达式 “</a:t>
            </a:r>
            <a:r>
              <a:rPr lang="en-US" altLang="zh-CN" dirty="0">
                <a:ea typeface="楷体_GB2312" pitchFamily="49" charset="-122"/>
              </a:rPr>
              <a:t>3*2^</a:t>
            </a:r>
            <a:r>
              <a:rPr lang="zh-CN" altLang="en-US" dirty="0">
                <a:ea typeface="楷体_GB2312" pitchFamily="49" charset="-122"/>
              </a:rPr>
              <a:t>（</a:t>
            </a:r>
            <a:r>
              <a:rPr lang="en-US" altLang="zh-CN" dirty="0">
                <a:ea typeface="楷体_GB2312" pitchFamily="49" charset="-122"/>
              </a:rPr>
              <a:t>4+2*2-1</a:t>
            </a:r>
            <a:r>
              <a:rPr lang="zh-CN" altLang="en-US" dirty="0">
                <a:ea typeface="楷体_GB2312" pitchFamily="49" charset="-122"/>
              </a:rPr>
              <a:t>*</a:t>
            </a:r>
            <a:r>
              <a:rPr lang="en-US" altLang="zh-CN" dirty="0">
                <a:ea typeface="楷体_GB2312" pitchFamily="49" charset="-122"/>
              </a:rPr>
              <a:t>3</a:t>
            </a:r>
            <a:r>
              <a:rPr lang="zh-CN" altLang="en-US" dirty="0">
                <a:ea typeface="楷体_GB2312" pitchFamily="49" charset="-122"/>
              </a:rPr>
              <a:t>）</a:t>
            </a:r>
            <a:r>
              <a:rPr lang="en-US" altLang="zh-CN" dirty="0">
                <a:ea typeface="楷体_GB2312" pitchFamily="49" charset="-122"/>
              </a:rPr>
              <a:t>-5”</a:t>
            </a:r>
            <a:r>
              <a:rPr lang="zh-CN" altLang="en-US" dirty="0">
                <a:ea typeface="楷体_GB2312" pitchFamily="49" charset="-122"/>
              </a:rPr>
              <a:t>求值过程中两个栈的状态情况如图所示。</a:t>
            </a:r>
            <a:endParaRPr lang="zh-CN" altLang="en-US" dirty="0">
              <a:ea typeface="楷体_GB2312" pitchFamily="49" charset="-122"/>
            </a:endParaRPr>
          </a:p>
        </p:txBody>
      </p:sp>
      <p:pic>
        <p:nvPicPr>
          <p:cNvPr id="103427" name="Picture 4"/>
          <p:cNvPicPr>
            <a:picLocks noChangeAspect="1" noChangeArrowheads="1"/>
          </p:cNvPicPr>
          <p:nvPr/>
        </p:nvPicPr>
        <p:blipFill>
          <a:blip r:embed="rId1"/>
          <a:srcRect/>
          <a:stretch>
            <a:fillRect/>
          </a:stretch>
        </p:blipFill>
        <p:spPr bwMode="auto">
          <a:xfrm>
            <a:off x="2104958" y="1446110"/>
            <a:ext cx="6791472" cy="5330173"/>
          </a:xfrm>
          <a:prstGeom prst="rect">
            <a:avLst/>
          </a:prstGeom>
          <a:noFill/>
          <a:ln w="9525">
            <a:noFill/>
            <a:miter lim="800000"/>
            <a:headEnd/>
            <a:tailEnd/>
          </a:ln>
        </p:spPr>
      </p:pic>
      <p:cxnSp>
        <p:nvCxnSpPr>
          <p:cNvPr id="6" name="直接箭头连接符 5"/>
          <p:cNvCxnSpPr/>
          <p:nvPr/>
        </p:nvCxnSpPr>
        <p:spPr>
          <a:xfrm rot="10800000" flipV="1">
            <a:off x="4643438" y="1071546"/>
            <a:ext cx="785818" cy="642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500694" y="714356"/>
            <a:ext cx="3643306" cy="646331"/>
          </a:xfrm>
          <a:prstGeom prst="rect">
            <a:avLst/>
          </a:prstGeom>
          <a:noFill/>
        </p:spPr>
        <p:txBody>
          <a:bodyPr wrap="square" rtlCol="0">
            <a:spAutoFit/>
          </a:bodyPr>
          <a:lstStyle/>
          <a:p>
            <a:r>
              <a:rPr lang="zh-CN" altLang="en-US" dirty="0">
                <a:solidFill>
                  <a:srgbClr val="FF0000"/>
                </a:solidFill>
              </a:rPr>
              <a:t>为了使第一个运算符入栈，预设一个最低级运算符（</a:t>
            </a:r>
            <a:endParaRPr lang="zh-CN" altLang="en-US" dirty="0">
              <a:solidFill>
                <a:srgbClr val="FF0000"/>
              </a:solidFill>
            </a:endParaRPr>
          </a:p>
        </p:txBody>
      </p:sp>
      <p:sp>
        <p:nvSpPr>
          <p:cNvPr id="2" name="文本框 1"/>
          <p:cNvSpPr txBox="1"/>
          <p:nvPr/>
        </p:nvSpPr>
        <p:spPr>
          <a:xfrm>
            <a:off x="197824" y="1690674"/>
            <a:ext cx="1835696" cy="3693319"/>
          </a:xfrm>
          <a:prstGeom prst="rect">
            <a:avLst/>
          </a:prstGeom>
          <a:noFill/>
        </p:spPr>
        <p:txBody>
          <a:bodyPr wrap="square" rtlCol="0">
            <a:spAutoFit/>
          </a:bodyPr>
          <a:lstStyle/>
          <a:p>
            <a:pPr>
              <a:lnSpc>
                <a:spcPct val="150000"/>
              </a:lnSpc>
            </a:pPr>
            <a:r>
              <a:rPr lang="zh-CN" altLang="en-US" dirty="0">
                <a:solidFill>
                  <a:srgbClr val="FF0000"/>
                </a:solidFill>
              </a:rPr>
              <a:t>有些操作符在栈内外的优先级是不同的，</a:t>
            </a:r>
            <a:endParaRPr lang="en-US" altLang="zh-CN" dirty="0">
              <a:solidFill>
                <a:srgbClr val="FF0000"/>
              </a:solidFill>
            </a:endParaRPr>
          </a:p>
          <a:p>
            <a:pPr>
              <a:lnSpc>
                <a:spcPct val="150000"/>
              </a:lnSpc>
            </a:pPr>
            <a:r>
              <a:rPr lang="zh-CN" altLang="en-US" dirty="0">
                <a:solidFill>
                  <a:srgbClr val="FF0000"/>
                </a:solidFill>
              </a:rPr>
              <a:t>左括号在栈外时优先级最高，在栈内时优先级很低，仅高于栈外的右括号。</a:t>
            </a:r>
            <a:endParaRPr lang="en-US" altLang="zh-CN" dirty="0">
              <a:solidFill>
                <a:srgbClr val="FF0000"/>
              </a:solidFill>
            </a:endParaRPr>
          </a:p>
          <a:p>
            <a:endParaRPr lang="zh-CN" altLang="en-US" dirty="0">
              <a:solidFill>
                <a:srgbClr val="FF0000"/>
              </a:solidFill>
            </a:endParaRPr>
          </a:p>
        </p:txBody>
      </p:sp>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971550" y="1412875"/>
            <a:ext cx="7743825" cy="4554220"/>
          </a:xfrm>
          <a:prstGeom prst="rect">
            <a:avLst/>
          </a:prstGeom>
          <a:noFill/>
          <a:ln w="9525">
            <a:noFill/>
            <a:miter lim="800000"/>
          </a:ln>
        </p:spPr>
        <p:txBody>
          <a:bodyPr lIns="92075" tIns="46038" rIns="92075" bIns="46038">
            <a:spAutoFit/>
          </a:bodyPr>
          <a:lstStyle/>
          <a:p>
            <a:pPr marL="457200" indent="-457200">
              <a:lnSpc>
                <a:spcPct val="150000"/>
              </a:lnSpc>
              <a:spcBef>
                <a:spcPct val="50000"/>
              </a:spcBef>
              <a:buClr>
                <a:schemeClr val="tx2"/>
              </a:buClr>
            </a:pPr>
            <a:r>
              <a:rPr lang="en-US" altLang="zh-CN" sz="2000" dirty="0">
                <a:solidFill>
                  <a:srgbClr val="000000"/>
                </a:solidFill>
                <a:ea typeface="楷体_GB2312" pitchFamily="49" charset="-122"/>
              </a:rPr>
              <a:t>(2)</a:t>
            </a:r>
            <a:r>
              <a:rPr lang="zh-CN" altLang="en-US" sz="2000" dirty="0">
                <a:solidFill>
                  <a:srgbClr val="000000"/>
                </a:solidFill>
                <a:ea typeface="楷体_GB2312" pitchFamily="49" charset="-122"/>
              </a:rPr>
              <a:t>后缀表达式</a:t>
            </a:r>
            <a:endParaRPr lang="en-US" altLang="zh-CN" sz="2000" dirty="0">
              <a:solidFill>
                <a:srgbClr val="000000"/>
              </a:solidFill>
              <a:ea typeface="楷体_GB2312" pitchFamily="49" charset="-122"/>
            </a:endParaRPr>
          </a:p>
          <a:p>
            <a:pPr>
              <a:lnSpc>
                <a:spcPct val="150000"/>
              </a:lnSpc>
              <a:spcBef>
                <a:spcPct val="50000"/>
              </a:spcBef>
              <a:buClr>
                <a:schemeClr val="tx2"/>
              </a:buClr>
            </a:pPr>
            <a:r>
              <a:rPr lang="zh-CN" altLang="en-US" sz="2000" dirty="0">
                <a:solidFill>
                  <a:srgbClr val="000000"/>
                </a:solidFill>
                <a:latin typeface="宋体" charset="0"/>
                <a:ea typeface="宋体" charset="0"/>
                <a:cs typeface="宋体" charset="0"/>
              </a:rPr>
              <a:t>后缀表达式是</a:t>
            </a:r>
            <a:r>
              <a:rPr lang="zh-CN" altLang="en-US" sz="2000" dirty="0">
                <a:solidFill>
                  <a:srgbClr val="FF0000"/>
                </a:solidFill>
                <a:latin typeface="宋体" charset="0"/>
                <a:ea typeface="宋体" charset="0"/>
                <a:cs typeface="宋体" charset="0"/>
              </a:rPr>
              <a:t>运算符在运算对象之后</a:t>
            </a:r>
            <a:r>
              <a:rPr lang="zh-CN" altLang="en-US" sz="2000" dirty="0">
                <a:solidFill>
                  <a:srgbClr val="000000"/>
                </a:solidFill>
                <a:latin typeface="宋体" charset="0"/>
                <a:ea typeface="宋体" charset="0"/>
                <a:cs typeface="宋体" charset="0"/>
              </a:rPr>
              <a:t>，在后缀表达式中，不在引入括号，所有的计算按运算符出现的顺序，严格从左到右进行，而不用再考虑运算规则和级别。</a:t>
            </a:r>
            <a:endParaRPr lang="en-US" altLang="zh-CN" sz="2000" dirty="0">
              <a:solidFill>
                <a:srgbClr val="000000"/>
              </a:solidFill>
              <a:latin typeface="宋体" charset="0"/>
              <a:ea typeface="宋体" charset="0"/>
              <a:cs typeface="宋体" charset="0"/>
            </a:endParaRPr>
          </a:p>
          <a:p>
            <a:pPr>
              <a:lnSpc>
                <a:spcPct val="150000"/>
              </a:lnSpc>
              <a:spcBef>
                <a:spcPct val="50000"/>
              </a:spcBef>
              <a:buClr>
                <a:schemeClr val="tx2"/>
              </a:buClr>
            </a:pPr>
            <a:r>
              <a:rPr lang="zh-CN" altLang="en-US" sz="2000" dirty="0">
                <a:latin typeface="宋体" charset="0"/>
                <a:ea typeface="宋体" charset="0"/>
                <a:cs typeface="宋体" charset="0"/>
              </a:rPr>
              <a:t>中缀表达式表达式 “</a:t>
            </a:r>
            <a:r>
              <a:rPr lang="en-US" altLang="zh-CN" sz="2000" dirty="0">
                <a:latin typeface="宋体" charset="0"/>
                <a:ea typeface="宋体" charset="0"/>
                <a:cs typeface="宋体" charset="0"/>
              </a:rPr>
              <a:t>3*2^</a:t>
            </a:r>
            <a:r>
              <a:rPr lang="zh-CN" altLang="en-US" sz="2000" dirty="0">
                <a:latin typeface="宋体" charset="0"/>
                <a:ea typeface="宋体" charset="0"/>
                <a:cs typeface="宋体" charset="0"/>
              </a:rPr>
              <a:t>（</a:t>
            </a:r>
            <a:r>
              <a:rPr lang="en-US" altLang="zh-CN" sz="2000" dirty="0">
                <a:latin typeface="宋体" charset="0"/>
                <a:ea typeface="宋体" charset="0"/>
                <a:cs typeface="宋体" charset="0"/>
              </a:rPr>
              <a:t>4+2*2-1</a:t>
            </a:r>
            <a:r>
              <a:rPr lang="zh-CN" altLang="en-US" sz="2000" dirty="0">
                <a:latin typeface="宋体" charset="0"/>
                <a:ea typeface="宋体" charset="0"/>
                <a:cs typeface="宋体" charset="0"/>
              </a:rPr>
              <a:t>*</a:t>
            </a:r>
            <a:r>
              <a:rPr lang="en-US" altLang="zh-CN" sz="2000" dirty="0">
                <a:latin typeface="宋体" charset="0"/>
                <a:ea typeface="宋体" charset="0"/>
                <a:cs typeface="宋体" charset="0"/>
              </a:rPr>
              <a:t>3</a:t>
            </a:r>
            <a:r>
              <a:rPr lang="zh-CN" altLang="en-US" sz="2000" dirty="0">
                <a:latin typeface="宋体" charset="0"/>
                <a:ea typeface="宋体" charset="0"/>
                <a:cs typeface="宋体" charset="0"/>
              </a:rPr>
              <a:t>）</a:t>
            </a:r>
            <a:r>
              <a:rPr lang="en-US" altLang="zh-CN" sz="2000" dirty="0">
                <a:latin typeface="宋体" charset="0"/>
                <a:ea typeface="宋体" charset="0"/>
                <a:cs typeface="宋体" charset="0"/>
              </a:rPr>
              <a:t>-5”</a:t>
            </a:r>
            <a:r>
              <a:rPr lang="zh-CN" altLang="en-US" sz="2000" dirty="0">
                <a:latin typeface="宋体" charset="0"/>
                <a:ea typeface="宋体" charset="0"/>
                <a:cs typeface="宋体" charset="0"/>
              </a:rPr>
              <a:t>的后缀表达式为：</a:t>
            </a:r>
            <a:endParaRPr lang="en-US" altLang="zh-CN" sz="2000" dirty="0">
              <a:latin typeface="宋体" charset="0"/>
              <a:ea typeface="宋体" charset="0"/>
              <a:cs typeface="宋体" charset="0"/>
            </a:endParaRPr>
          </a:p>
          <a:p>
            <a:pPr>
              <a:lnSpc>
                <a:spcPct val="150000"/>
              </a:lnSpc>
              <a:spcBef>
                <a:spcPct val="50000"/>
              </a:spcBef>
              <a:buClr>
                <a:schemeClr val="tx2"/>
              </a:buClr>
            </a:pPr>
            <a:r>
              <a:rPr lang="zh-CN" altLang="en-US" sz="2000" dirty="0">
                <a:latin typeface="宋体" charset="0"/>
                <a:ea typeface="宋体" charset="0"/>
                <a:cs typeface="宋体" charset="0"/>
              </a:rPr>
              <a:t>“</a:t>
            </a:r>
            <a:r>
              <a:rPr lang="en-US" altLang="zh-CN" sz="2000" dirty="0">
                <a:latin typeface="宋体" charset="0"/>
                <a:ea typeface="宋体" charset="0"/>
                <a:cs typeface="宋体" charset="0"/>
              </a:rPr>
              <a:t>3 2 4 2 2 * + 1 3 * - ^ * 5 -</a:t>
            </a:r>
            <a:r>
              <a:rPr lang="en-US" altLang="zh-CN" sz="2000" dirty="0">
                <a:latin typeface="宋体" charset="0"/>
                <a:ea typeface="宋体" charset="0"/>
                <a:cs typeface="宋体" charset="0"/>
              </a:rPr>
              <a:t>”</a:t>
            </a:r>
            <a:endParaRPr lang="en-US" altLang="zh-CN" sz="2000" dirty="0">
              <a:latin typeface="宋体" charset="0"/>
              <a:ea typeface="宋体" charset="0"/>
              <a:cs typeface="宋体" charset="0"/>
            </a:endParaRPr>
          </a:p>
          <a:p>
            <a:pPr>
              <a:lnSpc>
                <a:spcPct val="150000"/>
              </a:lnSpc>
              <a:spcBef>
                <a:spcPct val="50000"/>
              </a:spcBef>
              <a:buClr>
                <a:schemeClr val="tx2"/>
              </a:buClr>
            </a:pPr>
            <a:endParaRPr lang="en-US" altLang="zh-CN" sz="2000" dirty="0">
              <a:solidFill>
                <a:srgbClr val="000000"/>
              </a:solidFill>
              <a:ea typeface="楷体_GB2312" pitchFamily="49" charset="-122"/>
            </a:endParaRPr>
          </a:p>
          <a:p>
            <a:pPr marL="457200" indent="-457200">
              <a:lnSpc>
                <a:spcPct val="150000"/>
              </a:lnSpc>
              <a:spcBef>
                <a:spcPct val="50000"/>
              </a:spcBef>
              <a:buClr>
                <a:schemeClr val="tx2"/>
              </a:buClr>
            </a:pPr>
            <a:endParaRPr lang="en-US" altLang="zh-CN" sz="2000" dirty="0">
              <a:solidFill>
                <a:srgbClr val="000000"/>
              </a:solidFill>
              <a:ea typeface="楷体_GB2312" pitchFamily="49" charset="-122"/>
            </a:endParaRPr>
          </a:p>
        </p:txBody>
      </p:sp>
      <p:sp>
        <p:nvSpPr>
          <p:cNvPr id="102404" name="Rectangle 5"/>
          <p:cNvSpPr txBox="1">
            <a:spLocks noRot="1" noChangeArrowheads="1"/>
          </p:cNvSpPr>
          <p:nvPr/>
        </p:nvSpPr>
        <p:spPr bwMode="auto">
          <a:xfrm>
            <a:off x="854075" y="620713"/>
            <a:ext cx="3646487" cy="698500"/>
          </a:xfrm>
          <a:prstGeom prst="rect">
            <a:avLst/>
          </a:prstGeom>
          <a:noFill/>
          <a:ln w="9525">
            <a:noFill/>
            <a:miter lim="800000"/>
          </a:ln>
        </p:spPr>
        <p:txBody>
          <a:bodyPr/>
          <a:lstStyle/>
          <a:p>
            <a:pPr marL="342900" indent="-342900" eaLnBrk="0" hangingPunct="0">
              <a:spcBef>
                <a:spcPct val="20000"/>
              </a:spcBef>
              <a:buClr>
                <a:schemeClr val="hlink"/>
              </a:buClr>
              <a:buSzPct val="70000"/>
              <a:buFont typeface="Wingdings" panose="05000000000000000000" pitchFamily="2" charset="2"/>
              <a:buNone/>
            </a:pPr>
            <a:r>
              <a:rPr kumimoji="1" lang="zh-CN" altLang="en-US" sz="2800" u="sng" dirty="0">
                <a:solidFill>
                  <a:srgbClr val="B9070F"/>
                </a:solidFill>
                <a:latin typeface="楷体_GB2312" pitchFamily="49" charset="-122"/>
                <a:ea typeface="楷体_GB2312" pitchFamily="49" charset="-122"/>
              </a:rPr>
              <a:t>例</a:t>
            </a:r>
            <a:r>
              <a:rPr kumimoji="1" lang="en-US" altLang="zh-CN" sz="2800" u="sng" dirty="0">
                <a:solidFill>
                  <a:srgbClr val="B9070F"/>
                </a:solidFill>
                <a:latin typeface="楷体_GB2312" pitchFamily="49" charset="-122"/>
                <a:ea typeface="楷体_GB2312" pitchFamily="49" charset="-122"/>
              </a:rPr>
              <a:t> </a:t>
            </a:r>
            <a:r>
              <a:rPr kumimoji="1" lang="zh-CN" altLang="en-US" sz="2800" dirty="0">
                <a:solidFill>
                  <a:srgbClr val="B9070F"/>
                </a:solidFill>
                <a:latin typeface="楷体_GB2312" pitchFamily="49" charset="-122"/>
                <a:ea typeface="楷体_GB2312" pitchFamily="49" charset="-122"/>
              </a:rPr>
              <a:t>表达式求值</a:t>
            </a:r>
            <a:endParaRPr kumimoji="1" lang="zh-CN" altLang="en-US" sz="2800" dirty="0">
              <a:solidFill>
                <a:srgbClr val="B9070F"/>
              </a:solidFill>
              <a:latin typeface="楷体_GB2312" pitchFamily="49" charset="-122"/>
              <a:ea typeface="楷体_GB2312" pitchFamily="49" charset="-122"/>
            </a:endParaRPr>
          </a:p>
        </p:txBody>
      </p:sp>
    </p:spTree>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3"/>
          <p:cNvSpPr txBox="1">
            <a:spLocks noChangeArrowheads="1"/>
          </p:cNvSpPr>
          <p:nvPr/>
        </p:nvSpPr>
        <p:spPr bwMode="auto">
          <a:xfrm>
            <a:off x="990600" y="685800"/>
            <a:ext cx="7543800" cy="400752"/>
          </a:xfrm>
          <a:prstGeom prst="rect">
            <a:avLst/>
          </a:prstGeom>
          <a:noFill/>
          <a:ln w="9525">
            <a:noFill/>
            <a:miter lim="800000"/>
          </a:ln>
        </p:spPr>
        <p:txBody>
          <a:bodyPr lIns="92075" tIns="46038" rIns="92075" bIns="46038">
            <a:spAutoFit/>
          </a:bodyPr>
          <a:lstStyle/>
          <a:p>
            <a:pPr>
              <a:spcBef>
                <a:spcPct val="50000"/>
              </a:spcBef>
              <a:buClr>
                <a:schemeClr val="tx2"/>
              </a:buClr>
            </a:pPr>
            <a:r>
              <a:rPr lang="zh-CN" altLang="en-US" sz="2000" dirty="0">
                <a:latin typeface="楷体_GB2312" pitchFamily="49" charset="-122"/>
                <a:ea typeface="楷体_GB2312" pitchFamily="49" charset="-122"/>
              </a:rPr>
              <a:t>后缀表达式</a:t>
            </a:r>
            <a:r>
              <a:rPr lang="zh-CN" altLang="en-US" sz="2000" dirty="0">
                <a:latin typeface="Times New Roman" panose="02020603050405020304" pitchFamily="18" charset="0"/>
                <a:ea typeface="楷体_GB2312" pitchFamily="49" charset="-122"/>
              </a:rPr>
              <a:t>“</a:t>
            </a:r>
            <a:r>
              <a:rPr lang="en-US" altLang="zh-CN" sz="2000" dirty="0">
                <a:latin typeface="楷体_GB2312" pitchFamily="49" charset="-122"/>
                <a:ea typeface="楷体_GB2312" pitchFamily="49" charset="-122"/>
              </a:rPr>
              <a:t>32422*+13*-^*5-</a:t>
            </a:r>
            <a:r>
              <a:rPr lang="en-US" altLang="zh-CN" sz="2000" dirty="0">
                <a:latin typeface="Times New Roman" panose="02020603050405020304" pitchFamily="18" charset="0"/>
                <a:ea typeface="楷体_GB2312" pitchFamily="49" charset="-122"/>
              </a:rPr>
              <a:t>”</a:t>
            </a:r>
            <a:r>
              <a:rPr lang="zh-CN" altLang="en-US" sz="2000" dirty="0">
                <a:latin typeface="楷体_GB2312" pitchFamily="49" charset="-122"/>
                <a:ea typeface="楷体_GB2312" pitchFamily="49" charset="-122"/>
              </a:rPr>
              <a:t>，栈中状态变化情况：</a:t>
            </a:r>
            <a:endParaRPr lang="zh-CN" altLang="en-US" sz="2000" dirty="0">
              <a:latin typeface="楷体_GB2312" pitchFamily="49" charset="-122"/>
              <a:ea typeface="楷体_GB2312" pitchFamily="49" charset="-122"/>
            </a:endParaRPr>
          </a:p>
        </p:txBody>
      </p:sp>
      <p:graphicFrame>
        <p:nvGraphicFramePr>
          <p:cNvPr id="104451" name="Object 2"/>
          <p:cNvGraphicFramePr>
            <a:graphicFrameLocks noChangeAspect="1"/>
          </p:cNvGraphicFramePr>
          <p:nvPr/>
        </p:nvGraphicFramePr>
        <p:xfrm>
          <a:off x="1066800" y="1257319"/>
          <a:ext cx="7192963" cy="4886325"/>
        </p:xfrm>
        <a:graphic>
          <a:graphicData uri="http://schemas.openxmlformats.org/presentationml/2006/ole">
            <mc:AlternateContent xmlns:mc="http://schemas.openxmlformats.org/markup-compatibility/2006">
              <mc:Choice xmlns:v="urn:schemas-microsoft-com:vml" Requires="v">
                <p:oleObj spid="_x0000_s446467" name="位图图像" r:id="rId1" imgW="7191375" imgH="4886325" progId="PBrush">
                  <p:embed/>
                </p:oleObj>
              </mc:Choice>
              <mc:Fallback>
                <p:oleObj name="位图图像" r:id="rId1" imgW="7191375" imgH="4886325" progId="PBrush">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57319"/>
                        <a:ext cx="7192963" cy="488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74675" y="304800"/>
            <a:ext cx="8001000" cy="973138"/>
          </a:xfrm>
        </p:spPr>
        <p:txBody>
          <a:bodyPr>
            <a:normAutofit/>
          </a:bodyPr>
          <a:lstStyle/>
          <a:p>
            <a:pPr eaLnBrk="1" hangingPunct="1"/>
            <a:r>
              <a:rPr lang="en-US" altLang="zh-CN" sz="2800" b="1" dirty="0">
                <a:solidFill>
                  <a:srgbClr val="800000"/>
                </a:solidFill>
              </a:rPr>
              <a:t>3.1 </a:t>
            </a:r>
            <a:r>
              <a:rPr lang="zh-CN" altLang="en-US" sz="2800" b="1" dirty="0">
                <a:solidFill>
                  <a:srgbClr val="800000"/>
                </a:solidFill>
              </a:rPr>
              <a:t>栈</a:t>
            </a:r>
            <a:endParaRPr lang="zh-CN" altLang="en-US" sz="4800" dirty="0"/>
          </a:p>
        </p:txBody>
      </p:sp>
      <p:sp>
        <p:nvSpPr>
          <p:cNvPr id="33795" name="Rectangle 3"/>
          <p:cNvSpPr>
            <a:spLocks noGrp="1" noChangeArrowheads="1"/>
          </p:cNvSpPr>
          <p:nvPr>
            <p:ph type="body" idx="1"/>
          </p:nvPr>
        </p:nvSpPr>
        <p:spPr>
          <a:xfrm>
            <a:off x="685800" y="1524000"/>
            <a:ext cx="7772400" cy="4572000"/>
          </a:xfrm>
        </p:spPr>
        <p:txBody>
          <a:bodyPr/>
          <a:lstStyle/>
          <a:p>
            <a:pPr eaLnBrk="1" hangingPunct="1">
              <a:lnSpc>
                <a:spcPct val="150000"/>
              </a:lnSpc>
              <a:buFont typeface="Wingdings" panose="05000000000000000000" pitchFamily="2" charset="2"/>
              <a:buNone/>
            </a:pPr>
            <a:r>
              <a:rPr lang="en-US" altLang="zh-CN" sz="2100" b="1" dirty="0">
                <a:solidFill>
                  <a:srgbClr val="800000"/>
                </a:solidFill>
                <a:sym typeface="Symbol" pitchFamily="18" charset="2"/>
              </a:rPr>
              <a:t>3.1.1   </a:t>
            </a:r>
            <a:r>
              <a:rPr lang="zh-CN" altLang="en-US" sz="2100" b="1" dirty="0">
                <a:solidFill>
                  <a:srgbClr val="800000"/>
                </a:solidFill>
                <a:sym typeface="Symbol" pitchFamily="18" charset="2"/>
              </a:rPr>
              <a:t>栈的定义</a:t>
            </a:r>
            <a:endParaRPr lang="zh-CN" altLang="en-US" sz="2100" b="1" dirty="0">
              <a:solidFill>
                <a:srgbClr val="FF3300"/>
              </a:solidFill>
              <a:sym typeface="Symbol" pitchFamily="18" charset="2"/>
            </a:endParaRPr>
          </a:p>
          <a:p>
            <a:pPr eaLnBrk="1" hangingPunct="1">
              <a:lnSpc>
                <a:spcPct val="150000"/>
              </a:lnSpc>
              <a:buFont typeface="Wingdings" panose="05000000000000000000" pitchFamily="2" charset="2"/>
              <a:buNone/>
            </a:pPr>
            <a:r>
              <a:rPr lang="zh-CN" altLang="en-US" sz="2600" dirty="0">
                <a:sym typeface="Symbol" pitchFamily="18" charset="2"/>
              </a:rPr>
              <a:t>    </a:t>
            </a:r>
            <a:r>
              <a:rPr lang="zh-CN" altLang="en-US" sz="2100" b="1" dirty="0">
                <a:solidFill>
                  <a:srgbClr val="FF3300"/>
                </a:solidFill>
                <a:ea typeface="楷体_GB2312" pitchFamily="49" charset="-122"/>
                <a:sym typeface="Symbol" pitchFamily="18" charset="2"/>
              </a:rPr>
              <a:t>栈</a:t>
            </a:r>
            <a:r>
              <a:rPr lang="zh-CN" altLang="en-US" sz="2100" dirty="0">
                <a:sym typeface="Symbol" pitchFamily="18" charset="2"/>
              </a:rPr>
              <a:t> 是一种特殊的线性表，限定插入和删除操作只能在</a:t>
            </a:r>
            <a:r>
              <a:rPr lang="zh-CN" altLang="en-US" sz="2100" dirty="0">
                <a:solidFill>
                  <a:schemeClr val="accent2"/>
                </a:solidFill>
                <a:sym typeface="Symbol" pitchFamily="18" charset="2"/>
              </a:rPr>
              <a:t>表尾</a:t>
            </a:r>
            <a:r>
              <a:rPr lang="zh-CN" altLang="en-US" sz="2100" dirty="0">
                <a:sym typeface="Symbol" pitchFamily="18" charset="2"/>
              </a:rPr>
              <a:t>进行。具有</a:t>
            </a:r>
            <a:r>
              <a:rPr lang="zh-CN" altLang="en-US" sz="2100" b="1" dirty="0">
                <a:solidFill>
                  <a:schemeClr val="accent2"/>
                </a:solidFill>
                <a:sym typeface="Symbol" pitchFamily="18" charset="2"/>
              </a:rPr>
              <a:t>后进先出</a:t>
            </a:r>
            <a:r>
              <a:rPr lang="en-US" altLang="zh-CN" sz="2100" dirty="0">
                <a:sym typeface="Symbol" pitchFamily="18" charset="2"/>
              </a:rPr>
              <a:t>(LIFO</a:t>
            </a:r>
            <a:r>
              <a:rPr lang="en-US" altLang="zh-CN" sz="2100" dirty="0">
                <a:latin typeface="Arial" panose="020B0604020202020204" pitchFamily="34" charset="0"/>
                <a:sym typeface="Symbol" pitchFamily="18" charset="2"/>
              </a:rPr>
              <a:t>—</a:t>
            </a:r>
            <a:r>
              <a:rPr lang="en-US" altLang="zh-CN" sz="2100" dirty="0"/>
              <a:t>Last In First Out</a:t>
            </a:r>
            <a:r>
              <a:rPr lang="en-US" altLang="zh-CN" sz="2100" dirty="0">
                <a:solidFill>
                  <a:srgbClr val="3333FF"/>
                </a:solidFill>
              </a:rPr>
              <a:t> </a:t>
            </a:r>
            <a:r>
              <a:rPr lang="en-US" altLang="zh-CN" sz="2100" dirty="0">
                <a:sym typeface="Symbol" pitchFamily="18" charset="2"/>
              </a:rPr>
              <a:t>)</a:t>
            </a:r>
            <a:r>
              <a:rPr lang="zh-CN" altLang="zh-CN" sz="2100" dirty="0">
                <a:sym typeface="Symbol" pitchFamily="18" charset="2"/>
              </a:rPr>
              <a:t>的特点。</a:t>
            </a:r>
            <a:endParaRPr lang="zh-CN" altLang="zh-CN" sz="2600" dirty="0">
              <a:sym typeface="Symbol" pitchFamily="18" charset="2"/>
            </a:endParaRPr>
          </a:p>
          <a:p>
            <a:pPr eaLnBrk="1" hangingPunct="1">
              <a:buFont typeface="Wingdings" panose="05000000000000000000" pitchFamily="2" charset="2"/>
              <a:buNone/>
            </a:pPr>
            <a:endParaRPr lang="en-US" altLang="zh-CN" sz="2600" b="1" dirty="0">
              <a:sym typeface="Symbol" pitchFamily="18" charset="2"/>
            </a:endParaRPr>
          </a:p>
        </p:txBody>
      </p:sp>
      <p:sp>
        <p:nvSpPr>
          <p:cNvPr id="33796" name="Line 4"/>
          <p:cNvSpPr>
            <a:spLocks noChangeShapeType="1"/>
          </p:cNvSpPr>
          <p:nvPr/>
        </p:nvSpPr>
        <p:spPr bwMode="auto">
          <a:xfrm>
            <a:off x="3519470" y="4138634"/>
            <a:ext cx="0" cy="2286000"/>
          </a:xfrm>
          <a:prstGeom prst="line">
            <a:avLst/>
          </a:prstGeom>
          <a:noFill/>
          <a:ln w="9525">
            <a:solidFill>
              <a:schemeClr val="tx1"/>
            </a:solidFill>
            <a:round/>
          </a:ln>
        </p:spPr>
        <p:txBody>
          <a:bodyPr wrap="none" anchor="ctr"/>
          <a:lstStyle/>
          <a:p>
            <a:endParaRPr lang="zh-CN" altLang="en-US"/>
          </a:p>
        </p:txBody>
      </p:sp>
      <p:sp>
        <p:nvSpPr>
          <p:cNvPr id="33797" name="Line 5"/>
          <p:cNvSpPr>
            <a:spLocks noChangeShapeType="1"/>
          </p:cNvSpPr>
          <p:nvPr/>
        </p:nvSpPr>
        <p:spPr bwMode="auto">
          <a:xfrm>
            <a:off x="3519470" y="6424634"/>
            <a:ext cx="1295400" cy="0"/>
          </a:xfrm>
          <a:prstGeom prst="line">
            <a:avLst/>
          </a:prstGeom>
          <a:noFill/>
          <a:ln w="9525">
            <a:solidFill>
              <a:schemeClr val="tx1"/>
            </a:solidFill>
            <a:round/>
          </a:ln>
        </p:spPr>
        <p:txBody>
          <a:bodyPr wrap="none" anchor="ctr"/>
          <a:lstStyle/>
          <a:p>
            <a:endParaRPr lang="zh-CN" altLang="en-US"/>
          </a:p>
        </p:txBody>
      </p:sp>
      <p:sp>
        <p:nvSpPr>
          <p:cNvPr id="33798" name="Line 6"/>
          <p:cNvSpPr>
            <a:spLocks noChangeShapeType="1"/>
          </p:cNvSpPr>
          <p:nvPr/>
        </p:nvSpPr>
        <p:spPr bwMode="auto">
          <a:xfrm flipV="1">
            <a:off x="4814870" y="4062434"/>
            <a:ext cx="0" cy="2362200"/>
          </a:xfrm>
          <a:prstGeom prst="line">
            <a:avLst/>
          </a:prstGeom>
          <a:noFill/>
          <a:ln w="9525">
            <a:solidFill>
              <a:schemeClr val="tx1"/>
            </a:solidFill>
            <a:round/>
          </a:ln>
        </p:spPr>
        <p:txBody>
          <a:bodyPr wrap="none" anchor="ctr"/>
          <a:lstStyle/>
          <a:p>
            <a:endParaRPr lang="zh-CN" altLang="en-US"/>
          </a:p>
        </p:txBody>
      </p:sp>
      <p:sp>
        <p:nvSpPr>
          <p:cNvPr id="33799" name="Line 7"/>
          <p:cNvSpPr>
            <a:spLocks noChangeShapeType="1"/>
          </p:cNvSpPr>
          <p:nvPr/>
        </p:nvSpPr>
        <p:spPr bwMode="auto">
          <a:xfrm>
            <a:off x="3519470" y="6043634"/>
            <a:ext cx="1295400" cy="0"/>
          </a:xfrm>
          <a:prstGeom prst="line">
            <a:avLst/>
          </a:prstGeom>
          <a:noFill/>
          <a:ln w="9525">
            <a:solidFill>
              <a:schemeClr val="tx1"/>
            </a:solidFill>
            <a:round/>
          </a:ln>
        </p:spPr>
        <p:txBody>
          <a:bodyPr wrap="none" anchor="ctr"/>
          <a:lstStyle/>
          <a:p>
            <a:endParaRPr lang="zh-CN" altLang="en-US"/>
          </a:p>
        </p:txBody>
      </p:sp>
      <p:sp>
        <p:nvSpPr>
          <p:cNvPr id="33800" name="Line 8"/>
          <p:cNvSpPr>
            <a:spLocks noChangeShapeType="1"/>
          </p:cNvSpPr>
          <p:nvPr/>
        </p:nvSpPr>
        <p:spPr bwMode="auto">
          <a:xfrm>
            <a:off x="3519470" y="5586434"/>
            <a:ext cx="1295400" cy="0"/>
          </a:xfrm>
          <a:prstGeom prst="line">
            <a:avLst/>
          </a:prstGeom>
          <a:noFill/>
          <a:ln w="9525">
            <a:solidFill>
              <a:schemeClr val="tx1"/>
            </a:solidFill>
            <a:round/>
          </a:ln>
        </p:spPr>
        <p:txBody>
          <a:bodyPr wrap="none" anchor="ctr"/>
          <a:lstStyle/>
          <a:p>
            <a:endParaRPr lang="zh-CN" altLang="en-US"/>
          </a:p>
        </p:txBody>
      </p:sp>
      <p:sp>
        <p:nvSpPr>
          <p:cNvPr id="33801" name="Line 9"/>
          <p:cNvSpPr>
            <a:spLocks noChangeShapeType="1"/>
          </p:cNvSpPr>
          <p:nvPr/>
        </p:nvSpPr>
        <p:spPr bwMode="auto">
          <a:xfrm flipV="1">
            <a:off x="3519470" y="4824434"/>
            <a:ext cx="1295400" cy="0"/>
          </a:xfrm>
          <a:prstGeom prst="line">
            <a:avLst/>
          </a:prstGeom>
          <a:noFill/>
          <a:ln w="9525">
            <a:solidFill>
              <a:schemeClr val="tx1"/>
            </a:solidFill>
            <a:round/>
          </a:ln>
        </p:spPr>
        <p:txBody>
          <a:bodyPr wrap="none" anchor="ctr"/>
          <a:lstStyle/>
          <a:p>
            <a:endParaRPr lang="zh-CN" altLang="en-US"/>
          </a:p>
        </p:txBody>
      </p:sp>
      <p:sp>
        <p:nvSpPr>
          <p:cNvPr id="33802" name="Line 10"/>
          <p:cNvSpPr>
            <a:spLocks noChangeShapeType="1"/>
          </p:cNvSpPr>
          <p:nvPr/>
        </p:nvSpPr>
        <p:spPr bwMode="auto">
          <a:xfrm>
            <a:off x="3519470" y="4367234"/>
            <a:ext cx="1295400" cy="0"/>
          </a:xfrm>
          <a:prstGeom prst="line">
            <a:avLst/>
          </a:prstGeom>
          <a:noFill/>
          <a:ln w="9525">
            <a:solidFill>
              <a:schemeClr val="tx1"/>
            </a:solidFill>
            <a:round/>
          </a:ln>
        </p:spPr>
        <p:txBody>
          <a:bodyPr wrap="none" anchor="ctr"/>
          <a:lstStyle/>
          <a:p>
            <a:endParaRPr lang="zh-CN" altLang="en-US"/>
          </a:p>
        </p:txBody>
      </p:sp>
      <p:sp>
        <p:nvSpPr>
          <p:cNvPr id="33803" name="Text Box 11"/>
          <p:cNvSpPr txBox="1">
            <a:spLocks noChangeArrowheads="1"/>
          </p:cNvSpPr>
          <p:nvPr/>
        </p:nvSpPr>
        <p:spPr bwMode="auto">
          <a:xfrm>
            <a:off x="3976670" y="5967434"/>
            <a:ext cx="838200" cy="457200"/>
          </a:xfrm>
          <a:prstGeom prst="rect">
            <a:avLst/>
          </a:prstGeom>
          <a:noFill/>
          <a:ln w="9525">
            <a:noFill/>
            <a:miter lim="800000"/>
          </a:ln>
        </p:spPr>
        <p:txBody>
          <a:bodyPr>
            <a:spAutoFit/>
          </a:bodyPr>
          <a:lstStyle/>
          <a:p>
            <a:pPr>
              <a:lnSpc>
                <a:spcPct val="100000"/>
              </a:lnSpc>
              <a:spcBef>
                <a:spcPct val="50000"/>
              </a:spcBef>
              <a:buClrTx/>
              <a:buFontTx/>
              <a:buNone/>
            </a:pPr>
            <a:r>
              <a:rPr kumimoji="1" lang="en-US" altLang="zh-CN" sz="2400">
                <a:latin typeface="Times New Roman" panose="02020603050405020304" pitchFamily="18" charset="0"/>
              </a:rPr>
              <a:t>a</a:t>
            </a:r>
            <a:r>
              <a:rPr kumimoji="1" lang="en-US" altLang="zh-CN" sz="2400" baseline="-25000">
                <a:latin typeface="Times New Roman" panose="02020603050405020304" pitchFamily="18" charset="0"/>
              </a:rPr>
              <a:t>1</a:t>
            </a:r>
            <a:endParaRPr kumimoji="1" lang="en-US" altLang="zh-CN" sz="2400">
              <a:latin typeface="Times New Roman" panose="02020603050405020304" pitchFamily="18" charset="0"/>
            </a:endParaRPr>
          </a:p>
        </p:txBody>
      </p:sp>
      <p:sp>
        <p:nvSpPr>
          <p:cNvPr id="33804" name="Text Box 12"/>
          <p:cNvSpPr txBox="1">
            <a:spLocks noChangeArrowheads="1"/>
          </p:cNvSpPr>
          <p:nvPr/>
        </p:nvSpPr>
        <p:spPr bwMode="auto">
          <a:xfrm>
            <a:off x="3976670" y="5510234"/>
            <a:ext cx="838200" cy="457200"/>
          </a:xfrm>
          <a:prstGeom prst="rect">
            <a:avLst/>
          </a:prstGeom>
          <a:noFill/>
          <a:ln w="9525">
            <a:noFill/>
            <a:miter lim="800000"/>
          </a:ln>
        </p:spPr>
        <p:txBody>
          <a:bodyPr>
            <a:spAutoFit/>
          </a:bodyPr>
          <a:lstStyle/>
          <a:p>
            <a:pPr>
              <a:lnSpc>
                <a:spcPct val="100000"/>
              </a:lnSpc>
              <a:spcBef>
                <a:spcPct val="50000"/>
              </a:spcBef>
              <a:buClrTx/>
              <a:buFontTx/>
              <a:buNone/>
            </a:pPr>
            <a:r>
              <a:rPr kumimoji="1" lang="en-US" altLang="zh-CN" sz="2400">
                <a:latin typeface="Times New Roman" panose="02020603050405020304" pitchFamily="18" charset="0"/>
              </a:rPr>
              <a:t>a</a:t>
            </a:r>
            <a:r>
              <a:rPr kumimoji="1" lang="en-US" altLang="zh-CN" sz="2400" baseline="-25000">
                <a:latin typeface="Times New Roman" panose="02020603050405020304" pitchFamily="18" charset="0"/>
              </a:rPr>
              <a:t>2</a:t>
            </a:r>
            <a:endParaRPr kumimoji="1" lang="en-US" altLang="zh-CN" sz="2400">
              <a:latin typeface="Times New Roman" panose="02020603050405020304" pitchFamily="18" charset="0"/>
            </a:endParaRPr>
          </a:p>
        </p:txBody>
      </p:sp>
      <p:sp>
        <p:nvSpPr>
          <p:cNvPr id="33805" name="Text Box 13"/>
          <p:cNvSpPr txBox="1">
            <a:spLocks noChangeArrowheads="1"/>
          </p:cNvSpPr>
          <p:nvPr/>
        </p:nvSpPr>
        <p:spPr bwMode="auto">
          <a:xfrm>
            <a:off x="3976670" y="4367234"/>
            <a:ext cx="838200" cy="457200"/>
          </a:xfrm>
          <a:prstGeom prst="rect">
            <a:avLst/>
          </a:prstGeom>
          <a:noFill/>
          <a:ln w="9525">
            <a:noFill/>
            <a:miter lim="800000"/>
          </a:ln>
        </p:spPr>
        <p:txBody>
          <a:bodyPr>
            <a:spAutoFit/>
          </a:bodyPr>
          <a:lstStyle/>
          <a:p>
            <a:pPr>
              <a:lnSpc>
                <a:spcPct val="100000"/>
              </a:lnSpc>
              <a:spcBef>
                <a:spcPct val="50000"/>
              </a:spcBef>
              <a:buClrTx/>
              <a:buFontTx/>
              <a:buNone/>
            </a:pPr>
            <a:r>
              <a:rPr kumimoji="1" lang="en-US" altLang="zh-CN" sz="2400">
                <a:latin typeface="Times New Roman" panose="02020603050405020304" pitchFamily="18" charset="0"/>
              </a:rPr>
              <a:t>a</a:t>
            </a:r>
            <a:r>
              <a:rPr kumimoji="1" lang="en-US" altLang="zh-CN" sz="2400" baseline="-25000">
                <a:latin typeface="Times New Roman" panose="02020603050405020304" pitchFamily="18" charset="0"/>
              </a:rPr>
              <a:t>n</a:t>
            </a:r>
            <a:endParaRPr kumimoji="1" lang="en-US" altLang="zh-CN" sz="2400">
              <a:latin typeface="Times New Roman" panose="02020603050405020304" pitchFamily="18" charset="0"/>
            </a:endParaRPr>
          </a:p>
        </p:txBody>
      </p:sp>
      <p:sp>
        <p:nvSpPr>
          <p:cNvPr id="33806" name="Text Box 14"/>
          <p:cNvSpPr txBox="1">
            <a:spLocks noChangeArrowheads="1"/>
          </p:cNvSpPr>
          <p:nvPr/>
        </p:nvSpPr>
        <p:spPr bwMode="auto">
          <a:xfrm>
            <a:off x="4814870" y="4367234"/>
            <a:ext cx="1905000" cy="457200"/>
          </a:xfrm>
          <a:prstGeom prst="rect">
            <a:avLst/>
          </a:prstGeom>
          <a:noFill/>
          <a:ln w="9525">
            <a:noFill/>
            <a:miter lim="800000"/>
          </a:ln>
        </p:spPr>
        <p:txBody>
          <a:bodyPr>
            <a:spAutoFit/>
          </a:bodyPr>
          <a:lstStyle/>
          <a:p>
            <a:pPr>
              <a:lnSpc>
                <a:spcPct val="100000"/>
              </a:lnSpc>
              <a:spcBef>
                <a:spcPct val="50000"/>
              </a:spcBef>
              <a:buClrTx/>
              <a:buFontTx/>
              <a:buNone/>
            </a:pPr>
            <a:r>
              <a:rPr kumimoji="1" lang="zh-CN" altLang="en-US" sz="2400">
                <a:solidFill>
                  <a:srgbClr val="FF3300"/>
                </a:solidFill>
                <a:latin typeface="Times New Roman" panose="02020603050405020304" pitchFamily="18" charset="0"/>
              </a:rPr>
              <a:t>栈顶</a:t>
            </a:r>
            <a:r>
              <a:rPr kumimoji="1" lang="zh-CN" altLang="en-US" sz="2400">
                <a:latin typeface="Times New Roman" panose="02020603050405020304" pitchFamily="18" charset="0"/>
              </a:rPr>
              <a:t>（表尾）</a:t>
            </a:r>
            <a:endParaRPr kumimoji="1" lang="zh-CN" altLang="en-US" sz="2400">
              <a:latin typeface="Times New Roman" panose="02020603050405020304" pitchFamily="18" charset="0"/>
            </a:endParaRPr>
          </a:p>
        </p:txBody>
      </p:sp>
      <p:sp>
        <p:nvSpPr>
          <p:cNvPr id="33807" name="Text Box 15"/>
          <p:cNvSpPr txBox="1">
            <a:spLocks noChangeArrowheads="1"/>
          </p:cNvSpPr>
          <p:nvPr/>
        </p:nvSpPr>
        <p:spPr bwMode="auto">
          <a:xfrm>
            <a:off x="4814870" y="6043634"/>
            <a:ext cx="1219200" cy="457200"/>
          </a:xfrm>
          <a:prstGeom prst="rect">
            <a:avLst/>
          </a:prstGeom>
          <a:noFill/>
          <a:ln w="9525">
            <a:noFill/>
            <a:miter lim="800000"/>
          </a:ln>
        </p:spPr>
        <p:txBody>
          <a:bodyPr>
            <a:spAutoFit/>
          </a:bodyPr>
          <a:lstStyle/>
          <a:p>
            <a:pPr>
              <a:lnSpc>
                <a:spcPct val="100000"/>
              </a:lnSpc>
              <a:spcBef>
                <a:spcPct val="50000"/>
              </a:spcBef>
              <a:buClrTx/>
              <a:buFontTx/>
              <a:buNone/>
            </a:pPr>
            <a:r>
              <a:rPr kumimoji="1" lang="zh-CN" altLang="en-US" sz="2400">
                <a:solidFill>
                  <a:srgbClr val="FF3300"/>
                </a:solidFill>
                <a:latin typeface="Times New Roman" panose="02020603050405020304" pitchFamily="18" charset="0"/>
              </a:rPr>
              <a:t>栈底</a:t>
            </a:r>
            <a:endParaRPr kumimoji="1" lang="zh-CN" altLang="en-US" sz="2400">
              <a:latin typeface="Times New Roman" panose="02020603050405020304" pitchFamily="18" charset="0"/>
            </a:endParaRPr>
          </a:p>
        </p:txBody>
      </p:sp>
      <p:sp>
        <p:nvSpPr>
          <p:cNvPr id="33808" name="Text Box 16"/>
          <p:cNvSpPr txBox="1">
            <a:spLocks noChangeArrowheads="1"/>
          </p:cNvSpPr>
          <p:nvPr/>
        </p:nvSpPr>
        <p:spPr bwMode="auto">
          <a:xfrm>
            <a:off x="2071670" y="6043634"/>
            <a:ext cx="1219200" cy="457200"/>
          </a:xfrm>
          <a:prstGeom prst="rect">
            <a:avLst/>
          </a:prstGeom>
          <a:noFill/>
          <a:ln w="9525">
            <a:noFill/>
            <a:miter lim="800000"/>
          </a:ln>
        </p:spPr>
        <p:txBody>
          <a:bodyPr>
            <a:spAutoFit/>
          </a:bodyPr>
          <a:lstStyle/>
          <a:p>
            <a:pPr>
              <a:lnSpc>
                <a:spcPct val="100000"/>
              </a:lnSpc>
              <a:spcBef>
                <a:spcPct val="50000"/>
              </a:spcBef>
              <a:buClrTx/>
              <a:buFontTx/>
              <a:buNone/>
            </a:pPr>
            <a:r>
              <a:rPr kumimoji="1" lang="en-US" altLang="zh-CN" sz="2400">
                <a:latin typeface="Times New Roman" panose="02020603050405020304" pitchFamily="18" charset="0"/>
              </a:rPr>
              <a:t>bottom</a:t>
            </a:r>
            <a:endParaRPr kumimoji="1" lang="en-US" altLang="zh-CN" sz="2400">
              <a:latin typeface="Times New Roman" panose="02020603050405020304" pitchFamily="18" charset="0"/>
            </a:endParaRPr>
          </a:p>
        </p:txBody>
      </p:sp>
      <p:sp>
        <p:nvSpPr>
          <p:cNvPr id="33809" name="Text Box 17"/>
          <p:cNvSpPr txBox="1">
            <a:spLocks noChangeArrowheads="1"/>
          </p:cNvSpPr>
          <p:nvPr/>
        </p:nvSpPr>
        <p:spPr bwMode="auto">
          <a:xfrm>
            <a:off x="2528870" y="4367234"/>
            <a:ext cx="1143000" cy="457200"/>
          </a:xfrm>
          <a:prstGeom prst="rect">
            <a:avLst/>
          </a:prstGeom>
          <a:noFill/>
          <a:ln w="9525">
            <a:noFill/>
            <a:miter lim="800000"/>
          </a:ln>
        </p:spPr>
        <p:txBody>
          <a:bodyPr>
            <a:spAutoFit/>
          </a:bodyPr>
          <a:lstStyle/>
          <a:p>
            <a:pPr>
              <a:lnSpc>
                <a:spcPct val="100000"/>
              </a:lnSpc>
              <a:spcBef>
                <a:spcPct val="50000"/>
              </a:spcBef>
              <a:buClrTx/>
              <a:buFontTx/>
              <a:buNone/>
            </a:pPr>
            <a:r>
              <a:rPr kumimoji="1" lang="en-US" altLang="zh-CN" sz="2400">
                <a:latin typeface="Times New Roman" panose="02020603050405020304" pitchFamily="18" charset="0"/>
              </a:rPr>
              <a:t>top</a:t>
            </a:r>
            <a:endParaRPr kumimoji="1" lang="en-US" altLang="zh-CN" sz="2400">
              <a:latin typeface="Times New Roman" panose="02020603050405020304" pitchFamily="18" charset="0"/>
            </a:endParaRPr>
          </a:p>
        </p:txBody>
      </p:sp>
      <p:sp>
        <p:nvSpPr>
          <p:cNvPr id="33810" name="Line 18"/>
          <p:cNvSpPr>
            <a:spLocks noChangeShapeType="1"/>
          </p:cNvSpPr>
          <p:nvPr/>
        </p:nvSpPr>
        <p:spPr bwMode="auto">
          <a:xfrm>
            <a:off x="3062270" y="4595834"/>
            <a:ext cx="457200" cy="0"/>
          </a:xfrm>
          <a:prstGeom prst="line">
            <a:avLst/>
          </a:prstGeom>
          <a:noFill/>
          <a:ln w="9525">
            <a:solidFill>
              <a:schemeClr val="tx1"/>
            </a:solidFill>
            <a:round/>
            <a:tailEnd type="triangle" w="med" len="med"/>
          </a:ln>
        </p:spPr>
        <p:txBody>
          <a:bodyPr wrap="none" anchor="ctr"/>
          <a:lstStyle/>
          <a:p>
            <a:endParaRPr lang="zh-CN" altLang="en-US"/>
          </a:p>
        </p:txBody>
      </p:sp>
      <p:sp>
        <p:nvSpPr>
          <p:cNvPr id="33811" name="Line 19"/>
          <p:cNvSpPr>
            <a:spLocks noChangeShapeType="1"/>
          </p:cNvSpPr>
          <p:nvPr/>
        </p:nvSpPr>
        <p:spPr bwMode="auto">
          <a:xfrm>
            <a:off x="3062270" y="6272234"/>
            <a:ext cx="457200" cy="0"/>
          </a:xfrm>
          <a:prstGeom prst="line">
            <a:avLst/>
          </a:prstGeom>
          <a:noFill/>
          <a:ln w="9525">
            <a:solidFill>
              <a:schemeClr val="tx1"/>
            </a:solidFill>
            <a:round/>
            <a:tailEnd type="triangle" w="med" len="med"/>
          </a:ln>
        </p:spPr>
        <p:txBody>
          <a:bodyPr wrap="none" anchor="ctr"/>
          <a:lstStyle/>
          <a:p>
            <a:endParaRPr lang="zh-CN" altLang="en-US"/>
          </a:p>
        </p:txBody>
      </p:sp>
      <p:sp>
        <p:nvSpPr>
          <p:cNvPr id="33812" name="Text Box 26"/>
          <p:cNvSpPr txBox="1">
            <a:spLocks noChangeArrowheads="1"/>
          </p:cNvSpPr>
          <p:nvPr/>
        </p:nvSpPr>
        <p:spPr bwMode="auto">
          <a:xfrm>
            <a:off x="2843808" y="3376634"/>
            <a:ext cx="904262" cy="701675"/>
          </a:xfrm>
          <a:prstGeom prst="rect">
            <a:avLst/>
          </a:prstGeom>
          <a:noFill/>
          <a:ln w="9525">
            <a:noFill/>
            <a:miter lim="800000"/>
          </a:ln>
        </p:spPr>
        <p:txBody>
          <a:bodyPr wrap="square">
            <a:spAutoFit/>
          </a:bodyPr>
          <a:lstStyle/>
          <a:p>
            <a:pPr>
              <a:lnSpc>
                <a:spcPct val="100000"/>
              </a:lnSpc>
              <a:spcBef>
                <a:spcPct val="50000"/>
              </a:spcBef>
              <a:buClrTx/>
              <a:buFontTx/>
              <a:buNone/>
            </a:pPr>
            <a:r>
              <a:rPr kumimoji="1" lang="zh-CN" altLang="en-US" sz="2000" b="1" dirty="0">
                <a:solidFill>
                  <a:srgbClr val="FF3300"/>
                </a:solidFill>
                <a:latin typeface="楷体_GB2312" pitchFamily="49" charset="-122"/>
                <a:ea typeface="楷体_GB2312" pitchFamily="49" charset="-122"/>
              </a:rPr>
              <a:t>入栈</a:t>
            </a:r>
            <a:r>
              <a:rPr kumimoji="1" lang="en-US" altLang="zh-CN" sz="2000" dirty="0">
                <a:latin typeface="楷体_GB2312" pitchFamily="49" charset="-122"/>
                <a:ea typeface="楷体_GB2312" pitchFamily="49" charset="-122"/>
              </a:rPr>
              <a:t>push</a:t>
            </a:r>
            <a:endParaRPr kumimoji="1" lang="en-US" altLang="zh-CN" sz="2000" dirty="0">
              <a:latin typeface="楷体_GB2312" pitchFamily="49" charset="-122"/>
              <a:ea typeface="楷体_GB2312" pitchFamily="49" charset="-122"/>
            </a:endParaRPr>
          </a:p>
        </p:txBody>
      </p:sp>
      <p:sp>
        <p:nvSpPr>
          <p:cNvPr id="33813" name="AutoShape 27"/>
          <p:cNvSpPr>
            <a:spLocks noChangeArrowheads="1"/>
          </p:cNvSpPr>
          <p:nvPr/>
        </p:nvSpPr>
        <p:spPr bwMode="auto">
          <a:xfrm rot="5400000">
            <a:off x="3633770" y="3795734"/>
            <a:ext cx="609600" cy="533400"/>
          </a:xfrm>
          <a:custGeom>
            <a:avLst/>
            <a:gdLst>
              <a:gd name="T0" fmla="*/ 426889 w 21600"/>
              <a:gd name="T1" fmla="*/ 0 h 21600"/>
              <a:gd name="T2" fmla="*/ 426889 w 21600"/>
              <a:gd name="T3" fmla="*/ 300235 h 21600"/>
              <a:gd name="T4" fmla="*/ 91355 w 21600"/>
              <a:gd name="T5" fmla="*/ 533400 h 21600"/>
              <a:gd name="T6" fmla="*/ 609600 w 21600"/>
              <a:gd name="T7" fmla="*/ 15011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ln>
        </p:spPr>
        <p:txBody>
          <a:bodyPr wrap="none" anchor="ctr"/>
          <a:lstStyle/>
          <a:p>
            <a:endParaRPr lang="zh-CN" altLang="en-US"/>
          </a:p>
        </p:txBody>
      </p:sp>
      <p:sp>
        <p:nvSpPr>
          <p:cNvPr id="33814" name="AutoShape 29"/>
          <p:cNvSpPr>
            <a:spLocks noChangeArrowheads="1"/>
          </p:cNvSpPr>
          <p:nvPr/>
        </p:nvSpPr>
        <p:spPr bwMode="auto">
          <a:xfrm>
            <a:off x="4357670" y="3681434"/>
            <a:ext cx="457200" cy="609600"/>
          </a:xfrm>
          <a:custGeom>
            <a:avLst/>
            <a:gdLst>
              <a:gd name="T0" fmla="*/ 320167 w 21600"/>
              <a:gd name="T1" fmla="*/ 0 h 21600"/>
              <a:gd name="T2" fmla="*/ 320167 w 21600"/>
              <a:gd name="T3" fmla="*/ 343126 h 21600"/>
              <a:gd name="T4" fmla="*/ 68516 w 21600"/>
              <a:gd name="T5" fmla="*/ 609600 h 21600"/>
              <a:gd name="T6" fmla="*/ 457200 w 21600"/>
              <a:gd name="T7" fmla="*/ 171563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ln>
        </p:spPr>
        <p:txBody>
          <a:bodyPr wrap="none" anchor="ctr"/>
          <a:lstStyle/>
          <a:p>
            <a:endParaRPr lang="zh-CN" altLang="en-US"/>
          </a:p>
        </p:txBody>
      </p:sp>
      <p:sp>
        <p:nvSpPr>
          <p:cNvPr id="33815" name="Text Box 30"/>
          <p:cNvSpPr txBox="1">
            <a:spLocks noChangeArrowheads="1"/>
          </p:cNvSpPr>
          <p:nvPr/>
        </p:nvSpPr>
        <p:spPr bwMode="auto">
          <a:xfrm>
            <a:off x="4891070" y="3376634"/>
            <a:ext cx="762000" cy="701675"/>
          </a:xfrm>
          <a:prstGeom prst="rect">
            <a:avLst/>
          </a:prstGeom>
          <a:noFill/>
          <a:ln w="9525">
            <a:noFill/>
            <a:miter lim="800000"/>
          </a:ln>
        </p:spPr>
        <p:txBody>
          <a:bodyPr>
            <a:spAutoFit/>
          </a:bodyPr>
          <a:lstStyle/>
          <a:p>
            <a:pPr>
              <a:lnSpc>
                <a:spcPct val="100000"/>
              </a:lnSpc>
              <a:spcBef>
                <a:spcPct val="50000"/>
              </a:spcBef>
              <a:buClrTx/>
              <a:buFontTx/>
              <a:buNone/>
            </a:pPr>
            <a:r>
              <a:rPr kumimoji="1" lang="zh-CN" altLang="en-US" sz="2000" b="1">
                <a:solidFill>
                  <a:srgbClr val="FF3300"/>
                </a:solidFill>
                <a:latin typeface="Times New Roman" panose="02020603050405020304" pitchFamily="18" charset="0"/>
                <a:ea typeface="楷体_GB2312" pitchFamily="49" charset="-122"/>
              </a:rPr>
              <a:t>出栈</a:t>
            </a:r>
            <a:r>
              <a:rPr kumimoji="1" lang="en-US" altLang="zh-CN" sz="2000">
                <a:latin typeface="Times New Roman" panose="02020603050405020304" pitchFamily="18" charset="0"/>
                <a:ea typeface="楷体_GB2312" pitchFamily="49" charset="-122"/>
              </a:rPr>
              <a:t>pop</a:t>
            </a:r>
            <a:endParaRPr kumimoji="1" lang="en-US" altLang="zh-CN" sz="2000">
              <a:latin typeface="Times New Roman" panose="02020603050405020304" pitchFamily="18" charset="0"/>
              <a:ea typeface="楷体_GB2312" pitchFamily="49"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395288" y="500042"/>
            <a:ext cx="8497887" cy="2861310"/>
          </a:xfrm>
          <a:prstGeom prst="rect">
            <a:avLst/>
          </a:prstGeom>
          <a:noFill/>
          <a:ln w="9525">
            <a:noFill/>
            <a:miter lim="800000"/>
          </a:ln>
        </p:spPr>
        <p:txBody>
          <a:bodyPr lIns="92075" tIns="46038" rIns="92075" bIns="46038">
            <a:spAutoFit/>
          </a:bodyPr>
          <a:lstStyle/>
          <a:p>
            <a:pPr lvl="2" indent="-533400" eaLnBrk="0" hangingPunct="0">
              <a:lnSpc>
                <a:spcPct val="150000"/>
              </a:lnSpc>
            </a:pPr>
            <a:r>
              <a:rPr lang="en-US" altLang="zh-CN" sz="2000" dirty="0">
                <a:solidFill>
                  <a:srgbClr val="000000"/>
                </a:solidFill>
                <a:latin typeface="楷体_GB2312" pitchFamily="49" charset="-122"/>
                <a:ea typeface="楷体_GB2312" pitchFamily="49" charset="-122"/>
              </a:rPr>
              <a:t>(3)</a:t>
            </a:r>
            <a:r>
              <a:rPr lang="zh-CN" altLang="en-US" sz="2000" dirty="0">
                <a:solidFill>
                  <a:srgbClr val="000000"/>
                </a:solidFill>
                <a:latin typeface="楷体_GB2312" pitchFamily="49" charset="-122"/>
                <a:ea typeface="楷体_GB2312" pitchFamily="49" charset="-122"/>
              </a:rPr>
              <a:t>中缀表达式转换成后缀表达式</a:t>
            </a:r>
            <a:endParaRPr lang="zh-CN" altLang="en-US" sz="2000" dirty="0">
              <a:solidFill>
                <a:srgbClr val="000000"/>
              </a:solidFill>
              <a:latin typeface="楷体_GB2312" pitchFamily="49" charset="-122"/>
              <a:ea typeface="楷体_GB2312" pitchFamily="49" charset="-122"/>
            </a:endParaRPr>
          </a:p>
          <a:p>
            <a:pPr eaLnBrk="0" hangingPunct="0">
              <a:lnSpc>
                <a:spcPct val="150000"/>
              </a:lnSpc>
            </a:pPr>
            <a:r>
              <a:rPr lang="zh-CN" altLang="en-US" sz="2000" dirty="0">
                <a:solidFill>
                  <a:srgbClr val="000000"/>
                </a:solidFill>
                <a:latin typeface="楷体_GB2312" pitchFamily="49" charset="-122"/>
                <a:ea typeface="楷体_GB2312" pitchFamily="49" charset="-122"/>
              </a:rPr>
              <a:t>具体做法：遇到</a:t>
            </a:r>
            <a:r>
              <a:rPr lang="zh-CN" altLang="en-US" sz="2000" dirty="0">
                <a:solidFill>
                  <a:srgbClr val="FF0000"/>
                </a:solidFill>
                <a:latin typeface="楷体_GB2312" pitchFamily="49" charset="-122"/>
                <a:ea typeface="楷体_GB2312" pitchFamily="49" charset="-122"/>
              </a:rPr>
              <a:t>运算对象</a:t>
            </a:r>
            <a:r>
              <a:rPr lang="zh-CN" altLang="en-US" sz="2000" dirty="0">
                <a:solidFill>
                  <a:srgbClr val="000000"/>
                </a:solidFill>
                <a:latin typeface="楷体_GB2312" pitchFamily="49" charset="-122"/>
                <a:ea typeface="楷体_GB2312" pitchFamily="49" charset="-122"/>
              </a:rPr>
              <a:t>顺序</a:t>
            </a:r>
            <a:r>
              <a:rPr lang="zh-CN" altLang="en-US" sz="2000" dirty="0">
                <a:solidFill>
                  <a:srgbClr val="FF0000"/>
                </a:solidFill>
                <a:latin typeface="楷体_GB2312" pitchFamily="49" charset="-122"/>
                <a:ea typeface="楷体_GB2312" pitchFamily="49" charset="-122"/>
              </a:rPr>
              <a:t>向</a:t>
            </a:r>
            <a:r>
              <a:rPr lang="en-US" altLang="zh-CN" sz="2000" dirty="0">
                <a:solidFill>
                  <a:srgbClr val="FF0000"/>
                </a:solidFill>
                <a:latin typeface="楷体_GB2312" pitchFamily="49" charset="-122"/>
                <a:ea typeface="楷体_GB2312" pitchFamily="49" charset="-122"/>
              </a:rPr>
              <a:t>B</a:t>
            </a:r>
            <a:r>
              <a:rPr lang="zh-CN" altLang="en-US" sz="2000" dirty="0">
                <a:solidFill>
                  <a:srgbClr val="FF0000"/>
                </a:solidFill>
                <a:latin typeface="楷体_GB2312" pitchFamily="49" charset="-122"/>
                <a:ea typeface="楷体_GB2312" pitchFamily="49" charset="-122"/>
              </a:rPr>
              <a:t>数组中存放</a:t>
            </a:r>
            <a:r>
              <a:rPr lang="zh-CN" altLang="en-US" sz="2000" dirty="0">
                <a:solidFill>
                  <a:srgbClr val="000000"/>
                </a:solidFill>
                <a:latin typeface="楷体_GB2312" pitchFamily="49" charset="-122"/>
                <a:ea typeface="楷体_GB2312" pitchFamily="49" charset="-122"/>
              </a:rPr>
              <a:t>，</a:t>
            </a:r>
            <a:r>
              <a:rPr lang="zh-CN" altLang="en-US" sz="2000" dirty="0">
                <a:solidFill>
                  <a:srgbClr val="FF0000"/>
                </a:solidFill>
                <a:latin typeface="楷体_GB2312" pitchFamily="49" charset="-122"/>
                <a:ea typeface="楷体_GB2312" pitchFamily="49" charset="-122"/>
              </a:rPr>
              <a:t>遇到运算符时比运算符栈顶优先级高则入栈</a:t>
            </a:r>
            <a:r>
              <a:rPr lang="zh-CN" altLang="en-US" sz="2000" dirty="0">
                <a:solidFill>
                  <a:srgbClr val="000000"/>
                </a:solidFill>
                <a:latin typeface="楷体_GB2312" pitchFamily="49" charset="-122"/>
                <a:ea typeface="楷体_GB2312" pitchFamily="49" charset="-122"/>
              </a:rPr>
              <a:t>，低则栈顶运算符出栈后送入</a:t>
            </a:r>
            <a:r>
              <a:rPr lang="en-US" altLang="zh-CN" sz="2000" dirty="0">
                <a:solidFill>
                  <a:srgbClr val="000000"/>
                </a:solidFill>
                <a:latin typeface="楷体_GB2312" pitchFamily="49" charset="-122"/>
                <a:ea typeface="楷体_GB2312" pitchFamily="49" charset="-122"/>
              </a:rPr>
              <a:t>B</a:t>
            </a:r>
            <a:r>
              <a:rPr lang="zh-CN" altLang="en-US" sz="2000" dirty="0">
                <a:solidFill>
                  <a:srgbClr val="000000"/>
                </a:solidFill>
                <a:latin typeface="楷体_GB2312" pitchFamily="49" charset="-122"/>
                <a:ea typeface="楷体_GB2312" pitchFamily="49" charset="-122"/>
              </a:rPr>
              <a:t>中存放。</a:t>
            </a:r>
            <a:endParaRPr lang="en-US" altLang="zh-CN" sz="2000" dirty="0">
              <a:solidFill>
                <a:srgbClr val="000000"/>
              </a:solidFill>
              <a:latin typeface="楷体_GB2312" pitchFamily="49" charset="-122"/>
              <a:ea typeface="楷体_GB2312" pitchFamily="49" charset="-122"/>
            </a:endParaRPr>
          </a:p>
          <a:p>
            <a:pPr eaLnBrk="0" hangingPunct="0">
              <a:lnSpc>
                <a:spcPct val="150000"/>
              </a:lnSpc>
            </a:pPr>
            <a:r>
              <a:rPr lang="en-US" altLang="zh-CN" sz="2000" dirty="0">
                <a:solidFill>
                  <a:srgbClr val="000000"/>
                </a:solidFill>
                <a:latin typeface="楷体_GB2312" pitchFamily="49" charset="-122"/>
                <a:ea typeface="楷体_GB2312" pitchFamily="49" charset="-122"/>
              </a:rPr>
              <a:t>                   </a:t>
            </a:r>
            <a:r>
              <a:rPr lang="en-US" altLang="zh-CN" sz="2000" dirty="0" err="1">
                <a:solidFill>
                  <a:srgbClr val="000000"/>
                </a:solidFill>
                <a:latin typeface="楷体_GB2312" pitchFamily="49" charset="-122"/>
                <a:ea typeface="楷体_GB2312" pitchFamily="49" charset="-122"/>
              </a:rPr>
              <a:t>a+b</a:t>
            </a:r>
            <a:r>
              <a:rPr lang="zh-CN" altLang="en-US" sz="2000" dirty="0">
                <a:solidFill>
                  <a:srgbClr val="000000"/>
                </a:solidFill>
                <a:latin typeface="楷体_GB2312" pitchFamily="49" charset="-122"/>
                <a:ea typeface="楷体_GB2312" pitchFamily="49" charset="-122"/>
              </a:rPr>
              <a:t>*</a:t>
            </a:r>
            <a:r>
              <a:rPr lang="en-US" altLang="zh-CN" sz="2000" dirty="0">
                <a:solidFill>
                  <a:srgbClr val="000000"/>
                </a:solidFill>
                <a:latin typeface="楷体_GB2312" pitchFamily="49" charset="-122"/>
                <a:ea typeface="楷体_GB2312" pitchFamily="49" charset="-122"/>
              </a:rPr>
              <a:t>c-d   </a:t>
            </a:r>
            <a:r>
              <a:rPr lang="en-US" altLang="zh-CN" sz="2000" dirty="0">
                <a:solidFill>
                  <a:srgbClr val="000000"/>
                </a:solidFill>
                <a:latin typeface="楷体_GB2312" pitchFamily="49" charset="-122"/>
                <a:ea typeface="楷体_GB2312" pitchFamily="49" charset="-122"/>
                <a:sym typeface="Wingdings" panose="05000000000000000000" pitchFamily="2" charset="2"/>
              </a:rPr>
              <a:t>  </a:t>
            </a:r>
            <a:r>
              <a:rPr lang="en-US" altLang="zh-CN" sz="2000" dirty="0" err="1">
                <a:solidFill>
                  <a:srgbClr val="000000"/>
                </a:solidFill>
                <a:latin typeface="楷体_GB2312" pitchFamily="49" charset="-122"/>
                <a:ea typeface="楷体_GB2312" pitchFamily="49" charset="-122"/>
                <a:sym typeface="Wingdings" panose="05000000000000000000" pitchFamily="2" charset="2"/>
              </a:rPr>
              <a:t>abc</a:t>
            </a:r>
            <a:r>
              <a:rPr lang="en-US" altLang="zh-CN" sz="2000" dirty="0">
                <a:solidFill>
                  <a:srgbClr val="000000"/>
                </a:solidFill>
                <a:latin typeface="楷体_GB2312" pitchFamily="49" charset="-122"/>
                <a:ea typeface="楷体_GB2312" pitchFamily="49" charset="-122"/>
                <a:sym typeface="Wingdings" panose="05000000000000000000" pitchFamily="2" charset="2"/>
              </a:rPr>
              <a:t>*+d-</a:t>
            </a:r>
            <a:endParaRPr lang="en-US" altLang="zh-CN" sz="2000" dirty="0">
              <a:solidFill>
                <a:srgbClr val="000000"/>
              </a:solidFill>
              <a:latin typeface="楷体_GB2312" pitchFamily="49" charset="-122"/>
              <a:ea typeface="楷体_GB2312" pitchFamily="49" charset="-122"/>
            </a:endParaRPr>
          </a:p>
          <a:p>
            <a:pPr eaLnBrk="0" hangingPunct="0">
              <a:lnSpc>
                <a:spcPct val="150000"/>
              </a:lnSpc>
            </a:pPr>
            <a:endParaRPr lang="en-US" altLang="zh-CN" sz="2000" dirty="0">
              <a:solidFill>
                <a:srgbClr val="000000"/>
              </a:solidFill>
              <a:latin typeface="楷体_GB2312" pitchFamily="49" charset="-122"/>
              <a:ea typeface="楷体_GB2312" pitchFamily="49" charset="-122"/>
            </a:endParaRPr>
          </a:p>
          <a:p>
            <a:pPr eaLnBrk="0" hangingPunct="0">
              <a:lnSpc>
                <a:spcPct val="150000"/>
              </a:lnSpc>
            </a:pPr>
            <a:endParaRPr lang="zh-CN" altLang="en-US" sz="2000" dirty="0">
              <a:solidFill>
                <a:srgbClr val="000000"/>
              </a:solidFill>
              <a:latin typeface="楷体_GB2312" pitchFamily="49" charset="-122"/>
              <a:ea typeface="楷体_GB2312" pitchFamily="49" charset="-122"/>
            </a:endParaRPr>
          </a:p>
        </p:txBody>
      </p:sp>
      <p:graphicFrame>
        <p:nvGraphicFramePr>
          <p:cNvPr id="4" name="表格 3"/>
          <p:cNvGraphicFramePr>
            <a:graphicFrameLocks noGrp="1"/>
          </p:cNvGraphicFramePr>
          <p:nvPr/>
        </p:nvGraphicFramePr>
        <p:xfrm>
          <a:off x="850555" y="3378903"/>
          <a:ext cx="547670" cy="2215465"/>
        </p:xfrm>
        <a:graphic>
          <a:graphicData uri="http://schemas.openxmlformats.org/drawingml/2006/table">
            <a:tbl>
              <a:tblPr firstRow="1" bandRow="1">
                <a:tableStyleId>{2D5ABB26-0587-4C30-8999-92F81FD0307C}</a:tableStyleId>
              </a:tblPr>
              <a:tblGrid>
                <a:gridCol w="547670"/>
              </a:tblGrid>
              <a:tr h="364873">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TextBox 5"/>
          <p:cNvSpPr txBox="1"/>
          <p:nvPr/>
        </p:nvSpPr>
        <p:spPr>
          <a:xfrm>
            <a:off x="493365" y="2808286"/>
            <a:ext cx="1571636" cy="400110"/>
          </a:xfrm>
          <a:prstGeom prst="rect">
            <a:avLst/>
          </a:prstGeom>
          <a:noFill/>
        </p:spPr>
        <p:txBody>
          <a:bodyPr wrap="square" rtlCol="0">
            <a:spAutoFit/>
          </a:bodyPr>
          <a:lstStyle/>
          <a:p>
            <a:r>
              <a:rPr lang="zh-CN" altLang="en-US" sz="2000" dirty="0"/>
              <a:t>数组</a:t>
            </a:r>
            <a:r>
              <a:rPr lang="en-US" altLang="zh-CN" sz="2000" dirty="0"/>
              <a:t>B</a:t>
            </a:r>
            <a:r>
              <a:rPr lang="zh-CN" altLang="en-US" sz="2000" dirty="0"/>
              <a:t>：</a:t>
            </a:r>
            <a:r>
              <a:rPr lang="en-US" altLang="zh-CN" sz="2000" dirty="0"/>
              <a:t>a</a:t>
            </a:r>
            <a:endParaRPr lang="zh-CN" altLang="en-US" sz="2000" dirty="0"/>
          </a:p>
        </p:txBody>
      </p:sp>
      <p:graphicFrame>
        <p:nvGraphicFramePr>
          <p:cNvPr id="7" name="表格 6"/>
          <p:cNvGraphicFramePr>
            <a:graphicFrameLocks noGrp="1"/>
          </p:cNvGraphicFramePr>
          <p:nvPr/>
        </p:nvGraphicFramePr>
        <p:xfrm>
          <a:off x="2136439" y="3379790"/>
          <a:ext cx="547670" cy="2215465"/>
        </p:xfrm>
        <a:graphic>
          <a:graphicData uri="http://schemas.openxmlformats.org/drawingml/2006/table">
            <a:tbl>
              <a:tblPr firstRow="1" bandRow="1">
                <a:tableStyleId>{2D5ABB26-0587-4C30-8999-92F81FD0307C}</a:tableStyleId>
              </a:tblPr>
              <a:tblGrid>
                <a:gridCol w="547670"/>
              </a:tblGrid>
              <a:tr h="364873">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1922125" y="2836804"/>
            <a:ext cx="1571636" cy="400110"/>
          </a:xfrm>
          <a:prstGeom prst="rect">
            <a:avLst/>
          </a:prstGeom>
          <a:noFill/>
        </p:spPr>
        <p:txBody>
          <a:bodyPr wrap="square" rtlCol="0">
            <a:spAutoFit/>
          </a:bodyPr>
          <a:lstStyle/>
          <a:p>
            <a:r>
              <a:rPr lang="zh-CN" altLang="en-US" sz="2000" dirty="0"/>
              <a:t>数组</a:t>
            </a:r>
            <a:r>
              <a:rPr lang="en-US" altLang="zh-CN" sz="2000" dirty="0"/>
              <a:t>B</a:t>
            </a:r>
            <a:r>
              <a:rPr lang="zh-CN" altLang="en-US" sz="2000" dirty="0"/>
              <a:t>：</a:t>
            </a:r>
            <a:r>
              <a:rPr lang="en-US" altLang="zh-CN" sz="2000" dirty="0"/>
              <a:t>a</a:t>
            </a:r>
            <a:endParaRPr lang="zh-CN" altLang="en-US" sz="2000" dirty="0"/>
          </a:p>
        </p:txBody>
      </p:sp>
      <p:cxnSp>
        <p:nvCxnSpPr>
          <p:cNvPr id="10" name="直接箭头连接符 9"/>
          <p:cNvCxnSpPr/>
          <p:nvPr/>
        </p:nvCxnSpPr>
        <p:spPr>
          <a:xfrm>
            <a:off x="1636373" y="4451360"/>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64869" y="5594368"/>
            <a:ext cx="285752" cy="369332"/>
          </a:xfrm>
          <a:prstGeom prst="rect">
            <a:avLst/>
          </a:prstGeom>
          <a:noFill/>
        </p:spPr>
        <p:txBody>
          <a:bodyPr wrap="square" rtlCol="0">
            <a:spAutoFit/>
          </a:bodyPr>
          <a:lstStyle/>
          <a:p>
            <a:r>
              <a:rPr lang="en-US" altLang="zh-CN" dirty="0"/>
              <a:t>s</a:t>
            </a:r>
            <a:endParaRPr lang="zh-CN" altLang="en-US" dirty="0"/>
          </a:p>
        </p:txBody>
      </p:sp>
      <p:sp>
        <p:nvSpPr>
          <p:cNvPr id="12" name="TextBox 11"/>
          <p:cNvSpPr txBox="1"/>
          <p:nvPr/>
        </p:nvSpPr>
        <p:spPr>
          <a:xfrm>
            <a:off x="2279315" y="5653664"/>
            <a:ext cx="285752" cy="369332"/>
          </a:xfrm>
          <a:prstGeom prst="rect">
            <a:avLst/>
          </a:prstGeom>
          <a:noFill/>
        </p:spPr>
        <p:txBody>
          <a:bodyPr wrap="square" rtlCol="0">
            <a:spAutoFit/>
          </a:bodyPr>
          <a:lstStyle/>
          <a:p>
            <a:r>
              <a:rPr lang="en-US" altLang="zh-CN" dirty="0"/>
              <a:t>s</a:t>
            </a:r>
            <a:endParaRPr lang="zh-CN" altLang="en-US" dirty="0"/>
          </a:p>
        </p:txBody>
      </p:sp>
      <p:graphicFrame>
        <p:nvGraphicFramePr>
          <p:cNvPr id="13" name="表格 12"/>
          <p:cNvGraphicFramePr>
            <a:graphicFrameLocks noGrp="1"/>
          </p:cNvGraphicFramePr>
          <p:nvPr/>
        </p:nvGraphicFramePr>
        <p:xfrm>
          <a:off x="3565199" y="3422710"/>
          <a:ext cx="547670" cy="2215465"/>
        </p:xfrm>
        <a:graphic>
          <a:graphicData uri="http://schemas.openxmlformats.org/drawingml/2006/table">
            <a:tbl>
              <a:tblPr firstRow="1" bandRow="1">
                <a:tableStyleId>{2D5ABB26-0587-4C30-8999-92F81FD0307C}</a:tableStyleId>
              </a:tblPr>
              <a:tblGrid>
                <a:gridCol w="547670"/>
              </a:tblGrid>
              <a:tr h="364873">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4" name="TextBox 13"/>
          <p:cNvSpPr txBox="1"/>
          <p:nvPr/>
        </p:nvSpPr>
        <p:spPr>
          <a:xfrm>
            <a:off x="3350885" y="2879724"/>
            <a:ext cx="1571636" cy="400110"/>
          </a:xfrm>
          <a:prstGeom prst="rect">
            <a:avLst/>
          </a:prstGeom>
          <a:noFill/>
        </p:spPr>
        <p:txBody>
          <a:bodyPr wrap="square" rtlCol="0">
            <a:spAutoFit/>
          </a:bodyPr>
          <a:lstStyle/>
          <a:p>
            <a:r>
              <a:rPr lang="zh-CN" altLang="en-US" sz="2000" dirty="0"/>
              <a:t>数组</a:t>
            </a:r>
            <a:r>
              <a:rPr lang="en-US" altLang="zh-CN" sz="2000" dirty="0"/>
              <a:t>B</a:t>
            </a:r>
            <a:r>
              <a:rPr lang="zh-CN" altLang="en-US" sz="2000" dirty="0"/>
              <a:t>：</a:t>
            </a:r>
            <a:r>
              <a:rPr lang="en-US" altLang="zh-CN" sz="2000" dirty="0" err="1"/>
              <a:t>ab</a:t>
            </a:r>
            <a:endParaRPr lang="zh-CN" altLang="en-US" sz="2000" dirty="0"/>
          </a:p>
        </p:txBody>
      </p:sp>
      <p:cxnSp>
        <p:nvCxnSpPr>
          <p:cNvPr id="15" name="直接箭头连接符 14"/>
          <p:cNvCxnSpPr/>
          <p:nvPr/>
        </p:nvCxnSpPr>
        <p:spPr>
          <a:xfrm>
            <a:off x="3065133" y="4494280"/>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708075" y="5696584"/>
            <a:ext cx="285752" cy="369332"/>
          </a:xfrm>
          <a:prstGeom prst="rect">
            <a:avLst/>
          </a:prstGeom>
          <a:noFill/>
        </p:spPr>
        <p:txBody>
          <a:bodyPr wrap="square" rtlCol="0">
            <a:spAutoFit/>
          </a:bodyPr>
          <a:lstStyle/>
          <a:p>
            <a:r>
              <a:rPr lang="en-US" altLang="zh-CN" dirty="0"/>
              <a:t>s</a:t>
            </a:r>
            <a:endParaRPr lang="zh-CN" altLang="en-US" dirty="0"/>
          </a:p>
        </p:txBody>
      </p:sp>
      <p:graphicFrame>
        <p:nvGraphicFramePr>
          <p:cNvPr id="17" name="表格 16"/>
          <p:cNvGraphicFramePr>
            <a:graphicFrameLocks noGrp="1"/>
          </p:cNvGraphicFramePr>
          <p:nvPr/>
        </p:nvGraphicFramePr>
        <p:xfrm>
          <a:off x="5065397" y="3422710"/>
          <a:ext cx="547670" cy="2215465"/>
        </p:xfrm>
        <a:graphic>
          <a:graphicData uri="http://schemas.openxmlformats.org/drawingml/2006/table">
            <a:tbl>
              <a:tblPr firstRow="1" bandRow="1">
                <a:tableStyleId>{2D5ABB26-0587-4C30-8999-92F81FD0307C}</a:tableStyleId>
              </a:tblPr>
              <a:tblGrid>
                <a:gridCol w="547670"/>
              </a:tblGrid>
              <a:tr h="364873">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r>
                        <a:rPr lang="zh-CN" altLang="en-US"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8" name="TextBox 17"/>
          <p:cNvSpPr txBox="1"/>
          <p:nvPr/>
        </p:nvSpPr>
        <p:spPr>
          <a:xfrm>
            <a:off x="4851083" y="2879724"/>
            <a:ext cx="1571636" cy="400110"/>
          </a:xfrm>
          <a:prstGeom prst="rect">
            <a:avLst/>
          </a:prstGeom>
          <a:noFill/>
        </p:spPr>
        <p:txBody>
          <a:bodyPr wrap="square" rtlCol="0">
            <a:spAutoFit/>
          </a:bodyPr>
          <a:lstStyle/>
          <a:p>
            <a:r>
              <a:rPr lang="zh-CN" altLang="en-US" sz="2000" dirty="0"/>
              <a:t>数组</a:t>
            </a:r>
            <a:r>
              <a:rPr lang="en-US" altLang="zh-CN" sz="2000" dirty="0"/>
              <a:t>B</a:t>
            </a:r>
            <a:r>
              <a:rPr lang="zh-CN" altLang="en-US" sz="2000" dirty="0"/>
              <a:t>：</a:t>
            </a:r>
            <a:r>
              <a:rPr lang="en-US" altLang="zh-CN" sz="2000" dirty="0" err="1"/>
              <a:t>ab</a:t>
            </a:r>
            <a:endParaRPr lang="zh-CN" altLang="en-US" sz="2000" dirty="0"/>
          </a:p>
        </p:txBody>
      </p:sp>
      <p:cxnSp>
        <p:nvCxnSpPr>
          <p:cNvPr id="19" name="直接箭头连接符 18"/>
          <p:cNvCxnSpPr/>
          <p:nvPr/>
        </p:nvCxnSpPr>
        <p:spPr>
          <a:xfrm>
            <a:off x="4565331" y="4494280"/>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279711" y="5696584"/>
            <a:ext cx="285752" cy="369332"/>
          </a:xfrm>
          <a:prstGeom prst="rect">
            <a:avLst/>
          </a:prstGeom>
          <a:noFill/>
        </p:spPr>
        <p:txBody>
          <a:bodyPr wrap="square" rtlCol="0">
            <a:spAutoFit/>
          </a:bodyPr>
          <a:lstStyle/>
          <a:p>
            <a:r>
              <a:rPr lang="en-US" altLang="zh-CN" dirty="0"/>
              <a:t>s</a:t>
            </a:r>
            <a:endParaRPr lang="zh-CN" altLang="en-US" dirty="0"/>
          </a:p>
        </p:txBody>
      </p:sp>
      <p:graphicFrame>
        <p:nvGraphicFramePr>
          <p:cNvPr id="21" name="表格 20"/>
          <p:cNvGraphicFramePr>
            <a:graphicFrameLocks noGrp="1"/>
          </p:cNvGraphicFramePr>
          <p:nvPr/>
        </p:nvGraphicFramePr>
        <p:xfrm>
          <a:off x="6565595" y="3450341"/>
          <a:ext cx="547670" cy="2215465"/>
        </p:xfrm>
        <a:graphic>
          <a:graphicData uri="http://schemas.openxmlformats.org/drawingml/2006/table">
            <a:tbl>
              <a:tblPr firstRow="1" bandRow="1">
                <a:tableStyleId>{2D5ABB26-0587-4C30-8999-92F81FD0307C}</a:tableStyleId>
              </a:tblPr>
              <a:tblGrid>
                <a:gridCol w="547670"/>
              </a:tblGrid>
              <a:tr h="364873">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r>
                        <a:rPr lang="zh-CN" altLang="en-US"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2" name="TextBox 21"/>
          <p:cNvSpPr txBox="1"/>
          <p:nvPr/>
        </p:nvSpPr>
        <p:spPr>
          <a:xfrm>
            <a:off x="6351281" y="2907355"/>
            <a:ext cx="1571636" cy="400110"/>
          </a:xfrm>
          <a:prstGeom prst="rect">
            <a:avLst/>
          </a:prstGeom>
          <a:noFill/>
        </p:spPr>
        <p:txBody>
          <a:bodyPr wrap="square" rtlCol="0">
            <a:spAutoFit/>
          </a:bodyPr>
          <a:lstStyle/>
          <a:p>
            <a:r>
              <a:rPr lang="zh-CN" altLang="en-US" sz="2000" dirty="0"/>
              <a:t>数组</a:t>
            </a:r>
            <a:r>
              <a:rPr lang="en-US" altLang="zh-CN" sz="2000" dirty="0"/>
              <a:t>B</a:t>
            </a:r>
            <a:r>
              <a:rPr lang="zh-CN" altLang="en-US" sz="2000" dirty="0"/>
              <a:t>：</a:t>
            </a:r>
            <a:r>
              <a:rPr lang="en-US" altLang="zh-CN" sz="2000" dirty="0" err="1"/>
              <a:t>abc</a:t>
            </a:r>
            <a:endParaRPr lang="zh-CN" altLang="en-US" sz="2000" dirty="0"/>
          </a:p>
        </p:txBody>
      </p:sp>
      <p:cxnSp>
        <p:nvCxnSpPr>
          <p:cNvPr id="23" name="直接箭头连接符 22"/>
          <p:cNvCxnSpPr/>
          <p:nvPr/>
        </p:nvCxnSpPr>
        <p:spPr>
          <a:xfrm>
            <a:off x="6065529" y="4521911"/>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779909" y="5725102"/>
            <a:ext cx="285752" cy="369332"/>
          </a:xfrm>
          <a:prstGeom prst="rect">
            <a:avLst/>
          </a:prstGeom>
          <a:noFill/>
        </p:spPr>
        <p:txBody>
          <a:bodyPr wrap="square" rtlCol="0">
            <a:spAutoFit/>
          </a:bodyPr>
          <a:lstStyle/>
          <a:p>
            <a:r>
              <a:rPr lang="en-US" altLang="zh-CN" dirty="0"/>
              <a:t>s</a:t>
            </a:r>
            <a:endParaRPr lang="zh-CN" altLang="en-US" dirty="0"/>
          </a:p>
        </p:txBody>
      </p:sp>
      <p:cxnSp>
        <p:nvCxnSpPr>
          <p:cNvPr id="25" name="直接箭头连接符 24"/>
          <p:cNvCxnSpPr/>
          <p:nvPr/>
        </p:nvCxnSpPr>
        <p:spPr>
          <a:xfrm>
            <a:off x="7565727" y="4522798"/>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065793" y="4367780"/>
            <a:ext cx="1000132" cy="369332"/>
          </a:xfrm>
          <a:prstGeom prst="rect">
            <a:avLst/>
          </a:prstGeom>
          <a:noFill/>
        </p:spPr>
        <p:txBody>
          <a:bodyPr wrap="square" rtlCol="0">
            <a:spAutoFit/>
          </a:bodyPr>
          <a:lstStyle/>
          <a:p>
            <a:r>
              <a:rPr lang="zh-CN" altLang="en-US" dirty="0"/>
              <a:t>转下页</a:t>
            </a:r>
            <a:endParaRPr lang="zh-CN" altLang="en-US" dirty="0"/>
          </a:p>
        </p:txBody>
      </p:sp>
    </p:spTree>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431831" y="285729"/>
            <a:ext cx="8497887" cy="7017948"/>
          </a:xfrm>
          <a:prstGeom prst="rect">
            <a:avLst/>
          </a:prstGeom>
          <a:noFill/>
          <a:ln w="9525">
            <a:noFill/>
            <a:miter lim="800000"/>
          </a:ln>
        </p:spPr>
        <p:txBody>
          <a:bodyPr wrap="square" lIns="92075" tIns="46038" rIns="92075" bIns="46038">
            <a:spAutoFit/>
          </a:bodyPr>
          <a:lstStyle/>
          <a:p>
            <a:pPr lvl="2" indent="-533400" eaLnBrk="0" hangingPunct="0">
              <a:lnSpc>
                <a:spcPct val="150000"/>
              </a:lnSpc>
            </a:pPr>
            <a:r>
              <a:rPr lang="en-US" altLang="zh-CN" sz="2000" dirty="0">
                <a:solidFill>
                  <a:srgbClr val="000000"/>
                </a:solidFill>
                <a:latin typeface="楷体_GB2312" pitchFamily="49" charset="-122"/>
                <a:ea typeface="楷体_GB2312" pitchFamily="49" charset="-122"/>
              </a:rPr>
              <a:t>(3)</a:t>
            </a:r>
            <a:r>
              <a:rPr lang="zh-CN" altLang="en-US" sz="2000" dirty="0">
                <a:solidFill>
                  <a:srgbClr val="000000"/>
                </a:solidFill>
                <a:latin typeface="楷体_GB2312" pitchFamily="49" charset="-122"/>
                <a:ea typeface="楷体_GB2312" pitchFamily="49" charset="-122"/>
              </a:rPr>
              <a:t>中缀表达式转换成后缀表达式 </a:t>
            </a:r>
            <a:r>
              <a:rPr lang="en-US" altLang="zh-CN" sz="2000" dirty="0" err="1">
                <a:solidFill>
                  <a:srgbClr val="000000"/>
                </a:solidFill>
                <a:latin typeface="楷体_GB2312" pitchFamily="49" charset="-122"/>
                <a:ea typeface="楷体_GB2312" pitchFamily="49" charset="-122"/>
              </a:rPr>
              <a:t>a+b</a:t>
            </a:r>
            <a:r>
              <a:rPr lang="zh-CN" altLang="en-US" sz="2000" dirty="0">
                <a:solidFill>
                  <a:srgbClr val="000000"/>
                </a:solidFill>
                <a:latin typeface="楷体_GB2312" pitchFamily="49" charset="-122"/>
                <a:ea typeface="楷体_GB2312" pitchFamily="49" charset="-122"/>
              </a:rPr>
              <a:t>*</a:t>
            </a:r>
            <a:r>
              <a:rPr lang="en-US" altLang="zh-CN" sz="2000" dirty="0">
                <a:solidFill>
                  <a:srgbClr val="000000"/>
                </a:solidFill>
                <a:latin typeface="楷体_GB2312" pitchFamily="49" charset="-122"/>
                <a:ea typeface="楷体_GB2312" pitchFamily="49" charset="-122"/>
              </a:rPr>
              <a:t>c-d   </a:t>
            </a:r>
            <a:r>
              <a:rPr lang="en-US" altLang="zh-CN" sz="2000" dirty="0">
                <a:solidFill>
                  <a:srgbClr val="000000"/>
                </a:solidFill>
                <a:latin typeface="楷体_GB2312" pitchFamily="49" charset="-122"/>
                <a:ea typeface="楷体_GB2312" pitchFamily="49" charset="-122"/>
                <a:sym typeface="Wingdings" panose="05000000000000000000" pitchFamily="2" charset="2"/>
              </a:rPr>
              <a:t>  </a:t>
            </a:r>
            <a:r>
              <a:rPr lang="en-US" altLang="zh-CN" sz="2000" dirty="0" err="1">
                <a:solidFill>
                  <a:srgbClr val="000000"/>
                </a:solidFill>
                <a:latin typeface="楷体_GB2312" pitchFamily="49" charset="-122"/>
                <a:ea typeface="楷体_GB2312" pitchFamily="49" charset="-122"/>
                <a:sym typeface="Wingdings" panose="05000000000000000000" pitchFamily="2" charset="2"/>
              </a:rPr>
              <a:t>abc</a:t>
            </a:r>
            <a:r>
              <a:rPr lang="en-US" altLang="zh-CN" sz="2000" dirty="0">
                <a:solidFill>
                  <a:srgbClr val="000000"/>
                </a:solidFill>
                <a:latin typeface="楷体_GB2312" pitchFamily="49" charset="-122"/>
                <a:ea typeface="楷体_GB2312" pitchFamily="49" charset="-122"/>
                <a:sym typeface="Wingdings" panose="05000000000000000000" pitchFamily="2" charset="2"/>
              </a:rPr>
              <a:t>*+d-</a:t>
            </a:r>
            <a:endParaRPr lang="en-US" altLang="zh-CN" sz="2000" dirty="0">
              <a:solidFill>
                <a:srgbClr val="000000"/>
              </a:solidFill>
              <a:latin typeface="楷体_GB2312" pitchFamily="49" charset="-122"/>
              <a:ea typeface="楷体_GB2312" pitchFamily="49" charset="-122"/>
            </a:endParaRPr>
          </a:p>
          <a:p>
            <a:pPr lvl="2" indent="-533400" eaLnBrk="0" hangingPunct="0">
              <a:lnSpc>
                <a:spcPct val="150000"/>
              </a:lnSpc>
            </a:pPr>
            <a:r>
              <a:rPr lang="en-US" altLang="zh-CN" sz="2000" dirty="0">
                <a:solidFill>
                  <a:srgbClr val="000000"/>
                </a:solidFill>
                <a:latin typeface="楷体_GB2312" pitchFamily="49" charset="-122"/>
                <a:ea typeface="楷体_GB2312" pitchFamily="49" charset="-122"/>
              </a:rPr>
              <a:t>              </a:t>
            </a:r>
            <a:endParaRPr lang="en-US" altLang="zh-CN" sz="2000" dirty="0">
              <a:solidFill>
                <a:srgbClr val="000000"/>
              </a:solidFill>
              <a:latin typeface="楷体_GB2312" pitchFamily="49" charset="-122"/>
              <a:ea typeface="楷体_GB2312" pitchFamily="49" charset="-122"/>
            </a:endParaRPr>
          </a:p>
          <a:p>
            <a:pPr lvl="2" indent="-533400" eaLnBrk="0" hangingPunct="0">
              <a:lnSpc>
                <a:spcPct val="150000"/>
              </a:lnSpc>
            </a:pPr>
            <a:endParaRPr lang="en-US" altLang="zh-CN" sz="2000" dirty="0">
              <a:solidFill>
                <a:srgbClr val="000000"/>
              </a:solidFill>
              <a:latin typeface="楷体_GB2312" pitchFamily="49" charset="-122"/>
              <a:ea typeface="楷体_GB2312" pitchFamily="49" charset="-122"/>
            </a:endParaRPr>
          </a:p>
          <a:p>
            <a:pPr lvl="2" indent="-533400" eaLnBrk="0" hangingPunct="0">
              <a:lnSpc>
                <a:spcPct val="150000"/>
              </a:lnSpc>
            </a:pPr>
            <a:endParaRPr lang="en-US" altLang="zh-CN" sz="2000" dirty="0">
              <a:solidFill>
                <a:srgbClr val="000000"/>
              </a:solidFill>
              <a:latin typeface="楷体_GB2312" pitchFamily="49" charset="-122"/>
              <a:ea typeface="楷体_GB2312" pitchFamily="49" charset="-122"/>
            </a:endParaRPr>
          </a:p>
          <a:p>
            <a:pPr lvl="2" indent="-533400" eaLnBrk="0" hangingPunct="0">
              <a:lnSpc>
                <a:spcPct val="150000"/>
              </a:lnSpc>
            </a:pPr>
            <a:endParaRPr lang="en-US" altLang="zh-CN" sz="2000" dirty="0">
              <a:solidFill>
                <a:srgbClr val="000000"/>
              </a:solidFill>
              <a:latin typeface="楷体_GB2312" pitchFamily="49" charset="-122"/>
              <a:ea typeface="楷体_GB2312" pitchFamily="49" charset="-122"/>
            </a:endParaRPr>
          </a:p>
          <a:p>
            <a:pPr lvl="2" indent="-533400" eaLnBrk="0" hangingPunct="0">
              <a:lnSpc>
                <a:spcPct val="150000"/>
              </a:lnSpc>
            </a:pPr>
            <a:endParaRPr lang="en-US" altLang="zh-CN" sz="2000" dirty="0">
              <a:solidFill>
                <a:srgbClr val="000000"/>
              </a:solidFill>
              <a:latin typeface="楷体_GB2312" pitchFamily="49" charset="-122"/>
              <a:ea typeface="楷体_GB2312" pitchFamily="49" charset="-122"/>
            </a:endParaRPr>
          </a:p>
          <a:p>
            <a:pPr lvl="2" indent="-533400" eaLnBrk="0" hangingPunct="0">
              <a:lnSpc>
                <a:spcPct val="150000"/>
              </a:lnSpc>
            </a:pPr>
            <a:endParaRPr lang="en-US" altLang="zh-CN" sz="2000" dirty="0">
              <a:solidFill>
                <a:srgbClr val="000000"/>
              </a:solidFill>
              <a:latin typeface="楷体_GB2312" pitchFamily="49" charset="-122"/>
              <a:ea typeface="楷体_GB2312" pitchFamily="49" charset="-122"/>
            </a:endParaRPr>
          </a:p>
          <a:p>
            <a:pPr lvl="2" indent="-533400" eaLnBrk="0" hangingPunct="0">
              <a:lnSpc>
                <a:spcPct val="150000"/>
              </a:lnSpc>
            </a:pPr>
            <a:endParaRPr lang="zh-CN" altLang="en-US" sz="2000" dirty="0">
              <a:solidFill>
                <a:srgbClr val="000000"/>
              </a:solidFill>
              <a:latin typeface="楷体_GB2312" pitchFamily="49" charset="-122"/>
              <a:ea typeface="楷体_GB2312" pitchFamily="49" charset="-122"/>
            </a:endParaRPr>
          </a:p>
          <a:p>
            <a:pPr eaLnBrk="0" hangingPunct="0">
              <a:lnSpc>
                <a:spcPct val="150000"/>
              </a:lnSpc>
            </a:pPr>
            <a:endParaRPr lang="en-US" altLang="zh-CN" sz="2000" dirty="0">
              <a:solidFill>
                <a:srgbClr val="000000"/>
              </a:solidFill>
              <a:latin typeface="楷体_GB2312" pitchFamily="49" charset="-122"/>
              <a:ea typeface="楷体_GB2312" pitchFamily="49" charset="-122"/>
            </a:endParaRPr>
          </a:p>
          <a:p>
            <a:pPr eaLnBrk="0" hangingPunct="0">
              <a:lnSpc>
                <a:spcPct val="150000"/>
              </a:lnSpc>
            </a:pPr>
            <a:r>
              <a:rPr lang="zh-CN" altLang="en-US" sz="2000" dirty="0">
                <a:solidFill>
                  <a:srgbClr val="000000"/>
                </a:solidFill>
                <a:latin typeface="楷体_GB2312" pitchFamily="49" charset="-122"/>
                <a:ea typeface="楷体_GB2312" pitchFamily="49" charset="-122"/>
              </a:rPr>
              <a:t>快速手算法：</a:t>
            </a:r>
            <a:endParaRPr lang="en-US" altLang="zh-CN" sz="2000" dirty="0">
              <a:solidFill>
                <a:srgbClr val="000000"/>
              </a:solidFill>
              <a:latin typeface="楷体_GB2312" pitchFamily="49" charset="-122"/>
              <a:ea typeface="楷体_GB2312" pitchFamily="49" charset="-122"/>
            </a:endParaRPr>
          </a:p>
          <a:p>
            <a:pPr eaLnBrk="0" hangingPunct="0">
              <a:lnSpc>
                <a:spcPct val="150000"/>
              </a:lnSpc>
            </a:pPr>
            <a:r>
              <a:rPr lang="en-US" altLang="zh-CN" sz="2000" dirty="0">
                <a:solidFill>
                  <a:srgbClr val="000000"/>
                </a:solidFill>
                <a:latin typeface="楷体_GB2312" pitchFamily="49" charset="-122"/>
                <a:ea typeface="楷体_GB2312" pitchFamily="49" charset="-122"/>
              </a:rPr>
              <a:t>1</a:t>
            </a:r>
            <a:r>
              <a:rPr lang="zh-CN" altLang="en-US" sz="2000" dirty="0">
                <a:solidFill>
                  <a:srgbClr val="000000"/>
                </a:solidFill>
                <a:latin typeface="楷体_GB2312" pitchFamily="49" charset="-122"/>
                <a:ea typeface="楷体_GB2312" pitchFamily="49" charset="-122"/>
              </a:rPr>
              <a:t>、按照运算符的优先级对所有的运算单位加括号</a:t>
            </a:r>
            <a:endParaRPr lang="en-US" altLang="zh-CN" sz="2000" dirty="0">
              <a:solidFill>
                <a:srgbClr val="000000"/>
              </a:solidFill>
              <a:latin typeface="楷体_GB2312" pitchFamily="49" charset="-122"/>
              <a:ea typeface="楷体_GB2312" pitchFamily="49" charset="-122"/>
            </a:endParaRPr>
          </a:p>
          <a:p>
            <a:pPr eaLnBrk="0" hangingPunct="0">
              <a:lnSpc>
                <a:spcPct val="150000"/>
              </a:lnSpc>
            </a:pPr>
            <a:r>
              <a:rPr lang="zh-CN" altLang="en-US" sz="2000" dirty="0">
                <a:solidFill>
                  <a:srgbClr val="000000"/>
                </a:solidFill>
                <a:latin typeface="楷体_GB2312" pitchFamily="49" charset="-122"/>
                <a:ea typeface="楷体_GB2312" pitchFamily="49" charset="-122"/>
              </a:rPr>
              <a:t>例如：</a:t>
            </a:r>
            <a:r>
              <a:rPr lang="en-US" altLang="zh-CN" sz="2000" dirty="0" err="1">
                <a:solidFill>
                  <a:srgbClr val="000000"/>
                </a:solidFill>
                <a:latin typeface="楷体_GB2312" pitchFamily="49" charset="-122"/>
                <a:ea typeface="楷体_GB2312" pitchFamily="49" charset="-122"/>
              </a:rPr>
              <a:t>a+b</a:t>
            </a:r>
            <a:r>
              <a:rPr lang="zh-CN" altLang="en-US" sz="2000" dirty="0">
                <a:solidFill>
                  <a:srgbClr val="000000"/>
                </a:solidFill>
                <a:latin typeface="楷体_GB2312" pitchFamily="49" charset="-122"/>
                <a:ea typeface="楷体_GB2312" pitchFamily="49" charset="-122"/>
              </a:rPr>
              <a:t>*</a:t>
            </a:r>
            <a:r>
              <a:rPr lang="en-US" altLang="zh-CN" sz="2000" dirty="0">
                <a:solidFill>
                  <a:srgbClr val="000000"/>
                </a:solidFill>
                <a:latin typeface="楷体_GB2312" pitchFamily="49" charset="-122"/>
                <a:ea typeface="楷体_GB2312" pitchFamily="49" charset="-122"/>
              </a:rPr>
              <a:t>c-d    -</a:t>
            </a:r>
            <a:r>
              <a:rPr lang="en-US" altLang="zh-CN" sz="2000" dirty="0">
                <a:solidFill>
                  <a:srgbClr val="000000"/>
                </a:solidFill>
                <a:latin typeface="楷体_GB2312" pitchFamily="49" charset="-122"/>
                <a:ea typeface="楷体_GB2312" pitchFamily="49" charset="-122"/>
                <a:sym typeface="Wingdings" panose="05000000000000000000" pitchFamily="2" charset="2"/>
              </a:rPr>
              <a:t>((a+(b*c))-d)</a:t>
            </a:r>
            <a:endParaRPr lang="en-US" altLang="zh-CN" sz="2000" dirty="0">
              <a:solidFill>
                <a:srgbClr val="000000"/>
              </a:solidFill>
              <a:latin typeface="楷体_GB2312" pitchFamily="49" charset="-122"/>
              <a:ea typeface="楷体_GB2312" pitchFamily="49" charset="-122"/>
              <a:sym typeface="Wingdings" panose="05000000000000000000" pitchFamily="2" charset="2"/>
            </a:endParaRPr>
          </a:p>
          <a:p>
            <a:pPr eaLnBrk="0" hangingPunct="0">
              <a:lnSpc>
                <a:spcPct val="150000"/>
              </a:lnSpc>
            </a:pPr>
            <a:r>
              <a:rPr lang="en-US" altLang="zh-CN" sz="2000" dirty="0">
                <a:solidFill>
                  <a:srgbClr val="000000"/>
                </a:solidFill>
                <a:latin typeface="楷体_GB2312" pitchFamily="49" charset="-122"/>
                <a:ea typeface="楷体_GB2312" pitchFamily="49" charset="-122"/>
                <a:sym typeface="Wingdings" panose="05000000000000000000" pitchFamily="2" charset="2"/>
              </a:rPr>
              <a:t>2</a:t>
            </a:r>
            <a:r>
              <a:rPr lang="zh-CN" altLang="en-US" sz="2000" dirty="0">
                <a:solidFill>
                  <a:srgbClr val="000000"/>
                </a:solidFill>
                <a:latin typeface="楷体_GB2312" pitchFamily="49" charset="-122"/>
                <a:ea typeface="楷体_GB2312" pitchFamily="49" charset="-122"/>
                <a:sym typeface="Wingdings" panose="05000000000000000000" pitchFamily="2" charset="2"/>
              </a:rPr>
              <a:t>、把运算符移动到括号的后面，然后去除括号，得后缀表达式</a:t>
            </a:r>
            <a:endParaRPr lang="en-US" altLang="zh-CN" sz="2000" dirty="0">
              <a:solidFill>
                <a:srgbClr val="000000"/>
              </a:solidFill>
              <a:latin typeface="楷体_GB2312" pitchFamily="49" charset="-122"/>
              <a:ea typeface="楷体_GB2312" pitchFamily="49" charset="-122"/>
              <a:sym typeface="Wingdings" panose="05000000000000000000" pitchFamily="2" charset="2"/>
            </a:endParaRPr>
          </a:p>
          <a:p>
            <a:pPr eaLnBrk="0" hangingPunct="0">
              <a:lnSpc>
                <a:spcPct val="150000"/>
              </a:lnSpc>
            </a:pPr>
            <a:r>
              <a:rPr lang="en-US" altLang="zh-CN" sz="2000" dirty="0">
                <a:solidFill>
                  <a:srgbClr val="000000"/>
                </a:solidFill>
                <a:latin typeface="楷体_GB2312" pitchFamily="49" charset="-122"/>
                <a:ea typeface="楷体_GB2312" pitchFamily="49" charset="-122"/>
                <a:sym typeface="Wingdings" panose="05000000000000000000" pitchFamily="2" charset="2"/>
              </a:rPr>
              <a:t>      ((a+(b*c))-d)      ((a(</a:t>
            </a:r>
            <a:r>
              <a:rPr lang="en-US" altLang="zh-CN" sz="2000" dirty="0" err="1">
                <a:solidFill>
                  <a:srgbClr val="000000"/>
                </a:solidFill>
                <a:latin typeface="楷体_GB2312" pitchFamily="49" charset="-122"/>
                <a:ea typeface="楷体_GB2312" pitchFamily="49" charset="-122"/>
                <a:sym typeface="Wingdings" panose="05000000000000000000" pitchFamily="2" charset="2"/>
              </a:rPr>
              <a:t>bc</a:t>
            </a:r>
            <a:r>
              <a:rPr lang="en-US" altLang="zh-CN" sz="2000" dirty="0">
                <a:solidFill>
                  <a:srgbClr val="000000"/>
                </a:solidFill>
                <a:latin typeface="楷体_GB2312" pitchFamily="49" charset="-122"/>
                <a:ea typeface="楷体_GB2312" pitchFamily="49" charset="-122"/>
                <a:sym typeface="Wingdings" panose="05000000000000000000" pitchFamily="2" charset="2"/>
              </a:rPr>
              <a:t>)*)+d)-   </a:t>
            </a:r>
            <a:r>
              <a:rPr lang="en-US" altLang="zh-CN" sz="2000" dirty="0" err="1">
                <a:solidFill>
                  <a:srgbClr val="000000"/>
                </a:solidFill>
                <a:latin typeface="楷体_GB2312" pitchFamily="49" charset="-122"/>
                <a:ea typeface="楷体_GB2312" pitchFamily="49" charset="-122"/>
                <a:sym typeface="Wingdings" panose="05000000000000000000" pitchFamily="2" charset="2"/>
              </a:rPr>
              <a:t>abc</a:t>
            </a:r>
            <a:r>
              <a:rPr lang="en-US" altLang="zh-CN" sz="2000" dirty="0">
                <a:solidFill>
                  <a:srgbClr val="000000"/>
                </a:solidFill>
                <a:latin typeface="楷体_GB2312" pitchFamily="49" charset="-122"/>
                <a:ea typeface="楷体_GB2312" pitchFamily="49" charset="-122"/>
                <a:sym typeface="Wingdings" panose="05000000000000000000" pitchFamily="2" charset="2"/>
              </a:rPr>
              <a:t>*+d-</a:t>
            </a:r>
            <a:endParaRPr lang="en-US" altLang="zh-CN" sz="2000" dirty="0">
              <a:solidFill>
                <a:srgbClr val="000000"/>
              </a:solidFill>
              <a:latin typeface="楷体_GB2312" pitchFamily="49" charset="-122"/>
              <a:ea typeface="楷体_GB2312" pitchFamily="49" charset="-122"/>
              <a:sym typeface="Wingdings" panose="05000000000000000000" pitchFamily="2" charset="2"/>
            </a:endParaRPr>
          </a:p>
          <a:p>
            <a:pPr eaLnBrk="0" hangingPunct="0">
              <a:lnSpc>
                <a:spcPct val="150000"/>
              </a:lnSpc>
            </a:pPr>
            <a:endParaRPr lang="zh-CN" altLang="en-US" sz="2000" dirty="0">
              <a:solidFill>
                <a:srgbClr val="000000"/>
              </a:solidFill>
              <a:latin typeface="楷体_GB2312" pitchFamily="49" charset="-122"/>
              <a:ea typeface="楷体_GB2312" pitchFamily="49" charset="-122"/>
            </a:endParaRPr>
          </a:p>
        </p:txBody>
      </p:sp>
      <p:graphicFrame>
        <p:nvGraphicFramePr>
          <p:cNvPr id="6" name="表格 5"/>
          <p:cNvGraphicFramePr>
            <a:graphicFrameLocks noGrp="1"/>
          </p:cNvGraphicFramePr>
          <p:nvPr/>
        </p:nvGraphicFramePr>
        <p:xfrm>
          <a:off x="1000100" y="1500174"/>
          <a:ext cx="547670" cy="2215465"/>
        </p:xfrm>
        <a:graphic>
          <a:graphicData uri="http://schemas.openxmlformats.org/drawingml/2006/table">
            <a:tbl>
              <a:tblPr firstRow="1" bandRow="1">
                <a:tableStyleId>{2D5ABB26-0587-4C30-8999-92F81FD0307C}</a:tableStyleId>
              </a:tblPr>
              <a:tblGrid>
                <a:gridCol w="547670"/>
              </a:tblGrid>
              <a:tr h="364873">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287020" y="1000125"/>
            <a:ext cx="1925320" cy="398780"/>
          </a:xfrm>
          <a:prstGeom prst="rect">
            <a:avLst/>
          </a:prstGeom>
          <a:noFill/>
        </p:spPr>
        <p:txBody>
          <a:bodyPr wrap="square" rtlCol="0">
            <a:spAutoFit/>
          </a:bodyPr>
          <a:lstStyle/>
          <a:p>
            <a:r>
              <a:rPr lang="zh-CN" altLang="en-US" sz="2000" dirty="0"/>
              <a:t>数组</a:t>
            </a:r>
            <a:r>
              <a:rPr lang="en-US" altLang="zh-CN" sz="2000" dirty="0"/>
              <a:t>B</a:t>
            </a:r>
            <a:r>
              <a:rPr lang="zh-CN" altLang="en-US" sz="2000" dirty="0"/>
              <a:t>：</a:t>
            </a:r>
            <a:r>
              <a:rPr lang="en-US" altLang="zh-CN" sz="2000" dirty="0" err="1"/>
              <a:t>abc</a:t>
            </a:r>
            <a:r>
              <a:rPr lang="zh-CN" altLang="en-US" sz="2000" dirty="0"/>
              <a:t>*</a:t>
            </a:r>
            <a:endParaRPr lang="zh-CN" altLang="en-US" sz="2000" dirty="0"/>
          </a:p>
        </p:txBody>
      </p:sp>
      <p:graphicFrame>
        <p:nvGraphicFramePr>
          <p:cNvPr id="10" name="表格 9"/>
          <p:cNvGraphicFramePr>
            <a:graphicFrameLocks noGrp="1"/>
          </p:cNvGraphicFramePr>
          <p:nvPr/>
        </p:nvGraphicFramePr>
        <p:xfrm>
          <a:off x="2643174" y="1543094"/>
          <a:ext cx="547670" cy="2215465"/>
        </p:xfrm>
        <a:graphic>
          <a:graphicData uri="http://schemas.openxmlformats.org/drawingml/2006/table">
            <a:tbl>
              <a:tblPr firstRow="1" bandRow="1">
                <a:tableStyleId>{2D5ABB26-0587-4C30-8999-92F81FD0307C}</a:tableStyleId>
              </a:tblPr>
              <a:tblGrid>
                <a:gridCol w="547670"/>
              </a:tblGrid>
              <a:tr h="364873">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 name="TextBox 10"/>
          <p:cNvSpPr txBox="1"/>
          <p:nvPr/>
        </p:nvSpPr>
        <p:spPr>
          <a:xfrm>
            <a:off x="2132965" y="1000125"/>
            <a:ext cx="1938655" cy="398780"/>
          </a:xfrm>
          <a:prstGeom prst="rect">
            <a:avLst/>
          </a:prstGeom>
          <a:noFill/>
        </p:spPr>
        <p:txBody>
          <a:bodyPr wrap="square" rtlCol="0">
            <a:spAutoFit/>
          </a:bodyPr>
          <a:lstStyle/>
          <a:p>
            <a:r>
              <a:rPr lang="zh-CN" altLang="en-US" sz="2000" dirty="0"/>
              <a:t>数组</a:t>
            </a:r>
            <a:r>
              <a:rPr lang="en-US" altLang="zh-CN" sz="2000" dirty="0"/>
              <a:t>B</a:t>
            </a:r>
            <a:r>
              <a:rPr lang="zh-CN" altLang="en-US" sz="2000" dirty="0"/>
              <a:t>：</a:t>
            </a:r>
            <a:r>
              <a:rPr lang="en-US" altLang="zh-CN" sz="2000" dirty="0" err="1"/>
              <a:t>abc</a:t>
            </a:r>
            <a:r>
              <a:rPr lang="zh-CN" altLang="en-US" sz="2000" dirty="0"/>
              <a:t>*</a:t>
            </a:r>
            <a:r>
              <a:rPr lang="en-US" altLang="zh-CN" sz="2000" dirty="0"/>
              <a:t>+</a:t>
            </a:r>
            <a:endParaRPr lang="zh-CN" altLang="en-US" sz="2000" dirty="0"/>
          </a:p>
        </p:txBody>
      </p:sp>
      <p:cxnSp>
        <p:nvCxnSpPr>
          <p:cNvPr id="12" name="直接箭头连接符 11"/>
          <p:cNvCxnSpPr/>
          <p:nvPr/>
        </p:nvCxnSpPr>
        <p:spPr>
          <a:xfrm>
            <a:off x="1928794" y="2614664"/>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3" name="表格 12"/>
          <p:cNvGraphicFramePr>
            <a:graphicFrameLocks noGrp="1"/>
          </p:cNvGraphicFramePr>
          <p:nvPr/>
        </p:nvGraphicFramePr>
        <p:xfrm>
          <a:off x="4429156" y="1543094"/>
          <a:ext cx="547670" cy="2215465"/>
        </p:xfrm>
        <a:graphic>
          <a:graphicData uri="http://schemas.openxmlformats.org/drawingml/2006/table">
            <a:tbl>
              <a:tblPr firstRow="1" bandRow="1">
                <a:tableStyleId>{2D5ABB26-0587-4C30-8999-92F81FD0307C}</a:tableStyleId>
              </a:tblPr>
              <a:tblGrid>
                <a:gridCol w="547670"/>
              </a:tblGrid>
              <a:tr h="364873">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4" name="TextBox 13"/>
          <p:cNvSpPr txBox="1"/>
          <p:nvPr/>
        </p:nvSpPr>
        <p:spPr>
          <a:xfrm>
            <a:off x="4071967" y="1000108"/>
            <a:ext cx="1928826" cy="398780"/>
          </a:xfrm>
          <a:prstGeom prst="rect">
            <a:avLst/>
          </a:prstGeom>
          <a:noFill/>
        </p:spPr>
        <p:txBody>
          <a:bodyPr wrap="square" rtlCol="0">
            <a:spAutoFit/>
          </a:bodyPr>
          <a:lstStyle/>
          <a:p>
            <a:r>
              <a:rPr lang="zh-CN" altLang="en-US" sz="2000" dirty="0"/>
              <a:t>数组</a:t>
            </a:r>
            <a:r>
              <a:rPr lang="en-US" altLang="zh-CN" sz="2000" dirty="0"/>
              <a:t>B</a:t>
            </a:r>
            <a:r>
              <a:rPr lang="zh-CN" altLang="en-US" sz="2000" dirty="0"/>
              <a:t>：</a:t>
            </a:r>
            <a:r>
              <a:rPr lang="en-US" altLang="zh-CN" sz="2000" dirty="0" err="1"/>
              <a:t>abc</a:t>
            </a:r>
            <a:r>
              <a:rPr lang="zh-CN" altLang="en-US" sz="2000" dirty="0"/>
              <a:t>*</a:t>
            </a:r>
            <a:r>
              <a:rPr lang="en-US" altLang="zh-CN" sz="2000" dirty="0"/>
              <a:t>+</a:t>
            </a:r>
            <a:endParaRPr lang="zh-CN" altLang="en-US" sz="2000" dirty="0"/>
          </a:p>
        </p:txBody>
      </p:sp>
      <p:cxnSp>
        <p:nvCxnSpPr>
          <p:cNvPr id="15" name="直接箭头连接符 14"/>
          <p:cNvCxnSpPr/>
          <p:nvPr/>
        </p:nvCxnSpPr>
        <p:spPr>
          <a:xfrm>
            <a:off x="3643306" y="2614664"/>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6" name="表格 15"/>
          <p:cNvGraphicFramePr>
            <a:graphicFrameLocks noGrp="1"/>
          </p:cNvGraphicFramePr>
          <p:nvPr/>
        </p:nvGraphicFramePr>
        <p:xfrm>
          <a:off x="5929354" y="1570725"/>
          <a:ext cx="547670" cy="2215465"/>
        </p:xfrm>
        <a:graphic>
          <a:graphicData uri="http://schemas.openxmlformats.org/drawingml/2006/table">
            <a:tbl>
              <a:tblPr firstRow="1" bandRow="1">
                <a:tableStyleId>{2D5ABB26-0587-4C30-8999-92F81FD0307C}</a:tableStyleId>
              </a:tblPr>
              <a:tblGrid>
                <a:gridCol w="547670"/>
              </a:tblGrid>
              <a:tr h="364873">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941">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6000750" y="1000125"/>
            <a:ext cx="2436495" cy="398780"/>
          </a:xfrm>
          <a:prstGeom prst="rect">
            <a:avLst/>
          </a:prstGeom>
          <a:noFill/>
        </p:spPr>
        <p:txBody>
          <a:bodyPr wrap="square" rtlCol="0">
            <a:spAutoFit/>
          </a:bodyPr>
          <a:lstStyle/>
          <a:p>
            <a:r>
              <a:rPr lang="zh-CN" altLang="en-US" sz="2000" dirty="0"/>
              <a:t>数组</a:t>
            </a:r>
            <a:r>
              <a:rPr lang="en-US" altLang="zh-CN" sz="2000" dirty="0"/>
              <a:t>B</a:t>
            </a:r>
            <a:r>
              <a:rPr lang="zh-CN" altLang="en-US" sz="2000" dirty="0"/>
              <a:t>：</a:t>
            </a:r>
            <a:r>
              <a:rPr lang="en-US" altLang="zh-CN" sz="2000" dirty="0" err="1"/>
              <a:t>abc</a:t>
            </a:r>
            <a:r>
              <a:rPr lang="zh-CN" altLang="en-US" sz="2000" dirty="0"/>
              <a:t>*</a:t>
            </a:r>
            <a:r>
              <a:rPr lang="en-US" altLang="zh-CN" sz="2000" dirty="0"/>
              <a:t>+d</a:t>
            </a:r>
            <a:endParaRPr lang="zh-CN" altLang="en-US" sz="2000" dirty="0"/>
          </a:p>
        </p:txBody>
      </p:sp>
      <p:cxnSp>
        <p:nvCxnSpPr>
          <p:cNvPr id="18" name="直接箭头连接符 17"/>
          <p:cNvCxnSpPr/>
          <p:nvPr/>
        </p:nvCxnSpPr>
        <p:spPr>
          <a:xfrm>
            <a:off x="5429288" y="2642295"/>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6929486" y="2643182"/>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500958" y="2488164"/>
            <a:ext cx="1214446" cy="369332"/>
          </a:xfrm>
          <a:prstGeom prst="rect">
            <a:avLst/>
          </a:prstGeom>
          <a:noFill/>
        </p:spPr>
        <p:txBody>
          <a:bodyPr wrap="square" rtlCol="0">
            <a:spAutoFit/>
          </a:bodyPr>
          <a:lstStyle/>
          <a:p>
            <a:r>
              <a:rPr lang="en-US" altLang="zh-CN" dirty="0" err="1">
                <a:solidFill>
                  <a:srgbClr val="000000"/>
                </a:solidFill>
                <a:latin typeface="楷体_GB2312" pitchFamily="49" charset="-122"/>
                <a:ea typeface="楷体_GB2312" pitchFamily="49" charset="-122"/>
                <a:sym typeface="Wingdings" panose="05000000000000000000" pitchFamily="2" charset="2"/>
              </a:rPr>
              <a:t>abc</a:t>
            </a:r>
            <a:r>
              <a:rPr lang="en-US" altLang="zh-CN" dirty="0">
                <a:solidFill>
                  <a:srgbClr val="000000"/>
                </a:solidFill>
                <a:latin typeface="楷体_GB2312" pitchFamily="49" charset="-122"/>
                <a:ea typeface="楷体_GB2312" pitchFamily="49" charset="-122"/>
                <a:sym typeface="Wingdings" panose="05000000000000000000" pitchFamily="2" charset="2"/>
              </a:rPr>
              <a:t>*+d-</a:t>
            </a:r>
            <a:endParaRPr lang="zh-CN" altLang="en-US" dirty="0"/>
          </a:p>
        </p:txBody>
      </p:sp>
      <p:cxnSp>
        <p:nvCxnSpPr>
          <p:cNvPr id="23" name="直接箭头连接符 22"/>
          <p:cNvCxnSpPr/>
          <p:nvPr/>
        </p:nvCxnSpPr>
        <p:spPr>
          <a:xfrm rot="5400000" flipH="1" flipV="1">
            <a:off x="428596" y="3571876"/>
            <a:ext cx="357190" cy="3571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642910" y="3929066"/>
            <a:ext cx="1214446" cy="369332"/>
          </a:xfrm>
          <a:prstGeom prst="rect">
            <a:avLst/>
          </a:prstGeom>
          <a:noFill/>
        </p:spPr>
        <p:txBody>
          <a:bodyPr wrap="square" rtlCol="0">
            <a:spAutoFit/>
          </a:bodyPr>
          <a:lstStyle/>
          <a:p>
            <a:r>
              <a:rPr lang="zh-CN" altLang="en-US" dirty="0"/>
              <a:t>出栈</a:t>
            </a:r>
            <a:endParaRPr lang="zh-CN" altLang="en-US" dirty="0"/>
          </a:p>
        </p:txBody>
      </p:sp>
      <p:cxnSp>
        <p:nvCxnSpPr>
          <p:cNvPr id="25" name="直接箭头连接符 24"/>
          <p:cNvCxnSpPr/>
          <p:nvPr/>
        </p:nvCxnSpPr>
        <p:spPr>
          <a:xfrm rot="5400000" flipH="1" flipV="1">
            <a:off x="2214546" y="3702610"/>
            <a:ext cx="357190" cy="3571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2428860" y="4059800"/>
            <a:ext cx="1214446" cy="369332"/>
          </a:xfrm>
          <a:prstGeom prst="rect">
            <a:avLst/>
          </a:prstGeom>
          <a:noFill/>
        </p:spPr>
        <p:txBody>
          <a:bodyPr wrap="square" rtlCol="0">
            <a:spAutoFit/>
          </a:bodyPr>
          <a:lstStyle/>
          <a:p>
            <a:r>
              <a:rPr lang="zh-CN" altLang="en-US" dirty="0"/>
              <a:t>出栈</a:t>
            </a:r>
            <a:endParaRPr lang="zh-CN" altLang="en-US" dirty="0"/>
          </a:p>
        </p:txBody>
      </p:sp>
    </p:spTree>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a:t>迷宫求解问题 </a:t>
            </a:r>
            <a:endParaRPr lang="zh-CN" altLang="en-US"/>
          </a:p>
        </p:txBody>
      </p:sp>
      <p:sp>
        <p:nvSpPr>
          <p:cNvPr id="58371" name="Rectangle 3"/>
          <p:cNvSpPr>
            <a:spLocks noGrp="1" noChangeArrowheads="1"/>
          </p:cNvSpPr>
          <p:nvPr>
            <p:ph type="body" idx="1"/>
          </p:nvPr>
        </p:nvSpPr>
        <p:spPr/>
        <p:txBody>
          <a:bodyPr>
            <a:normAutofit/>
          </a:bodyPr>
          <a:lstStyle/>
          <a:p>
            <a:pPr eaLnBrk="1" hangingPunct="1">
              <a:lnSpc>
                <a:spcPct val="150000"/>
              </a:lnSpc>
            </a:pPr>
            <a:r>
              <a:rPr lang="zh-CN" altLang="en-US" sz="2400" dirty="0"/>
              <a:t>计算机解迷宫时，通常用的是</a:t>
            </a:r>
            <a:r>
              <a:rPr lang="zh-CN" altLang="en-US" sz="2400" b="1" dirty="0">
                <a:latin typeface="Arial" panose="020B0604020202020204" pitchFamily="34" charset="0"/>
              </a:rPr>
              <a:t>“</a:t>
            </a:r>
            <a:r>
              <a:rPr lang="zh-CN" altLang="en-US" sz="2400" b="1" dirty="0">
                <a:solidFill>
                  <a:srgbClr val="FF0000"/>
                </a:solidFill>
              </a:rPr>
              <a:t>穷举求解</a:t>
            </a:r>
            <a:r>
              <a:rPr lang="zh-CN" altLang="en-US" sz="2400" b="1" dirty="0">
                <a:latin typeface="Arial" panose="020B0604020202020204" pitchFamily="34" charset="0"/>
              </a:rPr>
              <a:t>”</a:t>
            </a:r>
            <a:r>
              <a:rPr lang="zh-CN" altLang="en-US" sz="2400" dirty="0"/>
              <a:t>的方法，即从入口出发，</a:t>
            </a:r>
            <a:r>
              <a:rPr lang="zh-CN" altLang="en-US" sz="2400" dirty="0">
                <a:solidFill>
                  <a:srgbClr val="FF0000"/>
                </a:solidFill>
              </a:rPr>
              <a:t>顺某一方向向前探索</a:t>
            </a:r>
            <a:r>
              <a:rPr lang="zh-CN" altLang="en-US" sz="2400" dirty="0"/>
              <a:t>，若能走通，则继续往前走；</a:t>
            </a:r>
            <a:r>
              <a:rPr lang="zh-CN" altLang="en-US" sz="2400" dirty="0">
                <a:solidFill>
                  <a:srgbClr val="FF0000"/>
                </a:solidFill>
              </a:rPr>
              <a:t>否则沿原路退回</a:t>
            </a:r>
            <a:r>
              <a:rPr lang="zh-CN" altLang="en-US" sz="2400" dirty="0"/>
              <a:t>，换一个方向再继续探索，直至所有可能的通路都探索到为止</a:t>
            </a:r>
            <a:r>
              <a:rPr lang="en-US" altLang="zh-CN" sz="2400" dirty="0"/>
              <a:t>,</a:t>
            </a:r>
            <a:r>
              <a:rPr lang="zh-CN" altLang="en-US" sz="2400" dirty="0"/>
              <a:t>如果所有可能的通路都试探过，还是不能走到终点，那就说明该迷宫不存在从起点到终点的通道。</a:t>
            </a:r>
            <a:endParaRPr lang="zh-CN" altLang="en-US" sz="2400" dirty="0"/>
          </a:p>
        </p:txBody>
      </p:sp>
      <p:pic>
        <p:nvPicPr>
          <p:cNvPr id="397314" name="Picture 2" descr="https://timgsa.baidu.com/timg?image&amp;quality=80&amp;size=b9999_10000&amp;sec=1490202925832&amp;di=a784296dd9c1f0f048050ddbc12b4a43&amp;imgtype=0&amp;src=http%3A%2F%2Fimages.cnitblog.com%2Fblog%2F453763%2F201305%2F20155536-50d007ff4b1c4d089b94bc3a83915fda.png"/>
          <p:cNvPicPr>
            <a:picLocks noChangeAspect="1" noChangeArrowheads="1"/>
          </p:cNvPicPr>
          <p:nvPr/>
        </p:nvPicPr>
        <p:blipFill>
          <a:blip r:embed="rId1"/>
          <a:srcRect/>
          <a:stretch>
            <a:fillRect/>
          </a:stretch>
        </p:blipFill>
        <p:spPr bwMode="auto">
          <a:xfrm>
            <a:off x="5572132" y="4572008"/>
            <a:ext cx="3035603" cy="1928826"/>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a:t>迷宫求解问题</a:t>
            </a:r>
            <a:endParaRPr lang="zh-CN" altLang="en-US"/>
          </a:p>
        </p:txBody>
      </p:sp>
      <p:sp>
        <p:nvSpPr>
          <p:cNvPr id="59395" name="Rectangle 3"/>
          <p:cNvSpPr>
            <a:spLocks noGrp="1" noChangeArrowheads="1"/>
          </p:cNvSpPr>
          <p:nvPr>
            <p:ph type="body" idx="1"/>
          </p:nvPr>
        </p:nvSpPr>
        <p:spPr>
          <a:xfrm>
            <a:off x="914400" y="1447800"/>
            <a:ext cx="7772400" cy="4981596"/>
          </a:xfrm>
        </p:spPr>
        <p:txBody>
          <a:bodyPr>
            <a:normAutofit fontScale="85000" lnSpcReduction="10000"/>
          </a:bodyPr>
          <a:lstStyle/>
          <a:p>
            <a:pPr eaLnBrk="1" hangingPunct="1">
              <a:lnSpc>
                <a:spcPct val="160000"/>
              </a:lnSpc>
            </a:pPr>
            <a:r>
              <a:rPr lang="zh-CN" altLang="en-US" sz="2000" dirty="0"/>
              <a:t>从入口进入迷宫之后，不管在迷宫的哪一个位置上，都是先</a:t>
            </a:r>
            <a:r>
              <a:rPr lang="zh-CN" altLang="en-US" sz="2000" dirty="0">
                <a:solidFill>
                  <a:srgbClr val="FF0000"/>
                </a:solidFill>
              </a:rPr>
              <a:t>往东走</a:t>
            </a:r>
            <a:r>
              <a:rPr lang="zh-CN" altLang="en-US" sz="2000" dirty="0"/>
              <a:t>，如果走得通就继续往东走，如果在某个位置上往东走不通的话，就</a:t>
            </a:r>
            <a:r>
              <a:rPr lang="zh-CN" altLang="en-US" sz="2000" dirty="0">
                <a:solidFill>
                  <a:srgbClr val="FF0000"/>
                </a:solidFill>
              </a:rPr>
              <a:t>依次试探往南</a:t>
            </a:r>
            <a:r>
              <a:rPr lang="zh-CN" altLang="en-US" sz="2000" dirty="0"/>
              <a:t>、</a:t>
            </a:r>
            <a:r>
              <a:rPr lang="zh-CN" altLang="en-US" sz="2000" dirty="0">
                <a:solidFill>
                  <a:srgbClr val="FF0000"/>
                </a:solidFill>
              </a:rPr>
              <a:t>往西和往北方向</a:t>
            </a:r>
            <a:r>
              <a:rPr lang="zh-CN" altLang="en-US" sz="2000" dirty="0"/>
              <a:t>，从一个走得通的方向继续往前直到出口为止；</a:t>
            </a:r>
            <a:endParaRPr lang="zh-CN" altLang="en-US" sz="2000" dirty="0"/>
          </a:p>
          <a:p>
            <a:pPr eaLnBrk="1" hangingPunct="1">
              <a:lnSpc>
                <a:spcPct val="160000"/>
              </a:lnSpc>
            </a:pPr>
            <a:r>
              <a:rPr lang="zh-CN" altLang="en-US" sz="2000" dirty="0"/>
              <a:t>如果在某个位置上</a:t>
            </a:r>
            <a:r>
              <a:rPr lang="zh-CN" altLang="en-US" sz="2000" dirty="0">
                <a:solidFill>
                  <a:srgbClr val="FF0000"/>
                </a:solidFill>
              </a:rPr>
              <a:t>四个方向都走不通的话，就退回到前一个位置</a:t>
            </a:r>
            <a:r>
              <a:rPr lang="zh-CN" altLang="en-US" sz="2000" dirty="0"/>
              <a:t>，换一个方向再试，如果这个位置已经没有方向可试了就再退一步，如果所有已经走过的位置的四个方向都试探过了，一直退到起始点都没有走通，那就说明这个迷宫根本不通；</a:t>
            </a:r>
            <a:endParaRPr lang="zh-CN" altLang="en-US" sz="2000" dirty="0"/>
          </a:p>
          <a:p>
            <a:pPr eaLnBrk="1" hangingPunct="1">
              <a:lnSpc>
                <a:spcPct val="160000"/>
              </a:lnSpc>
            </a:pPr>
            <a:r>
              <a:rPr lang="zh-CN" altLang="en-US" sz="2000" dirty="0"/>
              <a:t>所谓</a:t>
            </a:r>
            <a:r>
              <a:rPr lang="zh-CN" altLang="en-US" sz="2000" dirty="0">
                <a:latin typeface="Arial" panose="020B0604020202020204" pitchFamily="34" charset="0"/>
              </a:rPr>
              <a:t>“</a:t>
            </a:r>
            <a:r>
              <a:rPr lang="zh-CN" altLang="en-US" sz="2000" dirty="0"/>
              <a:t>走不通</a:t>
            </a:r>
            <a:r>
              <a:rPr lang="zh-CN" altLang="en-US" sz="2000" dirty="0">
                <a:latin typeface="Arial" panose="020B0604020202020204" pitchFamily="34" charset="0"/>
              </a:rPr>
              <a:t>”</a:t>
            </a:r>
            <a:r>
              <a:rPr lang="zh-CN" altLang="en-US" sz="2000" dirty="0"/>
              <a:t>不单是指遇到</a:t>
            </a:r>
            <a:r>
              <a:rPr lang="zh-CN" altLang="en-US" sz="2000" dirty="0">
                <a:latin typeface="Arial" panose="020B0604020202020204" pitchFamily="34" charset="0"/>
              </a:rPr>
              <a:t>“</a:t>
            </a:r>
            <a:r>
              <a:rPr lang="zh-CN" altLang="en-US" sz="2000" dirty="0"/>
              <a:t>墙挡路</a:t>
            </a:r>
            <a:r>
              <a:rPr lang="zh-CN" altLang="en-US" sz="2000" dirty="0">
                <a:latin typeface="Arial" panose="020B0604020202020204" pitchFamily="34" charset="0"/>
              </a:rPr>
              <a:t>”</a:t>
            </a:r>
            <a:r>
              <a:rPr lang="zh-CN" altLang="en-US" sz="2000" dirty="0"/>
              <a:t>，</a:t>
            </a:r>
            <a:r>
              <a:rPr lang="zh-CN" altLang="en-US" sz="2000" dirty="0">
                <a:solidFill>
                  <a:srgbClr val="FF0000"/>
                </a:solidFill>
              </a:rPr>
              <a:t>还有</a:t>
            </a:r>
            <a:r>
              <a:rPr lang="zh-CN" altLang="en-US" sz="2000" dirty="0">
                <a:solidFill>
                  <a:srgbClr val="FF0000"/>
                </a:solidFill>
                <a:latin typeface="Arial" panose="020B0604020202020204" pitchFamily="34" charset="0"/>
              </a:rPr>
              <a:t>“</a:t>
            </a:r>
            <a:r>
              <a:rPr lang="zh-CN" altLang="en-US" sz="2000" dirty="0">
                <a:solidFill>
                  <a:srgbClr val="FF0000"/>
                </a:solidFill>
              </a:rPr>
              <a:t>已经走过的路不能重复走第二次</a:t>
            </a:r>
            <a:r>
              <a:rPr lang="zh-CN" altLang="en-US" sz="2000" dirty="0">
                <a:solidFill>
                  <a:srgbClr val="FF0000"/>
                </a:solidFill>
                <a:latin typeface="Arial" panose="020B0604020202020204" pitchFamily="34" charset="0"/>
              </a:rPr>
              <a:t>”</a:t>
            </a:r>
            <a:r>
              <a:rPr lang="zh-CN" altLang="en-US" sz="2000" dirty="0">
                <a:solidFill>
                  <a:srgbClr val="FF0000"/>
                </a:solidFill>
              </a:rPr>
              <a:t>，它包括</a:t>
            </a:r>
            <a:r>
              <a:rPr lang="zh-CN" altLang="en-US" sz="2000" dirty="0">
                <a:solidFill>
                  <a:srgbClr val="FF0000"/>
                </a:solidFill>
                <a:latin typeface="Arial" panose="020B0604020202020204" pitchFamily="34" charset="0"/>
              </a:rPr>
              <a:t>“</a:t>
            </a:r>
            <a:r>
              <a:rPr lang="zh-CN" altLang="en-US" sz="2000" dirty="0">
                <a:solidFill>
                  <a:srgbClr val="FF0000"/>
                </a:solidFill>
              </a:rPr>
              <a:t>曾经走过而没有走通的路</a:t>
            </a:r>
            <a:r>
              <a:rPr lang="zh-CN" altLang="en-US" sz="2000" dirty="0">
                <a:solidFill>
                  <a:srgbClr val="FF0000"/>
                </a:solidFill>
                <a:latin typeface="Arial" panose="020B0604020202020204" pitchFamily="34" charset="0"/>
              </a:rPr>
              <a:t>”</a:t>
            </a:r>
            <a:r>
              <a:rPr lang="zh-CN" altLang="en-US" sz="2000" dirty="0">
                <a:solidFill>
                  <a:srgbClr val="FF0000"/>
                </a:solidFill>
              </a:rPr>
              <a:t>。</a:t>
            </a:r>
            <a:endParaRPr lang="zh-CN" altLang="en-US" sz="2000" dirty="0">
              <a:solidFill>
                <a:srgbClr val="FF0000"/>
              </a:solidFill>
            </a:endParaRPr>
          </a:p>
          <a:p>
            <a:pPr eaLnBrk="1" hangingPunct="1">
              <a:lnSpc>
                <a:spcPct val="160000"/>
              </a:lnSpc>
              <a:buFont typeface="Wingdings" panose="05000000000000000000" pitchFamily="2" charset="2"/>
              <a:buNone/>
            </a:pPr>
            <a:r>
              <a:rPr lang="zh-CN" altLang="en-US" sz="1900" dirty="0"/>
              <a:t>显然为了保证在任何位置上</a:t>
            </a:r>
            <a:r>
              <a:rPr lang="zh-CN" altLang="en-US" sz="1900" dirty="0">
                <a:solidFill>
                  <a:srgbClr val="FF0000"/>
                </a:solidFill>
              </a:rPr>
              <a:t>都能沿原路退回</a:t>
            </a:r>
            <a:r>
              <a:rPr lang="zh-CN" altLang="en-US" sz="1900" dirty="0"/>
              <a:t>，</a:t>
            </a:r>
            <a:r>
              <a:rPr lang="zh-CN" altLang="en-US" sz="1900" b="1" dirty="0">
                <a:solidFill>
                  <a:srgbClr val="FF0000"/>
                </a:solidFill>
              </a:rPr>
              <a:t>需要用一个</a:t>
            </a:r>
            <a:r>
              <a:rPr lang="en-US" altLang="zh-CN" sz="1900" b="1" dirty="0">
                <a:solidFill>
                  <a:srgbClr val="FF0000"/>
                </a:solidFill>
              </a:rPr>
              <a:t>“</a:t>
            </a:r>
            <a:r>
              <a:rPr lang="zh-CN" altLang="en-US" sz="1900" b="1" dirty="0">
                <a:solidFill>
                  <a:srgbClr val="FF0000"/>
                </a:solidFill>
              </a:rPr>
              <a:t>后进先出</a:t>
            </a:r>
            <a:r>
              <a:rPr lang="en-US" altLang="zh-CN" sz="1900" b="1" dirty="0">
                <a:solidFill>
                  <a:srgbClr val="FF0000"/>
                </a:solidFill>
              </a:rPr>
              <a:t>”</a:t>
            </a:r>
            <a:r>
              <a:rPr lang="zh-CN" altLang="en-US" sz="1900" b="1" dirty="0">
                <a:solidFill>
                  <a:srgbClr val="FF0000"/>
                </a:solidFill>
              </a:rPr>
              <a:t>的结构即栈来保存从入口到当前位置的路径。</a:t>
            </a:r>
            <a:r>
              <a:rPr lang="zh-CN" altLang="en-US" sz="1900" dirty="0"/>
              <a:t>并且在走出出口之后，栈中保存的正是一条从入口到出口的路径。</a:t>
            </a:r>
            <a:endParaRPr lang="zh-CN" altLang="en-US" sz="15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20" name="Picture 4" descr="2010110217135292"/>
          <p:cNvPicPr>
            <a:picLocks noChangeAspect="1" noChangeArrowheads="1"/>
          </p:cNvPicPr>
          <p:nvPr/>
        </p:nvPicPr>
        <p:blipFill>
          <a:blip r:embed="rId1"/>
          <a:srcRect/>
          <a:stretch>
            <a:fillRect/>
          </a:stretch>
        </p:blipFill>
        <p:spPr bwMode="auto">
          <a:xfrm>
            <a:off x="2670195" y="1285860"/>
            <a:ext cx="4687887" cy="4687887"/>
          </a:xfrm>
          <a:prstGeom prst="rect">
            <a:avLst/>
          </a:prstGeom>
          <a:noFill/>
          <a:ln w="9525">
            <a:noFill/>
            <a:miter lim="800000"/>
            <a:headEnd/>
            <a:tailEnd/>
          </a:ln>
        </p:spPr>
      </p:pic>
      <p:sp>
        <p:nvSpPr>
          <p:cNvPr id="13" name="十字箭头 12"/>
          <p:cNvSpPr/>
          <p:nvPr/>
        </p:nvSpPr>
        <p:spPr>
          <a:xfrm>
            <a:off x="642910" y="571480"/>
            <a:ext cx="1428760" cy="1500198"/>
          </a:xfrm>
          <a:prstGeom prst="quadArrow">
            <a:avLst>
              <a:gd name="adj1" fmla="val 3395"/>
              <a:gd name="adj2" fmla="val 10082"/>
              <a:gd name="adj3" fmla="val 158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1071538" y="285728"/>
            <a:ext cx="785818" cy="369332"/>
          </a:xfrm>
          <a:prstGeom prst="rect">
            <a:avLst/>
          </a:prstGeom>
          <a:noFill/>
        </p:spPr>
        <p:txBody>
          <a:bodyPr wrap="square" rtlCol="0">
            <a:spAutoFit/>
          </a:bodyPr>
          <a:lstStyle/>
          <a:p>
            <a:r>
              <a:rPr lang="zh-CN" altLang="en-US" dirty="0"/>
              <a:t>北</a:t>
            </a:r>
            <a:endParaRPr lang="zh-CN" altLang="en-US" dirty="0"/>
          </a:p>
        </p:txBody>
      </p:sp>
      <p:sp>
        <p:nvSpPr>
          <p:cNvPr id="15" name="TextBox 14"/>
          <p:cNvSpPr txBox="1"/>
          <p:nvPr/>
        </p:nvSpPr>
        <p:spPr>
          <a:xfrm>
            <a:off x="1142976" y="2214554"/>
            <a:ext cx="571504" cy="369332"/>
          </a:xfrm>
          <a:prstGeom prst="rect">
            <a:avLst/>
          </a:prstGeom>
          <a:noFill/>
        </p:spPr>
        <p:txBody>
          <a:bodyPr wrap="square" rtlCol="0">
            <a:spAutoFit/>
          </a:bodyPr>
          <a:lstStyle/>
          <a:p>
            <a:r>
              <a:rPr lang="zh-CN" altLang="en-US" dirty="0"/>
              <a:t>南</a:t>
            </a:r>
            <a:endParaRPr lang="zh-CN" altLang="en-US" dirty="0"/>
          </a:p>
        </p:txBody>
      </p:sp>
      <p:sp>
        <p:nvSpPr>
          <p:cNvPr id="16" name="TextBox 15"/>
          <p:cNvSpPr txBox="1"/>
          <p:nvPr/>
        </p:nvSpPr>
        <p:spPr>
          <a:xfrm>
            <a:off x="285752" y="1202280"/>
            <a:ext cx="714348" cy="369332"/>
          </a:xfrm>
          <a:prstGeom prst="rect">
            <a:avLst/>
          </a:prstGeom>
          <a:noFill/>
        </p:spPr>
        <p:txBody>
          <a:bodyPr wrap="square" rtlCol="0">
            <a:spAutoFit/>
          </a:bodyPr>
          <a:lstStyle/>
          <a:p>
            <a:r>
              <a:rPr lang="zh-CN" altLang="en-US" dirty="0"/>
              <a:t>西</a:t>
            </a:r>
            <a:endParaRPr lang="zh-CN" altLang="en-US" dirty="0"/>
          </a:p>
        </p:txBody>
      </p:sp>
      <p:sp>
        <p:nvSpPr>
          <p:cNvPr id="17" name="TextBox 16"/>
          <p:cNvSpPr txBox="1"/>
          <p:nvPr/>
        </p:nvSpPr>
        <p:spPr>
          <a:xfrm>
            <a:off x="2071670" y="1202280"/>
            <a:ext cx="357190" cy="369332"/>
          </a:xfrm>
          <a:prstGeom prst="rect">
            <a:avLst/>
          </a:prstGeom>
          <a:noFill/>
        </p:spPr>
        <p:txBody>
          <a:bodyPr wrap="square" rtlCol="0">
            <a:spAutoFit/>
          </a:bodyPr>
          <a:lstStyle/>
          <a:p>
            <a:r>
              <a:rPr lang="zh-CN" altLang="en-US" dirty="0"/>
              <a:t>东</a:t>
            </a:r>
            <a:endParaRPr lang="zh-CN" altLang="en-US" dirty="0"/>
          </a:p>
        </p:txBody>
      </p:sp>
      <p:cxnSp>
        <p:nvCxnSpPr>
          <p:cNvPr id="21" name="直接箭头连接符 20"/>
          <p:cNvCxnSpPr/>
          <p:nvPr/>
        </p:nvCxnSpPr>
        <p:spPr>
          <a:xfrm rot="5400000">
            <a:off x="3536149" y="2678901"/>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3857620" y="2786058"/>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4214810" y="2786058"/>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rot="5400000">
            <a:off x="3572662" y="3071810"/>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7194" y="265113"/>
            <a:ext cx="7772400" cy="1143000"/>
          </a:xfrm>
        </p:spPr>
        <p:txBody>
          <a:bodyPr/>
          <a:lstStyle/>
          <a:p>
            <a:r>
              <a:rPr lang="en-US" altLang="zh-CN" dirty="0">
                <a:solidFill>
                  <a:schemeClr val="tx1"/>
                </a:solidFill>
              </a:rPr>
              <a:t> </a:t>
            </a:r>
            <a:r>
              <a:rPr lang="zh-CN" altLang="en-US" dirty="0">
                <a:solidFill>
                  <a:schemeClr val="tx1"/>
                </a:solidFill>
              </a:rPr>
              <a:t>递归</a:t>
            </a:r>
            <a:endParaRPr lang="zh-CN" altLang="en-US" dirty="0">
              <a:solidFill>
                <a:schemeClr val="tx1"/>
              </a:solidFill>
            </a:endParaRPr>
          </a:p>
        </p:txBody>
      </p:sp>
      <p:sp>
        <p:nvSpPr>
          <p:cNvPr id="5" name="Text Box 18"/>
          <p:cNvSpPr txBox="1">
            <a:spLocks noChangeArrowheads="1"/>
          </p:cNvSpPr>
          <p:nvPr/>
        </p:nvSpPr>
        <p:spPr bwMode="auto">
          <a:xfrm>
            <a:off x="395288" y="836613"/>
            <a:ext cx="8313737" cy="5816977"/>
          </a:xfrm>
          <a:prstGeom prst="rect">
            <a:avLst/>
          </a:prstGeom>
          <a:noFill/>
          <a:ln w="19050" cap="sq" algn="ctr">
            <a:noFill/>
            <a:miter lim="800000"/>
          </a:ln>
          <a:effectLst/>
        </p:spPr>
        <p:txBody>
          <a:bodyPr wrap="square">
            <a:spAutoFit/>
          </a:bodyPr>
          <a:lstStyle/>
          <a:p>
            <a:pPr>
              <a:lnSpc>
                <a:spcPct val="150000"/>
              </a:lnSpc>
              <a:spcBef>
                <a:spcPct val="50000"/>
              </a:spcBef>
              <a:spcAft>
                <a:spcPct val="50000"/>
              </a:spcAft>
            </a:pPr>
            <a:br>
              <a:rPr lang="zh-CN" altLang="en-US" sz="2400" dirty="0">
                <a:solidFill>
                  <a:srgbClr val="000000"/>
                </a:solidFill>
                <a:latin typeface="楷体_GB2312" pitchFamily="49" charset="-122"/>
              </a:rPr>
            </a:br>
            <a:r>
              <a:rPr lang="zh-CN" altLang="en-US" sz="2400" dirty="0">
                <a:solidFill>
                  <a:srgbClr val="000000"/>
                </a:solidFill>
                <a:latin typeface="楷体_GB2312" pitchFamily="49" charset="-122"/>
              </a:rPr>
              <a:t>    </a:t>
            </a:r>
            <a:r>
              <a:rPr lang="zh-CN" altLang="en-US" sz="2400" dirty="0">
                <a:latin typeface="楷体_GB2312" pitchFamily="49" charset="-122"/>
              </a:rPr>
              <a:t>递归是一个过程或函数直接或间接调用自身的一种方法，它可以把一个大型的问题层层转化为一个与原问题相似、但规模较小的问题来求解。</a:t>
            </a:r>
            <a:r>
              <a:rPr lang="zh-CN" altLang="en-US" sz="2400" dirty="0">
                <a:solidFill>
                  <a:srgbClr val="000000"/>
                </a:solidFill>
                <a:latin typeface="楷体_GB2312" pitchFamily="49" charset="-122"/>
              </a:rPr>
              <a:t> </a:t>
            </a:r>
            <a:endParaRPr lang="zh-CN" altLang="en-US" sz="2400" dirty="0">
              <a:solidFill>
                <a:srgbClr val="000000"/>
              </a:solidFill>
              <a:latin typeface="楷体_GB2312" pitchFamily="49" charset="-122"/>
            </a:endParaRPr>
          </a:p>
          <a:p>
            <a:pPr>
              <a:lnSpc>
                <a:spcPct val="150000"/>
              </a:lnSpc>
              <a:spcBef>
                <a:spcPct val="50000"/>
              </a:spcBef>
              <a:spcAft>
                <a:spcPct val="50000"/>
              </a:spcAft>
            </a:pPr>
            <a:r>
              <a:rPr lang="zh-CN" altLang="en-US" sz="2400" dirty="0">
                <a:latin typeface="楷体_GB2312" pitchFamily="49" charset="-122"/>
              </a:rPr>
              <a:t>数学中阶乘的定义，</a:t>
            </a:r>
            <a:r>
              <a:rPr lang="en-US" altLang="zh-CN" sz="2400" dirty="0">
                <a:latin typeface="楷体_GB2312" pitchFamily="49" charset="-122"/>
              </a:rPr>
              <a:t>n</a:t>
            </a:r>
            <a:r>
              <a:rPr lang="zh-CN" altLang="en-US" sz="2400" dirty="0">
                <a:latin typeface="楷体_GB2312" pitchFamily="49" charset="-122"/>
              </a:rPr>
              <a:t>的阶乘可以如下表示：</a:t>
            </a:r>
            <a:r>
              <a:rPr lang="zh-CN" altLang="en-US" sz="2400" dirty="0">
                <a:solidFill>
                  <a:schemeClr val="tx2"/>
                </a:solidFill>
                <a:latin typeface="楷体_GB2312" pitchFamily="49" charset="-122"/>
              </a:rPr>
              <a:t> </a:t>
            </a:r>
            <a:br>
              <a:rPr lang="zh-CN" altLang="en-US" sz="2400" dirty="0">
                <a:solidFill>
                  <a:schemeClr val="tx2"/>
                </a:solidFill>
                <a:latin typeface="楷体_GB2312" pitchFamily="49" charset="-122"/>
              </a:rPr>
            </a:br>
            <a:endParaRPr lang="zh-CN" altLang="en-US" sz="2400" dirty="0">
              <a:solidFill>
                <a:schemeClr val="tx2"/>
              </a:solidFill>
              <a:latin typeface="楷体_GB2312" pitchFamily="49" charset="-122"/>
            </a:endParaRPr>
          </a:p>
          <a:p>
            <a:pPr>
              <a:lnSpc>
                <a:spcPct val="150000"/>
              </a:lnSpc>
              <a:spcBef>
                <a:spcPct val="50000"/>
              </a:spcBef>
              <a:spcAft>
                <a:spcPct val="50000"/>
              </a:spcAft>
            </a:pPr>
            <a:r>
              <a:rPr lang="zh-CN" altLang="en-US" sz="2400" dirty="0">
                <a:latin typeface="楷体_GB2312" pitchFamily="49" charset="-122"/>
              </a:rPr>
              <a:t>再如，斐波那契（</a:t>
            </a:r>
            <a:r>
              <a:rPr lang="en-US" altLang="zh-CN" sz="2400" dirty="0">
                <a:latin typeface="楷体_GB2312" pitchFamily="49" charset="-122"/>
              </a:rPr>
              <a:t>Fibonacci</a:t>
            </a:r>
            <a:r>
              <a:rPr lang="zh-CN" altLang="en-US" sz="2400" dirty="0">
                <a:latin typeface="楷体_GB2312" pitchFamily="49" charset="-122"/>
              </a:rPr>
              <a:t>）数列指的是这样一个数列：</a:t>
            </a:r>
            <a:br>
              <a:rPr lang="zh-CN" altLang="en-US" sz="2400" dirty="0">
                <a:solidFill>
                  <a:srgbClr val="000000"/>
                </a:solidFill>
                <a:latin typeface="楷体_GB2312" pitchFamily="49" charset="-122"/>
              </a:rPr>
            </a:br>
            <a:r>
              <a:rPr lang="zh-CN" altLang="en-US" sz="2400" dirty="0">
                <a:solidFill>
                  <a:srgbClr val="000000"/>
                </a:solidFill>
                <a:latin typeface="楷体_GB2312" pitchFamily="49" charset="-122"/>
              </a:rPr>
              <a:t>    </a:t>
            </a:r>
            <a:br>
              <a:rPr lang="zh-CN" altLang="en-US" sz="2400" dirty="0">
                <a:solidFill>
                  <a:srgbClr val="000000"/>
                </a:solidFill>
                <a:latin typeface="楷体_GB2312" pitchFamily="49" charset="-122"/>
              </a:rPr>
            </a:br>
            <a:endParaRPr lang="zh-CN" altLang="en-US" sz="2400" dirty="0">
              <a:latin typeface="楷体_GB2312" pitchFamily="49" charset="-122"/>
            </a:endParaRPr>
          </a:p>
        </p:txBody>
      </p:sp>
      <p:grpSp>
        <p:nvGrpSpPr>
          <p:cNvPr id="6" name="Group 9"/>
          <p:cNvGrpSpPr/>
          <p:nvPr/>
        </p:nvGrpSpPr>
        <p:grpSpPr bwMode="auto">
          <a:xfrm>
            <a:off x="2478092" y="4072267"/>
            <a:ext cx="2736850" cy="647700"/>
            <a:chOff x="1921" y="1833"/>
            <a:chExt cx="3559" cy="654"/>
          </a:xfrm>
          <a:noFill/>
        </p:grpSpPr>
        <p:sp>
          <p:nvSpPr>
            <p:cNvPr id="7" name="AutoShape 10"/>
            <p:cNvSpPr/>
            <p:nvPr/>
          </p:nvSpPr>
          <p:spPr bwMode="auto">
            <a:xfrm>
              <a:off x="2333" y="1974"/>
              <a:ext cx="125" cy="510"/>
            </a:xfrm>
            <a:prstGeom prst="leftBrace">
              <a:avLst>
                <a:gd name="adj1" fmla="val 34000"/>
                <a:gd name="adj2" fmla="val 50000"/>
              </a:avLst>
            </a:prstGeom>
            <a:grpFill/>
            <a:ln w="9525">
              <a:solidFill>
                <a:srgbClr val="000000"/>
              </a:solidFill>
              <a:round/>
              <a:tailEnd type="none" w="sm" len="med"/>
            </a:ln>
            <a:effectLst/>
          </p:spPr>
          <p:txBody>
            <a:bodyPr lIns="0" tIns="0" rIns="0" bIns="0"/>
            <a:lstStyle/>
            <a:p>
              <a:endParaRPr lang="zh-CN" altLang="en-US"/>
            </a:p>
          </p:txBody>
        </p:sp>
        <p:sp>
          <p:nvSpPr>
            <p:cNvPr id="8" name="Text Box 11"/>
            <p:cNvSpPr txBox="1">
              <a:spLocks noChangeArrowheads="1"/>
            </p:cNvSpPr>
            <p:nvPr/>
          </p:nvSpPr>
          <p:spPr bwMode="auto">
            <a:xfrm>
              <a:off x="1921" y="2070"/>
              <a:ext cx="431" cy="312"/>
            </a:xfrm>
            <a:prstGeom prst="rect">
              <a:avLst/>
            </a:prstGeom>
            <a:grpFill/>
            <a:ln w="9525">
              <a:noFill/>
              <a:miter lim="800000"/>
              <a:tailEnd type="none" w="sm" len="med"/>
            </a:ln>
            <a:effectLst/>
          </p:spPr>
          <p:txBody>
            <a:bodyPr lIns="0" tIns="0" rIns="0" bIns="0"/>
            <a:lstStyle/>
            <a:p>
              <a:pPr algn="just"/>
              <a:r>
                <a:rPr lang="en-US" altLang="zh-CN" dirty="0">
                  <a:latin typeface="Times New Roman" panose="02020603050405020304" pitchFamily="18" charset="0"/>
                </a:rPr>
                <a:t>n!</a:t>
              </a:r>
              <a:r>
                <a:rPr lang="en-US" altLang="zh-CN" sz="1000" dirty="0">
                  <a:latin typeface="Times New Roman" panose="02020603050405020304" pitchFamily="18" charset="0"/>
                </a:rPr>
                <a:t> =</a:t>
              </a:r>
              <a:endParaRPr lang="en-US" altLang="zh-CN" dirty="0"/>
            </a:p>
          </p:txBody>
        </p:sp>
        <p:sp>
          <p:nvSpPr>
            <p:cNvPr id="9" name="Text Box 12"/>
            <p:cNvSpPr txBox="1">
              <a:spLocks noChangeArrowheads="1"/>
            </p:cNvSpPr>
            <p:nvPr/>
          </p:nvSpPr>
          <p:spPr bwMode="auto">
            <a:xfrm>
              <a:off x="2573" y="1833"/>
              <a:ext cx="2907" cy="654"/>
            </a:xfrm>
            <a:prstGeom prst="rect">
              <a:avLst/>
            </a:prstGeom>
            <a:grpFill/>
            <a:ln w="9525">
              <a:noFill/>
              <a:miter lim="800000"/>
              <a:tailEnd type="none" w="sm" len="med"/>
            </a:ln>
            <a:effectLst/>
          </p:spPr>
          <p:txBody>
            <a:bodyPr lIns="0" tIns="0" rIns="0" bIns="0"/>
            <a:lstStyle/>
            <a:p>
              <a:pPr algn="just">
                <a:lnSpc>
                  <a:spcPct val="150000"/>
                </a:lnSpc>
              </a:pPr>
              <a:r>
                <a:rPr lang="en-US" altLang="zh-CN" dirty="0">
                  <a:latin typeface="Times New Roman" panose="02020603050405020304" pitchFamily="18" charset="0"/>
                </a:rPr>
                <a:t>1            n=0</a:t>
              </a:r>
              <a:r>
                <a:rPr lang="en-US" altLang="zh-CN" sz="1600" dirty="0">
                  <a:latin typeface="Times New Roman" panose="02020603050405020304" pitchFamily="18" charset="0"/>
                </a:rPr>
                <a:t>   </a:t>
              </a:r>
              <a:endParaRPr lang="en-US" altLang="zh-CN" sz="1600" dirty="0">
                <a:latin typeface="Times New Roman" panose="02020603050405020304" pitchFamily="18" charset="0"/>
              </a:endParaRPr>
            </a:p>
            <a:p>
              <a:pPr algn="just">
                <a:lnSpc>
                  <a:spcPct val="150000"/>
                </a:lnSpc>
              </a:pPr>
              <a:r>
                <a:rPr lang="en-US" altLang="zh-CN" dirty="0">
                  <a:latin typeface="Times New Roman" panose="02020603050405020304" pitchFamily="18" charset="0"/>
                </a:rPr>
                <a:t>n*(n-1)!      n&gt;0</a:t>
              </a:r>
              <a:r>
                <a:rPr lang="en-US" altLang="zh-CN" sz="1000" dirty="0">
                  <a:latin typeface="Times New Roman" panose="02020603050405020304" pitchFamily="18" charset="0"/>
                </a:rPr>
                <a:t>   </a:t>
              </a:r>
              <a:endParaRPr lang="en-US" altLang="zh-CN" dirty="0"/>
            </a:p>
          </p:txBody>
        </p:sp>
      </p:grpSp>
      <p:grpSp>
        <p:nvGrpSpPr>
          <p:cNvPr id="10" name="Group 13"/>
          <p:cNvGrpSpPr/>
          <p:nvPr/>
        </p:nvGrpSpPr>
        <p:grpSpPr bwMode="auto">
          <a:xfrm>
            <a:off x="2036775" y="5643157"/>
            <a:ext cx="4352227" cy="790661"/>
            <a:chOff x="2886" y="11511"/>
            <a:chExt cx="4345" cy="813"/>
          </a:xfrm>
          <a:noFill/>
        </p:grpSpPr>
        <p:sp>
          <p:nvSpPr>
            <p:cNvPr id="11" name="AutoShape 14"/>
            <p:cNvSpPr/>
            <p:nvPr/>
          </p:nvSpPr>
          <p:spPr bwMode="auto">
            <a:xfrm>
              <a:off x="3780" y="11736"/>
              <a:ext cx="125" cy="510"/>
            </a:xfrm>
            <a:prstGeom prst="leftBrace">
              <a:avLst>
                <a:gd name="adj1" fmla="val 34000"/>
                <a:gd name="adj2" fmla="val 50000"/>
              </a:avLst>
            </a:prstGeom>
            <a:grpFill/>
            <a:ln w="9525">
              <a:solidFill>
                <a:srgbClr val="000000"/>
              </a:solidFill>
              <a:round/>
              <a:tailEnd type="none" w="sm" len="med"/>
            </a:ln>
            <a:effectLst/>
          </p:spPr>
          <p:txBody>
            <a:bodyPr lIns="0" tIns="0" rIns="0" bIns="0"/>
            <a:lstStyle/>
            <a:p>
              <a:endParaRPr lang="zh-CN" altLang="en-US"/>
            </a:p>
          </p:txBody>
        </p:sp>
        <p:sp>
          <p:nvSpPr>
            <p:cNvPr id="12" name="Text Box 15"/>
            <p:cNvSpPr txBox="1">
              <a:spLocks noChangeArrowheads="1"/>
            </p:cNvSpPr>
            <p:nvPr/>
          </p:nvSpPr>
          <p:spPr bwMode="auto">
            <a:xfrm>
              <a:off x="2886" y="11806"/>
              <a:ext cx="900" cy="312"/>
            </a:xfrm>
            <a:prstGeom prst="rect">
              <a:avLst/>
            </a:prstGeom>
            <a:grpFill/>
            <a:ln w="9525">
              <a:noFill/>
              <a:miter lim="800000"/>
              <a:tailEnd type="none" w="sm" len="med"/>
            </a:ln>
            <a:effectLst/>
          </p:spPr>
          <p:txBody>
            <a:bodyPr lIns="0" tIns="0" rIns="0" bIns="0"/>
            <a:lstStyle/>
            <a:p>
              <a:pPr algn="just"/>
              <a:r>
                <a:rPr lang="en-US" altLang="zh-CN">
                  <a:latin typeface="Times New Roman" panose="02020603050405020304" pitchFamily="18" charset="0"/>
                </a:rPr>
                <a:t>Fib( n ) =</a:t>
              </a:r>
              <a:endParaRPr lang="en-US" altLang="zh-CN"/>
            </a:p>
          </p:txBody>
        </p:sp>
        <p:sp>
          <p:nvSpPr>
            <p:cNvPr id="13" name="Text Box 16"/>
            <p:cNvSpPr txBox="1">
              <a:spLocks noChangeArrowheads="1"/>
            </p:cNvSpPr>
            <p:nvPr/>
          </p:nvSpPr>
          <p:spPr bwMode="auto">
            <a:xfrm>
              <a:off x="3991" y="11511"/>
              <a:ext cx="3240" cy="813"/>
            </a:xfrm>
            <a:prstGeom prst="rect">
              <a:avLst/>
            </a:prstGeom>
            <a:grpFill/>
            <a:ln w="9525">
              <a:noFill/>
              <a:miter lim="800000"/>
              <a:tailEnd type="none" w="sm" len="med"/>
            </a:ln>
            <a:effectLst/>
          </p:spPr>
          <p:txBody>
            <a:bodyPr lIns="0" tIns="0" rIns="0" bIns="0"/>
            <a:lstStyle/>
            <a:p>
              <a:pPr algn="just">
                <a:lnSpc>
                  <a:spcPct val="150000"/>
                </a:lnSpc>
              </a:pPr>
              <a:r>
                <a:rPr lang="sv-SE" altLang="zh-CN" dirty="0">
                  <a:latin typeface="Times New Roman" panose="02020603050405020304" pitchFamily="18" charset="0"/>
                </a:rPr>
                <a:t>n                    n=0,1</a:t>
              </a:r>
              <a:r>
                <a:rPr lang="sv-SE" altLang="zh-CN" sz="1000" dirty="0">
                  <a:latin typeface="Times New Roman" panose="02020603050405020304" pitchFamily="18" charset="0"/>
                </a:rPr>
                <a:t>   </a:t>
              </a:r>
              <a:endParaRPr lang="sv-SE" altLang="zh-CN" sz="1000" dirty="0">
                <a:latin typeface="Times New Roman" panose="02020603050405020304" pitchFamily="18" charset="0"/>
              </a:endParaRPr>
            </a:p>
            <a:p>
              <a:pPr algn="just">
                <a:lnSpc>
                  <a:spcPct val="150000"/>
                </a:lnSpc>
              </a:pPr>
              <a:r>
                <a:rPr lang="sv-SE" altLang="zh-CN" dirty="0">
                  <a:latin typeface="Times New Roman" panose="02020603050405020304" pitchFamily="18" charset="0"/>
                </a:rPr>
                <a:t>Fib(n-1)+ Fib(n-2)      n&gt;=2</a:t>
              </a:r>
              <a:endParaRPr lang="en-US" altLang="zh-CN" dirty="0"/>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递归</a:t>
            </a:r>
            <a:endParaRPr lang="zh-CN" altLang="en-US" dirty="0">
              <a:solidFill>
                <a:schemeClr val="tx1"/>
              </a:solidFill>
            </a:endParaRPr>
          </a:p>
        </p:txBody>
      </p:sp>
      <p:pic>
        <p:nvPicPr>
          <p:cNvPr id="36868" name="Picture 4"/>
          <p:cNvPicPr>
            <a:picLocks noChangeAspect="1" noChangeArrowheads="1"/>
          </p:cNvPicPr>
          <p:nvPr/>
        </p:nvPicPr>
        <p:blipFill>
          <a:blip r:embed="rId1"/>
          <a:srcRect/>
          <a:stretch>
            <a:fillRect/>
          </a:stretch>
        </p:blipFill>
        <p:spPr bwMode="auto">
          <a:xfrm>
            <a:off x="1406549" y="1571612"/>
            <a:ext cx="6523037" cy="485775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递归</a:t>
            </a:r>
            <a:endParaRPr lang="zh-CN" altLang="en-US" dirty="0">
              <a:solidFill>
                <a:schemeClr val="tx1"/>
              </a:solidFill>
            </a:endParaRPr>
          </a:p>
        </p:txBody>
      </p:sp>
      <p:sp>
        <p:nvSpPr>
          <p:cNvPr id="5" name="Rectangle 3"/>
          <p:cNvSpPr txBox="1">
            <a:spLocks noRot="1" noChangeArrowheads="1"/>
          </p:cNvSpPr>
          <p:nvPr/>
        </p:nvSpPr>
        <p:spPr>
          <a:xfrm>
            <a:off x="684213" y="1571612"/>
            <a:ext cx="7632700" cy="4679950"/>
          </a:xfrm>
          <a:prstGeom prst="rect">
            <a:avLst/>
          </a:prstGeom>
        </p:spPr>
        <p:txBody>
          <a:bodyPr vert="horz">
            <a:normAutofit/>
          </a:bodyPr>
          <a:lstStyle/>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zh-CN" altLang="en-US" sz="2400" b="0" i="0" u="none" strike="noStrike" kern="1200" cap="none" spc="0" normalizeH="0" baseline="0" noProof="0" dirty="0">
                <a:ln>
                  <a:noFill/>
                </a:ln>
                <a:solidFill>
                  <a:schemeClr val="tx1"/>
                </a:solidFill>
                <a:effectLst/>
                <a:uLnTx/>
                <a:uFillTx/>
                <a:latin typeface="宋体" pitchFamily="2" charset="-122"/>
                <a:ea typeface="宋体" pitchFamily="2" charset="-122"/>
              </a:rPr>
              <a:t>递归算法的设计一般分为两步</a:t>
            </a:r>
            <a:r>
              <a:rPr kumimoji="0" lang="en-US" altLang="zh-CN" sz="2400" b="0" i="0" u="none" strike="noStrike" kern="1200" cap="none" spc="0" normalizeH="0" baseline="0" noProof="0" dirty="0">
                <a:ln>
                  <a:noFill/>
                </a:ln>
                <a:solidFill>
                  <a:schemeClr val="tx1"/>
                </a:solidFill>
                <a:effectLst/>
                <a:uLnTx/>
                <a:uFillTx/>
                <a:latin typeface="宋体" pitchFamily="2" charset="-122"/>
                <a:ea typeface="宋体" pitchFamily="2" charset="-122"/>
              </a:rPr>
              <a:t>:</a:t>
            </a:r>
            <a:endParaRPr kumimoji="0" lang="en-US" altLang="zh-CN" sz="2400" b="0" i="0" u="none" strike="noStrike" kern="1200" cap="none" spc="0" normalizeH="0" baseline="0" noProof="0" dirty="0">
              <a:ln>
                <a:noFill/>
              </a:ln>
              <a:solidFill>
                <a:schemeClr val="tx1"/>
              </a:solidFill>
              <a:effectLst/>
              <a:uLnTx/>
              <a:uFillTx/>
              <a:latin typeface="宋体" pitchFamily="2" charset="-122"/>
              <a:ea typeface="宋体" pitchFamily="2" charset="-122"/>
            </a:endParaRPr>
          </a:p>
          <a:p>
            <a:pPr marL="548640" marR="0" lvl="1" indent="-228600" algn="l" defTabSz="914400" rtl="0" eaLnBrk="1" fontAlgn="auto" latinLnBrk="0" hangingPunct="1">
              <a:lnSpc>
                <a:spcPct val="150000"/>
              </a:lnSpc>
              <a:spcBef>
                <a:spcPts val="370"/>
              </a:spcBef>
              <a:spcAft>
                <a:spcPts val="0"/>
              </a:spcAft>
              <a:buClr>
                <a:schemeClr val="accent2"/>
              </a:buClr>
              <a:buSzPct val="85000"/>
              <a:buFont typeface="Wingdings 2" panose="05020102010507070707"/>
              <a:buChar char=""/>
              <a:defRPr/>
            </a:pPr>
            <a:r>
              <a:rPr kumimoji="0" lang="zh-CN" altLang="en-US" sz="2400" b="0" i="0" u="none" strike="noStrike" kern="1200" cap="none" spc="0" normalizeH="0" baseline="0" noProof="0" dirty="0">
                <a:ln>
                  <a:noFill/>
                </a:ln>
                <a:solidFill>
                  <a:schemeClr val="tx1"/>
                </a:solidFill>
                <a:effectLst/>
                <a:uLnTx/>
                <a:uFillTx/>
                <a:latin typeface="宋体" pitchFamily="2" charset="-122"/>
                <a:ea typeface="宋体" pitchFamily="2" charset="-122"/>
              </a:rPr>
              <a:t>第一步，将规模较大的原问题分解为一个或多个规模较小的而又类似于原问题特性的子问题，既将较大的问题递归地用较小的子问题来描述，解原问题的方法同样可以用来解决子问题；</a:t>
            </a:r>
            <a:endParaRPr kumimoji="0" lang="zh-CN" altLang="en-US" sz="2400" b="0" i="0" u="none" strike="noStrike" kern="1200" cap="none" spc="0" normalizeH="0" baseline="0" noProof="0" dirty="0">
              <a:ln>
                <a:noFill/>
              </a:ln>
              <a:solidFill>
                <a:schemeClr val="tx1"/>
              </a:solidFill>
              <a:effectLst/>
              <a:uLnTx/>
              <a:uFillTx/>
              <a:latin typeface="宋体" pitchFamily="2" charset="-122"/>
              <a:ea typeface="宋体" pitchFamily="2" charset="-122"/>
            </a:endParaRPr>
          </a:p>
          <a:p>
            <a:pPr marL="548640" marR="0" lvl="1" indent="-228600" algn="l" defTabSz="914400" rtl="0" eaLnBrk="1" fontAlgn="auto" latinLnBrk="0" hangingPunct="1">
              <a:lnSpc>
                <a:spcPct val="150000"/>
              </a:lnSpc>
              <a:spcBef>
                <a:spcPts val="370"/>
              </a:spcBef>
              <a:spcAft>
                <a:spcPts val="0"/>
              </a:spcAft>
              <a:buClr>
                <a:schemeClr val="accent2"/>
              </a:buClr>
              <a:buSzPct val="85000"/>
              <a:buFont typeface="Wingdings 2" panose="05020102010507070707"/>
              <a:buChar char=""/>
              <a:defRPr/>
            </a:pPr>
            <a:r>
              <a:rPr kumimoji="0" lang="zh-CN" altLang="en-US" sz="2400" b="0" i="0" u="none" strike="noStrike" kern="1200" cap="none" spc="0" normalizeH="0" baseline="0" noProof="0" dirty="0">
                <a:ln>
                  <a:noFill/>
                </a:ln>
                <a:solidFill>
                  <a:schemeClr val="tx1"/>
                </a:solidFill>
                <a:effectLst/>
                <a:uLnTx/>
                <a:uFillTx/>
                <a:latin typeface="宋体" pitchFamily="2" charset="-122"/>
                <a:ea typeface="宋体" pitchFamily="2" charset="-122"/>
              </a:rPr>
              <a:t>第二步，是确定一个或多个不需要分解、可直接求解的最小子问题。  </a:t>
            </a:r>
            <a:endParaRPr kumimoji="0" lang="en-US" altLang="zh-CN"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宋体" pitchFamily="2" charset="-122"/>
              <a:ea typeface="宋体" pitchFamily="2" charset="-122"/>
            </a:endParaRP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panose="05020102010507070707"/>
              <a:buChar char=""/>
              <a:defRPr/>
            </a:pP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递归</a:t>
            </a:r>
            <a:endParaRPr lang="zh-CN" altLang="en-US" dirty="0">
              <a:solidFill>
                <a:schemeClr val="tx1"/>
              </a:solidFill>
            </a:endParaRPr>
          </a:p>
        </p:txBody>
      </p:sp>
      <p:pic>
        <p:nvPicPr>
          <p:cNvPr id="3" name="Picture 47"/>
          <p:cNvPicPr>
            <a:picLocks noChangeAspect="1" noChangeArrowheads="1"/>
          </p:cNvPicPr>
          <p:nvPr/>
        </p:nvPicPr>
        <p:blipFill>
          <a:blip r:embed="rId1"/>
          <a:srcRect/>
          <a:stretch>
            <a:fillRect/>
          </a:stretch>
        </p:blipFill>
        <p:spPr bwMode="auto">
          <a:xfrm>
            <a:off x="611188" y="2928934"/>
            <a:ext cx="7920037" cy="3298825"/>
          </a:xfrm>
          <a:prstGeom prst="rect">
            <a:avLst/>
          </a:prstGeom>
          <a:noFill/>
          <a:ln w="9525">
            <a:noFill/>
            <a:miter lim="800000"/>
            <a:headEnd/>
            <a:tailEnd/>
          </a:ln>
        </p:spPr>
      </p:pic>
      <p:sp>
        <p:nvSpPr>
          <p:cNvPr id="4" name="TextBox 3"/>
          <p:cNvSpPr txBox="1"/>
          <p:nvPr/>
        </p:nvSpPr>
        <p:spPr>
          <a:xfrm>
            <a:off x="928662" y="1428736"/>
            <a:ext cx="7286676" cy="1200329"/>
          </a:xfrm>
          <a:prstGeom prst="rect">
            <a:avLst/>
          </a:prstGeom>
          <a:noFill/>
        </p:spPr>
        <p:txBody>
          <a:bodyPr wrap="square" rtlCol="0">
            <a:spAutoFit/>
          </a:bodyPr>
          <a:lstStyle/>
          <a:p>
            <a:pPr>
              <a:lnSpc>
                <a:spcPct val="150000"/>
              </a:lnSpc>
            </a:pPr>
            <a:r>
              <a:rPr lang="zh-CN" altLang="en-US" sz="2400" dirty="0">
                <a:latin typeface="+mn-ea"/>
              </a:rPr>
              <a:t>中求阶乘的问题，假设程序运行时，</a:t>
            </a:r>
            <a:r>
              <a:rPr lang="en-US" altLang="zh-CN" sz="2400" dirty="0">
                <a:latin typeface="+mn-ea"/>
              </a:rPr>
              <a:t>n</a:t>
            </a:r>
            <a:r>
              <a:rPr lang="zh-CN" altLang="en-US" sz="2400" dirty="0">
                <a:latin typeface="+mn-ea"/>
              </a:rPr>
              <a:t>＝</a:t>
            </a:r>
            <a:r>
              <a:rPr lang="en-US" altLang="zh-CN" sz="2400" dirty="0">
                <a:latin typeface="+mn-ea"/>
              </a:rPr>
              <a:t>4</a:t>
            </a:r>
            <a:r>
              <a:rPr lang="zh-CN" altLang="en-US" sz="2400" dirty="0">
                <a:latin typeface="+mn-ea"/>
              </a:rPr>
              <a:t>，那么程序的执行过程如下：</a:t>
            </a:r>
            <a:endParaRPr lang="zh-CN" altLang="en-US" sz="2400" dirty="0">
              <a:latin typeface="+mn-e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递归</a:t>
            </a:r>
            <a:endParaRPr lang="zh-CN" altLang="en-US" dirty="0">
              <a:solidFill>
                <a:schemeClr val="tx1"/>
              </a:solidFill>
            </a:endParaRPr>
          </a:p>
        </p:txBody>
      </p:sp>
      <p:sp>
        <p:nvSpPr>
          <p:cNvPr id="5" name="Rectangle 3"/>
          <p:cNvSpPr txBox="1">
            <a:spLocks noRot="1" noChangeArrowheads="1"/>
          </p:cNvSpPr>
          <p:nvPr/>
        </p:nvSpPr>
        <p:spPr>
          <a:xfrm>
            <a:off x="684213" y="1533547"/>
            <a:ext cx="7920037" cy="4967287"/>
          </a:xfrm>
          <a:prstGeom prst="rect">
            <a:avLst/>
          </a:prstGeom>
        </p:spPr>
        <p:txBody>
          <a:bodyPr vert="horz">
            <a:normAutofit/>
          </a:bodyPr>
          <a:lstStyle/>
          <a:p>
            <a:pPr marL="274320" marR="0" lvl="0" indent="-274320" algn="just"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从上面可以看出，递归调用的过程分为两个阶段：</a:t>
            </a:r>
            <a:endPar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274320" marR="0" lvl="0" indent="-274320" algn="just"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1</a:t>
            </a: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）递归过程：将原始问题不断转化为规模小了一级的新问题，从求</a:t>
            </a:r>
            <a:r>
              <a:rPr kumimoji="0" lang="en-US" altLang="zh-CN"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4</a:t>
            </a: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！变成求</a:t>
            </a:r>
            <a:r>
              <a:rPr kumimoji="0" lang="en-US" altLang="zh-CN"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3</a:t>
            </a: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！，变成求</a:t>
            </a:r>
            <a:r>
              <a:rPr kumimoji="0" lang="en-US" altLang="zh-CN"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2</a:t>
            </a: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！，最终达到递归终结条件，求</a:t>
            </a:r>
            <a:r>
              <a:rPr kumimoji="0" lang="en-US" altLang="zh-CN"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1</a:t>
            </a: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a:t>
            </a:r>
            <a:endPar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274320" marR="0" lvl="0" indent="-274320" algn="just"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2</a:t>
            </a: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）回溯过程：从已知条件出发，沿递归的逆过程，逐一求值返回，直至递归初始处，完成递归调用。 </a:t>
            </a:r>
            <a:endPar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505200" y="3868738"/>
            <a:ext cx="2362200" cy="1008062"/>
          </a:xfrm>
          <a:prstGeom prst="rect">
            <a:avLst/>
          </a:prstGeom>
          <a:noFill/>
          <a:ln w="9525">
            <a:noFill/>
            <a:miter lim="800000"/>
          </a:ln>
        </p:spPr>
        <p:txBody>
          <a:bodyPr/>
          <a:lstStyle/>
          <a:p>
            <a:pPr>
              <a:lnSpc>
                <a:spcPct val="100000"/>
              </a:lnSpc>
            </a:pPr>
            <a:endParaRPr lang="zh-CN" altLang="zh-CN" sz="2600"/>
          </a:p>
        </p:txBody>
      </p:sp>
      <p:sp>
        <p:nvSpPr>
          <p:cNvPr id="23555" name="Line 3"/>
          <p:cNvSpPr>
            <a:spLocks noChangeShapeType="1"/>
          </p:cNvSpPr>
          <p:nvPr/>
        </p:nvSpPr>
        <p:spPr bwMode="auto">
          <a:xfrm>
            <a:off x="3505200" y="3124200"/>
            <a:ext cx="2362200" cy="0"/>
          </a:xfrm>
          <a:prstGeom prst="line">
            <a:avLst/>
          </a:prstGeom>
          <a:noFill/>
          <a:ln w="28575" cap="sq">
            <a:solidFill>
              <a:schemeClr val="tx1"/>
            </a:solidFill>
            <a:miter lim="800000"/>
          </a:ln>
        </p:spPr>
        <p:txBody>
          <a:bodyPr wrap="none"/>
          <a:lstStyle/>
          <a:p>
            <a:endParaRPr lang="zh-CN" altLang="en-US"/>
          </a:p>
        </p:txBody>
      </p:sp>
      <p:sp>
        <p:nvSpPr>
          <p:cNvPr id="23556" name="Line 4"/>
          <p:cNvSpPr>
            <a:spLocks noChangeShapeType="1"/>
          </p:cNvSpPr>
          <p:nvPr/>
        </p:nvSpPr>
        <p:spPr bwMode="auto">
          <a:xfrm>
            <a:off x="3505200" y="3733800"/>
            <a:ext cx="2362200" cy="0"/>
          </a:xfrm>
          <a:prstGeom prst="line">
            <a:avLst/>
          </a:prstGeom>
          <a:noFill/>
          <a:ln w="12700">
            <a:solidFill>
              <a:schemeClr val="tx1"/>
            </a:solidFill>
            <a:miter lim="800000"/>
          </a:ln>
        </p:spPr>
        <p:txBody>
          <a:bodyPr wrap="none"/>
          <a:lstStyle/>
          <a:p>
            <a:endParaRPr lang="zh-CN" altLang="en-US"/>
          </a:p>
        </p:txBody>
      </p:sp>
      <p:sp>
        <p:nvSpPr>
          <p:cNvPr id="23557" name="Line 5"/>
          <p:cNvSpPr>
            <a:spLocks noChangeShapeType="1"/>
          </p:cNvSpPr>
          <p:nvPr/>
        </p:nvSpPr>
        <p:spPr bwMode="auto">
          <a:xfrm>
            <a:off x="3505200" y="4329113"/>
            <a:ext cx="2362200" cy="0"/>
          </a:xfrm>
          <a:prstGeom prst="line">
            <a:avLst/>
          </a:prstGeom>
          <a:noFill/>
          <a:ln w="12700">
            <a:solidFill>
              <a:schemeClr val="tx1"/>
            </a:solidFill>
            <a:miter lim="800000"/>
          </a:ln>
        </p:spPr>
        <p:txBody>
          <a:bodyPr wrap="none"/>
          <a:lstStyle/>
          <a:p>
            <a:endParaRPr lang="zh-CN" altLang="en-US"/>
          </a:p>
        </p:txBody>
      </p:sp>
      <p:sp>
        <p:nvSpPr>
          <p:cNvPr id="23558" name="Line 6"/>
          <p:cNvSpPr>
            <a:spLocks noChangeShapeType="1"/>
          </p:cNvSpPr>
          <p:nvPr/>
        </p:nvSpPr>
        <p:spPr bwMode="auto">
          <a:xfrm>
            <a:off x="3505200" y="4876800"/>
            <a:ext cx="2362200" cy="0"/>
          </a:xfrm>
          <a:prstGeom prst="line">
            <a:avLst/>
          </a:prstGeom>
          <a:noFill/>
          <a:ln w="12700">
            <a:solidFill>
              <a:schemeClr val="tx1"/>
            </a:solidFill>
            <a:miter lim="800000"/>
          </a:ln>
        </p:spPr>
        <p:txBody>
          <a:bodyPr wrap="none"/>
          <a:lstStyle/>
          <a:p>
            <a:endParaRPr lang="zh-CN" altLang="en-US"/>
          </a:p>
        </p:txBody>
      </p:sp>
      <p:sp>
        <p:nvSpPr>
          <p:cNvPr id="23559" name="Line 7"/>
          <p:cNvSpPr>
            <a:spLocks noChangeShapeType="1"/>
          </p:cNvSpPr>
          <p:nvPr/>
        </p:nvSpPr>
        <p:spPr bwMode="auto">
          <a:xfrm>
            <a:off x="3505200" y="5421313"/>
            <a:ext cx="2362200" cy="0"/>
          </a:xfrm>
          <a:prstGeom prst="line">
            <a:avLst/>
          </a:prstGeom>
          <a:noFill/>
          <a:ln w="12700">
            <a:solidFill>
              <a:schemeClr val="tx1"/>
            </a:solidFill>
            <a:miter lim="800000"/>
          </a:ln>
        </p:spPr>
        <p:txBody>
          <a:bodyPr wrap="none"/>
          <a:lstStyle/>
          <a:p>
            <a:endParaRPr lang="zh-CN" altLang="en-US"/>
          </a:p>
        </p:txBody>
      </p:sp>
      <p:sp>
        <p:nvSpPr>
          <p:cNvPr id="23560" name="Line 8"/>
          <p:cNvSpPr>
            <a:spLocks noChangeShapeType="1"/>
          </p:cNvSpPr>
          <p:nvPr/>
        </p:nvSpPr>
        <p:spPr bwMode="auto">
          <a:xfrm>
            <a:off x="3505200" y="5994400"/>
            <a:ext cx="2362200" cy="0"/>
          </a:xfrm>
          <a:prstGeom prst="line">
            <a:avLst/>
          </a:prstGeom>
          <a:noFill/>
          <a:ln w="28575" cap="sq">
            <a:solidFill>
              <a:schemeClr val="tx1"/>
            </a:solidFill>
            <a:miter lim="800000"/>
          </a:ln>
        </p:spPr>
        <p:txBody>
          <a:bodyPr wrap="none"/>
          <a:lstStyle/>
          <a:p>
            <a:endParaRPr lang="zh-CN" altLang="en-US"/>
          </a:p>
        </p:txBody>
      </p:sp>
      <p:sp>
        <p:nvSpPr>
          <p:cNvPr id="23561" name="Line 9"/>
          <p:cNvSpPr>
            <a:spLocks noChangeShapeType="1"/>
          </p:cNvSpPr>
          <p:nvPr/>
        </p:nvSpPr>
        <p:spPr bwMode="auto">
          <a:xfrm>
            <a:off x="3505200" y="2590800"/>
            <a:ext cx="0" cy="3403600"/>
          </a:xfrm>
          <a:prstGeom prst="line">
            <a:avLst/>
          </a:prstGeom>
          <a:noFill/>
          <a:ln w="28575" cap="sq">
            <a:solidFill>
              <a:schemeClr val="tx1"/>
            </a:solidFill>
            <a:miter lim="800000"/>
          </a:ln>
        </p:spPr>
        <p:txBody>
          <a:bodyPr wrap="none"/>
          <a:lstStyle/>
          <a:p>
            <a:endParaRPr lang="zh-CN" altLang="en-US"/>
          </a:p>
        </p:txBody>
      </p:sp>
      <p:sp>
        <p:nvSpPr>
          <p:cNvPr id="23562" name="Line 10"/>
          <p:cNvSpPr>
            <a:spLocks noChangeShapeType="1"/>
          </p:cNvSpPr>
          <p:nvPr/>
        </p:nvSpPr>
        <p:spPr bwMode="auto">
          <a:xfrm>
            <a:off x="5867400" y="2590800"/>
            <a:ext cx="0" cy="3403600"/>
          </a:xfrm>
          <a:prstGeom prst="line">
            <a:avLst/>
          </a:prstGeom>
          <a:noFill/>
          <a:ln w="28575" cap="sq">
            <a:solidFill>
              <a:schemeClr val="tx1"/>
            </a:solidFill>
            <a:miter lim="800000"/>
          </a:ln>
        </p:spPr>
        <p:txBody>
          <a:bodyPr wrap="none"/>
          <a:lstStyle/>
          <a:p>
            <a:endParaRPr lang="zh-CN" altLang="en-US"/>
          </a:p>
        </p:txBody>
      </p:sp>
      <p:sp>
        <p:nvSpPr>
          <p:cNvPr id="23563" name="Line 11"/>
          <p:cNvSpPr>
            <a:spLocks noChangeShapeType="1"/>
          </p:cNvSpPr>
          <p:nvPr/>
        </p:nvSpPr>
        <p:spPr bwMode="auto">
          <a:xfrm>
            <a:off x="3505200" y="2057400"/>
            <a:ext cx="0" cy="838200"/>
          </a:xfrm>
          <a:prstGeom prst="line">
            <a:avLst/>
          </a:prstGeom>
          <a:noFill/>
          <a:ln w="9525">
            <a:solidFill>
              <a:schemeClr val="tx1"/>
            </a:solidFill>
            <a:miter lim="800000"/>
          </a:ln>
        </p:spPr>
        <p:txBody>
          <a:bodyPr wrap="none"/>
          <a:lstStyle/>
          <a:p>
            <a:endParaRPr lang="zh-CN" altLang="en-US"/>
          </a:p>
        </p:txBody>
      </p:sp>
      <p:sp>
        <p:nvSpPr>
          <p:cNvPr id="23564" name="Line 12"/>
          <p:cNvSpPr>
            <a:spLocks noChangeShapeType="1"/>
          </p:cNvSpPr>
          <p:nvPr/>
        </p:nvSpPr>
        <p:spPr bwMode="auto">
          <a:xfrm>
            <a:off x="3505200" y="2133600"/>
            <a:ext cx="0" cy="304800"/>
          </a:xfrm>
          <a:prstGeom prst="line">
            <a:avLst/>
          </a:prstGeom>
          <a:noFill/>
          <a:ln w="9525">
            <a:solidFill>
              <a:schemeClr val="tx1"/>
            </a:solidFill>
            <a:miter lim="800000"/>
          </a:ln>
        </p:spPr>
        <p:txBody>
          <a:bodyPr wrap="none"/>
          <a:lstStyle/>
          <a:p>
            <a:endParaRPr lang="zh-CN" altLang="en-US"/>
          </a:p>
        </p:txBody>
      </p:sp>
      <p:sp>
        <p:nvSpPr>
          <p:cNvPr id="23565" name="Line 13"/>
          <p:cNvSpPr>
            <a:spLocks noChangeShapeType="1"/>
          </p:cNvSpPr>
          <p:nvPr/>
        </p:nvSpPr>
        <p:spPr bwMode="auto">
          <a:xfrm>
            <a:off x="5867400" y="2133600"/>
            <a:ext cx="0" cy="762000"/>
          </a:xfrm>
          <a:prstGeom prst="line">
            <a:avLst/>
          </a:prstGeom>
          <a:noFill/>
          <a:ln w="19050">
            <a:solidFill>
              <a:schemeClr val="tx1"/>
            </a:solidFill>
            <a:miter lim="800000"/>
          </a:ln>
        </p:spPr>
        <p:txBody>
          <a:bodyPr wrap="none"/>
          <a:lstStyle/>
          <a:p>
            <a:endParaRPr lang="zh-CN" altLang="en-US"/>
          </a:p>
        </p:txBody>
      </p:sp>
      <p:sp>
        <p:nvSpPr>
          <p:cNvPr id="23566" name="Text Box 14"/>
          <p:cNvSpPr txBox="1">
            <a:spLocks noChangeArrowheads="1"/>
          </p:cNvSpPr>
          <p:nvPr/>
        </p:nvSpPr>
        <p:spPr bwMode="auto">
          <a:xfrm>
            <a:off x="1295400" y="5402263"/>
            <a:ext cx="1143000" cy="579437"/>
          </a:xfrm>
          <a:prstGeom prst="rect">
            <a:avLst/>
          </a:prstGeom>
          <a:noFill/>
          <a:ln w="9525">
            <a:noFill/>
            <a:miter lim="800000"/>
          </a:ln>
        </p:spPr>
        <p:txBody>
          <a:bodyPr>
            <a:spAutoFit/>
          </a:bodyPr>
          <a:lstStyle/>
          <a:p>
            <a:pPr>
              <a:lnSpc>
                <a:spcPct val="100000"/>
              </a:lnSpc>
              <a:buClrTx/>
              <a:buFontTx/>
              <a:buNone/>
            </a:pPr>
            <a:r>
              <a:rPr kumimoji="1" lang="en-US" altLang="zh-CN" sz="3200">
                <a:latin typeface="Times New Roman" panose="02020603050405020304" pitchFamily="18" charset="0"/>
                <a:ea typeface="楷体_GB2312" pitchFamily="49" charset="-122"/>
              </a:rPr>
              <a:t> </a:t>
            </a:r>
            <a:r>
              <a:rPr kumimoji="1" lang="zh-CN" altLang="en-US" sz="3200">
                <a:latin typeface="Times New Roman" panose="02020603050405020304" pitchFamily="18" charset="0"/>
                <a:ea typeface="楷体_GB2312" pitchFamily="49" charset="-122"/>
              </a:rPr>
              <a:t>空栈</a:t>
            </a:r>
            <a:endParaRPr kumimoji="1" lang="zh-CN" altLang="en-US" sz="3200">
              <a:latin typeface="Times New Roman" panose="02020603050405020304" pitchFamily="18" charset="0"/>
              <a:ea typeface="楷体_GB2312" pitchFamily="49" charset="-122"/>
            </a:endParaRPr>
          </a:p>
        </p:txBody>
      </p:sp>
      <p:sp>
        <p:nvSpPr>
          <p:cNvPr id="23567" name="Text Box 15"/>
          <p:cNvSpPr txBox="1">
            <a:spLocks noChangeArrowheads="1"/>
          </p:cNvSpPr>
          <p:nvPr/>
        </p:nvSpPr>
        <p:spPr bwMode="auto">
          <a:xfrm>
            <a:off x="990600" y="685800"/>
            <a:ext cx="2216150" cy="579438"/>
          </a:xfrm>
          <a:prstGeom prst="rect">
            <a:avLst/>
          </a:prstGeom>
          <a:noFill/>
          <a:ln w="9525">
            <a:noFill/>
            <a:miter lim="800000"/>
          </a:ln>
        </p:spPr>
        <p:txBody>
          <a:bodyPr wrap="none">
            <a:spAutoFit/>
          </a:bodyPr>
          <a:lstStyle/>
          <a:p>
            <a:pPr>
              <a:lnSpc>
                <a:spcPct val="100000"/>
              </a:lnSpc>
              <a:spcBef>
                <a:spcPct val="0"/>
              </a:spcBef>
              <a:buClrTx/>
              <a:buFontTx/>
              <a:buNone/>
            </a:pPr>
            <a:r>
              <a:rPr kumimoji="1" lang="zh-CN" altLang="en-US" sz="3200">
                <a:latin typeface="Times New Roman" panose="02020603050405020304" pitchFamily="18" charset="0"/>
                <a:ea typeface="仿宋_GB2312" pitchFamily="49" charset="-122"/>
              </a:rPr>
              <a:t>进栈和出栈</a:t>
            </a:r>
            <a:endParaRPr kumimoji="1" lang="zh-CN" altLang="en-US" sz="2400">
              <a:latin typeface="Times New Roman" panose="02020603050405020304" pitchFamily="18" charset="0"/>
            </a:endParaRPr>
          </a:p>
        </p:txBody>
      </p:sp>
      <p:sp>
        <p:nvSpPr>
          <p:cNvPr id="23568" name="Line 16"/>
          <p:cNvSpPr>
            <a:spLocks noChangeShapeType="1"/>
          </p:cNvSpPr>
          <p:nvPr/>
        </p:nvSpPr>
        <p:spPr bwMode="auto">
          <a:xfrm>
            <a:off x="3505200" y="2514600"/>
            <a:ext cx="2362200" cy="0"/>
          </a:xfrm>
          <a:prstGeom prst="line">
            <a:avLst/>
          </a:prstGeom>
          <a:noFill/>
          <a:ln w="28575" cap="sq">
            <a:solidFill>
              <a:schemeClr val="tx1"/>
            </a:solidFill>
            <a:miter lim="800000"/>
          </a:ln>
        </p:spPr>
        <p:txBody>
          <a:bodyPr wrap="none"/>
          <a:lstStyle/>
          <a:p>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latin typeface="隶书" pitchFamily="49" charset="-122"/>
              </a:rPr>
              <a:t>递归应用举例－汉诺塔问题</a:t>
            </a:r>
            <a:endParaRPr lang="zh-CN" altLang="en-US" dirty="0">
              <a:solidFill>
                <a:schemeClr val="tx1"/>
              </a:solidFill>
            </a:endParaRPr>
          </a:p>
        </p:txBody>
      </p:sp>
      <p:sp>
        <p:nvSpPr>
          <p:cNvPr id="4" name="Rectangle 3"/>
          <p:cNvSpPr txBox="1">
            <a:spLocks noRot="1" noChangeArrowheads="1"/>
          </p:cNvSpPr>
          <p:nvPr/>
        </p:nvSpPr>
        <p:spPr>
          <a:xfrm>
            <a:off x="683895" y="1459887"/>
            <a:ext cx="7993063" cy="5040313"/>
          </a:xfrm>
          <a:prstGeom prst="rect">
            <a:avLst/>
          </a:prstGeom>
        </p:spPr>
        <p:txBody>
          <a:bodyPr>
            <a:norm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000000"/>
                </a:solidFill>
                <a:effectLst/>
                <a:uLnTx/>
                <a:uFillTx/>
                <a:latin typeface="宋体" charset="0"/>
                <a:ea typeface="宋体" charset="0"/>
                <a:cs typeface="+mn-cs"/>
              </a:rPr>
              <a:t>汉诺塔问题描述</a:t>
            </a:r>
            <a:r>
              <a:rPr kumimoji="0" lang="en-US" altLang="zh-CN" sz="20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楷体_GB2312" pitchFamily="49" charset="-122"/>
                <a:ea typeface="楷体_GB2312" pitchFamily="49" charset="-122"/>
                <a:cs typeface="+mn-cs"/>
              </a:rPr>
              <a:t> </a:t>
            </a:r>
            <a:endParaRPr kumimoji="0" lang="en-US" altLang="zh-CN" sz="20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宋体" charset="0"/>
                <a:ea typeface="宋体" charset="0"/>
                <a:cs typeface="宋体" charset="0"/>
              </a:rPr>
              <a:t>   有</a:t>
            </a:r>
            <a:r>
              <a:rPr kumimoji="0" lang="en-US" altLang="zh-CN" sz="2000" b="0" i="0" u="none" strike="noStrike" kern="1200" cap="none" spc="0" normalizeH="0" baseline="0" noProof="0" dirty="0">
                <a:ln>
                  <a:noFill/>
                </a:ln>
                <a:solidFill>
                  <a:prstClr val="black"/>
                </a:solidFill>
                <a:effectLst/>
                <a:uLnTx/>
                <a:uFillTx/>
                <a:latin typeface="宋体" charset="0"/>
                <a:ea typeface="宋体" charset="0"/>
                <a:cs typeface="宋体" charset="0"/>
              </a:rPr>
              <a:t>a</a:t>
            </a:r>
            <a:r>
              <a:rPr kumimoji="0" lang="zh-CN" altLang="en-US" sz="2000" b="0" i="0" u="none" strike="noStrike" kern="1200" cap="none" spc="0" normalizeH="0" baseline="0" noProof="0" dirty="0">
                <a:ln>
                  <a:noFill/>
                </a:ln>
                <a:solidFill>
                  <a:prstClr val="black"/>
                </a:solidFill>
                <a:effectLst/>
                <a:uLnTx/>
                <a:uFillTx/>
                <a:latin typeface="宋体" charset="0"/>
                <a:ea typeface="宋体" charset="0"/>
                <a:cs typeface="宋体" charset="0"/>
              </a:rPr>
              <a:t>、</a:t>
            </a:r>
            <a:r>
              <a:rPr kumimoji="0" lang="en-US" altLang="zh-CN" sz="2000" b="0" i="0" u="none" strike="noStrike" kern="1200" cap="none" spc="0" normalizeH="0" baseline="0" noProof="0" dirty="0">
                <a:ln>
                  <a:noFill/>
                </a:ln>
                <a:solidFill>
                  <a:prstClr val="black"/>
                </a:solidFill>
                <a:effectLst/>
                <a:uLnTx/>
                <a:uFillTx/>
                <a:latin typeface="宋体" charset="0"/>
                <a:ea typeface="宋体" charset="0"/>
                <a:cs typeface="宋体" charset="0"/>
              </a:rPr>
              <a:t>b</a:t>
            </a:r>
            <a:r>
              <a:rPr kumimoji="0" lang="zh-CN" altLang="en-US" sz="2000" b="0" i="0" u="none" strike="noStrike" kern="1200" cap="none" spc="0" normalizeH="0" baseline="0" noProof="0" dirty="0">
                <a:ln>
                  <a:noFill/>
                </a:ln>
                <a:solidFill>
                  <a:prstClr val="black"/>
                </a:solidFill>
                <a:effectLst/>
                <a:uLnTx/>
                <a:uFillTx/>
                <a:latin typeface="宋体" charset="0"/>
                <a:ea typeface="宋体" charset="0"/>
                <a:cs typeface="宋体" charset="0"/>
              </a:rPr>
              <a:t>、</a:t>
            </a:r>
            <a:r>
              <a:rPr kumimoji="0" lang="en-US" altLang="zh-CN" sz="2000" b="0" i="0" u="none" strike="noStrike" kern="1200" cap="none" spc="0" normalizeH="0" baseline="0" noProof="0" dirty="0">
                <a:ln>
                  <a:noFill/>
                </a:ln>
                <a:solidFill>
                  <a:prstClr val="black"/>
                </a:solidFill>
                <a:effectLst/>
                <a:uLnTx/>
                <a:uFillTx/>
                <a:latin typeface="宋体" charset="0"/>
                <a:ea typeface="宋体" charset="0"/>
                <a:cs typeface="宋体" charset="0"/>
              </a:rPr>
              <a:t>c</a:t>
            </a:r>
            <a:r>
              <a:rPr kumimoji="0" lang="zh-CN" altLang="en-US" sz="2000" b="0" i="0" u="none" strike="noStrike" kern="1200" cap="none" spc="0" normalizeH="0" baseline="0" noProof="0" dirty="0">
                <a:ln>
                  <a:noFill/>
                </a:ln>
                <a:solidFill>
                  <a:prstClr val="black"/>
                </a:solidFill>
                <a:effectLst/>
                <a:uLnTx/>
                <a:uFillTx/>
                <a:latin typeface="宋体" charset="0"/>
                <a:ea typeface="宋体" charset="0"/>
                <a:cs typeface="宋体" charset="0"/>
              </a:rPr>
              <a:t>三个底座，底座上面可以放盘子。初始时</a:t>
            </a:r>
            <a:r>
              <a:rPr kumimoji="0" lang="en-US" altLang="zh-CN" sz="2000" b="0" i="0" u="none" strike="noStrike" kern="1200" cap="none" spc="0" normalizeH="0" baseline="0" noProof="0" dirty="0">
                <a:ln>
                  <a:noFill/>
                </a:ln>
                <a:solidFill>
                  <a:prstClr val="black"/>
                </a:solidFill>
                <a:effectLst/>
                <a:uLnTx/>
                <a:uFillTx/>
                <a:latin typeface="宋体" charset="0"/>
                <a:ea typeface="宋体" charset="0"/>
                <a:cs typeface="宋体" charset="0"/>
              </a:rPr>
              <a:t>a</a:t>
            </a:r>
            <a:r>
              <a:rPr kumimoji="0" lang="zh-CN" altLang="en-US" sz="2000" b="0" i="0" u="none" strike="noStrike" kern="1200" cap="none" spc="0" normalizeH="0" baseline="0" noProof="0" dirty="0">
                <a:ln>
                  <a:noFill/>
                </a:ln>
                <a:solidFill>
                  <a:prstClr val="black"/>
                </a:solidFill>
                <a:effectLst/>
                <a:uLnTx/>
                <a:uFillTx/>
                <a:latin typeface="宋体" charset="0"/>
                <a:ea typeface="宋体" charset="0"/>
                <a:cs typeface="宋体" charset="0"/>
              </a:rPr>
              <a:t>座上有</a:t>
            </a:r>
            <a:r>
              <a:rPr kumimoji="0" lang="en-US" altLang="zh-CN" sz="2000" b="0" i="0" u="none" strike="noStrike" kern="1200" cap="none" spc="0" normalizeH="0" baseline="0" noProof="0" dirty="0">
                <a:ln>
                  <a:noFill/>
                </a:ln>
                <a:solidFill>
                  <a:prstClr val="black"/>
                </a:solidFill>
                <a:effectLst/>
                <a:uLnTx/>
                <a:uFillTx/>
                <a:latin typeface="宋体" charset="0"/>
                <a:ea typeface="宋体" charset="0"/>
                <a:cs typeface="宋体" charset="0"/>
              </a:rPr>
              <a:t>n</a:t>
            </a:r>
            <a:r>
              <a:rPr kumimoji="0" lang="zh-CN" altLang="en-US" sz="2000" b="0" i="0" u="none" strike="noStrike" kern="1200" cap="none" spc="0" normalizeH="0" baseline="0" noProof="0" dirty="0">
                <a:ln>
                  <a:noFill/>
                </a:ln>
                <a:solidFill>
                  <a:prstClr val="black"/>
                </a:solidFill>
                <a:effectLst/>
                <a:uLnTx/>
                <a:uFillTx/>
                <a:latin typeface="宋体" charset="0"/>
                <a:ea typeface="宋体" charset="0"/>
                <a:cs typeface="宋体" charset="0"/>
              </a:rPr>
              <a:t>个盘子，这些盘子大小各不相同，大盘子在下，小盘子在上，依次排列。要求将</a:t>
            </a:r>
            <a:r>
              <a:rPr kumimoji="0" lang="en-US" altLang="zh-CN" sz="2000" b="0" i="0" u="none" strike="noStrike" kern="1200" cap="none" spc="0" normalizeH="0" baseline="0" noProof="0" dirty="0">
                <a:ln>
                  <a:noFill/>
                </a:ln>
                <a:solidFill>
                  <a:prstClr val="black"/>
                </a:solidFill>
                <a:effectLst/>
                <a:uLnTx/>
                <a:uFillTx/>
                <a:latin typeface="宋体" charset="0"/>
                <a:ea typeface="宋体" charset="0"/>
                <a:cs typeface="宋体" charset="0"/>
              </a:rPr>
              <a:t>a</a:t>
            </a:r>
            <a:r>
              <a:rPr kumimoji="0" lang="zh-CN" altLang="en-US" sz="2000" b="0" i="0" u="none" strike="noStrike" kern="1200" cap="none" spc="0" normalizeH="0" baseline="0" noProof="0" dirty="0">
                <a:ln>
                  <a:noFill/>
                </a:ln>
                <a:solidFill>
                  <a:prstClr val="black"/>
                </a:solidFill>
                <a:effectLst/>
                <a:uLnTx/>
                <a:uFillTx/>
                <a:latin typeface="宋体" charset="0"/>
                <a:ea typeface="宋体" charset="0"/>
                <a:cs typeface="宋体" charset="0"/>
              </a:rPr>
              <a:t>座上</a:t>
            </a:r>
            <a:r>
              <a:rPr kumimoji="0" lang="en-US" altLang="zh-CN" sz="2000" b="0" i="0" u="none" strike="noStrike" kern="1200" cap="none" spc="0" normalizeH="0" baseline="0" noProof="0" dirty="0">
                <a:ln>
                  <a:noFill/>
                </a:ln>
                <a:solidFill>
                  <a:prstClr val="black"/>
                </a:solidFill>
                <a:effectLst/>
                <a:uLnTx/>
                <a:uFillTx/>
                <a:latin typeface="宋体" charset="0"/>
                <a:ea typeface="宋体" charset="0"/>
                <a:cs typeface="宋体" charset="0"/>
              </a:rPr>
              <a:t>n</a:t>
            </a:r>
            <a:r>
              <a:rPr kumimoji="0" lang="zh-CN" altLang="en-US" sz="2000" b="0" i="0" u="none" strike="noStrike" kern="1200" cap="none" spc="0" normalizeH="0" baseline="0" noProof="0" dirty="0">
                <a:ln>
                  <a:noFill/>
                </a:ln>
                <a:solidFill>
                  <a:prstClr val="black"/>
                </a:solidFill>
                <a:effectLst/>
                <a:uLnTx/>
                <a:uFillTx/>
                <a:latin typeface="宋体" charset="0"/>
                <a:ea typeface="宋体" charset="0"/>
                <a:cs typeface="宋体" charset="0"/>
              </a:rPr>
              <a:t>个盘子移至</a:t>
            </a:r>
            <a:r>
              <a:rPr kumimoji="0" lang="en-US" altLang="zh-CN" sz="2000" b="0" i="0" u="none" strike="noStrike" kern="1200" cap="none" spc="0" normalizeH="0" baseline="0" noProof="0" dirty="0">
                <a:ln>
                  <a:noFill/>
                </a:ln>
                <a:solidFill>
                  <a:prstClr val="black"/>
                </a:solidFill>
                <a:effectLst/>
                <a:uLnTx/>
                <a:uFillTx/>
                <a:latin typeface="宋体" charset="0"/>
                <a:ea typeface="宋体" charset="0"/>
                <a:cs typeface="宋体" charset="0"/>
              </a:rPr>
              <a:t>c</a:t>
            </a:r>
            <a:r>
              <a:rPr kumimoji="0" lang="zh-CN" altLang="en-US" sz="2000" b="0" i="0" u="none" strike="noStrike" kern="1200" cap="none" spc="0" normalizeH="0" baseline="0" noProof="0" dirty="0">
                <a:ln>
                  <a:noFill/>
                </a:ln>
                <a:solidFill>
                  <a:prstClr val="black"/>
                </a:solidFill>
                <a:effectLst/>
                <a:uLnTx/>
                <a:uFillTx/>
                <a:latin typeface="宋体" charset="0"/>
                <a:ea typeface="宋体" charset="0"/>
                <a:cs typeface="宋体" charset="0"/>
              </a:rPr>
              <a:t>座上，每次只能移动一个，并要求移动过程中保持小盘子在上，大盘子在下，可借助</a:t>
            </a:r>
            <a:r>
              <a:rPr kumimoji="0" lang="en-US" altLang="zh-CN" sz="2000" b="0" i="0" u="none" strike="noStrike" kern="1200" cap="none" spc="0" normalizeH="0" baseline="0" noProof="0" dirty="0">
                <a:ln>
                  <a:noFill/>
                </a:ln>
                <a:solidFill>
                  <a:prstClr val="black"/>
                </a:solidFill>
                <a:effectLst/>
                <a:uLnTx/>
                <a:uFillTx/>
                <a:latin typeface="宋体" charset="0"/>
                <a:ea typeface="宋体" charset="0"/>
                <a:cs typeface="宋体" charset="0"/>
              </a:rPr>
              <a:t>b</a:t>
            </a:r>
            <a:r>
              <a:rPr kumimoji="0" lang="zh-CN" altLang="en-US" sz="2000" b="0" i="0" u="none" strike="noStrike" kern="1200" cap="none" spc="0" normalizeH="0" baseline="0" noProof="0" dirty="0">
                <a:ln>
                  <a:noFill/>
                </a:ln>
                <a:solidFill>
                  <a:prstClr val="black"/>
                </a:solidFill>
                <a:effectLst/>
                <a:uLnTx/>
                <a:uFillTx/>
                <a:latin typeface="宋体" charset="0"/>
                <a:ea typeface="宋体" charset="0"/>
                <a:cs typeface="宋体" charset="0"/>
              </a:rPr>
              <a:t>座实现移动。编程序输出移动步骤</a:t>
            </a:r>
            <a:endParaRPr kumimoji="0" lang="en-US" altLang="zh-CN"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宋体" charset="0"/>
              <a:ea typeface="宋体" charset="0"/>
              <a:cs typeface="宋体" charset="0"/>
            </a:endParaRPr>
          </a:p>
        </p:txBody>
      </p:sp>
      <p:pic>
        <p:nvPicPr>
          <p:cNvPr id="39938" name="Picture 2" descr="http://src.onlinedown.net/d/file/p/2016-11-10/191e0e69835e91779c9287c23c279310.jpg"/>
          <p:cNvPicPr>
            <a:picLocks noChangeAspect="1" noChangeArrowheads="1"/>
          </p:cNvPicPr>
          <p:nvPr/>
        </p:nvPicPr>
        <p:blipFill>
          <a:blip r:embed="rId1"/>
          <a:srcRect/>
          <a:stretch>
            <a:fillRect/>
          </a:stretch>
        </p:blipFill>
        <p:spPr bwMode="auto">
          <a:xfrm>
            <a:off x="2285984" y="4214818"/>
            <a:ext cx="3714776" cy="2091100"/>
          </a:xfrm>
          <a:prstGeom prst="rect">
            <a:avLst/>
          </a:prstGeom>
          <a:noFill/>
        </p:spPr>
      </p:pic>
      <p:sp>
        <p:nvSpPr>
          <p:cNvPr id="6" name="TextBox 5"/>
          <p:cNvSpPr txBox="1"/>
          <p:nvPr/>
        </p:nvSpPr>
        <p:spPr>
          <a:xfrm>
            <a:off x="2143108" y="6324921"/>
            <a:ext cx="4071966"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Perpetua"/>
                <a:ea typeface="宋体" pitchFamily="2" charset="-122"/>
                <a:cs typeface="+mn-cs"/>
              </a:rPr>
              <a:t>        a         b         c</a:t>
            </a:r>
            <a:endParaRPr kumimoji="0" lang="zh-CN" altLang="en-US" sz="2400" b="0" i="0" u="none" strike="noStrike" kern="1200" cap="none" spc="0" normalizeH="0" baseline="0" noProof="0" dirty="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latin typeface="隶书" pitchFamily="49" charset="-122"/>
              </a:rPr>
              <a:t>递归应用举例－汉诺塔问题</a:t>
            </a:r>
            <a:endParaRPr lang="zh-CN" altLang="en-US" dirty="0">
              <a:solidFill>
                <a:schemeClr val="tx1"/>
              </a:solidFill>
            </a:endParaRPr>
          </a:p>
        </p:txBody>
      </p:sp>
      <p:sp>
        <p:nvSpPr>
          <p:cNvPr id="8" name="Rectangle 3"/>
          <p:cNvSpPr txBox="1">
            <a:spLocks noRot="1" noChangeArrowheads="1"/>
          </p:cNvSpPr>
          <p:nvPr/>
        </p:nvSpPr>
        <p:spPr>
          <a:xfrm>
            <a:off x="684213" y="1428736"/>
            <a:ext cx="7848600" cy="5473700"/>
          </a:xfrm>
          <a:prstGeom prst="rect">
            <a:avLst/>
          </a:prstGeom>
        </p:spPr>
        <p:txBody>
          <a:bodyPr>
            <a:normAutofit fontScale="92500"/>
          </a:bodyPr>
          <a:lstStyle/>
          <a:p>
            <a:pPr marL="0" marR="0" lvl="0" indent="0" algn="l" defTabSz="914400" rtl="0" eaLnBrk="1" fontAlgn="auto" latinLnBrk="0" hangingPunct="1">
              <a:lnSpc>
                <a:spcPct val="150000"/>
              </a:lnSpc>
              <a:spcBef>
                <a:spcPts val="580"/>
              </a:spcBef>
              <a:spcAft>
                <a:spcPts val="0"/>
              </a:spcAft>
              <a:buClr>
                <a:srgbClr val="D34817"/>
              </a:buClr>
              <a:buSzPct val="85000"/>
              <a:buFont typeface="Wingdings" panose="05000000000000000000" pitchFamily="2" charset="2"/>
              <a:buNone/>
              <a:defRPr/>
            </a:pPr>
            <a:r>
              <a:rPr kumimoji="0" lang="zh-CN" altLang="en-US" sz="2000" b="0" i="0" u="none" strike="noStrike" kern="1200" cap="none" spc="0" normalizeH="0" baseline="0" noProof="0" dirty="0">
                <a:ln>
                  <a:noFill/>
                </a:ln>
                <a:solidFill>
                  <a:prstClr val="black"/>
                </a:solidFill>
                <a:effectLst/>
                <a:uLnTx/>
                <a:uFillTx/>
                <a:latin typeface="宋体" charset="0"/>
                <a:ea typeface="宋体" charset="0"/>
                <a:cs typeface="宋体" charset="0"/>
              </a:rPr>
              <a:t>这个问题可用递归思想来分析，将</a:t>
            </a:r>
            <a:r>
              <a:rPr kumimoji="0" lang="en-US" altLang="zh-CN" sz="2000" b="0" i="0" u="none" strike="noStrike" kern="1200" cap="none" spc="0" normalizeH="0" baseline="0" noProof="0" dirty="0">
                <a:ln>
                  <a:noFill/>
                </a:ln>
                <a:solidFill>
                  <a:prstClr val="black"/>
                </a:solidFill>
                <a:effectLst/>
                <a:uLnTx/>
                <a:uFillTx/>
                <a:latin typeface="宋体" charset="0"/>
                <a:ea typeface="宋体" charset="0"/>
                <a:cs typeface="宋体" charset="0"/>
              </a:rPr>
              <a:t>n</a:t>
            </a:r>
            <a:r>
              <a:rPr kumimoji="0" lang="zh-CN" altLang="en-US" sz="2000" b="0" i="0" u="none" strike="noStrike" kern="1200" cap="none" spc="0" normalizeH="0" baseline="0" noProof="0" dirty="0">
                <a:ln>
                  <a:noFill/>
                </a:ln>
                <a:solidFill>
                  <a:prstClr val="black"/>
                </a:solidFill>
                <a:effectLst/>
                <a:uLnTx/>
                <a:uFillTx/>
                <a:latin typeface="宋体" charset="0"/>
                <a:ea typeface="宋体" charset="0"/>
                <a:cs typeface="宋体" charset="0"/>
              </a:rPr>
              <a:t>个盘子由</a:t>
            </a:r>
            <a:r>
              <a:rPr kumimoji="0" lang="en-US" altLang="zh-CN" sz="2000" b="0" i="0" u="none" strike="noStrike" kern="1200" cap="none" spc="0" normalizeH="0" baseline="0" noProof="0" dirty="0">
                <a:ln>
                  <a:noFill/>
                </a:ln>
                <a:solidFill>
                  <a:prstClr val="black"/>
                </a:solidFill>
                <a:effectLst/>
                <a:uLnTx/>
                <a:uFillTx/>
                <a:latin typeface="宋体" charset="0"/>
                <a:ea typeface="宋体" charset="0"/>
                <a:cs typeface="宋体" charset="0"/>
              </a:rPr>
              <a:t>a</a:t>
            </a:r>
            <a:r>
              <a:rPr kumimoji="0" lang="zh-CN" altLang="en-US" sz="2000" b="0" i="0" u="none" strike="noStrike" kern="1200" cap="none" spc="0" normalizeH="0" baseline="0" noProof="0" dirty="0">
                <a:ln>
                  <a:noFill/>
                </a:ln>
                <a:solidFill>
                  <a:prstClr val="black"/>
                </a:solidFill>
                <a:effectLst/>
                <a:uLnTx/>
                <a:uFillTx/>
                <a:latin typeface="宋体" charset="0"/>
                <a:ea typeface="宋体" charset="0"/>
                <a:cs typeface="宋体" charset="0"/>
              </a:rPr>
              <a:t>座移动到</a:t>
            </a:r>
            <a:r>
              <a:rPr kumimoji="0" lang="en-US" altLang="zh-CN" sz="2000" b="0" i="0" u="none" strike="noStrike" kern="1200" cap="none" spc="0" normalizeH="0" baseline="0" noProof="0" dirty="0">
                <a:ln>
                  <a:noFill/>
                </a:ln>
                <a:solidFill>
                  <a:prstClr val="black"/>
                </a:solidFill>
                <a:effectLst/>
                <a:uLnTx/>
                <a:uFillTx/>
                <a:latin typeface="宋体" charset="0"/>
                <a:ea typeface="宋体" charset="0"/>
                <a:cs typeface="宋体" charset="0"/>
              </a:rPr>
              <a:t>c</a:t>
            </a:r>
            <a:r>
              <a:rPr kumimoji="0" lang="zh-CN" altLang="en-US" sz="2000" b="0" i="0" u="none" strike="noStrike" kern="1200" cap="none" spc="0" normalizeH="0" baseline="0" noProof="0" dirty="0">
                <a:ln>
                  <a:noFill/>
                </a:ln>
                <a:solidFill>
                  <a:prstClr val="black"/>
                </a:solidFill>
                <a:effectLst/>
                <a:uLnTx/>
                <a:uFillTx/>
                <a:latin typeface="宋体" charset="0"/>
                <a:ea typeface="宋体" charset="0"/>
                <a:cs typeface="宋体" charset="0"/>
              </a:rPr>
              <a:t>座可分为如下三个过程：</a:t>
            </a:r>
            <a:endParaRPr kumimoji="0" lang="zh-CN" altLang="en-US" sz="2000" b="0" i="0" u="none" strike="noStrike" kern="1200" cap="none" spc="0" normalizeH="0" baseline="0" noProof="0" dirty="0">
              <a:ln>
                <a:noFill/>
              </a:ln>
              <a:solidFill>
                <a:prstClr val="black"/>
              </a:solidFill>
              <a:effectLst/>
              <a:uLnTx/>
              <a:uFillTx/>
              <a:latin typeface="宋体" charset="0"/>
              <a:ea typeface="宋体" charset="0"/>
              <a:cs typeface="宋体" charset="0"/>
            </a:endParaRPr>
          </a:p>
          <a:p>
            <a:pPr marL="548640" marR="0" lvl="1" indent="-228600" algn="l" defTabSz="914400" rtl="0" eaLnBrk="1" fontAlgn="auto" latinLnBrk="0" hangingPunct="1">
              <a:lnSpc>
                <a:spcPct val="150000"/>
              </a:lnSpc>
              <a:spcBef>
                <a:spcPts val="370"/>
              </a:spcBef>
              <a:spcAft>
                <a:spcPts val="0"/>
              </a:spcAft>
              <a:buClr>
                <a:srgbClr val="9B2D1F"/>
              </a:buClr>
              <a:buSzPct val="85000"/>
              <a:buFont typeface="Wingdings 2" panose="05020102010507070707"/>
              <a:buChar char=""/>
              <a:defRPr/>
            </a:pPr>
            <a:r>
              <a:rPr kumimoji="0" lang="zh-CN" altLang="en-US" sz="2000" b="0" i="0" u="none" strike="noStrike" kern="1200" cap="none" spc="0" normalizeH="0" baseline="0" noProof="0" dirty="0">
                <a:ln>
                  <a:noFill/>
                </a:ln>
                <a:solidFill>
                  <a:prstClr val="black"/>
                </a:solidFill>
                <a:effectLst/>
                <a:uLnTx/>
                <a:uFillTx/>
                <a:latin typeface="宋体" charset="0"/>
                <a:ea typeface="宋体" charset="0"/>
                <a:cs typeface="宋体" charset="0"/>
              </a:rPr>
              <a:t>先将</a:t>
            </a:r>
            <a:r>
              <a:rPr kumimoji="0" lang="en-US" altLang="zh-CN" sz="2000" b="0" i="0" u="none" strike="noStrike" kern="1200" cap="none" spc="0" normalizeH="0" baseline="0" noProof="0" dirty="0">
                <a:ln>
                  <a:noFill/>
                </a:ln>
                <a:solidFill>
                  <a:srgbClr val="FF0000"/>
                </a:solidFill>
                <a:effectLst/>
                <a:uLnTx/>
                <a:uFillTx/>
                <a:latin typeface="宋体" charset="0"/>
                <a:ea typeface="宋体" charset="0"/>
                <a:cs typeface="宋体" charset="0"/>
              </a:rPr>
              <a:t>a</a:t>
            </a:r>
            <a:r>
              <a:rPr kumimoji="0" lang="zh-CN" altLang="en-US" sz="2000" b="0" i="0" u="none" strike="noStrike" kern="1200" cap="none" spc="0" normalizeH="0" baseline="0" noProof="0" dirty="0">
                <a:ln>
                  <a:noFill/>
                </a:ln>
                <a:solidFill>
                  <a:srgbClr val="FF0000"/>
                </a:solidFill>
                <a:effectLst/>
                <a:uLnTx/>
                <a:uFillTx/>
                <a:latin typeface="宋体" charset="0"/>
                <a:ea typeface="宋体" charset="0"/>
                <a:cs typeface="宋体" charset="0"/>
              </a:rPr>
              <a:t>座上</a:t>
            </a:r>
            <a:r>
              <a:rPr kumimoji="0" lang="en-US" altLang="zh-CN" sz="2000" b="0" i="0" u="none" strike="noStrike" kern="1200" cap="none" spc="0" normalizeH="0" baseline="0" noProof="0" dirty="0">
                <a:ln>
                  <a:noFill/>
                </a:ln>
                <a:solidFill>
                  <a:srgbClr val="FF0000"/>
                </a:solidFill>
                <a:effectLst/>
                <a:uLnTx/>
                <a:uFillTx/>
                <a:latin typeface="宋体" charset="0"/>
                <a:ea typeface="宋体" charset="0"/>
                <a:cs typeface="宋体" charset="0"/>
              </a:rPr>
              <a:t>n-1</a:t>
            </a:r>
            <a:r>
              <a:rPr kumimoji="0" lang="zh-CN" altLang="en-US" sz="2000" b="0" i="0" u="none" strike="noStrike" kern="1200" cap="none" spc="0" normalizeH="0" baseline="0" noProof="0" dirty="0">
                <a:ln>
                  <a:noFill/>
                </a:ln>
                <a:solidFill>
                  <a:srgbClr val="FF0000"/>
                </a:solidFill>
                <a:effectLst/>
                <a:uLnTx/>
                <a:uFillTx/>
                <a:latin typeface="宋体" charset="0"/>
                <a:ea typeface="宋体" charset="0"/>
                <a:cs typeface="宋体" charset="0"/>
              </a:rPr>
              <a:t>个盘子借助</a:t>
            </a:r>
            <a:r>
              <a:rPr kumimoji="0" lang="en-US" altLang="zh-CN" sz="2000" b="0" i="0" u="none" strike="noStrike" kern="1200" cap="none" spc="0" normalizeH="0" baseline="0" noProof="0" dirty="0">
                <a:ln>
                  <a:noFill/>
                </a:ln>
                <a:solidFill>
                  <a:srgbClr val="FF0000"/>
                </a:solidFill>
                <a:effectLst/>
                <a:uLnTx/>
                <a:uFillTx/>
                <a:latin typeface="宋体" charset="0"/>
                <a:ea typeface="宋体" charset="0"/>
                <a:cs typeface="宋体" charset="0"/>
              </a:rPr>
              <a:t>c</a:t>
            </a:r>
            <a:r>
              <a:rPr kumimoji="0" lang="zh-CN" altLang="en-US" sz="2000" b="0" i="0" u="none" strike="noStrike" kern="1200" cap="none" spc="0" normalizeH="0" baseline="0" noProof="0" dirty="0">
                <a:ln>
                  <a:noFill/>
                </a:ln>
                <a:solidFill>
                  <a:srgbClr val="FF0000"/>
                </a:solidFill>
                <a:effectLst/>
                <a:uLnTx/>
                <a:uFillTx/>
                <a:latin typeface="宋体" charset="0"/>
                <a:ea typeface="宋体" charset="0"/>
                <a:cs typeface="宋体" charset="0"/>
              </a:rPr>
              <a:t>座移至</a:t>
            </a:r>
            <a:r>
              <a:rPr kumimoji="0" lang="en-US" altLang="zh-CN" sz="2000" b="0" i="0" u="none" strike="noStrike" kern="1200" cap="none" spc="0" normalizeH="0" baseline="0" noProof="0" dirty="0">
                <a:ln>
                  <a:noFill/>
                </a:ln>
                <a:solidFill>
                  <a:srgbClr val="FF0000"/>
                </a:solidFill>
                <a:effectLst/>
                <a:uLnTx/>
                <a:uFillTx/>
                <a:latin typeface="宋体" charset="0"/>
                <a:ea typeface="宋体" charset="0"/>
                <a:cs typeface="宋体" charset="0"/>
              </a:rPr>
              <a:t>b</a:t>
            </a:r>
            <a:r>
              <a:rPr kumimoji="0" lang="zh-CN" altLang="en-US" sz="2000" b="0" i="0" u="none" strike="noStrike" kern="1200" cap="none" spc="0" normalizeH="0" baseline="0" noProof="0" dirty="0">
                <a:ln>
                  <a:noFill/>
                </a:ln>
                <a:solidFill>
                  <a:prstClr val="black"/>
                </a:solidFill>
                <a:effectLst/>
                <a:uLnTx/>
                <a:uFillTx/>
                <a:latin typeface="宋体" charset="0"/>
                <a:ea typeface="宋体" charset="0"/>
                <a:cs typeface="宋体" charset="0"/>
              </a:rPr>
              <a:t>座；</a:t>
            </a:r>
            <a:endParaRPr kumimoji="0" lang="zh-CN" altLang="en-US" sz="2000" b="0" i="0" u="none" strike="noStrike" kern="1200" cap="none" spc="0" normalizeH="0" baseline="0" noProof="0" dirty="0">
              <a:ln>
                <a:noFill/>
              </a:ln>
              <a:solidFill>
                <a:prstClr val="black"/>
              </a:solidFill>
              <a:effectLst/>
              <a:uLnTx/>
              <a:uFillTx/>
              <a:latin typeface="宋体" charset="0"/>
              <a:ea typeface="宋体" charset="0"/>
              <a:cs typeface="宋体" charset="0"/>
            </a:endParaRPr>
          </a:p>
          <a:p>
            <a:pPr marL="548640" marR="0" lvl="1" indent="-228600" algn="l" defTabSz="914400" rtl="0" eaLnBrk="1" fontAlgn="auto" latinLnBrk="0" hangingPunct="1">
              <a:lnSpc>
                <a:spcPct val="150000"/>
              </a:lnSpc>
              <a:spcBef>
                <a:spcPts val="370"/>
              </a:spcBef>
              <a:spcAft>
                <a:spcPts val="0"/>
              </a:spcAft>
              <a:buClr>
                <a:srgbClr val="9B2D1F"/>
              </a:buClr>
              <a:buSzPct val="85000"/>
              <a:buFont typeface="Wingdings 2" panose="05020102010507070707"/>
              <a:buChar char=""/>
              <a:defRPr/>
            </a:pPr>
            <a:r>
              <a:rPr kumimoji="0" lang="zh-CN" altLang="en-US" sz="2000" b="0" i="0" u="none" strike="noStrike" kern="1200" cap="none" spc="0" normalizeH="0" baseline="0" noProof="0" dirty="0">
                <a:ln>
                  <a:noFill/>
                </a:ln>
                <a:solidFill>
                  <a:prstClr val="black"/>
                </a:solidFill>
                <a:effectLst/>
                <a:uLnTx/>
                <a:uFillTx/>
                <a:latin typeface="宋体" charset="0"/>
                <a:ea typeface="宋体" charset="0"/>
                <a:cs typeface="宋体" charset="0"/>
              </a:rPr>
              <a:t>再将</a:t>
            </a:r>
            <a:r>
              <a:rPr kumimoji="0" lang="en-US" altLang="zh-CN" sz="2000" b="0" i="0" u="none" strike="noStrike" kern="1200" cap="none" spc="0" normalizeH="0" baseline="0" noProof="0" dirty="0">
                <a:ln>
                  <a:noFill/>
                </a:ln>
                <a:solidFill>
                  <a:srgbClr val="FF0000"/>
                </a:solidFill>
                <a:effectLst/>
                <a:uLnTx/>
                <a:uFillTx/>
                <a:latin typeface="宋体" charset="0"/>
                <a:ea typeface="宋体" charset="0"/>
                <a:cs typeface="宋体" charset="0"/>
              </a:rPr>
              <a:t>a</a:t>
            </a:r>
            <a:r>
              <a:rPr kumimoji="0" lang="zh-CN" altLang="en-US" sz="2000" b="0" i="0" u="none" strike="noStrike" kern="1200" cap="none" spc="0" normalizeH="0" baseline="0" noProof="0" dirty="0">
                <a:ln>
                  <a:noFill/>
                </a:ln>
                <a:solidFill>
                  <a:srgbClr val="FF0000"/>
                </a:solidFill>
                <a:effectLst/>
                <a:uLnTx/>
                <a:uFillTx/>
                <a:latin typeface="宋体" charset="0"/>
                <a:ea typeface="宋体" charset="0"/>
                <a:cs typeface="宋体" charset="0"/>
              </a:rPr>
              <a:t>座上最下面一个盘子移至</a:t>
            </a:r>
            <a:r>
              <a:rPr kumimoji="0" lang="en-US" altLang="zh-CN" sz="2000" b="0" i="0" u="none" strike="noStrike" kern="1200" cap="none" spc="0" normalizeH="0" baseline="0" noProof="0" dirty="0">
                <a:ln>
                  <a:noFill/>
                </a:ln>
                <a:solidFill>
                  <a:srgbClr val="FF0000"/>
                </a:solidFill>
                <a:effectLst/>
                <a:uLnTx/>
                <a:uFillTx/>
                <a:latin typeface="宋体" charset="0"/>
                <a:ea typeface="宋体" charset="0"/>
                <a:cs typeface="宋体" charset="0"/>
              </a:rPr>
              <a:t>c</a:t>
            </a:r>
            <a:r>
              <a:rPr kumimoji="0" lang="zh-CN" altLang="en-US" sz="2000" b="0" i="0" u="none" strike="noStrike" kern="1200" cap="none" spc="0" normalizeH="0" baseline="0" noProof="0" dirty="0">
                <a:ln>
                  <a:noFill/>
                </a:ln>
                <a:solidFill>
                  <a:srgbClr val="FF0000"/>
                </a:solidFill>
                <a:effectLst/>
                <a:uLnTx/>
                <a:uFillTx/>
                <a:latin typeface="宋体" charset="0"/>
                <a:ea typeface="宋体" charset="0"/>
                <a:cs typeface="宋体" charset="0"/>
              </a:rPr>
              <a:t>座</a:t>
            </a:r>
            <a:r>
              <a:rPr kumimoji="0" lang="zh-CN" altLang="en-US" sz="2000" b="0" i="0" u="none" strike="noStrike" kern="1200" cap="none" spc="0" normalizeH="0" baseline="0" noProof="0" dirty="0">
                <a:ln>
                  <a:noFill/>
                </a:ln>
                <a:solidFill>
                  <a:prstClr val="black"/>
                </a:solidFill>
                <a:effectLst/>
                <a:uLnTx/>
                <a:uFillTx/>
                <a:latin typeface="宋体" charset="0"/>
                <a:ea typeface="宋体" charset="0"/>
                <a:cs typeface="宋体" charset="0"/>
              </a:rPr>
              <a:t>；</a:t>
            </a:r>
            <a:endParaRPr kumimoji="0" lang="zh-CN" altLang="en-US" sz="2000" b="0" i="0" u="none" strike="noStrike" kern="1200" cap="none" spc="0" normalizeH="0" baseline="0" noProof="0" dirty="0">
              <a:ln>
                <a:noFill/>
              </a:ln>
              <a:solidFill>
                <a:prstClr val="black"/>
              </a:solidFill>
              <a:effectLst/>
              <a:uLnTx/>
              <a:uFillTx/>
              <a:latin typeface="宋体" charset="0"/>
              <a:ea typeface="宋体" charset="0"/>
              <a:cs typeface="宋体" charset="0"/>
            </a:endParaRPr>
          </a:p>
          <a:p>
            <a:pPr marL="548640" marR="0" lvl="1" indent="-228600" algn="l" defTabSz="914400" rtl="0" eaLnBrk="1" fontAlgn="auto" latinLnBrk="0" hangingPunct="1">
              <a:lnSpc>
                <a:spcPct val="150000"/>
              </a:lnSpc>
              <a:spcBef>
                <a:spcPts val="370"/>
              </a:spcBef>
              <a:spcAft>
                <a:spcPts val="0"/>
              </a:spcAft>
              <a:buClr>
                <a:srgbClr val="9B2D1F"/>
              </a:buClr>
              <a:buSzPct val="85000"/>
              <a:buFont typeface="Wingdings 2" panose="05020102010507070707"/>
              <a:buChar char=""/>
              <a:defRPr/>
            </a:pPr>
            <a:r>
              <a:rPr kumimoji="0" lang="zh-CN" altLang="en-US" sz="2000" b="0" i="0" u="none" strike="noStrike" kern="1200" cap="none" spc="0" normalizeH="0" baseline="0" noProof="0" dirty="0">
                <a:ln>
                  <a:noFill/>
                </a:ln>
                <a:solidFill>
                  <a:prstClr val="black"/>
                </a:solidFill>
                <a:effectLst/>
                <a:uLnTx/>
                <a:uFillTx/>
                <a:latin typeface="宋体" charset="0"/>
                <a:ea typeface="宋体" charset="0"/>
                <a:cs typeface="宋体" charset="0"/>
              </a:rPr>
              <a:t>最后</a:t>
            </a:r>
            <a:r>
              <a:rPr kumimoji="0" lang="zh-CN" altLang="en-US" sz="2000" b="0" i="0" u="none" strike="noStrike" kern="1200" cap="none" spc="0" normalizeH="0" baseline="0" noProof="0" dirty="0">
                <a:ln>
                  <a:noFill/>
                </a:ln>
                <a:solidFill>
                  <a:srgbClr val="FF0000"/>
                </a:solidFill>
                <a:effectLst/>
                <a:uLnTx/>
                <a:uFillTx/>
                <a:latin typeface="宋体" charset="0"/>
                <a:ea typeface="宋体" charset="0"/>
                <a:cs typeface="宋体" charset="0"/>
              </a:rPr>
              <a:t>将</a:t>
            </a:r>
            <a:r>
              <a:rPr kumimoji="0" lang="en-US" altLang="zh-CN" sz="2000" b="0" i="0" u="none" strike="noStrike" kern="1200" cap="none" spc="0" normalizeH="0" baseline="0" noProof="0" dirty="0">
                <a:ln>
                  <a:noFill/>
                </a:ln>
                <a:solidFill>
                  <a:srgbClr val="FF0000"/>
                </a:solidFill>
                <a:effectLst/>
                <a:uLnTx/>
                <a:uFillTx/>
                <a:latin typeface="宋体" charset="0"/>
                <a:ea typeface="宋体" charset="0"/>
                <a:cs typeface="宋体" charset="0"/>
              </a:rPr>
              <a:t>b</a:t>
            </a:r>
            <a:r>
              <a:rPr kumimoji="0" lang="zh-CN" altLang="en-US" sz="2000" b="0" i="0" u="none" strike="noStrike" kern="1200" cap="none" spc="0" normalizeH="0" baseline="0" noProof="0" dirty="0">
                <a:ln>
                  <a:noFill/>
                </a:ln>
                <a:solidFill>
                  <a:srgbClr val="FF0000"/>
                </a:solidFill>
                <a:effectLst/>
                <a:uLnTx/>
                <a:uFillTx/>
                <a:latin typeface="宋体" charset="0"/>
                <a:ea typeface="宋体" charset="0"/>
                <a:cs typeface="宋体" charset="0"/>
              </a:rPr>
              <a:t>上</a:t>
            </a:r>
            <a:r>
              <a:rPr kumimoji="0" lang="en-US" altLang="zh-CN" sz="2000" b="0" i="0" u="none" strike="noStrike" kern="1200" cap="none" spc="0" normalizeH="0" baseline="0" noProof="0" dirty="0">
                <a:ln>
                  <a:noFill/>
                </a:ln>
                <a:solidFill>
                  <a:srgbClr val="FF0000"/>
                </a:solidFill>
                <a:effectLst/>
                <a:uLnTx/>
                <a:uFillTx/>
                <a:latin typeface="宋体" charset="0"/>
                <a:ea typeface="宋体" charset="0"/>
                <a:cs typeface="宋体" charset="0"/>
              </a:rPr>
              <a:t>n-1</a:t>
            </a:r>
            <a:r>
              <a:rPr kumimoji="0" lang="zh-CN" altLang="en-US" sz="2000" b="0" i="0" u="none" strike="noStrike" kern="1200" cap="none" spc="0" normalizeH="0" baseline="0" noProof="0" dirty="0">
                <a:ln>
                  <a:noFill/>
                </a:ln>
                <a:solidFill>
                  <a:srgbClr val="FF0000"/>
                </a:solidFill>
                <a:effectLst/>
                <a:uLnTx/>
                <a:uFillTx/>
                <a:latin typeface="宋体" charset="0"/>
                <a:ea typeface="宋体" charset="0"/>
                <a:cs typeface="宋体" charset="0"/>
              </a:rPr>
              <a:t>个盘子借助</a:t>
            </a:r>
            <a:r>
              <a:rPr kumimoji="0" lang="en-US" altLang="zh-CN" sz="2000" b="0" i="0" u="none" strike="noStrike" kern="1200" cap="none" spc="0" normalizeH="0" baseline="0" noProof="0" dirty="0">
                <a:ln>
                  <a:noFill/>
                </a:ln>
                <a:solidFill>
                  <a:srgbClr val="FF0000"/>
                </a:solidFill>
                <a:effectLst/>
                <a:uLnTx/>
                <a:uFillTx/>
                <a:latin typeface="宋体" charset="0"/>
                <a:ea typeface="宋体" charset="0"/>
                <a:cs typeface="宋体" charset="0"/>
              </a:rPr>
              <a:t>a</a:t>
            </a:r>
            <a:r>
              <a:rPr kumimoji="0" lang="zh-CN" altLang="en-US" sz="2000" b="0" i="0" u="none" strike="noStrike" kern="1200" cap="none" spc="0" normalizeH="0" baseline="0" noProof="0" dirty="0">
                <a:ln>
                  <a:noFill/>
                </a:ln>
                <a:solidFill>
                  <a:srgbClr val="FF0000"/>
                </a:solidFill>
                <a:effectLst/>
                <a:uLnTx/>
                <a:uFillTx/>
                <a:latin typeface="宋体" charset="0"/>
                <a:ea typeface="宋体" charset="0"/>
                <a:cs typeface="宋体" charset="0"/>
              </a:rPr>
              <a:t>移至</a:t>
            </a:r>
            <a:r>
              <a:rPr kumimoji="0" lang="en-US" altLang="zh-CN" sz="2000" b="0" i="0" u="none" strike="noStrike" kern="1200" cap="none" spc="0" normalizeH="0" baseline="0" noProof="0" dirty="0">
                <a:ln>
                  <a:noFill/>
                </a:ln>
                <a:solidFill>
                  <a:srgbClr val="FF0000"/>
                </a:solidFill>
                <a:effectLst/>
                <a:uLnTx/>
                <a:uFillTx/>
                <a:latin typeface="宋体" charset="0"/>
                <a:ea typeface="宋体" charset="0"/>
                <a:cs typeface="宋体" charset="0"/>
              </a:rPr>
              <a:t>c</a:t>
            </a:r>
            <a:r>
              <a:rPr kumimoji="0" lang="zh-CN" altLang="en-US" sz="2000" b="0" i="0" u="none" strike="noStrike" kern="1200" cap="none" spc="0" normalizeH="0" baseline="0" noProof="0" dirty="0">
                <a:ln>
                  <a:noFill/>
                </a:ln>
                <a:solidFill>
                  <a:srgbClr val="FF0000"/>
                </a:solidFill>
                <a:effectLst/>
                <a:uLnTx/>
                <a:uFillTx/>
                <a:latin typeface="宋体" charset="0"/>
                <a:ea typeface="宋体" charset="0"/>
                <a:cs typeface="宋体" charset="0"/>
              </a:rPr>
              <a:t>座</a:t>
            </a:r>
            <a:r>
              <a:rPr kumimoji="0" lang="zh-CN" altLang="en-US" sz="2000" b="0" i="0" u="none" strike="noStrike" kern="1200" cap="none" spc="0" normalizeH="0" baseline="0" noProof="0" dirty="0">
                <a:ln>
                  <a:noFill/>
                </a:ln>
                <a:solidFill>
                  <a:prstClr val="black"/>
                </a:solidFill>
                <a:effectLst/>
                <a:uLnTx/>
                <a:uFillTx/>
                <a:latin typeface="宋体" charset="0"/>
                <a:ea typeface="宋体" charset="0"/>
                <a:cs typeface="宋体" charset="0"/>
              </a:rPr>
              <a:t>。</a:t>
            </a:r>
            <a:endParaRPr kumimoji="0" lang="zh-CN" altLang="en-US" sz="2000" b="0" i="0" u="none" strike="noStrike" kern="1200" cap="none" spc="0" normalizeH="0" baseline="0" noProof="0" dirty="0">
              <a:ln>
                <a:noFill/>
              </a:ln>
              <a:solidFill>
                <a:prstClr val="black"/>
              </a:solidFill>
              <a:effectLst/>
              <a:uLnTx/>
              <a:uFillTx/>
              <a:latin typeface="宋体" charset="0"/>
              <a:ea typeface="宋体" charset="0"/>
              <a:cs typeface="宋体" charset="0"/>
            </a:endParaRPr>
          </a:p>
          <a:p>
            <a:pPr marL="0" marR="0" lvl="0" indent="0" algn="l" defTabSz="914400" rtl="0" eaLnBrk="1" fontAlgn="auto" latinLnBrk="0" hangingPunct="1">
              <a:lnSpc>
                <a:spcPct val="150000"/>
              </a:lnSpc>
              <a:spcBef>
                <a:spcPts val="580"/>
              </a:spcBef>
              <a:spcAft>
                <a:spcPts val="0"/>
              </a:spcAft>
              <a:buClr>
                <a:srgbClr val="D34817"/>
              </a:buClr>
              <a:buSzPct val="85000"/>
              <a:buFont typeface="Wingdings" panose="05000000000000000000" pitchFamily="2" charset="2"/>
              <a:buNone/>
              <a:defRPr/>
            </a:pPr>
            <a:r>
              <a:rPr kumimoji="0" lang="zh-CN" altLang="en-US" sz="2000" b="0" i="0" u="none" strike="noStrike" kern="1200" cap="none" spc="0" normalizeH="0" baseline="0" noProof="0" dirty="0">
                <a:ln>
                  <a:noFill/>
                </a:ln>
                <a:solidFill>
                  <a:prstClr val="black"/>
                </a:solidFill>
                <a:effectLst/>
                <a:uLnTx/>
                <a:uFillTx/>
                <a:latin typeface="宋体" charset="0"/>
                <a:ea typeface="宋体" charset="0"/>
                <a:cs typeface="宋体" charset="0"/>
              </a:rPr>
              <a:t>   上述过程是把移动</a:t>
            </a:r>
            <a:r>
              <a:rPr kumimoji="0" lang="en-US" altLang="zh-CN" sz="2000" b="0" i="0" u="none" strike="noStrike" kern="1200" cap="none" spc="0" normalizeH="0" baseline="0" noProof="0" dirty="0">
                <a:ln>
                  <a:noFill/>
                </a:ln>
                <a:solidFill>
                  <a:prstClr val="black"/>
                </a:solidFill>
                <a:effectLst/>
                <a:uLnTx/>
                <a:uFillTx/>
                <a:latin typeface="宋体" charset="0"/>
                <a:ea typeface="宋体" charset="0"/>
                <a:cs typeface="宋体" charset="0"/>
              </a:rPr>
              <a:t>n</a:t>
            </a:r>
            <a:r>
              <a:rPr kumimoji="0" lang="zh-CN" altLang="en-US" sz="2000" b="0" i="0" u="none" strike="noStrike" kern="1200" cap="none" spc="0" normalizeH="0" baseline="0" noProof="0" dirty="0">
                <a:ln>
                  <a:noFill/>
                </a:ln>
                <a:solidFill>
                  <a:prstClr val="black"/>
                </a:solidFill>
                <a:effectLst/>
                <a:uLnTx/>
                <a:uFillTx/>
                <a:latin typeface="宋体" charset="0"/>
                <a:ea typeface="宋体" charset="0"/>
                <a:cs typeface="宋体" charset="0"/>
              </a:rPr>
              <a:t>个盘子的问题转化为移动</a:t>
            </a:r>
            <a:r>
              <a:rPr kumimoji="0" lang="en-US" altLang="zh-CN" sz="2000" b="0" i="0" u="none" strike="noStrike" kern="1200" cap="none" spc="0" normalizeH="0" baseline="0" noProof="0" dirty="0">
                <a:ln>
                  <a:noFill/>
                </a:ln>
                <a:solidFill>
                  <a:prstClr val="black"/>
                </a:solidFill>
                <a:effectLst/>
                <a:uLnTx/>
                <a:uFillTx/>
                <a:latin typeface="宋体" charset="0"/>
                <a:ea typeface="宋体" charset="0"/>
                <a:cs typeface="宋体" charset="0"/>
              </a:rPr>
              <a:t>n-1</a:t>
            </a:r>
            <a:r>
              <a:rPr kumimoji="0" lang="zh-CN" altLang="en-US" sz="2000" b="0" i="0" u="none" strike="noStrike" kern="1200" cap="none" spc="0" normalizeH="0" baseline="0" noProof="0" dirty="0">
                <a:ln>
                  <a:noFill/>
                </a:ln>
                <a:solidFill>
                  <a:prstClr val="black"/>
                </a:solidFill>
                <a:effectLst/>
                <a:uLnTx/>
                <a:uFillTx/>
                <a:latin typeface="宋体" charset="0"/>
                <a:ea typeface="宋体" charset="0"/>
                <a:cs typeface="宋体" charset="0"/>
              </a:rPr>
              <a:t>个盘子的问题，按这种思路，再将移动</a:t>
            </a:r>
            <a:r>
              <a:rPr kumimoji="0" lang="en-US" altLang="zh-CN" sz="2000" b="0" i="0" u="none" strike="noStrike" kern="1200" cap="none" spc="0" normalizeH="0" baseline="0" noProof="0" dirty="0">
                <a:ln>
                  <a:noFill/>
                </a:ln>
                <a:solidFill>
                  <a:prstClr val="black"/>
                </a:solidFill>
                <a:effectLst/>
                <a:uLnTx/>
                <a:uFillTx/>
                <a:latin typeface="宋体" charset="0"/>
                <a:ea typeface="宋体" charset="0"/>
                <a:cs typeface="宋体" charset="0"/>
              </a:rPr>
              <a:t>n-1</a:t>
            </a:r>
            <a:r>
              <a:rPr kumimoji="0" lang="zh-CN" altLang="en-US" sz="2000" b="0" i="0" u="none" strike="noStrike" kern="1200" cap="none" spc="0" normalizeH="0" baseline="0" noProof="0" dirty="0">
                <a:ln>
                  <a:noFill/>
                </a:ln>
                <a:solidFill>
                  <a:prstClr val="black"/>
                </a:solidFill>
                <a:effectLst/>
                <a:uLnTx/>
                <a:uFillTx/>
                <a:latin typeface="宋体" charset="0"/>
                <a:ea typeface="宋体" charset="0"/>
                <a:cs typeface="宋体" charset="0"/>
              </a:rPr>
              <a:t>个盘子的问题转化为移动</a:t>
            </a:r>
            <a:r>
              <a:rPr kumimoji="0" lang="en-US" altLang="zh-CN" sz="2000" b="0" i="0" u="none" strike="noStrike" kern="1200" cap="none" spc="0" normalizeH="0" baseline="0" noProof="0" dirty="0">
                <a:ln>
                  <a:noFill/>
                </a:ln>
                <a:solidFill>
                  <a:prstClr val="black"/>
                </a:solidFill>
                <a:effectLst/>
                <a:uLnTx/>
                <a:uFillTx/>
                <a:latin typeface="宋体" charset="0"/>
                <a:ea typeface="宋体" charset="0"/>
                <a:cs typeface="宋体" charset="0"/>
              </a:rPr>
              <a:t>n-2</a:t>
            </a:r>
            <a:r>
              <a:rPr kumimoji="0" lang="zh-CN" altLang="en-US" sz="2000" b="0" i="0" u="none" strike="noStrike" kern="1200" cap="none" spc="0" normalizeH="0" baseline="0" noProof="0" dirty="0">
                <a:ln>
                  <a:noFill/>
                </a:ln>
                <a:solidFill>
                  <a:prstClr val="black"/>
                </a:solidFill>
                <a:effectLst/>
                <a:uLnTx/>
                <a:uFillTx/>
                <a:latin typeface="宋体" charset="0"/>
                <a:ea typeface="宋体" charset="0"/>
                <a:cs typeface="宋体" charset="0"/>
              </a:rPr>
              <a:t>个盘子的问题，</a:t>
            </a:r>
            <a:r>
              <a:rPr kumimoji="0" lang="en-US" altLang="zh-CN" sz="2000" b="0" i="0" u="none" strike="noStrike" kern="1200" cap="none" spc="0" normalizeH="0" baseline="0" noProof="0" dirty="0">
                <a:ln>
                  <a:noFill/>
                </a:ln>
                <a:solidFill>
                  <a:prstClr val="black"/>
                </a:solidFill>
                <a:effectLst/>
                <a:uLnTx/>
                <a:uFillTx/>
                <a:latin typeface="宋体" charset="0"/>
                <a:ea typeface="宋体" charset="0"/>
                <a:cs typeface="宋体" charset="0"/>
              </a:rPr>
              <a:t>……</a:t>
            </a:r>
            <a:endParaRPr kumimoji="0" lang="zh-CN" altLang="en-US" sz="2000" b="0" i="0" u="none" strike="noStrike" kern="1200" cap="none" spc="0" normalizeH="0" baseline="0" noProof="0" dirty="0">
              <a:ln>
                <a:noFill/>
              </a:ln>
              <a:solidFill>
                <a:prstClr val="black"/>
              </a:solidFill>
              <a:effectLst/>
              <a:uLnTx/>
              <a:uFillTx/>
              <a:latin typeface="宋体" charset="0"/>
              <a:ea typeface="宋体" charset="0"/>
              <a:cs typeface="宋体" charset="0"/>
            </a:endParaRPr>
          </a:p>
          <a:p>
            <a:pPr marL="0" marR="0" lvl="0" indent="0" algn="l" defTabSz="914400" rtl="0" eaLnBrk="1" fontAlgn="auto" latinLnBrk="0" hangingPunct="1">
              <a:lnSpc>
                <a:spcPct val="150000"/>
              </a:lnSpc>
              <a:spcBef>
                <a:spcPts val="580"/>
              </a:spcBef>
              <a:spcAft>
                <a:spcPts val="0"/>
              </a:spcAft>
              <a:buClr>
                <a:srgbClr val="D34817"/>
              </a:buClr>
              <a:buSzPct val="85000"/>
              <a:buFont typeface="Wingdings" panose="05000000000000000000" pitchFamily="2" charset="2"/>
              <a:buNone/>
              <a:defRPr/>
            </a:pPr>
            <a:r>
              <a:rPr kumimoji="0" lang="zh-CN" altLang="en-US" sz="2000" b="0" i="0" u="none" strike="noStrike" kern="1200" cap="none" spc="0" normalizeH="0" baseline="0" noProof="0" dirty="0">
                <a:ln>
                  <a:noFill/>
                </a:ln>
                <a:solidFill>
                  <a:prstClr val="black"/>
                </a:solidFill>
                <a:effectLst/>
                <a:uLnTx/>
                <a:uFillTx/>
                <a:latin typeface="宋体" charset="0"/>
                <a:ea typeface="宋体" charset="0"/>
                <a:cs typeface="宋体" charset="0"/>
              </a:rPr>
              <a:t>   可以用两个函数来描述上述移动过程：</a:t>
            </a:r>
            <a:endParaRPr kumimoji="0" lang="zh-CN" altLang="en-US" sz="2000" b="0" i="0" u="none" strike="noStrike" kern="1200" cap="none" spc="0" normalizeH="0" baseline="0" noProof="0" dirty="0">
              <a:ln>
                <a:noFill/>
              </a:ln>
              <a:solidFill>
                <a:prstClr val="black"/>
              </a:solidFill>
              <a:effectLst/>
              <a:uLnTx/>
              <a:uFillTx/>
              <a:latin typeface="宋体" charset="0"/>
              <a:ea typeface="宋体" charset="0"/>
              <a:cs typeface="宋体" charset="0"/>
            </a:endParaRPr>
          </a:p>
          <a:p>
            <a:pPr marL="548640" marR="0" lvl="1" indent="-228600" algn="l" defTabSz="914400" rtl="0" eaLnBrk="1" fontAlgn="auto" latinLnBrk="0" hangingPunct="1">
              <a:lnSpc>
                <a:spcPct val="150000"/>
              </a:lnSpc>
              <a:spcBef>
                <a:spcPts val="370"/>
              </a:spcBef>
              <a:spcAft>
                <a:spcPts val="0"/>
              </a:spcAft>
              <a:buClr>
                <a:srgbClr val="9B2D1F"/>
              </a:buClr>
              <a:buSzPct val="85000"/>
              <a:buFont typeface="Wingdings 2" panose="05020102010507070707"/>
              <a:buChar char=""/>
              <a:defRPr/>
            </a:pPr>
            <a:r>
              <a:rPr kumimoji="0" lang="zh-CN" altLang="en-US" sz="2000" b="0" i="0" u="none" strike="noStrike" kern="1200" cap="none" spc="0" normalizeH="0" baseline="0" noProof="0" dirty="0">
                <a:ln>
                  <a:noFill/>
                </a:ln>
                <a:solidFill>
                  <a:prstClr val="black"/>
                </a:solidFill>
                <a:effectLst/>
                <a:uLnTx/>
                <a:uFillTx/>
                <a:latin typeface="宋体" charset="0"/>
                <a:ea typeface="宋体" charset="0"/>
                <a:cs typeface="宋体" charset="0"/>
              </a:rPr>
              <a:t>从一个底座上</a:t>
            </a:r>
            <a:r>
              <a:rPr lang="zh-CN" altLang="en-US" sz="2000" dirty="0">
                <a:solidFill>
                  <a:prstClr val="black"/>
                </a:solidFill>
                <a:latin typeface="宋体" charset="0"/>
                <a:ea typeface="宋体" charset="0"/>
                <a:cs typeface="宋体" charset="0"/>
              </a:rPr>
              <a:t>借助某一个底座</a:t>
            </a:r>
            <a:r>
              <a:rPr kumimoji="0" lang="zh-CN" altLang="en-US" sz="2000" b="0" i="0" u="none" strike="noStrike" kern="1200" cap="none" spc="0" normalizeH="0" baseline="0" noProof="0" dirty="0">
                <a:ln>
                  <a:noFill/>
                </a:ln>
                <a:solidFill>
                  <a:prstClr val="black"/>
                </a:solidFill>
                <a:effectLst/>
                <a:uLnTx/>
                <a:uFillTx/>
                <a:latin typeface="宋体" charset="0"/>
                <a:ea typeface="宋体" charset="0"/>
                <a:cs typeface="宋体" charset="0"/>
              </a:rPr>
              <a:t>移动</a:t>
            </a:r>
            <a:r>
              <a:rPr kumimoji="0" lang="en-US" altLang="zh-CN" sz="2000" b="0" i="0" u="none" strike="noStrike" kern="1200" cap="none" spc="0" normalizeH="0" baseline="0" noProof="0" dirty="0">
                <a:ln>
                  <a:noFill/>
                </a:ln>
                <a:solidFill>
                  <a:prstClr val="black"/>
                </a:solidFill>
                <a:effectLst/>
                <a:uLnTx/>
                <a:uFillTx/>
                <a:latin typeface="宋体" charset="0"/>
                <a:ea typeface="宋体" charset="0"/>
                <a:cs typeface="宋体" charset="0"/>
              </a:rPr>
              <a:t>n</a:t>
            </a:r>
            <a:r>
              <a:rPr kumimoji="0" lang="zh-CN" altLang="en-US" sz="2000" b="0" i="0" u="none" strike="noStrike" kern="1200" cap="none" spc="0" normalizeH="0" baseline="0" noProof="0" dirty="0">
                <a:ln>
                  <a:noFill/>
                </a:ln>
                <a:solidFill>
                  <a:prstClr val="black"/>
                </a:solidFill>
                <a:effectLst/>
                <a:uLnTx/>
                <a:uFillTx/>
                <a:latin typeface="宋体" charset="0"/>
                <a:ea typeface="宋体" charset="0"/>
                <a:cs typeface="宋体" charset="0"/>
              </a:rPr>
              <a:t>个盘子到另一底座。</a:t>
            </a:r>
            <a:endParaRPr kumimoji="0" lang="zh-CN" altLang="en-US" sz="2000" b="0" i="0" u="none" strike="noStrike" kern="1200" cap="none" spc="0" normalizeH="0" baseline="0" noProof="0" dirty="0">
              <a:ln>
                <a:noFill/>
              </a:ln>
              <a:solidFill>
                <a:prstClr val="black"/>
              </a:solidFill>
              <a:effectLst/>
              <a:uLnTx/>
              <a:uFillTx/>
              <a:latin typeface="宋体" charset="0"/>
              <a:ea typeface="宋体" charset="0"/>
              <a:cs typeface="宋体" charset="0"/>
            </a:endParaRPr>
          </a:p>
          <a:p>
            <a:pPr marL="548640" marR="0" lvl="1" indent="-228600" algn="l" defTabSz="914400" rtl="0" eaLnBrk="1" fontAlgn="auto" latinLnBrk="0" hangingPunct="1">
              <a:lnSpc>
                <a:spcPct val="150000"/>
              </a:lnSpc>
              <a:spcBef>
                <a:spcPts val="370"/>
              </a:spcBef>
              <a:spcAft>
                <a:spcPts val="0"/>
              </a:spcAft>
              <a:buClr>
                <a:srgbClr val="9B2D1F"/>
              </a:buClr>
              <a:buSzPct val="85000"/>
              <a:buFont typeface="Wingdings 2" panose="05020102010507070707"/>
              <a:buChar char=""/>
              <a:defRPr/>
            </a:pPr>
            <a:r>
              <a:rPr kumimoji="0" lang="zh-CN" altLang="en-US" sz="2000" b="0" i="0" u="none" strike="noStrike" kern="1200" cap="none" spc="0" normalizeH="0" baseline="0" noProof="0" dirty="0">
                <a:ln>
                  <a:noFill/>
                </a:ln>
                <a:solidFill>
                  <a:prstClr val="black"/>
                </a:solidFill>
                <a:effectLst/>
                <a:uLnTx/>
                <a:uFillTx/>
                <a:latin typeface="宋体" charset="0"/>
                <a:ea typeface="宋体" charset="0"/>
                <a:cs typeface="宋体" charset="0"/>
              </a:rPr>
              <a:t>从一个底座上移动</a:t>
            </a:r>
            <a:r>
              <a:rPr kumimoji="0" lang="en-US" altLang="zh-CN" sz="2000" b="0" i="0" u="none" strike="noStrike" kern="1200" cap="none" spc="0" normalizeH="0" baseline="0" noProof="0" dirty="0">
                <a:ln>
                  <a:noFill/>
                </a:ln>
                <a:solidFill>
                  <a:prstClr val="black"/>
                </a:solidFill>
                <a:effectLst/>
                <a:uLnTx/>
                <a:uFillTx/>
                <a:latin typeface="宋体" charset="0"/>
                <a:ea typeface="宋体" charset="0"/>
                <a:cs typeface="宋体" charset="0"/>
              </a:rPr>
              <a:t>1</a:t>
            </a:r>
            <a:r>
              <a:rPr kumimoji="0" lang="zh-CN" altLang="en-US" sz="2000" b="0" i="0" u="none" strike="noStrike" kern="1200" cap="none" spc="0" normalizeH="0" baseline="0" noProof="0" dirty="0">
                <a:ln>
                  <a:noFill/>
                </a:ln>
                <a:solidFill>
                  <a:prstClr val="black"/>
                </a:solidFill>
                <a:effectLst/>
                <a:uLnTx/>
                <a:uFillTx/>
                <a:latin typeface="宋体" charset="0"/>
                <a:ea typeface="宋体" charset="0"/>
                <a:cs typeface="宋体" charset="0"/>
              </a:rPr>
              <a:t>个盘子到另一底座。</a:t>
            </a:r>
            <a:endParaRPr kumimoji="0" lang="en-US" altLang="zh-CN" sz="20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宋体" charset="0"/>
              <a:ea typeface="宋体" charset="0"/>
              <a:cs typeface="宋体"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latin typeface="隶书" pitchFamily="49" charset="-122"/>
              </a:rPr>
              <a:t>递归应用举例－汉诺塔问题</a:t>
            </a:r>
            <a:endParaRPr lang="zh-CN" altLang="en-US" dirty="0">
              <a:solidFill>
                <a:schemeClr val="tx1"/>
              </a:solidFill>
            </a:endParaRPr>
          </a:p>
        </p:txBody>
      </p:sp>
      <p:pic>
        <p:nvPicPr>
          <p:cNvPr id="3" name="图片 2"/>
          <p:cNvPicPr>
            <a:picLocks noChangeAspect="1"/>
          </p:cNvPicPr>
          <p:nvPr/>
        </p:nvPicPr>
        <p:blipFill>
          <a:blip r:embed="rId1"/>
          <a:stretch>
            <a:fillRect/>
          </a:stretch>
        </p:blipFill>
        <p:spPr>
          <a:xfrm>
            <a:off x="503555" y="1301115"/>
            <a:ext cx="8183245" cy="535432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Rot="1" noChangeArrowheads="1"/>
          </p:cNvSpPr>
          <p:nvPr/>
        </p:nvSpPr>
        <p:spPr>
          <a:xfrm>
            <a:off x="684213" y="404813"/>
            <a:ext cx="8135937" cy="6119812"/>
          </a:xfrm>
          <a:prstGeom prst="rect">
            <a:avLst/>
          </a:prstGeom>
        </p:spPr>
        <p:txBody>
          <a:bodyPr>
            <a:normAutofit fontScale="92500" lnSpcReduction="10000"/>
          </a:bodyPr>
          <a:lstStyle/>
          <a:p>
            <a:pPr marL="0" marR="0" lvl="0" indent="0" algn="just"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en-US" altLang="zh-CN" sz="2800" b="0" i="0" u="none" strike="noStrike" kern="1200" cap="none" spc="0" normalizeH="0" baseline="0" noProof="0" dirty="0">
                <a:ln>
                  <a:noFill/>
                </a:ln>
                <a:solidFill>
                  <a:srgbClr val="000000"/>
                </a:solidFill>
                <a:effectLst/>
                <a:uLnTx/>
                <a:uFillTx/>
                <a:latin typeface="隶书" pitchFamily="49" charset="-122"/>
                <a:ea typeface="+mn-ea"/>
                <a:cs typeface="+mn-cs"/>
              </a:rPr>
              <a:t>2.</a:t>
            </a:r>
            <a:r>
              <a:rPr kumimoji="0" lang="zh-CN" altLang="en-US" sz="2800" b="0" i="0" u="none" strike="noStrike" kern="1200" cap="none" spc="0" normalizeH="0" baseline="0" noProof="0" dirty="0">
                <a:ln>
                  <a:noFill/>
                </a:ln>
                <a:solidFill>
                  <a:srgbClr val="000000"/>
                </a:solidFill>
                <a:effectLst/>
                <a:uLnTx/>
                <a:uFillTx/>
                <a:latin typeface="隶书" pitchFamily="49" charset="-122"/>
                <a:ea typeface="+mn-ea"/>
                <a:cs typeface="+mn-cs"/>
              </a:rPr>
              <a:t>递归调用的内部过程</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 </a:t>
            </a:r>
            <a:endPar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a:p>
            <a:pPr marL="0" marR="0" lvl="0" indent="0" algn="l"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在这两个阶段中，系统会分别完成一系列的操作。</a:t>
            </a:r>
            <a:r>
              <a:rPr kumimoji="0" lang="zh-CN" altLang="en-US" sz="2400" b="0" i="0" u="none" strike="noStrike" kern="1200" cap="none" spc="0" normalizeH="0" baseline="0" noProof="0" dirty="0">
                <a:ln>
                  <a:noFill/>
                </a:ln>
                <a:solidFill>
                  <a:srgbClr val="FF0000"/>
                </a:solidFill>
                <a:effectLst/>
                <a:uLnTx/>
                <a:uFillTx/>
                <a:latin typeface="楷体_GB2312" pitchFamily="49" charset="-122"/>
                <a:ea typeface="楷体_GB2312" pitchFamily="49" charset="-122"/>
                <a:cs typeface="+mn-cs"/>
              </a:rPr>
              <a:t>在递归调用之前，系统需完成三件事</a:t>
            </a: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a:t>
            </a:r>
            <a:endPar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548640" marR="0" lvl="1" indent="-228600" algn="l" defTabSz="914400" rtl="0" eaLnBrk="1" fontAlgn="auto" latinLnBrk="0" hangingPunct="1">
              <a:lnSpc>
                <a:spcPct val="150000"/>
              </a:lnSpc>
              <a:spcBef>
                <a:spcPts val="370"/>
              </a:spcBef>
              <a:spcAft>
                <a:spcPts val="0"/>
              </a:spcAft>
              <a:buClr>
                <a:schemeClr val="accent2"/>
              </a:buClr>
              <a:buSzPct val="85000"/>
              <a:buFont typeface="Wingdings 2" panose="05020102010507070707"/>
              <a:buChar char=""/>
              <a:defRPr/>
            </a:pP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为被调用过程的局部变量分配存储区；</a:t>
            </a:r>
            <a:endPar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548640" marR="0" lvl="1" indent="-228600" algn="l" defTabSz="914400" rtl="0" eaLnBrk="1" fontAlgn="auto" latinLnBrk="0" hangingPunct="1">
              <a:lnSpc>
                <a:spcPct val="150000"/>
              </a:lnSpc>
              <a:spcBef>
                <a:spcPts val="370"/>
              </a:spcBef>
              <a:spcAft>
                <a:spcPts val="0"/>
              </a:spcAft>
              <a:buClr>
                <a:schemeClr val="accent2"/>
              </a:buClr>
              <a:buSzPct val="85000"/>
              <a:buFont typeface="Wingdings 2" panose="05020102010507070707"/>
              <a:buChar char=""/>
              <a:defRPr/>
            </a:pP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将所有的实参、返回地址等信息传递给被调用过程保存；</a:t>
            </a:r>
            <a:endPar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548640" marR="0" lvl="1" indent="-228600" algn="l" defTabSz="914400" rtl="0" eaLnBrk="1" fontAlgn="auto" latinLnBrk="0" hangingPunct="1">
              <a:lnSpc>
                <a:spcPct val="150000"/>
              </a:lnSpc>
              <a:spcBef>
                <a:spcPts val="370"/>
              </a:spcBef>
              <a:spcAft>
                <a:spcPts val="0"/>
              </a:spcAft>
              <a:buClr>
                <a:schemeClr val="accent2"/>
              </a:buClr>
              <a:buSzPct val="85000"/>
              <a:buFont typeface="Wingdings 2" panose="05020102010507070707"/>
              <a:buChar char=""/>
              <a:defRPr/>
            </a:pP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将控制转移到被调过程的入口。</a:t>
            </a:r>
            <a:endPar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从</a:t>
            </a:r>
            <a:r>
              <a:rPr kumimoji="0" lang="zh-CN" altLang="en-US" sz="2400" b="0" i="0" u="none" strike="noStrike" kern="1200" cap="none" spc="0" normalizeH="0" baseline="0" noProof="0" dirty="0">
                <a:ln>
                  <a:noFill/>
                </a:ln>
                <a:solidFill>
                  <a:srgbClr val="FF0000"/>
                </a:solidFill>
                <a:effectLst/>
                <a:uLnTx/>
                <a:uFillTx/>
                <a:latin typeface="楷体_GB2312" pitchFamily="49" charset="-122"/>
                <a:ea typeface="楷体_GB2312" pitchFamily="49" charset="-122"/>
                <a:cs typeface="+mn-cs"/>
              </a:rPr>
              <a:t>被调用过程返回调用过程之前，系统也应完成三件工作</a:t>
            </a: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a:t>
            </a:r>
            <a:endPar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548640" marR="0" lvl="1" indent="-228600" algn="l" defTabSz="914400" rtl="0" eaLnBrk="1" fontAlgn="auto" latinLnBrk="0" hangingPunct="1">
              <a:lnSpc>
                <a:spcPct val="150000"/>
              </a:lnSpc>
              <a:spcBef>
                <a:spcPts val="370"/>
              </a:spcBef>
              <a:spcAft>
                <a:spcPts val="0"/>
              </a:spcAft>
              <a:buClr>
                <a:schemeClr val="accent2"/>
              </a:buClr>
              <a:buSzPct val="85000"/>
              <a:buFont typeface="Wingdings 2" panose="05020102010507070707"/>
              <a:buChar char=""/>
              <a:defRPr/>
            </a:pP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保存被调过程的计算结果；</a:t>
            </a:r>
            <a:endPar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548640" marR="0" lvl="1" indent="-228600" algn="l" defTabSz="914400" rtl="0" eaLnBrk="1" fontAlgn="auto" latinLnBrk="0" hangingPunct="1">
              <a:lnSpc>
                <a:spcPct val="150000"/>
              </a:lnSpc>
              <a:spcBef>
                <a:spcPts val="370"/>
              </a:spcBef>
              <a:spcAft>
                <a:spcPts val="0"/>
              </a:spcAft>
              <a:buClr>
                <a:schemeClr val="accent2"/>
              </a:buClr>
              <a:buSzPct val="85000"/>
              <a:buFont typeface="Wingdings 2" panose="05020102010507070707"/>
              <a:buChar char=""/>
              <a:defRPr/>
            </a:pP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释放被调过程的数据区；</a:t>
            </a:r>
            <a:endPar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548640" marR="0" lvl="1" indent="-228600" algn="l" defTabSz="914400" rtl="0" eaLnBrk="1" fontAlgn="auto" latinLnBrk="0" hangingPunct="1">
              <a:lnSpc>
                <a:spcPct val="150000"/>
              </a:lnSpc>
              <a:spcBef>
                <a:spcPts val="370"/>
              </a:spcBef>
              <a:spcAft>
                <a:spcPts val="0"/>
              </a:spcAft>
              <a:buClr>
                <a:schemeClr val="accent2"/>
              </a:buClr>
              <a:buSzPct val="85000"/>
              <a:buFont typeface="Wingdings 2" panose="05020102010507070707"/>
              <a:buChar char=""/>
              <a:defRPr/>
            </a:pP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依照被调过程保存的返回地址将控制转移到调用过程。</a:t>
            </a:r>
            <a:endPar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0" marR="0" lvl="0" indent="0" algn="l"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在计算机中，是通过使用系统栈来完成上述操作的。</a:t>
            </a:r>
            <a:endParaRPr kumimoji="0" lang="en-US" altLang="zh-CN" sz="24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楷体_GB2312" pitchFamily="49" charset="-122"/>
              <a:ea typeface="楷体_GB2312" pitchFamily="49" charset="-122"/>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574675" y="304800"/>
            <a:ext cx="8001000" cy="892175"/>
          </a:xfrm>
        </p:spPr>
        <p:txBody>
          <a:bodyPr>
            <a:normAutofit/>
          </a:bodyPr>
          <a:lstStyle/>
          <a:p>
            <a:pPr eaLnBrk="1" hangingPunct="1"/>
            <a:r>
              <a:rPr lang="en-US" altLang="zh-CN" sz="2800" b="1" dirty="0">
                <a:solidFill>
                  <a:srgbClr val="800000"/>
                </a:solidFill>
              </a:rPr>
              <a:t>3.4 </a:t>
            </a:r>
            <a:r>
              <a:rPr lang="zh-CN" altLang="en-US" sz="2800" b="1" dirty="0">
                <a:solidFill>
                  <a:srgbClr val="800000"/>
                </a:solidFill>
              </a:rPr>
              <a:t>队列</a:t>
            </a:r>
            <a:endParaRPr lang="zh-CN" altLang="en-US" sz="3600" u="sng" dirty="0"/>
          </a:p>
        </p:txBody>
      </p:sp>
      <p:sp>
        <p:nvSpPr>
          <p:cNvPr id="90115" name="Rectangle 3"/>
          <p:cNvSpPr>
            <a:spLocks noGrp="1" noChangeArrowheads="1"/>
          </p:cNvSpPr>
          <p:nvPr>
            <p:ph type="body" idx="1"/>
          </p:nvPr>
        </p:nvSpPr>
        <p:spPr>
          <a:xfrm>
            <a:off x="685800" y="1524000"/>
            <a:ext cx="7772400" cy="4495800"/>
          </a:xfrm>
        </p:spPr>
        <p:txBody>
          <a:bodyPr>
            <a:normAutofit/>
          </a:bodyPr>
          <a:lstStyle/>
          <a:p>
            <a:pPr eaLnBrk="1" hangingPunct="1">
              <a:lnSpc>
                <a:spcPct val="150000"/>
              </a:lnSpc>
              <a:buFont typeface="Wingdings" panose="05000000000000000000" pitchFamily="2" charset="2"/>
              <a:buNone/>
            </a:pPr>
            <a:r>
              <a:rPr lang="en-US" altLang="zh-CN" sz="2100" b="1" dirty="0">
                <a:solidFill>
                  <a:srgbClr val="800000"/>
                </a:solidFill>
                <a:sym typeface="Symbol" pitchFamily="18" charset="2"/>
              </a:rPr>
              <a:t>3.4.1   </a:t>
            </a:r>
            <a:r>
              <a:rPr lang="zh-CN" altLang="en-US" sz="2100" b="1" dirty="0">
                <a:solidFill>
                  <a:srgbClr val="800000"/>
                </a:solidFill>
                <a:sym typeface="Symbol" pitchFamily="18" charset="2"/>
              </a:rPr>
              <a:t>队列的定义</a:t>
            </a:r>
            <a:endParaRPr lang="zh-CN" altLang="en-US" sz="2600" b="1" dirty="0">
              <a:sym typeface="Symbol" pitchFamily="18" charset="2"/>
            </a:endParaRPr>
          </a:p>
          <a:p>
            <a:pPr eaLnBrk="1" hangingPunct="1">
              <a:lnSpc>
                <a:spcPct val="150000"/>
              </a:lnSpc>
              <a:buFont typeface="Wingdings" panose="05000000000000000000" pitchFamily="2" charset="2"/>
              <a:buNone/>
            </a:pPr>
            <a:r>
              <a:rPr lang="zh-CN" altLang="en-US" sz="2000" dirty="0">
                <a:sym typeface="Symbol" pitchFamily="18" charset="2"/>
              </a:rPr>
              <a:t>    </a:t>
            </a:r>
            <a:r>
              <a:rPr lang="zh-CN" altLang="en-US" sz="2000" b="1" dirty="0">
                <a:solidFill>
                  <a:srgbClr val="FF3300"/>
                </a:solidFill>
                <a:sym typeface="Symbol" pitchFamily="18" charset="2"/>
              </a:rPr>
              <a:t>队列</a:t>
            </a:r>
            <a:r>
              <a:rPr lang="zh-CN" altLang="en-US" sz="2000" dirty="0">
                <a:sym typeface="Symbol" pitchFamily="18" charset="2"/>
              </a:rPr>
              <a:t>是一种特殊的线性表，限定插入和删除操作</a:t>
            </a:r>
            <a:r>
              <a:rPr lang="zh-CN" altLang="en-US" sz="2000" dirty="0">
                <a:solidFill>
                  <a:schemeClr val="accent2"/>
                </a:solidFill>
                <a:sym typeface="Symbol" pitchFamily="18" charset="2"/>
              </a:rPr>
              <a:t>分别在表的两端</a:t>
            </a:r>
            <a:r>
              <a:rPr lang="zh-CN" altLang="en-US" sz="2000" dirty="0">
                <a:sym typeface="Symbol" pitchFamily="18" charset="2"/>
              </a:rPr>
              <a:t>进行。具有</a:t>
            </a:r>
            <a:r>
              <a:rPr lang="zh-CN" altLang="en-US" sz="2000" b="1" dirty="0">
                <a:solidFill>
                  <a:schemeClr val="accent2"/>
                </a:solidFill>
                <a:sym typeface="Symbol" pitchFamily="18" charset="2"/>
              </a:rPr>
              <a:t>先进先出</a:t>
            </a:r>
            <a:r>
              <a:rPr lang="en-US" altLang="zh-CN" sz="2000" dirty="0">
                <a:sym typeface="Symbol" pitchFamily="18" charset="2"/>
              </a:rPr>
              <a:t>(FIFO</a:t>
            </a:r>
            <a:r>
              <a:rPr lang="en-US" altLang="zh-CN" sz="2000" dirty="0">
                <a:latin typeface="Arial" panose="020B0604020202020204" pitchFamily="34" charset="0"/>
                <a:sym typeface="Symbol" pitchFamily="18" charset="2"/>
              </a:rPr>
              <a:t>—</a:t>
            </a:r>
            <a:r>
              <a:rPr lang="en-US" altLang="zh-CN" sz="2000" dirty="0">
                <a:sym typeface="Symbol" pitchFamily="18" charset="2"/>
              </a:rPr>
              <a:t>First In First Out)</a:t>
            </a:r>
            <a:r>
              <a:rPr lang="zh-CN" altLang="zh-CN" sz="2000" dirty="0">
                <a:sym typeface="Symbol" pitchFamily="18" charset="2"/>
              </a:rPr>
              <a:t>的特点。</a:t>
            </a:r>
            <a:endParaRPr lang="zh-CN" altLang="zh-CN" sz="2000" dirty="0">
              <a:sym typeface="Symbol" pitchFamily="18" charset="2"/>
            </a:endParaRPr>
          </a:p>
          <a:p>
            <a:pPr eaLnBrk="1" hangingPunct="1">
              <a:buFont typeface="Wingdings" panose="05000000000000000000" pitchFamily="2" charset="2"/>
              <a:buNone/>
            </a:pPr>
            <a:endParaRPr lang="zh-CN" altLang="zh-CN" sz="2000" dirty="0">
              <a:sym typeface="Symbol" pitchFamily="18" charset="2"/>
            </a:endParaRPr>
          </a:p>
          <a:p>
            <a:pPr eaLnBrk="1" hangingPunct="1">
              <a:buFont typeface="Wingdings" panose="05000000000000000000" pitchFamily="2" charset="2"/>
              <a:buNone/>
            </a:pPr>
            <a:r>
              <a:rPr lang="zh-CN" altLang="zh-CN" sz="2000" dirty="0">
                <a:sym typeface="Symbol" pitchFamily="18" charset="2"/>
              </a:rPr>
              <a:t>                </a:t>
            </a:r>
            <a:r>
              <a:rPr lang="en-US" altLang="zh-CN" sz="2000" dirty="0">
                <a:sym typeface="Symbol" pitchFamily="18" charset="2"/>
              </a:rPr>
              <a:t>a</a:t>
            </a:r>
            <a:r>
              <a:rPr lang="en-US" altLang="zh-CN" sz="2000" baseline="-25000" dirty="0">
                <a:sym typeface="Symbol" pitchFamily="18" charset="2"/>
              </a:rPr>
              <a:t>1</a:t>
            </a:r>
            <a:r>
              <a:rPr lang="en-US" altLang="zh-CN" sz="2000" dirty="0">
                <a:sym typeface="Symbol" pitchFamily="18" charset="2"/>
              </a:rPr>
              <a:t>   a</a:t>
            </a:r>
            <a:r>
              <a:rPr lang="en-US" altLang="zh-CN" sz="2000" baseline="-25000" dirty="0">
                <a:sym typeface="Symbol" pitchFamily="18" charset="2"/>
              </a:rPr>
              <a:t>2</a:t>
            </a:r>
            <a:r>
              <a:rPr lang="en-US" altLang="zh-CN" sz="2000" dirty="0">
                <a:sym typeface="Symbol" pitchFamily="18" charset="2"/>
              </a:rPr>
              <a:t>   </a:t>
            </a:r>
            <a:r>
              <a:rPr lang="en-US" altLang="zh-CN" sz="2000" dirty="0">
                <a:latin typeface="Arial" panose="020B0604020202020204" pitchFamily="34" charset="0"/>
                <a:sym typeface="Symbol" pitchFamily="18" charset="2"/>
              </a:rPr>
              <a:t>…</a:t>
            </a:r>
            <a:r>
              <a:rPr lang="en-US" altLang="zh-CN" sz="2000" dirty="0">
                <a:sym typeface="Symbol" pitchFamily="18" charset="2"/>
              </a:rPr>
              <a:t>   </a:t>
            </a:r>
            <a:r>
              <a:rPr lang="en-US" altLang="zh-CN" sz="2000" dirty="0" err="1">
                <a:sym typeface="Symbol" pitchFamily="18" charset="2"/>
              </a:rPr>
              <a:t>a</a:t>
            </a:r>
            <a:r>
              <a:rPr lang="en-US" altLang="zh-CN" sz="2000" baseline="-25000" dirty="0" err="1">
                <a:sym typeface="Symbol" pitchFamily="18" charset="2"/>
              </a:rPr>
              <a:t>i</a:t>
            </a:r>
            <a:r>
              <a:rPr lang="en-US" altLang="zh-CN" sz="2000" dirty="0">
                <a:sym typeface="Symbol" pitchFamily="18" charset="2"/>
              </a:rPr>
              <a:t>   </a:t>
            </a:r>
            <a:r>
              <a:rPr lang="en-US" altLang="zh-CN" sz="2000" dirty="0">
                <a:latin typeface="Arial" panose="020B0604020202020204" pitchFamily="34" charset="0"/>
                <a:sym typeface="Symbol" pitchFamily="18" charset="2"/>
              </a:rPr>
              <a:t>…</a:t>
            </a:r>
            <a:r>
              <a:rPr lang="en-US" altLang="zh-CN" sz="2000" dirty="0">
                <a:sym typeface="Symbol" pitchFamily="18" charset="2"/>
              </a:rPr>
              <a:t>    a</a:t>
            </a:r>
            <a:r>
              <a:rPr lang="en-US" altLang="zh-CN" sz="2000" baseline="-25000" dirty="0">
                <a:sym typeface="Symbol" pitchFamily="18" charset="2"/>
              </a:rPr>
              <a:t>n</a:t>
            </a:r>
            <a:r>
              <a:rPr lang="en-US" altLang="zh-CN" sz="2000" dirty="0">
                <a:sym typeface="Symbol" pitchFamily="18" charset="2"/>
              </a:rPr>
              <a:t>  </a:t>
            </a:r>
            <a:endParaRPr lang="en-US" altLang="zh-CN" sz="2000" dirty="0">
              <a:sym typeface="Symbol" pitchFamily="18" charset="2"/>
            </a:endParaRPr>
          </a:p>
          <a:p>
            <a:pPr eaLnBrk="1" hangingPunct="1">
              <a:buFont typeface="Wingdings" panose="05000000000000000000" pitchFamily="2" charset="2"/>
              <a:buNone/>
            </a:pPr>
            <a:endParaRPr lang="zh-CN" altLang="en-US" sz="2000" dirty="0">
              <a:sym typeface="Symbol" pitchFamily="18" charset="2"/>
            </a:endParaRPr>
          </a:p>
          <a:p>
            <a:pPr eaLnBrk="1" hangingPunct="1">
              <a:buFont typeface="Wingdings" panose="05000000000000000000" pitchFamily="2" charset="2"/>
              <a:buNone/>
            </a:pPr>
            <a:endParaRPr lang="zh-CN" altLang="en-US" sz="2000" dirty="0">
              <a:sym typeface="Symbol" pitchFamily="18" charset="2"/>
            </a:endParaRPr>
          </a:p>
          <a:p>
            <a:pPr>
              <a:lnSpc>
                <a:spcPct val="150000"/>
              </a:lnSpc>
              <a:spcBef>
                <a:spcPct val="0"/>
              </a:spcBef>
              <a:buClrTx/>
              <a:buFontTx/>
              <a:buNone/>
            </a:pPr>
            <a:r>
              <a:rPr kumimoji="1" lang="en-US" altLang="zh-CN" sz="2000" dirty="0">
                <a:latin typeface="Times New Roman" panose="02020603050405020304" pitchFamily="18" charset="0"/>
                <a:sym typeface="+mn-ea"/>
              </a:rPr>
              <a:t>    </a:t>
            </a:r>
            <a:endParaRPr kumimoji="1" lang="en-US" altLang="zh-CN" sz="2000" dirty="0">
              <a:latin typeface="Times New Roman" panose="02020603050405020304" pitchFamily="18" charset="0"/>
              <a:sym typeface="+mn-ea"/>
            </a:endParaRPr>
          </a:p>
          <a:p>
            <a:pPr>
              <a:lnSpc>
                <a:spcPct val="150000"/>
              </a:lnSpc>
              <a:spcBef>
                <a:spcPct val="0"/>
              </a:spcBef>
              <a:buClrTx/>
              <a:buFontTx/>
              <a:buNone/>
            </a:pPr>
            <a:r>
              <a:rPr kumimoji="1" lang="en-US" altLang="zh-CN" sz="2000" dirty="0">
                <a:latin typeface="Times New Roman" panose="02020603050405020304" pitchFamily="18" charset="0"/>
                <a:sym typeface="+mn-ea"/>
              </a:rPr>
              <a:t>   </a:t>
            </a:r>
            <a:r>
              <a:rPr kumimoji="1" lang="zh-CN" altLang="en-US" sz="2000" dirty="0">
                <a:latin typeface="Times New Roman" panose="02020603050405020304" pitchFamily="18" charset="0"/>
                <a:sym typeface="+mn-ea"/>
              </a:rPr>
              <a:t>把允许插入的一端叫</a:t>
            </a:r>
            <a:r>
              <a:rPr kumimoji="1" lang="zh-CN" altLang="en-US" sz="2000" dirty="0">
                <a:solidFill>
                  <a:srgbClr val="FF0000"/>
                </a:solidFill>
                <a:latin typeface="Times New Roman" panose="02020603050405020304" pitchFamily="18" charset="0"/>
                <a:sym typeface="+mn-ea"/>
              </a:rPr>
              <a:t>队尾</a:t>
            </a:r>
            <a:r>
              <a:rPr kumimoji="1" lang="en-US" altLang="zh-CN" sz="2000" dirty="0">
                <a:solidFill>
                  <a:srgbClr val="FF0000"/>
                </a:solidFill>
                <a:latin typeface="Times New Roman" panose="02020603050405020304" pitchFamily="18" charset="0"/>
                <a:sym typeface="+mn-ea"/>
              </a:rPr>
              <a:t>(rear) </a:t>
            </a:r>
            <a:r>
              <a:rPr kumimoji="1" lang="zh-CN" altLang="en-US" sz="2000" dirty="0">
                <a:latin typeface="Times New Roman" panose="02020603050405020304" pitchFamily="18" charset="0"/>
                <a:sym typeface="+mn-ea"/>
              </a:rPr>
              <a:t>，把允许删除的一端叫</a:t>
            </a:r>
            <a:endParaRPr kumimoji="1" lang="zh-CN" altLang="en-US" sz="2000" dirty="0">
              <a:latin typeface="Times New Roman" panose="02020603050405020304" pitchFamily="18" charset="0"/>
            </a:endParaRPr>
          </a:p>
          <a:p>
            <a:pPr>
              <a:lnSpc>
                <a:spcPct val="150000"/>
              </a:lnSpc>
              <a:spcBef>
                <a:spcPct val="0"/>
              </a:spcBef>
              <a:buClrTx/>
              <a:buFontTx/>
              <a:buNone/>
            </a:pPr>
            <a:r>
              <a:rPr kumimoji="1" lang="zh-CN" altLang="en-US" sz="2000" dirty="0">
                <a:solidFill>
                  <a:srgbClr val="FF0000"/>
                </a:solidFill>
                <a:latin typeface="Times New Roman" panose="02020603050405020304" pitchFamily="18" charset="0"/>
                <a:sym typeface="+mn-ea"/>
              </a:rPr>
              <a:t>队头</a:t>
            </a:r>
            <a:r>
              <a:rPr kumimoji="1" lang="en-US" altLang="zh-CN" sz="2000" dirty="0">
                <a:solidFill>
                  <a:srgbClr val="FF0000"/>
                </a:solidFill>
                <a:latin typeface="Times New Roman" panose="02020603050405020304" pitchFamily="18" charset="0"/>
                <a:sym typeface="+mn-ea"/>
              </a:rPr>
              <a:t>(front)</a:t>
            </a:r>
            <a:r>
              <a:rPr kumimoji="1" lang="zh-CN" altLang="en-US" sz="2000" dirty="0">
                <a:latin typeface="Times New Roman" panose="02020603050405020304" pitchFamily="18" charset="0"/>
                <a:sym typeface="+mn-ea"/>
              </a:rPr>
              <a:t>。</a:t>
            </a:r>
            <a:r>
              <a:rPr kumimoji="1" lang="zh-CN" altLang="en-US" sz="2000" dirty="0">
                <a:solidFill>
                  <a:srgbClr val="FF0000"/>
                </a:solidFill>
                <a:latin typeface="Times New Roman" panose="02020603050405020304" pitchFamily="18" charset="0"/>
                <a:sym typeface="+mn-ea"/>
              </a:rPr>
              <a:t>没有元素时称为空队列</a:t>
            </a:r>
            <a:r>
              <a:rPr kumimoji="1" lang="zh-CN" altLang="en-US" sz="2000" dirty="0">
                <a:latin typeface="Times New Roman" panose="02020603050405020304" pitchFamily="18" charset="0"/>
                <a:sym typeface="+mn-ea"/>
              </a:rPr>
              <a:t>。</a:t>
            </a:r>
            <a:endParaRPr kumimoji="1" lang="zh-CN" altLang="en-US" dirty="0">
              <a:latin typeface="Times New Roman" panose="02020603050405020304" pitchFamily="18" charset="0"/>
            </a:endParaRPr>
          </a:p>
          <a:p>
            <a:pPr eaLnBrk="1" hangingPunct="1">
              <a:buFont typeface="Wingdings" panose="05000000000000000000" pitchFamily="2" charset="2"/>
              <a:buNone/>
            </a:pPr>
            <a:endParaRPr lang="zh-CN" altLang="en-US" sz="2600" dirty="0">
              <a:sym typeface="Symbol" pitchFamily="18" charset="2"/>
            </a:endParaRPr>
          </a:p>
        </p:txBody>
      </p:sp>
      <p:sp>
        <p:nvSpPr>
          <p:cNvPr id="90116" name="Line 4"/>
          <p:cNvSpPr>
            <a:spLocks noChangeShapeType="1"/>
          </p:cNvSpPr>
          <p:nvPr/>
        </p:nvSpPr>
        <p:spPr bwMode="auto">
          <a:xfrm>
            <a:off x="1951011" y="3342016"/>
            <a:ext cx="3200400" cy="0"/>
          </a:xfrm>
          <a:prstGeom prst="line">
            <a:avLst/>
          </a:prstGeom>
          <a:noFill/>
          <a:ln w="9525">
            <a:solidFill>
              <a:schemeClr val="tx1"/>
            </a:solidFill>
            <a:round/>
          </a:ln>
        </p:spPr>
        <p:txBody>
          <a:bodyPr wrap="none" anchor="ctr"/>
          <a:lstStyle/>
          <a:p>
            <a:endParaRPr lang="zh-CN" altLang="en-US"/>
          </a:p>
        </p:txBody>
      </p:sp>
      <p:sp>
        <p:nvSpPr>
          <p:cNvPr id="90117" name="Line 5"/>
          <p:cNvSpPr>
            <a:spLocks noChangeShapeType="1"/>
          </p:cNvSpPr>
          <p:nvPr/>
        </p:nvSpPr>
        <p:spPr bwMode="auto">
          <a:xfrm>
            <a:off x="1951011" y="4027816"/>
            <a:ext cx="3200400" cy="0"/>
          </a:xfrm>
          <a:prstGeom prst="line">
            <a:avLst/>
          </a:prstGeom>
          <a:noFill/>
          <a:ln w="9525">
            <a:solidFill>
              <a:schemeClr val="tx1"/>
            </a:solidFill>
            <a:round/>
          </a:ln>
        </p:spPr>
        <p:txBody>
          <a:bodyPr wrap="none" anchor="ctr"/>
          <a:lstStyle/>
          <a:p>
            <a:endParaRPr lang="zh-CN" altLang="en-US"/>
          </a:p>
        </p:txBody>
      </p:sp>
      <p:sp>
        <p:nvSpPr>
          <p:cNvPr id="90118" name="Line 6"/>
          <p:cNvSpPr>
            <a:spLocks noChangeShapeType="1"/>
          </p:cNvSpPr>
          <p:nvPr/>
        </p:nvSpPr>
        <p:spPr bwMode="auto">
          <a:xfrm flipV="1">
            <a:off x="2179611" y="4027816"/>
            <a:ext cx="0" cy="228600"/>
          </a:xfrm>
          <a:prstGeom prst="line">
            <a:avLst/>
          </a:prstGeom>
          <a:noFill/>
          <a:ln w="9525">
            <a:solidFill>
              <a:schemeClr val="tx1"/>
            </a:solidFill>
            <a:round/>
            <a:tailEnd type="triangle" w="med" len="med"/>
          </a:ln>
        </p:spPr>
        <p:txBody>
          <a:bodyPr wrap="none" anchor="ctr"/>
          <a:lstStyle/>
          <a:p>
            <a:endParaRPr lang="zh-CN" altLang="en-US"/>
          </a:p>
        </p:txBody>
      </p:sp>
      <p:sp>
        <p:nvSpPr>
          <p:cNvPr id="90119" name="Line 7"/>
          <p:cNvSpPr>
            <a:spLocks noChangeShapeType="1"/>
          </p:cNvSpPr>
          <p:nvPr/>
        </p:nvSpPr>
        <p:spPr bwMode="auto">
          <a:xfrm flipV="1">
            <a:off x="4774856" y="4027816"/>
            <a:ext cx="0" cy="228600"/>
          </a:xfrm>
          <a:prstGeom prst="line">
            <a:avLst/>
          </a:prstGeom>
          <a:noFill/>
          <a:ln w="9525">
            <a:solidFill>
              <a:schemeClr val="tx1"/>
            </a:solidFill>
            <a:round/>
            <a:tailEnd type="triangle" w="med" len="med"/>
          </a:ln>
        </p:spPr>
        <p:txBody>
          <a:bodyPr wrap="none" anchor="ctr"/>
          <a:lstStyle/>
          <a:p>
            <a:endParaRPr lang="zh-CN" altLang="en-US"/>
          </a:p>
        </p:txBody>
      </p:sp>
      <p:sp>
        <p:nvSpPr>
          <p:cNvPr id="90120" name="Text Box 8"/>
          <p:cNvSpPr txBox="1">
            <a:spLocks noChangeArrowheads="1"/>
          </p:cNvSpPr>
          <p:nvPr/>
        </p:nvSpPr>
        <p:spPr bwMode="auto">
          <a:xfrm>
            <a:off x="1341411" y="4256416"/>
            <a:ext cx="1143000" cy="457200"/>
          </a:xfrm>
          <a:prstGeom prst="rect">
            <a:avLst/>
          </a:prstGeom>
          <a:noFill/>
          <a:ln w="9525">
            <a:noFill/>
            <a:miter lim="800000"/>
          </a:ln>
        </p:spPr>
        <p:txBody>
          <a:bodyPr>
            <a:spAutoFit/>
          </a:bodyPr>
          <a:lstStyle/>
          <a:p>
            <a:pPr>
              <a:lnSpc>
                <a:spcPct val="100000"/>
              </a:lnSpc>
              <a:spcBef>
                <a:spcPct val="50000"/>
              </a:spcBef>
              <a:buClrTx/>
              <a:buFontTx/>
              <a:buNone/>
            </a:pPr>
            <a:r>
              <a:rPr kumimoji="1" lang="zh-CN" altLang="en-US" sz="2400">
                <a:solidFill>
                  <a:srgbClr val="FF3300"/>
                </a:solidFill>
                <a:latin typeface="Times New Roman" panose="02020603050405020304" pitchFamily="18" charset="0"/>
              </a:rPr>
              <a:t>队头</a:t>
            </a:r>
            <a:r>
              <a:rPr kumimoji="1" lang="en-US" altLang="en-US" sz="2400">
                <a:latin typeface="Times New Roman" panose="02020603050405020304" pitchFamily="18" charset="0"/>
              </a:rPr>
              <a:t> </a:t>
            </a:r>
            <a:r>
              <a:rPr kumimoji="1" lang="en-US" altLang="zh-CN" sz="2400">
                <a:latin typeface="Times New Roman" panose="02020603050405020304" pitchFamily="18" charset="0"/>
              </a:rPr>
              <a:t>f</a:t>
            </a:r>
            <a:endParaRPr kumimoji="1" lang="en-US" altLang="zh-CN" sz="2400">
              <a:latin typeface="Times New Roman" panose="02020603050405020304" pitchFamily="18" charset="0"/>
            </a:endParaRPr>
          </a:p>
        </p:txBody>
      </p:sp>
      <p:sp>
        <p:nvSpPr>
          <p:cNvPr id="90121" name="Text Box 9"/>
          <p:cNvSpPr txBox="1">
            <a:spLocks noChangeArrowheads="1"/>
          </p:cNvSpPr>
          <p:nvPr/>
        </p:nvSpPr>
        <p:spPr bwMode="auto">
          <a:xfrm>
            <a:off x="4008411" y="4256416"/>
            <a:ext cx="1828800" cy="457200"/>
          </a:xfrm>
          <a:prstGeom prst="rect">
            <a:avLst/>
          </a:prstGeom>
          <a:noFill/>
          <a:ln w="9525">
            <a:noFill/>
            <a:miter lim="800000"/>
          </a:ln>
        </p:spPr>
        <p:txBody>
          <a:bodyPr>
            <a:spAutoFit/>
          </a:bodyPr>
          <a:lstStyle/>
          <a:p>
            <a:pPr>
              <a:lnSpc>
                <a:spcPct val="100000"/>
              </a:lnSpc>
              <a:spcBef>
                <a:spcPct val="50000"/>
              </a:spcBef>
              <a:buClrTx/>
              <a:buFontTx/>
              <a:buNone/>
            </a:pPr>
            <a:r>
              <a:rPr kumimoji="1" lang="zh-CN" altLang="en-US" sz="2400">
                <a:solidFill>
                  <a:srgbClr val="FF3300"/>
                </a:solidFill>
                <a:latin typeface="Times New Roman" panose="02020603050405020304" pitchFamily="18" charset="0"/>
              </a:rPr>
              <a:t>队尾</a:t>
            </a:r>
            <a:r>
              <a:rPr kumimoji="1" lang="en-US" altLang="en-US" sz="2400">
                <a:latin typeface="Times New Roman" panose="02020603050405020304" pitchFamily="18" charset="0"/>
              </a:rPr>
              <a:t> </a:t>
            </a:r>
            <a:r>
              <a:rPr kumimoji="1" lang="en-US" altLang="zh-CN" sz="2400">
                <a:latin typeface="Times New Roman" panose="02020603050405020304" pitchFamily="18" charset="0"/>
              </a:rPr>
              <a:t>r</a:t>
            </a:r>
            <a:endParaRPr kumimoji="1" lang="en-US" altLang="zh-CN" sz="2400">
              <a:latin typeface="Times New Roman" panose="02020603050405020304" pitchFamily="18" charset="0"/>
            </a:endParaRPr>
          </a:p>
        </p:txBody>
      </p:sp>
      <p:sp>
        <p:nvSpPr>
          <p:cNvPr id="90122" name="Text Box 12"/>
          <p:cNvSpPr txBox="1">
            <a:spLocks noChangeArrowheads="1"/>
          </p:cNvSpPr>
          <p:nvPr/>
        </p:nvSpPr>
        <p:spPr bwMode="auto">
          <a:xfrm>
            <a:off x="427011" y="3418216"/>
            <a:ext cx="1143000" cy="457200"/>
          </a:xfrm>
          <a:prstGeom prst="rect">
            <a:avLst/>
          </a:prstGeom>
          <a:noFill/>
          <a:ln w="9525">
            <a:noFill/>
            <a:miter lim="800000"/>
          </a:ln>
        </p:spPr>
        <p:txBody>
          <a:bodyPr>
            <a:spAutoFit/>
          </a:bodyPr>
          <a:lstStyle/>
          <a:p>
            <a:pPr>
              <a:lnSpc>
                <a:spcPct val="100000"/>
              </a:lnSpc>
              <a:spcBef>
                <a:spcPct val="50000"/>
              </a:spcBef>
              <a:buClrTx/>
              <a:buFontTx/>
              <a:buNone/>
            </a:pPr>
            <a:r>
              <a:rPr kumimoji="1" lang="zh-CN" altLang="en-US" sz="2400" b="1">
                <a:solidFill>
                  <a:srgbClr val="FF3300"/>
                </a:solidFill>
                <a:latin typeface="Times New Roman" panose="02020603050405020304" pitchFamily="18" charset="0"/>
                <a:ea typeface="楷体_GB2312" pitchFamily="49" charset="-122"/>
              </a:rPr>
              <a:t>出队</a:t>
            </a:r>
            <a:endParaRPr kumimoji="1" lang="zh-CN" altLang="en-US" sz="2400">
              <a:latin typeface="Times New Roman" panose="02020603050405020304" pitchFamily="18" charset="0"/>
            </a:endParaRPr>
          </a:p>
        </p:txBody>
      </p:sp>
      <p:sp>
        <p:nvSpPr>
          <p:cNvPr id="90123" name="Text Box 14"/>
          <p:cNvSpPr txBox="1">
            <a:spLocks noChangeArrowheads="1"/>
          </p:cNvSpPr>
          <p:nvPr/>
        </p:nvSpPr>
        <p:spPr bwMode="auto">
          <a:xfrm>
            <a:off x="5910236" y="3342016"/>
            <a:ext cx="914400" cy="457200"/>
          </a:xfrm>
          <a:prstGeom prst="rect">
            <a:avLst/>
          </a:prstGeom>
          <a:noFill/>
          <a:ln w="9525">
            <a:noFill/>
            <a:miter lim="800000"/>
          </a:ln>
        </p:spPr>
        <p:txBody>
          <a:bodyPr>
            <a:spAutoFit/>
          </a:bodyPr>
          <a:lstStyle/>
          <a:p>
            <a:pPr>
              <a:lnSpc>
                <a:spcPct val="100000"/>
              </a:lnSpc>
              <a:spcBef>
                <a:spcPct val="50000"/>
              </a:spcBef>
              <a:buClrTx/>
              <a:buFontTx/>
              <a:buNone/>
            </a:pPr>
            <a:r>
              <a:rPr kumimoji="1" lang="zh-CN" altLang="en-US" sz="2400" b="1">
                <a:solidFill>
                  <a:srgbClr val="FF3300"/>
                </a:solidFill>
                <a:latin typeface="Times New Roman" panose="02020603050405020304" pitchFamily="18" charset="0"/>
                <a:ea typeface="楷体_GB2312" pitchFamily="49" charset="-122"/>
              </a:rPr>
              <a:t>入队</a:t>
            </a:r>
            <a:endParaRPr kumimoji="1" lang="zh-CN" altLang="en-US" sz="2400">
              <a:latin typeface="Times New Roman" panose="02020603050405020304" pitchFamily="18" charset="0"/>
              <a:ea typeface="楷体_GB2312" pitchFamily="49" charset="-122"/>
            </a:endParaRPr>
          </a:p>
        </p:txBody>
      </p:sp>
      <p:sp>
        <p:nvSpPr>
          <p:cNvPr id="90124" name="AutoShape 15"/>
          <p:cNvSpPr>
            <a:spLocks noChangeArrowheads="1"/>
          </p:cNvSpPr>
          <p:nvPr/>
        </p:nvSpPr>
        <p:spPr bwMode="auto">
          <a:xfrm>
            <a:off x="1417611" y="3570616"/>
            <a:ext cx="533400" cy="152400"/>
          </a:xfrm>
          <a:prstGeom prst="leftArrow">
            <a:avLst>
              <a:gd name="adj1" fmla="val 50000"/>
              <a:gd name="adj2" fmla="val 87500"/>
            </a:avLst>
          </a:prstGeom>
          <a:solidFill>
            <a:schemeClr val="accent1"/>
          </a:solidFill>
          <a:ln w="9525">
            <a:solidFill>
              <a:schemeClr val="tx1"/>
            </a:solidFill>
            <a:miter lim="800000"/>
          </a:ln>
        </p:spPr>
        <p:txBody>
          <a:bodyPr wrap="none" anchor="ctr"/>
          <a:lstStyle/>
          <a:p>
            <a:endParaRPr lang="zh-CN" altLang="en-US"/>
          </a:p>
        </p:txBody>
      </p:sp>
      <p:sp>
        <p:nvSpPr>
          <p:cNvPr id="90125" name="AutoShape 16"/>
          <p:cNvSpPr>
            <a:spLocks noChangeArrowheads="1"/>
          </p:cNvSpPr>
          <p:nvPr/>
        </p:nvSpPr>
        <p:spPr bwMode="auto">
          <a:xfrm>
            <a:off x="5303811" y="3570616"/>
            <a:ext cx="533400" cy="152400"/>
          </a:xfrm>
          <a:prstGeom prst="leftArrow">
            <a:avLst>
              <a:gd name="adj1" fmla="val 50000"/>
              <a:gd name="adj2" fmla="val 87500"/>
            </a:avLst>
          </a:prstGeom>
          <a:solidFill>
            <a:schemeClr val="accent1"/>
          </a:solidFill>
          <a:ln w="9525">
            <a:solidFill>
              <a:schemeClr val="tx1"/>
            </a:solidFill>
            <a:miter lim="800000"/>
          </a:ln>
        </p:spPr>
        <p:txBody>
          <a:bodyPr wrap="none" anchor="ctr"/>
          <a:lstStyle/>
          <a:p>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1371600" y="1062043"/>
            <a:ext cx="6432550" cy="914400"/>
            <a:chOff x="768" y="1152"/>
            <a:chExt cx="4052" cy="576"/>
          </a:xfrm>
        </p:grpSpPr>
        <p:sp>
          <p:nvSpPr>
            <p:cNvPr id="92164" name="Line 3"/>
            <p:cNvSpPr>
              <a:spLocks noChangeShapeType="1"/>
            </p:cNvSpPr>
            <p:nvPr/>
          </p:nvSpPr>
          <p:spPr bwMode="auto">
            <a:xfrm>
              <a:off x="1488" y="1200"/>
              <a:ext cx="2736" cy="0"/>
            </a:xfrm>
            <a:prstGeom prst="line">
              <a:avLst/>
            </a:prstGeom>
            <a:noFill/>
            <a:ln w="9525">
              <a:solidFill>
                <a:schemeClr val="tx1"/>
              </a:solidFill>
              <a:round/>
            </a:ln>
          </p:spPr>
          <p:txBody>
            <a:bodyPr wrap="none" anchor="ctr"/>
            <a:lstStyle/>
            <a:p>
              <a:endParaRPr lang="zh-CN" altLang="en-US"/>
            </a:p>
          </p:txBody>
        </p:sp>
        <p:sp>
          <p:nvSpPr>
            <p:cNvPr id="92165" name="Line 4"/>
            <p:cNvSpPr>
              <a:spLocks noChangeShapeType="1"/>
            </p:cNvSpPr>
            <p:nvPr/>
          </p:nvSpPr>
          <p:spPr bwMode="auto">
            <a:xfrm>
              <a:off x="1488" y="1728"/>
              <a:ext cx="2736" cy="0"/>
            </a:xfrm>
            <a:prstGeom prst="line">
              <a:avLst/>
            </a:prstGeom>
            <a:noFill/>
            <a:ln w="9525">
              <a:solidFill>
                <a:schemeClr val="tx1"/>
              </a:solidFill>
              <a:round/>
            </a:ln>
          </p:spPr>
          <p:txBody>
            <a:bodyPr wrap="none" anchor="ctr"/>
            <a:lstStyle/>
            <a:p>
              <a:endParaRPr lang="zh-CN" altLang="en-US"/>
            </a:p>
          </p:txBody>
        </p:sp>
        <p:sp>
          <p:nvSpPr>
            <p:cNvPr id="92166" name="Text Box 5"/>
            <p:cNvSpPr txBox="1">
              <a:spLocks noChangeArrowheads="1"/>
            </p:cNvSpPr>
            <p:nvPr/>
          </p:nvSpPr>
          <p:spPr bwMode="auto">
            <a:xfrm>
              <a:off x="1680" y="1344"/>
              <a:ext cx="1597" cy="288"/>
            </a:xfrm>
            <a:prstGeom prst="rect">
              <a:avLst/>
            </a:prstGeom>
            <a:noFill/>
            <a:ln w="9525">
              <a:noFill/>
              <a:miter lim="800000"/>
            </a:ln>
          </p:spPr>
          <p:txBody>
            <a:bodyPr wrap="none">
              <a:spAutoFit/>
            </a:bodyPr>
            <a:lstStyle/>
            <a:p>
              <a:pPr>
                <a:lnSpc>
                  <a:spcPct val="100000"/>
                </a:lnSpc>
                <a:spcBef>
                  <a:spcPct val="0"/>
                </a:spcBef>
                <a:buClrTx/>
                <a:buFontTx/>
                <a:buNone/>
              </a:pPr>
              <a:r>
                <a:rPr kumimoji="1" lang="en-US" altLang="en-US" sz="2400">
                  <a:latin typeface="Times New Roman" panose="02020603050405020304" pitchFamily="18" charset="0"/>
                </a:rPr>
                <a:t>a1   a2   a3   a4   a5</a:t>
              </a:r>
              <a:endParaRPr kumimoji="1" lang="en-US" altLang="zh-CN" sz="2400">
                <a:latin typeface="Times New Roman" panose="02020603050405020304" pitchFamily="18" charset="0"/>
              </a:endParaRPr>
            </a:p>
          </p:txBody>
        </p:sp>
        <p:sp>
          <p:nvSpPr>
            <p:cNvPr id="92167" name="Line 6"/>
            <p:cNvSpPr>
              <a:spLocks noChangeShapeType="1"/>
            </p:cNvSpPr>
            <p:nvPr/>
          </p:nvSpPr>
          <p:spPr bwMode="auto">
            <a:xfrm flipH="1">
              <a:off x="768" y="1536"/>
              <a:ext cx="672" cy="0"/>
            </a:xfrm>
            <a:prstGeom prst="line">
              <a:avLst/>
            </a:prstGeom>
            <a:noFill/>
            <a:ln w="9525">
              <a:solidFill>
                <a:schemeClr val="tx1"/>
              </a:solidFill>
              <a:round/>
              <a:tailEnd type="triangle" w="med" len="med"/>
            </a:ln>
          </p:spPr>
          <p:txBody>
            <a:bodyPr wrap="none" anchor="ctr"/>
            <a:lstStyle/>
            <a:p>
              <a:endParaRPr lang="zh-CN" altLang="en-US"/>
            </a:p>
          </p:txBody>
        </p:sp>
        <p:sp>
          <p:nvSpPr>
            <p:cNvPr id="92168" name="Line 7"/>
            <p:cNvSpPr>
              <a:spLocks noChangeShapeType="1"/>
            </p:cNvSpPr>
            <p:nvPr/>
          </p:nvSpPr>
          <p:spPr bwMode="auto">
            <a:xfrm flipH="1">
              <a:off x="4224" y="1488"/>
              <a:ext cx="576" cy="0"/>
            </a:xfrm>
            <a:prstGeom prst="line">
              <a:avLst/>
            </a:prstGeom>
            <a:noFill/>
            <a:ln w="9525">
              <a:solidFill>
                <a:schemeClr val="tx1"/>
              </a:solidFill>
              <a:round/>
              <a:tailEnd type="triangle" w="med" len="med"/>
            </a:ln>
          </p:spPr>
          <p:txBody>
            <a:bodyPr wrap="none" anchor="ctr"/>
            <a:lstStyle/>
            <a:p>
              <a:endParaRPr lang="zh-CN" altLang="en-US"/>
            </a:p>
          </p:txBody>
        </p:sp>
        <p:sp>
          <p:nvSpPr>
            <p:cNvPr id="92169" name="Text Box 8"/>
            <p:cNvSpPr txBox="1">
              <a:spLocks noChangeArrowheads="1"/>
            </p:cNvSpPr>
            <p:nvPr/>
          </p:nvSpPr>
          <p:spPr bwMode="auto">
            <a:xfrm>
              <a:off x="816" y="1152"/>
              <a:ext cx="500" cy="288"/>
            </a:xfrm>
            <a:prstGeom prst="rect">
              <a:avLst/>
            </a:prstGeom>
            <a:noFill/>
            <a:ln w="9525">
              <a:noFill/>
              <a:miter lim="800000"/>
            </a:ln>
          </p:spPr>
          <p:txBody>
            <a:bodyPr wrap="none">
              <a:spAutoFit/>
            </a:bodyPr>
            <a:lstStyle/>
            <a:p>
              <a:pPr>
                <a:lnSpc>
                  <a:spcPct val="100000"/>
                </a:lnSpc>
                <a:spcBef>
                  <a:spcPct val="0"/>
                </a:spcBef>
                <a:buClrTx/>
                <a:buFontTx/>
                <a:buNone/>
              </a:pPr>
              <a:r>
                <a:rPr kumimoji="1" lang="zh-CN" altLang="en-US" sz="2400">
                  <a:latin typeface="Times New Roman" panose="02020603050405020304" pitchFamily="18" charset="0"/>
                </a:rPr>
                <a:t>出队</a:t>
              </a:r>
              <a:endParaRPr kumimoji="1" lang="zh-CN" altLang="en-US" sz="2400">
                <a:latin typeface="Times New Roman" panose="02020603050405020304" pitchFamily="18" charset="0"/>
              </a:endParaRPr>
            </a:p>
          </p:txBody>
        </p:sp>
        <p:sp>
          <p:nvSpPr>
            <p:cNvPr id="92170" name="Text Box 9"/>
            <p:cNvSpPr txBox="1">
              <a:spLocks noChangeArrowheads="1"/>
            </p:cNvSpPr>
            <p:nvPr/>
          </p:nvSpPr>
          <p:spPr bwMode="auto">
            <a:xfrm>
              <a:off x="4320" y="1152"/>
              <a:ext cx="500" cy="288"/>
            </a:xfrm>
            <a:prstGeom prst="rect">
              <a:avLst/>
            </a:prstGeom>
            <a:noFill/>
            <a:ln w="9525">
              <a:noFill/>
              <a:miter lim="800000"/>
            </a:ln>
          </p:spPr>
          <p:txBody>
            <a:bodyPr wrap="none">
              <a:spAutoFit/>
            </a:bodyPr>
            <a:lstStyle/>
            <a:p>
              <a:pPr>
                <a:lnSpc>
                  <a:spcPct val="100000"/>
                </a:lnSpc>
                <a:spcBef>
                  <a:spcPct val="0"/>
                </a:spcBef>
                <a:buClrTx/>
                <a:buFontTx/>
                <a:buNone/>
              </a:pPr>
              <a:r>
                <a:rPr kumimoji="1" lang="zh-CN" altLang="en-US" sz="2400">
                  <a:latin typeface="Times New Roman" panose="02020603050405020304" pitchFamily="18" charset="0"/>
                </a:rPr>
                <a:t>入队</a:t>
              </a:r>
              <a:endParaRPr kumimoji="1" lang="zh-CN" altLang="en-US" sz="2400">
                <a:latin typeface="Times New Roman" panose="02020603050405020304" pitchFamily="18" charset="0"/>
              </a:endParaRPr>
            </a:p>
          </p:txBody>
        </p:sp>
      </p:grpSp>
      <p:sp>
        <p:nvSpPr>
          <p:cNvPr id="92163" name="Text Box 10"/>
          <p:cNvSpPr txBox="1">
            <a:spLocks noChangeArrowheads="1"/>
          </p:cNvSpPr>
          <p:nvPr/>
        </p:nvSpPr>
        <p:spPr bwMode="auto">
          <a:xfrm>
            <a:off x="990600" y="2662243"/>
            <a:ext cx="7417415" cy="2238241"/>
          </a:xfrm>
          <a:prstGeom prst="rect">
            <a:avLst/>
          </a:prstGeom>
          <a:noFill/>
          <a:ln w="9525">
            <a:noFill/>
            <a:miter lim="800000"/>
          </a:ln>
        </p:spPr>
        <p:txBody>
          <a:bodyPr wrap="none">
            <a:spAutoFit/>
          </a:bodyPr>
          <a:lstStyle/>
          <a:p>
            <a:pPr>
              <a:lnSpc>
                <a:spcPct val="150000"/>
              </a:lnSpc>
              <a:spcBef>
                <a:spcPct val="0"/>
              </a:spcBef>
              <a:buClrTx/>
              <a:buFontTx/>
              <a:buNone/>
            </a:pP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上图是一个有</a:t>
            </a:r>
            <a:r>
              <a:rPr kumimoji="1" lang="en-US" altLang="zh-CN" sz="2400" dirty="0">
                <a:latin typeface="Times New Roman" panose="02020603050405020304" pitchFamily="18" charset="0"/>
              </a:rPr>
              <a:t>5</a:t>
            </a:r>
            <a:r>
              <a:rPr kumimoji="1" lang="zh-CN" altLang="en-US" sz="2400" dirty="0">
                <a:latin typeface="Times New Roman" panose="02020603050405020304" pitchFamily="18" charset="0"/>
              </a:rPr>
              <a:t>个元素的队列，入队的顺序依次为</a:t>
            </a:r>
            <a:endParaRPr kumimoji="1" lang="zh-CN" altLang="en-US" sz="2400" dirty="0">
              <a:latin typeface="Times New Roman" panose="02020603050405020304" pitchFamily="18" charset="0"/>
            </a:endParaRPr>
          </a:p>
          <a:p>
            <a:pPr>
              <a:lnSpc>
                <a:spcPct val="150000"/>
              </a:lnSpc>
              <a:spcBef>
                <a:spcPct val="0"/>
              </a:spcBef>
              <a:buClrTx/>
              <a:buFontTx/>
              <a:buNone/>
            </a:pPr>
            <a:r>
              <a:rPr kumimoji="1" lang="en-US" altLang="en-US" sz="2400" dirty="0">
                <a:latin typeface="Times New Roman" panose="02020603050405020304" pitchFamily="18" charset="0"/>
              </a:rPr>
              <a:t>a1,a2,a3,a4,a5</a:t>
            </a:r>
            <a:r>
              <a:rPr kumimoji="1" lang="zh-CN" altLang="en-US" sz="2400" dirty="0">
                <a:latin typeface="Times New Roman" panose="02020603050405020304" pitchFamily="18" charset="0"/>
              </a:rPr>
              <a:t>，出队时的顺序将依然是</a:t>
            </a:r>
            <a:r>
              <a:rPr kumimoji="1" lang="en-US" altLang="en-US" sz="2400" dirty="0">
                <a:latin typeface="Times New Roman" panose="02020603050405020304" pitchFamily="18" charset="0"/>
              </a:rPr>
              <a:t>a1,a2,a3,a4,a5</a:t>
            </a:r>
            <a:r>
              <a:rPr kumimoji="1" lang="zh-CN" altLang="en-US" sz="2400" dirty="0">
                <a:latin typeface="Times New Roman" panose="02020603050405020304" pitchFamily="18" charset="0"/>
              </a:rPr>
              <a:t>。</a:t>
            </a:r>
            <a:endParaRPr kumimoji="1" lang="zh-CN" altLang="en-US" sz="2400" dirty="0">
              <a:latin typeface="Times New Roman" panose="02020603050405020304" pitchFamily="18" charset="0"/>
            </a:endParaRPr>
          </a:p>
          <a:p>
            <a:pPr>
              <a:lnSpc>
                <a:spcPct val="150000"/>
              </a:lnSpc>
              <a:spcBef>
                <a:spcPct val="0"/>
              </a:spcBef>
              <a:buClrTx/>
              <a:buFontTx/>
              <a:buNone/>
            </a:pPr>
            <a:r>
              <a:rPr kumimoji="1" lang="zh-CN" altLang="en-US" sz="2400" dirty="0">
                <a:latin typeface="Times New Roman" panose="02020603050405020304" pitchFamily="18" charset="0"/>
              </a:rPr>
              <a:t>先进入队列的元素总是先离开队列。因此队列也称作</a:t>
            </a:r>
            <a:endParaRPr kumimoji="1" lang="zh-CN" altLang="en-US" sz="2400" dirty="0">
              <a:latin typeface="Times New Roman" panose="02020603050405020304" pitchFamily="18" charset="0"/>
            </a:endParaRPr>
          </a:p>
          <a:p>
            <a:pPr>
              <a:lnSpc>
                <a:spcPct val="150000"/>
              </a:lnSpc>
              <a:spcBef>
                <a:spcPct val="0"/>
              </a:spcBef>
              <a:buClrTx/>
              <a:buFontTx/>
              <a:buNone/>
            </a:pPr>
            <a:r>
              <a:rPr kumimoji="1" lang="zh-CN" altLang="en-US" sz="2400" dirty="0">
                <a:latin typeface="Times New Roman" panose="02020603050405020304" pitchFamily="18" charset="0"/>
              </a:rPr>
              <a:t>先进先出</a:t>
            </a:r>
            <a:r>
              <a:rPr kumimoji="1" lang="en-US" altLang="zh-CN" sz="2400" dirty="0">
                <a:latin typeface="Times New Roman" panose="02020603050405020304" pitchFamily="18" charset="0"/>
              </a:rPr>
              <a:t>(First  In First Out)</a:t>
            </a:r>
            <a:r>
              <a:rPr kumimoji="1" lang="zh-CN" altLang="en-US" sz="2400" dirty="0">
                <a:latin typeface="Times New Roman" panose="02020603050405020304" pitchFamily="18" charset="0"/>
              </a:rPr>
              <a:t>的线性表，简称</a:t>
            </a:r>
            <a:r>
              <a:rPr kumimoji="1" lang="en-US" altLang="zh-CN" sz="2400" dirty="0">
                <a:latin typeface="Times New Roman" panose="02020603050405020304" pitchFamily="18" charset="0"/>
              </a:rPr>
              <a:t>FIFO</a:t>
            </a:r>
            <a:r>
              <a:rPr kumimoji="1" lang="zh-CN" altLang="en-US" sz="2400" dirty="0">
                <a:latin typeface="Times New Roman" panose="02020603050405020304" pitchFamily="18" charset="0"/>
              </a:rPr>
              <a:t>表。</a:t>
            </a:r>
            <a:endParaRPr kumimoji="1" lang="zh-CN" altLang="en-US" sz="2400" dirty="0">
              <a:latin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574675" y="304800"/>
            <a:ext cx="8001000" cy="973138"/>
          </a:xfrm>
        </p:spPr>
        <p:txBody>
          <a:bodyPr/>
          <a:lstStyle/>
          <a:p>
            <a:pPr eaLnBrk="1" hangingPunct="1"/>
            <a:r>
              <a:rPr lang="zh-CN" altLang="en-US" sz="1900" b="1">
                <a:solidFill>
                  <a:srgbClr val="993300"/>
                </a:solidFill>
              </a:rPr>
              <a:t>定义在队列结构上的基本运算</a:t>
            </a:r>
            <a:endParaRPr lang="zh-CN" altLang="en-US" sz="2100"/>
          </a:p>
        </p:txBody>
      </p:sp>
      <p:sp>
        <p:nvSpPr>
          <p:cNvPr id="93187" name="Rectangle 3"/>
          <p:cNvSpPr>
            <a:spLocks noGrp="1" noChangeArrowheads="1"/>
          </p:cNvSpPr>
          <p:nvPr>
            <p:ph type="body" idx="1"/>
          </p:nvPr>
        </p:nvSpPr>
        <p:spPr>
          <a:xfrm>
            <a:off x="685800" y="1290654"/>
            <a:ext cx="7772400" cy="4495800"/>
          </a:xfrm>
        </p:spPr>
        <p:txBody>
          <a:bodyPr>
            <a:normAutofit lnSpcReduction="10000"/>
          </a:bodyPr>
          <a:lstStyle/>
          <a:p>
            <a:pPr eaLnBrk="1" hangingPunct="1">
              <a:lnSpc>
                <a:spcPct val="150000"/>
              </a:lnSpc>
              <a:buFont typeface="Wingdings" panose="05000000000000000000" pitchFamily="2" charset="2"/>
              <a:buNone/>
            </a:pPr>
            <a:r>
              <a:rPr lang="en-US" altLang="zh-CN" sz="2600" dirty="0"/>
              <a:t>   </a:t>
            </a:r>
            <a:r>
              <a:rPr lang="en-US" altLang="zh-CN" sz="2100" dirty="0"/>
              <a:t>(1)</a:t>
            </a:r>
            <a:r>
              <a:rPr lang="zh-CN" altLang="en-US" sz="2100" dirty="0"/>
              <a:t>构造空队列操作        </a:t>
            </a:r>
            <a:r>
              <a:rPr lang="en-US" altLang="zh-CN" sz="2100" dirty="0" err="1">
                <a:solidFill>
                  <a:schemeClr val="accent2"/>
                </a:solidFill>
              </a:rPr>
              <a:t>InitQueue</a:t>
            </a:r>
            <a:r>
              <a:rPr lang="en-US" altLang="zh-CN" sz="2100" dirty="0"/>
              <a:t>(&amp;Q)</a:t>
            </a:r>
            <a:endParaRPr lang="en-US" altLang="zh-CN" sz="2100" dirty="0"/>
          </a:p>
          <a:p>
            <a:pPr>
              <a:lnSpc>
                <a:spcPct val="150000"/>
              </a:lnSpc>
              <a:buNone/>
            </a:pPr>
            <a:r>
              <a:rPr lang="en-US" altLang="zh-CN" sz="2100" dirty="0"/>
              <a:t>	(2)</a:t>
            </a:r>
            <a:r>
              <a:rPr lang="zh-CN" altLang="en-US" sz="2100" dirty="0"/>
              <a:t>销毁队列操作            </a:t>
            </a:r>
            <a:r>
              <a:rPr lang="en-US" altLang="zh-CN" sz="2100" dirty="0" err="1">
                <a:solidFill>
                  <a:schemeClr val="accent2"/>
                </a:solidFill>
              </a:rPr>
              <a:t>DestroyQueue</a:t>
            </a:r>
            <a:r>
              <a:rPr lang="en-US" altLang="zh-CN" sz="2100" dirty="0"/>
              <a:t>(&amp;Q)</a:t>
            </a:r>
            <a:endParaRPr lang="en-US" altLang="zh-CN" sz="2100" dirty="0"/>
          </a:p>
          <a:p>
            <a:pPr>
              <a:lnSpc>
                <a:spcPct val="150000"/>
              </a:lnSpc>
              <a:buNone/>
            </a:pPr>
            <a:r>
              <a:rPr lang="en-US" altLang="zh-CN" sz="2100" dirty="0"/>
              <a:t>    (2)</a:t>
            </a:r>
            <a:r>
              <a:rPr lang="zh-CN" altLang="en-US" sz="2100" dirty="0"/>
              <a:t>判队空否函数           </a:t>
            </a:r>
            <a:r>
              <a:rPr lang="en-US" altLang="zh-CN" sz="2100" dirty="0" err="1">
                <a:solidFill>
                  <a:schemeClr val="accent2"/>
                </a:solidFill>
              </a:rPr>
              <a:t>QueueEmpty</a:t>
            </a:r>
            <a:r>
              <a:rPr lang="en-US" altLang="zh-CN" sz="2100" dirty="0">
                <a:solidFill>
                  <a:schemeClr val="accent2"/>
                </a:solidFill>
              </a:rPr>
              <a:t> </a:t>
            </a:r>
            <a:r>
              <a:rPr lang="en-US" altLang="zh-CN" sz="2100" dirty="0"/>
              <a:t>(Q)</a:t>
            </a:r>
            <a:endParaRPr lang="en-US" altLang="zh-CN" sz="2100" dirty="0"/>
          </a:p>
          <a:p>
            <a:pPr eaLnBrk="1" hangingPunct="1">
              <a:lnSpc>
                <a:spcPct val="150000"/>
              </a:lnSpc>
              <a:buFont typeface="Wingdings" panose="05000000000000000000" pitchFamily="2" charset="2"/>
              <a:buNone/>
            </a:pPr>
            <a:r>
              <a:rPr lang="en-US" altLang="zh-CN" sz="2100" dirty="0"/>
              <a:t>    (3)</a:t>
            </a:r>
            <a:r>
              <a:rPr lang="zh-CN" altLang="en-US" sz="2100" dirty="0"/>
              <a:t>元素入队操作           </a:t>
            </a:r>
            <a:r>
              <a:rPr lang="en-US" altLang="zh-CN" sz="2100" dirty="0" err="1">
                <a:solidFill>
                  <a:schemeClr val="accent2"/>
                </a:solidFill>
              </a:rPr>
              <a:t>EnQueue</a:t>
            </a:r>
            <a:r>
              <a:rPr lang="en-US" altLang="zh-CN" sz="2100" dirty="0"/>
              <a:t>(&amp;</a:t>
            </a:r>
            <a:r>
              <a:rPr lang="en-US" altLang="zh-CN" sz="2100" dirty="0" err="1"/>
              <a:t>Q,e</a:t>
            </a:r>
            <a:r>
              <a:rPr lang="en-US" altLang="zh-CN" sz="2100" dirty="0"/>
              <a:t>)</a:t>
            </a:r>
            <a:endParaRPr lang="en-US" altLang="zh-CN" sz="2100" dirty="0"/>
          </a:p>
          <a:p>
            <a:pPr eaLnBrk="1" hangingPunct="1">
              <a:lnSpc>
                <a:spcPct val="150000"/>
              </a:lnSpc>
              <a:buFont typeface="Wingdings" panose="05000000000000000000" pitchFamily="2" charset="2"/>
              <a:buNone/>
            </a:pPr>
            <a:r>
              <a:rPr lang="en-US" altLang="zh-CN" sz="2100" dirty="0"/>
              <a:t>    (4)</a:t>
            </a:r>
            <a:r>
              <a:rPr lang="zh-CN" altLang="en-US" sz="2100" dirty="0"/>
              <a:t>元素出队函数           </a:t>
            </a:r>
            <a:r>
              <a:rPr lang="en-US" altLang="zh-CN" sz="2100" dirty="0" err="1">
                <a:solidFill>
                  <a:schemeClr val="accent2"/>
                </a:solidFill>
              </a:rPr>
              <a:t>DeQueue</a:t>
            </a:r>
            <a:r>
              <a:rPr lang="en-US" altLang="zh-CN" sz="2100" dirty="0"/>
              <a:t>(&amp;</a:t>
            </a:r>
            <a:r>
              <a:rPr lang="en-US" altLang="zh-CN" sz="2100" dirty="0" err="1"/>
              <a:t>Q,&amp;e</a:t>
            </a:r>
            <a:r>
              <a:rPr lang="en-US" altLang="zh-CN" sz="2100" dirty="0"/>
              <a:t>)</a:t>
            </a:r>
            <a:endParaRPr lang="en-US" altLang="zh-CN" sz="2100" dirty="0"/>
          </a:p>
          <a:p>
            <a:pPr eaLnBrk="1" hangingPunct="1">
              <a:lnSpc>
                <a:spcPct val="150000"/>
              </a:lnSpc>
              <a:buFont typeface="Wingdings" panose="05000000000000000000" pitchFamily="2" charset="2"/>
              <a:buNone/>
            </a:pPr>
            <a:r>
              <a:rPr lang="en-US" altLang="zh-CN" sz="2100" dirty="0"/>
              <a:t>    (5)</a:t>
            </a:r>
            <a:r>
              <a:rPr lang="zh-CN" altLang="zh-CN" sz="2100" dirty="0"/>
              <a:t>取队头元素函数   </a:t>
            </a:r>
            <a:r>
              <a:rPr lang="zh-CN" altLang="en-US" sz="2100" dirty="0"/>
              <a:t>     </a:t>
            </a:r>
            <a:r>
              <a:rPr lang="en-US" altLang="zh-CN" sz="2100" dirty="0" err="1">
                <a:solidFill>
                  <a:schemeClr val="accent2"/>
                </a:solidFill>
              </a:rPr>
              <a:t>GetHead</a:t>
            </a:r>
            <a:r>
              <a:rPr lang="en-US" altLang="zh-CN" sz="2100" dirty="0"/>
              <a:t>(</a:t>
            </a:r>
            <a:r>
              <a:rPr lang="en-US" altLang="zh-CN" sz="2100" dirty="0" err="1"/>
              <a:t>Q,&amp;e</a:t>
            </a:r>
            <a:r>
              <a:rPr lang="en-US" altLang="zh-CN" sz="2100" dirty="0"/>
              <a:t>)</a:t>
            </a:r>
            <a:endParaRPr lang="en-US" altLang="zh-CN" sz="2100" dirty="0"/>
          </a:p>
          <a:p>
            <a:pPr eaLnBrk="1" hangingPunct="1">
              <a:lnSpc>
                <a:spcPct val="150000"/>
              </a:lnSpc>
              <a:buFont typeface="Wingdings" panose="05000000000000000000" pitchFamily="2" charset="2"/>
              <a:buNone/>
            </a:pPr>
            <a:r>
              <a:rPr lang="en-US" altLang="zh-CN" sz="2100" dirty="0"/>
              <a:t>    (6) </a:t>
            </a:r>
            <a:r>
              <a:rPr lang="zh-CN" altLang="en-US" sz="2100" dirty="0"/>
              <a:t>队列置空操作          </a:t>
            </a:r>
            <a:r>
              <a:rPr lang="en-US" altLang="zh-CN" sz="2100" dirty="0" err="1">
                <a:solidFill>
                  <a:schemeClr val="accent2"/>
                </a:solidFill>
              </a:rPr>
              <a:t>ClearQueue</a:t>
            </a:r>
            <a:r>
              <a:rPr lang="en-US" altLang="zh-CN" sz="2100" dirty="0"/>
              <a:t>(&amp;Q)</a:t>
            </a:r>
            <a:endParaRPr lang="en-US" altLang="zh-CN" sz="2100" dirty="0"/>
          </a:p>
          <a:p>
            <a:pPr eaLnBrk="1" hangingPunct="1">
              <a:lnSpc>
                <a:spcPct val="150000"/>
              </a:lnSpc>
              <a:buFont typeface="Wingdings" panose="05000000000000000000" pitchFamily="2" charset="2"/>
              <a:buNone/>
            </a:pPr>
            <a:r>
              <a:rPr lang="en-US" altLang="zh-CN" sz="2100" dirty="0"/>
              <a:t>    (7)</a:t>
            </a:r>
            <a:r>
              <a:rPr lang="zh-CN" altLang="en-US" sz="2100" dirty="0"/>
              <a:t>求队中元素个数函数  </a:t>
            </a:r>
            <a:r>
              <a:rPr lang="en-US" altLang="zh-CN" sz="2100" dirty="0" err="1">
                <a:solidFill>
                  <a:schemeClr val="accent2"/>
                </a:solidFill>
              </a:rPr>
              <a:t>QueueLength</a:t>
            </a:r>
            <a:r>
              <a:rPr lang="en-US" altLang="zh-CN" sz="2100" dirty="0"/>
              <a:t>(Q)</a:t>
            </a:r>
            <a:endParaRPr lang="en-US" altLang="zh-CN" sz="2100" dirty="0"/>
          </a:p>
          <a:p>
            <a:pPr eaLnBrk="1" hangingPunct="1">
              <a:buFont typeface="Wingdings" panose="05000000000000000000" pitchFamily="2" charset="2"/>
              <a:buNone/>
            </a:pPr>
            <a:endParaRPr lang="en-US" altLang="zh-CN" sz="2100" dirty="0"/>
          </a:p>
        </p:txBody>
      </p:sp>
      <p:sp>
        <p:nvSpPr>
          <p:cNvPr id="51204" name="Text Box 4"/>
          <p:cNvSpPr txBox="1">
            <a:spLocks noChangeArrowheads="1"/>
          </p:cNvSpPr>
          <p:nvPr/>
        </p:nvSpPr>
        <p:spPr bwMode="auto">
          <a:xfrm>
            <a:off x="819785" y="5799155"/>
            <a:ext cx="6629400" cy="457200"/>
          </a:xfrm>
          <a:prstGeom prst="rect">
            <a:avLst/>
          </a:prstGeom>
          <a:noFill/>
          <a:ln w="9525">
            <a:noFill/>
            <a:miter lim="800000"/>
          </a:ln>
        </p:spPr>
        <p:txBody>
          <a:bodyPr>
            <a:spAutoFit/>
          </a:bodyPr>
          <a:lstStyle/>
          <a:p>
            <a:pPr>
              <a:lnSpc>
                <a:spcPct val="100000"/>
              </a:lnSpc>
              <a:spcBef>
                <a:spcPct val="50000"/>
              </a:spcBef>
              <a:buClrTx/>
              <a:buFontTx/>
              <a:buNone/>
            </a:pPr>
            <a:r>
              <a:rPr kumimoji="1" lang="zh-CN" altLang="zh-CN" sz="2400" dirty="0">
                <a:solidFill>
                  <a:schemeClr val="accent2"/>
                </a:solidFill>
                <a:latin typeface="Times New Roman" panose="02020603050405020304" pitchFamily="18" charset="0"/>
                <a:ea typeface="楷体_GB2312" pitchFamily="49" charset="-122"/>
              </a:rPr>
              <a:t>思考：可否用两个栈实现一个队列？如何实现？</a:t>
            </a:r>
            <a:endParaRPr kumimoji="1" lang="zh-CN" altLang="en-US" sz="2400" dirty="0">
              <a:solidFill>
                <a:schemeClr val="accent2"/>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1204">
                                            <p:txEl>
                                              <p:pRg st="0" end="0"/>
                                            </p:txEl>
                                          </p:spTgt>
                                        </p:tgtEl>
                                        <p:attrNameLst>
                                          <p:attrName>style.visibility</p:attrName>
                                        </p:attrNameLst>
                                      </p:cBhvr>
                                      <p:to>
                                        <p:strVal val="visible"/>
                                      </p:to>
                                    </p:set>
                                    <p:anim calcmode="lin" valueType="num">
                                      <p:cBhvr additive="base">
                                        <p:cTn id="7" dur="500" fill="hold"/>
                                        <p:tgtEl>
                                          <p:spTgt spid="5120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120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utoUpdateAnimBg="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rrowheads="1"/>
          </p:cNvSpPr>
          <p:nvPr>
            <p:ph type="title"/>
          </p:nvPr>
        </p:nvSpPr>
        <p:spPr>
          <a:xfrm>
            <a:off x="468313" y="571480"/>
            <a:ext cx="8135937" cy="960437"/>
          </a:xfrm>
        </p:spPr>
        <p:txBody>
          <a:bodyPr>
            <a:normAutofit fontScale="90000"/>
          </a:bodyPr>
          <a:lstStyle/>
          <a:p>
            <a:pPr>
              <a:lnSpc>
                <a:spcPct val="150000"/>
              </a:lnSpc>
            </a:pPr>
            <a:r>
              <a:rPr lang="en-US" altLang="zh-CN" sz="3200" dirty="0">
                <a:solidFill>
                  <a:srgbClr val="3B89A5"/>
                </a:solidFill>
                <a:latin typeface="隶书" pitchFamily="49" charset="-122"/>
              </a:rPr>
              <a:t>3.4.2  </a:t>
            </a:r>
            <a:r>
              <a:rPr lang="zh-CN" altLang="en-US" sz="3200" dirty="0">
                <a:solidFill>
                  <a:srgbClr val="3B89A5"/>
                </a:solidFill>
                <a:latin typeface="隶书" pitchFamily="49" charset="-122"/>
              </a:rPr>
              <a:t>队列的存储及运算实现</a:t>
            </a:r>
            <a:br>
              <a:rPr lang="zh-CN" altLang="en-US" sz="3200" dirty="0">
                <a:solidFill>
                  <a:srgbClr val="3B89A5"/>
                </a:solidFill>
                <a:latin typeface="隶书" pitchFamily="49" charset="-122"/>
              </a:rPr>
            </a:br>
            <a:r>
              <a:rPr lang="zh-CN" altLang="en-US" sz="2800" dirty="0">
                <a:solidFill>
                  <a:srgbClr val="B9070F"/>
                </a:solidFill>
                <a:latin typeface="隶书" pitchFamily="49" charset="-122"/>
              </a:rPr>
              <a:t>⒈顺序队列（</a:t>
            </a:r>
            <a:r>
              <a:rPr lang="zh-CN" altLang="en-US" sz="2800" b="1" dirty="0">
                <a:solidFill>
                  <a:srgbClr val="993300"/>
                </a:solidFill>
              </a:rPr>
              <a:t>一般用法的顺序存储结构之缺陷）</a:t>
            </a:r>
            <a:endParaRPr lang="zh-CN" altLang="en-US" sz="2800" dirty="0">
              <a:solidFill>
                <a:srgbClr val="B9070F"/>
              </a:solidFill>
              <a:latin typeface="隶书" pitchFamily="49" charset="-122"/>
            </a:endParaRPr>
          </a:p>
        </p:txBody>
      </p:sp>
      <p:sp>
        <p:nvSpPr>
          <p:cNvPr id="3" name="矩形 2"/>
          <p:cNvSpPr/>
          <p:nvPr/>
        </p:nvSpPr>
        <p:spPr>
          <a:xfrm>
            <a:off x="1043608" y="1516713"/>
            <a:ext cx="7776864" cy="2553335"/>
          </a:xfrm>
          <a:prstGeom prst="rect">
            <a:avLst/>
          </a:prstGeom>
        </p:spPr>
        <p:txBody>
          <a:bodyPr wrap="square">
            <a:spAutoFit/>
          </a:bodyPr>
          <a:lstStyle/>
          <a:p>
            <a:pPr>
              <a:lnSpc>
                <a:spcPct val="150000"/>
              </a:lnSpc>
              <a:spcBef>
                <a:spcPct val="50000"/>
              </a:spcBef>
              <a:buClr>
                <a:schemeClr val="tx2"/>
              </a:buClr>
              <a:buFontTx/>
              <a:buChar char="•"/>
            </a:pPr>
            <a:r>
              <a:rPr lang="zh-CN" altLang="en-US" sz="2000" dirty="0">
                <a:solidFill>
                  <a:srgbClr val="000000"/>
                </a:solidFill>
                <a:latin typeface="宋体" charset="0"/>
                <a:ea typeface="宋体" charset="0"/>
                <a:cs typeface="宋体" charset="0"/>
              </a:rPr>
              <a:t>需附设两个指针</a:t>
            </a:r>
            <a:r>
              <a:rPr lang="en-US" altLang="zh-CN" sz="2000" dirty="0">
                <a:solidFill>
                  <a:srgbClr val="FF0000"/>
                </a:solidFill>
                <a:latin typeface="宋体" charset="0"/>
                <a:ea typeface="宋体" charset="0"/>
                <a:cs typeface="宋体" charset="0"/>
              </a:rPr>
              <a:t>front</a:t>
            </a:r>
            <a:r>
              <a:rPr lang="zh-CN" altLang="en-US" sz="2000" dirty="0">
                <a:solidFill>
                  <a:srgbClr val="000000"/>
                </a:solidFill>
                <a:latin typeface="宋体" charset="0"/>
                <a:ea typeface="宋体" charset="0"/>
                <a:cs typeface="宋体" charset="0"/>
              </a:rPr>
              <a:t>和</a:t>
            </a:r>
            <a:r>
              <a:rPr lang="en-US" altLang="zh-CN" sz="2000" dirty="0">
                <a:solidFill>
                  <a:srgbClr val="FF0000"/>
                </a:solidFill>
                <a:latin typeface="宋体" charset="0"/>
                <a:ea typeface="宋体" charset="0"/>
                <a:cs typeface="宋体" charset="0"/>
              </a:rPr>
              <a:t>rear</a:t>
            </a:r>
            <a:r>
              <a:rPr lang="zh-CN" altLang="en-US" sz="2000" dirty="0">
                <a:solidFill>
                  <a:srgbClr val="000000"/>
                </a:solidFill>
                <a:latin typeface="宋体" charset="0"/>
                <a:ea typeface="宋体" charset="0"/>
                <a:cs typeface="宋体" charset="0"/>
              </a:rPr>
              <a:t>分别指示队列头元素及队列尾元素的位置，为了描述方便，约定：</a:t>
            </a:r>
            <a:endParaRPr lang="zh-CN" altLang="en-US" sz="2000" dirty="0">
              <a:solidFill>
                <a:srgbClr val="000000"/>
              </a:solidFill>
              <a:latin typeface="宋体" charset="0"/>
              <a:ea typeface="宋体" charset="0"/>
              <a:cs typeface="宋体" charset="0"/>
            </a:endParaRPr>
          </a:p>
          <a:p>
            <a:pPr>
              <a:lnSpc>
                <a:spcPct val="150000"/>
              </a:lnSpc>
              <a:spcBef>
                <a:spcPct val="50000"/>
              </a:spcBef>
              <a:buClr>
                <a:schemeClr val="tx2"/>
              </a:buClr>
              <a:buFontTx/>
              <a:buChar char="•"/>
            </a:pPr>
            <a:r>
              <a:rPr lang="zh-CN" altLang="en-US" sz="2000" dirty="0">
                <a:solidFill>
                  <a:srgbClr val="FF0000"/>
                </a:solidFill>
                <a:latin typeface="宋体" charset="0"/>
                <a:ea typeface="宋体" charset="0"/>
                <a:cs typeface="宋体" charset="0"/>
              </a:rPr>
              <a:t>空队列时</a:t>
            </a:r>
            <a:r>
              <a:rPr lang="en-US" altLang="zh-CN" sz="2000" dirty="0">
                <a:solidFill>
                  <a:srgbClr val="FF0000"/>
                </a:solidFill>
                <a:latin typeface="宋体" charset="0"/>
                <a:ea typeface="宋体" charset="0"/>
                <a:cs typeface="宋体" charset="0"/>
              </a:rPr>
              <a:t>front=rear=0; </a:t>
            </a:r>
            <a:r>
              <a:rPr lang="zh-CN" altLang="en-US" sz="2000" dirty="0">
                <a:solidFill>
                  <a:schemeClr val="tx1"/>
                </a:solidFill>
                <a:latin typeface="宋体" charset="0"/>
                <a:ea typeface="宋体" charset="0"/>
                <a:cs typeface="宋体" charset="0"/>
              </a:rPr>
              <a:t>每当插入新的队列尾元素时，</a:t>
            </a:r>
            <a:r>
              <a:rPr lang="zh-CN" altLang="en-US" sz="2000" dirty="0">
                <a:solidFill>
                  <a:srgbClr val="FF0000"/>
                </a:solidFill>
                <a:latin typeface="宋体" charset="0"/>
                <a:ea typeface="宋体" charset="0"/>
                <a:cs typeface="宋体" charset="0"/>
              </a:rPr>
              <a:t>尾指针增</a:t>
            </a:r>
            <a:r>
              <a:rPr lang="en-US" altLang="zh-CN" sz="2000" dirty="0">
                <a:solidFill>
                  <a:srgbClr val="FF0000"/>
                </a:solidFill>
                <a:latin typeface="宋体" charset="0"/>
                <a:ea typeface="宋体" charset="0"/>
                <a:cs typeface="宋体" charset="0"/>
              </a:rPr>
              <a:t>1</a:t>
            </a:r>
            <a:r>
              <a:rPr lang="zh-CN" altLang="en-US" sz="2000" dirty="0">
                <a:solidFill>
                  <a:srgbClr val="FF0000"/>
                </a:solidFill>
                <a:latin typeface="宋体" charset="0"/>
                <a:ea typeface="宋体" charset="0"/>
                <a:cs typeface="宋体" charset="0"/>
              </a:rPr>
              <a:t>，</a:t>
            </a:r>
            <a:r>
              <a:rPr lang="zh-CN" altLang="en-US" sz="2000" dirty="0">
                <a:solidFill>
                  <a:schemeClr val="tx1"/>
                </a:solidFill>
                <a:latin typeface="宋体" charset="0"/>
                <a:ea typeface="宋体" charset="0"/>
                <a:cs typeface="宋体" charset="0"/>
              </a:rPr>
              <a:t>因此在非空队列中，</a:t>
            </a:r>
            <a:r>
              <a:rPr lang="zh-CN" altLang="en-US" sz="2000" dirty="0">
                <a:solidFill>
                  <a:srgbClr val="FF0000"/>
                </a:solidFill>
                <a:latin typeface="宋体" charset="0"/>
                <a:ea typeface="宋体" charset="0"/>
                <a:cs typeface="宋体" charset="0"/>
              </a:rPr>
              <a:t>头指针始终指向队列头元素，</a:t>
            </a:r>
            <a:r>
              <a:rPr lang="zh-CN" altLang="en-US" sz="2000" b="1" dirty="0">
                <a:solidFill>
                  <a:srgbClr val="FF0000"/>
                </a:solidFill>
                <a:latin typeface="宋体" charset="0"/>
                <a:ea typeface="宋体" charset="0"/>
                <a:cs typeface="宋体" charset="0"/>
              </a:rPr>
              <a:t>而尾指针始终指向队列尾元素的下一个位置</a:t>
            </a:r>
            <a:r>
              <a:rPr lang="zh-CN" altLang="en-US" sz="2000" dirty="0">
                <a:solidFill>
                  <a:srgbClr val="FF0000"/>
                </a:solidFill>
                <a:latin typeface="宋体" charset="0"/>
                <a:ea typeface="宋体" charset="0"/>
                <a:cs typeface="宋体" charset="0"/>
              </a:rPr>
              <a:t>。</a:t>
            </a:r>
            <a:endParaRPr lang="en-US" altLang="zh-CN" sz="2000" dirty="0">
              <a:solidFill>
                <a:srgbClr val="000000"/>
              </a:solidFill>
              <a:latin typeface="宋体" charset="0"/>
              <a:ea typeface="宋体" charset="0"/>
              <a:cs typeface="宋体" charset="0"/>
            </a:endParaRPr>
          </a:p>
        </p:txBody>
      </p:sp>
      <p:grpSp>
        <p:nvGrpSpPr>
          <p:cNvPr id="5" name="Group 4"/>
          <p:cNvGrpSpPr/>
          <p:nvPr/>
        </p:nvGrpSpPr>
        <p:grpSpPr bwMode="auto">
          <a:xfrm>
            <a:off x="1135063" y="4865107"/>
            <a:ext cx="6629400" cy="609600"/>
            <a:chOff x="624" y="3120"/>
            <a:chExt cx="4176" cy="384"/>
          </a:xfrm>
        </p:grpSpPr>
        <p:sp>
          <p:nvSpPr>
            <p:cNvPr id="6" name="Rectangle 5"/>
            <p:cNvSpPr>
              <a:spLocks noChangeArrowheads="1"/>
            </p:cNvSpPr>
            <p:nvPr/>
          </p:nvSpPr>
          <p:spPr bwMode="auto">
            <a:xfrm>
              <a:off x="624" y="3120"/>
              <a:ext cx="4176" cy="38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endParaRPr lang="zh-CN" altLang="en-US"/>
            </a:p>
          </p:txBody>
        </p:sp>
        <p:sp>
          <p:nvSpPr>
            <p:cNvPr id="7" name="Line 6"/>
            <p:cNvSpPr>
              <a:spLocks noChangeShapeType="1"/>
            </p:cNvSpPr>
            <p:nvPr/>
          </p:nvSpPr>
          <p:spPr bwMode="auto">
            <a:xfrm>
              <a:off x="1776" y="3120"/>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7"/>
            <p:cNvSpPr>
              <a:spLocks noChangeShapeType="1"/>
            </p:cNvSpPr>
            <p:nvPr/>
          </p:nvSpPr>
          <p:spPr bwMode="auto">
            <a:xfrm>
              <a:off x="2160" y="3120"/>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8"/>
            <p:cNvSpPr>
              <a:spLocks noChangeShapeType="1"/>
            </p:cNvSpPr>
            <p:nvPr/>
          </p:nvSpPr>
          <p:spPr bwMode="auto">
            <a:xfrm>
              <a:off x="2544" y="3120"/>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9"/>
            <p:cNvSpPr>
              <a:spLocks noChangeShapeType="1"/>
            </p:cNvSpPr>
            <p:nvPr/>
          </p:nvSpPr>
          <p:spPr bwMode="auto">
            <a:xfrm>
              <a:off x="3936" y="3312"/>
              <a:ext cx="336"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0"/>
            <p:cNvSpPr>
              <a:spLocks noChangeShapeType="1"/>
            </p:cNvSpPr>
            <p:nvPr/>
          </p:nvSpPr>
          <p:spPr bwMode="auto">
            <a:xfrm>
              <a:off x="2928" y="3120"/>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1"/>
            <p:cNvSpPr>
              <a:spLocks noChangeShapeType="1"/>
            </p:cNvSpPr>
            <p:nvPr/>
          </p:nvSpPr>
          <p:spPr bwMode="auto">
            <a:xfrm>
              <a:off x="3312" y="3120"/>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2"/>
            <p:cNvSpPr>
              <a:spLocks noChangeShapeType="1"/>
            </p:cNvSpPr>
            <p:nvPr/>
          </p:nvSpPr>
          <p:spPr bwMode="auto">
            <a:xfrm>
              <a:off x="1392" y="3120"/>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3"/>
            <p:cNvSpPr>
              <a:spLocks noChangeShapeType="1"/>
            </p:cNvSpPr>
            <p:nvPr/>
          </p:nvSpPr>
          <p:spPr bwMode="auto">
            <a:xfrm>
              <a:off x="1008" y="3120"/>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Text Box 14"/>
            <p:cNvSpPr txBox="1">
              <a:spLocks noChangeArrowheads="1"/>
            </p:cNvSpPr>
            <p:nvPr/>
          </p:nvSpPr>
          <p:spPr bwMode="auto">
            <a:xfrm>
              <a:off x="1440" y="3168"/>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603050405020304" pitchFamily="18" charset="0"/>
                </a:rPr>
                <a:t>a1</a:t>
              </a:r>
              <a:endParaRPr kumimoji="1" lang="en-US" altLang="zh-CN" sz="2400">
                <a:latin typeface="Times New Roman" panose="02020603050405020304" pitchFamily="18" charset="0"/>
              </a:endParaRPr>
            </a:p>
          </p:txBody>
        </p:sp>
        <p:sp>
          <p:nvSpPr>
            <p:cNvPr id="17" name="Text Box 15"/>
            <p:cNvSpPr txBox="1">
              <a:spLocks noChangeArrowheads="1"/>
            </p:cNvSpPr>
            <p:nvPr/>
          </p:nvSpPr>
          <p:spPr bwMode="auto">
            <a:xfrm>
              <a:off x="1824" y="3168"/>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603050405020304" pitchFamily="18" charset="0"/>
                </a:rPr>
                <a:t>a2</a:t>
              </a:r>
              <a:endParaRPr kumimoji="1" lang="en-US" altLang="zh-CN" sz="2400">
                <a:latin typeface="Times New Roman" panose="02020603050405020304" pitchFamily="18" charset="0"/>
              </a:endParaRPr>
            </a:p>
          </p:txBody>
        </p:sp>
        <p:sp>
          <p:nvSpPr>
            <p:cNvPr id="18" name="Text Box 16"/>
            <p:cNvSpPr txBox="1">
              <a:spLocks noChangeArrowheads="1"/>
            </p:cNvSpPr>
            <p:nvPr/>
          </p:nvSpPr>
          <p:spPr bwMode="auto">
            <a:xfrm>
              <a:off x="2199" y="3168"/>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603050405020304" pitchFamily="18" charset="0"/>
                </a:rPr>
                <a:t>a3</a:t>
              </a:r>
              <a:endParaRPr kumimoji="1" lang="en-US" altLang="zh-CN" sz="2400">
                <a:latin typeface="Times New Roman" panose="02020603050405020304" pitchFamily="18" charset="0"/>
              </a:endParaRPr>
            </a:p>
          </p:txBody>
        </p:sp>
        <p:sp>
          <p:nvSpPr>
            <p:cNvPr id="19" name="Text Box 17"/>
            <p:cNvSpPr txBox="1">
              <a:spLocks noChangeArrowheads="1"/>
            </p:cNvSpPr>
            <p:nvPr/>
          </p:nvSpPr>
          <p:spPr bwMode="auto">
            <a:xfrm>
              <a:off x="2592" y="3168"/>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603050405020304" pitchFamily="18" charset="0"/>
                </a:rPr>
                <a:t>a4</a:t>
              </a:r>
              <a:endParaRPr kumimoji="1" lang="en-US" altLang="zh-CN" sz="2400">
                <a:latin typeface="Times New Roman" panose="02020603050405020304" pitchFamily="18" charset="0"/>
              </a:endParaRPr>
            </a:p>
          </p:txBody>
        </p:sp>
      </p:grpSp>
      <p:sp>
        <p:nvSpPr>
          <p:cNvPr id="20" name="Text Box 20"/>
          <p:cNvSpPr txBox="1">
            <a:spLocks noChangeArrowheads="1"/>
          </p:cNvSpPr>
          <p:nvPr/>
        </p:nvSpPr>
        <p:spPr bwMode="auto">
          <a:xfrm>
            <a:off x="2278063" y="5931907"/>
            <a:ext cx="776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603050405020304" pitchFamily="18" charset="0"/>
              </a:rPr>
              <a:t>front</a:t>
            </a:r>
            <a:endParaRPr kumimoji="1" lang="en-US" altLang="zh-CN" sz="2400">
              <a:latin typeface="Times New Roman" panose="02020603050405020304" pitchFamily="18" charset="0"/>
            </a:endParaRPr>
          </a:p>
        </p:txBody>
      </p:sp>
      <p:sp>
        <p:nvSpPr>
          <p:cNvPr id="21" name="Text Box 21"/>
          <p:cNvSpPr txBox="1">
            <a:spLocks noChangeArrowheads="1"/>
          </p:cNvSpPr>
          <p:nvPr/>
        </p:nvSpPr>
        <p:spPr bwMode="auto">
          <a:xfrm>
            <a:off x="4821238" y="5931907"/>
            <a:ext cx="657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603050405020304" pitchFamily="18" charset="0"/>
              </a:rPr>
              <a:t>rear</a:t>
            </a:r>
            <a:endParaRPr kumimoji="1" lang="en-US" altLang="zh-CN" sz="2400">
              <a:latin typeface="Times New Roman" panose="02020603050405020304" pitchFamily="18" charset="0"/>
            </a:endParaRPr>
          </a:p>
        </p:txBody>
      </p:sp>
      <p:sp>
        <p:nvSpPr>
          <p:cNvPr id="22" name="Line 22"/>
          <p:cNvSpPr>
            <a:spLocks noChangeShapeType="1"/>
          </p:cNvSpPr>
          <p:nvPr/>
        </p:nvSpPr>
        <p:spPr bwMode="auto">
          <a:xfrm flipV="1">
            <a:off x="2659063" y="5550907"/>
            <a:ext cx="0" cy="4572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23"/>
          <p:cNvSpPr>
            <a:spLocks noChangeShapeType="1"/>
          </p:cNvSpPr>
          <p:nvPr/>
        </p:nvSpPr>
        <p:spPr bwMode="auto">
          <a:xfrm flipV="1">
            <a:off x="5097463" y="5550907"/>
            <a:ext cx="0" cy="5334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Text Box 24"/>
          <p:cNvSpPr txBox="1">
            <a:spLocks noChangeArrowheads="1"/>
          </p:cNvSpPr>
          <p:nvPr/>
        </p:nvSpPr>
        <p:spPr bwMode="auto">
          <a:xfrm>
            <a:off x="1058863" y="4220582"/>
            <a:ext cx="1412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603050405020304" pitchFamily="18" charset="0"/>
              </a:rPr>
              <a:t>A[0] A[1]</a:t>
            </a:r>
            <a:endParaRPr kumimoji="1" lang="en-US" altLang="zh-CN" sz="2400">
              <a:latin typeface="Times New Roman" panose="02020603050405020304" pitchFamily="18" charset="0"/>
            </a:endParaRPr>
          </a:p>
        </p:txBody>
      </p:sp>
      <p:sp>
        <p:nvSpPr>
          <p:cNvPr id="25" name="Text Box 25"/>
          <p:cNvSpPr txBox="1">
            <a:spLocks noChangeArrowheads="1"/>
          </p:cNvSpPr>
          <p:nvPr/>
        </p:nvSpPr>
        <p:spPr bwMode="auto">
          <a:xfrm>
            <a:off x="7004050" y="4255507"/>
            <a:ext cx="912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603050405020304" pitchFamily="18" charset="0"/>
              </a:rPr>
              <a:t>A[99]</a:t>
            </a:r>
            <a:endParaRPr kumimoji="1" lang="en-US" altLang="zh-CN" sz="2400">
              <a:latin typeface="Times New Roman" panose="02020603050405020304" pitchFamily="18" charset="0"/>
            </a:endParaRPr>
          </a:p>
        </p:txBody>
      </p:sp>
    </p:spTree>
  </p:cSld>
  <p:clrMapOvr>
    <a:masterClrMapping/>
  </p:clrMapOvr>
  <p:transition>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54968" y="485801"/>
            <a:ext cx="7776864" cy="1015663"/>
          </a:xfrm>
          <a:prstGeom prst="rect">
            <a:avLst/>
          </a:prstGeom>
        </p:spPr>
        <p:txBody>
          <a:bodyPr wrap="square">
            <a:spAutoFit/>
          </a:bodyPr>
          <a:lstStyle/>
          <a:p>
            <a:pPr>
              <a:lnSpc>
                <a:spcPct val="150000"/>
              </a:lnSpc>
              <a:spcBef>
                <a:spcPct val="50000"/>
              </a:spcBef>
              <a:buClr>
                <a:schemeClr val="tx2"/>
              </a:buClr>
              <a:buFontTx/>
              <a:buChar char="•"/>
            </a:pPr>
            <a:r>
              <a:rPr lang="zh-CN" altLang="en-US" sz="2000" dirty="0">
                <a:solidFill>
                  <a:srgbClr val="000000"/>
                </a:solidFill>
                <a:ea typeface="楷体_GB2312" pitchFamily="49" charset="-122"/>
              </a:rPr>
              <a:t>随着入队出队的进行，会使整个队列整体向后移动，出现</a:t>
            </a:r>
            <a:r>
              <a:rPr lang="zh-CN" altLang="en-US" sz="2000" dirty="0">
                <a:solidFill>
                  <a:srgbClr val="FF0000"/>
                </a:solidFill>
                <a:ea typeface="楷体_GB2312" pitchFamily="49" charset="-122"/>
              </a:rPr>
              <a:t>“假溢出”</a:t>
            </a:r>
            <a:r>
              <a:rPr lang="zh-CN" altLang="en-US" sz="2000" dirty="0">
                <a:solidFill>
                  <a:srgbClr val="000000"/>
                </a:solidFill>
                <a:ea typeface="楷体_GB2312" pitchFamily="49" charset="-122"/>
              </a:rPr>
              <a:t>（最右图）</a:t>
            </a:r>
            <a:endParaRPr lang="zh-CN" altLang="en-US" sz="2000" dirty="0">
              <a:solidFill>
                <a:srgbClr val="000000"/>
              </a:solidFill>
              <a:latin typeface="楷体_GB2312" pitchFamily="49" charset="-122"/>
              <a:ea typeface="楷体_GB2312" pitchFamily="49" charset="-122"/>
            </a:endParaRPr>
          </a:p>
        </p:txBody>
      </p:sp>
      <p:grpSp>
        <p:nvGrpSpPr>
          <p:cNvPr id="4" name="Group 2"/>
          <p:cNvGrpSpPr/>
          <p:nvPr/>
        </p:nvGrpSpPr>
        <p:grpSpPr bwMode="auto">
          <a:xfrm>
            <a:off x="1295400" y="1781200"/>
            <a:ext cx="990600" cy="4572000"/>
            <a:chOff x="816" y="720"/>
            <a:chExt cx="624" cy="2880"/>
          </a:xfrm>
        </p:grpSpPr>
        <p:sp>
          <p:nvSpPr>
            <p:cNvPr id="5" name="Rectangle 3"/>
            <p:cNvSpPr>
              <a:spLocks noChangeArrowheads="1"/>
            </p:cNvSpPr>
            <p:nvPr/>
          </p:nvSpPr>
          <p:spPr bwMode="auto">
            <a:xfrm>
              <a:off x="816" y="720"/>
              <a:ext cx="624" cy="288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endParaRPr lang="zh-CN" altLang="en-US"/>
            </a:p>
          </p:txBody>
        </p:sp>
        <p:sp>
          <p:nvSpPr>
            <p:cNvPr id="6" name="Line 4"/>
            <p:cNvSpPr>
              <a:spLocks noChangeShapeType="1"/>
            </p:cNvSpPr>
            <p:nvPr/>
          </p:nvSpPr>
          <p:spPr bwMode="auto">
            <a:xfrm>
              <a:off x="816" y="1008"/>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5"/>
            <p:cNvSpPr>
              <a:spLocks noChangeShapeType="1"/>
            </p:cNvSpPr>
            <p:nvPr/>
          </p:nvSpPr>
          <p:spPr bwMode="auto">
            <a:xfrm>
              <a:off x="816" y="1296"/>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6"/>
            <p:cNvSpPr>
              <a:spLocks noChangeShapeType="1"/>
            </p:cNvSpPr>
            <p:nvPr/>
          </p:nvSpPr>
          <p:spPr bwMode="auto">
            <a:xfrm>
              <a:off x="816" y="1584"/>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7"/>
            <p:cNvSpPr>
              <a:spLocks noChangeShapeType="1"/>
            </p:cNvSpPr>
            <p:nvPr/>
          </p:nvSpPr>
          <p:spPr bwMode="auto">
            <a:xfrm>
              <a:off x="816" y="1872"/>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8"/>
            <p:cNvSpPr>
              <a:spLocks noChangeShapeType="1"/>
            </p:cNvSpPr>
            <p:nvPr/>
          </p:nvSpPr>
          <p:spPr bwMode="auto">
            <a:xfrm>
              <a:off x="816" y="2160"/>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9"/>
            <p:cNvSpPr>
              <a:spLocks noChangeShapeType="1"/>
            </p:cNvSpPr>
            <p:nvPr/>
          </p:nvSpPr>
          <p:spPr bwMode="auto">
            <a:xfrm>
              <a:off x="816" y="2448"/>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0"/>
            <p:cNvSpPr>
              <a:spLocks noChangeShapeType="1"/>
            </p:cNvSpPr>
            <p:nvPr/>
          </p:nvSpPr>
          <p:spPr bwMode="auto">
            <a:xfrm>
              <a:off x="816" y="2736"/>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1"/>
            <p:cNvSpPr>
              <a:spLocks noChangeShapeType="1"/>
            </p:cNvSpPr>
            <p:nvPr/>
          </p:nvSpPr>
          <p:spPr bwMode="auto">
            <a:xfrm>
              <a:off x="816" y="3024"/>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2"/>
            <p:cNvSpPr>
              <a:spLocks noChangeShapeType="1"/>
            </p:cNvSpPr>
            <p:nvPr/>
          </p:nvSpPr>
          <p:spPr bwMode="auto">
            <a:xfrm>
              <a:off x="816" y="3312"/>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5" name="Line 13"/>
          <p:cNvSpPr>
            <a:spLocks noChangeShapeType="1"/>
          </p:cNvSpPr>
          <p:nvPr/>
        </p:nvSpPr>
        <p:spPr bwMode="auto">
          <a:xfrm>
            <a:off x="244475" y="6277000"/>
            <a:ext cx="762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Text Box 14"/>
          <p:cNvSpPr txBox="1">
            <a:spLocks noChangeArrowheads="1"/>
          </p:cNvSpPr>
          <p:nvPr/>
        </p:nvSpPr>
        <p:spPr bwMode="auto">
          <a:xfrm>
            <a:off x="228600" y="6200800"/>
            <a:ext cx="776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603050405020304" pitchFamily="18" charset="0"/>
              </a:rPr>
              <a:t>front</a:t>
            </a:r>
            <a:endParaRPr kumimoji="1" lang="en-US" altLang="zh-CN" sz="2400">
              <a:latin typeface="Times New Roman" panose="02020603050405020304" pitchFamily="18" charset="0"/>
            </a:endParaRPr>
          </a:p>
        </p:txBody>
      </p:sp>
      <p:sp>
        <p:nvSpPr>
          <p:cNvPr id="17" name="Line 15"/>
          <p:cNvSpPr>
            <a:spLocks noChangeShapeType="1"/>
          </p:cNvSpPr>
          <p:nvPr/>
        </p:nvSpPr>
        <p:spPr bwMode="auto">
          <a:xfrm>
            <a:off x="244475" y="6048400"/>
            <a:ext cx="762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Text Box 16"/>
          <p:cNvSpPr txBox="1">
            <a:spLocks noChangeArrowheads="1"/>
          </p:cNvSpPr>
          <p:nvPr/>
        </p:nvSpPr>
        <p:spPr bwMode="auto">
          <a:xfrm>
            <a:off x="273050" y="5667400"/>
            <a:ext cx="657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603050405020304" pitchFamily="18" charset="0"/>
              </a:rPr>
              <a:t>rear</a:t>
            </a:r>
            <a:endParaRPr kumimoji="1" lang="en-US" altLang="zh-CN" sz="2400">
              <a:latin typeface="Times New Roman" panose="02020603050405020304" pitchFamily="18" charset="0"/>
            </a:endParaRPr>
          </a:p>
        </p:txBody>
      </p:sp>
      <p:grpSp>
        <p:nvGrpSpPr>
          <p:cNvPr id="19" name="Group 17"/>
          <p:cNvGrpSpPr/>
          <p:nvPr/>
        </p:nvGrpSpPr>
        <p:grpSpPr bwMode="auto">
          <a:xfrm>
            <a:off x="3352800" y="1781200"/>
            <a:ext cx="990600" cy="4572000"/>
            <a:chOff x="816" y="720"/>
            <a:chExt cx="624" cy="2880"/>
          </a:xfrm>
        </p:grpSpPr>
        <p:sp>
          <p:nvSpPr>
            <p:cNvPr id="20" name="Rectangle 18"/>
            <p:cNvSpPr>
              <a:spLocks noChangeArrowheads="1"/>
            </p:cNvSpPr>
            <p:nvPr/>
          </p:nvSpPr>
          <p:spPr bwMode="auto">
            <a:xfrm>
              <a:off x="816" y="720"/>
              <a:ext cx="624" cy="288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endParaRPr lang="zh-CN" altLang="en-US"/>
            </a:p>
          </p:txBody>
        </p:sp>
        <p:sp>
          <p:nvSpPr>
            <p:cNvPr id="21" name="Line 19"/>
            <p:cNvSpPr>
              <a:spLocks noChangeShapeType="1"/>
            </p:cNvSpPr>
            <p:nvPr/>
          </p:nvSpPr>
          <p:spPr bwMode="auto">
            <a:xfrm>
              <a:off x="816" y="1008"/>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20"/>
            <p:cNvSpPr>
              <a:spLocks noChangeShapeType="1"/>
            </p:cNvSpPr>
            <p:nvPr/>
          </p:nvSpPr>
          <p:spPr bwMode="auto">
            <a:xfrm>
              <a:off x="816" y="1296"/>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21"/>
            <p:cNvSpPr>
              <a:spLocks noChangeShapeType="1"/>
            </p:cNvSpPr>
            <p:nvPr/>
          </p:nvSpPr>
          <p:spPr bwMode="auto">
            <a:xfrm>
              <a:off x="816" y="1584"/>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22"/>
            <p:cNvSpPr>
              <a:spLocks noChangeShapeType="1"/>
            </p:cNvSpPr>
            <p:nvPr/>
          </p:nvSpPr>
          <p:spPr bwMode="auto">
            <a:xfrm>
              <a:off x="816" y="1872"/>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23"/>
            <p:cNvSpPr>
              <a:spLocks noChangeShapeType="1"/>
            </p:cNvSpPr>
            <p:nvPr/>
          </p:nvSpPr>
          <p:spPr bwMode="auto">
            <a:xfrm>
              <a:off x="816" y="2160"/>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24"/>
            <p:cNvSpPr>
              <a:spLocks noChangeShapeType="1"/>
            </p:cNvSpPr>
            <p:nvPr/>
          </p:nvSpPr>
          <p:spPr bwMode="auto">
            <a:xfrm>
              <a:off x="816" y="2448"/>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25"/>
            <p:cNvSpPr>
              <a:spLocks noChangeShapeType="1"/>
            </p:cNvSpPr>
            <p:nvPr/>
          </p:nvSpPr>
          <p:spPr bwMode="auto">
            <a:xfrm>
              <a:off x="816" y="2736"/>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26"/>
            <p:cNvSpPr>
              <a:spLocks noChangeShapeType="1"/>
            </p:cNvSpPr>
            <p:nvPr/>
          </p:nvSpPr>
          <p:spPr bwMode="auto">
            <a:xfrm>
              <a:off x="816" y="3024"/>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27"/>
            <p:cNvSpPr>
              <a:spLocks noChangeShapeType="1"/>
            </p:cNvSpPr>
            <p:nvPr/>
          </p:nvSpPr>
          <p:spPr bwMode="auto">
            <a:xfrm>
              <a:off x="816" y="3312"/>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 name="Group 28"/>
          <p:cNvGrpSpPr/>
          <p:nvPr/>
        </p:nvGrpSpPr>
        <p:grpSpPr bwMode="auto">
          <a:xfrm>
            <a:off x="5410200" y="1781200"/>
            <a:ext cx="990600" cy="4572000"/>
            <a:chOff x="816" y="720"/>
            <a:chExt cx="624" cy="2880"/>
          </a:xfrm>
        </p:grpSpPr>
        <p:sp>
          <p:nvSpPr>
            <p:cNvPr id="31" name="Rectangle 29"/>
            <p:cNvSpPr>
              <a:spLocks noChangeArrowheads="1"/>
            </p:cNvSpPr>
            <p:nvPr/>
          </p:nvSpPr>
          <p:spPr bwMode="auto">
            <a:xfrm>
              <a:off x="816" y="720"/>
              <a:ext cx="624" cy="288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endParaRPr lang="zh-CN" altLang="en-US"/>
            </a:p>
          </p:txBody>
        </p:sp>
        <p:sp>
          <p:nvSpPr>
            <p:cNvPr id="32" name="Line 30"/>
            <p:cNvSpPr>
              <a:spLocks noChangeShapeType="1"/>
            </p:cNvSpPr>
            <p:nvPr/>
          </p:nvSpPr>
          <p:spPr bwMode="auto">
            <a:xfrm>
              <a:off x="816" y="1008"/>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31"/>
            <p:cNvSpPr>
              <a:spLocks noChangeShapeType="1"/>
            </p:cNvSpPr>
            <p:nvPr/>
          </p:nvSpPr>
          <p:spPr bwMode="auto">
            <a:xfrm>
              <a:off x="816" y="1296"/>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32"/>
            <p:cNvSpPr>
              <a:spLocks noChangeShapeType="1"/>
            </p:cNvSpPr>
            <p:nvPr/>
          </p:nvSpPr>
          <p:spPr bwMode="auto">
            <a:xfrm>
              <a:off x="816" y="1584"/>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33"/>
            <p:cNvSpPr>
              <a:spLocks noChangeShapeType="1"/>
            </p:cNvSpPr>
            <p:nvPr/>
          </p:nvSpPr>
          <p:spPr bwMode="auto">
            <a:xfrm>
              <a:off x="816" y="1872"/>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34"/>
            <p:cNvSpPr>
              <a:spLocks noChangeShapeType="1"/>
            </p:cNvSpPr>
            <p:nvPr/>
          </p:nvSpPr>
          <p:spPr bwMode="auto">
            <a:xfrm>
              <a:off x="816" y="2160"/>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35"/>
            <p:cNvSpPr>
              <a:spLocks noChangeShapeType="1"/>
            </p:cNvSpPr>
            <p:nvPr/>
          </p:nvSpPr>
          <p:spPr bwMode="auto">
            <a:xfrm>
              <a:off x="816" y="2448"/>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36"/>
            <p:cNvSpPr>
              <a:spLocks noChangeShapeType="1"/>
            </p:cNvSpPr>
            <p:nvPr/>
          </p:nvSpPr>
          <p:spPr bwMode="auto">
            <a:xfrm>
              <a:off x="816" y="2736"/>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37"/>
            <p:cNvSpPr>
              <a:spLocks noChangeShapeType="1"/>
            </p:cNvSpPr>
            <p:nvPr/>
          </p:nvSpPr>
          <p:spPr bwMode="auto">
            <a:xfrm>
              <a:off x="816" y="3024"/>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38"/>
            <p:cNvSpPr>
              <a:spLocks noChangeShapeType="1"/>
            </p:cNvSpPr>
            <p:nvPr/>
          </p:nvSpPr>
          <p:spPr bwMode="auto">
            <a:xfrm>
              <a:off x="816" y="3312"/>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1" name="Group 39"/>
          <p:cNvGrpSpPr/>
          <p:nvPr/>
        </p:nvGrpSpPr>
        <p:grpSpPr bwMode="auto">
          <a:xfrm>
            <a:off x="7391400" y="1781200"/>
            <a:ext cx="990600" cy="4572000"/>
            <a:chOff x="816" y="720"/>
            <a:chExt cx="624" cy="2880"/>
          </a:xfrm>
        </p:grpSpPr>
        <p:sp>
          <p:nvSpPr>
            <p:cNvPr id="42" name="Rectangle 40"/>
            <p:cNvSpPr>
              <a:spLocks noChangeArrowheads="1"/>
            </p:cNvSpPr>
            <p:nvPr/>
          </p:nvSpPr>
          <p:spPr bwMode="auto">
            <a:xfrm>
              <a:off x="816" y="720"/>
              <a:ext cx="624" cy="288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endParaRPr lang="zh-CN" altLang="en-US"/>
            </a:p>
          </p:txBody>
        </p:sp>
        <p:sp>
          <p:nvSpPr>
            <p:cNvPr id="43" name="Line 41"/>
            <p:cNvSpPr>
              <a:spLocks noChangeShapeType="1"/>
            </p:cNvSpPr>
            <p:nvPr/>
          </p:nvSpPr>
          <p:spPr bwMode="auto">
            <a:xfrm>
              <a:off x="816" y="1008"/>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42"/>
            <p:cNvSpPr>
              <a:spLocks noChangeShapeType="1"/>
            </p:cNvSpPr>
            <p:nvPr/>
          </p:nvSpPr>
          <p:spPr bwMode="auto">
            <a:xfrm>
              <a:off x="816" y="1296"/>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43"/>
            <p:cNvSpPr>
              <a:spLocks noChangeShapeType="1"/>
            </p:cNvSpPr>
            <p:nvPr/>
          </p:nvSpPr>
          <p:spPr bwMode="auto">
            <a:xfrm>
              <a:off x="816" y="1584"/>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44"/>
            <p:cNvSpPr>
              <a:spLocks noChangeShapeType="1"/>
            </p:cNvSpPr>
            <p:nvPr/>
          </p:nvSpPr>
          <p:spPr bwMode="auto">
            <a:xfrm>
              <a:off x="816" y="1872"/>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45"/>
            <p:cNvSpPr>
              <a:spLocks noChangeShapeType="1"/>
            </p:cNvSpPr>
            <p:nvPr/>
          </p:nvSpPr>
          <p:spPr bwMode="auto">
            <a:xfrm>
              <a:off x="816" y="2160"/>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46"/>
            <p:cNvSpPr>
              <a:spLocks noChangeShapeType="1"/>
            </p:cNvSpPr>
            <p:nvPr/>
          </p:nvSpPr>
          <p:spPr bwMode="auto">
            <a:xfrm>
              <a:off x="816" y="2448"/>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47"/>
            <p:cNvSpPr>
              <a:spLocks noChangeShapeType="1"/>
            </p:cNvSpPr>
            <p:nvPr/>
          </p:nvSpPr>
          <p:spPr bwMode="auto">
            <a:xfrm>
              <a:off x="816" y="2736"/>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48"/>
            <p:cNvSpPr>
              <a:spLocks noChangeShapeType="1"/>
            </p:cNvSpPr>
            <p:nvPr/>
          </p:nvSpPr>
          <p:spPr bwMode="auto">
            <a:xfrm>
              <a:off x="816" y="3024"/>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Line 49"/>
            <p:cNvSpPr>
              <a:spLocks noChangeShapeType="1"/>
            </p:cNvSpPr>
            <p:nvPr/>
          </p:nvSpPr>
          <p:spPr bwMode="auto">
            <a:xfrm>
              <a:off x="816" y="3312"/>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2" name="Line 50"/>
          <p:cNvSpPr>
            <a:spLocks noChangeShapeType="1"/>
          </p:cNvSpPr>
          <p:nvPr/>
        </p:nvSpPr>
        <p:spPr bwMode="auto">
          <a:xfrm>
            <a:off x="2514600" y="6277000"/>
            <a:ext cx="762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Text Box 51"/>
          <p:cNvSpPr txBox="1">
            <a:spLocks noChangeArrowheads="1"/>
          </p:cNvSpPr>
          <p:nvPr/>
        </p:nvSpPr>
        <p:spPr bwMode="auto">
          <a:xfrm>
            <a:off x="2498725" y="5896000"/>
            <a:ext cx="776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603050405020304" pitchFamily="18" charset="0"/>
              </a:rPr>
              <a:t>front</a:t>
            </a:r>
            <a:endParaRPr kumimoji="1" lang="en-US" altLang="zh-CN" sz="2400">
              <a:latin typeface="Times New Roman" panose="02020603050405020304" pitchFamily="18" charset="0"/>
            </a:endParaRPr>
          </a:p>
        </p:txBody>
      </p:sp>
      <p:sp>
        <p:nvSpPr>
          <p:cNvPr id="54" name="Line 52"/>
          <p:cNvSpPr>
            <a:spLocks noChangeShapeType="1"/>
          </p:cNvSpPr>
          <p:nvPr/>
        </p:nvSpPr>
        <p:spPr bwMode="auto">
          <a:xfrm>
            <a:off x="2514600" y="4753000"/>
            <a:ext cx="762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Text Box 53"/>
          <p:cNvSpPr txBox="1">
            <a:spLocks noChangeArrowheads="1"/>
          </p:cNvSpPr>
          <p:nvPr/>
        </p:nvSpPr>
        <p:spPr bwMode="auto">
          <a:xfrm>
            <a:off x="2543175" y="4372000"/>
            <a:ext cx="657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603050405020304" pitchFamily="18" charset="0"/>
              </a:rPr>
              <a:t>rear</a:t>
            </a:r>
            <a:endParaRPr kumimoji="1" lang="en-US" altLang="zh-CN" sz="2400">
              <a:latin typeface="Times New Roman" panose="02020603050405020304" pitchFamily="18" charset="0"/>
            </a:endParaRPr>
          </a:p>
        </p:txBody>
      </p:sp>
      <p:sp>
        <p:nvSpPr>
          <p:cNvPr id="56" name="Line 54"/>
          <p:cNvSpPr>
            <a:spLocks noChangeShapeType="1"/>
          </p:cNvSpPr>
          <p:nvPr/>
        </p:nvSpPr>
        <p:spPr bwMode="auto">
          <a:xfrm>
            <a:off x="4572000" y="3457600"/>
            <a:ext cx="762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Text Box 55"/>
          <p:cNvSpPr txBox="1">
            <a:spLocks noChangeArrowheads="1"/>
          </p:cNvSpPr>
          <p:nvPr/>
        </p:nvSpPr>
        <p:spPr bwMode="auto">
          <a:xfrm>
            <a:off x="4556125" y="3076600"/>
            <a:ext cx="776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603050405020304" pitchFamily="18" charset="0"/>
              </a:rPr>
              <a:t>front</a:t>
            </a:r>
            <a:endParaRPr kumimoji="1" lang="en-US" altLang="zh-CN" sz="2400">
              <a:latin typeface="Times New Roman" panose="02020603050405020304" pitchFamily="18" charset="0"/>
            </a:endParaRPr>
          </a:p>
        </p:txBody>
      </p:sp>
      <p:sp>
        <p:nvSpPr>
          <p:cNvPr id="58" name="Line 56"/>
          <p:cNvSpPr>
            <a:spLocks noChangeShapeType="1"/>
          </p:cNvSpPr>
          <p:nvPr/>
        </p:nvSpPr>
        <p:spPr bwMode="auto">
          <a:xfrm>
            <a:off x="4572000" y="2543200"/>
            <a:ext cx="762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Text Box 57"/>
          <p:cNvSpPr txBox="1">
            <a:spLocks noChangeArrowheads="1"/>
          </p:cNvSpPr>
          <p:nvPr/>
        </p:nvSpPr>
        <p:spPr bwMode="auto">
          <a:xfrm>
            <a:off x="4600575" y="2162200"/>
            <a:ext cx="657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603050405020304" pitchFamily="18" charset="0"/>
              </a:rPr>
              <a:t>rear</a:t>
            </a:r>
            <a:endParaRPr kumimoji="1" lang="en-US" altLang="zh-CN" sz="2400">
              <a:latin typeface="Times New Roman" panose="02020603050405020304" pitchFamily="18" charset="0"/>
            </a:endParaRPr>
          </a:p>
        </p:txBody>
      </p:sp>
      <p:sp>
        <p:nvSpPr>
          <p:cNvPr id="60" name="Line 58"/>
          <p:cNvSpPr>
            <a:spLocks noChangeShapeType="1"/>
          </p:cNvSpPr>
          <p:nvPr/>
        </p:nvSpPr>
        <p:spPr bwMode="auto">
          <a:xfrm>
            <a:off x="6553200" y="3457600"/>
            <a:ext cx="762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Text Box 59"/>
          <p:cNvSpPr txBox="1">
            <a:spLocks noChangeArrowheads="1"/>
          </p:cNvSpPr>
          <p:nvPr/>
        </p:nvSpPr>
        <p:spPr bwMode="auto">
          <a:xfrm>
            <a:off x="6537325" y="3076600"/>
            <a:ext cx="776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603050405020304" pitchFamily="18" charset="0"/>
              </a:rPr>
              <a:t>front</a:t>
            </a:r>
            <a:endParaRPr kumimoji="1" lang="en-US" altLang="zh-CN" sz="2400">
              <a:latin typeface="Times New Roman" panose="02020603050405020304" pitchFamily="18" charset="0"/>
            </a:endParaRPr>
          </a:p>
        </p:txBody>
      </p:sp>
      <p:sp>
        <p:nvSpPr>
          <p:cNvPr id="62" name="Line 60"/>
          <p:cNvSpPr>
            <a:spLocks noChangeShapeType="1"/>
          </p:cNvSpPr>
          <p:nvPr/>
        </p:nvSpPr>
        <p:spPr bwMode="auto">
          <a:xfrm>
            <a:off x="6553200" y="1628800"/>
            <a:ext cx="762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Text Box 62"/>
          <p:cNvSpPr txBox="1">
            <a:spLocks noChangeArrowheads="1"/>
          </p:cNvSpPr>
          <p:nvPr/>
        </p:nvSpPr>
        <p:spPr bwMode="auto">
          <a:xfrm>
            <a:off x="3643313" y="4889525"/>
            <a:ext cx="471487"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25000"/>
              </a:lnSpc>
              <a:spcBef>
                <a:spcPct val="0"/>
              </a:spcBef>
              <a:buClrTx/>
              <a:buFontTx/>
              <a:buNone/>
            </a:pPr>
            <a:r>
              <a:rPr kumimoji="1" lang="en-US" altLang="zh-CN" sz="2400">
                <a:latin typeface="Times New Roman" panose="02020603050405020304" pitchFamily="18" charset="0"/>
              </a:rPr>
              <a:t>a3</a:t>
            </a:r>
            <a:endParaRPr kumimoji="1" lang="en-US" altLang="zh-CN" sz="2400">
              <a:latin typeface="Times New Roman" panose="02020603050405020304" pitchFamily="18" charset="0"/>
            </a:endParaRPr>
          </a:p>
          <a:p>
            <a:pPr eaLnBrk="1" hangingPunct="1">
              <a:lnSpc>
                <a:spcPct val="125000"/>
              </a:lnSpc>
              <a:spcBef>
                <a:spcPct val="0"/>
              </a:spcBef>
              <a:buClrTx/>
              <a:buFontTx/>
              <a:buNone/>
            </a:pPr>
            <a:r>
              <a:rPr kumimoji="1" lang="en-US" altLang="zh-CN" sz="2400">
                <a:latin typeface="Times New Roman" panose="02020603050405020304" pitchFamily="18" charset="0"/>
              </a:rPr>
              <a:t>a2</a:t>
            </a:r>
            <a:endParaRPr kumimoji="1" lang="en-US" altLang="zh-CN" sz="2400">
              <a:latin typeface="Times New Roman" panose="02020603050405020304" pitchFamily="18" charset="0"/>
            </a:endParaRPr>
          </a:p>
          <a:p>
            <a:pPr eaLnBrk="1" hangingPunct="1">
              <a:lnSpc>
                <a:spcPct val="125000"/>
              </a:lnSpc>
              <a:spcBef>
                <a:spcPct val="0"/>
              </a:spcBef>
              <a:buClrTx/>
              <a:buFontTx/>
              <a:buNone/>
            </a:pPr>
            <a:r>
              <a:rPr kumimoji="1" lang="en-US" altLang="zh-CN" sz="2400">
                <a:latin typeface="Times New Roman" panose="02020603050405020304" pitchFamily="18" charset="0"/>
              </a:rPr>
              <a:t>a1</a:t>
            </a:r>
            <a:endParaRPr kumimoji="1" lang="en-US" altLang="zh-CN" sz="2400">
              <a:latin typeface="Times New Roman" panose="02020603050405020304" pitchFamily="18" charset="0"/>
            </a:endParaRPr>
          </a:p>
        </p:txBody>
      </p:sp>
      <p:sp>
        <p:nvSpPr>
          <p:cNvPr id="64" name="Text Box 63"/>
          <p:cNvSpPr txBox="1">
            <a:spLocks noChangeArrowheads="1"/>
          </p:cNvSpPr>
          <p:nvPr/>
        </p:nvSpPr>
        <p:spPr bwMode="auto">
          <a:xfrm>
            <a:off x="5700713" y="2619400"/>
            <a:ext cx="47148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25000"/>
              </a:lnSpc>
              <a:spcBef>
                <a:spcPct val="0"/>
              </a:spcBef>
              <a:buClrTx/>
              <a:buFontTx/>
              <a:buNone/>
            </a:pPr>
            <a:r>
              <a:rPr kumimoji="1" lang="en-US" altLang="zh-CN" sz="2400">
                <a:latin typeface="Times New Roman" panose="02020603050405020304" pitchFamily="18" charset="0"/>
              </a:rPr>
              <a:t>a7</a:t>
            </a:r>
            <a:endParaRPr kumimoji="1" lang="en-US" altLang="zh-CN" sz="2400">
              <a:latin typeface="Times New Roman" panose="02020603050405020304" pitchFamily="18" charset="0"/>
            </a:endParaRPr>
          </a:p>
          <a:p>
            <a:pPr eaLnBrk="1" hangingPunct="1">
              <a:lnSpc>
                <a:spcPct val="125000"/>
              </a:lnSpc>
              <a:spcBef>
                <a:spcPct val="0"/>
              </a:spcBef>
              <a:buClrTx/>
              <a:buFontTx/>
              <a:buNone/>
            </a:pPr>
            <a:r>
              <a:rPr kumimoji="1" lang="en-US" altLang="zh-CN" sz="2400">
                <a:latin typeface="Times New Roman" panose="02020603050405020304" pitchFamily="18" charset="0"/>
              </a:rPr>
              <a:t>a6</a:t>
            </a:r>
            <a:endParaRPr kumimoji="1" lang="en-US" altLang="zh-CN" sz="2400">
              <a:latin typeface="Times New Roman" panose="02020603050405020304" pitchFamily="18" charset="0"/>
            </a:endParaRPr>
          </a:p>
        </p:txBody>
      </p:sp>
      <p:sp>
        <p:nvSpPr>
          <p:cNvPr id="65" name="Text Box 64"/>
          <p:cNvSpPr txBox="1">
            <a:spLocks noChangeArrowheads="1"/>
          </p:cNvSpPr>
          <p:nvPr/>
        </p:nvSpPr>
        <p:spPr bwMode="auto">
          <a:xfrm>
            <a:off x="7681913" y="1705000"/>
            <a:ext cx="471487"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25000"/>
              </a:lnSpc>
              <a:spcBef>
                <a:spcPct val="0"/>
              </a:spcBef>
              <a:buClrTx/>
              <a:buFontTx/>
              <a:buNone/>
            </a:pPr>
            <a:r>
              <a:rPr kumimoji="1" lang="en-US" altLang="zh-CN" sz="2400">
                <a:latin typeface="Times New Roman" panose="02020603050405020304" pitchFamily="18" charset="0"/>
              </a:rPr>
              <a:t>a9</a:t>
            </a:r>
            <a:endParaRPr kumimoji="1" lang="en-US" altLang="zh-CN" sz="2400">
              <a:latin typeface="Times New Roman" panose="02020603050405020304" pitchFamily="18" charset="0"/>
            </a:endParaRPr>
          </a:p>
          <a:p>
            <a:pPr eaLnBrk="1" hangingPunct="1">
              <a:lnSpc>
                <a:spcPct val="125000"/>
              </a:lnSpc>
              <a:spcBef>
                <a:spcPct val="0"/>
              </a:spcBef>
              <a:buClrTx/>
              <a:buFontTx/>
              <a:buNone/>
            </a:pPr>
            <a:r>
              <a:rPr kumimoji="1" lang="en-US" altLang="zh-CN" sz="2400">
                <a:latin typeface="Times New Roman" panose="02020603050405020304" pitchFamily="18" charset="0"/>
              </a:rPr>
              <a:t>a8</a:t>
            </a:r>
            <a:endParaRPr kumimoji="1" lang="en-US" altLang="zh-CN" sz="2400">
              <a:latin typeface="Times New Roman" panose="02020603050405020304" pitchFamily="18" charset="0"/>
            </a:endParaRPr>
          </a:p>
          <a:p>
            <a:pPr eaLnBrk="1" hangingPunct="1">
              <a:lnSpc>
                <a:spcPct val="125000"/>
              </a:lnSpc>
              <a:spcBef>
                <a:spcPct val="0"/>
              </a:spcBef>
              <a:buClrTx/>
              <a:buFontTx/>
              <a:buNone/>
            </a:pPr>
            <a:r>
              <a:rPr kumimoji="1" lang="en-US" altLang="zh-CN" sz="2400">
                <a:latin typeface="Times New Roman" panose="02020603050405020304" pitchFamily="18" charset="0"/>
              </a:rPr>
              <a:t>a7</a:t>
            </a:r>
            <a:endParaRPr kumimoji="1" lang="en-US" altLang="zh-CN" sz="2400">
              <a:latin typeface="Times New Roman" panose="02020603050405020304" pitchFamily="18" charset="0"/>
            </a:endParaRPr>
          </a:p>
          <a:p>
            <a:pPr eaLnBrk="1" hangingPunct="1">
              <a:lnSpc>
                <a:spcPct val="125000"/>
              </a:lnSpc>
              <a:spcBef>
                <a:spcPct val="0"/>
              </a:spcBef>
              <a:buClrTx/>
              <a:buFontTx/>
              <a:buNone/>
            </a:pPr>
            <a:r>
              <a:rPr kumimoji="1" lang="en-US" altLang="zh-CN" sz="2400">
                <a:latin typeface="Times New Roman" panose="02020603050405020304" pitchFamily="18" charset="0"/>
              </a:rPr>
              <a:t>a6</a:t>
            </a:r>
            <a:endParaRPr kumimoji="1" lang="en-US" altLang="zh-CN" sz="2400">
              <a:latin typeface="Times New Roman" panose="02020603050405020304" pitchFamily="18" charset="0"/>
            </a:endParaRPr>
          </a:p>
        </p:txBody>
      </p:sp>
      <p:sp>
        <p:nvSpPr>
          <p:cNvPr id="66" name="Text Box 66"/>
          <p:cNvSpPr txBox="1">
            <a:spLocks noChangeArrowheads="1"/>
          </p:cNvSpPr>
          <p:nvPr/>
        </p:nvSpPr>
        <p:spPr bwMode="auto">
          <a:xfrm>
            <a:off x="958850" y="1705000"/>
            <a:ext cx="336550"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25000"/>
              </a:lnSpc>
              <a:spcBef>
                <a:spcPct val="0"/>
              </a:spcBef>
              <a:buClrTx/>
              <a:buFontTx/>
              <a:buNone/>
            </a:pPr>
            <a:r>
              <a:rPr kumimoji="1" lang="en-US" altLang="zh-CN" sz="2400">
                <a:latin typeface="Times New Roman" panose="02020603050405020304" pitchFamily="18" charset="0"/>
              </a:rPr>
              <a:t>9</a:t>
            </a:r>
            <a:endParaRPr kumimoji="1" lang="en-US" altLang="zh-CN" sz="2400">
              <a:latin typeface="Times New Roman" panose="02020603050405020304" pitchFamily="18" charset="0"/>
            </a:endParaRPr>
          </a:p>
          <a:p>
            <a:pPr eaLnBrk="1" hangingPunct="1">
              <a:lnSpc>
                <a:spcPct val="125000"/>
              </a:lnSpc>
              <a:spcBef>
                <a:spcPct val="0"/>
              </a:spcBef>
              <a:buClrTx/>
              <a:buFontTx/>
              <a:buNone/>
            </a:pPr>
            <a:r>
              <a:rPr kumimoji="1" lang="en-US" altLang="zh-CN" sz="2400">
                <a:latin typeface="Times New Roman" panose="02020603050405020304" pitchFamily="18" charset="0"/>
              </a:rPr>
              <a:t>8</a:t>
            </a:r>
            <a:endParaRPr kumimoji="1" lang="en-US" altLang="zh-CN" sz="2400">
              <a:latin typeface="Times New Roman" panose="02020603050405020304" pitchFamily="18" charset="0"/>
            </a:endParaRPr>
          </a:p>
          <a:p>
            <a:pPr eaLnBrk="1" hangingPunct="1">
              <a:lnSpc>
                <a:spcPct val="125000"/>
              </a:lnSpc>
              <a:spcBef>
                <a:spcPct val="0"/>
              </a:spcBef>
              <a:buClrTx/>
              <a:buFontTx/>
              <a:buNone/>
            </a:pPr>
            <a:r>
              <a:rPr kumimoji="1" lang="en-US" altLang="zh-CN" sz="2400">
                <a:latin typeface="Times New Roman" panose="02020603050405020304" pitchFamily="18" charset="0"/>
              </a:rPr>
              <a:t>7</a:t>
            </a:r>
            <a:endParaRPr kumimoji="1" lang="en-US" altLang="zh-CN" sz="2400">
              <a:latin typeface="Times New Roman" panose="02020603050405020304" pitchFamily="18" charset="0"/>
            </a:endParaRPr>
          </a:p>
          <a:p>
            <a:pPr eaLnBrk="1" hangingPunct="1">
              <a:lnSpc>
                <a:spcPct val="125000"/>
              </a:lnSpc>
              <a:spcBef>
                <a:spcPct val="0"/>
              </a:spcBef>
              <a:buClrTx/>
              <a:buFontTx/>
              <a:buNone/>
            </a:pPr>
            <a:r>
              <a:rPr kumimoji="1" lang="en-US" altLang="zh-CN" sz="2400">
                <a:latin typeface="Times New Roman" panose="02020603050405020304" pitchFamily="18" charset="0"/>
              </a:rPr>
              <a:t>6</a:t>
            </a:r>
            <a:endParaRPr kumimoji="1" lang="en-US" altLang="zh-CN" sz="2400">
              <a:latin typeface="Times New Roman" panose="02020603050405020304" pitchFamily="18" charset="0"/>
            </a:endParaRPr>
          </a:p>
          <a:p>
            <a:pPr eaLnBrk="1" hangingPunct="1">
              <a:lnSpc>
                <a:spcPct val="125000"/>
              </a:lnSpc>
              <a:spcBef>
                <a:spcPct val="0"/>
              </a:spcBef>
              <a:buClrTx/>
              <a:buFontTx/>
              <a:buNone/>
            </a:pPr>
            <a:r>
              <a:rPr kumimoji="1" lang="en-US" altLang="zh-CN" sz="2400">
                <a:latin typeface="Times New Roman" panose="02020603050405020304" pitchFamily="18" charset="0"/>
              </a:rPr>
              <a:t>5</a:t>
            </a:r>
            <a:endParaRPr kumimoji="1" lang="en-US" altLang="zh-CN" sz="2400">
              <a:latin typeface="Times New Roman" panose="02020603050405020304" pitchFamily="18" charset="0"/>
            </a:endParaRPr>
          </a:p>
          <a:p>
            <a:pPr eaLnBrk="1" hangingPunct="1">
              <a:lnSpc>
                <a:spcPct val="125000"/>
              </a:lnSpc>
              <a:spcBef>
                <a:spcPct val="0"/>
              </a:spcBef>
              <a:buClrTx/>
              <a:buFontTx/>
              <a:buNone/>
            </a:pPr>
            <a:r>
              <a:rPr kumimoji="1" lang="en-US" altLang="zh-CN" sz="2400">
                <a:latin typeface="Times New Roman" panose="02020603050405020304" pitchFamily="18" charset="0"/>
              </a:rPr>
              <a:t>4</a:t>
            </a:r>
            <a:endParaRPr kumimoji="1" lang="en-US" altLang="zh-CN" sz="2400">
              <a:latin typeface="Times New Roman" panose="02020603050405020304" pitchFamily="18" charset="0"/>
            </a:endParaRPr>
          </a:p>
          <a:p>
            <a:pPr eaLnBrk="1" hangingPunct="1">
              <a:lnSpc>
                <a:spcPct val="125000"/>
              </a:lnSpc>
              <a:spcBef>
                <a:spcPct val="0"/>
              </a:spcBef>
              <a:buClrTx/>
              <a:buFontTx/>
              <a:buNone/>
            </a:pPr>
            <a:r>
              <a:rPr kumimoji="1" lang="en-US" altLang="zh-CN" sz="2400">
                <a:latin typeface="Times New Roman" panose="02020603050405020304" pitchFamily="18" charset="0"/>
              </a:rPr>
              <a:t>3</a:t>
            </a:r>
            <a:endParaRPr kumimoji="1" lang="en-US" altLang="zh-CN" sz="2400">
              <a:latin typeface="Times New Roman" panose="02020603050405020304" pitchFamily="18" charset="0"/>
            </a:endParaRPr>
          </a:p>
          <a:p>
            <a:pPr eaLnBrk="1" hangingPunct="1">
              <a:lnSpc>
                <a:spcPct val="125000"/>
              </a:lnSpc>
              <a:spcBef>
                <a:spcPct val="0"/>
              </a:spcBef>
              <a:buClrTx/>
              <a:buFontTx/>
              <a:buNone/>
            </a:pPr>
            <a:r>
              <a:rPr kumimoji="1" lang="en-US" altLang="zh-CN" sz="2400">
                <a:latin typeface="Times New Roman" panose="02020603050405020304" pitchFamily="18" charset="0"/>
              </a:rPr>
              <a:t>2</a:t>
            </a:r>
            <a:endParaRPr kumimoji="1" lang="en-US" altLang="zh-CN" sz="2400">
              <a:latin typeface="Times New Roman" panose="02020603050405020304" pitchFamily="18" charset="0"/>
            </a:endParaRPr>
          </a:p>
          <a:p>
            <a:pPr eaLnBrk="1" hangingPunct="1">
              <a:lnSpc>
                <a:spcPct val="125000"/>
              </a:lnSpc>
              <a:spcBef>
                <a:spcPct val="0"/>
              </a:spcBef>
              <a:buClrTx/>
              <a:buFontTx/>
              <a:buNone/>
            </a:pPr>
            <a:r>
              <a:rPr kumimoji="1" lang="en-US" altLang="zh-CN" sz="2400">
                <a:latin typeface="Times New Roman" panose="02020603050405020304" pitchFamily="18" charset="0"/>
              </a:rPr>
              <a:t>1</a:t>
            </a:r>
            <a:endParaRPr kumimoji="1" lang="en-US" altLang="zh-CN" sz="2400">
              <a:latin typeface="Times New Roman" panose="02020603050405020304" pitchFamily="18" charset="0"/>
            </a:endParaRPr>
          </a:p>
          <a:p>
            <a:pPr eaLnBrk="1" hangingPunct="1">
              <a:lnSpc>
                <a:spcPct val="125000"/>
              </a:lnSpc>
              <a:spcBef>
                <a:spcPct val="0"/>
              </a:spcBef>
              <a:buClrTx/>
              <a:buFontTx/>
              <a:buNone/>
            </a:pPr>
            <a:r>
              <a:rPr kumimoji="1" lang="en-US" altLang="zh-CN" sz="2400">
                <a:latin typeface="Times New Roman" panose="02020603050405020304" pitchFamily="18" charset="0"/>
              </a:rPr>
              <a:t>0</a:t>
            </a:r>
            <a:endParaRPr kumimoji="1" lang="en-US" altLang="zh-CN" sz="2400">
              <a:latin typeface="Times New Roman" panose="02020603050405020304" pitchFamily="18" charset="0"/>
            </a:endParaRPr>
          </a:p>
        </p:txBody>
      </p:sp>
    </p:spTree>
  </p:cSld>
  <p:clrMapOvr>
    <a:masterClrMapping/>
  </p:clrMapOvr>
  <p:transition>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p:cNvSpPr txBox="1">
            <a:spLocks noChangeArrowheads="1"/>
          </p:cNvSpPr>
          <p:nvPr/>
        </p:nvSpPr>
        <p:spPr bwMode="auto">
          <a:xfrm>
            <a:off x="250825" y="685800"/>
            <a:ext cx="8713788" cy="1477970"/>
          </a:xfrm>
          <a:prstGeom prst="rect">
            <a:avLst/>
          </a:prstGeom>
          <a:noFill/>
          <a:ln w="9525">
            <a:noFill/>
            <a:miter lim="800000"/>
          </a:ln>
        </p:spPr>
        <p:txBody>
          <a:bodyPr lIns="92075" tIns="46038" rIns="92075" bIns="46038">
            <a:spAutoFit/>
          </a:bodyPr>
          <a:lstStyle/>
          <a:p>
            <a:pPr indent="374650" eaLnBrk="0" hangingPunct="0">
              <a:lnSpc>
                <a:spcPct val="150000"/>
              </a:lnSpc>
              <a:buClr>
                <a:schemeClr val="tx2"/>
              </a:buClr>
              <a:buFontTx/>
              <a:buChar char="•"/>
            </a:pPr>
            <a:r>
              <a:rPr lang="zh-CN" altLang="en-US" sz="2000" dirty="0">
                <a:solidFill>
                  <a:srgbClr val="000000"/>
                </a:solidFill>
                <a:ea typeface="楷体_GB2312" pitchFamily="49" charset="-122"/>
              </a:rPr>
              <a:t>循环队列：</a:t>
            </a:r>
            <a:endParaRPr lang="en-US" altLang="zh-CN" sz="2000" dirty="0">
              <a:solidFill>
                <a:srgbClr val="000000"/>
              </a:solidFill>
              <a:ea typeface="楷体_GB2312" pitchFamily="49" charset="-122"/>
            </a:endParaRPr>
          </a:p>
          <a:p>
            <a:pPr indent="374650" eaLnBrk="0" hangingPunct="0">
              <a:lnSpc>
                <a:spcPct val="150000"/>
              </a:lnSpc>
              <a:buClr>
                <a:schemeClr val="tx2"/>
              </a:buClr>
              <a:buFontTx/>
              <a:buChar char="•"/>
            </a:pPr>
            <a:r>
              <a:rPr lang="zh-CN" altLang="en-US" sz="2000" dirty="0">
                <a:solidFill>
                  <a:srgbClr val="000000"/>
                </a:solidFill>
                <a:ea typeface="楷体_GB2312" pitchFamily="49" charset="-122"/>
              </a:rPr>
              <a:t>解决假溢出的方法：将队列的数据区看成头尾相接的循环结构，头尾指针的关系不变，将其称为“循环队列”，“循环队列”如下图所示。</a:t>
            </a:r>
            <a:endParaRPr lang="zh-CN" altLang="en-US" sz="2000" dirty="0">
              <a:solidFill>
                <a:srgbClr val="000000"/>
              </a:solidFill>
              <a:ea typeface="楷体_GB2312" pitchFamily="49" charset="-122"/>
            </a:endParaRPr>
          </a:p>
        </p:txBody>
      </p:sp>
      <p:sp>
        <p:nvSpPr>
          <p:cNvPr id="5" name="Text Box 29"/>
          <p:cNvSpPr txBox="1">
            <a:spLocks noChangeArrowheads="1"/>
          </p:cNvSpPr>
          <p:nvPr/>
        </p:nvSpPr>
        <p:spPr bwMode="auto">
          <a:xfrm>
            <a:off x="467544" y="2484525"/>
            <a:ext cx="3312368" cy="1418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50000"/>
              </a:lnSpc>
              <a:spcBef>
                <a:spcPct val="0"/>
              </a:spcBef>
              <a:buClrTx/>
              <a:buFontTx/>
              <a:buNone/>
            </a:pPr>
            <a:r>
              <a:rPr kumimoji="1" lang="zh-CN" altLang="en-US" sz="2000" dirty="0">
                <a:latin typeface="Times New Roman" panose="02020603050405020304" pitchFamily="18" charset="0"/>
              </a:rPr>
              <a:t>只要队列元素个数小于总的可用空间，插入删除就可以一直进行下去</a:t>
            </a:r>
            <a:endParaRPr kumimoji="1" lang="zh-CN" altLang="en-US" sz="2000" dirty="0">
              <a:latin typeface="Times New Roman" panose="02020603050405020304" pitchFamily="18" charset="0"/>
            </a:endParaRPr>
          </a:p>
        </p:txBody>
      </p:sp>
      <p:grpSp>
        <p:nvGrpSpPr>
          <p:cNvPr id="6" name="Group 2"/>
          <p:cNvGrpSpPr/>
          <p:nvPr/>
        </p:nvGrpSpPr>
        <p:grpSpPr bwMode="auto">
          <a:xfrm>
            <a:off x="4540250" y="2666256"/>
            <a:ext cx="3536950" cy="3733800"/>
            <a:chOff x="2860" y="384"/>
            <a:chExt cx="2228" cy="2352"/>
          </a:xfrm>
        </p:grpSpPr>
        <p:sp>
          <p:nvSpPr>
            <p:cNvPr id="7" name="Oval 3"/>
            <p:cNvSpPr>
              <a:spLocks noChangeArrowheads="1"/>
            </p:cNvSpPr>
            <p:nvPr/>
          </p:nvSpPr>
          <p:spPr bwMode="auto">
            <a:xfrm>
              <a:off x="3072" y="672"/>
              <a:ext cx="2016" cy="2064"/>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endParaRPr lang="zh-CN" altLang="en-US"/>
            </a:p>
          </p:txBody>
        </p:sp>
        <p:sp>
          <p:nvSpPr>
            <p:cNvPr id="8" name="Oval 4"/>
            <p:cNvSpPr>
              <a:spLocks noChangeArrowheads="1"/>
            </p:cNvSpPr>
            <p:nvPr/>
          </p:nvSpPr>
          <p:spPr bwMode="auto">
            <a:xfrm>
              <a:off x="3792" y="1392"/>
              <a:ext cx="576" cy="576"/>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endParaRPr lang="zh-CN" altLang="en-US"/>
            </a:p>
          </p:txBody>
        </p:sp>
        <p:sp>
          <p:nvSpPr>
            <p:cNvPr id="9" name="Line 5"/>
            <p:cNvSpPr>
              <a:spLocks noChangeShapeType="1"/>
            </p:cNvSpPr>
            <p:nvPr/>
          </p:nvSpPr>
          <p:spPr bwMode="auto">
            <a:xfrm>
              <a:off x="4080" y="1968"/>
              <a:ext cx="0" cy="76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6"/>
            <p:cNvSpPr>
              <a:spLocks noChangeShapeType="1"/>
            </p:cNvSpPr>
            <p:nvPr/>
          </p:nvSpPr>
          <p:spPr bwMode="auto">
            <a:xfrm>
              <a:off x="4080" y="672"/>
              <a:ext cx="0" cy="72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7"/>
            <p:cNvSpPr>
              <a:spLocks noChangeShapeType="1"/>
            </p:cNvSpPr>
            <p:nvPr/>
          </p:nvSpPr>
          <p:spPr bwMode="auto">
            <a:xfrm flipH="1">
              <a:off x="3072" y="1680"/>
              <a:ext cx="7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8"/>
            <p:cNvSpPr>
              <a:spLocks noChangeShapeType="1"/>
            </p:cNvSpPr>
            <p:nvPr/>
          </p:nvSpPr>
          <p:spPr bwMode="auto">
            <a:xfrm flipH="1" flipV="1">
              <a:off x="3600" y="816"/>
              <a:ext cx="336" cy="62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9"/>
            <p:cNvSpPr>
              <a:spLocks noChangeShapeType="1"/>
            </p:cNvSpPr>
            <p:nvPr/>
          </p:nvSpPr>
          <p:spPr bwMode="auto">
            <a:xfrm flipH="1" flipV="1">
              <a:off x="3216" y="1152"/>
              <a:ext cx="624"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0"/>
            <p:cNvSpPr>
              <a:spLocks noChangeShapeType="1"/>
            </p:cNvSpPr>
            <p:nvPr/>
          </p:nvSpPr>
          <p:spPr bwMode="auto">
            <a:xfrm flipH="1">
              <a:off x="3216" y="1824"/>
              <a:ext cx="624" cy="4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1"/>
            <p:cNvSpPr>
              <a:spLocks noChangeShapeType="1"/>
            </p:cNvSpPr>
            <p:nvPr/>
          </p:nvSpPr>
          <p:spPr bwMode="auto">
            <a:xfrm flipH="1">
              <a:off x="3600" y="1920"/>
              <a:ext cx="336" cy="67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Text Box 12"/>
            <p:cNvSpPr txBox="1">
              <a:spLocks noChangeArrowheads="1"/>
            </p:cNvSpPr>
            <p:nvPr/>
          </p:nvSpPr>
          <p:spPr bwMode="auto">
            <a:xfrm>
              <a:off x="3216" y="1728"/>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603050405020304" pitchFamily="18" charset="0"/>
                </a:rPr>
                <a:t>a6</a:t>
              </a:r>
              <a:endParaRPr kumimoji="1" lang="en-US" altLang="zh-CN" sz="2400">
                <a:latin typeface="Times New Roman" panose="02020603050405020304" pitchFamily="18" charset="0"/>
              </a:endParaRPr>
            </a:p>
          </p:txBody>
        </p:sp>
        <p:sp>
          <p:nvSpPr>
            <p:cNvPr id="17" name="Text Box 13"/>
            <p:cNvSpPr txBox="1">
              <a:spLocks noChangeArrowheads="1"/>
            </p:cNvSpPr>
            <p:nvPr/>
          </p:nvSpPr>
          <p:spPr bwMode="auto">
            <a:xfrm>
              <a:off x="3206" y="1322"/>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603050405020304" pitchFamily="18" charset="0"/>
                </a:rPr>
                <a:t>a7</a:t>
              </a:r>
              <a:endParaRPr kumimoji="1" lang="en-US" altLang="zh-CN" sz="2400">
                <a:latin typeface="Times New Roman" panose="02020603050405020304" pitchFamily="18" charset="0"/>
              </a:endParaRPr>
            </a:p>
          </p:txBody>
        </p:sp>
        <p:sp>
          <p:nvSpPr>
            <p:cNvPr id="18" name="Text Box 14"/>
            <p:cNvSpPr txBox="1">
              <a:spLocks noChangeArrowheads="1"/>
            </p:cNvSpPr>
            <p:nvPr/>
          </p:nvSpPr>
          <p:spPr bwMode="auto">
            <a:xfrm>
              <a:off x="3408" y="960"/>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603050405020304" pitchFamily="18" charset="0"/>
                </a:rPr>
                <a:t>a8</a:t>
              </a:r>
              <a:endParaRPr kumimoji="1" lang="en-US" altLang="zh-CN" sz="2400">
                <a:latin typeface="Times New Roman" panose="02020603050405020304" pitchFamily="18" charset="0"/>
              </a:endParaRPr>
            </a:p>
          </p:txBody>
        </p:sp>
        <p:sp>
          <p:nvSpPr>
            <p:cNvPr id="19" name="Text Box 15"/>
            <p:cNvSpPr txBox="1">
              <a:spLocks noChangeArrowheads="1"/>
            </p:cNvSpPr>
            <p:nvPr/>
          </p:nvSpPr>
          <p:spPr bwMode="auto">
            <a:xfrm>
              <a:off x="3735" y="768"/>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603050405020304" pitchFamily="18" charset="0"/>
                </a:rPr>
                <a:t>a9</a:t>
              </a:r>
              <a:endParaRPr kumimoji="1" lang="en-US" altLang="zh-CN" sz="2400">
                <a:latin typeface="Times New Roman" panose="02020603050405020304" pitchFamily="18" charset="0"/>
              </a:endParaRPr>
            </a:p>
          </p:txBody>
        </p:sp>
        <p:sp>
          <p:nvSpPr>
            <p:cNvPr id="20" name="Line 16"/>
            <p:cNvSpPr>
              <a:spLocks noChangeShapeType="1"/>
            </p:cNvSpPr>
            <p:nvPr/>
          </p:nvSpPr>
          <p:spPr bwMode="auto">
            <a:xfrm flipH="1">
              <a:off x="4224" y="816"/>
              <a:ext cx="336" cy="62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Text Box 17"/>
            <p:cNvSpPr txBox="1">
              <a:spLocks noChangeArrowheads="1"/>
            </p:cNvSpPr>
            <p:nvPr/>
          </p:nvSpPr>
          <p:spPr bwMode="auto">
            <a:xfrm>
              <a:off x="4262" y="38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603050405020304" pitchFamily="18" charset="0"/>
                </a:rPr>
                <a:t>0</a:t>
              </a:r>
              <a:endParaRPr kumimoji="1" lang="en-US" altLang="zh-CN" sz="2400">
                <a:latin typeface="Times New Roman" panose="02020603050405020304" pitchFamily="18" charset="0"/>
              </a:endParaRPr>
            </a:p>
          </p:txBody>
        </p:sp>
        <p:sp>
          <p:nvSpPr>
            <p:cNvPr id="22" name="Text Box 18"/>
            <p:cNvSpPr txBox="1">
              <a:spLocks noChangeArrowheads="1"/>
            </p:cNvSpPr>
            <p:nvPr/>
          </p:nvSpPr>
          <p:spPr bwMode="auto">
            <a:xfrm>
              <a:off x="3686" y="41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603050405020304" pitchFamily="18" charset="0"/>
                </a:rPr>
                <a:t>9</a:t>
              </a:r>
              <a:endParaRPr kumimoji="1" lang="en-US" altLang="zh-CN" sz="2400">
                <a:latin typeface="Times New Roman" panose="02020603050405020304" pitchFamily="18" charset="0"/>
              </a:endParaRPr>
            </a:p>
          </p:txBody>
        </p:sp>
        <p:sp>
          <p:nvSpPr>
            <p:cNvPr id="23" name="Text Box 19"/>
            <p:cNvSpPr txBox="1">
              <a:spLocks noChangeArrowheads="1"/>
            </p:cNvSpPr>
            <p:nvPr/>
          </p:nvSpPr>
          <p:spPr bwMode="auto">
            <a:xfrm>
              <a:off x="3158" y="74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603050405020304" pitchFamily="18" charset="0"/>
                </a:rPr>
                <a:t>8</a:t>
              </a:r>
              <a:endParaRPr kumimoji="1" lang="en-US" altLang="zh-CN" sz="2400">
                <a:latin typeface="Times New Roman" panose="02020603050405020304" pitchFamily="18" charset="0"/>
              </a:endParaRPr>
            </a:p>
          </p:txBody>
        </p:sp>
        <p:sp>
          <p:nvSpPr>
            <p:cNvPr id="24" name="Text Box 20"/>
            <p:cNvSpPr txBox="1">
              <a:spLocks noChangeArrowheads="1"/>
            </p:cNvSpPr>
            <p:nvPr/>
          </p:nvSpPr>
          <p:spPr bwMode="auto">
            <a:xfrm>
              <a:off x="2860" y="122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603050405020304" pitchFamily="18" charset="0"/>
                </a:rPr>
                <a:t>7</a:t>
              </a:r>
              <a:endParaRPr kumimoji="1" lang="en-US" altLang="zh-CN" sz="2400">
                <a:latin typeface="Times New Roman" panose="02020603050405020304" pitchFamily="18" charset="0"/>
              </a:endParaRPr>
            </a:p>
          </p:txBody>
        </p:sp>
        <p:sp>
          <p:nvSpPr>
            <p:cNvPr id="25" name="Line 21"/>
            <p:cNvSpPr>
              <a:spLocks noChangeShapeType="1"/>
            </p:cNvSpPr>
            <p:nvPr/>
          </p:nvSpPr>
          <p:spPr bwMode="auto">
            <a:xfrm flipV="1">
              <a:off x="4320" y="1200"/>
              <a:ext cx="624"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Text Box 22"/>
            <p:cNvSpPr txBox="1">
              <a:spLocks noChangeArrowheads="1"/>
            </p:cNvSpPr>
            <p:nvPr/>
          </p:nvSpPr>
          <p:spPr bwMode="auto">
            <a:xfrm>
              <a:off x="4790" y="69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603050405020304" pitchFamily="18" charset="0"/>
                </a:rPr>
                <a:t>1</a:t>
              </a:r>
              <a:endParaRPr kumimoji="1" lang="en-US" altLang="zh-CN" sz="2400">
                <a:latin typeface="Times New Roman" panose="02020603050405020304" pitchFamily="18" charset="0"/>
              </a:endParaRPr>
            </a:p>
          </p:txBody>
        </p:sp>
        <p:sp>
          <p:nvSpPr>
            <p:cNvPr id="27" name="Line 23"/>
            <p:cNvSpPr>
              <a:spLocks noChangeShapeType="1"/>
            </p:cNvSpPr>
            <p:nvPr/>
          </p:nvSpPr>
          <p:spPr bwMode="auto">
            <a:xfrm flipH="1">
              <a:off x="4416" y="1824"/>
              <a:ext cx="336" cy="528"/>
            </a:xfrm>
            <a:prstGeom prst="line">
              <a:avLst/>
            </a:prstGeom>
            <a:noFill/>
            <a:ln w="9525">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8" name="Line 24"/>
          <p:cNvSpPr>
            <a:spLocks noChangeShapeType="1"/>
          </p:cNvSpPr>
          <p:nvPr/>
        </p:nvSpPr>
        <p:spPr bwMode="auto">
          <a:xfrm>
            <a:off x="4114800" y="5257056"/>
            <a:ext cx="6858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Text Box 25"/>
          <p:cNvSpPr txBox="1">
            <a:spLocks noChangeArrowheads="1"/>
          </p:cNvSpPr>
          <p:nvPr/>
        </p:nvSpPr>
        <p:spPr bwMode="auto">
          <a:xfrm>
            <a:off x="3458355" y="5045114"/>
            <a:ext cx="6815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0"/>
              </a:spcBef>
              <a:buClrTx/>
              <a:buFontTx/>
              <a:buNone/>
            </a:pPr>
            <a:r>
              <a:rPr kumimoji="1" lang="en-US" altLang="zh-CN" sz="2000">
                <a:latin typeface="Times New Roman" panose="02020603050405020304" pitchFamily="18" charset="0"/>
              </a:rPr>
              <a:t>front</a:t>
            </a:r>
            <a:endParaRPr kumimoji="1" lang="en-US" altLang="zh-CN" sz="2000">
              <a:latin typeface="Times New Roman" panose="02020603050405020304" pitchFamily="18" charset="0"/>
            </a:endParaRPr>
          </a:p>
        </p:txBody>
      </p:sp>
      <p:sp>
        <p:nvSpPr>
          <p:cNvPr id="30" name="Line 26"/>
          <p:cNvSpPr>
            <a:spLocks noChangeShapeType="1"/>
          </p:cNvSpPr>
          <p:nvPr/>
        </p:nvSpPr>
        <p:spPr bwMode="auto">
          <a:xfrm>
            <a:off x="6705600" y="2590056"/>
            <a:ext cx="0" cy="3810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Text Box 27"/>
          <p:cNvSpPr txBox="1">
            <a:spLocks noChangeArrowheads="1"/>
          </p:cNvSpPr>
          <p:nvPr/>
        </p:nvSpPr>
        <p:spPr bwMode="auto">
          <a:xfrm>
            <a:off x="6156325" y="2132856"/>
            <a:ext cx="657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0"/>
              </a:spcBef>
              <a:buClrTx/>
              <a:buFontTx/>
              <a:buNone/>
            </a:pPr>
            <a:r>
              <a:rPr kumimoji="1" lang="en-US" altLang="zh-CN" sz="2400">
                <a:latin typeface="Times New Roman" panose="02020603050405020304" pitchFamily="18" charset="0"/>
              </a:rPr>
              <a:t>rear</a:t>
            </a:r>
            <a:endParaRPr kumimoji="1" lang="en-US" altLang="zh-CN" sz="2400">
              <a:latin typeface="Times New Roman" panose="02020603050405020304" pitchFamily="18" charset="0"/>
            </a:endParaRPr>
          </a:p>
        </p:txBody>
      </p:sp>
      <p:sp>
        <p:nvSpPr>
          <p:cNvPr id="32" name="Text Box 29"/>
          <p:cNvSpPr txBox="1">
            <a:spLocks noChangeArrowheads="1"/>
          </p:cNvSpPr>
          <p:nvPr/>
        </p:nvSpPr>
        <p:spPr bwMode="auto">
          <a:xfrm>
            <a:off x="539552" y="4246563"/>
            <a:ext cx="274947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0"/>
              </a:spcBef>
              <a:buClrTx/>
              <a:buFontTx/>
              <a:buNone/>
            </a:pPr>
            <a:r>
              <a:rPr kumimoji="1" lang="zh-CN" altLang="en-US" sz="2000" dirty="0">
                <a:latin typeface="Times New Roman" panose="02020603050405020304" pitchFamily="18" charset="0"/>
              </a:rPr>
              <a:t>队尾插入一个元素时：</a:t>
            </a:r>
            <a:endParaRPr kumimoji="1" lang="en-US" altLang="en-US" sz="2000" dirty="0">
              <a:latin typeface="Times New Roman" panose="02020603050405020304" pitchFamily="18" charset="0"/>
            </a:endParaRPr>
          </a:p>
          <a:p>
            <a:pPr eaLnBrk="1" hangingPunct="1">
              <a:lnSpc>
                <a:spcPct val="100000"/>
              </a:lnSpc>
              <a:spcBef>
                <a:spcPct val="0"/>
              </a:spcBef>
              <a:buClrTx/>
              <a:buFontTx/>
              <a:buNone/>
            </a:pPr>
            <a:r>
              <a:rPr kumimoji="1" lang="en-US" altLang="zh-CN" sz="2000" dirty="0">
                <a:latin typeface="Times New Roman" panose="02020603050405020304" pitchFamily="18" charset="0"/>
              </a:rPr>
              <a:t>rear = (rear + 1) %10</a:t>
            </a:r>
            <a:endParaRPr kumimoji="1" lang="en-US" altLang="zh-CN" sz="2000" dirty="0">
              <a:latin typeface="Times New Roman" panose="02020603050405020304" pitchFamily="18" charset="0"/>
            </a:endParaRPr>
          </a:p>
        </p:txBody>
      </p:sp>
      <p:sp>
        <p:nvSpPr>
          <p:cNvPr id="33" name="Text Box 30"/>
          <p:cNvSpPr txBox="1">
            <a:spLocks noChangeArrowheads="1"/>
          </p:cNvSpPr>
          <p:nvPr/>
        </p:nvSpPr>
        <p:spPr bwMode="auto">
          <a:xfrm>
            <a:off x="539552" y="5410200"/>
            <a:ext cx="274947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0"/>
              </a:spcBef>
              <a:buClrTx/>
              <a:buFontTx/>
              <a:buNone/>
            </a:pPr>
            <a:r>
              <a:rPr kumimoji="1" lang="zh-CN" altLang="en-US" sz="2000">
                <a:latin typeface="Times New Roman" panose="02020603050405020304" pitchFamily="18" charset="0"/>
              </a:rPr>
              <a:t>队头删除一个元素时：</a:t>
            </a:r>
            <a:endParaRPr kumimoji="1" lang="en-US" altLang="en-US" sz="2000">
              <a:latin typeface="Times New Roman" panose="02020603050405020304" pitchFamily="18" charset="0"/>
            </a:endParaRPr>
          </a:p>
          <a:p>
            <a:pPr eaLnBrk="1" hangingPunct="1">
              <a:lnSpc>
                <a:spcPct val="100000"/>
              </a:lnSpc>
              <a:spcBef>
                <a:spcPct val="0"/>
              </a:spcBef>
              <a:buClrTx/>
              <a:buFontTx/>
              <a:buNone/>
            </a:pPr>
            <a:r>
              <a:rPr kumimoji="1" lang="en-US" altLang="zh-CN" sz="2000">
                <a:latin typeface="Times New Roman" panose="02020603050405020304" pitchFamily="18" charset="0"/>
              </a:rPr>
              <a:t>front = (front + 1) %10</a:t>
            </a:r>
            <a:endParaRPr kumimoji="1" lang="en-US" altLang="zh-CN" sz="200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utoUpdateAnimBg="0" build="p"/>
      <p:bldP spid="33" grpId="0" autoUpdateAnimBg="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3505200" y="5421313"/>
            <a:ext cx="2362200" cy="573087"/>
          </a:xfrm>
          <a:prstGeom prst="rect">
            <a:avLst/>
          </a:prstGeom>
          <a:noFill/>
          <a:ln w="9525">
            <a:noFill/>
            <a:miter lim="800000"/>
          </a:ln>
        </p:spPr>
        <p:txBody>
          <a:bodyPr/>
          <a:lstStyle/>
          <a:p>
            <a:pPr>
              <a:lnSpc>
                <a:spcPct val="100000"/>
              </a:lnSpc>
            </a:pPr>
            <a:r>
              <a:rPr lang="en-US" altLang="zh-CN" sz="2600"/>
              <a:t>          67</a:t>
            </a:r>
            <a:endParaRPr lang="en-US" altLang="zh-CN" sz="2600" baseline="-18000"/>
          </a:p>
        </p:txBody>
      </p:sp>
      <p:sp>
        <p:nvSpPr>
          <p:cNvPr id="24579" name="Rectangle 3"/>
          <p:cNvSpPr>
            <a:spLocks noChangeArrowheads="1"/>
          </p:cNvSpPr>
          <p:nvPr/>
        </p:nvSpPr>
        <p:spPr bwMode="auto">
          <a:xfrm>
            <a:off x="3505200" y="3868738"/>
            <a:ext cx="2362200" cy="1008062"/>
          </a:xfrm>
          <a:prstGeom prst="rect">
            <a:avLst/>
          </a:prstGeom>
          <a:noFill/>
          <a:ln w="9525">
            <a:noFill/>
            <a:miter lim="800000"/>
          </a:ln>
        </p:spPr>
        <p:txBody>
          <a:bodyPr/>
          <a:lstStyle/>
          <a:p>
            <a:pPr>
              <a:lnSpc>
                <a:spcPct val="100000"/>
              </a:lnSpc>
            </a:pPr>
            <a:endParaRPr lang="zh-CN" altLang="zh-CN" sz="2600"/>
          </a:p>
        </p:txBody>
      </p:sp>
      <p:sp>
        <p:nvSpPr>
          <p:cNvPr id="24580" name="Line 4"/>
          <p:cNvSpPr>
            <a:spLocks noChangeShapeType="1"/>
          </p:cNvSpPr>
          <p:nvPr/>
        </p:nvSpPr>
        <p:spPr bwMode="auto">
          <a:xfrm>
            <a:off x="3505200" y="3124200"/>
            <a:ext cx="2362200" cy="0"/>
          </a:xfrm>
          <a:prstGeom prst="line">
            <a:avLst/>
          </a:prstGeom>
          <a:noFill/>
          <a:ln w="28575" cap="sq">
            <a:solidFill>
              <a:schemeClr val="tx1"/>
            </a:solidFill>
            <a:miter lim="800000"/>
          </a:ln>
        </p:spPr>
        <p:txBody>
          <a:bodyPr wrap="none"/>
          <a:lstStyle/>
          <a:p>
            <a:endParaRPr lang="zh-CN" altLang="en-US"/>
          </a:p>
        </p:txBody>
      </p:sp>
      <p:sp>
        <p:nvSpPr>
          <p:cNvPr id="24581" name="Line 5"/>
          <p:cNvSpPr>
            <a:spLocks noChangeShapeType="1"/>
          </p:cNvSpPr>
          <p:nvPr/>
        </p:nvSpPr>
        <p:spPr bwMode="auto">
          <a:xfrm>
            <a:off x="3505200" y="3733800"/>
            <a:ext cx="2362200" cy="0"/>
          </a:xfrm>
          <a:prstGeom prst="line">
            <a:avLst/>
          </a:prstGeom>
          <a:noFill/>
          <a:ln w="12700">
            <a:solidFill>
              <a:schemeClr val="tx1"/>
            </a:solidFill>
            <a:miter lim="800000"/>
          </a:ln>
        </p:spPr>
        <p:txBody>
          <a:bodyPr wrap="none"/>
          <a:lstStyle/>
          <a:p>
            <a:endParaRPr lang="zh-CN" altLang="en-US"/>
          </a:p>
        </p:txBody>
      </p:sp>
      <p:sp>
        <p:nvSpPr>
          <p:cNvPr id="24582" name="Line 6"/>
          <p:cNvSpPr>
            <a:spLocks noChangeShapeType="1"/>
          </p:cNvSpPr>
          <p:nvPr/>
        </p:nvSpPr>
        <p:spPr bwMode="auto">
          <a:xfrm>
            <a:off x="3505200" y="4329113"/>
            <a:ext cx="2362200" cy="0"/>
          </a:xfrm>
          <a:prstGeom prst="line">
            <a:avLst/>
          </a:prstGeom>
          <a:noFill/>
          <a:ln w="12700">
            <a:solidFill>
              <a:schemeClr val="tx1"/>
            </a:solidFill>
            <a:miter lim="800000"/>
          </a:ln>
        </p:spPr>
        <p:txBody>
          <a:bodyPr wrap="none"/>
          <a:lstStyle/>
          <a:p>
            <a:endParaRPr lang="zh-CN" altLang="en-US"/>
          </a:p>
        </p:txBody>
      </p:sp>
      <p:sp>
        <p:nvSpPr>
          <p:cNvPr id="24583" name="Line 7"/>
          <p:cNvSpPr>
            <a:spLocks noChangeShapeType="1"/>
          </p:cNvSpPr>
          <p:nvPr/>
        </p:nvSpPr>
        <p:spPr bwMode="auto">
          <a:xfrm>
            <a:off x="3505200" y="4876800"/>
            <a:ext cx="2362200" cy="0"/>
          </a:xfrm>
          <a:prstGeom prst="line">
            <a:avLst/>
          </a:prstGeom>
          <a:noFill/>
          <a:ln w="12700">
            <a:solidFill>
              <a:schemeClr val="tx1"/>
            </a:solidFill>
            <a:miter lim="800000"/>
          </a:ln>
        </p:spPr>
        <p:txBody>
          <a:bodyPr wrap="none"/>
          <a:lstStyle/>
          <a:p>
            <a:endParaRPr lang="zh-CN" altLang="en-US"/>
          </a:p>
        </p:txBody>
      </p:sp>
      <p:sp>
        <p:nvSpPr>
          <p:cNvPr id="24584" name="Line 8"/>
          <p:cNvSpPr>
            <a:spLocks noChangeShapeType="1"/>
          </p:cNvSpPr>
          <p:nvPr/>
        </p:nvSpPr>
        <p:spPr bwMode="auto">
          <a:xfrm>
            <a:off x="3505200" y="5421313"/>
            <a:ext cx="2362200" cy="0"/>
          </a:xfrm>
          <a:prstGeom prst="line">
            <a:avLst/>
          </a:prstGeom>
          <a:noFill/>
          <a:ln w="12700">
            <a:solidFill>
              <a:schemeClr val="tx1"/>
            </a:solidFill>
            <a:miter lim="800000"/>
          </a:ln>
        </p:spPr>
        <p:txBody>
          <a:bodyPr wrap="none"/>
          <a:lstStyle/>
          <a:p>
            <a:endParaRPr lang="zh-CN" altLang="en-US"/>
          </a:p>
        </p:txBody>
      </p:sp>
      <p:sp>
        <p:nvSpPr>
          <p:cNvPr id="24585" name="Line 9"/>
          <p:cNvSpPr>
            <a:spLocks noChangeShapeType="1"/>
          </p:cNvSpPr>
          <p:nvPr/>
        </p:nvSpPr>
        <p:spPr bwMode="auto">
          <a:xfrm>
            <a:off x="3505200" y="5994400"/>
            <a:ext cx="2362200" cy="0"/>
          </a:xfrm>
          <a:prstGeom prst="line">
            <a:avLst/>
          </a:prstGeom>
          <a:noFill/>
          <a:ln w="28575" cap="sq">
            <a:solidFill>
              <a:schemeClr val="tx1"/>
            </a:solidFill>
            <a:miter lim="800000"/>
          </a:ln>
        </p:spPr>
        <p:txBody>
          <a:bodyPr wrap="none"/>
          <a:lstStyle/>
          <a:p>
            <a:endParaRPr lang="zh-CN" altLang="en-US"/>
          </a:p>
        </p:txBody>
      </p:sp>
      <p:sp>
        <p:nvSpPr>
          <p:cNvPr id="24586" name="Line 10"/>
          <p:cNvSpPr>
            <a:spLocks noChangeShapeType="1"/>
          </p:cNvSpPr>
          <p:nvPr/>
        </p:nvSpPr>
        <p:spPr bwMode="auto">
          <a:xfrm>
            <a:off x="3505200" y="2590800"/>
            <a:ext cx="0" cy="3403600"/>
          </a:xfrm>
          <a:prstGeom prst="line">
            <a:avLst/>
          </a:prstGeom>
          <a:noFill/>
          <a:ln w="28575" cap="sq">
            <a:solidFill>
              <a:schemeClr val="tx1"/>
            </a:solidFill>
            <a:miter lim="800000"/>
          </a:ln>
        </p:spPr>
        <p:txBody>
          <a:bodyPr wrap="none"/>
          <a:lstStyle/>
          <a:p>
            <a:endParaRPr lang="zh-CN" altLang="en-US"/>
          </a:p>
        </p:txBody>
      </p:sp>
      <p:sp>
        <p:nvSpPr>
          <p:cNvPr id="24587" name="Line 11"/>
          <p:cNvSpPr>
            <a:spLocks noChangeShapeType="1"/>
          </p:cNvSpPr>
          <p:nvPr/>
        </p:nvSpPr>
        <p:spPr bwMode="auto">
          <a:xfrm>
            <a:off x="5867400" y="2590800"/>
            <a:ext cx="0" cy="3403600"/>
          </a:xfrm>
          <a:prstGeom prst="line">
            <a:avLst/>
          </a:prstGeom>
          <a:noFill/>
          <a:ln w="28575" cap="sq">
            <a:solidFill>
              <a:schemeClr val="tx1"/>
            </a:solidFill>
            <a:miter lim="800000"/>
          </a:ln>
        </p:spPr>
        <p:txBody>
          <a:bodyPr wrap="none"/>
          <a:lstStyle/>
          <a:p>
            <a:endParaRPr lang="zh-CN" altLang="en-US"/>
          </a:p>
        </p:txBody>
      </p:sp>
      <p:sp>
        <p:nvSpPr>
          <p:cNvPr id="24588" name="Line 12"/>
          <p:cNvSpPr>
            <a:spLocks noChangeShapeType="1"/>
          </p:cNvSpPr>
          <p:nvPr/>
        </p:nvSpPr>
        <p:spPr bwMode="auto">
          <a:xfrm>
            <a:off x="3505200" y="2057400"/>
            <a:ext cx="0" cy="838200"/>
          </a:xfrm>
          <a:prstGeom prst="line">
            <a:avLst/>
          </a:prstGeom>
          <a:noFill/>
          <a:ln w="9525">
            <a:solidFill>
              <a:schemeClr val="tx1"/>
            </a:solidFill>
            <a:miter lim="800000"/>
          </a:ln>
        </p:spPr>
        <p:txBody>
          <a:bodyPr wrap="none"/>
          <a:lstStyle/>
          <a:p>
            <a:endParaRPr lang="zh-CN" altLang="en-US"/>
          </a:p>
        </p:txBody>
      </p:sp>
      <p:sp>
        <p:nvSpPr>
          <p:cNvPr id="24589" name="Line 13"/>
          <p:cNvSpPr>
            <a:spLocks noChangeShapeType="1"/>
          </p:cNvSpPr>
          <p:nvPr/>
        </p:nvSpPr>
        <p:spPr bwMode="auto">
          <a:xfrm>
            <a:off x="3505200" y="2133600"/>
            <a:ext cx="0" cy="304800"/>
          </a:xfrm>
          <a:prstGeom prst="line">
            <a:avLst/>
          </a:prstGeom>
          <a:noFill/>
          <a:ln w="9525">
            <a:solidFill>
              <a:schemeClr val="tx1"/>
            </a:solidFill>
            <a:miter lim="800000"/>
          </a:ln>
        </p:spPr>
        <p:txBody>
          <a:bodyPr wrap="none"/>
          <a:lstStyle/>
          <a:p>
            <a:endParaRPr lang="zh-CN" altLang="en-US"/>
          </a:p>
        </p:txBody>
      </p:sp>
      <p:sp>
        <p:nvSpPr>
          <p:cNvPr id="24590" name="Line 14"/>
          <p:cNvSpPr>
            <a:spLocks noChangeShapeType="1"/>
          </p:cNvSpPr>
          <p:nvPr/>
        </p:nvSpPr>
        <p:spPr bwMode="auto">
          <a:xfrm>
            <a:off x="5867400" y="2133600"/>
            <a:ext cx="0" cy="762000"/>
          </a:xfrm>
          <a:prstGeom prst="line">
            <a:avLst/>
          </a:prstGeom>
          <a:noFill/>
          <a:ln w="19050">
            <a:solidFill>
              <a:schemeClr val="tx1"/>
            </a:solidFill>
            <a:miter lim="800000"/>
          </a:ln>
        </p:spPr>
        <p:txBody>
          <a:bodyPr wrap="none"/>
          <a:lstStyle/>
          <a:p>
            <a:endParaRPr lang="zh-CN" altLang="en-US"/>
          </a:p>
        </p:txBody>
      </p:sp>
      <p:sp>
        <p:nvSpPr>
          <p:cNvPr id="24591" name="Line 15"/>
          <p:cNvSpPr>
            <a:spLocks noChangeShapeType="1"/>
          </p:cNvSpPr>
          <p:nvPr/>
        </p:nvSpPr>
        <p:spPr bwMode="auto">
          <a:xfrm>
            <a:off x="2590800" y="5791200"/>
            <a:ext cx="762000" cy="0"/>
          </a:xfrm>
          <a:prstGeom prst="line">
            <a:avLst/>
          </a:prstGeom>
          <a:noFill/>
          <a:ln w="9525">
            <a:solidFill>
              <a:schemeClr val="tx1"/>
            </a:solidFill>
            <a:miter lim="800000"/>
            <a:tailEnd type="triangle" w="med" len="med"/>
          </a:ln>
        </p:spPr>
        <p:txBody>
          <a:bodyPr wrap="none"/>
          <a:lstStyle/>
          <a:p>
            <a:endParaRPr lang="zh-CN" altLang="en-US"/>
          </a:p>
        </p:txBody>
      </p:sp>
      <p:sp>
        <p:nvSpPr>
          <p:cNvPr id="24592" name="Text Box 16"/>
          <p:cNvSpPr txBox="1">
            <a:spLocks noChangeArrowheads="1"/>
          </p:cNvSpPr>
          <p:nvPr/>
        </p:nvSpPr>
        <p:spPr bwMode="auto">
          <a:xfrm>
            <a:off x="1447800" y="5440363"/>
            <a:ext cx="1022350" cy="579437"/>
          </a:xfrm>
          <a:prstGeom prst="rect">
            <a:avLst/>
          </a:prstGeom>
          <a:noFill/>
          <a:ln w="9525">
            <a:noFill/>
            <a:miter lim="800000"/>
          </a:ln>
        </p:spPr>
        <p:txBody>
          <a:bodyPr>
            <a:spAutoFit/>
          </a:bodyPr>
          <a:lstStyle/>
          <a:p>
            <a:pPr>
              <a:lnSpc>
                <a:spcPct val="100000"/>
              </a:lnSpc>
              <a:spcBef>
                <a:spcPct val="50000"/>
              </a:spcBef>
              <a:buClrTx/>
              <a:buFontTx/>
              <a:buNone/>
            </a:pPr>
            <a:r>
              <a:rPr kumimoji="1" lang="zh-CN" altLang="en-US" sz="3200">
                <a:latin typeface="Times New Roman" panose="02020603050405020304" pitchFamily="18" charset="0"/>
                <a:ea typeface="楷体_GB2312" pitchFamily="49" charset="-122"/>
              </a:rPr>
              <a:t>栈顶</a:t>
            </a:r>
            <a:endParaRPr kumimoji="1" lang="zh-CN" altLang="en-US" sz="3200">
              <a:latin typeface="Times New Roman" panose="02020603050405020304" pitchFamily="18" charset="0"/>
              <a:ea typeface="楷体_GB2312" pitchFamily="49" charset="-122"/>
            </a:endParaRPr>
          </a:p>
        </p:txBody>
      </p:sp>
      <p:sp>
        <p:nvSpPr>
          <p:cNvPr id="24593" name="Text Box 17"/>
          <p:cNvSpPr txBox="1">
            <a:spLocks noChangeArrowheads="1"/>
          </p:cNvSpPr>
          <p:nvPr/>
        </p:nvSpPr>
        <p:spPr bwMode="auto">
          <a:xfrm>
            <a:off x="990600" y="685800"/>
            <a:ext cx="2216150" cy="579438"/>
          </a:xfrm>
          <a:prstGeom prst="rect">
            <a:avLst/>
          </a:prstGeom>
          <a:noFill/>
          <a:ln w="9525">
            <a:noFill/>
            <a:miter lim="800000"/>
          </a:ln>
        </p:spPr>
        <p:txBody>
          <a:bodyPr wrap="none">
            <a:spAutoFit/>
          </a:bodyPr>
          <a:lstStyle/>
          <a:p>
            <a:pPr>
              <a:lnSpc>
                <a:spcPct val="100000"/>
              </a:lnSpc>
              <a:spcBef>
                <a:spcPct val="0"/>
              </a:spcBef>
              <a:buClrTx/>
              <a:buFontTx/>
              <a:buNone/>
            </a:pPr>
            <a:r>
              <a:rPr kumimoji="1" lang="zh-CN" altLang="en-US" sz="3200">
                <a:latin typeface="Times New Roman" panose="02020603050405020304" pitchFamily="18" charset="0"/>
                <a:ea typeface="仿宋_GB2312" pitchFamily="49" charset="-122"/>
              </a:rPr>
              <a:t>进栈和出栈</a:t>
            </a:r>
            <a:endParaRPr kumimoji="1" lang="zh-CN" altLang="en-US" sz="2400">
              <a:latin typeface="Times New Roman" panose="02020603050405020304" pitchFamily="18" charset="0"/>
            </a:endParaRPr>
          </a:p>
        </p:txBody>
      </p:sp>
      <p:sp>
        <p:nvSpPr>
          <p:cNvPr id="24594" name="Line 18"/>
          <p:cNvSpPr>
            <a:spLocks noChangeShapeType="1"/>
          </p:cNvSpPr>
          <p:nvPr/>
        </p:nvSpPr>
        <p:spPr bwMode="auto">
          <a:xfrm>
            <a:off x="3505200" y="2514600"/>
            <a:ext cx="2362200" cy="0"/>
          </a:xfrm>
          <a:prstGeom prst="line">
            <a:avLst/>
          </a:prstGeom>
          <a:noFill/>
          <a:ln w="28575" cap="sq">
            <a:solidFill>
              <a:schemeClr val="tx1"/>
            </a:solidFill>
            <a:miter lim="800000"/>
          </a:ln>
        </p:spPr>
        <p:txBody>
          <a:bodyPr wrap="none"/>
          <a:lstStyle/>
          <a:p>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275590" y="571500"/>
            <a:ext cx="8725535" cy="1568450"/>
          </a:xfrm>
          <a:prstGeom prst="rect">
            <a:avLst/>
          </a:prstGeom>
          <a:noFill/>
          <a:ln w="9525">
            <a:noFill/>
            <a:miter lim="800000"/>
          </a:ln>
        </p:spPr>
        <p:txBody>
          <a:bodyPr wrap="square" lIns="92075" tIns="46038" rIns="92075" bIns="46038">
            <a:spAutoFit/>
          </a:bodyPr>
          <a:lstStyle/>
          <a:p>
            <a:pPr indent="187325" eaLnBrk="0" hangingPunct="0">
              <a:lnSpc>
                <a:spcPct val="150000"/>
              </a:lnSpc>
              <a:buClr>
                <a:schemeClr val="accent1"/>
              </a:buClr>
              <a:buFontTx/>
              <a:buChar char="•"/>
            </a:pPr>
            <a:r>
              <a:rPr lang="en-US" altLang="zh-CN" sz="2400" dirty="0">
                <a:solidFill>
                  <a:srgbClr val="000000"/>
                </a:solidFill>
                <a:latin typeface="宋体" charset="0"/>
                <a:ea typeface="宋体" charset="0"/>
                <a:cs typeface="宋体" charset="0"/>
              </a:rPr>
              <a:t>    </a:t>
            </a:r>
            <a:r>
              <a:rPr lang="zh-CN" altLang="en-US" sz="2000" dirty="0">
                <a:solidFill>
                  <a:srgbClr val="000000"/>
                </a:solidFill>
                <a:latin typeface="宋体" charset="0"/>
                <a:ea typeface="宋体" charset="0"/>
                <a:cs typeface="宋体" charset="0"/>
              </a:rPr>
              <a:t>从上图所示的循环队可以看出：</a:t>
            </a:r>
            <a:endParaRPr lang="zh-CN" altLang="en-US" sz="2000" dirty="0">
              <a:solidFill>
                <a:srgbClr val="000000"/>
              </a:solidFill>
              <a:latin typeface="宋体" charset="0"/>
              <a:ea typeface="宋体" charset="0"/>
              <a:cs typeface="宋体" charset="0"/>
            </a:endParaRPr>
          </a:p>
          <a:p>
            <a:pPr indent="187325" eaLnBrk="0" hangingPunct="0">
              <a:lnSpc>
                <a:spcPct val="150000"/>
              </a:lnSpc>
              <a:buClr>
                <a:schemeClr val="accent1"/>
              </a:buClr>
              <a:buFontTx/>
              <a:buChar char="•"/>
            </a:pPr>
            <a:r>
              <a:rPr lang="zh-CN" altLang="en-US" sz="2000" dirty="0">
                <a:solidFill>
                  <a:srgbClr val="000000"/>
                </a:solidFill>
                <a:latin typeface="宋体" charset="0"/>
                <a:ea typeface="宋体" charset="0"/>
                <a:cs typeface="宋体" charset="0"/>
              </a:rPr>
              <a:t>  可见在</a:t>
            </a:r>
            <a:r>
              <a:rPr lang="zh-CN" altLang="en-US" sz="2000" dirty="0">
                <a:solidFill>
                  <a:srgbClr val="FF0000"/>
                </a:solidFill>
                <a:latin typeface="宋体" charset="0"/>
                <a:ea typeface="宋体" charset="0"/>
                <a:cs typeface="宋体" charset="0"/>
              </a:rPr>
              <a:t>队满</a:t>
            </a:r>
            <a:r>
              <a:rPr lang="zh-CN" altLang="en-US" sz="2000" dirty="0">
                <a:solidFill>
                  <a:srgbClr val="000000"/>
                </a:solidFill>
                <a:latin typeface="宋体" charset="0"/>
                <a:ea typeface="宋体" charset="0"/>
                <a:cs typeface="宋体" charset="0"/>
              </a:rPr>
              <a:t>和</a:t>
            </a:r>
            <a:r>
              <a:rPr lang="zh-CN" altLang="en-US" sz="2000" dirty="0">
                <a:solidFill>
                  <a:srgbClr val="FF0000"/>
                </a:solidFill>
                <a:latin typeface="宋体" charset="0"/>
                <a:ea typeface="宋体" charset="0"/>
                <a:cs typeface="宋体" charset="0"/>
              </a:rPr>
              <a:t>队空</a:t>
            </a:r>
            <a:r>
              <a:rPr lang="zh-CN" altLang="en-US" sz="2000" dirty="0">
                <a:solidFill>
                  <a:srgbClr val="000000"/>
                </a:solidFill>
                <a:latin typeface="宋体" charset="0"/>
                <a:ea typeface="宋体" charset="0"/>
                <a:cs typeface="宋体" charset="0"/>
              </a:rPr>
              <a:t>情况下都有：</a:t>
            </a:r>
            <a:r>
              <a:rPr lang="en-US" altLang="zh-CN" sz="2000" dirty="0">
                <a:solidFill>
                  <a:srgbClr val="000000"/>
                </a:solidFill>
                <a:latin typeface="宋体" charset="0"/>
                <a:ea typeface="宋体" charset="0"/>
                <a:cs typeface="宋体" charset="0"/>
              </a:rPr>
              <a:t>front==rear</a:t>
            </a:r>
            <a:r>
              <a:rPr lang="zh-CN" altLang="en-US" sz="2000" dirty="0">
                <a:solidFill>
                  <a:srgbClr val="000000"/>
                </a:solidFill>
                <a:latin typeface="宋体" charset="0"/>
                <a:ea typeface="宋体" charset="0"/>
                <a:cs typeface="宋体" charset="0"/>
              </a:rPr>
              <a:t>， 这显然是必须要解决的一个问题。</a:t>
            </a:r>
            <a:endParaRPr lang="zh-CN" altLang="en-US" sz="2000" dirty="0">
              <a:solidFill>
                <a:srgbClr val="000000"/>
              </a:solidFill>
              <a:latin typeface="宋体" charset="0"/>
              <a:ea typeface="宋体" charset="0"/>
              <a:cs typeface="宋体" charset="0"/>
            </a:endParaRPr>
          </a:p>
        </p:txBody>
      </p:sp>
      <p:sp>
        <p:nvSpPr>
          <p:cNvPr id="115715" name="Text Box 3"/>
          <p:cNvSpPr txBox="1">
            <a:spLocks noChangeArrowheads="1"/>
          </p:cNvSpPr>
          <p:nvPr/>
        </p:nvSpPr>
        <p:spPr bwMode="auto">
          <a:xfrm>
            <a:off x="410845" y="2143125"/>
            <a:ext cx="8426450" cy="3322955"/>
          </a:xfrm>
          <a:prstGeom prst="rect">
            <a:avLst/>
          </a:prstGeom>
          <a:noFill/>
          <a:ln w="9525">
            <a:noFill/>
            <a:miter lim="800000"/>
          </a:ln>
        </p:spPr>
        <p:txBody>
          <a:bodyPr wrap="square" lIns="92075" tIns="46038" rIns="92075" bIns="46038">
            <a:spAutoFit/>
          </a:bodyPr>
          <a:lstStyle/>
          <a:p>
            <a:pPr indent="187325" eaLnBrk="0" hangingPunct="0">
              <a:lnSpc>
                <a:spcPct val="150000"/>
              </a:lnSpc>
              <a:buClr>
                <a:schemeClr val="accent1"/>
              </a:buClr>
            </a:pPr>
            <a:r>
              <a:rPr lang="en-US" altLang="zh-CN" sz="2000" dirty="0">
                <a:solidFill>
                  <a:srgbClr val="000000"/>
                </a:solidFill>
                <a:latin typeface="宋体" charset="0"/>
                <a:ea typeface="宋体" charset="0"/>
                <a:cs typeface="宋体" charset="0"/>
              </a:rPr>
              <a:t>  </a:t>
            </a:r>
            <a:r>
              <a:rPr lang="zh-CN" altLang="en-US" sz="2000" dirty="0">
                <a:solidFill>
                  <a:srgbClr val="FF0000"/>
                </a:solidFill>
                <a:latin typeface="宋体" charset="0"/>
                <a:ea typeface="宋体" charset="0"/>
                <a:cs typeface="宋体" charset="0"/>
              </a:rPr>
              <a:t>方法之一</a:t>
            </a:r>
            <a:r>
              <a:rPr lang="zh-CN" altLang="en-US" sz="2000" dirty="0">
                <a:solidFill>
                  <a:srgbClr val="000000"/>
                </a:solidFill>
                <a:latin typeface="宋体" charset="0"/>
                <a:ea typeface="宋体" charset="0"/>
                <a:cs typeface="宋体" charset="0"/>
              </a:rPr>
              <a:t>是：</a:t>
            </a:r>
            <a:endParaRPr lang="zh-CN" altLang="en-US" sz="2000" dirty="0">
              <a:solidFill>
                <a:srgbClr val="000000"/>
              </a:solidFill>
              <a:latin typeface="宋体" charset="0"/>
              <a:ea typeface="宋体" charset="0"/>
              <a:cs typeface="宋体" charset="0"/>
            </a:endParaRPr>
          </a:p>
          <a:p>
            <a:pPr indent="187325" eaLnBrk="0" hangingPunct="0">
              <a:lnSpc>
                <a:spcPct val="150000"/>
              </a:lnSpc>
              <a:buClr>
                <a:schemeClr val="accent1"/>
              </a:buClr>
              <a:buFontTx/>
              <a:buChar char="•"/>
            </a:pPr>
            <a:r>
              <a:rPr lang="zh-CN" altLang="en-US" sz="2000" dirty="0">
                <a:solidFill>
                  <a:srgbClr val="000000"/>
                </a:solidFill>
                <a:latin typeface="宋体" charset="0"/>
                <a:ea typeface="宋体" charset="0"/>
                <a:cs typeface="宋体" charset="0"/>
              </a:rPr>
              <a:t>  附设一个存储队中元素个数的变量如</a:t>
            </a:r>
            <a:r>
              <a:rPr lang="en-US" altLang="zh-CN" sz="2000" dirty="0">
                <a:solidFill>
                  <a:srgbClr val="000000"/>
                </a:solidFill>
                <a:latin typeface="宋体" charset="0"/>
                <a:ea typeface="宋体" charset="0"/>
                <a:cs typeface="宋体" charset="0"/>
              </a:rPr>
              <a:t>num</a:t>
            </a:r>
            <a:r>
              <a:rPr lang="zh-CN" altLang="en-US" sz="2000" dirty="0">
                <a:solidFill>
                  <a:srgbClr val="000000"/>
                </a:solidFill>
                <a:latin typeface="宋体" charset="0"/>
                <a:ea typeface="宋体" charset="0"/>
                <a:cs typeface="宋体" charset="0"/>
              </a:rPr>
              <a:t>，当</a:t>
            </a:r>
            <a:r>
              <a:rPr lang="en-US" altLang="zh-CN" sz="2000" dirty="0">
                <a:solidFill>
                  <a:srgbClr val="000000"/>
                </a:solidFill>
                <a:latin typeface="宋体" charset="0"/>
                <a:ea typeface="宋体" charset="0"/>
                <a:cs typeface="宋体" charset="0"/>
              </a:rPr>
              <a:t>num==0</a:t>
            </a:r>
            <a:r>
              <a:rPr lang="zh-CN" altLang="en-US" sz="2000" dirty="0">
                <a:solidFill>
                  <a:srgbClr val="000000"/>
                </a:solidFill>
                <a:latin typeface="宋体" charset="0"/>
                <a:ea typeface="宋体" charset="0"/>
                <a:cs typeface="宋体" charset="0"/>
              </a:rPr>
              <a:t>时队空，当</a:t>
            </a:r>
            <a:r>
              <a:rPr lang="en-US" altLang="zh-CN" sz="2000" dirty="0">
                <a:solidFill>
                  <a:srgbClr val="000000"/>
                </a:solidFill>
                <a:latin typeface="宋体" charset="0"/>
                <a:ea typeface="宋体" charset="0"/>
                <a:cs typeface="宋体" charset="0"/>
              </a:rPr>
              <a:t>num==MAXSIZE</a:t>
            </a:r>
            <a:r>
              <a:rPr lang="zh-CN" altLang="en-US" sz="2000" dirty="0">
                <a:solidFill>
                  <a:srgbClr val="000000"/>
                </a:solidFill>
                <a:latin typeface="宋体" charset="0"/>
                <a:ea typeface="宋体" charset="0"/>
                <a:cs typeface="宋体" charset="0"/>
              </a:rPr>
              <a:t>时为队满。      </a:t>
            </a:r>
            <a:endParaRPr lang="zh-CN" altLang="en-US" sz="2000" dirty="0">
              <a:solidFill>
                <a:srgbClr val="000000"/>
              </a:solidFill>
              <a:latin typeface="宋体" charset="0"/>
              <a:ea typeface="宋体" charset="0"/>
              <a:cs typeface="宋体" charset="0"/>
            </a:endParaRPr>
          </a:p>
          <a:p>
            <a:pPr indent="187325" eaLnBrk="0" hangingPunct="0">
              <a:lnSpc>
                <a:spcPct val="150000"/>
              </a:lnSpc>
              <a:buClr>
                <a:schemeClr val="accent1"/>
              </a:buClr>
              <a:buFontTx/>
              <a:buChar char="•"/>
            </a:pPr>
            <a:r>
              <a:rPr lang="zh-CN" altLang="en-US" sz="2000" dirty="0">
                <a:solidFill>
                  <a:srgbClr val="000000"/>
                </a:solidFill>
                <a:latin typeface="宋体" charset="0"/>
                <a:ea typeface="宋体" charset="0"/>
                <a:cs typeface="宋体" charset="0"/>
              </a:rPr>
              <a:t>  </a:t>
            </a:r>
            <a:r>
              <a:rPr lang="zh-CN" altLang="en-US" sz="2000" dirty="0">
                <a:solidFill>
                  <a:srgbClr val="FF0000"/>
                </a:solidFill>
                <a:latin typeface="宋体" charset="0"/>
                <a:ea typeface="宋体" charset="0"/>
                <a:cs typeface="宋体" charset="0"/>
              </a:rPr>
              <a:t>另一种方法</a:t>
            </a:r>
            <a:r>
              <a:rPr lang="zh-CN" altLang="en-US" sz="2000" dirty="0">
                <a:solidFill>
                  <a:srgbClr val="000000"/>
                </a:solidFill>
                <a:latin typeface="宋体" charset="0"/>
                <a:ea typeface="宋体" charset="0"/>
                <a:cs typeface="宋体" charset="0"/>
              </a:rPr>
              <a:t>是：</a:t>
            </a:r>
            <a:endParaRPr lang="zh-CN" altLang="en-US" sz="2000" dirty="0">
              <a:solidFill>
                <a:srgbClr val="000000"/>
              </a:solidFill>
              <a:latin typeface="宋体" charset="0"/>
              <a:ea typeface="宋体" charset="0"/>
              <a:cs typeface="宋体" charset="0"/>
            </a:endParaRPr>
          </a:p>
          <a:p>
            <a:pPr indent="187325" eaLnBrk="0" hangingPunct="0">
              <a:lnSpc>
                <a:spcPct val="150000"/>
              </a:lnSpc>
              <a:buClr>
                <a:schemeClr val="accent1"/>
              </a:buClr>
              <a:buFontTx/>
              <a:buChar char="•"/>
            </a:pPr>
            <a:r>
              <a:rPr lang="zh-CN" altLang="en-US" sz="2000" dirty="0">
                <a:solidFill>
                  <a:srgbClr val="000000"/>
                </a:solidFill>
                <a:latin typeface="宋体" charset="0"/>
                <a:ea typeface="宋体" charset="0"/>
                <a:cs typeface="宋体" charset="0"/>
              </a:rPr>
              <a:t>  少用一个元素空间，当队尾指针加</a:t>
            </a:r>
            <a:r>
              <a:rPr lang="en-US" altLang="zh-CN" sz="2000" dirty="0">
                <a:solidFill>
                  <a:srgbClr val="000000"/>
                </a:solidFill>
                <a:latin typeface="宋体" charset="0"/>
                <a:ea typeface="宋体" charset="0"/>
                <a:cs typeface="宋体" charset="0"/>
              </a:rPr>
              <a:t>1</a:t>
            </a:r>
            <a:r>
              <a:rPr lang="zh-CN" altLang="en-US" sz="2000" dirty="0">
                <a:solidFill>
                  <a:srgbClr val="000000"/>
                </a:solidFill>
                <a:latin typeface="宋体" charset="0"/>
                <a:ea typeface="宋体" charset="0"/>
                <a:cs typeface="宋体" charset="0"/>
              </a:rPr>
              <a:t>就会从后面赶上队头指针，这种情况下队满的条件是：</a:t>
            </a:r>
            <a:r>
              <a:rPr lang="en-US" altLang="zh-CN" sz="2000" dirty="0">
                <a:solidFill>
                  <a:srgbClr val="000000"/>
                </a:solidFill>
                <a:latin typeface="宋体" charset="0"/>
                <a:ea typeface="宋体" charset="0"/>
                <a:cs typeface="宋体" charset="0"/>
              </a:rPr>
              <a:t>(rear+1) % MAXSIZE ==front</a:t>
            </a:r>
            <a:r>
              <a:rPr lang="zh-CN" altLang="en-US" sz="2000" dirty="0">
                <a:solidFill>
                  <a:srgbClr val="000000"/>
                </a:solidFill>
                <a:latin typeface="宋体" charset="0"/>
                <a:ea typeface="宋体" charset="0"/>
                <a:cs typeface="宋体" charset="0"/>
              </a:rPr>
              <a:t>，也能和空队区别开。</a:t>
            </a:r>
            <a:endParaRPr lang="zh-CN" altLang="en-US" sz="2000" dirty="0">
              <a:solidFill>
                <a:srgbClr val="000000"/>
              </a:solidFill>
              <a:latin typeface="宋体" charset="0"/>
              <a:ea typeface="宋体" charset="0"/>
              <a:cs typeface="宋体" charset="0"/>
            </a:endParaRPr>
          </a:p>
          <a:p>
            <a:pPr indent="187325" eaLnBrk="0" hangingPunct="0">
              <a:lnSpc>
                <a:spcPct val="150000"/>
              </a:lnSpc>
              <a:buClr>
                <a:schemeClr val="accent1"/>
              </a:buClr>
            </a:pPr>
            <a:r>
              <a:rPr lang="zh-CN" altLang="en-US" sz="2000" dirty="0">
                <a:solidFill>
                  <a:srgbClr val="000000"/>
                </a:solidFill>
                <a:latin typeface="宋体" charset="0"/>
                <a:ea typeface="宋体" charset="0"/>
                <a:cs typeface="宋体" charset="0"/>
              </a:rPr>
              <a:t>   我们采用第二种方法。</a:t>
            </a:r>
            <a:endParaRPr lang="zh-CN" altLang="en-US" sz="2000" dirty="0">
              <a:solidFill>
                <a:srgbClr val="000000"/>
              </a:solidFill>
              <a:latin typeface="宋体" charset="0"/>
              <a:ea typeface="宋体" charset="0"/>
              <a:cs typeface="宋体" charset="0"/>
            </a:endParaRPr>
          </a:p>
        </p:txBody>
      </p:sp>
    </p:spTree>
  </p:cSld>
  <p:clrMapOvr>
    <a:masterClrMapping/>
  </p:clrMapOvr>
  <p:transition>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9552" y="116632"/>
            <a:ext cx="5976664" cy="2400657"/>
          </a:xfrm>
          <a:prstGeom prst="rect">
            <a:avLst/>
          </a:prstGeom>
          <a:noFill/>
        </p:spPr>
        <p:txBody>
          <a:bodyPr wrap="square" rtlCol="0">
            <a:spAutoFit/>
          </a:bodyPr>
          <a:lstStyle/>
          <a:p>
            <a:pPr>
              <a:lnSpc>
                <a:spcPct val="150000"/>
              </a:lnSpc>
            </a:pPr>
            <a:r>
              <a:rPr lang="en-US" altLang="zh-CN" sz="2000" dirty="0" err="1">
                <a:latin typeface="Times New Roman" panose="02020603050405020304" pitchFamily="18" charset="0"/>
                <a:cs typeface="Times New Roman" panose="02020603050405020304" pitchFamily="18" charset="0"/>
              </a:rPr>
              <a:t>typedef</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struct</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队列的顺序存储结构</a:t>
            </a:r>
            <a:endParaRPr lang="en-US" altLang="zh-CN" sz="2000" dirty="0">
              <a:latin typeface="Times New Roman" panose="02020603050405020304" pitchFamily="18" charset="0"/>
              <a:cs typeface="Times New Roman" panose="02020603050405020304" pitchFamily="18" charset="0"/>
            </a:endParaRPr>
          </a:p>
          <a:p>
            <a:pPr>
              <a:lnSpc>
                <a:spcPct val="150000"/>
              </a:lnSpc>
            </a:pP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QElemType</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base;</a:t>
            </a:r>
            <a:endParaRPr lang="en-US" altLang="zh-CN" sz="2000" dirty="0">
              <a:latin typeface="Times New Roman" panose="02020603050405020304" pitchFamily="18" charset="0"/>
              <a:cs typeface="Times New Roman" panose="02020603050405020304" pitchFamily="18" charset="0"/>
            </a:endParaRPr>
          </a:p>
          <a:p>
            <a:pPr>
              <a:lnSpc>
                <a:spcPct val="150000"/>
              </a:lnSpc>
            </a:pPr>
            <a:r>
              <a:rPr lang="en-US" altLang="zh-CN" sz="2000" dirty="0">
                <a:latin typeface="Times New Roman" panose="02020603050405020304" pitchFamily="18" charset="0"/>
                <a:cs typeface="Times New Roman" panose="02020603050405020304" pitchFamily="18" charset="0"/>
              </a:rPr>
              <a:t>     </a:t>
            </a:r>
            <a:r>
              <a:rPr lang="en-US" altLang="zh-CN" sz="2000" dirty="0" err="1">
                <a:solidFill>
                  <a:srgbClr val="FF0000"/>
                </a:solidFill>
                <a:latin typeface="Times New Roman" panose="02020603050405020304" pitchFamily="18" charset="0"/>
                <a:cs typeface="Times New Roman" panose="02020603050405020304" pitchFamily="18" charset="0"/>
              </a:rPr>
              <a:t>int</a:t>
            </a:r>
            <a:r>
              <a:rPr lang="en-US" altLang="zh-CN" sz="2000" dirty="0">
                <a:latin typeface="Times New Roman" panose="02020603050405020304" pitchFamily="18" charset="0"/>
                <a:cs typeface="Times New Roman" panose="02020603050405020304" pitchFamily="18" charset="0"/>
              </a:rPr>
              <a:t>  front;</a:t>
            </a:r>
            <a:endParaRPr lang="en-US" altLang="zh-CN" sz="2000" dirty="0">
              <a:latin typeface="Times New Roman" panose="02020603050405020304" pitchFamily="18" charset="0"/>
              <a:cs typeface="Times New Roman" panose="02020603050405020304" pitchFamily="18" charset="0"/>
            </a:endParaRPr>
          </a:p>
          <a:p>
            <a:pPr>
              <a:lnSpc>
                <a:spcPct val="150000"/>
              </a:lnSpc>
            </a:pPr>
            <a:r>
              <a:rPr lang="en-US" altLang="zh-CN" sz="2000" dirty="0">
                <a:latin typeface="Times New Roman" panose="02020603050405020304" pitchFamily="18" charset="0"/>
                <a:cs typeface="Times New Roman" panose="02020603050405020304" pitchFamily="18" charset="0"/>
              </a:rPr>
              <a:t>     </a:t>
            </a:r>
            <a:r>
              <a:rPr lang="en-US" altLang="zh-CN" sz="2000" dirty="0" err="1">
                <a:solidFill>
                  <a:srgbClr val="FF0000"/>
                </a:solidFill>
                <a:latin typeface="Times New Roman" panose="02020603050405020304" pitchFamily="18" charset="0"/>
                <a:cs typeface="Times New Roman" panose="02020603050405020304" pitchFamily="18" charset="0"/>
              </a:rPr>
              <a:t>int</a:t>
            </a:r>
            <a:r>
              <a:rPr lang="en-US" altLang="zh-CN" sz="2000" dirty="0">
                <a:latin typeface="Times New Roman" panose="02020603050405020304" pitchFamily="18" charset="0"/>
                <a:cs typeface="Times New Roman" panose="02020603050405020304" pitchFamily="18" charset="0"/>
              </a:rPr>
              <a:t>  rear;</a:t>
            </a:r>
            <a:endParaRPr lang="en-US" altLang="zh-CN" sz="2000" dirty="0">
              <a:latin typeface="Times New Roman" panose="02020603050405020304" pitchFamily="18" charset="0"/>
              <a:cs typeface="Times New Roman" panose="02020603050405020304" pitchFamily="18" charset="0"/>
            </a:endParaRPr>
          </a:p>
          <a:p>
            <a:pPr>
              <a:lnSpc>
                <a:spcPct val="150000"/>
              </a:lnSpc>
            </a:pP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SeQueue</a:t>
            </a:r>
            <a:r>
              <a:rPr lang="en-US"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sp>
        <p:nvSpPr>
          <p:cNvPr id="4" name="Text Box 4"/>
          <p:cNvSpPr txBox="1">
            <a:spLocks noChangeArrowheads="1"/>
          </p:cNvSpPr>
          <p:nvPr/>
        </p:nvSpPr>
        <p:spPr bwMode="auto">
          <a:xfrm>
            <a:off x="526414" y="2780928"/>
            <a:ext cx="7632848"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50000"/>
              </a:lnSpc>
              <a:spcBef>
                <a:spcPct val="0"/>
              </a:spcBef>
              <a:buClrTx/>
              <a:buFontTx/>
              <a:buNone/>
            </a:pPr>
            <a:r>
              <a:rPr kumimoji="1" lang="en-US" altLang="zh-CN" sz="2000" dirty="0">
                <a:latin typeface="Times New Roman" panose="02020603050405020304" pitchFamily="18" charset="0"/>
              </a:rPr>
              <a:t>//</a:t>
            </a:r>
            <a:r>
              <a:rPr kumimoji="1" lang="zh-CN" altLang="en-US" sz="2000" dirty="0">
                <a:latin typeface="Times New Roman" panose="02020603050405020304" pitchFamily="18" charset="0"/>
              </a:rPr>
              <a:t>初始化</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Status  </a:t>
            </a:r>
            <a:r>
              <a:rPr kumimoji="1" lang="en-US" altLang="zh-CN" sz="2000" dirty="0" err="1">
                <a:latin typeface="Times New Roman" panose="02020603050405020304" pitchFamily="18" charset="0"/>
              </a:rPr>
              <a:t>InitQueue</a:t>
            </a:r>
            <a:r>
              <a:rPr kumimoji="1" lang="en-US" altLang="zh-CN" sz="2000" dirty="0">
                <a:latin typeface="Times New Roman" panose="02020603050405020304" pitchFamily="18" charset="0"/>
              </a:rPr>
              <a:t> ( </a:t>
            </a:r>
            <a:r>
              <a:rPr kumimoji="1" lang="en-US" altLang="zh-CN" sz="2000" dirty="0" err="1">
                <a:latin typeface="Times New Roman" panose="02020603050405020304" pitchFamily="18" charset="0"/>
              </a:rPr>
              <a:t>SqQueue</a:t>
            </a:r>
            <a:r>
              <a:rPr kumimoji="1" lang="en-US" altLang="zh-CN" sz="2000" dirty="0">
                <a:latin typeface="Times New Roman" panose="02020603050405020304" pitchFamily="18" charset="0"/>
              </a:rPr>
              <a:t> &amp;Q)</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Q.base</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QElemType</a:t>
            </a:r>
            <a:r>
              <a:rPr kumimoji="1" lang="en-US" altLang="zh-CN" sz="2000" dirty="0">
                <a:latin typeface="Times New Roman" panose="02020603050405020304" pitchFamily="18" charset="0"/>
              </a:rPr>
              <a:t> </a:t>
            </a:r>
            <a:r>
              <a:rPr kumimoji="1" lang="zh-CN" altLang="en-US" sz="2000" dirty="0">
                <a:latin typeface="Times New Roman" panose="02020603050405020304" pitchFamily="18" charset="0"/>
              </a:rPr>
              <a:t>*</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malloc</a:t>
            </a:r>
            <a:r>
              <a:rPr kumimoji="1" lang="en-US" altLang="zh-CN" sz="2000" dirty="0">
                <a:latin typeface="Times New Roman" panose="02020603050405020304" pitchFamily="18" charset="0"/>
              </a:rPr>
              <a:t>( MAXQSIZE*</a:t>
            </a:r>
            <a:r>
              <a:rPr kumimoji="1" lang="en-US" altLang="zh-CN" sz="2000" dirty="0" err="1">
                <a:latin typeface="Times New Roman" panose="02020603050405020304" pitchFamily="18" charset="0"/>
              </a:rPr>
              <a:t>sizeof</a:t>
            </a:r>
            <a:r>
              <a:rPr kumimoji="1" lang="en-US" altLang="zh-CN" sz="2000" dirty="0">
                <a:latin typeface="Times New Roman" panose="02020603050405020304" pitchFamily="18" charset="0"/>
              </a:rPr>
              <a:t>(</a:t>
            </a:r>
            <a:r>
              <a:rPr kumimoji="1" lang="en-US" altLang="zh-CN" sz="2000" dirty="0" err="1">
                <a:latin typeface="Times New Roman" panose="02020603050405020304" pitchFamily="18" charset="0"/>
              </a:rPr>
              <a:t>QElemtype</a:t>
            </a:r>
            <a:r>
              <a:rPr kumimoji="1" lang="en-US" altLang="zh-CN" sz="2000" dirty="0">
                <a:latin typeface="Times New Roman" panose="02020603050405020304" pitchFamily="18" charset="0"/>
              </a:rPr>
              <a:t>) );</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if(!</a:t>
            </a:r>
            <a:r>
              <a:rPr kumimoji="1" lang="en-US" altLang="zh-CN" sz="2000" dirty="0" err="1">
                <a:latin typeface="Times New Roman" panose="02020603050405020304" pitchFamily="18" charset="0"/>
              </a:rPr>
              <a:t>Q.base</a:t>
            </a:r>
            <a:r>
              <a:rPr kumimoji="1" lang="en-US" altLang="zh-CN" sz="2000" dirty="0">
                <a:latin typeface="Times New Roman" panose="02020603050405020304" pitchFamily="18" charset="0"/>
              </a:rPr>
              <a:t>) exit (OVERFLOW);</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a:t>
            </a:r>
            <a:r>
              <a:rPr kumimoji="1" lang="en-US" altLang="zh-CN" sz="2000" dirty="0" err="1">
                <a:solidFill>
                  <a:srgbClr val="FF0000"/>
                </a:solidFill>
                <a:latin typeface="Times New Roman" panose="02020603050405020304" pitchFamily="18" charset="0"/>
              </a:rPr>
              <a:t>Q.front</a:t>
            </a:r>
            <a:r>
              <a:rPr kumimoji="1" lang="en-US" altLang="zh-CN" sz="2000" dirty="0">
                <a:solidFill>
                  <a:srgbClr val="FF0000"/>
                </a:solidFill>
                <a:latin typeface="Times New Roman" panose="02020603050405020304" pitchFamily="18" charset="0"/>
              </a:rPr>
              <a:t> = </a:t>
            </a:r>
            <a:r>
              <a:rPr kumimoji="1" lang="en-US" altLang="zh-CN" sz="2000" dirty="0" err="1">
                <a:solidFill>
                  <a:srgbClr val="FF0000"/>
                </a:solidFill>
                <a:latin typeface="Times New Roman" panose="02020603050405020304" pitchFamily="18" charset="0"/>
              </a:rPr>
              <a:t>Q.rear</a:t>
            </a:r>
            <a:r>
              <a:rPr kumimoji="1" lang="en-US" altLang="zh-CN" sz="2000" dirty="0">
                <a:solidFill>
                  <a:srgbClr val="FF0000"/>
                </a:solidFill>
                <a:latin typeface="Times New Roman" panose="02020603050405020304" pitchFamily="18" charset="0"/>
              </a:rPr>
              <a:t> = 0;</a:t>
            </a:r>
            <a:endParaRPr kumimoji="1" lang="en-US" altLang="zh-CN" sz="2000" dirty="0">
              <a:solidFill>
                <a:srgbClr val="FF0000"/>
              </a:solidFill>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return OK;</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a:t>
            </a:r>
            <a:endParaRPr kumimoji="1" lang="en-US" altLang="zh-CN" sz="2400" dirty="0">
              <a:latin typeface="Times New Roman" panose="02020603050405020304" pitchFamily="18" charset="0"/>
            </a:endParaRPr>
          </a:p>
        </p:txBody>
      </p:sp>
    </p:spTree>
  </p:cSld>
  <p:clrMapOvr>
    <a:masterClrMapping/>
  </p:clrMapOvr>
  <p:transition>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043608" y="836712"/>
            <a:ext cx="6156027"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0"/>
              </a:spcBef>
              <a:buClrTx/>
              <a:buFontTx/>
              <a:buNone/>
            </a:pPr>
            <a:r>
              <a:rPr kumimoji="1" lang="en-US" altLang="zh-CN" sz="2400" dirty="0">
                <a:latin typeface="Times New Roman" panose="02020603050405020304" pitchFamily="18" charset="0"/>
              </a:rPr>
              <a:t>(2) </a:t>
            </a:r>
            <a:r>
              <a:rPr kumimoji="1" lang="zh-CN" altLang="en-US" sz="2400" dirty="0">
                <a:latin typeface="Times New Roman" panose="02020603050405020304" pitchFamily="18" charset="0"/>
              </a:rPr>
              <a:t>判队空</a:t>
            </a:r>
            <a:endParaRPr kumimoji="1" lang="zh-CN" altLang="en-US" sz="2400" dirty="0">
              <a:latin typeface="Times New Roman" panose="02020603050405020304" pitchFamily="18" charset="0"/>
            </a:endParaRPr>
          </a:p>
          <a:p>
            <a:pPr eaLnBrk="1" hangingPunct="1">
              <a:lnSpc>
                <a:spcPct val="150000"/>
              </a:lnSpc>
              <a:spcBef>
                <a:spcPct val="0"/>
              </a:spcBef>
              <a:buClrTx/>
              <a:buFontTx/>
              <a:buNone/>
            </a:pPr>
            <a:endParaRPr kumimoji="1" lang="zh-CN" altLang="en-US"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Status  </a:t>
            </a:r>
            <a:r>
              <a:rPr kumimoji="1" lang="en-US" altLang="zh-CN" sz="2000" dirty="0" err="1">
                <a:latin typeface="Times New Roman" panose="02020603050405020304" pitchFamily="18" charset="0"/>
              </a:rPr>
              <a:t>QueueEmpty</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SqQueue</a:t>
            </a:r>
            <a:r>
              <a:rPr kumimoji="1" lang="en-US" altLang="zh-CN" sz="2000" dirty="0">
                <a:latin typeface="Times New Roman" panose="02020603050405020304" pitchFamily="18" charset="0"/>
              </a:rPr>
              <a:t> Q )   </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if ( </a:t>
            </a:r>
            <a:r>
              <a:rPr kumimoji="1" lang="en-US" altLang="zh-CN" sz="2000" dirty="0" err="1">
                <a:latin typeface="Times New Roman" panose="02020603050405020304" pitchFamily="18" charset="0"/>
              </a:rPr>
              <a:t>Q.front</a:t>
            </a:r>
            <a:r>
              <a:rPr kumimoji="1" lang="en-US" altLang="zh-CN" sz="2000" dirty="0">
                <a:latin typeface="Times New Roman" panose="02020603050405020304" pitchFamily="18" charset="0"/>
              </a:rPr>
              <a:t> = = </a:t>
            </a:r>
            <a:r>
              <a:rPr kumimoji="1" lang="en-US" altLang="zh-CN" sz="2000" dirty="0" err="1">
                <a:latin typeface="Times New Roman" panose="02020603050405020304" pitchFamily="18" charset="0"/>
              </a:rPr>
              <a:t>Q.rear</a:t>
            </a:r>
            <a:r>
              <a:rPr kumimoji="1" lang="en-US" altLang="zh-CN" sz="2000" dirty="0">
                <a:latin typeface="Times New Roman" panose="02020603050405020304" pitchFamily="18" charset="0"/>
              </a:rPr>
              <a:t> )  return  TRUE;</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else   return  FALSE;</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a:t>
            </a:r>
            <a:endParaRPr kumimoji="1" lang="en-US" altLang="zh-CN" sz="2000" dirty="0">
              <a:latin typeface="Times New Roman" panose="02020603050405020304" pitchFamily="18" charset="0"/>
            </a:endParaRPr>
          </a:p>
        </p:txBody>
      </p:sp>
    </p:spTree>
  </p:cSld>
  <p:clrMapOvr>
    <a:masterClrMapping/>
  </p:clrMapOvr>
  <p:transition>
    <p:rand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053841" y="845418"/>
            <a:ext cx="6614503"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0"/>
              </a:spcBef>
              <a:buClrTx/>
              <a:buFontTx/>
              <a:buNone/>
            </a:pPr>
            <a:r>
              <a:rPr kumimoji="1" lang="en-US" altLang="zh-CN" sz="2400" dirty="0">
                <a:latin typeface="Times New Roman" panose="02020603050405020304" pitchFamily="18" charset="0"/>
              </a:rPr>
              <a:t>(3) </a:t>
            </a:r>
            <a:r>
              <a:rPr kumimoji="1" lang="zh-CN" altLang="en-US" sz="2400" dirty="0">
                <a:latin typeface="Times New Roman" panose="02020603050405020304" pitchFamily="18" charset="0"/>
              </a:rPr>
              <a:t>判队满</a:t>
            </a:r>
            <a:endParaRPr kumimoji="1" lang="zh-CN" altLang="en-US" sz="2400" dirty="0">
              <a:latin typeface="Times New Roman" panose="02020603050405020304" pitchFamily="18" charset="0"/>
            </a:endParaRPr>
          </a:p>
          <a:p>
            <a:pPr eaLnBrk="1" hangingPunct="1">
              <a:lnSpc>
                <a:spcPct val="150000"/>
              </a:lnSpc>
              <a:spcBef>
                <a:spcPct val="0"/>
              </a:spcBef>
              <a:buClrTx/>
              <a:buFontTx/>
              <a:buNone/>
            </a:pPr>
            <a:endParaRPr kumimoji="1" lang="zh-CN" altLang="en-US"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Status  </a:t>
            </a:r>
            <a:r>
              <a:rPr kumimoji="1" lang="en-US" altLang="zh-CN" sz="2000" dirty="0" err="1">
                <a:latin typeface="Times New Roman" panose="02020603050405020304" pitchFamily="18" charset="0"/>
              </a:rPr>
              <a:t>QueueFull</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SqQueue</a:t>
            </a:r>
            <a:r>
              <a:rPr kumimoji="1" lang="en-US" altLang="zh-CN" sz="2000" dirty="0">
                <a:latin typeface="Times New Roman" panose="02020603050405020304" pitchFamily="18" charset="0"/>
              </a:rPr>
              <a:t> Q )   </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if ( (</a:t>
            </a:r>
            <a:r>
              <a:rPr kumimoji="1" lang="en-US" altLang="zh-CN" sz="2000" dirty="0" err="1">
                <a:latin typeface="Times New Roman" panose="02020603050405020304" pitchFamily="18" charset="0"/>
              </a:rPr>
              <a:t>Q.rear</a:t>
            </a:r>
            <a:r>
              <a:rPr kumimoji="1" lang="en-US" altLang="zh-CN" sz="2000" dirty="0">
                <a:latin typeface="Times New Roman" panose="02020603050405020304" pitchFamily="18" charset="0"/>
              </a:rPr>
              <a:t> +1) % MAXQSIZE = = </a:t>
            </a:r>
            <a:r>
              <a:rPr kumimoji="1" lang="en-US" altLang="zh-CN" sz="2000" dirty="0" err="1">
                <a:latin typeface="Times New Roman" panose="02020603050405020304" pitchFamily="18" charset="0"/>
              </a:rPr>
              <a:t>Q.front</a:t>
            </a:r>
            <a:r>
              <a:rPr kumimoji="1" lang="en-US" altLang="zh-CN" sz="2000" dirty="0">
                <a:latin typeface="Times New Roman" panose="02020603050405020304" pitchFamily="18" charset="0"/>
              </a:rPr>
              <a:t> )  return  TRUE;</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else   return  FALSE;</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a:t>
            </a:r>
            <a:endParaRPr kumimoji="1" lang="en-US" altLang="zh-CN" sz="2000" dirty="0">
              <a:latin typeface="Times New Roman" panose="02020603050405020304" pitchFamily="18" charset="0"/>
            </a:endParaRPr>
          </a:p>
        </p:txBody>
      </p:sp>
    </p:spTree>
  </p:cSld>
  <p:clrMapOvr>
    <a:masterClrMapping/>
  </p:clrMapOvr>
  <p:transition>
    <p:rand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053841" y="845418"/>
            <a:ext cx="6296917"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0"/>
              </a:spcBef>
              <a:buClrTx/>
              <a:buFontTx/>
              <a:buNone/>
            </a:pPr>
            <a:r>
              <a:rPr kumimoji="1" lang="en-US" altLang="zh-CN" sz="2400" dirty="0">
                <a:latin typeface="Times New Roman" panose="02020603050405020304" pitchFamily="18" charset="0"/>
              </a:rPr>
              <a:t>(4) </a:t>
            </a:r>
            <a:r>
              <a:rPr kumimoji="1" lang="zh-CN" altLang="en-US" sz="2400" dirty="0">
                <a:latin typeface="Times New Roman" panose="02020603050405020304" pitchFamily="18" charset="0"/>
              </a:rPr>
              <a:t>求队长</a:t>
            </a:r>
            <a:endParaRPr kumimoji="1" lang="zh-CN" altLang="en-US" sz="2400" dirty="0">
              <a:latin typeface="Times New Roman" panose="02020603050405020304" pitchFamily="18" charset="0"/>
            </a:endParaRPr>
          </a:p>
          <a:p>
            <a:pPr eaLnBrk="1" hangingPunct="1">
              <a:lnSpc>
                <a:spcPct val="150000"/>
              </a:lnSpc>
              <a:spcBef>
                <a:spcPct val="0"/>
              </a:spcBef>
              <a:buClrTx/>
              <a:buFontTx/>
              <a:buNone/>
            </a:pPr>
            <a:endParaRPr kumimoji="1" lang="zh-CN" altLang="en-US"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err="1">
                <a:latin typeface="Times New Roman" panose="02020603050405020304" pitchFamily="18" charset="0"/>
              </a:rPr>
              <a:t>int</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QueueLength</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SqQueue</a:t>
            </a:r>
            <a:r>
              <a:rPr kumimoji="1" lang="en-US" altLang="zh-CN" sz="2000" dirty="0">
                <a:latin typeface="Times New Roman" panose="02020603050405020304" pitchFamily="18" charset="0"/>
              </a:rPr>
              <a:t> Q )   </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return  (</a:t>
            </a:r>
            <a:r>
              <a:rPr kumimoji="1" lang="en-US" altLang="zh-CN" sz="2000" dirty="0" err="1">
                <a:latin typeface="Times New Roman" panose="02020603050405020304" pitchFamily="18" charset="0"/>
              </a:rPr>
              <a:t>Q.rear</a:t>
            </a:r>
            <a:r>
              <a:rPr kumimoji="1" lang="en-US" altLang="zh-CN" sz="2000" dirty="0">
                <a:latin typeface="Times New Roman" panose="02020603050405020304" pitchFamily="18" charset="0"/>
              </a:rPr>
              <a:t> - </a:t>
            </a:r>
            <a:r>
              <a:rPr kumimoji="1" lang="en-US" altLang="zh-CN" sz="2000" dirty="0" err="1">
                <a:latin typeface="Times New Roman" panose="02020603050405020304" pitchFamily="18" charset="0"/>
              </a:rPr>
              <a:t>Q.front</a:t>
            </a:r>
            <a:r>
              <a:rPr kumimoji="1" lang="en-US" altLang="zh-CN" sz="2000" dirty="0">
                <a:latin typeface="Times New Roman" panose="02020603050405020304" pitchFamily="18" charset="0"/>
              </a:rPr>
              <a:t> + MAXQSIZE) % MAXQSIZE;</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a:t>
            </a:r>
            <a:endParaRPr kumimoji="1" lang="en-US" altLang="zh-CN" sz="2000" dirty="0">
              <a:latin typeface="Times New Roman" panose="02020603050405020304" pitchFamily="18" charset="0"/>
            </a:endParaRPr>
          </a:p>
        </p:txBody>
      </p:sp>
    </p:spTree>
  </p:cSld>
  <p:clrMapOvr>
    <a:masterClrMapping/>
  </p:clrMapOvr>
  <p:transition>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331640" y="908720"/>
            <a:ext cx="6077305" cy="406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0"/>
              </a:spcBef>
              <a:buClrTx/>
              <a:buFontTx/>
              <a:buNone/>
            </a:pPr>
            <a:r>
              <a:rPr kumimoji="1" lang="en-US" altLang="zh-CN" sz="2400" dirty="0">
                <a:latin typeface="Times New Roman" panose="02020603050405020304" pitchFamily="18" charset="0"/>
              </a:rPr>
              <a:t>(5) </a:t>
            </a:r>
            <a:r>
              <a:rPr kumimoji="1" lang="zh-CN" altLang="en-US" sz="2400" dirty="0">
                <a:latin typeface="Times New Roman" panose="02020603050405020304" pitchFamily="18" charset="0"/>
              </a:rPr>
              <a:t>入队</a:t>
            </a:r>
            <a:endParaRPr kumimoji="1" lang="zh-CN" altLang="en-US" sz="2400" dirty="0">
              <a:latin typeface="Times New Roman" panose="02020603050405020304" pitchFamily="18" charset="0"/>
            </a:endParaRPr>
          </a:p>
          <a:p>
            <a:pPr eaLnBrk="1" hangingPunct="1">
              <a:lnSpc>
                <a:spcPct val="100000"/>
              </a:lnSpc>
              <a:spcBef>
                <a:spcPct val="0"/>
              </a:spcBef>
              <a:buClrTx/>
              <a:buFontTx/>
              <a:buNone/>
            </a:pPr>
            <a:endParaRPr kumimoji="1" lang="zh-CN" altLang="en-US" sz="24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Statue   </a:t>
            </a:r>
            <a:r>
              <a:rPr kumimoji="1" lang="en-US" altLang="zh-CN" sz="2000" dirty="0" err="1">
                <a:latin typeface="Times New Roman" panose="02020603050405020304" pitchFamily="18" charset="0"/>
              </a:rPr>
              <a:t>EnQueue</a:t>
            </a:r>
            <a:r>
              <a:rPr kumimoji="1" lang="en-US" altLang="zh-CN" sz="2000" dirty="0">
                <a:latin typeface="Times New Roman" panose="02020603050405020304" pitchFamily="18" charset="0"/>
              </a:rPr>
              <a:t> ( </a:t>
            </a:r>
            <a:r>
              <a:rPr kumimoji="1" lang="en-US" altLang="zh-CN" sz="2000" dirty="0" err="1">
                <a:latin typeface="Times New Roman" panose="02020603050405020304" pitchFamily="18" charset="0"/>
              </a:rPr>
              <a:t>SqQueue</a:t>
            </a:r>
            <a:r>
              <a:rPr kumimoji="1" lang="en-US" altLang="zh-CN" sz="2000" dirty="0">
                <a:latin typeface="Times New Roman" panose="02020603050405020304" pitchFamily="18" charset="0"/>
              </a:rPr>
              <a:t>  &amp;Q , </a:t>
            </a:r>
            <a:r>
              <a:rPr kumimoji="1" lang="en-US" altLang="zh-CN" sz="2000" dirty="0" err="1">
                <a:latin typeface="Times New Roman" panose="02020603050405020304" pitchFamily="18" charset="0"/>
              </a:rPr>
              <a:t>Elemtype</a:t>
            </a:r>
            <a:r>
              <a:rPr kumimoji="1" lang="en-US" altLang="zh-CN" sz="2000" dirty="0">
                <a:latin typeface="Times New Roman" panose="02020603050405020304" pitchFamily="18" charset="0"/>
              </a:rPr>
              <a:t>  e )</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if ( (</a:t>
            </a:r>
            <a:r>
              <a:rPr kumimoji="1" lang="en-US" altLang="zh-CN" sz="2000" dirty="0" err="1">
                <a:latin typeface="Times New Roman" panose="02020603050405020304" pitchFamily="18" charset="0"/>
              </a:rPr>
              <a:t>Q.rear</a:t>
            </a:r>
            <a:r>
              <a:rPr kumimoji="1" lang="en-US" altLang="zh-CN" sz="2000" dirty="0">
                <a:latin typeface="Times New Roman" panose="02020603050405020304" pitchFamily="18" charset="0"/>
              </a:rPr>
              <a:t> +1) % MAX = = </a:t>
            </a:r>
            <a:r>
              <a:rPr kumimoji="1" lang="en-US" altLang="zh-CN" sz="2000" dirty="0" err="1">
                <a:latin typeface="Times New Roman" panose="02020603050405020304" pitchFamily="18" charset="0"/>
              </a:rPr>
              <a:t>Q.front</a:t>
            </a:r>
            <a:r>
              <a:rPr kumimoji="1" lang="en-US" altLang="zh-CN" sz="2000" dirty="0">
                <a:latin typeface="Times New Roman" panose="02020603050405020304" pitchFamily="18" charset="0"/>
              </a:rPr>
              <a:t> )  return  ERROR;</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Q.base</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Q.rear</a:t>
            </a:r>
            <a:r>
              <a:rPr kumimoji="1" lang="en-US" altLang="zh-CN" sz="2000" dirty="0">
                <a:latin typeface="Times New Roman" panose="02020603050405020304" pitchFamily="18" charset="0"/>
              </a:rPr>
              <a:t> ]= e;</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Q.rear</a:t>
            </a:r>
            <a:r>
              <a:rPr kumimoji="1" lang="en-US" altLang="zh-CN" sz="2000" dirty="0">
                <a:latin typeface="Times New Roman" panose="02020603050405020304" pitchFamily="18" charset="0"/>
              </a:rPr>
              <a:t> = (</a:t>
            </a:r>
            <a:r>
              <a:rPr kumimoji="1" lang="en-US" altLang="zh-CN" sz="2000" dirty="0" err="1">
                <a:latin typeface="Times New Roman" panose="02020603050405020304" pitchFamily="18" charset="0"/>
              </a:rPr>
              <a:t>Q.rear</a:t>
            </a:r>
            <a:r>
              <a:rPr kumimoji="1" lang="en-US" altLang="zh-CN" sz="2000" dirty="0">
                <a:latin typeface="Times New Roman" panose="02020603050405020304" pitchFamily="18" charset="0"/>
              </a:rPr>
              <a:t> +1) % MAXQSIZE;</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return  OK;</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a:t>
            </a:r>
            <a:endParaRPr kumimoji="1" lang="en-US" altLang="zh-CN" sz="2000" dirty="0">
              <a:latin typeface="Times New Roman" panose="02020603050405020304" pitchFamily="18" charset="0"/>
            </a:endParaRPr>
          </a:p>
        </p:txBody>
      </p:sp>
    </p:spTree>
  </p:cSld>
  <p:clrMapOvr>
    <a:masterClrMapping/>
  </p:clrMapOvr>
  <p:transition>
    <p:rand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115616" y="858192"/>
            <a:ext cx="5338321"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0"/>
              </a:spcBef>
              <a:buClrTx/>
              <a:buFontTx/>
              <a:buNone/>
            </a:pPr>
            <a:r>
              <a:rPr kumimoji="1" lang="en-US" altLang="zh-CN" sz="2400" dirty="0">
                <a:latin typeface="Times New Roman" panose="02020603050405020304" pitchFamily="18" charset="0"/>
              </a:rPr>
              <a:t>(6) </a:t>
            </a:r>
            <a:r>
              <a:rPr kumimoji="1" lang="zh-CN" altLang="en-US" sz="2400" dirty="0">
                <a:latin typeface="Times New Roman" panose="02020603050405020304" pitchFamily="18" charset="0"/>
              </a:rPr>
              <a:t>出队</a:t>
            </a:r>
            <a:endParaRPr kumimoji="1" lang="zh-CN" altLang="en-US" sz="2400" dirty="0">
              <a:latin typeface="Times New Roman" panose="02020603050405020304" pitchFamily="18" charset="0"/>
            </a:endParaRPr>
          </a:p>
          <a:p>
            <a:pPr eaLnBrk="1" hangingPunct="1">
              <a:lnSpc>
                <a:spcPct val="150000"/>
              </a:lnSpc>
              <a:spcBef>
                <a:spcPct val="0"/>
              </a:spcBef>
              <a:buClrTx/>
              <a:buFontTx/>
              <a:buNone/>
            </a:pPr>
            <a:endParaRPr kumimoji="1" lang="zh-CN" altLang="en-US"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Status  </a:t>
            </a:r>
            <a:r>
              <a:rPr kumimoji="1" lang="en-US" altLang="zh-CN" sz="2000" dirty="0" err="1">
                <a:latin typeface="Times New Roman" panose="02020603050405020304" pitchFamily="18" charset="0"/>
              </a:rPr>
              <a:t>DeQueue</a:t>
            </a:r>
            <a:r>
              <a:rPr kumimoji="1" lang="en-US" altLang="zh-CN" sz="2000" dirty="0">
                <a:latin typeface="Times New Roman" panose="02020603050405020304" pitchFamily="18" charset="0"/>
              </a:rPr>
              <a:t> ( </a:t>
            </a:r>
            <a:r>
              <a:rPr kumimoji="1" lang="en-US" altLang="zh-CN" sz="2000" dirty="0" err="1">
                <a:latin typeface="Times New Roman" panose="02020603050405020304" pitchFamily="18" charset="0"/>
              </a:rPr>
              <a:t>SqQueue</a:t>
            </a:r>
            <a:r>
              <a:rPr kumimoji="1" lang="en-US" altLang="zh-CN" sz="2000" dirty="0">
                <a:latin typeface="Times New Roman" panose="02020603050405020304" pitchFamily="18" charset="0"/>
              </a:rPr>
              <a:t> &amp;Q ,  </a:t>
            </a:r>
            <a:r>
              <a:rPr kumimoji="1" lang="en-US" altLang="zh-CN" sz="2000" dirty="0" err="1">
                <a:latin typeface="Times New Roman" panose="02020603050405020304" pitchFamily="18" charset="0"/>
              </a:rPr>
              <a:t>Elemtype</a:t>
            </a:r>
            <a:r>
              <a:rPr kumimoji="1" lang="en-US" altLang="zh-CN" sz="2000" dirty="0">
                <a:latin typeface="Times New Roman" panose="02020603050405020304" pitchFamily="18" charset="0"/>
              </a:rPr>
              <a:t>  &amp;e )</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if  (</a:t>
            </a:r>
            <a:r>
              <a:rPr kumimoji="1" lang="en-US" altLang="zh-CN" sz="2000" dirty="0" err="1">
                <a:latin typeface="Times New Roman" panose="02020603050405020304" pitchFamily="18" charset="0"/>
              </a:rPr>
              <a:t>Q.front</a:t>
            </a:r>
            <a:r>
              <a:rPr kumimoji="1" lang="en-US" altLang="zh-CN" sz="2000" dirty="0">
                <a:latin typeface="Times New Roman" panose="02020603050405020304" pitchFamily="18" charset="0"/>
              </a:rPr>
              <a:t> = = </a:t>
            </a:r>
            <a:r>
              <a:rPr kumimoji="1" lang="en-US" altLang="zh-CN" sz="2000" dirty="0" err="1">
                <a:latin typeface="Times New Roman" panose="02020603050405020304" pitchFamily="18" charset="0"/>
              </a:rPr>
              <a:t>Q.rear</a:t>
            </a:r>
            <a:r>
              <a:rPr kumimoji="1" lang="en-US" altLang="zh-CN" sz="2000" dirty="0">
                <a:latin typeface="Times New Roman" panose="02020603050405020304" pitchFamily="18" charset="0"/>
              </a:rPr>
              <a:t> )  return  ERROR;</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e = </a:t>
            </a:r>
            <a:r>
              <a:rPr kumimoji="1" lang="en-US" altLang="zh-CN" sz="2000" dirty="0" err="1">
                <a:latin typeface="Times New Roman" panose="02020603050405020304" pitchFamily="18" charset="0"/>
              </a:rPr>
              <a:t>Q.base</a:t>
            </a:r>
            <a:r>
              <a:rPr kumimoji="1" lang="en-US" altLang="zh-CN" sz="2000" dirty="0">
                <a:latin typeface="Times New Roman" panose="02020603050405020304" pitchFamily="18" charset="0"/>
              </a:rPr>
              <a:t>[</a:t>
            </a:r>
            <a:r>
              <a:rPr kumimoji="1" lang="en-US" altLang="zh-CN" sz="2000" dirty="0" err="1">
                <a:latin typeface="Times New Roman" panose="02020603050405020304" pitchFamily="18" charset="0"/>
              </a:rPr>
              <a:t>Q.front</a:t>
            </a:r>
            <a:r>
              <a:rPr kumimoji="1" lang="en-US" altLang="zh-CN" sz="2000" dirty="0">
                <a:latin typeface="Times New Roman" panose="02020603050405020304" pitchFamily="18" charset="0"/>
              </a:rPr>
              <a:t> ] ;</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Q.front</a:t>
            </a:r>
            <a:r>
              <a:rPr kumimoji="1" lang="en-US" altLang="zh-CN" sz="2000" dirty="0">
                <a:latin typeface="Times New Roman" panose="02020603050405020304" pitchFamily="18" charset="0"/>
              </a:rPr>
              <a:t> = (</a:t>
            </a:r>
            <a:r>
              <a:rPr kumimoji="1" lang="en-US" altLang="zh-CN" sz="2000" dirty="0" err="1">
                <a:latin typeface="Times New Roman" panose="02020603050405020304" pitchFamily="18" charset="0"/>
              </a:rPr>
              <a:t>Q.front</a:t>
            </a:r>
            <a:r>
              <a:rPr kumimoji="1" lang="en-US" altLang="zh-CN" sz="2000" dirty="0">
                <a:latin typeface="Times New Roman" panose="02020603050405020304" pitchFamily="18" charset="0"/>
              </a:rPr>
              <a:t> +1) % MAXQSIZE;</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return  OK;</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a:t>
            </a:r>
            <a:endParaRPr kumimoji="1" lang="en-US" altLang="zh-CN" sz="2000" dirty="0">
              <a:latin typeface="Times New Roman" panose="02020603050405020304" pitchFamily="18" charset="0"/>
            </a:endParaRPr>
          </a:p>
        </p:txBody>
      </p:sp>
    </p:spTree>
  </p:cSld>
  <p:clrMapOvr>
    <a:masterClrMapping/>
  </p:clrMapOvr>
  <p:transition>
    <p:rand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2"/>
          <p:cNvSpPr txBox="1">
            <a:spLocks noChangeArrowheads="1"/>
          </p:cNvSpPr>
          <p:nvPr/>
        </p:nvSpPr>
        <p:spPr bwMode="auto">
          <a:xfrm>
            <a:off x="395288" y="692150"/>
            <a:ext cx="7848600" cy="2433616"/>
          </a:xfrm>
          <a:prstGeom prst="rect">
            <a:avLst/>
          </a:prstGeom>
          <a:noFill/>
          <a:ln w="9525">
            <a:noFill/>
            <a:miter lim="800000"/>
          </a:ln>
        </p:spPr>
        <p:txBody>
          <a:bodyPr lIns="0" tIns="46038" rIns="0" bIns="46038">
            <a:spAutoFit/>
          </a:bodyPr>
          <a:lstStyle/>
          <a:p>
            <a:pPr marL="762000" lvl="4" eaLnBrk="0" hangingPunct="0">
              <a:spcBef>
                <a:spcPts val="1400"/>
              </a:spcBef>
              <a:spcAft>
                <a:spcPts val="1450"/>
              </a:spcAft>
            </a:pPr>
            <a:r>
              <a:rPr lang="en-US" altLang="zh-CN" sz="2800" dirty="0">
                <a:solidFill>
                  <a:srgbClr val="3B89A5"/>
                </a:solidFill>
                <a:ea typeface="隶书" pitchFamily="49" charset="-122"/>
              </a:rPr>
              <a:t>⒉</a:t>
            </a:r>
            <a:r>
              <a:rPr lang="zh-CN" altLang="en-US" sz="2800" dirty="0">
                <a:solidFill>
                  <a:srgbClr val="3B89A5"/>
                </a:solidFill>
                <a:ea typeface="隶书" pitchFamily="49" charset="-122"/>
              </a:rPr>
              <a:t>链队</a:t>
            </a:r>
            <a:endParaRPr lang="zh-CN" altLang="en-US" sz="2800" b="1" dirty="0">
              <a:solidFill>
                <a:srgbClr val="3B89A5"/>
              </a:solidFill>
              <a:ea typeface="隶书" pitchFamily="49" charset="-122"/>
            </a:endParaRPr>
          </a:p>
          <a:p>
            <a:pPr eaLnBrk="0" hangingPunct="0">
              <a:lnSpc>
                <a:spcPct val="150000"/>
              </a:lnSpc>
            </a:pPr>
            <a:r>
              <a:rPr lang="zh-CN" altLang="en-US" sz="2000" dirty="0">
                <a:solidFill>
                  <a:srgbClr val="000000"/>
                </a:solidFill>
                <a:ea typeface="楷体_GB2312" pitchFamily="49" charset="-122"/>
              </a:rPr>
              <a:t>        链式存储的队称为链队。和链栈类似，用单链表来实现链队，根据队的</a:t>
            </a:r>
            <a:r>
              <a:rPr lang="en-US" altLang="zh-CN" sz="2000" dirty="0">
                <a:solidFill>
                  <a:srgbClr val="000000"/>
                </a:solidFill>
                <a:ea typeface="楷体_GB2312" pitchFamily="49" charset="-122"/>
              </a:rPr>
              <a:t>FIFO</a:t>
            </a:r>
            <a:r>
              <a:rPr lang="zh-CN" altLang="en-US" sz="2000" dirty="0">
                <a:solidFill>
                  <a:srgbClr val="000000"/>
                </a:solidFill>
                <a:ea typeface="楷体_GB2312" pitchFamily="49" charset="-122"/>
              </a:rPr>
              <a:t>原则，为了操作上的方便，我们分别需要一个头指针和尾指针，如图所示</a:t>
            </a:r>
            <a:r>
              <a:rPr lang="zh-CN" altLang="en-US" dirty="0">
                <a:solidFill>
                  <a:srgbClr val="000000"/>
                </a:solidFill>
                <a:ea typeface="楷体_GB2312" pitchFamily="49" charset="-122"/>
              </a:rPr>
              <a:t>。        </a:t>
            </a:r>
            <a:endParaRPr lang="zh-CN" altLang="en-US" dirty="0">
              <a:solidFill>
                <a:srgbClr val="000000"/>
              </a:solidFill>
              <a:ea typeface="楷体_GB2312" pitchFamily="49" charset="-122"/>
            </a:endParaRPr>
          </a:p>
          <a:p>
            <a:pPr eaLnBrk="0" hangingPunct="0">
              <a:lnSpc>
                <a:spcPct val="120000"/>
              </a:lnSpc>
            </a:pPr>
            <a:r>
              <a:rPr lang="zh-CN" altLang="en-US" dirty="0">
                <a:solidFill>
                  <a:srgbClr val="000000"/>
                </a:solidFill>
                <a:ea typeface="楷体_GB2312" pitchFamily="49" charset="-122"/>
              </a:rPr>
              <a:t>        </a:t>
            </a:r>
            <a:endParaRPr lang="zh-CN" altLang="en-US" dirty="0">
              <a:solidFill>
                <a:srgbClr val="000000"/>
              </a:solidFill>
              <a:ea typeface="楷体_GB2312" pitchFamily="49" charset="-122"/>
            </a:endParaRPr>
          </a:p>
        </p:txBody>
      </p:sp>
      <p:graphicFrame>
        <p:nvGraphicFramePr>
          <p:cNvPr id="117763" name="Object 2"/>
          <p:cNvGraphicFramePr>
            <a:graphicFrameLocks noChangeAspect="1"/>
          </p:cNvGraphicFramePr>
          <p:nvPr/>
        </p:nvGraphicFramePr>
        <p:xfrm>
          <a:off x="1116013" y="3357562"/>
          <a:ext cx="6553200" cy="2133600"/>
        </p:xfrm>
        <a:graphic>
          <a:graphicData uri="http://schemas.openxmlformats.org/presentationml/2006/ole">
            <mc:AlternateContent xmlns:mc="http://schemas.openxmlformats.org/markup-compatibility/2006">
              <mc:Choice xmlns:v="urn:schemas-microsoft-com:vml" Requires="v">
                <p:oleObj spid="_x0000_s441409" name="位图图像" r:id="rId1" imgW="3648075" imgH="942975" progId="PBrush">
                  <p:embed/>
                </p:oleObj>
              </mc:Choice>
              <mc:Fallback>
                <p:oleObj name="位图图像" r:id="rId1" imgW="3648075" imgH="942975" progId="PBrush">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3357562"/>
                        <a:ext cx="65532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rand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85800" y="457200"/>
            <a:ext cx="7772400" cy="685800"/>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zh-CN" altLang="zh-CN" sz="1900" b="1" dirty="0">
                <a:solidFill>
                  <a:srgbClr val="800000"/>
                </a:solidFill>
              </a:rPr>
              <a:t>队列的链式存储结构以及操作的实现</a:t>
            </a:r>
            <a:endParaRPr lang="zh-CN" altLang="en-US" sz="2500" b="1" dirty="0"/>
          </a:p>
        </p:txBody>
      </p:sp>
      <p:sp>
        <p:nvSpPr>
          <p:cNvPr id="6" name="Rectangle 3"/>
          <p:cNvSpPr txBox="1">
            <a:spLocks noChangeArrowheads="1"/>
          </p:cNvSpPr>
          <p:nvPr/>
        </p:nvSpPr>
        <p:spPr>
          <a:xfrm>
            <a:off x="685800" y="1447800"/>
            <a:ext cx="7772400" cy="464820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buFont typeface="Wingdings" panose="05000000000000000000" pitchFamily="2" charset="2"/>
              <a:buNone/>
            </a:pPr>
            <a:r>
              <a:rPr lang="en-US" altLang="zh-CN" sz="2100" b="1">
                <a:solidFill>
                  <a:srgbClr val="FF3300"/>
                </a:solidFill>
              </a:rPr>
              <a:t>[</a:t>
            </a:r>
            <a:r>
              <a:rPr lang="zh-CN" altLang="en-US" sz="2100" b="1">
                <a:solidFill>
                  <a:srgbClr val="FF3300"/>
                </a:solidFill>
              </a:rPr>
              <a:t>类型定义</a:t>
            </a:r>
            <a:r>
              <a:rPr lang="en-US" altLang="zh-CN" sz="2100" b="1">
                <a:solidFill>
                  <a:srgbClr val="FF3300"/>
                </a:solidFill>
              </a:rPr>
              <a:t>]</a:t>
            </a:r>
            <a:r>
              <a:rPr lang="en-US" altLang="zh-CN" sz="2100"/>
              <a:t>   </a:t>
            </a:r>
            <a:r>
              <a:rPr lang="zh-CN" altLang="en-US" sz="2100">
                <a:solidFill>
                  <a:schemeClr val="accent2"/>
                </a:solidFill>
                <a:latin typeface="楷体_GB2312" pitchFamily="49" charset="-122"/>
                <a:ea typeface="楷体_GB2312" pitchFamily="49" charset="-122"/>
              </a:rPr>
              <a:t>队头指针 </a:t>
            </a:r>
            <a:r>
              <a:rPr lang="en-US" altLang="zh-CN" sz="2100">
                <a:solidFill>
                  <a:schemeClr val="accent2"/>
                </a:solidFill>
                <a:latin typeface="楷体_GB2312" pitchFamily="49" charset="-122"/>
                <a:ea typeface="楷体_GB2312" pitchFamily="49" charset="-122"/>
              </a:rPr>
              <a:t>+ </a:t>
            </a:r>
            <a:r>
              <a:rPr lang="zh-CN" altLang="en-US" sz="2100">
                <a:solidFill>
                  <a:schemeClr val="accent2"/>
                </a:solidFill>
                <a:latin typeface="楷体_GB2312" pitchFamily="49" charset="-122"/>
                <a:ea typeface="楷体_GB2312" pitchFamily="49" charset="-122"/>
              </a:rPr>
              <a:t>队尾指针</a:t>
            </a:r>
            <a:r>
              <a:rPr lang="zh-CN" altLang="en-US"/>
              <a:t> </a:t>
            </a:r>
            <a:endParaRPr lang="zh-CN" altLang="en-US"/>
          </a:p>
        </p:txBody>
      </p:sp>
      <p:sp>
        <p:nvSpPr>
          <p:cNvPr id="7" name="Rectangle 4"/>
          <p:cNvSpPr>
            <a:spLocks noChangeArrowheads="1"/>
          </p:cNvSpPr>
          <p:nvPr/>
        </p:nvSpPr>
        <p:spPr bwMode="auto">
          <a:xfrm>
            <a:off x="6096000" y="2057400"/>
            <a:ext cx="1524000" cy="4572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endParaRPr lang="zh-CN" altLang="en-US"/>
          </a:p>
        </p:txBody>
      </p:sp>
      <p:sp>
        <p:nvSpPr>
          <p:cNvPr id="9" name="Rectangle 5"/>
          <p:cNvSpPr>
            <a:spLocks noChangeArrowheads="1"/>
          </p:cNvSpPr>
          <p:nvPr/>
        </p:nvSpPr>
        <p:spPr bwMode="auto">
          <a:xfrm>
            <a:off x="6096000" y="2743200"/>
            <a:ext cx="1524000" cy="4572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endParaRPr lang="zh-CN" altLang="en-US"/>
          </a:p>
        </p:txBody>
      </p:sp>
      <p:sp>
        <p:nvSpPr>
          <p:cNvPr id="10" name="Rectangle 6"/>
          <p:cNvSpPr>
            <a:spLocks noChangeArrowheads="1"/>
          </p:cNvSpPr>
          <p:nvPr/>
        </p:nvSpPr>
        <p:spPr bwMode="auto">
          <a:xfrm>
            <a:off x="6096000" y="3429000"/>
            <a:ext cx="1524000" cy="4572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endParaRPr lang="zh-CN" altLang="en-US"/>
          </a:p>
        </p:txBody>
      </p:sp>
      <p:sp>
        <p:nvSpPr>
          <p:cNvPr id="11" name="Rectangle 7"/>
          <p:cNvSpPr>
            <a:spLocks noChangeArrowheads="1"/>
          </p:cNvSpPr>
          <p:nvPr/>
        </p:nvSpPr>
        <p:spPr bwMode="auto">
          <a:xfrm>
            <a:off x="6096000" y="5257800"/>
            <a:ext cx="1524000" cy="4572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endParaRPr lang="zh-CN" altLang="en-US"/>
          </a:p>
        </p:txBody>
      </p:sp>
      <p:sp>
        <p:nvSpPr>
          <p:cNvPr id="12" name="Line 8"/>
          <p:cNvSpPr>
            <a:spLocks noChangeShapeType="1"/>
          </p:cNvSpPr>
          <p:nvPr/>
        </p:nvSpPr>
        <p:spPr bwMode="auto">
          <a:xfrm>
            <a:off x="6934200" y="20574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9"/>
          <p:cNvSpPr>
            <a:spLocks noChangeShapeType="1"/>
          </p:cNvSpPr>
          <p:nvPr/>
        </p:nvSpPr>
        <p:spPr bwMode="auto">
          <a:xfrm>
            <a:off x="6934200" y="27432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0"/>
          <p:cNvSpPr>
            <a:spLocks noChangeShapeType="1"/>
          </p:cNvSpPr>
          <p:nvPr/>
        </p:nvSpPr>
        <p:spPr bwMode="auto">
          <a:xfrm>
            <a:off x="6934200" y="34290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1"/>
          <p:cNvSpPr>
            <a:spLocks noChangeShapeType="1"/>
          </p:cNvSpPr>
          <p:nvPr/>
        </p:nvSpPr>
        <p:spPr bwMode="auto">
          <a:xfrm>
            <a:off x="6934200" y="5257800"/>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Text Box 12"/>
          <p:cNvSpPr txBox="1">
            <a:spLocks noChangeArrowheads="1"/>
          </p:cNvSpPr>
          <p:nvPr/>
        </p:nvSpPr>
        <p:spPr bwMode="auto">
          <a:xfrm>
            <a:off x="6172200" y="16002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50000"/>
              </a:spcBef>
              <a:buClrTx/>
              <a:buFontTx/>
              <a:buNone/>
            </a:pPr>
            <a:r>
              <a:rPr kumimoji="1" lang="en-US" altLang="zh-CN" sz="2400">
                <a:latin typeface="Times New Roman" panose="02020603050405020304" pitchFamily="18" charset="0"/>
              </a:rPr>
              <a:t>data   next</a:t>
            </a:r>
            <a:endParaRPr kumimoji="1" lang="en-US" altLang="zh-CN" sz="2400">
              <a:latin typeface="Times New Roman" panose="02020603050405020304" pitchFamily="18" charset="0"/>
            </a:endParaRPr>
          </a:p>
        </p:txBody>
      </p:sp>
      <p:sp>
        <p:nvSpPr>
          <p:cNvPr id="17" name="Line 15"/>
          <p:cNvSpPr>
            <a:spLocks noChangeShapeType="1"/>
          </p:cNvSpPr>
          <p:nvPr/>
        </p:nvSpPr>
        <p:spPr bwMode="auto">
          <a:xfrm>
            <a:off x="7239000" y="2286000"/>
            <a:ext cx="0" cy="4572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6"/>
          <p:cNvSpPr>
            <a:spLocks noChangeShapeType="1"/>
          </p:cNvSpPr>
          <p:nvPr/>
        </p:nvSpPr>
        <p:spPr bwMode="auto">
          <a:xfrm>
            <a:off x="7239000" y="2971800"/>
            <a:ext cx="0" cy="4572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17"/>
          <p:cNvSpPr>
            <a:spLocks noChangeShapeType="1"/>
          </p:cNvSpPr>
          <p:nvPr/>
        </p:nvSpPr>
        <p:spPr bwMode="auto">
          <a:xfrm>
            <a:off x="7239000" y="3657600"/>
            <a:ext cx="0" cy="5334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18"/>
          <p:cNvSpPr>
            <a:spLocks noChangeShapeType="1"/>
          </p:cNvSpPr>
          <p:nvPr/>
        </p:nvSpPr>
        <p:spPr bwMode="auto">
          <a:xfrm>
            <a:off x="7239000" y="4191000"/>
            <a:ext cx="0" cy="609600"/>
          </a:xfrm>
          <a:prstGeom prst="line">
            <a:avLst/>
          </a:prstGeom>
          <a:noFill/>
          <a:ln w="9525"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19"/>
          <p:cNvSpPr>
            <a:spLocks noChangeShapeType="1"/>
          </p:cNvSpPr>
          <p:nvPr/>
        </p:nvSpPr>
        <p:spPr bwMode="auto">
          <a:xfrm>
            <a:off x="7239000" y="4800600"/>
            <a:ext cx="0" cy="4572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Text Box 20"/>
          <p:cNvSpPr txBox="1">
            <a:spLocks noChangeArrowheads="1"/>
          </p:cNvSpPr>
          <p:nvPr/>
        </p:nvSpPr>
        <p:spPr bwMode="auto">
          <a:xfrm>
            <a:off x="7086600" y="54102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50000"/>
              </a:spcBef>
              <a:buClrTx/>
              <a:buFontTx/>
              <a:buNone/>
            </a:pPr>
            <a:r>
              <a:rPr kumimoji="1" lang="en-US" altLang="zh-CN" sz="2400">
                <a:latin typeface="Times New Roman" panose="02020603050405020304" pitchFamily="18" charset="0"/>
              </a:rPr>
              <a:t>^</a:t>
            </a:r>
            <a:endParaRPr kumimoji="1" lang="en-US" altLang="zh-CN" sz="2400">
              <a:latin typeface="Times New Roman" panose="02020603050405020304" pitchFamily="18" charset="0"/>
            </a:endParaRPr>
          </a:p>
        </p:txBody>
      </p:sp>
      <p:sp>
        <p:nvSpPr>
          <p:cNvPr id="23" name="Line 21"/>
          <p:cNvSpPr>
            <a:spLocks noChangeShapeType="1"/>
          </p:cNvSpPr>
          <p:nvPr/>
        </p:nvSpPr>
        <p:spPr bwMode="auto">
          <a:xfrm flipV="1">
            <a:off x="5562600" y="2286000"/>
            <a:ext cx="533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Text Box 22"/>
          <p:cNvSpPr txBox="1">
            <a:spLocks noChangeArrowheads="1"/>
          </p:cNvSpPr>
          <p:nvPr/>
        </p:nvSpPr>
        <p:spPr bwMode="auto">
          <a:xfrm>
            <a:off x="5029200" y="2057400"/>
            <a:ext cx="1066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50000"/>
              </a:spcBef>
              <a:buClrTx/>
              <a:buFontTx/>
              <a:buNone/>
            </a:pPr>
            <a:r>
              <a:rPr kumimoji="1" lang="en-US" altLang="zh-CN" sz="2000" dirty="0" err="1">
                <a:latin typeface="Times New Roman" panose="02020603050405020304" pitchFamily="18" charset="0"/>
              </a:rPr>
              <a:t>Q</a:t>
            </a:r>
            <a:r>
              <a:rPr kumimoji="1" lang="en-US" altLang="zh-CN" sz="2000" dirty="0" err="1">
                <a:solidFill>
                  <a:srgbClr val="FF0000"/>
                </a:solidFill>
                <a:latin typeface="Times New Roman" panose="02020603050405020304" pitchFamily="18" charset="0"/>
              </a:rPr>
              <a:t>.</a:t>
            </a:r>
            <a:r>
              <a:rPr kumimoji="1" lang="en-US" altLang="zh-CN" sz="2000" dirty="0" err="1">
                <a:latin typeface="Times New Roman" panose="02020603050405020304" pitchFamily="18" charset="0"/>
              </a:rPr>
              <a:t>front</a:t>
            </a:r>
            <a:endParaRPr kumimoji="1" lang="en-US" altLang="zh-CN" sz="2000" dirty="0">
              <a:latin typeface="Times New Roman" panose="02020603050405020304" pitchFamily="18" charset="0"/>
            </a:endParaRPr>
          </a:p>
        </p:txBody>
      </p:sp>
      <p:sp>
        <p:nvSpPr>
          <p:cNvPr id="25" name="Line 23"/>
          <p:cNvSpPr>
            <a:spLocks noChangeShapeType="1"/>
          </p:cNvSpPr>
          <p:nvPr/>
        </p:nvSpPr>
        <p:spPr bwMode="auto">
          <a:xfrm>
            <a:off x="5638800" y="5486400"/>
            <a:ext cx="4572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24"/>
          <p:cNvSpPr>
            <a:spLocks noChangeShapeType="1"/>
          </p:cNvSpPr>
          <p:nvPr/>
        </p:nvSpPr>
        <p:spPr bwMode="auto">
          <a:xfrm>
            <a:off x="5638800" y="5486400"/>
            <a:ext cx="0" cy="228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Text Box 25"/>
          <p:cNvSpPr txBox="1">
            <a:spLocks noChangeArrowheads="1"/>
          </p:cNvSpPr>
          <p:nvPr/>
        </p:nvSpPr>
        <p:spPr bwMode="auto">
          <a:xfrm>
            <a:off x="5334000" y="5638800"/>
            <a:ext cx="990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50000"/>
              </a:spcBef>
              <a:buClrTx/>
              <a:buFontTx/>
              <a:buNone/>
            </a:pPr>
            <a:r>
              <a:rPr kumimoji="1" lang="en-US" altLang="zh-CN" sz="2000" dirty="0" err="1">
                <a:latin typeface="Times New Roman" panose="02020603050405020304" pitchFamily="18" charset="0"/>
              </a:rPr>
              <a:t>Q</a:t>
            </a:r>
            <a:r>
              <a:rPr kumimoji="1" lang="en-US" altLang="zh-CN" sz="2000" dirty="0" err="1">
                <a:solidFill>
                  <a:srgbClr val="FF0000"/>
                </a:solidFill>
                <a:latin typeface="Times New Roman" panose="02020603050405020304" pitchFamily="18" charset="0"/>
              </a:rPr>
              <a:t>.</a:t>
            </a:r>
            <a:r>
              <a:rPr kumimoji="1" lang="en-US" altLang="zh-CN" sz="2000" dirty="0" err="1">
                <a:latin typeface="Times New Roman" panose="02020603050405020304" pitchFamily="18" charset="0"/>
              </a:rPr>
              <a:t>rear</a:t>
            </a:r>
            <a:endParaRPr kumimoji="1" lang="en-US" altLang="zh-CN" sz="2000" dirty="0">
              <a:latin typeface="Times New Roman" panose="02020603050405020304" pitchFamily="18" charset="0"/>
            </a:endParaRPr>
          </a:p>
        </p:txBody>
      </p:sp>
      <p:sp>
        <p:nvSpPr>
          <p:cNvPr id="28" name="Text Box 26"/>
          <p:cNvSpPr txBox="1">
            <a:spLocks noChangeArrowheads="1"/>
          </p:cNvSpPr>
          <p:nvPr/>
        </p:nvSpPr>
        <p:spPr bwMode="auto">
          <a:xfrm>
            <a:off x="7620000" y="27432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50000"/>
              </a:spcBef>
              <a:buClrTx/>
              <a:buFontTx/>
              <a:buNone/>
            </a:pPr>
            <a:r>
              <a:rPr kumimoji="1" lang="zh-CN" altLang="en-US" sz="2400">
                <a:solidFill>
                  <a:schemeClr val="accent2"/>
                </a:solidFill>
                <a:latin typeface="Times New Roman" panose="02020603050405020304" pitchFamily="18" charset="0"/>
                <a:ea typeface="楷体_GB2312" pitchFamily="49" charset="-122"/>
              </a:rPr>
              <a:t>队头</a:t>
            </a:r>
            <a:endParaRPr kumimoji="1" lang="zh-CN" altLang="en-US" sz="2400">
              <a:latin typeface="Times New Roman" panose="02020603050405020304" pitchFamily="18" charset="0"/>
            </a:endParaRPr>
          </a:p>
        </p:txBody>
      </p:sp>
      <p:sp>
        <p:nvSpPr>
          <p:cNvPr id="29" name="Text Box 27"/>
          <p:cNvSpPr txBox="1">
            <a:spLocks noChangeArrowheads="1"/>
          </p:cNvSpPr>
          <p:nvPr/>
        </p:nvSpPr>
        <p:spPr bwMode="auto">
          <a:xfrm>
            <a:off x="7620000" y="52578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00000"/>
              </a:lnSpc>
              <a:spcBef>
                <a:spcPct val="50000"/>
              </a:spcBef>
              <a:buClrTx/>
              <a:buFontTx/>
              <a:buNone/>
            </a:pPr>
            <a:r>
              <a:rPr kumimoji="1" lang="zh-CN" altLang="en-US" sz="2400">
                <a:solidFill>
                  <a:schemeClr val="accent2"/>
                </a:solidFill>
                <a:latin typeface="Times New Roman" panose="02020603050405020304" pitchFamily="18" charset="0"/>
                <a:ea typeface="楷体_GB2312" pitchFamily="49" charset="-122"/>
              </a:rPr>
              <a:t>队尾</a:t>
            </a:r>
            <a:endParaRPr kumimoji="1" lang="zh-CN" altLang="en-US" sz="2400">
              <a:latin typeface="Times New Roman" panose="02020603050405020304" pitchFamily="18" charset="0"/>
            </a:endParaRPr>
          </a:p>
        </p:txBody>
      </p:sp>
      <p:sp>
        <p:nvSpPr>
          <p:cNvPr id="30" name="Rectangle 29" descr="浅色上对角线"/>
          <p:cNvSpPr>
            <a:spLocks noChangeArrowheads="1"/>
          </p:cNvSpPr>
          <p:nvPr/>
        </p:nvSpPr>
        <p:spPr bwMode="auto">
          <a:xfrm>
            <a:off x="6096000" y="2057400"/>
            <a:ext cx="838200" cy="457200"/>
          </a:xfrm>
          <a:prstGeom prst="rect">
            <a:avLst/>
          </a:prstGeom>
          <a:pattFill prst="ltUpDiag">
            <a:fgClr>
              <a:schemeClr val="tx1"/>
            </a:fgClr>
            <a:bgClr>
              <a:schemeClr val="bg1"/>
            </a:bgClr>
          </a:pattFill>
          <a:ln w="9525">
            <a:solidFill>
              <a:schemeClr val="tx1"/>
            </a:solidFill>
            <a:miter lim="800000"/>
          </a:ln>
        </p:spPr>
        <p:txBody>
          <a:bodyPr wrap="none" anchor="ct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endParaRPr lang="zh-CN" altLang="en-US"/>
          </a:p>
        </p:txBody>
      </p:sp>
      <p:sp>
        <p:nvSpPr>
          <p:cNvPr id="4" name="文本框 3"/>
          <p:cNvSpPr txBox="1"/>
          <p:nvPr/>
        </p:nvSpPr>
        <p:spPr>
          <a:xfrm>
            <a:off x="950132" y="2057400"/>
            <a:ext cx="3536776" cy="4524315"/>
          </a:xfrm>
          <a:prstGeom prst="rect">
            <a:avLst/>
          </a:prstGeom>
          <a:noFill/>
        </p:spPr>
        <p:txBody>
          <a:bodyPr wrap="square" rtlCol="0">
            <a:spAutoFit/>
          </a:bodyPr>
          <a:lstStyle/>
          <a:p>
            <a:pPr>
              <a:lnSpc>
                <a:spcPct val="150000"/>
              </a:lnSpc>
              <a:spcBef>
                <a:spcPct val="0"/>
              </a:spcBef>
            </a:pPr>
            <a:r>
              <a:rPr kumimoji="1" lang="en-US" altLang="zh-CN" sz="2000" dirty="0" err="1">
                <a:latin typeface="Times New Roman" panose="02020603050405020304" pitchFamily="18" charset="0"/>
                <a:cs typeface="Times New Roman" panose="02020603050405020304" pitchFamily="18" charset="0"/>
              </a:rPr>
              <a:t>typedef</a:t>
            </a:r>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struct</a:t>
            </a:r>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QNode</a:t>
            </a:r>
            <a:r>
              <a:rPr kumimoji="1" lang="en-US" altLang="zh-CN" sz="2000" dirty="0">
                <a:latin typeface="Times New Roman" panose="02020603050405020304" pitchFamily="18" charset="0"/>
                <a:cs typeface="Times New Roman" panose="02020603050405020304" pitchFamily="18" charset="0"/>
              </a:rPr>
              <a:t>  { </a:t>
            </a:r>
            <a:endParaRPr kumimoji="1" lang="en-US" altLang="zh-CN" sz="2000" dirty="0">
              <a:latin typeface="Times New Roman" panose="02020603050405020304" pitchFamily="18" charset="0"/>
              <a:cs typeface="Times New Roman" panose="02020603050405020304" pitchFamily="18" charset="0"/>
            </a:endParaRPr>
          </a:p>
          <a:p>
            <a:pPr>
              <a:lnSpc>
                <a:spcPct val="150000"/>
              </a:lnSpc>
              <a:spcBef>
                <a:spcPct val="0"/>
              </a:spcBef>
            </a:pPr>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QElemtype</a:t>
            </a:r>
            <a:r>
              <a:rPr kumimoji="1" lang="en-US" altLang="zh-CN" sz="2000" dirty="0">
                <a:latin typeface="Times New Roman" panose="02020603050405020304" pitchFamily="18" charset="0"/>
                <a:cs typeface="Times New Roman" panose="02020603050405020304" pitchFamily="18" charset="0"/>
              </a:rPr>
              <a:t>     data;</a:t>
            </a:r>
            <a:endParaRPr kumimoji="1" lang="en-US" altLang="zh-CN" sz="2000" dirty="0">
              <a:latin typeface="Times New Roman" panose="02020603050405020304" pitchFamily="18" charset="0"/>
              <a:cs typeface="Times New Roman" panose="02020603050405020304" pitchFamily="18" charset="0"/>
            </a:endParaRPr>
          </a:p>
          <a:p>
            <a:pPr>
              <a:lnSpc>
                <a:spcPct val="150000"/>
              </a:lnSpc>
              <a:spcBef>
                <a:spcPct val="0"/>
              </a:spcBef>
            </a:pPr>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struct</a:t>
            </a:r>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QNode</a:t>
            </a:r>
            <a:r>
              <a:rPr kumimoji="1" lang="en-US" altLang="zh-CN" sz="2000" dirty="0">
                <a:latin typeface="Times New Roman" panose="02020603050405020304" pitchFamily="18" charset="0"/>
                <a:cs typeface="Times New Roman" panose="02020603050405020304" pitchFamily="18" charset="0"/>
              </a:rPr>
              <a:t>  *next;</a:t>
            </a:r>
            <a:endParaRPr kumimoji="1" lang="en-US" altLang="zh-CN" sz="2000" dirty="0">
              <a:latin typeface="Times New Roman" panose="02020603050405020304" pitchFamily="18" charset="0"/>
              <a:cs typeface="Times New Roman" panose="02020603050405020304" pitchFamily="18" charset="0"/>
            </a:endParaRPr>
          </a:p>
          <a:p>
            <a:pPr>
              <a:lnSpc>
                <a:spcPct val="150000"/>
              </a:lnSpc>
              <a:spcBef>
                <a:spcPct val="0"/>
              </a:spcBef>
            </a:pPr>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Qnode</a:t>
            </a:r>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err="1">
                <a:solidFill>
                  <a:srgbClr val="FF0000"/>
                </a:solidFill>
                <a:latin typeface="Times New Roman" panose="02020603050405020304" pitchFamily="18" charset="0"/>
                <a:cs typeface="Times New Roman" panose="02020603050405020304" pitchFamily="18" charset="0"/>
              </a:rPr>
              <a:t>QueuePtr</a:t>
            </a:r>
            <a:r>
              <a:rPr kumimoji="1" lang="en-US" altLang="zh-CN" sz="2000" dirty="0">
                <a:latin typeface="Times New Roman" panose="02020603050405020304" pitchFamily="18" charset="0"/>
                <a:cs typeface="Times New Roman" panose="02020603050405020304" pitchFamily="18" charset="0"/>
              </a:rPr>
              <a:t>;</a:t>
            </a:r>
            <a:endParaRPr kumimoji="1" lang="en-US" altLang="zh-CN" sz="2000" dirty="0">
              <a:latin typeface="Times New Roman" panose="02020603050405020304" pitchFamily="18" charset="0"/>
              <a:cs typeface="Times New Roman" panose="02020603050405020304" pitchFamily="18" charset="0"/>
            </a:endParaRPr>
          </a:p>
          <a:p>
            <a:pPr>
              <a:lnSpc>
                <a:spcPct val="150000"/>
              </a:lnSpc>
              <a:spcBef>
                <a:spcPct val="0"/>
              </a:spcBef>
            </a:pPr>
            <a:endParaRPr kumimoji="1" lang="en-US" altLang="zh-CN" sz="2000" dirty="0">
              <a:latin typeface="Times New Roman" panose="02020603050405020304" pitchFamily="18" charset="0"/>
              <a:cs typeface="Times New Roman" panose="02020603050405020304" pitchFamily="18" charset="0"/>
            </a:endParaRPr>
          </a:p>
          <a:p>
            <a:pPr>
              <a:lnSpc>
                <a:spcPct val="150000"/>
              </a:lnSpc>
              <a:spcBef>
                <a:spcPct val="0"/>
              </a:spcBef>
            </a:pPr>
            <a:r>
              <a:rPr kumimoji="1" lang="en-US" altLang="zh-CN" sz="2000" dirty="0" err="1">
                <a:latin typeface="Times New Roman" panose="02020603050405020304" pitchFamily="18" charset="0"/>
                <a:cs typeface="Times New Roman" panose="02020603050405020304" pitchFamily="18" charset="0"/>
              </a:rPr>
              <a:t>typedef</a:t>
            </a:r>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struct</a:t>
            </a:r>
            <a:r>
              <a:rPr kumimoji="1" lang="en-US" altLang="zh-CN" sz="2000" dirty="0">
                <a:latin typeface="Times New Roman" panose="02020603050405020304" pitchFamily="18" charset="0"/>
                <a:cs typeface="Times New Roman" panose="02020603050405020304" pitchFamily="18" charset="0"/>
              </a:rPr>
              <a:t>  {</a:t>
            </a:r>
            <a:endParaRPr kumimoji="1" lang="en-US" altLang="zh-CN" sz="2000" dirty="0">
              <a:latin typeface="Times New Roman" panose="02020603050405020304" pitchFamily="18" charset="0"/>
              <a:cs typeface="Times New Roman" panose="02020603050405020304" pitchFamily="18" charset="0"/>
            </a:endParaRPr>
          </a:p>
          <a:p>
            <a:pPr>
              <a:lnSpc>
                <a:spcPct val="150000"/>
              </a:lnSpc>
              <a:spcBef>
                <a:spcPct val="0"/>
              </a:spcBef>
            </a:pPr>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QueuePtr</a:t>
            </a:r>
            <a:r>
              <a:rPr kumimoji="1" lang="en-US" altLang="zh-CN" sz="2000" dirty="0">
                <a:latin typeface="Times New Roman" panose="02020603050405020304" pitchFamily="18" charset="0"/>
                <a:cs typeface="Times New Roman" panose="02020603050405020304" pitchFamily="18" charset="0"/>
              </a:rPr>
              <a:t> front;</a:t>
            </a:r>
            <a:endParaRPr kumimoji="1" lang="en-US" altLang="zh-CN" sz="2000" dirty="0">
              <a:latin typeface="Times New Roman" panose="02020603050405020304" pitchFamily="18" charset="0"/>
              <a:cs typeface="Times New Roman" panose="02020603050405020304" pitchFamily="18" charset="0"/>
            </a:endParaRPr>
          </a:p>
          <a:p>
            <a:pPr>
              <a:lnSpc>
                <a:spcPct val="150000"/>
              </a:lnSpc>
              <a:spcBef>
                <a:spcPct val="0"/>
              </a:spcBef>
            </a:pPr>
            <a:r>
              <a:rPr kumimoji="1" lang="en-US" altLang="zh-CN" sz="2000" dirty="0">
                <a:latin typeface="Times New Roman" panose="02020603050405020304" pitchFamily="18" charset="0"/>
                <a:cs typeface="Times New Roman" panose="02020603050405020304" pitchFamily="18" charset="0"/>
              </a:rPr>
              <a:t>     </a:t>
            </a:r>
            <a:r>
              <a:rPr kumimoji="1" lang="en-US" altLang="zh-CN" sz="2000" dirty="0" err="1">
                <a:latin typeface="Times New Roman" panose="02020603050405020304" pitchFamily="18" charset="0"/>
                <a:cs typeface="Times New Roman" panose="02020603050405020304" pitchFamily="18" charset="0"/>
              </a:rPr>
              <a:t>QueuePtr</a:t>
            </a:r>
            <a:r>
              <a:rPr kumimoji="1" lang="en-US" altLang="zh-CN" sz="2000" dirty="0">
                <a:latin typeface="Times New Roman" panose="02020603050405020304" pitchFamily="18" charset="0"/>
                <a:cs typeface="Times New Roman" panose="02020603050405020304" pitchFamily="18" charset="0"/>
              </a:rPr>
              <a:t> rear;</a:t>
            </a:r>
            <a:endParaRPr kumimoji="1" lang="en-US" altLang="zh-CN" sz="2000" dirty="0">
              <a:latin typeface="Times New Roman" panose="02020603050405020304" pitchFamily="18" charset="0"/>
              <a:cs typeface="Times New Roman" panose="02020603050405020304" pitchFamily="18" charset="0"/>
            </a:endParaRPr>
          </a:p>
          <a:p>
            <a:pPr>
              <a:lnSpc>
                <a:spcPct val="150000"/>
              </a:lnSpc>
              <a:spcBef>
                <a:spcPct val="0"/>
              </a:spcBef>
            </a:pPr>
            <a:r>
              <a:rPr kumimoji="1" lang="en-US" altLang="zh-CN" sz="2000" dirty="0">
                <a:latin typeface="Times New Roman" panose="02020603050405020304" pitchFamily="18" charset="0"/>
                <a:cs typeface="Times New Roman" panose="02020603050405020304" pitchFamily="18" charset="0"/>
              </a:rPr>
              <a:t>}</a:t>
            </a:r>
            <a:r>
              <a:rPr kumimoji="1" lang="en-US" altLang="zh-CN" sz="2000" dirty="0" err="1">
                <a:solidFill>
                  <a:srgbClr val="FF0000"/>
                </a:solidFill>
                <a:latin typeface="Times New Roman" panose="02020603050405020304" pitchFamily="18" charset="0"/>
                <a:cs typeface="Times New Roman" panose="02020603050405020304" pitchFamily="18" charset="0"/>
              </a:rPr>
              <a:t>LinkQueue</a:t>
            </a:r>
            <a:r>
              <a:rPr kumimoji="1" lang="en-US" altLang="zh-CN" sz="2000" dirty="0">
                <a:latin typeface="Times New Roman" panose="02020603050405020304" pitchFamily="18" charset="0"/>
                <a:cs typeface="Times New Roman" panose="02020603050405020304" pitchFamily="18" charset="0"/>
              </a:rPr>
              <a:t>;</a:t>
            </a:r>
            <a:endParaRPr kumimoji="1" lang="en-US" altLang="zh-CN" sz="2000" dirty="0">
              <a:latin typeface="Times New Roman" panose="02020603050405020304" pitchFamily="18" charset="0"/>
              <a:cs typeface="Times New Roman" panose="02020603050405020304" pitchFamily="18" charset="0"/>
            </a:endParaRPr>
          </a:p>
          <a:p>
            <a:endParaRPr lang="zh-CN" altLang="en-US" dirty="0"/>
          </a:p>
        </p:txBody>
      </p:sp>
    </p:spTree>
  </p:cSld>
  <p:clrMapOvr>
    <a:masterClrMapping/>
  </p:clrMapOvr>
  <p:transition>
    <p:rand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Text Box 3"/>
          <p:cNvSpPr txBox="1">
            <a:spLocks noChangeArrowheads="1"/>
          </p:cNvSpPr>
          <p:nvPr/>
        </p:nvSpPr>
        <p:spPr bwMode="auto">
          <a:xfrm>
            <a:off x="857224" y="500042"/>
            <a:ext cx="6781800" cy="462307"/>
          </a:xfrm>
          <a:prstGeom prst="rect">
            <a:avLst/>
          </a:prstGeom>
          <a:noFill/>
          <a:ln w="9525">
            <a:noFill/>
            <a:miter lim="800000"/>
          </a:ln>
        </p:spPr>
        <p:txBody>
          <a:bodyPr lIns="92075" tIns="46038" rIns="92075" bIns="46038">
            <a:spAutoFit/>
          </a:bodyPr>
          <a:lstStyle/>
          <a:p>
            <a:pPr marL="0" marR="0" lvl="0" indent="0" algn="l" defTabSz="914400" rtl="0" eaLnBrk="1" fontAlgn="auto" latinLnBrk="0" hangingPunct="1">
              <a:lnSpc>
                <a:spcPct val="100000"/>
              </a:lnSpc>
              <a:spcBef>
                <a:spcPct val="50000"/>
              </a:spcBef>
              <a:spcAft>
                <a:spcPts val="0"/>
              </a:spcAft>
              <a:buClr>
                <a:srgbClr val="696464"/>
              </a:buClr>
              <a:buSzTx/>
              <a:buFontTx/>
              <a:buNone/>
              <a:defRPr/>
            </a:pPr>
            <a:r>
              <a:rPr kumimoji="0" lang="zh-CN" altLang="en-US" sz="2400" b="0" i="0" u="none" strike="noStrike" kern="1200" cap="none" spc="0" normalizeH="0" baseline="0" noProof="0" dirty="0">
                <a:ln>
                  <a:noFill/>
                </a:ln>
                <a:solidFill>
                  <a:srgbClr val="000000"/>
                </a:solidFill>
                <a:effectLst/>
                <a:uLnTx/>
                <a:uFillTx/>
                <a:latin typeface="Perpetua"/>
                <a:ea typeface="楷体_GB2312" pitchFamily="49" charset="-122"/>
                <a:cs typeface="+mn-cs"/>
              </a:rPr>
              <a:t>带头结点的链队如图所示：</a:t>
            </a:r>
            <a:endParaRPr kumimoji="0" lang="zh-CN" altLang="en-US" sz="2400" b="0" i="0" u="none" strike="noStrike" kern="1200" cap="none" spc="0" normalizeH="0" baseline="0" noProof="0" dirty="0">
              <a:ln>
                <a:noFill/>
              </a:ln>
              <a:solidFill>
                <a:srgbClr val="000000"/>
              </a:solidFill>
              <a:effectLst/>
              <a:uLnTx/>
              <a:uFillTx/>
              <a:latin typeface="Perpetua"/>
              <a:ea typeface="楷体_GB2312" pitchFamily="49" charset="-122"/>
              <a:cs typeface="+mn-cs"/>
            </a:endParaRPr>
          </a:p>
        </p:txBody>
      </p:sp>
      <p:pic>
        <p:nvPicPr>
          <p:cNvPr id="2" name="图片 1"/>
          <p:cNvPicPr>
            <a:picLocks noChangeAspect="1"/>
          </p:cNvPicPr>
          <p:nvPr/>
        </p:nvPicPr>
        <p:blipFill>
          <a:blip r:embed="rId1"/>
          <a:stretch>
            <a:fillRect/>
          </a:stretch>
        </p:blipFill>
        <p:spPr>
          <a:xfrm>
            <a:off x="751205" y="1104900"/>
            <a:ext cx="7167245" cy="5502910"/>
          </a:xfrm>
          <a:prstGeom prst="rect">
            <a:avLst/>
          </a:prstGeom>
        </p:spPr>
      </p:pic>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3505200" y="5421313"/>
            <a:ext cx="2362200" cy="573087"/>
          </a:xfrm>
          <a:prstGeom prst="rect">
            <a:avLst/>
          </a:prstGeom>
          <a:noFill/>
          <a:ln w="9525">
            <a:noFill/>
            <a:miter lim="800000"/>
          </a:ln>
        </p:spPr>
        <p:txBody>
          <a:bodyPr/>
          <a:lstStyle/>
          <a:p>
            <a:pPr>
              <a:lnSpc>
                <a:spcPct val="100000"/>
              </a:lnSpc>
            </a:pPr>
            <a:r>
              <a:rPr lang="en-US" altLang="zh-CN" sz="2600"/>
              <a:t>          67</a:t>
            </a:r>
            <a:endParaRPr lang="en-US" altLang="zh-CN" sz="2600" baseline="-18000"/>
          </a:p>
        </p:txBody>
      </p:sp>
      <p:sp>
        <p:nvSpPr>
          <p:cNvPr id="25603" name="Rectangle 3"/>
          <p:cNvSpPr>
            <a:spLocks noChangeArrowheads="1"/>
          </p:cNvSpPr>
          <p:nvPr/>
        </p:nvSpPr>
        <p:spPr bwMode="auto">
          <a:xfrm>
            <a:off x="3505200" y="4868863"/>
            <a:ext cx="2362200" cy="693737"/>
          </a:xfrm>
          <a:prstGeom prst="rect">
            <a:avLst/>
          </a:prstGeom>
          <a:noFill/>
          <a:ln w="9525">
            <a:noFill/>
            <a:miter lim="800000"/>
          </a:ln>
        </p:spPr>
        <p:txBody>
          <a:bodyPr/>
          <a:lstStyle/>
          <a:p>
            <a:pPr>
              <a:lnSpc>
                <a:spcPct val="100000"/>
              </a:lnSpc>
            </a:pPr>
            <a:r>
              <a:rPr lang="en-US" altLang="zh-CN" sz="2600"/>
              <a:t>          43</a:t>
            </a:r>
            <a:endParaRPr lang="en-US" altLang="zh-CN" sz="2600" baseline="-18000"/>
          </a:p>
        </p:txBody>
      </p:sp>
      <p:sp>
        <p:nvSpPr>
          <p:cNvPr id="25604" name="Rectangle 4"/>
          <p:cNvSpPr>
            <a:spLocks noChangeArrowheads="1"/>
          </p:cNvSpPr>
          <p:nvPr/>
        </p:nvSpPr>
        <p:spPr bwMode="auto">
          <a:xfrm>
            <a:off x="3505200" y="3868738"/>
            <a:ext cx="2362200" cy="1008062"/>
          </a:xfrm>
          <a:prstGeom prst="rect">
            <a:avLst/>
          </a:prstGeom>
          <a:noFill/>
          <a:ln w="9525">
            <a:noFill/>
            <a:miter lim="800000"/>
          </a:ln>
        </p:spPr>
        <p:txBody>
          <a:bodyPr/>
          <a:lstStyle/>
          <a:p>
            <a:pPr>
              <a:lnSpc>
                <a:spcPct val="100000"/>
              </a:lnSpc>
            </a:pPr>
            <a:endParaRPr lang="zh-CN" altLang="zh-CN" sz="2600"/>
          </a:p>
        </p:txBody>
      </p:sp>
      <p:sp>
        <p:nvSpPr>
          <p:cNvPr id="25605" name="Line 5"/>
          <p:cNvSpPr>
            <a:spLocks noChangeShapeType="1"/>
          </p:cNvSpPr>
          <p:nvPr/>
        </p:nvSpPr>
        <p:spPr bwMode="auto">
          <a:xfrm>
            <a:off x="3505200" y="3124200"/>
            <a:ext cx="2362200" cy="0"/>
          </a:xfrm>
          <a:prstGeom prst="line">
            <a:avLst/>
          </a:prstGeom>
          <a:noFill/>
          <a:ln w="28575" cap="sq">
            <a:solidFill>
              <a:schemeClr val="tx1"/>
            </a:solidFill>
            <a:miter lim="800000"/>
          </a:ln>
        </p:spPr>
        <p:txBody>
          <a:bodyPr wrap="none"/>
          <a:lstStyle/>
          <a:p>
            <a:endParaRPr lang="zh-CN" altLang="en-US"/>
          </a:p>
        </p:txBody>
      </p:sp>
      <p:sp>
        <p:nvSpPr>
          <p:cNvPr id="25606" name="Line 6"/>
          <p:cNvSpPr>
            <a:spLocks noChangeShapeType="1"/>
          </p:cNvSpPr>
          <p:nvPr/>
        </p:nvSpPr>
        <p:spPr bwMode="auto">
          <a:xfrm>
            <a:off x="3505200" y="3733800"/>
            <a:ext cx="2362200" cy="0"/>
          </a:xfrm>
          <a:prstGeom prst="line">
            <a:avLst/>
          </a:prstGeom>
          <a:noFill/>
          <a:ln w="12700">
            <a:solidFill>
              <a:schemeClr val="tx1"/>
            </a:solidFill>
            <a:miter lim="800000"/>
          </a:ln>
        </p:spPr>
        <p:txBody>
          <a:bodyPr wrap="none"/>
          <a:lstStyle/>
          <a:p>
            <a:endParaRPr lang="zh-CN" altLang="en-US"/>
          </a:p>
        </p:txBody>
      </p:sp>
      <p:sp>
        <p:nvSpPr>
          <p:cNvPr id="25607" name="Line 7"/>
          <p:cNvSpPr>
            <a:spLocks noChangeShapeType="1"/>
          </p:cNvSpPr>
          <p:nvPr/>
        </p:nvSpPr>
        <p:spPr bwMode="auto">
          <a:xfrm>
            <a:off x="3505200" y="4329113"/>
            <a:ext cx="2362200" cy="0"/>
          </a:xfrm>
          <a:prstGeom prst="line">
            <a:avLst/>
          </a:prstGeom>
          <a:noFill/>
          <a:ln w="12700">
            <a:solidFill>
              <a:schemeClr val="tx1"/>
            </a:solidFill>
            <a:miter lim="800000"/>
          </a:ln>
        </p:spPr>
        <p:txBody>
          <a:bodyPr wrap="none"/>
          <a:lstStyle/>
          <a:p>
            <a:endParaRPr lang="zh-CN" altLang="en-US"/>
          </a:p>
        </p:txBody>
      </p:sp>
      <p:sp>
        <p:nvSpPr>
          <p:cNvPr id="25608" name="Line 8"/>
          <p:cNvSpPr>
            <a:spLocks noChangeShapeType="1"/>
          </p:cNvSpPr>
          <p:nvPr/>
        </p:nvSpPr>
        <p:spPr bwMode="auto">
          <a:xfrm>
            <a:off x="3505200" y="4876800"/>
            <a:ext cx="2362200" cy="0"/>
          </a:xfrm>
          <a:prstGeom prst="line">
            <a:avLst/>
          </a:prstGeom>
          <a:noFill/>
          <a:ln w="12700">
            <a:solidFill>
              <a:schemeClr val="tx1"/>
            </a:solidFill>
            <a:miter lim="800000"/>
          </a:ln>
        </p:spPr>
        <p:txBody>
          <a:bodyPr wrap="none"/>
          <a:lstStyle/>
          <a:p>
            <a:endParaRPr lang="zh-CN" altLang="en-US"/>
          </a:p>
        </p:txBody>
      </p:sp>
      <p:sp>
        <p:nvSpPr>
          <p:cNvPr id="25609" name="Line 9"/>
          <p:cNvSpPr>
            <a:spLocks noChangeShapeType="1"/>
          </p:cNvSpPr>
          <p:nvPr/>
        </p:nvSpPr>
        <p:spPr bwMode="auto">
          <a:xfrm>
            <a:off x="3505200" y="5421313"/>
            <a:ext cx="2362200" cy="0"/>
          </a:xfrm>
          <a:prstGeom prst="line">
            <a:avLst/>
          </a:prstGeom>
          <a:noFill/>
          <a:ln w="12700">
            <a:solidFill>
              <a:schemeClr val="tx1"/>
            </a:solidFill>
            <a:miter lim="800000"/>
          </a:ln>
        </p:spPr>
        <p:txBody>
          <a:bodyPr wrap="none"/>
          <a:lstStyle/>
          <a:p>
            <a:endParaRPr lang="zh-CN" altLang="en-US"/>
          </a:p>
        </p:txBody>
      </p:sp>
      <p:sp>
        <p:nvSpPr>
          <p:cNvPr id="25610" name="Line 10"/>
          <p:cNvSpPr>
            <a:spLocks noChangeShapeType="1"/>
          </p:cNvSpPr>
          <p:nvPr/>
        </p:nvSpPr>
        <p:spPr bwMode="auto">
          <a:xfrm>
            <a:off x="3505200" y="5994400"/>
            <a:ext cx="2362200" cy="0"/>
          </a:xfrm>
          <a:prstGeom prst="line">
            <a:avLst/>
          </a:prstGeom>
          <a:noFill/>
          <a:ln w="28575" cap="sq">
            <a:solidFill>
              <a:schemeClr val="tx1"/>
            </a:solidFill>
            <a:miter lim="800000"/>
          </a:ln>
        </p:spPr>
        <p:txBody>
          <a:bodyPr wrap="none"/>
          <a:lstStyle/>
          <a:p>
            <a:endParaRPr lang="zh-CN" altLang="en-US"/>
          </a:p>
        </p:txBody>
      </p:sp>
      <p:sp>
        <p:nvSpPr>
          <p:cNvPr id="25611" name="Line 11"/>
          <p:cNvSpPr>
            <a:spLocks noChangeShapeType="1"/>
          </p:cNvSpPr>
          <p:nvPr/>
        </p:nvSpPr>
        <p:spPr bwMode="auto">
          <a:xfrm>
            <a:off x="3505200" y="2590800"/>
            <a:ext cx="0" cy="3403600"/>
          </a:xfrm>
          <a:prstGeom prst="line">
            <a:avLst/>
          </a:prstGeom>
          <a:noFill/>
          <a:ln w="28575" cap="sq">
            <a:solidFill>
              <a:schemeClr val="tx1"/>
            </a:solidFill>
            <a:miter lim="800000"/>
          </a:ln>
        </p:spPr>
        <p:txBody>
          <a:bodyPr wrap="none"/>
          <a:lstStyle/>
          <a:p>
            <a:endParaRPr lang="zh-CN" altLang="en-US"/>
          </a:p>
        </p:txBody>
      </p:sp>
      <p:sp>
        <p:nvSpPr>
          <p:cNvPr id="25612" name="Line 12"/>
          <p:cNvSpPr>
            <a:spLocks noChangeShapeType="1"/>
          </p:cNvSpPr>
          <p:nvPr/>
        </p:nvSpPr>
        <p:spPr bwMode="auto">
          <a:xfrm>
            <a:off x="5867400" y="2590800"/>
            <a:ext cx="0" cy="3403600"/>
          </a:xfrm>
          <a:prstGeom prst="line">
            <a:avLst/>
          </a:prstGeom>
          <a:noFill/>
          <a:ln w="28575" cap="sq">
            <a:solidFill>
              <a:schemeClr val="tx1"/>
            </a:solidFill>
            <a:miter lim="800000"/>
          </a:ln>
        </p:spPr>
        <p:txBody>
          <a:bodyPr wrap="none"/>
          <a:lstStyle/>
          <a:p>
            <a:endParaRPr lang="zh-CN" altLang="en-US"/>
          </a:p>
        </p:txBody>
      </p:sp>
      <p:sp>
        <p:nvSpPr>
          <p:cNvPr id="25613" name="Line 13"/>
          <p:cNvSpPr>
            <a:spLocks noChangeShapeType="1"/>
          </p:cNvSpPr>
          <p:nvPr/>
        </p:nvSpPr>
        <p:spPr bwMode="auto">
          <a:xfrm>
            <a:off x="3505200" y="2057400"/>
            <a:ext cx="0" cy="838200"/>
          </a:xfrm>
          <a:prstGeom prst="line">
            <a:avLst/>
          </a:prstGeom>
          <a:noFill/>
          <a:ln w="9525">
            <a:solidFill>
              <a:schemeClr val="tx1"/>
            </a:solidFill>
            <a:miter lim="800000"/>
          </a:ln>
        </p:spPr>
        <p:txBody>
          <a:bodyPr wrap="none"/>
          <a:lstStyle/>
          <a:p>
            <a:endParaRPr lang="zh-CN" altLang="en-US"/>
          </a:p>
        </p:txBody>
      </p:sp>
      <p:sp>
        <p:nvSpPr>
          <p:cNvPr id="25614" name="Line 14"/>
          <p:cNvSpPr>
            <a:spLocks noChangeShapeType="1"/>
          </p:cNvSpPr>
          <p:nvPr/>
        </p:nvSpPr>
        <p:spPr bwMode="auto">
          <a:xfrm>
            <a:off x="3505200" y="2133600"/>
            <a:ext cx="0" cy="304800"/>
          </a:xfrm>
          <a:prstGeom prst="line">
            <a:avLst/>
          </a:prstGeom>
          <a:noFill/>
          <a:ln w="9525">
            <a:solidFill>
              <a:schemeClr val="tx1"/>
            </a:solidFill>
            <a:miter lim="800000"/>
          </a:ln>
        </p:spPr>
        <p:txBody>
          <a:bodyPr wrap="none"/>
          <a:lstStyle/>
          <a:p>
            <a:endParaRPr lang="zh-CN" altLang="en-US"/>
          </a:p>
        </p:txBody>
      </p:sp>
      <p:sp>
        <p:nvSpPr>
          <p:cNvPr id="25615" name="Line 15"/>
          <p:cNvSpPr>
            <a:spLocks noChangeShapeType="1"/>
          </p:cNvSpPr>
          <p:nvPr/>
        </p:nvSpPr>
        <p:spPr bwMode="auto">
          <a:xfrm>
            <a:off x="5867400" y="2133600"/>
            <a:ext cx="0" cy="762000"/>
          </a:xfrm>
          <a:prstGeom prst="line">
            <a:avLst/>
          </a:prstGeom>
          <a:noFill/>
          <a:ln w="19050">
            <a:solidFill>
              <a:schemeClr val="tx1"/>
            </a:solidFill>
            <a:miter lim="800000"/>
          </a:ln>
        </p:spPr>
        <p:txBody>
          <a:bodyPr wrap="none"/>
          <a:lstStyle/>
          <a:p>
            <a:endParaRPr lang="zh-CN" altLang="en-US"/>
          </a:p>
        </p:txBody>
      </p:sp>
      <p:sp>
        <p:nvSpPr>
          <p:cNvPr id="25616" name="Line 16"/>
          <p:cNvSpPr>
            <a:spLocks noChangeShapeType="1"/>
          </p:cNvSpPr>
          <p:nvPr/>
        </p:nvSpPr>
        <p:spPr bwMode="auto">
          <a:xfrm>
            <a:off x="2590800" y="5791200"/>
            <a:ext cx="762000" cy="0"/>
          </a:xfrm>
          <a:prstGeom prst="line">
            <a:avLst/>
          </a:prstGeom>
          <a:noFill/>
          <a:ln w="9525">
            <a:solidFill>
              <a:schemeClr val="tx1"/>
            </a:solidFill>
            <a:miter lim="800000"/>
            <a:tailEnd type="triangle" w="med" len="med"/>
          </a:ln>
        </p:spPr>
        <p:txBody>
          <a:bodyPr wrap="none"/>
          <a:lstStyle/>
          <a:p>
            <a:endParaRPr lang="zh-CN" altLang="en-US"/>
          </a:p>
        </p:txBody>
      </p:sp>
      <p:sp>
        <p:nvSpPr>
          <p:cNvPr id="25617" name="Line 17"/>
          <p:cNvSpPr>
            <a:spLocks noChangeShapeType="1"/>
          </p:cNvSpPr>
          <p:nvPr/>
        </p:nvSpPr>
        <p:spPr bwMode="auto">
          <a:xfrm>
            <a:off x="2590800" y="5121275"/>
            <a:ext cx="762000" cy="0"/>
          </a:xfrm>
          <a:prstGeom prst="line">
            <a:avLst/>
          </a:prstGeom>
          <a:noFill/>
          <a:ln w="9525">
            <a:solidFill>
              <a:schemeClr val="tx1"/>
            </a:solidFill>
            <a:miter lim="800000"/>
            <a:tailEnd type="triangle" w="med" len="med"/>
          </a:ln>
        </p:spPr>
        <p:txBody>
          <a:bodyPr wrap="none"/>
          <a:lstStyle/>
          <a:p>
            <a:endParaRPr lang="zh-CN" altLang="en-US"/>
          </a:p>
        </p:txBody>
      </p:sp>
      <p:sp>
        <p:nvSpPr>
          <p:cNvPr id="25618" name="Text Box 18"/>
          <p:cNvSpPr txBox="1">
            <a:spLocks noChangeArrowheads="1"/>
          </p:cNvSpPr>
          <p:nvPr/>
        </p:nvSpPr>
        <p:spPr bwMode="auto">
          <a:xfrm>
            <a:off x="1447800" y="4830763"/>
            <a:ext cx="1022350" cy="579437"/>
          </a:xfrm>
          <a:prstGeom prst="rect">
            <a:avLst/>
          </a:prstGeom>
          <a:noFill/>
          <a:ln w="9525">
            <a:noFill/>
            <a:miter lim="800000"/>
          </a:ln>
        </p:spPr>
        <p:txBody>
          <a:bodyPr>
            <a:spAutoFit/>
          </a:bodyPr>
          <a:lstStyle/>
          <a:p>
            <a:pPr>
              <a:lnSpc>
                <a:spcPct val="100000"/>
              </a:lnSpc>
              <a:spcBef>
                <a:spcPct val="50000"/>
              </a:spcBef>
              <a:buClrTx/>
              <a:buFontTx/>
              <a:buNone/>
            </a:pPr>
            <a:r>
              <a:rPr kumimoji="1" lang="zh-CN" altLang="en-US" sz="3200">
                <a:latin typeface="Times New Roman" panose="02020603050405020304" pitchFamily="18" charset="0"/>
                <a:ea typeface="楷体_GB2312" pitchFamily="49" charset="-122"/>
              </a:rPr>
              <a:t>栈顶</a:t>
            </a:r>
            <a:endParaRPr kumimoji="1" lang="zh-CN" altLang="en-US" sz="3200">
              <a:latin typeface="Times New Roman" panose="02020603050405020304" pitchFamily="18" charset="0"/>
              <a:ea typeface="楷体_GB2312" pitchFamily="49" charset="-122"/>
            </a:endParaRPr>
          </a:p>
        </p:txBody>
      </p:sp>
      <p:sp>
        <p:nvSpPr>
          <p:cNvPr id="25619" name="Text Box 19"/>
          <p:cNvSpPr txBox="1">
            <a:spLocks noChangeArrowheads="1"/>
          </p:cNvSpPr>
          <p:nvPr/>
        </p:nvSpPr>
        <p:spPr bwMode="auto">
          <a:xfrm>
            <a:off x="1295400" y="5402263"/>
            <a:ext cx="1143000" cy="579437"/>
          </a:xfrm>
          <a:prstGeom prst="rect">
            <a:avLst/>
          </a:prstGeom>
          <a:noFill/>
          <a:ln w="9525">
            <a:noFill/>
            <a:miter lim="800000"/>
          </a:ln>
        </p:spPr>
        <p:txBody>
          <a:bodyPr>
            <a:spAutoFit/>
          </a:bodyPr>
          <a:lstStyle/>
          <a:p>
            <a:pPr>
              <a:lnSpc>
                <a:spcPct val="100000"/>
              </a:lnSpc>
              <a:buClrTx/>
              <a:buFontTx/>
              <a:buNone/>
            </a:pPr>
            <a:r>
              <a:rPr kumimoji="1" lang="en-US" altLang="zh-CN" sz="3200">
                <a:latin typeface="Times New Roman" panose="02020603050405020304" pitchFamily="18" charset="0"/>
                <a:ea typeface="楷体_GB2312" pitchFamily="49" charset="-122"/>
              </a:rPr>
              <a:t> </a:t>
            </a:r>
            <a:r>
              <a:rPr kumimoji="1" lang="zh-CN" altLang="en-US" sz="3200">
                <a:latin typeface="Times New Roman" panose="02020603050405020304" pitchFamily="18" charset="0"/>
                <a:ea typeface="楷体_GB2312" pitchFamily="49" charset="-122"/>
              </a:rPr>
              <a:t>栈底</a:t>
            </a:r>
            <a:endParaRPr kumimoji="1" lang="zh-CN" altLang="en-US" sz="3200">
              <a:latin typeface="Times New Roman" panose="02020603050405020304" pitchFamily="18" charset="0"/>
              <a:ea typeface="楷体_GB2312" pitchFamily="49" charset="-122"/>
            </a:endParaRPr>
          </a:p>
        </p:txBody>
      </p:sp>
      <p:sp>
        <p:nvSpPr>
          <p:cNvPr id="25620" name="Text Box 20"/>
          <p:cNvSpPr txBox="1">
            <a:spLocks noChangeArrowheads="1"/>
          </p:cNvSpPr>
          <p:nvPr/>
        </p:nvSpPr>
        <p:spPr bwMode="auto">
          <a:xfrm>
            <a:off x="990600" y="685800"/>
            <a:ext cx="2216150" cy="579438"/>
          </a:xfrm>
          <a:prstGeom prst="rect">
            <a:avLst/>
          </a:prstGeom>
          <a:noFill/>
          <a:ln w="9525">
            <a:noFill/>
            <a:miter lim="800000"/>
          </a:ln>
        </p:spPr>
        <p:txBody>
          <a:bodyPr wrap="none">
            <a:spAutoFit/>
          </a:bodyPr>
          <a:lstStyle/>
          <a:p>
            <a:pPr>
              <a:lnSpc>
                <a:spcPct val="100000"/>
              </a:lnSpc>
              <a:spcBef>
                <a:spcPct val="0"/>
              </a:spcBef>
              <a:buClrTx/>
              <a:buFontTx/>
              <a:buNone/>
            </a:pPr>
            <a:r>
              <a:rPr kumimoji="1" lang="zh-CN" altLang="en-US" sz="3200">
                <a:latin typeface="Times New Roman" panose="02020603050405020304" pitchFamily="18" charset="0"/>
                <a:ea typeface="仿宋_GB2312" pitchFamily="49" charset="-122"/>
              </a:rPr>
              <a:t>进栈和出栈</a:t>
            </a:r>
            <a:endParaRPr kumimoji="1" lang="zh-CN" altLang="en-US" sz="2400">
              <a:latin typeface="Times New Roman" panose="02020603050405020304" pitchFamily="18" charset="0"/>
            </a:endParaRPr>
          </a:p>
        </p:txBody>
      </p:sp>
      <p:sp>
        <p:nvSpPr>
          <p:cNvPr id="25621" name="Line 21"/>
          <p:cNvSpPr>
            <a:spLocks noChangeShapeType="1"/>
          </p:cNvSpPr>
          <p:nvPr/>
        </p:nvSpPr>
        <p:spPr bwMode="auto">
          <a:xfrm>
            <a:off x="3505200" y="2514600"/>
            <a:ext cx="2362200" cy="0"/>
          </a:xfrm>
          <a:prstGeom prst="line">
            <a:avLst/>
          </a:prstGeom>
          <a:noFill/>
          <a:ln w="28575" cap="sq">
            <a:solidFill>
              <a:schemeClr val="tx1"/>
            </a:solidFill>
            <a:miter lim="800000"/>
          </a:ln>
        </p:spPr>
        <p:txBody>
          <a:bodyPr wrap="none"/>
          <a:lstStyle/>
          <a:p>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771800" y="4509120"/>
            <a:ext cx="2619375" cy="1666875"/>
          </a:xfrm>
          <a:prstGeom prst="rect">
            <a:avLst/>
          </a:prstGeom>
        </p:spPr>
      </p:pic>
      <p:sp>
        <p:nvSpPr>
          <p:cNvPr id="5" name="Rectangle 2"/>
          <p:cNvSpPr txBox="1">
            <a:spLocks noChangeArrowheads="1"/>
          </p:cNvSpPr>
          <p:nvPr/>
        </p:nvSpPr>
        <p:spPr>
          <a:xfrm>
            <a:off x="685800" y="457200"/>
            <a:ext cx="7772400" cy="685800"/>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zh-CN" altLang="zh-CN" sz="1900" b="1" dirty="0">
                <a:solidFill>
                  <a:srgbClr val="800000"/>
                </a:solidFill>
              </a:rPr>
              <a:t>队列的链式存储结构以及操作的实现</a:t>
            </a:r>
            <a:endParaRPr lang="zh-CN" altLang="en-US" sz="2500" b="1" dirty="0"/>
          </a:p>
        </p:txBody>
      </p:sp>
      <p:sp>
        <p:nvSpPr>
          <p:cNvPr id="32" name="Rectangle 2"/>
          <p:cNvSpPr>
            <a:spLocks noChangeArrowheads="1"/>
          </p:cNvSpPr>
          <p:nvPr/>
        </p:nvSpPr>
        <p:spPr bwMode="auto">
          <a:xfrm>
            <a:off x="755576" y="1412776"/>
            <a:ext cx="684076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50000"/>
              </a:lnSpc>
              <a:spcBef>
                <a:spcPct val="0"/>
              </a:spcBef>
              <a:buClrTx/>
              <a:buFontTx/>
              <a:buNone/>
            </a:pPr>
            <a:r>
              <a:rPr kumimoji="1" lang="en-US" altLang="zh-CN" sz="2000" dirty="0">
                <a:latin typeface="Times New Roman" panose="02020603050405020304" pitchFamily="18" charset="0"/>
              </a:rPr>
              <a:t>(1) </a:t>
            </a:r>
            <a:r>
              <a:rPr kumimoji="1" lang="zh-CN" altLang="en-US" sz="2000" dirty="0">
                <a:latin typeface="Times New Roman" panose="02020603050405020304" pitchFamily="18" charset="0"/>
              </a:rPr>
              <a:t>初始化链队</a:t>
            </a:r>
            <a:endParaRPr kumimoji="1" lang="zh-CN" altLang="en-US"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Status   </a:t>
            </a:r>
            <a:r>
              <a:rPr kumimoji="1" lang="en-US" altLang="zh-CN" sz="2000" dirty="0" err="1">
                <a:latin typeface="Times New Roman" panose="02020603050405020304" pitchFamily="18" charset="0"/>
              </a:rPr>
              <a:t>InitQueue</a:t>
            </a:r>
            <a:r>
              <a:rPr kumimoji="1" lang="en-US" altLang="zh-CN" sz="2000" dirty="0">
                <a:latin typeface="Times New Roman" panose="02020603050405020304" pitchFamily="18" charset="0"/>
              </a:rPr>
              <a:t> ( </a:t>
            </a:r>
            <a:r>
              <a:rPr kumimoji="1" lang="en-US" altLang="zh-CN" sz="2000" dirty="0" err="1">
                <a:latin typeface="Times New Roman" panose="02020603050405020304" pitchFamily="18" charset="0"/>
              </a:rPr>
              <a:t>LinkQueue</a:t>
            </a:r>
            <a:r>
              <a:rPr kumimoji="1" lang="en-US" altLang="zh-CN" sz="2000" dirty="0">
                <a:latin typeface="Times New Roman" panose="02020603050405020304" pitchFamily="18" charset="0"/>
              </a:rPr>
              <a:t>  &amp;Q )</a:t>
            </a:r>
            <a:endParaRPr kumimoji="1" lang="en-US" altLang="zh-CN" sz="2000" dirty="0">
              <a:latin typeface="Times New Roman" panose="02020603050405020304" pitchFamily="18" charset="0"/>
            </a:endParaRPr>
          </a:p>
          <a:p>
            <a:pPr eaLnBrk="1" hangingPunct="1">
              <a:lnSpc>
                <a:spcPct val="150000"/>
              </a:lnSpc>
              <a:spcBef>
                <a:spcPct val="0"/>
              </a:spcBef>
            </a:pPr>
            <a:r>
              <a:rPr kumimoji="1" lang="en-US" altLang="zh-CN" sz="2000" dirty="0">
                <a:latin typeface="Times New Roman" panose="02020603050405020304" pitchFamily="18" charset="0"/>
              </a:rPr>
              <a:t>{// </a:t>
            </a:r>
            <a:r>
              <a:rPr kumimoji="1" lang="zh-CN" altLang="en-US" sz="2000" dirty="0">
                <a:latin typeface="Times New Roman" panose="02020603050405020304" pitchFamily="18" charset="0"/>
              </a:rPr>
              <a:t>链队带头结点</a:t>
            </a:r>
            <a:endParaRPr kumimoji="1" lang="zh-CN" altLang="en-US"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Q.front</a:t>
            </a:r>
            <a:r>
              <a:rPr kumimoji="1" lang="en-US" altLang="zh-CN" sz="2000" dirty="0">
                <a:latin typeface="Times New Roman" panose="02020603050405020304" pitchFamily="18" charset="0"/>
              </a:rPr>
              <a:t> = </a:t>
            </a:r>
            <a:r>
              <a:rPr kumimoji="1" lang="en-US" altLang="zh-CN" sz="2000" dirty="0" err="1">
                <a:latin typeface="Times New Roman" panose="02020603050405020304" pitchFamily="18" charset="0"/>
              </a:rPr>
              <a:t>Q.rear</a:t>
            </a:r>
            <a:r>
              <a:rPr kumimoji="1" lang="en-US" altLang="zh-CN" sz="2000" dirty="0">
                <a:latin typeface="Times New Roman" panose="02020603050405020304" pitchFamily="18" charset="0"/>
              </a:rPr>
              <a:t> = (</a:t>
            </a:r>
            <a:r>
              <a:rPr kumimoji="1" lang="en-US" altLang="zh-CN" sz="2000" dirty="0" err="1">
                <a:latin typeface="Times New Roman" panose="02020603050405020304" pitchFamily="18" charset="0"/>
              </a:rPr>
              <a:t>QueuePtr</a:t>
            </a:r>
            <a:r>
              <a:rPr kumimoji="1" lang="en-US" altLang="zh-CN" sz="2000" dirty="0">
                <a:latin typeface="Times New Roman" panose="02020603050405020304" pitchFamily="18" charset="0"/>
              </a:rPr>
              <a:t>)</a:t>
            </a:r>
            <a:r>
              <a:rPr kumimoji="1" lang="en-US" altLang="zh-CN" sz="2000" dirty="0" err="1">
                <a:latin typeface="Times New Roman" panose="02020603050405020304" pitchFamily="18" charset="0"/>
              </a:rPr>
              <a:t>malloc</a:t>
            </a:r>
            <a:r>
              <a:rPr kumimoji="1" lang="en-US" altLang="zh-CN" sz="2000" dirty="0">
                <a:latin typeface="Times New Roman" panose="02020603050405020304" pitchFamily="18" charset="0"/>
              </a:rPr>
              <a:t>(</a:t>
            </a:r>
            <a:r>
              <a:rPr kumimoji="1" lang="en-US" altLang="zh-CN" sz="2000" dirty="0" err="1">
                <a:latin typeface="Times New Roman" panose="02020603050405020304" pitchFamily="18" charset="0"/>
              </a:rPr>
              <a:t>sizeof</a:t>
            </a:r>
            <a:r>
              <a:rPr kumimoji="1" lang="en-US" altLang="zh-CN" sz="2000" dirty="0">
                <a:latin typeface="Times New Roman" panose="02020603050405020304" pitchFamily="18" charset="0"/>
              </a:rPr>
              <a:t>(</a:t>
            </a:r>
            <a:r>
              <a:rPr kumimoji="1" lang="en-US" altLang="zh-CN" sz="2000" dirty="0" err="1">
                <a:latin typeface="Times New Roman" panose="02020603050405020304" pitchFamily="18" charset="0"/>
              </a:rPr>
              <a:t>Qnode</a:t>
            </a:r>
            <a:r>
              <a:rPr kumimoji="1" lang="en-US" altLang="zh-CN" sz="2000" dirty="0">
                <a:latin typeface="Times New Roman" panose="02020603050405020304" pitchFamily="18" charset="0"/>
              </a:rPr>
              <a:t>)) ;</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if(!</a:t>
            </a:r>
            <a:r>
              <a:rPr kumimoji="1" lang="en-US" altLang="zh-CN" sz="2000" dirty="0" err="1">
                <a:latin typeface="Times New Roman" panose="02020603050405020304" pitchFamily="18" charset="0"/>
              </a:rPr>
              <a:t>Q.front</a:t>
            </a:r>
            <a:r>
              <a:rPr kumimoji="1" lang="en-US" altLang="zh-CN" sz="2000" dirty="0">
                <a:latin typeface="Times New Roman" panose="02020603050405020304" pitchFamily="18" charset="0"/>
              </a:rPr>
              <a:t>) exit (OVERFLOW);</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Q.front</a:t>
            </a:r>
            <a:r>
              <a:rPr kumimoji="1" lang="en-US" altLang="zh-CN" sz="2000" dirty="0">
                <a:latin typeface="Times New Roman" panose="02020603050405020304" pitchFamily="18" charset="0"/>
              </a:rPr>
              <a:t>-&gt;next = NULL; </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return  OK;</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a:t>
            </a:r>
            <a:endParaRPr kumimoji="1" lang="en-US" altLang="zh-CN" sz="2000" dirty="0">
              <a:latin typeface="Times New Roman" panose="02020603050405020304" pitchFamily="18" charset="0"/>
            </a:endParaRPr>
          </a:p>
        </p:txBody>
      </p:sp>
      <p:cxnSp>
        <p:nvCxnSpPr>
          <p:cNvPr id="34" name="直接箭头连接符 33"/>
          <p:cNvCxnSpPr/>
          <p:nvPr/>
        </p:nvCxnSpPr>
        <p:spPr>
          <a:xfrm rot="10800000" flipV="1">
            <a:off x="4887392" y="4714884"/>
            <a:ext cx="1785950" cy="2143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TextBox 4"/>
          <p:cNvSpPr txBox="1"/>
          <p:nvPr/>
        </p:nvSpPr>
        <p:spPr>
          <a:xfrm>
            <a:off x="6887656" y="4714884"/>
            <a:ext cx="1428760" cy="369332"/>
          </a:xfrm>
          <a:prstGeom prst="rect">
            <a:avLst/>
          </a:prstGeom>
          <a:noFill/>
        </p:spPr>
        <p:txBody>
          <a:bodyPr wrap="square" rtlCol="0">
            <a:spAutoFit/>
          </a:bodyPr>
          <a:lstStyle/>
          <a:p>
            <a:r>
              <a:rPr lang="zh-CN" altLang="en-US" dirty="0"/>
              <a:t>头结点</a:t>
            </a:r>
            <a:endParaRPr lang="zh-CN" altLang="en-US" dirty="0"/>
          </a:p>
        </p:txBody>
      </p:sp>
    </p:spTree>
  </p:cSld>
  <p:clrMapOvr>
    <a:masterClrMapping/>
  </p:clrMapOvr>
  <p:transition>
    <p:rand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414114" y="5156026"/>
            <a:ext cx="6534150" cy="1657350"/>
          </a:xfrm>
          <a:prstGeom prst="rect">
            <a:avLst/>
          </a:prstGeom>
        </p:spPr>
      </p:pic>
      <p:sp>
        <p:nvSpPr>
          <p:cNvPr id="4" name="Text Box 2"/>
          <p:cNvSpPr txBox="1">
            <a:spLocks noChangeArrowheads="1"/>
          </p:cNvSpPr>
          <p:nvPr/>
        </p:nvSpPr>
        <p:spPr bwMode="auto">
          <a:xfrm>
            <a:off x="730277" y="44304"/>
            <a:ext cx="7776864"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50000"/>
              </a:lnSpc>
              <a:spcBef>
                <a:spcPct val="0"/>
              </a:spcBef>
              <a:buClrTx/>
              <a:buFontTx/>
              <a:buNone/>
            </a:pPr>
            <a:r>
              <a:rPr kumimoji="1" lang="en-US" altLang="zh-CN" sz="2000" dirty="0">
                <a:latin typeface="Times New Roman" panose="02020603050405020304" pitchFamily="18" charset="0"/>
              </a:rPr>
              <a:t>(2) </a:t>
            </a:r>
            <a:r>
              <a:rPr kumimoji="1" lang="zh-CN" altLang="en-US" sz="2000" dirty="0">
                <a:latin typeface="Times New Roman" panose="02020603050405020304" pitchFamily="18" charset="0"/>
              </a:rPr>
              <a:t>入链队</a:t>
            </a:r>
            <a:endParaRPr kumimoji="1" lang="zh-CN" altLang="en-US"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Status  </a:t>
            </a:r>
            <a:r>
              <a:rPr kumimoji="1" lang="en-US" altLang="zh-CN" sz="2000" dirty="0" err="1">
                <a:latin typeface="Times New Roman" panose="02020603050405020304" pitchFamily="18" charset="0"/>
              </a:rPr>
              <a:t>EnQueue</a:t>
            </a:r>
            <a:r>
              <a:rPr kumimoji="1" lang="en-US" altLang="zh-CN" sz="2000" dirty="0">
                <a:latin typeface="Times New Roman" panose="02020603050405020304" pitchFamily="18" charset="0"/>
              </a:rPr>
              <a:t> ( </a:t>
            </a:r>
            <a:r>
              <a:rPr kumimoji="1" lang="en-US" altLang="zh-CN" sz="2000" dirty="0" err="1">
                <a:latin typeface="Times New Roman" panose="02020603050405020304" pitchFamily="18" charset="0"/>
              </a:rPr>
              <a:t>LinkQueue</a:t>
            </a:r>
            <a:r>
              <a:rPr kumimoji="1" lang="en-US" altLang="zh-CN" sz="2000" dirty="0">
                <a:latin typeface="Times New Roman" panose="02020603050405020304" pitchFamily="18" charset="0"/>
              </a:rPr>
              <a:t>  &amp;Q, </a:t>
            </a:r>
            <a:r>
              <a:rPr kumimoji="1" lang="en-US" altLang="zh-CN" sz="2000" dirty="0" err="1">
                <a:latin typeface="Times New Roman" panose="02020603050405020304" pitchFamily="18" charset="0"/>
              </a:rPr>
              <a:t>QElemtype</a:t>
            </a:r>
            <a:r>
              <a:rPr kumimoji="1" lang="en-US" altLang="zh-CN" sz="2000" dirty="0">
                <a:latin typeface="Times New Roman" panose="02020603050405020304" pitchFamily="18" charset="0"/>
              </a:rPr>
              <a:t> e )         </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p = (</a:t>
            </a:r>
            <a:r>
              <a:rPr kumimoji="1" lang="en-US" altLang="zh-CN" sz="2000" dirty="0" err="1">
                <a:latin typeface="Times New Roman" panose="02020603050405020304" pitchFamily="18" charset="0"/>
              </a:rPr>
              <a:t>QueuePtr</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malloc</a:t>
            </a:r>
            <a:r>
              <a:rPr kumimoji="1" lang="en-US" altLang="zh-CN" sz="2000" dirty="0">
                <a:latin typeface="Times New Roman" panose="02020603050405020304" pitchFamily="18" charset="0"/>
              </a:rPr>
              <a:t> ( </a:t>
            </a:r>
            <a:r>
              <a:rPr kumimoji="1" lang="en-US" altLang="zh-CN" sz="2000" dirty="0" err="1">
                <a:latin typeface="Times New Roman" panose="02020603050405020304" pitchFamily="18" charset="0"/>
              </a:rPr>
              <a:t>sizeof</a:t>
            </a:r>
            <a:r>
              <a:rPr kumimoji="1" lang="en-US" altLang="zh-CN" sz="2000" dirty="0">
                <a:latin typeface="Times New Roman" panose="02020603050405020304" pitchFamily="18" charset="0"/>
              </a:rPr>
              <a:t> ( </a:t>
            </a:r>
            <a:r>
              <a:rPr kumimoji="1" lang="en-US" altLang="zh-CN" sz="2000" dirty="0" err="1">
                <a:latin typeface="Times New Roman" panose="02020603050405020304" pitchFamily="18" charset="0"/>
              </a:rPr>
              <a:t>QNode</a:t>
            </a:r>
            <a:r>
              <a:rPr kumimoji="1" lang="en-US" altLang="zh-CN" sz="2000" dirty="0">
                <a:latin typeface="Times New Roman" panose="02020603050405020304" pitchFamily="18" charset="0"/>
              </a:rPr>
              <a:t> ) );</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if (!p)  exit (OVERFLOW);</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p-&gt;data = e; </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p-&gt;next = NULL;</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Q.rear</a:t>
            </a:r>
            <a:r>
              <a:rPr kumimoji="1" lang="en-US" altLang="zh-CN" sz="2000" dirty="0">
                <a:latin typeface="Times New Roman" panose="02020603050405020304" pitchFamily="18" charset="0"/>
              </a:rPr>
              <a:t>-&gt;next = p;</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Q.rear</a:t>
            </a:r>
            <a:r>
              <a:rPr kumimoji="1" lang="en-US" altLang="zh-CN" sz="2000" dirty="0">
                <a:latin typeface="Times New Roman" panose="02020603050405020304" pitchFamily="18" charset="0"/>
              </a:rPr>
              <a:t> = p;</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return OK;</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a:t>
            </a:r>
            <a:endParaRPr kumimoji="1" lang="en-US" altLang="zh-CN" sz="2000" dirty="0">
              <a:latin typeface="Times New Roman" panose="02020603050405020304" pitchFamily="18" charset="0"/>
            </a:endParaRPr>
          </a:p>
        </p:txBody>
      </p:sp>
      <p:pic>
        <p:nvPicPr>
          <p:cNvPr id="7" name="Picture 4"/>
          <p:cNvPicPr>
            <a:picLocks noChangeAspect="1" noChangeArrowheads="1"/>
          </p:cNvPicPr>
          <p:nvPr/>
        </p:nvPicPr>
        <p:blipFill>
          <a:blip r:embed="rId2"/>
          <a:srcRect/>
          <a:stretch>
            <a:fillRect/>
          </a:stretch>
        </p:blipFill>
        <p:spPr bwMode="auto">
          <a:xfrm>
            <a:off x="7500958" y="5598930"/>
            <a:ext cx="758342" cy="428628"/>
          </a:xfrm>
          <a:prstGeom prst="rect">
            <a:avLst/>
          </a:prstGeom>
          <a:noFill/>
          <a:ln w="9525">
            <a:noFill/>
            <a:miter lim="800000"/>
            <a:headEnd/>
            <a:tailEnd/>
          </a:ln>
          <a:effectLst/>
        </p:spPr>
      </p:pic>
      <p:sp>
        <p:nvSpPr>
          <p:cNvPr id="8" name="TextBox 7"/>
          <p:cNvSpPr txBox="1"/>
          <p:nvPr/>
        </p:nvSpPr>
        <p:spPr>
          <a:xfrm>
            <a:off x="7786710" y="5158160"/>
            <a:ext cx="642942" cy="369332"/>
          </a:xfrm>
          <a:prstGeom prst="rect">
            <a:avLst/>
          </a:prstGeom>
          <a:noFill/>
        </p:spPr>
        <p:txBody>
          <a:bodyPr wrap="square" rtlCol="0">
            <a:spAutoFit/>
          </a:bodyPr>
          <a:lstStyle/>
          <a:p>
            <a:r>
              <a:rPr lang="en-US" altLang="zh-CN" dirty="0"/>
              <a:t>p</a:t>
            </a:r>
            <a:endParaRPr lang="zh-CN" altLang="en-US" dirty="0"/>
          </a:p>
        </p:txBody>
      </p:sp>
      <p:cxnSp>
        <p:nvCxnSpPr>
          <p:cNvPr id="9" name="直接箭头连接符 8"/>
          <p:cNvCxnSpPr/>
          <p:nvPr/>
        </p:nvCxnSpPr>
        <p:spPr>
          <a:xfrm>
            <a:off x="6286512" y="5813244"/>
            <a:ext cx="107157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0" name="肘形连接符 9"/>
          <p:cNvCxnSpPr>
            <a:endCxn id="7" idx="2"/>
          </p:cNvCxnSpPr>
          <p:nvPr/>
        </p:nvCxnSpPr>
        <p:spPr>
          <a:xfrm flipV="1">
            <a:off x="1357290" y="6027558"/>
            <a:ext cx="6522839" cy="428628"/>
          </a:xfrm>
          <a:prstGeom prst="bentConnector2">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ransition>
    <p:rand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stretch>
            <a:fillRect/>
          </a:stretch>
        </p:blipFill>
        <p:spPr>
          <a:xfrm>
            <a:off x="1691680" y="5118138"/>
            <a:ext cx="6600000" cy="1695238"/>
          </a:xfrm>
          <a:prstGeom prst="rect">
            <a:avLst/>
          </a:prstGeom>
        </p:spPr>
      </p:pic>
      <p:sp>
        <p:nvSpPr>
          <p:cNvPr id="4" name="Text Box 2"/>
          <p:cNvSpPr txBox="1">
            <a:spLocks noChangeArrowheads="1"/>
          </p:cNvSpPr>
          <p:nvPr/>
        </p:nvSpPr>
        <p:spPr bwMode="auto">
          <a:xfrm>
            <a:off x="438474" y="245045"/>
            <a:ext cx="7776864" cy="516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700">
                <a:solidFill>
                  <a:schemeClr val="tx1"/>
                </a:solidFill>
                <a:latin typeface="Verdana" panose="020B0604030504040204" pitchFamily="34" charset="0"/>
                <a:ea typeface="宋体" pitchFamily="2" charset="-122"/>
                <a:sym typeface="Symbol" pitchFamily="18" charset="2"/>
              </a:defRPr>
            </a:lvl1pPr>
            <a:lvl2pPr marL="742950" indent="-285750" eaLnBrk="0" hangingPunct="0">
              <a:defRPr sz="1700">
                <a:solidFill>
                  <a:schemeClr val="tx1"/>
                </a:solidFill>
                <a:latin typeface="Verdana" panose="020B0604030504040204" pitchFamily="34" charset="0"/>
                <a:ea typeface="宋体" pitchFamily="2" charset="-122"/>
                <a:sym typeface="Symbol" pitchFamily="18" charset="2"/>
              </a:defRPr>
            </a:lvl2pPr>
            <a:lvl3pPr marL="1143000" indent="-228600" eaLnBrk="0" hangingPunct="0">
              <a:defRPr sz="1700">
                <a:solidFill>
                  <a:schemeClr val="tx1"/>
                </a:solidFill>
                <a:latin typeface="Verdana" panose="020B0604030504040204" pitchFamily="34" charset="0"/>
                <a:ea typeface="宋体" pitchFamily="2" charset="-122"/>
                <a:sym typeface="Symbol" pitchFamily="18" charset="2"/>
              </a:defRPr>
            </a:lvl3pPr>
            <a:lvl4pPr marL="1600200" indent="-228600" eaLnBrk="0" hangingPunct="0">
              <a:defRPr sz="1700">
                <a:solidFill>
                  <a:schemeClr val="tx1"/>
                </a:solidFill>
                <a:latin typeface="Verdana" panose="020B0604030504040204" pitchFamily="34" charset="0"/>
                <a:ea typeface="宋体" pitchFamily="2" charset="-122"/>
                <a:sym typeface="Symbol" pitchFamily="18" charset="2"/>
              </a:defRPr>
            </a:lvl4pPr>
            <a:lvl5pPr marL="2057400" indent="-228600" eaLnBrk="0" hangingPunct="0">
              <a:defRPr sz="1700">
                <a:solidFill>
                  <a:schemeClr val="tx1"/>
                </a:solidFill>
                <a:latin typeface="Verdana" panose="020B0604030504040204" pitchFamily="34" charset="0"/>
                <a:ea typeface="宋体" pitchFamily="2" charset="-122"/>
                <a:sym typeface="Symbol" pitchFamily="18" charset="2"/>
              </a:defRPr>
            </a:lvl5pPr>
            <a:lvl6pPr marL="25146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6pPr>
            <a:lvl7pPr marL="29718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7pPr>
            <a:lvl8pPr marL="34290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8pPr>
            <a:lvl9pPr marL="3886200" indent="-228600" eaLnBrk="0" fontAlgn="base" hangingPunct="0">
              <a:lnSpc>
                <a:spcPct val="80000"/>
              </a:lnSpc>
              <a:spcBef>
                <a:spcPct val="20000"/>
              </a:spcBef>
              <a:spcAft>
                <a:spcPct val="0"/>
              </a:spcAft>
              <a:buClr>
                <a:schemeClr val="accent2"/>
              </a:buClr>
              <a:buFont typeface="Wingdings" panose="05000000000000000000" pitchFamily="2" charset="2"/>
              <a:defRPr sz="1700">
                <a:solidFill>
                  <a:schemeClr val="tx1"/>
                </a:solidFill>
                <a:latin typeface="Verdana" panose="020B0604030504040204" pitchFamily="34" charset="0"/>
                <a:ea typeface="宋体" pitchFamily="2" charset="-122"/>
                <a:sym typeface="Symbol" pitchFamily="18" charset="2"/>
              </a:defRPr>
            </a:lvl9pPr>
          </a:lstStyle>
          <a:p>
            <a:pPr eaLnBrk="1" hangingPunct="1">
              <a:lnSpc>
                <a:spcPct val="150000"/>
              </a:lnSpc>
              <a:spcBef>
                <a:spcPct val="0"/>
              </a:spcBef>
              <a:buClrTx/>
              <a:buFontTx/>
              <a:buNone/>
            </a:pPr>
            <a:r>
              <a:rPr kumimoji="1" lang="en-US" altLang="zh-CN" sz="2000" dirty="0">
                <a:latin typeface="Times New Roman" panose="02020603050405020304" pitchFamily="18" charset="0"/>
              </a:rPr>
              <a:t>(3) </a:t>
            </a:r>
            <a:r>
              <a:rPr kumimoji="1" lang="zh-CN" altLang="en-US" sz="2000" dirty="0">
                <a:latin typeface="Times New Roman" panose="02020603050405020304" pitchFamily="18" charset="0"/>
              </a:rPr>
              <a:t>出链队</a:t>
            </a:r>
            <a:endParaRPr kumimoji="1" lang="zh-CN" altLang="en-US"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Status   </a:t>
            </a:r>
            <a:r>
              <a:rPr kumimoji="1" lang="en-US" altLang="zh-CN" sz="2000" dirty="0" err="1">
                <a:latin typeface="Times New Roman" panose="02020603050405020304" pitchFamily="18" charset="0"/>
              </a:rPr>
              <a:t>DeQueue</a:t>
            </a:r>
            <a:r>
              <a:rPr kumimoji="1" lang="en-US" altLang="zh-CN" sz="2000" dirty="0">
                <a:latin typeface="Times New Roman" panose="02020603050405020304" pitchFamily="18" charset="0"/>
              </a:rPr>
              <a:t> ( </a:t>
            </a:r>
            <a:r>
              <a:rPr kumimoji="1" lang="en-US" altLang="zh-CN" sz="2000" dirty="0" err="1">
                <a:latin typeface="Times New Roman" panose="02020603050405020304" pitchFamily="18" charset="0"/>
              </a:rPr>
              <a:t>LinkQueue</a:t>
            </a:r>
            <a:r>
              <a:rPr kumimoji="1" lang="en-US" altLang="zh-CN" sz="2000" dirty="0">
                <a:latin typeface="Times New Roman" panose="02020603050405020304" pitchFamily="18" charset="0"/>
              </a:rPr>
              <a:t>  &amp;Q,  </a:t>
            </a:r>
            <a:r>
              <a:rPr kumimoji="1" lang="en-US" altLang="zh-CN" sz="2000" dirty="0" err="1">
                <a:latin typeface="Times New Roman" panose="02020603050405020304" pitchFamily="18" charset="0"/>
              </a:rPr>
              <a:t>QElemtype</a:t>
            </a:r>
            <a:r>
              <a:rPr kumimoji="1" lang="en-US" altLang="zh-CN" sz="2000" dirty="0">
                <a:latin typeface="Times New Roman" panose="02020603050405020304" pitchFamily="18" charset="0"/>
              </a:rPr>
              <a:t>  &amp;e )</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 </a:t>
            </a:r>
            <a:r>
              <a:rPr kumimoji="1" lang="zh-CN" altLang="en-US" sz="2000" dirty="0">
                <a:latin typeface="Times New Roman" panose="02020603050405020304" pitchFamily="18" charset="0"/>
              </a:rPr>
              <a:t>链队带头结点</a:t>
            </a:r>
            <a:endParaRPr kumimoji="1" lang="zh-CN" altLang="en-US" sz="2000" dirty="0">
              <a:latin typeface="Times New Roman" panose="02020603050405020304" pitchFamily="18" charset="0"/>
            </a:endParaRPr>
          </a:p>
          <a:p>
            <a:pPr eaLnBrk="1" hangingPunct="1">
              <a:lnSpc>
                <a:spcPct val="150000"/>
              </a:lnSpc>
              <a:spcBef>
                <a:spcPct val="0"/>
              </a:spcBef>
              <a:buClrTx/>
              <a:buFontTx/>
              <a:buNone/>
            </a:pPr>
            <a:r>
              <a:rPr kumimoji="1" lang="zh-CN" altLang="en-US" sz="2000" dirty="0">
                <a:latin typeface="Times New Roman" panose="02020603050405020304" pitchFamily="18" charset="0"/>
              </a:rPr>
              <a:t>     </a:t>
            </a:r>
            <a:r>
              <a:rPr kumimoji="1" lang="en-US" altLang="zh-CN" sz="2000" dirty="0">
                <a:latin typeface="Times New Roman" panose="02020603050405020304" pitchFamily="18" charset="0"/>
              </a:rPr>
              <a:t>if  ( </a:t>
            </a:r>
            <a:r>
              <a:rPr kumimoji="1" lang="en-US" altLang="zh-CN" sz="2000" dirty="0" err="1">
                <a:solidFill>
                  <a:srgbClr val="FF0000"/>
                </a:solidFill>
                <a:latin typeface="Times New Roman" panose="02020603050405020304" pitchFamily="18" charset="0"/>
              </a:rPr>
              <a:t>Q.front</a:t>
            </a:r>
            <a:r>
              <a:rPr kumimoji="1" lang="en-US" altLang="zh-CN" sz="2000" dirty="0">
                <a:solidFill>
                  <a:srgbClr val="FF0000"/>
                </a:solidFill>
                <a:latin typeface="Times New Roman" panose="02020603050405020304" pitchFamily="18" charset="0"/>
              </a:rPr>
              <a:t> = = </a:t>
            </a:r>
            <a:r>
              <a:rPr kumimoji="1" lang="en-US" altLang="zh-CN" sz="2000" dirty="0" err="1">
                <a:solidFill>
                  <a:srgbClr val="FF0000"/>
                </a:solidFill>
                <a:latin typeface="Times New Roman" panose="02020603050405020304" pitchFamily="18" charset="0"/>
              </a:rPr>
              <a:t>Q.rear</a:t>
            </a:r>
            <a:r>
              <a:rPr kumimoji="1" lang="en-US" altLang="zh-CN" sz="2000" dirty="0">
                <a:solidFill>
                  <a:srgbClr val="FF0000"/>
                </a:solidFill>
                <a:latin typeface="Times New Roman" panose="02020603050405020304" pitchFamily="18" charset="0"/>
              </a:rPr>
              <a:t> </a:t>
            </a:r>
            <a:r>
              <a:rPr kumimoji="1" lang="en-US" altLang="zh-CN" sz="2000" dirty="0">
                <a:latin typeface="Times New Roman" panose="02020603050405020304" pitchFamily="18" charset="0"/>
              </a:rPr>
              <a:t>)   return ERROR;  //</a:t>
            </a:r>
            <a:r>
              <a:rPr kumimoji="1" lang="zh-CN" altLang="en-US" sz="2000" dirty="0">
                <a:latin typeface="Times New Roman" panose="02020603050405020304" pitchFamily="18" charset="0"/>
              </a:rPr>
              <a:t>如果为空</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p = </a:t>
            </a:r>
            <a:r>
              <a:rPr kumimoji="1" lang="en-US" altLang="zh-CN" sz="2000" dirty="0" err="1">
                <a:latin typeface="Times New Roman" panose="02020603050405020304" pitchFamily="18" charset="0"/>
              </a:rPr>
              <a:t>Q.front</a:t>
            </a:r>
            <a:r>
              <a:rPr kumimoji="1" lang="en-US" altLang="zh-CN" sz="2000" dirty="0">
                <a:latin typeface="Times New Roman" panose="02020603050405020304" pitchFamily="18" charset="0"/>
              </a:rPr>
              <a:t>-&gt;next; </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e = p-&gt;data;</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Q.front</a:t>
            </a:r>
            <a:r>
              <a:rPr kumimoji="1" lang="en-US" altLang="zh-CN" sz="2000" dirty="0">
                <a:latin typeface="Times New Roman" panose="02020603050405020304" pitchFamily="18" charset="0"/>
              </a:rPr>
              <a:t>-&gt;next = p -&gt;next;</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a:t>
            </a:r>
            <a:r>
              <a:rPr kumimoji="1" lang="en-US" altLang="zh-CN" sz="2000" dirty="0">
                <a:solidFill>
                  <a:srgbClr val="FF0000"/>
                </a:solidFill>
                <a:latin typeface="Times New Roman" panose="02020603050405020304" pitchFamily="18" charset="0"/>
              </a:rPr>
              <a:t> if(</a:t>
            </a:r>
            <a:r>
              <a:rPr kumimoji="1" lang="en-US" altLang="zh-CN" sz="2000" dirty="0" err="1">
                <a:solidFill>
                  <a:srgbClr val="FF0000"/>
                </a:solidFill>
                <a:latin typeface="Times New Roman" panose="02020603050405020304" pitchFamily="18" charset="0"/>
              </a:rPr>
              <a:t>Q.rear</a:t>
            </a:r>
            <a:r>
              <a:rPr kumimoji="1" lang="en-US" altLang="zh-CN" sz="2000" dirty="0">
                <a:solidFill>
                  <a:srgbClr val="FF0000"/>
                </a:solidFill>
                <a:latin typeface="Times New Roman" panose="02020603050405020304" pitchFamily="18" charset="0"/>
              </a:rPr>
              <a:t> == p)  </a:t>
            </a:r>
            <a:r>
              <a:rPr kumimoji="1" lang="en-US" altLang="zh-CN" sz="2000" dirty="0" err="1">
                <a:solidFill>
                  <a:srgbClr val="FF0000"/>
                </a:solidFill>
                <a:latin typeface="Times New Roman" panose="02020603050405020304" pitchFamily="18" charset="0"/>
              </a:rPr>
              <a:t>Q.rear</a:t>
            </a:r>
            <a:r>
              <a:rPr kumimoji="1" lang="en-US" altLang="zh-CN" sz="2000" dirty="0">
                <a:solidFill>
                  <a:srgbClr val="FF0000"/>
                </a:solidFill>
                <a:latin typeface="Times New Roman" panose="02020603050405020304" pitchFamily="18" charset="0"/>
              </a:rPr>
              <a:t> = Q. front; //</a:t>
            </a:r>
            <a:r>
              <a:rPr kumimoji="1" lang="zh-CN" altLang="en-US" sz="2000" dirty="0">
                <a:solidFill>
                  <a:srgbClr val="FF0000"/>
                </a:solidFill>
                <a:latin typeface="Times New Roman" panose="02020603050405020304" pitchFamily="18" charset="0"/>
              </a:rPr>
              <a:t>如果出队的是最后一个元素</a:t>
            </a:r>
            <a:endParaRPr kumimoji="1" lang="en-US" altLang="zh-CN" sz="2000" dirty="0">
              <a:solidFill>
                <a:srgbClr val="FF0000"/>
              </a:solidFill>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free (p);</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      return  OK;</a:t>
            </a:r>
            <a:endParaRPr kumimoji="1" lang="en-US" altLang="zh-CN" sz="2000" dirty="0">
              <a:latin typeface="Times New Roman" panose="02020603050405020304" pitchFamily="18" charset="0"/>
            </a:endParaRPr>
          </a:p>
          <a:p>
            <a:pPr eaLnBrk="1" hangingPunct="1">
              <a:lnSpc>
                <a:spcPct val="150000"/>
              </a:lnSpc>
              <a:spcBef>
                <a:spcPct val="0"/>
              </a:spcBef>
              <a:buClrTx/>
              <a:buFontTx/>
              <a:buNone/>
            </a:pPr>
            <a:r>
              <a:rPr kumimoji="1" lang="en-US" altLang="zh-CN" sz="2000" dirty="0">
                <a:latin typeface="Times New Roman" panose="02020603050405020304" pitchFamily="18" charset="0"/>
              </a:rPr>
              <a:t>}</a:t>
            </a:r>
            <a:endParaRPr kumimoji="1" lang="en-US" altLang="zh-CN" sz="2000" dirty="0">
              <a:latin typeface="Times New Roman" panose="02020603050405020304" pitchFamily="18" charset="0"/>
            </a:endParaRPr>
          </a:p>
        </p:txBody>
      </p:sp>
      <p:sp>
        <p:nvSpPr>
          <p:cNvPr id="7" name="任意多边形 6"/>
          <p:cNvSpPr/>
          <p:nvPr/>
        </p:nvSpPr>
        <p:spPr>
          <a:xfrm>
            <a:off x="3714744" y="5171090"/>
            <a:ext cx="1800467" cy="472488"/>
          </a:xfrm>
          <a:custGeom>
            <a:avLst/>
            <a:gdLst>
              <a:gd name="connsiteX0" fmla="*/ 0 w 1920673"/>
              <a:gd name="connsiteY0" fmla="*/ 315310 h 369672"/>
              <a:gd name="connsiteX1" fmla="*/ 94593 w 1920673"/>
              <a:gd name="connsiteY1" fmla="*/ 189186 h 369672"/>
              <a:gd name="connsiteX2" fmla="*/ 141890 w 1920673"/>
              <a:gd name="connsiteY2" fmla="*/ 141889 h 369672"/>
              <a:gd name="connsiteX3" fmla="*/ 189186 w 1920673"/>
              <a:gd name="connsiteY3" fmla="*/ 110358 h 369672"/>
              <a:gd name="connsiteX4" fmla="*/ 520262 w 1920673"/>
              <a:gd name="connsiteY4" fmla="*/ 47296 h 369672"/>
              <a:gd name="connsiteX5" fmla="*/ 599090 w 1920673"/>
              <a:gd name="connsiteY5" fmla="*/ 31531 h 369672"/>
              <a:gd name="connsiteX6" fmla="*/ 977462 w 1920673"/>
              <a:gd name="connsiteY6" fmla="*/ 0 h 369672"/>
              <a:gd name="connsiteX7" fmla="*/ 1481959 w 1920673"/>
              <a:gd name="connsiteY7" fmla="*/ 31531 h 369672"/>
              <a:gd name="connsiteX8" fmla="*/ 1702676 w 1920673"/>
              <a:gd name="connsiteY8" fmla="*/ 63062 h 369672"/>
              <a:gd name="connsiteX9" fmla="*/ 1797269 w 1920673"/>
              <a:gd name="connsiteY9" fmla="*/ 126124 h 369672"/>
              <a:gd name="connsiteX10" fmla="*/ 1844565 w 1920673"/>
              <a:gd name="connsiteY10" fmla="*/ 236482 h 369672"/>
              <a:gd name="connsiteX11" fmla="*/ 1891862 w 1920673"/>
              <a:gd name="connsiteY11" fmla="*/ 315310 h 369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20673" h="369672">
                <a:moveTo>
                  <a:pt x="0" y="315310"/>
                </a:moveTo>
                <a:cubicBezTo>
                  <a:pt x="37545" y="258992"/>
                  <a:pt x="42162" y="249107"/>
                  <a:pt x="94593" y="189186"/>
                </a:cubicBezTo>
                <a:cubicBezTo>
                  <a:pt x="109275" y="172407"/>
                  <a:pt x="124762" y="156163"/>
                  <a:pt x="141890" y="141889"/>
                </a:cubicBezTo>
                <a:cubicBezTo>
                  <a:pt x="156446" y="129759"/>
                  <a:pt x="171696" y="117646"/>
                  <a:pt x="189186" y="110358"/>
                </a:cubicBezTo>
                <a:cubicBezTo>
                  <a:pt x="340626" y="47258"/>
                  <a:pt x="345471" y="61862"/>
                  <a:pt x="520262" y="47296"/>
                </a:cubicBezTo>
                <a:cubicBezTo>
                  <a:pt x="546538" y="42041"/>
                  <a:pt x="572529" y="35072"/>
                  <a:pt x="599090" y="31531"/>
                </a:cubicBezTo>
                <a:cubicBezTo>
                  <a:pt x="705745" y="17310"/>
                  <a:pt x="877794" y="7119"/>
                  <a:pt x="977462" y="0"/>
                </a:cubicBezTo>
                <a:cubicBezTo>
                  <a:pt x="1189192" y="9624"/>
                  <a:pt x="1294878" y="8146"/>
                  <a:pt x="1481959" y="31531"/>
                </a:cubicBezTo>
                <a:cubicBezTo>
                  <a:pt x="1555704" y="40749"/>
                  <a:pt x="1702676" y="63062"/>
                  <a:pt x="1702676" y="63062"/>
                </a:cubicBezTo>
                <a:cubicBezTo>
                  <a:pt x="1734207" y="84083"/>
                  <a:pt x="1785286" y="90173"/>
                  <a:pt x="1797269" y="126124"/>
                </a:cubicBezTo>
                <a:cubicBezTo>
                  <a:pt x="1814956" y="179186"/>
                  <a:pt x="1813394" y="181933"/>
                  <a:pt x="1844565" y="236482"/>
                </a:cubicBezTo>
                <a:cubicBezTo>
                  <a:pt x="1920673" y="369672"/>
                  <a:pt x="1844019" y="219627"/>
                  <a:pt x="1891862" y="315310"/>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8" name="任意多边形 7"/>
          <p:cNvSpPr/>
          <p:nvPr/>
        </p:nvSpPr>
        <p:spPr>
          <a:xfrm>
            <a:off x="5286380" y="5286388"/>
            <a:ext cx="207542" cy="193114"/>
          </a:xfrm>
          <a:custGeom>
            <a:avLst/>
            <a:gdLst>
              <a:gd name="connsiteX0" fmla="*/ 204952 w 207542"/>
              <a:gd name="connsiteY0" fmla="*/ 0 h 193114"/>
              <a:gd name="connsiteX1" fmla="*/ 189186 w 207542"/>
              <a:gd name="connsiteY1" fmla="*/ 173421 h 193114"/>
              <a:gd name="connsiteX2" fmla="*/ 141890 w 207542"/>
              <a:gd name="connsiteY2" fmla="*/ 189186 h 193114"/>
              <a:gd name="connsiteX3" fmla="*/ 0 w 207542"/>
              <a:gd name="connsiteY3" fmla="*/ 189186 h 193114"/>
            </a:gdLst>
            <a:ahLst/>
            <a:cxnLst>
              <a:cxn ang="0">
                <a:pos x="connsiteX0" y="connsiteY0"/>
              </a:cxn>
              <a:cxn ang="0">
                <a:pos x="connsiteX1" y="connsiteY1"/>
              </a:cxn>
              <a:cxn ang="0">
                <a:pos x="connsiteX2" y="connsiteY2"/>
              </a:cxn>
              <a:cxn ang="0">
                <a:pos x="connsiteX3" y="connsiteY3"/>
              </a:cxn>
            </a:cxnLst>
            <a:rect l="l" t="t" r="r" b="b"/>
            <a:pathLst>
              <a:path w="207542" h="193114">
                <a:moveTo>
                  <a:pt x="204952" y="0"/>
                </a:moveTo>
                <a:cubicBezTo>
                  <a:pt x="199697" y="57807"/>
                  <a:pt x="207542" y="118354"/>
                  <a:pt x="189186" y="173421"/>
                </a:cubicBezTo>
                <a:cubicBezTo>
                  <a:pt x="183931" y="189186"/>
                  <a:pt x="158451" y="187806"/>
                  <a:pt x="141890" y="189186"/>
                </a:cubicBezTo>
                <a:cubicBezTo>
                  <a:pt x="94757" y="193114"/>
                  <a:pt x="47297" y="189186"/>
                  <a:pt x="0" y="189186"/>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cxnSp>
        <p:nvCxnSpPr>
          <p:cNvPr id="3" name="直接箭头连接符 2"/>
          <p:cNvCxnSpPr/>
          <p:nvPr/>
        </p:nvCxnSpPr>
        <p:spPr>
          <a:xfrm flipH="1">
            <a:off x="4499992" y="4005064"/>
            <a:ext cx="648072" cy="147443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文本框 8"/>
          <p:cNvSpPr txBox="1"/>
          <p:nvPr/>
        </p:nvSpPr>
        <p:spPr>
          <a:xfrm>
            <a:off x="5286380" y="3717032"/>
            <a:ext cx="316112" cy="369332"/>
          </a:xfrm>
          <a:prstGeom prst="rect">
            <a:avLst/>
          </a:prstGeom>
          <a:noFill/>
        </p:spPr>
        <p:txBody>
          <a:bodyPr wrap="none" rtlCol="0">
            <a:spAutoFit/>
          </a:bodyPr>
          <a:lstStyle/>
          <a:p>
            <a:r>
              <a:rPr lang="en-US" altLang="zh-CN" b="1" dirty="0"/>
              <a:t>p</a:t>
            </a:r>
            <a:endParaRPr lang="zh-CN" altLang="en-US" b="1" dirty="0"/>
          </a:p>
        </p:txBody>
      </p:sp>
    </p:spTree>
  </p:cSld>
  <p:clrMapOvr>
    <a:masterClrMapping/>
  </p:clrMapOvr>
  <p:transition>
    <p:rand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rrowheads="1"/>
          </p:cNvSpPr>
          <p:nvPr>
            <p:ph type="title"/>
          </p:nvPr>
        </p:nvSpPr>
        <p:spPr>
          <a:xfrm>
            <a:off x="539750" y="620713"/>
            <a:ext cx="7793038" cy="609600"/>
          </a:xfrm>
        </p:spPr>
        <p:txBody>
          <a:bodyPr>
            <a:normAutofit fontScale="90000"/>
          </a:bodyPr>
          <a:lstStyle/>
          <a:p>
            <a:r>
              <a:rPr lang="zh-CN" altLang="en-US" sz="3200" dirty="0">
                <a:solidFill>
                  <a:srgbClr val="3B89A5"/>
                </a:solidFill>
                <a:latin typeface="隶书" pitchFamily="49" charset="-122"/>
              </a:rPr>
              <a:t>队列应用举例</a:t>
            </a:r>
            <a:endParaRPr lang="zh-CN" altLang="en-US" sz="3200" dirty="0">
              <a:solidFill>
                <a:srgbClr val="3B89A5"/>
              </a:solidFill>
              <a:latin typeface="隶书" pitchFamily="49" charset="-122"/>
            </a:endParaRPr>
          </a:p>
        </p:txBody>
      </p:sp>
      <p:sp>
        <p:nvSpPr>
          <p:cNvPr id="120835" name="Rectangle 3"/>
          <p:cNvSpPr>
            <a:spLocks noGrp="1" noRot="1" noChangeArrowheads="1"/>
          </p:cNvSpPr>
          <p:nvPr>
            <p:ph type="body" idx="1"/>
          </p:nvPr>
        </p:nvSpPr>
        <p:spPr>
          <a:xfrm>
            <a:off x="428625" y="1571624"/>
            <a:ext cx="8391525" cy="4457700"/>
          </a:xfrm>
        </p:spPr>
        <p:txBody>
          <a:bodyPr/>
          <a:lstStyle/>
          <a:p>
            <a:pPr marL="0" indent="0" algn="just">
              <a:lnSpc>
                <a:spcPct val="140000"/>
              </a:lnSpc>
              <a:buFont typeface="Wingdings" panose="05000000000000000000" pitchFamily="2" charset="2"/>
              <a:buNone/>
            </a:pPr>
            <a:r>
              <a:rPr lang="zh-CN" altLang="en-US" sz="2400" dirty="0">
                <a:solidFill>
                  <a:srgbClr val="000000"/>
                </a:solidFill>
                <a:latin typeface="楷体_GB2312" pitchFamily="49" charset="-122"/>
                <a:ea typeface="楷体_GB2312" pitchFamily="49" charset="-122"/>
              </a:rPr>
              <a:t>设计一个算法找一条从迷宫入口到出口的最短路径。</a:t>
            </a:r>
            <a:endParaRPr lang="zh-CN" altLang="en-US" sz="2400" dirty="0">
              <a:solidFill>
                <a:srgbClr val="000000"/>
              </a:solidFill>
              <a:latin typeface="楷体_GB2312" pitchFamily="49" charset="-122"/>
              <a:ea typeface="楷体_GB2312" pitchFamily="49" charset="-122"/>
            </a:endParaRPr>
          </a:p>
        </p:txBody>
      </p:sp>
      <p:pic>
        <p:nvPicPr>
          <p:cNvPr id="485377" name="Picture 1"/>
          <p:cNvPicPr>
            <a:picLocks noChangeAspect="1" noChangeArrowheads="1"/>
          </p:cNvPicPr>
          <p:nvPr/>
        </p:nvPicPr>
        <p:blipFill>
          <a:blip r:embed="rId1"/>
          <a:srcRect/>
          <a:stretch>
            <a:fillRect/>
          </a:stretch>
        </p:blipFill>
        <p:spPr bwMode="auto">
          <a:xfrm>
            <a:off x="357158" y="2428868"/>
            <a:ext cx="4345266" cy="3643338"/>
          </a:xfrm>
          <a:prstGeom prst="rect">
            <a:avLst/>
          </a:prstGeom>
          <a:noFill/>
          <a:ln w="9525">
            <a:noFill/>
            <a:miter lim="800000"/>
            <a:headEnd/>
            <a:tailEnd/>
          </a:ln>
          <a:effectLst/>
        </p:spPr>
      </p:pic>
      <p:sp>
        <p:nvSpPr>
          <p:cNvPr id="5" name="TextBox 4"/>
          <p:cNvSpPr txBox="1"/>
          <p:nvPr/>
        </p:nvSpPr>
        <p:spPr>
          <a:xfrm>
            <a:off x="5000628" y="2285992"/>
            <a:ext cx="3643338" cy="4108817"/>
          </a:xfrm>
          <a:prstGeom prst="rect">
            <a:avLst/>
          </a:prstGeom>
          <a:noFill/>
        </p:spPr>
        <p:txBody>
          <a:bodyPr wrap="square" rtlCol="0">
            <a:spAutoFit/>
          </a:bodyPr>
          <a:lstStyle/>
          <a:p>
            <a:pPr>
              <a:lnSpc>
                <a:spcPct val="150000"/>
              </a:lnSpc>
            </a:pPr>
            <a:r>
              <a:rPr lang="zh-CN" altLang="en-US" dirty="0"/>
              <a:t>两种搜索方案：</a:t>
            </a:r>
            <a:endParaRPr lang="en-US" altLang="zh-CN" dirty="0"/>
          </a:p>
          <a:p>
            <a:pPr>
              <a:lnSpc>
                <a:spcPct val="150000"/>
              </a:lnSpc>
            </a:pPr>
            <a:r>
              <a:rPr lang="zh-CN" altLang="en-US" dirty="0"/>
              <a:t>深度优先搜索（</a:t>
            </a:r>
            <a:r>
              <a:rPr lang="en-US" altLang="zh-CN" dirty="0"/>
              <a:t>DFS</a:t>
            </a:r>
            <a:r>
              <a:rPr lang="zh-CN" altLang="en-US" dirty="0"/>
              <a:t>，</a:t>
            </a:r>
            <a:r>
              <a:rPr lang="en-US" dirty="0"/>
              <a:t>Depth-</a:t>
            </a:r>
            <a:r>
              <a:rPr lang="en-US" altLang="zh-CN" dirty="0"/>
              <a:t>f</a:t>
            </a:r>
            <a:r>
              <a:rPr lang="en-US" dirty="0"/>
              <a:t>irst Search</a:t>
            </a:r>
            <a:r>
              <a:rPr lang="zh-CN" altLang="en-US" dirty="0"/>
              <a:t>）</a:t>
            </a:r>
            <a:r>
              <a:rPr lang="en-US" altLang="zh-CN" dirty="0"/>
              <a:t>,</a:t>
            </a:r>
            <a:r>
              <a:rPr lang="zh-CN" altLang="en-US" dirty="0"/>
              <a:t>优先对最近才发现的结点进行探索，走不通再回来，适合用</a:t>
            </a:r>
            <a:r>
              <a:rPr lang="zh-CN" altLang="en-US" dirty="0">
                <a:solidFill>
                  <a:srgbClr val="FF0000"/>
                </a:solidFill>
              </a:rPr>
              <a:t>栈</a:t>
            </a:r>
            <a:r>
              <a:rPr lang="zh-CN" altLang="en-US" dirty="0"/>
              <a:t>实现</a:t>
            </a:r>
            <a:endParaRPr lang="en-US" altLang="zh-CN" dirty="0"/>
          </a:p>
          <a:p>
            <a:pPr>
              <a:lnSpc>
                <a:spcPct val="150000"/>
              </a:lnSpc>
            </a:pPr>
            <a:r>
              <a:rPr lang="zh-CN" altLang="en-US" dirty="0"/>
              <a:t>广度优先搜索（</a:t>
            </a:r>
            <a:r>
              <a:rPr lang="en-US" altLang="zh-CN" dirty="0"/>
              <a:t>BFS</a:t>
            </a:r>
            <a:r>
              <a:rPr lang="zh-CN" altLang="en-US" dirty="0"/>
              <a:t>，</a:t>
            </a:r>
            <a:r>
              <a:rPr lang="en-US" dirty="0"/>
              <a:t>Breadth-</a:t>
            </a:r>
            <a:r>
              <a:rPr lang="en-US" dirty="0" err="1"/>
              <a:t>first_Search</a:t>
            </a:r>
            <a:r>
              <a:rPr lang="zh-CN" altLang="en-US" dirty="0"/>
              <a:t>），完全搞清楚一个结点再换下一个稳扎稳打的向外扩，适合用</a:t>
            </a:r>
            <a:r>
              <a:rPr lang="zh-CN" altLang="en-US" dirty="0">
                <a:solidFill>
                  <a:srgbClr val="FF0000"/>
                </a:solidFill>
              </a:rPr>
              <a:t>队列</a:t>
            </a:r>
            <a:r>
              <a:rPr lang="zh-CN" altLang="en-US" dirty="0"/>
              <a:t>实现。</a:t>
            </a:r>
            <a:endParaRPr lang="en-US" altLang="zh-CN" dirty="0"/>
          </a:p>
          <a:p>
            <a:endParaRPr lang="zh-CN" altLang="en-US" dirty="0"/>
          </a:p>
        </p:txBody>
      </p:sp>
    </p:spTree>
  </p:cSld>
  <p:clrMapOvr>
    <a:masterClrMapping/>
  </p:clrMapOvr>
  <p:transition>
    <p:rand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500166" y="1142984"/>
          <a:ext cx="6096000" cy="2357454"/>
        </p:xfrm>
        <a:graphic>
          <a:graphicData uri="http://schemas.openxmlformats.org/drawingml/2006/table">
            <a:tbl>
              <a:tblPr firstRow="1" bandRow="1">
                <a:tableStyleId>{5940675A-B579-460E-94D1-54222C63F5DA}</a:tableStyleId>
              </a:tblPr>
              <a:tblGrid>
                <a:gridCol w="762000"/>
                <a:gridCol w="762000"/>
                <a:gridCol w="762000"/>
                <a:gridCol w="762000"/>
                <a:gridCol w="762000"/>
                <a:gridCol w="762000"/>
                <a:gridCol w="762000"/>
                <a:gridCol w="762000"/>
              </a:tblGrid>
              <a:tr h="392909">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r>
              <a:tr h="392909">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r>
              <a:tr h="392909">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r>
              <a:tr h="392909">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r>
              <a:tr h="392909">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r>
              <a:tr h="392909">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r>
            </a:tbl>
          </a:graphicData>
        </a:graphic>
      </p:graphicFrame>
      <p:sp>
        <p:nvSpPr>
          <p:cNvPr id="5" name="TextBox 4"/>
          <p:cNvSpPr txBox="1"/>
          <p:nvPr/>
        </p:nvSpPr>
        <p:spPr>
          <a:xfrm>
            <a:off x="928662" y="642918"/>
            <a:ext cx="6572296" cy="368300"/>
          </a:xfrm>
          <a:prstGeom prst="rect">
            <a:avLst/>
          </a:prstGeom>
          <a:noFill/>
        </p:spPr>
        <p:txBody>
          <a:bodyPr wrap="square" rtlCol="0">
            <a:spAutoFit/>
          </a:bodyPr>
          <a:lstStyle/>
          <a:p>
            <a:r>
              <a:rPr lang="zh-CN" altLang="en-US" dirty="0"/>
              <a:t>入口     </a:t>
            </a:r>
            <a:r>
              <a:rPr lang="zh-CN" altLang="en-US" sz="1200" dirty="0"/>
              <a:t>  </a:t>
            </a:r>
            <a:r>
              <a:rPr lang="en-US" altLang="zh-CN" sz="1200" dirty="0"/>
              <a:t>1            2            3             4             5            6              7             8</a:t>
            </a:r>
            <a:endParaRPr lang="en-US" altLang="zh-CN" sz="1200" dirty="0"/>
          </a:p>
        </p:txBody>
      </p:sp>
      <p:sp>
        <p:nvSpPr>
          <p:cNvPr id="6" name="TextBox 5"/>
          <p:cNvSpPr txBox="1"/>
          <p:nvPr/>
        </p:nvSpPr>
        <p:spPr>
          <a:xfrm>
            <a:off x="7715272" y="3131106"/>
            <a:ext cx="642942" cy="369332"/>
          </a:xfrm>
          <a:prstGeom prst="rect">
            <a:avLst/>
          </a:prstGeom>
          <a:noFill/>
        </p:spPr>
        <p:txBody>
          <a:bodyPr wrap="square" rtlCol="0">
            <a:spAutoFit/>
          </a:bodyPr>
          <a:lstStyle/>
          <a:p>
            <a:r>
              <a:rPr lang="zh-CN" altLang="en-US" dirty="0"/>
              <a:t>出口</a:t>
            </a:r>
            <a:endParaRPr lang="zh-CN" altLang="en-US" dirty="0"/>
          </a:p>
        </p:txBody>
      </p:sp>
      <p:sp>
        <p:nvSpPr>
          <p:cNvPr id="8" name="TextBox 7"/>
          <p:cNvSpPr txBox="1"/>
          <p:nvPr/>
        </p:nvSpPr>
        <p:spPr>
          <a:xfrm>
            <a:off x="1071538" y="1000108"/>
            <a:ext cx="290464" cy="2550698"/>
          </a:xfrm>
          <a:prstGeom prst="rect">
            <a:avLst/>
          </a:prstGeom>
          <a:noFill/>
        </p:spPr>
        <p:txBody>
          <a:bodyPr wrap="none" rtlCol="0">
            <a:spAutoFit/>
          </a:bodyPr>
          <a:lstStyle/>
          <a:p>
            <a:pPr>
              <a:lnSpc>
                <a:spcPct val="150000"/>
              </a:lnSpc>
            </a:pPr>
            <a:r>
              <a:rPr lang="en-US" altLang="zh-CN" dirty="0"/>
              <a:t>1</a:t>
            </a:r>
            <a:endParaRPr lang="en-US" altLang="zh-CN" dirty="0"/>
          </a:p>
          <a:p>
            <a:pPr>
              <a:lnSpc>
                <a:spcPct val="150000"/>
              </a:lnSpc>
            </a:pPr>
            <a:r>
              <a:rPr lang="en-US" altLang="zh-CN" dirty="0"/>
              <a:t>2</a:t>
            </a:r>
            <a:endParaRPr lang="en-US" altLang="zh-CN" dirty="0"/>
          </a:p>
          <a:p>
            <a:pPr>
              <a:lnSpc>
                <a:spcPct val="150000"/>
              </a:lnSpc>
            </a:pPr>
            <a:r>
              <a:rPr lang="en-US" altLang="zh-CN" dirty="0"/>
              <a:t>3</a:t>
            </a:r>
            <a:endParaRPr lang="en-US" altLang="zh-CN" dirty="0"/>
          </a:p>
          <a:p>
            <a:pPr>
              <a:lnSpc>
                <a:spcPct val="150000"/>
              </a:lnSpc>
            </a:pPr>
            <a:r>
              <a:rPr lang="en-US" altLang="zh-CN" dirty="0"/>
              <a:t>4</a:t>
            </a:r>
            <a:endParaRPr lang="en-US" altLang="zh-CN" dirty="0"/>
          </a:p>
          <a:p>
            <a:pPr>
              <a:lnSpc>
                <a:spcPct val="150000"/>
              </a:lnSpc>
            </a:pPr>
            <a:r>
              <a:rPr lang="en-US" altLang="zh-CN" dirty="0"/>
              <a:t>5</a:t>
            </a:r>
            <a:endParaRPr lang="en-US" altLang="zh-CN" dirty="0"/>
          </a:p>
          <a:p>
            <a:pPr>
              <a:lnSpc>
                <a:spcPct val="150000"/>
              </a:lnSpc>
            </a:pPr>
            <a:r>
              <a:rPr lang="en-US" altLang="zh-CN" dirty="0"/>
              <a:t>6</a:t>
            </a:r>
            <a:endParaRPr lang="zh-CN" altLang="en-US" dirty="0"/>
          </a:p>
        </p:txBody>
      </p:sp>
      <p:graphicFrame>
        <p:nvGraphicFramePr>
          <p:cNvPr id="9" name="表格 8"/>
          <p:cNvGraphicFramePr>
            <a:graphicFrameLocks noGrp="1"/>
          </p:cNvGraphicFramePr>
          <p:nvPr>
            <p:custDataLst>
              <p:tags r:id="rId1"/>
            </p:custDataLst>
          </p:nvPr>
        </p:nvGraphicFramePr>
        <p:xfrm>
          <a:off x="785782" y="4500570"/>
          <a:ext cx="8001060" cy="1500198"/>
        </p:xfrm>
        <a:graphic>
          <a:graphicData uri="http://schemas.openxmlformats.org/drawingml/2006/table">
            <a:tbl>
              <a:tblPr firstRow="1" bandRow="1">
                <a:tableStyleId>{5940675A-B579-460E-94D1-54222C63F5DA}</a:tableStyleId>
              </a:tblPr>
              <a:tblGrid>
                <a:gridCol w="400053"/>
                <a:gridCol w="400053"/>
                <a:gridCol w="400053"/>
                <a:gridCol w="400053"/>
                <a:gridCol w="400053"/>
                <a:gridCol w="400053"/>
                <a:gridCol w="400053"/>
                <a:gridCol w="400053"/>
                <a:gridCol w="400053"/>
                <a:gridCol w="400053"/>
                <a:gridCol w="400053"/>
                <a:gridCol w="400053"/>
                <a:gridCol w="400053"/>
                <a:gridCol w="400053"/>
                <a:gridCol w="400053"/>
                <a:gridCol w="400053"/>
                <a:gridCol w="400053"/>
                <a:gridCol w="400053"/>
                <a:gridCol w="400053"/>
                <a:gridCol w="400053"/>
              </a:tblGrid>
              <a:tr h="500066">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2</a:t>
                      </a:r>
                      <a:endParaRPr lang="zh-CN" altLang="en-US" dirty="0"/>
                    </a:p>
                  </a:txBody>
                  <a:tcPr/>
                </a:tc>
                <a:tc>
                  <a:txBody>
                    <a:bodyPr/>
                    <a:lstStyle/>
                    <a:p>
                      <a:r>
                        <a:rPr lang="en-US" altLang="zh-CN" dirty="0"/>
                        <a:t>4</a:t>
                      </a:r>
                      <a:endParaRPr lang="zh-CN" altLang="en-US" dirty="0"/>
                    </a:p>
                  </a:txBody>
                  <a:tcPr/>
                </a:tc>
                <a:tc>
                  <a:txBody>
                    <a:bodyPr/>
                    <a:lstStyle/>
                    <a:p>
                      <a:r>
                        <a:rPr lang="en-US" altLang="zh-CN" dirty="0"/>
                        <a:t>4</a:t>
                      </a:r>
                      <a:endParaRPr lang="zh-CN" altLang="en-US" dirty="0"/>
                    </a:p>
                  </a:txBody>
                  <a:tcPr/>
                </a:tc>
                <a:tc>
                  <a:txBody>
                    <a:bodyPr/>
                    <a:lstStyle/>
                    <a:p>
                      <a:r>
                        <a:rPr lang="en-US" altLang="zh-CN" dirty="0"/>
                        <a:t>1</a:t>
                      </a:r>
                      <a:endParaRPr lang="zh-CN" altLang="en-US" dirty="0"/>
                    </a:p>
                  </a:txBody>
                  <a:tcPr/>
                </a:tc>
                <a:tc>
                  <a:txBody>
                    <a:bodyPr/>
                    <a:lstStyle/>
                    <a:p>
                      <a:r>
                        <a:rPr lang="en-US" altLang="zh-CN" dirty="0"/>
                        <a:t>5</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2</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tc>
                  <a:txBody>
                    <a:bodyPr/>
                    <a:lstStyle/>
                    <a:p>
                      <a:r>
                        <a:rPr lang="en-US" altLang="zh-CN" dirty="0"/>
                        <a:t>6</a:t>
                      </a:r>
                      <a:endParaRPr lang="zh-CN" altLang="en-US" dirty="0"/>
                    </a:p>
                  </a:txBody>
                  <a:tcPr/>
                </a:tc>
                <a:tc>
                  <a:txBody>
                    <a:bodyPr/>
                    <a:lstStyle/>
                    <a:p>
                      <a:r>
                        <a:rPr lang="en-US" altLang="zh-CN" dirty="0"/>
                        <a:t>5</a:t>
                      </a:r>
                      <a:endParaRPr lang="zh-CN" altLang="en-US" dirty="0"/>
                    </a:p>
                  </a:txBody>
                  <a:tcPr/>
                </a:tc>
                <a:tc>
                  <a:txBody>
                    <a:bodyPr/>
                    <a:lstStyle/>
                    <a:p>
                      <a:r>
                        <a:rPr lang="en-US" altLang="zh-CN" dirty="0">
                          <a:solidFill>
                            <a:srgbClr val="FF0000"/>
                          </a:solidFill>
                        </a:rPr>
                        <a:t>6</a:t>
                      </a:r>
                      <a:endParaRPr lang="zh-CN" altLang="en-US" dirty="0">
                        <a:solidFill>
                          <a:srgbClr val="FF0000"/>
                        </a:solidFill>
                      </a:endParaRPr>
                    </a:p>
                  </a:txBody>
                  <a:tcPr/>
                </a:tc>
              </a:tr>
              <a:tr h="500066">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tc>
                  <a:txBody>
                    <a:bodyPr/>
                    <a:lstStyle/>
                    <a:p>
                      <a:r>
                        <a:rPr lang="en-US" altLang="zh-CN" dirty="0"/>
                        <a:t>4</a:t>
                      </a:r>
                      <a:endParaRPr lang="zh-CN" altLang="en-US" dirty="0"/>
                    </a:p>
                  </a:txBody>
                  <a:tcPr/>
                </a:tc>
                <a:tc>
                  <a:txBody>
                    <a:bodyPr/>
                    <a:lstStyle/>
                    <a:p>
                      <a:r>
                        <a:rPr lang="en-US" altLang="zh-CN" dirty="0"/>
                        <a:t>4</a:t>
                      </a:r>
                      <a:endParaRPr lang="zh-CN" altLang="en-US" dirty="0"/>
                    </a:p>
                  </a:txBody>
                  <a:tcPr/>
                </a:tc>
                <a:tc>
                  <a:txBody>
                    <a:bodyPr/>
                    <a:lstStyle/>
                    <a:p>
                      <a:r>
                        <a:rPr lang="en-US" altLang="zh-CN" dirty="0"/>
                        <a:t>1</a:t>
                      </a:r>
                      <a:endParaRPr lang="zh-CN" altLang="en-US" dirty="0"/>
                    </a:p>
                  </a:txBody>
                  <a:tcPr/>
                </a:tc>
                <a:tc>
                  <a:txBody>
                    <a:bodyPr/>
                    <a:lstStyle/>
                    <a:p>
                      <a:r>
                        <a:rPr lang="en-US" altLang="zh-CN" dirty="0"/>
                        <a:t>5</a:t>
                      </a:r>
                      <a:endParaRPr lang="zh-CN" altLang="en-US" dirty="0"/>
                    </a:p>
                  </a:txBody>
                  <a:tcPr/>
                </a:tc>
                <a:tc>
                  <a:txBody>
                    <a:bodyPr/>
                    <a:lstStyle/>
                    <a:p>
                      <a:r>
                        <a:rPr lang="en-US" altLang="zh-CN" dirty="0"/>
                        <a:t>5</a:t>
                      </a:r>
                      <a:endParaRPr lang="zh-CN" altLang="en-US" dirty="0"/>
                    </a:p>
                  </a:txBody>
                  <a:tcPr/>
                </a:tc>
                <a:tc>
                  <a:txBody>
                    <a:bodyPr/>
                    <a:lstStyle/>
                    <a:p>
                      <a:r>
                        <a:rPr lang="en-US" altLang="zh-CN" dirty="0"/>
                        <a:t>2</a:t>
                      </a:r>
                      <a:endParaRPr lang="zh-CN" altLang="en-US" dirty="0"/>
                    </a:p>
                  </a:txBody>
                  <a:tcPr/>
                </a:tc>
                <a:tc>
                  <a:txBody>
                    <a:bodyPr/>
                    <a:lstStyle/>
                    <a:p>
                      <a:r>
                        <a:rPr lang="en-US" altLang="zh-CN" dirty="0"/>
                        <a:t>6</a:t>
                      </a:r>
                      <a:endParaRPr lang="zh-CN" altLang="en-US" dirty="0"/>
                    </a:p>
                  </a:txBody>
                  <a:tcPr/>
                </a:tc>
                <a:tc>
                  <a:txBody>
                    <a:bodyPr/>
                    <a:lstStyle/>
                    <a:p>
                      <a:r>
                        <a:rPr lang="en-US" altLang="zh-CN" dirty="0"/>
                        <a:t>6</a:t>
                      </a:r>
                      <a:endParaRPr lang="zh-CN" altLang="en-US" dirty="0"/>
                    </a:p>
                  </a:txBody>
                  <a:tcPr/>
                </a:tc>
                <a:tc>
                  <a:txBody>
                    <a:bodyPr/>
                    <a:lstStyle/>
                    <a:p>
                      <a:r>
                        <a:rPr lang="en-US" altLang="zh-CN" dirty="0"/>
                        <a:t>6</a:t>
                      </a:r>
                      <a:endParaRPr lang="zh-CN" altLang="en-US" dirty="0"/>
                    </a:p>
                  </a:txBody>
                  <a:tcPr/>
                </a:tc>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tc>
                  <a:txBody>
                    <a:bodyPr/>
                    <a:lstStyle/>
                    <a:p>
                      <a:r>
                        <a:rPr lang="en-US" altLang="zh-CN" dirty="0"/>
                        <a:t>7</a:t>
                      </a:r>
                      <a:endParaRPr lang="zh-CN" altLang="en-US" dirty="0"/>
                    </a:p>
                  </a:txBody>
                  <a:tcPr/>
                </a:tc>
                <a:tc>
                  <a:txBody>
                    <a:bodyPr/>
                    <a:lstStyle/>
                    <a:p>
                      <a:r>
                        <a:rPr lang="en-US" altLang="zh-CN" dirty="0"/>
                        <a:t>5</a:t>
                      </a:r>
                      <a:endParaRPr lang="zh-CN" altLang="en-US" dirty="0"/>
                    </a:p>
                  </a:txBody>
                  <a:tcPr/>
                </a:tc>
                <a:tc>
                  <a:txBody>
                    <a:bodyPr/>
                    <a:lstStyle/>
                    <a:p>
                      <a:r>
                        <a:rPr lang="en-US" altLang="zh-CN" dirty="0"/>
                        <a:t>4</a:t>
                      </a:r>
                      <a:endParaRPr lang="zh-CN" altLang="en-US" dirty="0"/>
                    </a:p>
                  </a:txBody>
                  <a:tcPr/>
                </a:tc>
                <a:tc>
                  <a:txBody>
                    <a:bodyPr/>
                    <a:lstStyle/>
                    <a:p>
                      <a:r>
                        <a:rPr lang="en-US" altLang="zh-CN" dirty="0"/>
                        <a:t>8</a:t>
                      </a:r>
                      <a:endParaRPr lang="zh-CN" altLang="en-US" dirty="0"/>
                    </a:p>
                  </a:txBody>
                  <a:tcPr/>
                </a:tc>
                <a:tc>
                  <a:txBody>
                    <a:bodyPr/>
                    <a:lstStyle/>
                    <a:p>
                      <a:r>
                        <a:rPr lang="en-US" altLang="zh-CN" dirty="0">
                          <a:solidFill>
                            <a:srgbClr val="FF0000"/>
                          </a:solidFill>
                        </a:rPr>
                        <a:t>8</a:t>
                      </a:r>
                      <a:endParaRPr lang="zh-CN" altLang="en-US" dirty="0">
                        <a:solidFill>
                          <a:srgbClr val="FF0000"/>
                        </a:solidFill>
                      </a:endParaRPr>
                    </a:p>
                  </a:txBody>
                  <a:tcPr/>
                </a:tc>
              </a:tr>
              <a:tr h="500066">
                <a:tc>
                  <a:txBody>
                    <a:bodyPr/>
                    <a:lstStyle/>
                    <a:p>
                      <a:r>
                        <a:rPr lang="en-US" altLang="zh-CN" sz="1600" dirty="0"/>
                        <a:t>-1</a:t>
                      </a:r>
                      <a:endParaRPr lang="en-US" altLang="zh-CN" sz="1600" dirty="0"/>
                    </a:p>
                  </a:txBody>
                  <a:tcPr/>
                </a:tc>
                <a:tc>
                  <a:txBody>
                    <a:bodyPr/>
                    <a:lstStyle/>
                    <a:p>
                      <a:r>
                        <a:rPr lang="en-US" altLang="zh-CN" sz="1200" dirty="0"/>
                        <a:t>0</a:t>
                      </a:r>
                      <a:endParaRPr lang="en-US" altLang="zh-CN" sz="1200" dirty="0"/>
                    </a:p>
                  </a:txBody>
                  <a:tcPr/>
                </a:tc>
                <a:tc>
                  <a:txBody>
                    <a:bodyPr/>
                    <a:lstStyle/>
                    <a:p>
                      <a:r>
                        <a:rPr lang="en-US" altLang="zh-CN" sz="1200" dirty="0"/>
                        <a:t>1</a:t>
                      </a:r>
                      <a:endParaRPr lang="en-US" altLang="zh-CN" sz="1200" dirty="0"/>
                    </a:p>
                  </a:txBody>
                  <a:tcPr/>
                </a:tc>
                <a:tc>
                  <a:txBody>
                    <a:bodyPr/>
                    <a:lstStyle/>
                    <a:p>
                      <a:r>
                        <a:rPr lang="en-US" altLang="zh-CN" sz="1200" dirty="0"/>
                        <a:t>1</a:t>
                      </a:r>
                      <a:endParaRPr lang="en-US" altLang="zh-CN" sz="1200" dirty="0"/>
                    </a:p>
                  </a:txBody>
                  <a:tcPr/>
                </a:tc>
                <a:tc>
                  <a:txBody>
                    <a:bodyPr/>
                    <a:lstStyle/>
                    <a:p>
                      <a:r>
                        <a:rPr lang="en-US" altLang="zh-CN" sz="1200" dirty="0"/>
                        <a:t>2</a:t>
                      </a:r>
                      <a:endParaRPr lang="en-US" altLang="zh-CN" sz="1200" dirty="0"/>
                    </a:p>
                  </a:txBody>
                  <a:tcPr/>
                </a:tc>
                <a:tc>
                  <a:txBody>
                    <a:bodyPr/>
                    <a:lstStyle/>
                    <a:p>
                      <a:r>
                        <a:rPr lang="en-US" altLang="zh-CN" sz="1200" dirty="0"/>
                        <a:t>2</a:t>
                      </a:r>
                      <a:endParaRPr lang="en-US" altLang="zh-CN" sz="1200" dirty="0"/>
                    </a:p>
                  </a:txBody>
                  <a:tcPr/>
                </a:tc>
                <a:tc>
                  <a:txBody>
                    <a:bodyPr/>
                    <a:lstStyle/>
                    <a:p>
                      <a:r>
                        <a:rPr lang="en-US" altLang="zh-CN" sz="1200" dirty="0"/>
                        <a:t>3</a:t>
                      </a:r>
                      <a:endParaRPr lang="en-US" altLang="zh-CN" sz="1200" dirty="0"/>
                    </a:p>
                  </a:txBody>
                  <a:tcPr/>
                </a:tc>
                <a:tc>
                  <a:txBody>
                    <a:bodyPr/>
                    <a:lstStyle/>
                    <a:p>
                      <a:r>
                        <a:rPr lang="en-US" altLang="zh-CN" sz="1200" dirty="0"/>
                        <a:t>4</a:t>
                      </a:r>
                      <a:endParaRPr lang="en-US" altLang="zh-CN" sz="1200" dirty="0"/>
                    </a:p>
                  </a:txBody>
                  <a:tcPr/>
                </a:tc>
                <a:tc>
                  <a:txBody>
                    <a:bodyPr/>
                    <a:lstStyle/>
                    <a:p>
                      <a:r>
                        <a:rPr lang="en-US" altLang="zh-CN" sz="1200" dirty="0"/>
                        <a:t>5</a:t>
                      </a:r>
                      <a:endParaRPr lang="en-US" altLang="zh-CN" sz="1200" dirty="0"/>
                    </a:p>
                  </a:txBody>
                  <a:tcPr/>
                </a:tc>
                <a:tc>
                  <a:txBody>
                    <a:bodyPr/>
                    <a:lstStyle/>
                    <a:p>
                      <a:r>
                        <a:rPr lang="en-US" altLang="zh-CN" sz="1200" dirty="0"/>
                        <a:t>6</a:t>
                      </a:r>
                      <a:endParaRPr lang="en-US" altLang="zh-CN" sz="1200" dirty="0"/>
                    </a:p>
                  </a:txBody>
                  <a:tcPr/>
                </a:tc>
                <a:tc>
                  <a:txBody>
                    <a:bodyPr/>
                    <a:lstStyle/>
                    <a:p>
                      <a:r>
                        <a:rPr lang="en-US" altLang="zh-CN" sz="1200" dirty="0"/>
                        <a:t>7</a:t>
                      </a:r>
                      <a:endParaRPr lang="en-US" altLang="zh-CN" sz="1200" dirty="0"/>
                    </a:p>
                  </a:txBody>
                  <a:tcPr/>
                </a:tc>
                <a:tc>
                  <a:txBody>
                    <a:bodyPr/>
                    <a:lstStyle/>
                    <a:p>
                      <a:r>
                        <a:rPr lang="en-US" altLang="zh-CN" sz="1200" dirty="0"/>
                        <a:t>7</a:t>
                      </a:r>
                      <a:endParaRPr lang="en-US" altLang="zh-CN" sz="1200" dirty="0"/>
                    </a:p>
                  </a:txBody>
                  <a:tcPr/>
                </a:tc>
                <a:tc>
                  <a:txBody>
                    <a:bodyPr/>
                    <a:lstStyle/>
                    <a:p>
                      <a:r>
                        <a:rPr lang="en-US" altLang="zh-CN" sz="1200" dirty="0"/>
                        <a:t>8</a:t>
                      </a:r>
                      <a:endParaRPr lang="en-US" altLang="zh-CN" sz="1200" dirty="0"/>
                    </a:p>
                  </a:txBody>
                  <a:tcPr/>
                </a:tc>
                <a:tc>
                  <a:txBody>
                    <a:bodyPr/>
                    <a:lstStyle/>
                    <a:p>
                      <a:r>
                        <a:rPr lang="en-US" altLang="zh-CN" sz="1200" dirty="0"/>
                        <a:t>9</a:t>
                      </a:r>
                      <a:endParaRPr lang="en-US" altLang="zh-CN" sz="1200" dirty="0"/>
                    </a:p>
                  </a:txBody>
                  <a:tcPr/>
                </a:tc>
                <a:tc>
                  <a:txBody>
                    <a:bodyPr/>
                    <a:lstStyle/>
                    <a:p>
                      <a:r>
                        <a:rPr lang="en-US" altLang="zh-CN" sz="1200" dirty="0"/>
                        <a:t>9</a:t>
                      </a:r>
                      <a:endParaRPr lang="en-US" altLang="zh-CN" sz="1200" dirty="0"/>
                    </a:p>
                  </a:txBody>
                  <a:tcPr/>
                </a:tc>
                <a:tc>
                  <a:txBody>
                    <a:bodyPr/>
                    <a:lstStyle/>
                    <a:p>
                      <a:r>
                        <a:rPr lang="en-US" altLang="zh-CN" sz="1200" dirty="0"/>
                        <a:t>10</a:t>
                      </a:r>
                      <a:endParaRPr lang="en-US" altLang="zh-CN" sz="1200" dirty="0"/>
                    </a:p>
                  </a:txBody>
                  <a:tcPr/>
                </a:tc>
                <a:tc>
                  <a:txBody>
                    <a:bodyPr/>
                    <a:lstStyle/>
                    <a:p>
                      <a:r>
                        <a:rPr lang="en-US" altLang="zh-CN" sz="1200" dirty="0"/>
                        <a:t>11</a:t>
                      </a:r>
                      <a:endParaRPr lang="en-US" altLang="zh-CN" sz="1200" dirty="0"/>
                    </a:p>
                  </a:txBody>
                  <a:tcPr/>
                </a:tc>
                <a:tc>
                  <a:txBody>
                    <a:bodyPr/>
                    <a:lstStyle/>
                    <a:p>
                      <a:r>
                        <a:rPr lang="en-US" altLang="zh-CN" sz="1200" dirty="0"/>
                        <a:t>13</a:t>
                      </a:r>
                      <a:endParaRPr lang="en-US" altLang="zh-CN" sz="1200" dirty="0"/>
                    </a:p>
                  </a:txBody>
                  <a:tcPr/>
                </a:tc>
                <a:tc>
                  <a:txBody>
                    <a:bodyPr/>
                    <a:lstStyle/>
                    <a:p>
                      <a:r>
                        <a:rPr lang="en-US" altLang="zh-CN" sz="1200" dirty="0"/>
                        <a:t>15</a:t>
                      </a:r>
                      <a:endParaRPr lang="en-US" altLang="zh-CN" sz="1200" dirty="0"/>
                    </a:p>
                  </a:txBody>
                  <a:tcPr/>
                </a:tc>
                <a:tc>
                  <a:txBody>
                    <a:bodyPr/>
                    <a:lstStyle/>
                    <a:p>
                      <a:r>
                        <a:rPr lang="en-US" altLang="zh-CN" sz="1200" dirty="0"/>
                        <a:t>15</a:t>
                      </a:r>
                      <a:endParaRPr lang="en-US" altLang="zh-CN" sz="1200" dirty="0"/>
                    </a:p>
                  </a:txBody>
                  <a:tcPr/>
                </a:tc>
              </a:tr>
            </a:tbl>
          </a:graphicData>
        </a:graphic>
      </p:graphicFrame>
      <p:sp>
        <p:nvSpPr>
          <p:cNvPr id="10" name="TextBox 9"/>
          <p:cNvSpPr txBox="1"/>
          <p:nvPr/>
        </p:nvSpPr>
        <p:spPr>
          <a:xfrm>
            <a:off x="800570" y="4214818"/>
            <a:ext cx="7853680" cy="275590"/>
          </a:xfrm>
          <a:prstGeom prst="rect">
            <a:avLst/>
          </a:prstGeom>
          <a:noFill/>
        </p:spPr>
        <p:txBody>
          <a:bodyPr wrap="none" rtlCol="0">
            <a:spAutoFit/>
          </a:bodyPr>
          <a:lstStyle/>
          <a:p>
            <a:r>
              <a:rPr lang="en-US" altLang="zh-CN" sz="1200" dirty="0"/>
              <a:t>0      1       2      3     4      5     6      7       8     9     10     11   12    13  14    15    16    17   18    19</a:t>
            </a:r>
            <a:endParaRPr lang="en-US" altLang="zh-CN" sz="1200" dirty="0"/>
          </a:p>
        </p:txBody>
      </p:sp>
      <p:sp>
        <p:nvSpPr>
          <p:cNvPr id="11" name="TextBox 10"/>
          <p:cNvSpPr txBox="1"/>
          <p:nvPr/>
        </p:nvSpPr>
        <p:spPr>
          <a:xfrm>
            <a:off x="357158" y="4572008"/>
            <a:ext cx="461345" cy="1477328"/>
          </a:xfrm>
          <a:prstGeom prst="rect">
            <a:avLst/>
          </a:prstGeom>
          <a:noFill/>
        </p:spPr>
        <p:txBody>
          <a:bodyPr wrap="none" rtlCol="0">
            <a:spAutoFit/>
          </a:bodyPr>
          <a:lstStyle/>
          <a:p>
            <a:r>
              <a:rPr lang="en-US" altLang="zh-CN" dirty="0"/>
              <a:t>X</a:t>
            </a:r>
            <a:endParaRPr lang="en-US" altLang="zh-CN" dirty="0"/>
          </a:p>
          <a:p>
            <a:endParaRPr lang="en-US" altLang="zh-CN" dirty="0"/>
          </a:p>
          <a:p>
            <a:r>
              <a:rPr lang="en-US" altLang="zh-CN" dirty="0"/>
              <a:t>Y</a:t>
            </a:r>
            <a:endParaRPr lang="en-US" altLang="zh-CN" dirty="0"/>
          </a:p>
          <a:p>
            <a:endParaRPr lang="en-US" altLang="zh-CN" dirty="0"/>
          </a:p>
          <a:p>
            <a:r>
              <a:rPr lang="en-US" altLang="zh-CN" dirty="0"/>
              <a:t>pre</a:t>
            </a:r>
            <a:endParaRPr lang="en-US" altLang="zh-C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本章知识点小结</a:t>
            </a:r>
            <a:endParaRPr lang="zh-CN" altLang="en-US" dirty="0">
              <a:solidFill>
                <a:schemeClr val="tx1"/>
              </a:solidFill>
            </a:endParaRPr>
          </a:p>
        </p:txBody>
      </p:sp>
      <p:sp>
        <p:nvSpPr>
          <p:cNvPr id="3" name="内容占位符 2"/>
          <p:cNvSpPr>
            <a:spLocks noGrp="1"/>
          </p:cNvSpPr>
          <p:nvPr>
            <p:ph sz="quarter" idx="1"/>
          </p:nvPr>
        </p:nvSpPr>
        <p:spPr/>
        <p:txBody>
          <a:bodyPr>
            <a:noAutofit/>
          </a:bodyPr>
          <a:lstStyle/>
          <a:p>
            <a:r>
              <a:rPr lang="zh-CN" altLang="en-US" sz="2400" dirty="0"/>
              <a:t>堆栈的定义</a:t>
            </a:r>
            <a:endParaRPr lang="en-US" altLang="zh-CN" sz="2400" dirty="0"/>
          </a:p>
          <a:p>
            <a:r>
              <a:rPr lang="zh-CN" altLang="en-US" sz="2400" dirty="0"/>
              <a:t>顺序栈的实现</a:t>
            </a:r>
            <a:endParaRPr lang="en-US" altLang="zh-CN" sz="2400" dirty="0"/>
          </a:p>
          <a:p>
            <a:r>
              <a:rPr lang="zh-CN" altLang="en-US" sz="2400" dirty="0"/>
              <a:t>上溢、下溢</a:t>
            </a:r>
            <a:endParaRPr lang="en-US" altLang="zh-CN" sz="2400" dirty="0"/>
          </a:p>
          <a:p>
            <a:r>
              <a:rPr lang="zh-CN" altLang="en-US" sz="2400" dirty="0"/>
              <a:t>链式栈的实现</a:t>
            </a:r>
            <a:endParaRPr lang="en-US" altLang="zh-CN" sz="2400" dirty="0"/>
          </a:p>
          <a:p>
            <a:r>
              <a:rPr lang="zh-CN" altLang="en-US" sz="2400" dirty="0"/>
              <a:t>队列的定义</a:t>
            </a:r>
            <a:endParaRPr lang="en-US" altLang="zh-CN" sz="2400" dirty="0"/>
          </a:p>
          <a:p>
            <a:r>
              <a:rPr lang="zh-CN" altLang="en-US" sz="2400" dirty="0"/>
              <a:t>顺序队列、假上溢</a:t>
            </a:r>
            <a:endParaRPr lang="en-US" altLang="zh-CN" sz="2400" dirty="0"/>
          </a:p>
          <a:p>
            <a:r>
              <a:rPr lang="zh-CN" altLang="en-US" sz="2400" dirty="0"/>
              <a:t>循环队列的实现</a:t>
            </a:r>
            <a:endParaRPr lang="en-US" altLang="zh-CN" sz="2400" dirty="0"/>
          </a:p>
          <a:p>
            <a:r>
              <a:rPr lang="zh-CN" altLang="en-US" sz="2400" dirty="0"/>
              <a:t>链式存储队列的实现</a:t>
            </a:r>
            <a:endParaRPr lang="en-US" altLang="zh-CN" sz="2400" dirty="0"/>
          </a:p>
          <a:p>
            <a:pPr>
              <a:lnSpc>
                <a:spcPct val="150000"/>
              </a:lnSpc>
            </a:pPr>
            <a:endParaRPr lang="en-US" altLang="zh-C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3505200" y="5421313"/>
            <a:ext cx="2362200" cy="573087"/>
          </a:xfrm>
          <a:prstGeom prst="rect">
            <a:avLst/>
          </a:prstGeom>
          <a:noFill/>
          <a:ln w="9525">
            <a:noFill/>
            <a:miter lim="800000"/>
          </a:ln>
        </p:spPr>
        <p:txBody>
          <a:bodyPr/>
          <a:lstStyle/>
          <a:p>
            <a:pPr>
              <a:lnSpc>
                <a:spcPct val="100000"/>
              </a:lnSpc>
            </a:pPr>
            <a:r>
              <a:rPr lang="en-US" altLang="zh-CN" sz="2600"/>
              <a:t>          67</a:t>
            </a:r>
            <a:endParaRPr lang="en-US" altLang="zh-CN" sz="2600" baseline="-18000"/>
          </a:p>
        </p:txBody>
      </p:sp>
      <p:sp>
        <p:nvSpPr>
          <p:cNvPr id="26627" name="Rectangle 3"/>
          <p:cNvSpPr>
            <a:spLocks noChangeArrowheads="1"/>
          </p:cNvSpPr>
          <p:nvPr/>
        </p:nvSpPr>
        <p:spPr bwMode="auto">
          <a:xfrm>
            <a:off x="3505200" y="4868863"/>
            <a:ext cx="2362200" cy="693737"/>
          </a:xfrm>
          <a:prstGeom prst="rect">
            <a:avLst/>
          </a:prstGeom>
          <a:noFill/>
          <a:ln w="9525">
            <a:noFill/>
            <a:miter lim="800000"/>
          </a:ln>
        </p:spPr>
        <p:txBody>
          <a:bodyPr/>
          <a:lstStyle/>
          <a:p>
            <a:pPr>
              <a:lnSpc>
                <a:spcPct val="100000"/>
              </a:lnSpc>
            </a:pPr>
            <a:r>
              <a:rPr lang="en-US" altLang="zh-CN" sz="2600"/>
              <a:t>          43</a:t>
            </a:r>
            <a:endParaRPr lang="en-US" altLang="zh-CN" sz="2600" baseline="-18000"/>
          </a:p>
        </p:txBody>
      </p:sp>
      <p:sp>
        <p:nvSpPr>
          <p:cNvPr id="26628" name="Rectangle 4"/>
          <p:cNvSpPr>
            <a:spLocks noChangeArrowheads="1"/>
          </p:cNvSpPr>
          <p:nvPr/>
        </p:nvSpPr>
        <p:spPr bwMode="auto">
          <a:xfrm>
            <a:off x="3505200" y="3868738"/>
            <a:ext cx="2362200" cy="1008062"/>
          </a:xfrm>
          <a:prstGeom prst="rect">
            <a:avLst/>
          </a:prstGeom>
          <a:noFill/>
          <a:ln w="9525">
            <a:noFill/>
            <a:miter lim="800000"/>
          </a:ln>
        </p:spPr>
        <p:txBody>
          <a:bodyPr/>
          <a:lstStyle/>
          <a:p>
            <a:pPr>
              <a:lnSpc>
                <a:spcPct val="100000"/>
              </a:lnSpc>
            </a:pPr>
            <a:endParaRPr lang="zh-CN" altLang="zh-CN" sz="2600"/>
          </a:p>
        </p:txBody>
      </p:sp>
      <p:sp>
        <p:nvSpPr>
          <p:cNvPr id="26629" name="Line 5"/>
          <p:cNvSpPr>
            <a:spLocks noChangeShapeType="1"/>
          </p:cNvSpPr>
          <p:nvPr/>
        </p:nvSpPr>
        <p:spPr bwMode="auto">
          <a:xfrm>
            <a:off x="3505200" y="3124200"/>
            <a:ext cx="2362200" cy="0"/>
          </a:xfrm>
          <a:prstGeom prst="line">
            <a:avLst/>
          </a:prstGeom>
          <a:noFill/>
          <a:ln w="28575" cap="sq">
            <a:solidFill>
              <a:schemeClr val="tx1"/>
            </a:solidFill>
            <a:miter lim="800000"/>
          </a:ln>
        </p:spPr>
        <p:txBody>
          <a:bodyPr wrap="none"/>
          <a:lstStyle/>
          <a:p>
            <a:endParaRPr lang="zh-CN" altLang="en-US"/>
          </a:p>
        </p:txBody>
      </p:sp>
      <p:sp>
        <p:nvSpPr>
          <p:cNvPr id="26630" name="Line 6"/>
          <p:cNvSpPr>
            <a:spLocks noChangeShapeType="1"/>
          </p:cNvSpPr>
          <p:nvPr/>
        </p:nvSpPr>
        <p:spPr bwMode="auto">
          <a:xfrm>
            <a:off x="3505200" y="3733800"/>
            <a:ext cx="2362200" cy="0"/>
          </a:xfrm>
          <a:prstGeom prst="line">
            <a:avLst/>
          </a:prstGeom>
          <a:noFill/>
          <a:ln w="12700">
            <a:solidFill>
              <a:schemeClr val="tx1"/>
            </a:solidFill>
            <a:miter lim="800000"/>
          </a:ln>
        </p:spPr>
        <p:txBody>
          <a:bodyPr wrap="none"/>
          <a:lstStyle/>
          <a:p>
            <a:endParaRPr lang="zh-CN" altLang="en-US"/>
          </a:p>
        </p:txBody>
      </p:sp>
      <p:sp>
        <p:nvSpPr>
          <p:cNvPr id="26631" name="Line 7"/>
          <p:cNvSpPr>
            <a:spLocks noChangeShapeType="1"/>
          </p:cNvSpPr>
          <p:nvPr/>
        </p:nvSpPr>
        <p:spPr bwMode="auto">
          <a:xfrm>
            <a:off x="3505200" y="4329113"/>
            <a:ext cx="2362200" cy="0"/>
          </a:xfrm>
          <a:prstGeom prst="line">
            <a:avLst/>
          </a:prstGeom>
          <a:noFill/>
          <a:ln w="12700">
            <a:solidFill>
              <a:schemeClr val="tx1"/>
            </a:solidFill>
            <a:miter lim="800000"/>
          </a:ln>
        </p:spPr>
        <p:txBody>
          <a:bodyPr wrap="none"/>
          <a:lstStyle/>
          <a:p>
            <a:endParaRPr lang="zh-CN" altLang="en-US"/>
          </a:p>
        </p:txBody>
      </p:sp>
      <p:sp>
        <p:nvSpPr>
          <p:cNvPr id="26632" name="Line 8"/>
          <p:cNvSpPr>
            <a:spLocks noChangeShapeType="1"/>
          </p:cNvSpPr>
          <p:nvPr/>
        </p:nvSpPr>
        <p:spPr bwMode="auto">
          <a:xfrm>
            <a:off x="3505200" y="4876800"/>
            <a:ext cx="2362200" cy="0"/>
          </a:xfrm>
          <a:prstGeom prst="line">
            <a:avLst/>
          </a:prstGeom>
          <a:noFill/>
          <a:ln w="12700">
            <a:solidFill>
              <a:schemeClr val="tx1"/>
            </a:solidFill>
            <a:miter lim="800000"/>
          </a:ln>
        </p:spPr>
        <p:txBody>
          <a:bodyPr wrap="none"/>
          <a:lstStyle/>
          <a:p>
            <a:endParaRPr lang="zh-CN" altLang="en-US"/>
          </a:p>
        </p:txBody>
      </p:sp>
      <p:sp>
        <p:nvSpPr>
          <p:cNvPr id="26633" name="Line 9"/>
          <p:cNvSpPr>
            <a:spLocks noChangeShapeType="1"/>
          </p:cNvSpPr>
          <p:nvPr/>
        </p:nvSpPr>
        <p:spPr bwMode="auto">
          <a:xfrm>
            <a:off x="3505200" y="5421313"/>
            <a:ext cx="2362200" cy="0"/>
          </a:xfrm>
          <a:prstGeom prst="line">
            <a:avLst/>
          </a:prstGeom>
          <a:noFill/>
          <a:ln w="12700">
            <a:solidFill>
              <a:schemeClr val="tx1"/>
            </a:solidFill>
            <a:miter lim="800000"/>
          </a:ln>
        </p:spPr>
        <p:txBody>
          <a:bodyPr wrap="none"/>
          <a:lstStyle/>
          <a:p>
            <a:endParaRPr lang="zh-CN" altLang="en-US"/>
          </a:p>
        </p:txBody>
      </p:sp>
      <p:sp>
        <p:nvSpPr>
          <p:cNvPr id="26634" name="Line 10"/>
          <p:cNvSpPr>
            <a:spLocks noChangeShapeType="1"/>
          </p:cNvSpPr>
          <p:nvPr/>
        </p:nvSpPr>
        <p:spPr bwMode="auto">
          <a:xfrm>
            <a:off x="3505200" y="5994400"/>
            <a:ext cx="2362200" cy="0"/>
          </a:xfrm>
          <a:prstGeom prst="line">
            <a:avLst/>
          </a:prstGeom>
          <a:noFill/>
          <a:ln w="28575" cap="sq">
            <a:solidFill>
              <a:schemeClr val="tx1"/>
            </a:solidFill>
            <a:miter lim="800000"/>
          </a:ln>
        </p:spPr>
        <p:txBody>
          <a:bodyPr wrap="none"/>
          <a:lstStyle/>
          <a:p>
            <a:endParaRPr lang="zh-CN" altLang="en-US"/>
          </a:p>
        </p:txBody>
      </p:sp>
      <p:sp>
        <p:nvSpPr>
          <p:cNvPr id="26635" name="Line 11"/>
          <p:cNvSpPr>
            <a:spLocks noChangeShapeType="1"/>
          </p:cNvSpPr>
          <p:nvPr/>
        </p:nvSpPr>
        <p:spPr bwMode="auto">
          <a:xfrm>
            <a:off x="3505200" y="2590800"/>
            <a:ext cx="0" cy="3403600"/>
          </a:xfrm>
          <a:prstGeom prst="line">
            <a:avLst/>
          </a:prstGeom>
          <a:noFill/>
          <a:ln w="28575" cap="sq">
            <a:solidFill>
              <a:schemeClr val="tx1"/>
            </a:solidFill>
            <a:miter lim="800000"/>
          </a:ln>
        </p:spPr>
        <p:txBody>
          <a:bodyPr wrap="none"/>
          <a:lstStyle/>
          <a:p>
            <a:endParaRPr lang="zh-CN" altLang="en-US"/>
          </a:p>
        </p:txBody>
      </p:sp>
      <p:sp>
        <p:nvSpPr>
          <p:cNvPr id="26636" name="Line 12"/>
          <p:cNvSpPr>
            <a:spLocks noChangeShapeType="1"/>
          </p:cNvSpPr>
          <p:nvPr/>
        </p:nvSpPr>
        <p:spPr bwMode="auto">
          <a:xfrm>
            <a:off x="5867400" y="2590800"/>
            <a:ext cx="0" cy="3403600"/>
          </a:xfrm>
          <a:prstGeom prst="line">
            <a:avLst/>
          </a:prstGeom>
          <a:noFill/>
          <a:ln w="28575" cap="sq">
            <a:solidFill>
              <a:schemeClr val="tx1"/>
            </a:solidFill>
            <a:miter lim="800000"/>
          </a:ln>
        </p:spPr>
        <p:txBody>
          <a:bodyPr wrap="none"/>
          <a:lstStyle/>
          <a:p>
            <a:endParaRPr lang="zh-CN" altLang="en-US"/>
          </a:p>
        </p:txBody>
      </p:sp>
      <p:sp>
        <p:nvSpPr>
          <p:cNvPr id="26637" name="Line 13"/>
          <p:cNvSpPr>
            <a:spLocks noChangeShapeType="1"/>
          </p:cNvSpPr>
          <p:nvPr/>
        </p:nvSpPr>
        <p:spPr bwMode="auto">
          <a:xfrm>
            <a:off x="3505200" y="2057400"/>
            <a:ext cx="0" cy="838200"/>
          </a:xfrm>
          <a:prstGeom prst="line">
            <a:avLst/>
          </a:prstGeom>
          <a:noFill/>
          <a:ln w="9525">
            <a:solidFill>
              <a:schemeClr val="tx1"/>
            </a:solidFill>
            <a:miter lim="800000"/>
          </a:ln>
        </p:spPr>
        <p:txBody>
          <a:bodyPr wrap="none"/>
          <a:lstStyle/>
          <a:p>
            <a:endParaRPr lang="zh-CN" altLang="en-US"/>
          </a:p>
        </p:txBody>
      </p:sp>
      <p:sp>
        <p:nvSpPr>
          <p:cNvPr id="26638" name="Line 14"/>
          <p:cNvSpPr>
            <a:spLocks noChangeShapeType="1"/>
          </p:cNvSpPr>
          <p:nvPr/>
        </p:nvSpPr>
        <p:spPr bwMode="auto">
          <a:xfrm>
            <a:off x="3505200" y="2133600"/>
            <a:ext cx="0" cy="304800"/>
          </a:xfrm>
          <a:prstGeom prst="line">
            <a:avLst/>
          </a:prstGeom>
          <a:noFill/>
          <a:ln w="9525">
            <a:solidFill>
              <a:schemeClr val="tx1"/>
            </a:solidFill>
            <a:miter lim="800000"/>
          </a:ln>
        </p:spPr>
        <p:txBody>
          <a:bodyPr wrap="none"/>
          <a:lstStyle/>
          <a:p>
            <a:endParaRPr lang="zh-CN" altLang="en-US"/>
          </a:p>
        </p:txBody>
      </p:sp>
      <p:sp>
        <p:nvSpPr>
          <p:cNvPr id="26639" name="Line 15"/>
          <p:cNvSpPr>
            <a:spLocks noChangeShapeType="1"/>
          </p:cNvSpPr>
          <p:nvPr/>
        </p:nvSpPr>
        <p:spPr bwMode="auto">
          <a:xfrm>
            <a:off x="5867400" y="2133600"/>
            <a:ext cx="0" cy="762000"/>
          </a:xfrm>
          <a:prstGeom prst="line">
            <a:avLst/>
          </a:prstGeom>
          <a:noFill/>
          <a:ln w="19050">
            <a:solidFill>
              <a:schemeClr val="tx1"/>
            </a:solidFill>
            <a:miter lim="800000"/>
          </a:ln>
        </p:spPr>
        <p:txBody>
          <a:bodyPr wrap="none"/>
          <a:lstStyle/>
          <a:p>
            <a:endParaRPr lang="zh-CN" altLang="en-US"/>
          </a:p>
        </p:txBody>
      </p:sp>
      <p:sp>
        <p:nvSpPr>
          <p:cNvPr id="26640" name="Line 16"/>
          <p:cNvSpPr>
            <a:spLocks noChangeShapeType="1"/>
          </p:cNvSpPr>
          <p:nvPr/>
        </p:nvSpPr>
        <p:spPr bwMode="auto">
          <a:xfrm>
            <a:off x="2590800" y="5791200"/>
            <a:ext cx="762000" cy="0"/>
          </a:xfrm>
          <a:prstGeom prst="line">
            <a:avLst/>
          </a:prstGeom>
          <a:noFill/>
          <a:ln w="9525">
            <a:solidFill>
              <a:schemeClr val="tx1"/>
            </a:solidFill>
            <a:miter lim="800000"/>
            <a:tailEnd type="triangle" w="med" len="med"/>
          </a:ln>
        </p:spPr>
        <p:txBody>
          <a:bodyPr wrap="none"/>
          <a:lstStyle/>
          <a:p>
            <a:endParaRPr lang="zh-CN" altLang="en-US"/>
          </a:p>
        </p:txBody>
      </p:sp>
      <p:sp>
        <p:nvSpPr>
          <p:cNvPr id="26641" name="Line 17"/>
          <p:cNvSpPr>
            <a:spLocks noChangeShapeType="1"/>
          </p:cNvSpPr>
          <p:nvPr/>
        </p:nvSpPr>
        <p:spPr bwMode="auto">
          <a:xfrm>
            <a:off x="2590800" y="4587875"/>
            <a:ext cx="762000" cy="0"/>
          </a:xfrm>
          <a:prstGeom prst="line">
            <a:avLst/>
          </a:prstGeom>
          <a:noFill/>
          <a:ln w="9525">
            <a:solidFill>
              <a:schemeClr val="tx1"/>
            </a:solidFill>
            <a:miter lim="800000"/>
            <a:tailEnd type="triangle" w="med" len="med"/>
          </a:ln>
        </p:spPr>
        <p:txBody>
          <a:bodyPr wrap="none"/>
          <a:lstStyle/>
          <a:p>
            <a:endParaRPr lang="zh-CN" altLang="en-US"/>
          </a:p>
        </p:txBody>
      </p:sp>
      <p:sp>
        <p:nvSpPr>
          <p:cNvPr id="26642" name="Text Box 18"/>
          <p:cNvSpPr txBox="1">
            <a:spLocks noChangeArrowheads="1"/>
          </p:cNvSpPr>
          <p:nvPr/>
        </p:nvSpPr>
        <p:spPr bwMode="auto">
          <a:xfrm>
            <a:off x="1447800" y="4297363"/>
            <a:ext cx="1022350" cy="579437"/>
          </a:xfrm>
          <a:prstGeom prst="rect">
            <a:avLst/>
          </a:prstGeom>
          <a:noFill/>
          <a:ln w="9525">
            <a:noFill/>
            <a:miter lim="800000"/>
          </a:ln>
        </p:spPr>
        <p:txBody>
          <a:bodyPr>
            <a:spAutoFit/>
          </a:bodyPr>
          <a:lstStyle/>
          <a:p>
            <a:pPr>
              <a:lnSpc>
                <a:spcPct val="100000"/>
              </a:lnSpc>
              <a:spcBef>
                <a:spcPct val="50000"/>
              </a:spcBef>
              <a:buClrTx/>
              <a:buFontTx/>
              <a:buNone/>
            </a:pPr>
            <a:r>
              <a:rPr kumimoji="1" lang="zh-CN" altLang="en-US" sz="3200">
                <a:latin typeface="Times New Roman" panose="02020603050405020304" pitchFamily="18" charset="0"/>
                <a:ea typeface="楷体_GB2312" pitchFamily="49" charset="-122"/>
              </a:rPr>
              <a:t>栈顶</a:t>
            </a:r>
            <a:endParaRPr kumimoji="1" lang="zh-CN" altLang="en-US" sz="3200">
              <a:latin typeface="Times New Roman" panose="02020603050405020304" pitchFamily="18" charset="0"/>
              <a:ea typeface="楷体_GB2312" pitchFamily="49" charset="-122"/>
            </a:endParaRPr>
          </a:p>
        </p:txBody>
      </p:sp>
      <p:sp>
        <p:nvSpPr>
          <p:cNvPr id="26643" name="Text Box 19"/>
          <p:cNvSpPr txBox="1">
            <a:spLocks noChangeArrowheads="1"/>
          </p:cNvSpPr>
          <p:nvPr/>
        </p:nvSpPr>
        <p:spPr bwMode="auto">
          <a:xfrm>
            <a:off x="1295400" y="5402263"/>
            <a:ext cx="1143000" cy="579437"/>
          </a:xfrm>
          <a:prstGeom prst="rect">
            <a:avLst/>
          </a:prstGeom>
          <a:noFill/>
          <a:ln w="9525">
            <a:noFill/>
            <a:miter lim="800000"/>
          </a:ln>
        </p:spPr>
        <p:txBody>
          <a:bodyPr>
            <a:spAutoFit/>
          </a:bodyPr>
          <a:lstStyle/>
          <a:p>
            <a:pPr>
              <a:lnSpc>
                <a:spcPct val="100000"/>
              </a:lnSpc>
              <a:buClrTx/>
              <a:buFontTx/>
              <a:buNone/>
            </a:pPr>
            <a:r>
              <a:rPr kumimoji="1" lang="en-US" altLang="zh-CN" sz="3200">
                <a:latin typeface="Times New Roman" panose="02020603050405020304" pitchFamily="18" charset="0"/>
                <a:ea typeface="楷体_GB2312" pitchFamily="49" charset="-122"/>
              </a:rPr>
              <a:t> </a:t>
            </a:r>
            <a:r>
              <a:rPr kumimoji="1" lang="zh-CN" altLang="en-US" sz="3200">
                <a:latin typeface="Times New Roman" panose="02020603050405020304" pitchFamily="18" charset="0"/>
                <a:ea typeface="楷体_GB2312" pitchFamily="49" charset="-122"/>
              </a:rPr>
              <a:t>栈底</a:t>
            </a:r>
            <a:endParaRPr kumimoji="1" lang="zh-CN" altLang="en-US" sz="3200">
              <a:latin typeface="Times New Roman" panose="02020603050405020304" pitchFamily="18" charset="0"/>
              <a:ea typeface="楷体_GB2312" pitchFamily="49" charset="-122"/>
            </a:endParaRPr>
          </a:p>
        </p:txBody>
      </p:sp>
      <p:sp>
        <p:nvSpPr>
          <p:cNvPr id="26644" name="Rectangle 20"/>
          <p:cNvSpPr>
            <a:spLocks noChangeArrowheads="1"/>
          </p:cNvSpPr>
          <p:nvPr/>
        </p:nvSpPr>
        <p:spPr bwMode="auto">
          <a:xfrm>
            <a:off x="3505200" y="4267200"/>
            <a:ext cx="2362200" cy="519113"/>
          </a:xfrm>
          <a:prstGeom prst="rect">
            <a:avLst/>
          </a:prstGeom>
          <a:noFill/>
          <a:ln w="9525">
            <a:noFill/>
            <a:miter lim="800000"/>
          </a:ln>
        </p:spPr>
        <p:txBody>
          <a:bodyPr/>
          <a:lstStyle/>
          <a:p>
            <a:pPr>
              <a:lnSpc>
                <a:spcPct val="100000"/>
              </a:lnSpc>
            </a:pPr>
            <a:r>
              <a:rPr lang="en-US" altLang="zh-CN" sz="2600"/>
              <a:t>          15</a:t>
            </a:r>
            <a:endParaRPr lang="en-US" altLang="zh-CN" sz="2600" baseline="-25000"/>
          </a:p>
        </p:txBody>
      </p:sp>
      <p:sp>
        <p:nvSpPr>
          <p:cNvPr id="26645" name="Text Box 21"/>
          <p:cNvSpPr txBox="1">
            <a:spLocks noChangeArrowheads="1"/>
          </p:cNvSpPr>
          <p:nvPr/>
        </p:nvSpPr>
        <p:spPr bwMode="auto">
          <a:xfrm>
            <a:off x="990600" y="685800"/>
            <a:ext cx="2216150" cy="579438"/>
          </a:xfrm>
          <a:prstGeom prst="rect">
            <a:avLst/>
          </a:prstGeom>
          <a:noFill/>
          <a:ln w="9525">
            <a:noFill/>
            <a:miter lim="800000"/>
          </a:ln>
        </p:spPr>
        <p:txBody>
          <a:bodyPr wrap="none">
            <a:spAutoFit/>
          </a:bodyPr>
          <a:lstStyle/>
          <a:p>
            <a:pPr>
              <a:lnSpc>
                <a:spcPct val="100000"/>
              </a:lnSpc>
              <a:spcBef>
                <a:spcPct val="0"/>
              </a:spcBef>
              <a:buClrTx/>
              <a:buFontTx/>
              <a:buNone/>
            </a:pPr>
            <a:r>
              <a:rPr kumimoji="1" lang="zh-CN" altLang="en-US" sz="3200">
                <a:latin typeface="Times New Roman" panose="02020603050405020304" pitchFamily="18" charset="0"/>
                <a:ea typeface="仿宋_GB2312" pitchFamily="49" charset="-122"/>
              </a:rPr>
              <a:t>进栈和出栈</a:t>
            </a:r>
            <a:endParaRPr kumimoji="1" lang="zh-CN" altLang="en-US" sz="2400">
              <a:latin typeface="Times New Roman" panose="02020603050405020304" pitchFamily="18" charset="0"/>
            </a:endParaRPr>
          </a:p>
        </p:txBody>
      </p:sp>
      <p:sp>
        <p:nvSpPr>
          <p:cNvPr id="26646" name="Line 22"/>
          <p:cNvSpPr>
            <a:spLocks noChangeShapeType="1"/>
          </p:cNvSpPr>
          <p:nvPr/>
        </p:nvSpPr>
        <p:spPr bwMode="auto">
          <a:xfrm>
            <a:off x="3505200" y="2514600"/>
            <a:ext cx="2362200" cy="0"/>
          </a:xfrm>
          <a:prstGeom prst="line">
            <a:avLst/>
          </a:prstGeom>
          <a:noFill/>
          <a:ln w="28575" cap="sq">
            <a:solidFill>
              <a:schemeClr val="tx1"/>
            </a:solidFill>
            <a:miter lim="800000"/>
          </a:ln>
        </p:spPr>
        <p:txBody>
          <a:bodyPr wrap="none"/>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3505200" y="5421313"/>
            <a:ext cx="2362200" cy="573087"/>
          </a:xfrm>
          <a:prstGeom prst="rect">
            <a:avLst/>
          </a:prstGeom>
          <a:noFill/>
          <a:ln w="9525">
            <a:noFill/>
            <a:miter lim="800000"/>
          </a:ln>
        </p:spPr>
        <p:txBody>
          <a:bodyPr/>
          <a:lstStyle/>
          <a:p>
            <a:pPr>
              <a:lnSpc>
                <a:spcPct val="100000"/>
              </a:lnSpc>
            </a:pPr>
            <a:r>
              <a:rPr lang="en-US" altLang="zh-CN" sz="2600"/>
              <a:t>          67</a:t>
            </a:r>
            <a:endParaRPr lang="en-US" altLang="zh-CN" sz="2600" baseline="-18000"/>
          </a:p>
        </p:txBody>
      </p:sp>
      <p:sp>
        <p:nvSpPr>
          <p:cNvPr id="27651" name="Rectangle 3"/>
          <p:cNvSpPr>
            <a:spLocks noChangeArrowheads="1"/>
          </p:cNvSpPr>
          <p:nvPr/>
        </p:nvSpPr>
        <p:spPr bwMode="auto">
          <a:xfrm>
            <a:off x="3505200" y="4868863"/>
            <a:ext cx="2362200" cy="693737"/>
          </a:xfrm>
          <a:prstGeom prst="rect">
            <a:avLst/>
          </a:prstGeom>
          <a:noFill/>
          <a:ln w="9525">
            <a:noFill/>
            <a:miter lim="800000"/>
          </a:ln>
        </p:spPr>
        <p:txBody>
          <a:bodyPr/>
          <a:lstStyle/>
          <a:p>
            <a:pPr>
              <a:lnSpc>
                <a:spcPct val="100000"/>
              </a:lnSpc>
            </a:pPr>
            <a:r>
              <a:rPr lang="en-US" altLang="zh-CN" sz="2600"/>
              <a:t>          43</a:t>
            </a:r>
            <a:endParaRPr lang="en-US" altLang="zh-CN" sz="2600" baseline="-18000"/>
          </a:p>
        </p:txBody>
      </p:sp>
      <p:sp>
        <p:nvSpPr>
          <p:cNvPr id="27652" name="Rectangle 4"/>
          <p:cNvSpPr>
            <a:spLocks noChangeArrowheads="1"/>
          </p:cNvSpPr>
          <p:nvPr/>
        </p:nvSpPr>
        <p:spPr bwMode="auto">
          <a:xfrm>
            <a:off x="3505200" y="3868738"/>
            <a:ext cx="2362200" cy="1008062"/>
          </a:xfrm>
          <a:prstGeom prst="rect">
            <a:avLst/>
          </a:prstGeom>
          <a:noFill/>
          <a:ln w="9525">
            <a:noFill/>
            <a:miter lim="800000"/>
          </a:ln>
        </p:spPr>
        <p:txBody>
          <a:bodyPr/>
          <a:lstStyle/>
          <a:p>
            <a:pPr>
              <a:lnSpc>
                <a:spcPct val="100000"/>
              </a:lnSpc>
            </a:pPr>
            <a:endParaRPr lang="zh-CN" altLang="zh-CN" sz="2600"/>
          </a:p>
        </p:txBody>
      </p:sp>
      <p:sp>
        <p:nvSpPr>
          <p:cNvPr id="27653" name="Rectangle 5"/>
          <p:cNvSpPr>
            <a:spLocks noChangeArrowheads="1"/>
          </p:cNvSpPr>
          <p:nvPr/>
        </p:nvSpPr>
        <p:spPr bwMode="auto">
          <a:xfrm>
            <a:off x="3505200" y="3748088"/>
            <a:ext cx="2362200" cy="519112"/>
          </a:xfrm>
          <a:prstGeom prst="rect">
            <a:avLst/>
          </a:prstGeom>
          <a:noFill/>
          <a:ln w="9525">
            <a:noFill/>
            <a:miter lim="800000"/>
          </a:ln>
        </p:spPr>
        <p:txBody>
          <a:bodyPr/>
          <a:lstStyle/>
          <a:p>
            <a:pPr>
              <a:lnSpc>
                <a:spcPct val="100000"/>
              </a:lnSpc>
            </a:pPr>
            <a:r>
              <a:rPr lang="en-US" altLang="zh-CN" sz="2600"/>
              <a:t>          39</a:t>
            </a:r>
            <a:endParaRPr lang="en-US" altLang="zh-CN" sz="2600" baseline="-25000"/>
          </a:p>
        </p:txBody>
      </p:sp>
      <p:sp>
        <p:nvSpPr>
          <p:cNvPr id="27654" name="Line 6"/>
          <p:cNvSpPr>
            <a:spLocks noChangeShapeType="1"/>
          </p:cNvSpPr>
          <p:nvPr/>
        </p:nvSpPr>
        <p:spPr bwMode="auto">
          <a:xfrm>
            <a:off x="3505200" y="3124200"/>
            <a:ext cx="2362200" cy="0"/>
          </a:xfrm>
          <a:prstGeom prst="line">
            <a:avLst/>
          </a:prstGeom>
          <a:noFill/>
          <a:ln w="28575" cap="sq">
            <a:solidFill>
              <a:schemeClr val="tx1"/>
            </a:solidFill>
            <a:miter lim="800000"/>
          </a:ln>
        </p:spPr>
        <p:txBody>
          <a:bodyPr wrap="none"/>
          <a:lstStyle/>
          <a:p>
            <a:endParaRPr lang="zh-CN" altLang="en-US"/>
          </a:p>
        </p:txBody>
      </p:sp>
      <p:sp>
        <p:nvSpPr>
          <p:cNvPr id="27655" name="Line 7"/>
          <p:cNvSpPr>
            <a:spLocks noChangeShapeType="1"/>
          </p:cNvSpPr>
          <p:nvPr/>
        </p:nvSpPr>
        <p:spPr bwMode="auto">
          <a:xfrm>
            <a:off x="3505200" y="3733800"/>
            <a:ext cx="2362200" cy="0"/>
          </a:xfrm>
          <a:prstGeom prst="line">
            <a:avLst/>
          </a:prstGeom>
          <a:noFill/>
          <a:ln w="12700">
            <a:solidFill>
              <a:schemeClr val="tx1"/>
            </a:solidFill>
            <a:miter lim="800000"/>
          </a:ln>
        </p:spPr>
        <p:txBody>
          <a:bodyPr wrap="none"/>
          <a:lstStyle/>
          <a:p>
            <a:endParaRPr lang="zh-CN" altLang="en-US"/>
          </a:p>
        </p:txBody>
      </p:sp>
      <p:sp>
        <p:nvSpPr>
          <p:cNvPr id="27656" name="Line 8"/>
          <p:cNvSpPr>
            <a:spLocks noChangeShapeType="1"/>
          </p:cNvSpPr>
          <p:nvPr/>
        </p:nvSpPr>
        <p:spPr bwMode="auto">
          <a:xfrm>
            <a:off x="3505200" y="4329113"/>
            <a:ext cx="2362200" cy="0"/>
          </a:xfrm>
          <a:prstGeom prst="line">
            <a:avLst/>
          </a:prstGeom>
          <a:noFill/>
          <a:ln w="12700">
            <a:solidFill>
              <a:schemeClr val="tx1"/>
            </a:solidFill>
            <a:miter lim="800000"/>
          </a:ln>
        </p:spPr>
        <p:txBody>
          <a:bodyPr wrap="none"/>
          <a:lstStyle/>
          <a:p>
            <a:endParaRPr lang="zh-CN" altLang="en-US"/>
          </a:p>
        </p:txBody>
      </p:sp>
      <p:sp>
        <p:nvSpPr>
          <p:cNvPr id="27657" name="Line 9"/>
          <p:cNvSpPr>
            <a:spLocks noChangeShapeType="1"/>
          </p:cNvSpPr>
          <p:nvPr/>
        </p:nvSpPr>
        <p:spPr bwMode="auto">
          <a:xfrm>
            <a:off x="3505200" y="4876800"/>
            <a:ext cx="2362200" cy="0"/>
          </a:xfrm>
          <a:prstGeom prst="line">
            <a:avLst/>
          </a:prstGeom>
          <a:noFill/>
          <a:ln w="12700">
            <a:solidFill>
              <a:schemeClr val="tx1"/>
            </a:solidFill>
            <a:miter lim="800000"/>
          </a:ln>
        </p:spPr>
        <p:txBody>
          <a:bodyPr wrap="none"/>
          <a:lstStyle/>
          <a:p>
            <a:endParaRPr lang="zh-CN" altLang="en-US"/>
          </a:p>
        </p:txBody>
      </p:sp>
      <p:sp>
        <p:nvSpPr>
          <p:cNvPr id="27658" name="Line 10"/>
          <p:cNvSpPr>
            <a:spLocks noChangeShapeType="1"/>
          </p:cNvSpPr>
          <p:nvPr/>
        </p:nvSpPr>
        <p:spPr bwMode="auto">
          <a:xfrm>
            <a:off x="3505200" y="5421313"/>
            <a:ext cx="2362200" cy="0"/>
          </a:xfrm>
          <a:prstGeom prst="line">
            <a:avLst/>
          </a:prstGeom>
          <a:noFill/>
          <a:ln w="12700">
            <a:solidFill>
              <a:schemeClr val="tx1"/>
            </a:solidFill>
            <a:miter lim="800000"/>
          </a:ln>
        </p:spPr>
        <p:txBody>
          <a:bodyPr wrap="none"/>
          <a:lstStyle/>
          <a:p>
            <a:endParaRPr lang="zh-CN" altLang="en-US"/>
          </a:p>
        </p:txBody>
      </p:sp>
      <p:sp>
        <p:nvSpPr>
          <p:cNvPr id="27659" name="Line 11"/>
          <p:cNvSpPr>
            <a:spLocks noChangeShapeType="1"/>
          </p:cNvSpPr>
          <p:nvPr/>
        </p:nvSpPr>
        <p:spPr bwMode="auto">
          <a:xfrm>
            <a:off x="3505200" y="5994400"/>
            <a:ext cx="2362200" cy="0"/>
          </a:xfrm>
          <a:prstGeom prst="line">
            <a:avLst/>
          </a:prstGeom>
          <a:noFill/>
          <a:ln w="28575" cap="sq">
            <a:solidFill>
              <a:schemeClr val="tx1"/>
            </a:solidFill>
            <a:miter lim="800000"/>
          </a:ln>
        </p:spPr>
        <p:txBody>
          <a:bodyPr wrap="none"/>
          <a:lstStyle/>
          <a:p>
            <a:endParaRPr lang="zh-CN" altLang="en-US"/>
          </a:p>
        </p:txBody>
      </p:sp>
      <p:sp>
        <p:nvSpPr>
          <p:cNvPr id="27660" name="Line 12"/>
          <p:cNvSpPr>
            <a:spLocks noChangeShapeType="1"/>
          </p:cNvSpPr>
          <p:nvPr/>
        </p:nvSpPr>
        <p:spPr bwMode="auto">
          <a:xfrm>
            <a:off x="3505200" y="2590800"/>
            <a:ext cx="0" cy="3403600"/>
          </a:xfrm>
          <a:prstGeom prst="line">
            <a:avLst/>
          </a:prstGeom>
          <a:noFill/>
          <a:ln w="28575" cap="sq">
            <a:solidFill>
              <a:schemeClr val="tx1"/>
            </a:solidFill>
            <a:miter lim="800000"/>
          </a:ln>
        </p:spPr>
        <p:txBody>
          <a:bodyPr wrap="none"/>
          <a:lstStyle/>
          <a:p>
            <a:endParaRPr lang="zh-CN" altLang="en-US"/>
          </a:p>
        </p:txBody>
      </p:sp>
      <p:sp>
        <p:nvSpPr>
          <p:cNvPr id="27661" name="Line 13"/>
          <p:cNvSpPr>
            <a:spLocks noChangeShapeType="1"/>
          </p:cNvSpPr>
          <p:nvPr/>
        </p:nvSpPr>
        <p:spPr bwMode="auto">
          <a:xfrm>
            <a:off x="5867400" y="2590800"/>
            <a:ext cx="0" cy="3403600"/>
          </a:xfrm>
          <a:prstGeom prst="line">
            <a:avLst/>
          </a:prstGeom>
          <a:noFill/>
          <a:ln w="28575" cap="sq">
            <a:solidFill>
              <a:schemeClr val="tx1"/>
            </a:solidFill>
            <a:miter lim="800000"/>
          </a:ln>
        </p:spPr>
        <p:txBody>
          <a:bodyPr wrap="none"/>
          <a:lstStyle/>
          <a:p>
            <a:endParaRPr lang="zh-CN" altLang="en-US"/>
          </a:p>
        </p:txBody>
      </p:sp>
      <p:sp>
        <p:nvSpPr>
          <p:cNvPr id="27662" name="Line 14"/>
          <p:cNvSpPr>
            <a:spLocks noChangeShapeType="1"/>
          </p:cNvSpPr>
          <p:nvPr/>
        </p:nvSpPr>
        <p:spPr bwMode="auto">
          <a:xfrm>
            <a:off x="3505200" y="2057400"/>
            <a:ext cx="0" cy="838200"/>
          </a:xfrm>
          <a:prstGeom prst="line">
            <a:avLst/>
          </a:prstGeom>
          <a:noFill/>
          <a:ln w="9525">
            <a:solidFill>
              <a:schemeClr val="tx1"/>
            </a:solidFill>
            <a:miter lim="800000"/>
          </a:ln>
        </p:spPr>
        <p:txBody>
          <a:bodyPr wrap="none"/>
          <a:lstStyle/>
          <a:p>
            <a:endParaRPr lang="zh-CN" altLang="en-US"/>
          </a:p>
        </p:txBody>
      </p:sp>
      <p:sp>
        <p:nvSpPr>
          <p:cNvPr id="27663" name="Line 15"/>
          <p:cNvSpPr>
            <a:spLocks noChangeShapeType="1"/>
          </p:cNvSpPr>
          <p:nvPr/>
        </p:nvSpPr>
        <p:spPr bwMode="auto">
          <a:xfrm>
            <a:off x="3505200" y="2133600"/>
            <a:ext cx="0" cy="304800"/>
          </a:xfrm>
          <a:prstGeom prst="line">
            <a:avLst/>
          </a:prstGeom>
          <a:noFill/>
          <a:ln w="9525">
            <a:solidFill>
              <a:schemeClr val="tx1"/>
            </a:solidFill>
            <a:miter lim="800000"/>
          </a:ln>
        </p:spPr>
        <p:txBody>
          <a:bodyPr wrap="none"/>
          <a:lstStyle/>
          <a:p>
            <a:endParaRPr lang="zh-CN" altLang="en-US"/>
          </a:p>
        </p:txBody>
      </p:sp>
      <p:sp>
        <p:nvSpPr>
          <p:cNvPr id="27664" name="Line 16"/>
          <p:cNvSpPr>
            <a:spLocks noChangeShapeType="1"/>
          </p:cNvSpPr>
          <p:nvPr/>
        </p:nvSpPr>
        <p:spPr bwMode="auto">
          <a:xfrm>
            <a:off x="5867400" y="2133600"/>
            <a:ext cx="0" cy="762000"/>
          </a:xfrm>
          <a:prstGeom prst="line">
            <a:avLst/>
          </a:prstGeom>
          <a:noFill/>
          <a:ln w="19050">
            <a:solidFill>
              <a:schemeClr val="tx1"/>
            </a:solidFill>
            <a:miter lim="800000"/>
          </a:ln>
        </p:spPr>
        <p:txBody>
          <a:bodyPr wrap="none"/>
          <a:lstStyle/>
          <a:p>
            <a:endParaRPr lang="zh-CN" altLang="en-US"/>
          </a:p>
        </p:txBody>
      </p:sp>
      <p:sp>
        <p:nvSpPr>
          <p:cNvPr id="27665" name="Line 17"/>
          <p:cNvSpPr>
            <a:spLocks noChangeShapeType="1"/>
          </p:cNvSpPr>
          <p:nvPr/>
        </p:nvSpPr>
        <p:spPr bwMode="auto">
          <a:xfrm>
            <a:off x="2590800" y="5791200"/>
            <a:ext cx="762000" cy="0"/>
          </a:xfrm>
          <a:prstGeom prst="line">
            <a:avLst/>
          </a:prstGeom>
          <a:noFill/>
          <a:ln w="9525">
            <a:solidFill>
              <a:schemeClr val="tx1"/>
            </a:solidFill>
            <a:miter lim="800000"/>
            <a:tailEnd type="triangle" w="med" len="med"/>
          </a:ln>
        </p:spPr>
        <p:txBody>
          <a:bodyPr wrap="none"/>
          <a:lstStyle/>
          <a:p>
            <a:endParaRPr lang="zh-CN" altLang="en-US"/>
          </a:p>
        </p:txBody>
      </p:sp>
      <p:sp>
        <p:nvSpPr>
          <p:cNvPr id="27666" name="Line 18"/>
          <p:cNvSpPr>
            <a:spLocks noChangeShapeType="1"/>
          </p:cNvSpPr>
          <p:nvPr/>
        </p:nvSpPr>
        <p:spPr bwMode="auto">
          <a:xfrm>
            <a:off x="2590800" y="3978275"/>
            <a:ext cx="762000" cy="0"/>
          </a:xfrm>
          <a:prstGeom prst="line">
            <a:avLst/>
          </a:prstGeom>
          <a:noFill/>
          <a:ln w="9525">
            <a:solidFill>
              <a:schemeClr val="tx1"/>
            </a:solidFill>
            <a:miter lim="800000"/>
            <a:tailEnd type="triangle" w="med" len="med"/>
          </a:ln>
        </p:spPr>
        <p:txBody>
          <a:bodyPr wrap="none"/>
          <a:lstStyle/>
          <a:p>
            <a:endParaRPr lang="zh-CN" altLang="en-US"/>
          </a:p>
        </p:txBody>
      </p:sp>
      <p:sp>
        <p:nvSpPr>
          <p:cNvPr id="27667" name="Text Box 19"/>
          <p:cNvSpPr txBox="1">
            <a:spLocks noChangeArrowheads="1"/>
          </p:cNvSpPr>
          <p:nvPr/>
        </p:nvSpPr>
        <p:spPr bwMode="auto">
          <a:xfrm>
            <a:off x="1447800" y="3687763"/>
            <a:ext cx="1022350" cy="579437"/>
          </a:xfrm>
          <a:prstGeom prst="rect">
            <a:avLst/>
          </a:prstGeom>
          <a:noFill/>
          <a:ln w="9525">
            <a:noFill/>
            <a:miter lim="800000"/>
          </a:ln>
        </p:spPr>
        <p:txBody>
          <a:bodyPr>
            <a:spAutoFit/>
          </a:bodyPr>
          <a:lstStyle/>
          <a:p>
            <a:pPr>
              <a:lnSpc>
                <a:spcPct val="100000"/>
              </a:lnSpc>
              <a:spcBef>
                <a:spcPct val="50000"/>
              </a:spcBef>
              <a:buClrTx/>
              <a:buFontTx/>
              <a:buNone/>
            </a:pPr>
            <a:r>
              <a:rPr kumimoji="1" lang="zh-CN" altLang="en-US" sz="3200">
                <a:latin typeface="Times New Roman" panose="02020603050405020304" pitchFamily="18" charset="0"/>
                <a:ea typeface="楷体_GB2312" pitchFamily="49" charset="-122"/>
              </a:rPr>
              <a:t>栈顶</a:t>
            </a:r>
            <a:endParaRPr kumimoji="1" lang="zh-CN" altLang="en-US" sz="3200">
              <a:latin typeface="Times New Roman" panose="02020603050405020304" pitchFamily="18" charset="0"/>
              <a:ea typeface="楷体_GB2312" pitchFamily="49" charset="-122"/>
            </a:endParaRPr>
          </a:p>
        </p:txBody>
      </p:sp>
      <p:sp>
        <p:nvSpPr>
          <p:cNvPr id="27668" name="Text Box 20"/>
          <p:cNvSpPr txBox="1">
            <a:spLocks noChangeArrowheads="1"/>
          </p:cNvSpPr>
          <p:nvPr/>
        </p:nvSpPr>
        <p:spPr bwMode="auto">
          <a:xfrm>
            <a:off x="1295400" y="5402263"/>
            <a:ext cx="1143000" cy="579437"/>
          </a:xfrm>
          <a:prstGeom prst="rect">
            <a:avLst/>
          </a:prstGeom>
          <a:noFill/>
          <a:ln w="9525">
            <a:noFill/>
            <a:miter lim="800000"/>
          </a:ln>
        </p:spPr>
        <p:txBody>
          <a:bodyPr>
            <a:spAutoFit/>
          </a:bodyPr>
          <a:lstStyle/>
          <a:p>
            <a:pPr>
              <a:lnSpc>
                <a:spcPct val="100000"/>
              </a:lnSpc>
              <a:buClrTx/>
              <a:buFontTx/>
              <a:buNone/>
            </a:pPr>
            <a:r>
              <a:rPr kumimoji="1" lang="en-US" altLang="zh-CN" sz="3200">
                <a:latin typeface="Times New Roman" panose="02020603050405020304" pitchFamily="18" charset="0"/>
                <a:ea typeface="楷体_GB2312" pitchFamily="49" charset="-122"/>
              </a:rPr>
              <a:t> </a:t>
            </a:r>
            <a:r>
              <a:rPr kumimoji="1" lang="zh-CN" altLang="en-US" sz="3200">
                <a:latin typeface="Times New Roman" panose="02020603050405020304" pitchFamily="18" charset="0"/>
                <a:ea typeface="楷体_GB2312" pitchFamily="49" charset="-122"/>
              </a:rPr>
              <a:t>栈底</a:t>
            </a:r>
            <a:endParaRPr kumimoji="1" lang="zh-CN" altLang="en-US" sz="3200">
              <a:latin typeface="Times New Roman" panose="02020603050405020304" pitchFamily="18" charset="0"/>
              <a:ea typeface="楷体_GB2312" pitchFamily="49" charset="-122"/>
            </a:endParaRPr>
          </a:p>
        </p:txBody>
      </p:sp>
      <p:sp>
        <p:nvSpPr>
          <p:cNvPr id="27669" name="Rectangle 21"/>
          <p:cNvSpPr>
            <a:spLocks noChangeArrowheads="1"/>
          </p:cNvSpPr>
          <p:nvPr/>
        </p:nvSpPr>
        <p:spPr bwMode="auto">
          <a:xfrm>
            <a:off x="3505200" y="4267200"/>
            <a:ext cx="2362200" cy="519113"/>
          </a:xfrm>
          <a:prstGeom prst="rect">
            <a:avLst/>
          </a:prstGeom>
          <a:noFill/>
          <a:ln w="9525">
            <a:noFill/>
            <a:miter lim="800000"/>
          </a:ln>
        </p:spPr>
        <p:txBody>
          <a:bodyPr/>
          <a:lstStyle/>
          <a:p>
            <a:pPr>
              <a:lnSpc>
                <a:spcPct val="100000"/>
              </a:lnSpc>
            </a:pPr>
            <a:r>
              <a:rPr lang="en-US" altLang="zh-CN" sz="2600"/>
              <a:t>          15</a:t>
            </a:r>
            <a:endParaRPr lang="en-US" altLang="zh-CN" sz="2600" baseline="-25000"/>
          </a:p>
        </p:txBody>
      </p:sp>
      <p:sp>
        <p:nvSpPr>
          <p:cNvPr id="27670" name="Text Box 22"/>
          <p:cNvSpPr txBox="1">
            <a:spLocks noChangeArrowheads="1"/>
          </p:cNvSpPr>
          <p:nvPr/>
        </p:nvSpPr>
        <p:spPr bwMode="auto">
          <a:xfrm>
            <a:off x="990600" y="685800"/>
            <a:ext cx="2216150" cy="579438"/>
          </a:xfrm>
          <a:prstGeom prst="rect">
            <a:avLst/>
          </a:prstGeom>
          <a:noFill/>
          <a:ln w="9525">
            <a:noFill/>
            <a:miter lim="800000"/>
          </a:ln>
        </p:spPr>
        <p:txBody>
          <a:bodyPr wrap="none">
            <a:spAutoFit/>
          </a:bodyPr>
          <a:lstStyle/>
          <a:p>
            <a:pPr>
              <a:lnSpc>
                <a:spcPct val="100000"/>
              </a:lnSpc>
              <a:spcBef>
                <a:spcPct val="0"/>
              </a:spcBef>
              <a:buClrTx/>
              <a:buFontTx/>
              <a:buNone/>
            </a:pPr>
            <a:r>
              <a:rPr kumimoji="1" lang="zh-CN" altLang="en-US" sz="3200">
                <a:latin typeface="Times New Roman" panose="02020603050405020304" pitchFamily="18" charset="0"/>
                <a:ea typeface="仿宋_GB2312" pitchFamily="49" charset="-122"/>
              </a:rPr>
              <a:t>进栈和出栈</a:t>
            </a:r>
            <a:endParaRPr kumimoji="1" lang="zh-CN" altLang="en-US" sz="2400">
              <a:latin typeface="Times New Roman" panose="02020603050405020304" pitchFamily="18" charset="0"/>
            </a:endParaRPr>
          </a:p>
        </p:txBody>
      </p:sp>
      <p:sp>
        <p:nvSpPr>
          <p:cNvPr id="27671" name="Line 23"/>
          <p:cNvSpPr>
            <a:spLocks noChangeShapeType="1"/>
          </p:cNvSpPr>
          <p:nvPr/>
        </p:nvSpPr>
        <p:spPr bwMode="auto">
          <a:xfrm>
            <a:off x="3505200" y="2514600"/>
            <a:ext cx="2362200" cy="0"/>
          </a:xfrm>
          <a:prstGeom prst="line">
            <a:avLst/>
          </a:prstGeom>
          <a:noFill/>
          <a:ln w="28575" cap="sq">
            <a:solidFill>
              <a:schemeClr val="tx1"/>
            </a:solidFill>
            <a:miter lim="800000"/>
          </a:ln>
        </p:spPr>
        <p:txBody>
          <a:bodyPr wrap="none"/>
          <a:lstStyle/>
          <a:p>
            <a:endParaRPr lang="zh-CN" altLang="en-US"/>
          </a:p>
        </p:txBody>
      </p:sp>
    </p:spTree>
  </p:cSld>
  <p:clrMapOvr>
    <a:masterClrMapping/>
  </p:clrMapOvr>
</p:sld>
</file>

<file path=ppt/tags/tag1.xml><?xml version="1.0" encoding="utf-8"?>
<p:tagLst xmlns:p="http://schemas.openxmlformats.org/presentationml/2006/main">
  <p:tag name="KSO_WM_UNIT_TABLE_BEAUTIFY" val="smartTable{0e7d6389-7dc3-4b88-a6ec-276b3405973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0</TotalTime>
  <Words>12221</Words>
  <Application>WPS 演示</Application>
  <PresentationFormat>全屏显示(4:3)</PresentationFormat>
  <Paragraphs>1186</Paragraphs>
  <Slides>75</Slides>
  <Notes>0</Notes>
  <HiddenSlides>0</HiddenSlides>
  <MMClips>0</MMClips>
  <ScaleCrop>false</ScaleCrop>
  <HeadingPairs>
    <vt:vector size="8" baseType="variant">
      <vt:variant>
        <vt:lpstr>已用的字体</vt:lpstr>
      </vt:variant>
      <vt:variant>
        <vt:i4>36</vt:i4>
      </vt:variant>
      <vt:variant>
        <vt:lpstr>主题</vt:lpstr>
      </vt:variant>
      <vt:variant>
        <vt:i4>1</vt:i4>
      </vt:variant>
      <vt:variant>
        <vt:lpstr>嵌入 OLE 服务器</vt:lpstr>
      </vt:variant>
      <vt:variant>
        <vt:i4>2</vt:i4>
      </vt:variant>
      <vt:variant>
        <vt:lpstr>幻灯片标题</vt:lpstr>
      </vt:variant>
      <vt:variant>
        <vt:i4>75</vt:i4>
      </vt:variant>
    </vt:vector>
  </HeadingPairs>
  <TitlesOfParts>
    <vt:vector size="114" baseType="lpstr">
      <vt:lpstr>Arial</vt:lpstr>
      <vt:lpstr>宋体</vt:lpstr>
      <vt:lpstr>Wingdings</vt:lpstr>
      <vt:lpstr>Wingdings 2</vt:lpstr>
      <vt:lpstr>Symbol</vt:lpstr>
      <vt:lpstr>Kingsoft Sign</vt:lpstr>
      <vt:lpstr>楷体_GB2312</vt:lpstr>
      <vt:lpstr>Times New Roman</vt:lpstr>
      <vt:lpstr>汉仪楷体简</vt:lpstr>
      <vt:lpstr>仿宋_GB2312</vt:lpstr>
      <vt:lpstr>隶书</vt:lpstr>
      <vt:lpstr>报隶-简</vt:lpstr>
      <vt:lpstr>宋体</vt:lpstr>
      <vt:lpstr>汉仪书宋二KW</vt:lpstr>
      <vt:lpstr>Verdana</vt:lpstr>
      <vt:lpstr>Perpetua</vt:lpstr>
      <vt:lpstr>Thonburi</vt:lpstr>
      <vt:lpstr>幼圆</vt:lpstr>
      <vt:lpstr>苹方-简</vt:lpstr>
      <vt:lpstr>Franklin Gothic Book</vt:lpstr>
      <vt:lpstr>微软雅黑</vt:lpstr>
      <vt:lpstr>汉仪旗黑</vt:lpstr>
      <vt:lpstr>Arial Unicode MS</vt:lpstr>
      <vt:lpstr>Calibri</vt:lpstr>
      <vt:lpstr>Helvetica Neue</vt:lpstr>
      <vt:lpstr>方正仿宋_GBK</vt:lpstr>
      <vt:lpstr>宋体-简</vt:lpstr>
      <vt:lpstr>Perpetua</vt:lpstr>
      <vt:lpstr>Symbol</vt:lpstr>
      <vt:lpstr>Wingdings</vt:lpstr>
      <vt:lpstr>Wingdings 2</vt:lpstr>
      <vt:lpstr>仿宋_GB2312</vt:lpstr>
      <vt:lpstr>楷体_GB2312</vt:lpstr>
      <vt:lpstr>隶书</vt:lpstr>
      <vt:lpstr>Heiti SC Light</vt:lpstr>
      <vt:lpstr>华文仿宋</vt:lpstr>
      <vt:lpstr>平衡</vt:lpstr>
      <vt:lpstr>PBrush</vt:lpstr>
      <vt:lpstr>PBrush</vt:lpstr>
      <vt:lpstr>数据结构</vt:lpstr>
      <vt:lpstr>第3章 栈、队列</vt:lpstr>
      <vt:lpstr>线性表、栈、队列的比较</vt:lpstr>
      <vt:lpstr>3.1 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栈的类型定义</vt:lpstr>
      <vt:lpstr>定义在栈结构上的基本运算</vt:lpstr>
      <vt:lpstr>顺序栈：利用顺序存储方式实现的栈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数制转换</vt:lpstr>
      <vt:lpstr>括弧匹配检验 </vt:lpstr>
      <vt:lpstr>括弧匹配检验</vt:lpstr>
      <vt:lpstr>括弧匹配检验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迷宫求解问题 </vt:lpstr>
      <vt:lpstr>迷宫求解问题</vt:lpstr>
      <vt:lpstr>PowerPoint 演示文稿</vt:lpstr>
      <vt:lpstr> 递归</vt:lpstr>
      <vt:lpstr>递归</vt:lpstr>
      <vt:lpstr>递归</vt:lpstr>
      <vt:lpstr>递归</vt:lpstr>
      <vt:lpstr>递归</vt:lpstr>
      <vt:lpstr>递归应用举例－汉诺塔问题</vt:lpstr>
      <vt:lpstr>递归应用举例－汉诺塔问题</vt:lpstr>
      <vt:lpstr>递归应用举例－汉诺塔问题</vt:lpstr>
      <vt:lpstr>PowerPoint 演示文稿</vt:lpstr>
      <vt:lpstr>3.4 队列</vt:lpstr>
      <vt:lpstr>PowerPoint 演示文稿</vt:lpstr>
      <vt:lpstr>定义在队列结构上的基本运算</vt:lpstr>
      <vt:lpstr>3.4.2  队列的存储及运算实现 ⒈顺序队列（一般用法的顺序存储结构之缺陷）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队列应用举例</vt:lpstr>
      <vt:lpstr>PowerPoint 演示文稿</vt:lpstr>
      <vt:lpstr>本章知识点小结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wzl</dc:creator>
  <cp:lastModifiedBy>rainysun</cp:lastModifiedBy>
  <cp:revision>432</cp:revision>
  <dcterms:created xsi:type="dcterms:W3CDTF">2022-09-25T12:11:15Z</dcterms:created>
  <dcterms:modified xsi:type="dcterms:W3CDTF">2022-09-25T12:11:15Z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2052-4.4.1.7360</vt:lpwstr>
  </property>
  <property fmtid="{D5CDD505-2E9C-101B-9397-08002B2CF9AE}" pid="3" name="ICV">
    <vt:lpwstr>7711CE809CB2DA81BAFF2F633D9596E5</vt:lpwstr>
  </property>
</Properties>
</file>