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91769-E5DD-7F2B-842D-F8C6DDC0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5" y="100639"/>
            <a:ext cx="9520158" cy="3450613"/>
          </a:xfrm>
        </p:spPr>
        <p:txBody>
          <a:bodyPr>
            <a:normAutofit/>
          </a:bodyPr>
          <a:lstStyle/>
          <a:p>
            <a:r>
              <a:rPr lang="pt-BR" b="1" dirty="0"/>
              <a:t>TEMPO DE EXISTÊNCIA</a:t>
            </a:r>
            <a:r>
              <a:rPr lang="pt-BR" dirty="0"/>
              <a:t>: Surgiu no final dos anos 70 (1977)</a:t>
            </a:r>
          </a:p>
          <a:p>
            <a:endParaRPr lang="pt-BR" dirty="0">
              <a:solidFill>
                <a:srgbClr val="001E2E"/>
              </a:solidFill>
              <a:latin typeface="Google Sans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DE344-F4F8-E554-C86A-61E6DBB0E23E}"/>
              </a:ext>
            </a:extLst>
          </p:cNvPr>
          <p:cNvSpPr txBox="1"/>
          <p:nvPr/>
        </p:nvSpPr>
        <p:spPr>
          <a:xfrm>
            <a:off x="7335981" y="355125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1E2E"/>
                </a:solidFill>
                <a:effectLst/>
                <a:latin typeface="Google Sans"/>
              </a:rPr>
              <a:t> 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96B42-E2EE-9463-9A19-547A6F2120C0}"/>
              </a:ext>
            </a:extLst>
          </p:cNvPr>
          <p:cNvSpPr txBox="1"/>
          <p:nvPr/>
        </p:nvSpPr>
        <p:spPr>
          <a:xfrm>
            <a:off x="5616017" y="593108"/>
            <a:ext cx="6721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POSIÇÃO DE MERCADO</a:t>
            </a:r>
            <a:r>
              <a:rPr lang="pt-BR" dirty="0"/>
              <a:t>: </a:t>
            </a:r>
            <a:r>
              <a:rPr lang="pt-BR" b="0" i="0" dirty="0">
                <a:solidFill>
                  <a:srgbClr val="001E2E"/>
                </a:solidFill>
                <a:effectLst/>
                <a:latin typeface="+mj-lt"/>
              </a:rPr>
              <a:t>A Oracle tem uma posição sólida no mercado, com iniciativas estratégicas em nuvem e confiança no seu desempenho futuro</a:t>
            </a:r>
            <a:r>
              <a:rPr lang="pt-BR" dirty="0">
                <a:solidFill>
                  <a:srgbClr val="001E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5BE350-6F69-8C63-6982-899D57E91359}"/>
              </a:ext>
            </a:extLst>
          </p:cNvPr>
          <p:cNvSpPr txBox="1"/>
          <p:nvPr/>
        </p:nvSpPr>
        <p:spPr>
          <a:xfrm>
            <a:off x="1335921" y="1574271"/>
            <a:ext cx="1034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VANTAGENS E DESVANTAGENS DA ADOÇÃO</a:t>
            </a:r>
            <a:r>
              <a:rPr lang="pt-BR" dirty="0"/>
              <a:t>: Entre as vantagens estão a escalabilidade e flexibilidade, segurança avançada de dados, gerenciamento eficiente de dados, etc. Uma das principais vantagens é o sistema ERP, que permite que as empresas automatizem tarefas mundanas e repetitivas. Entre as desvantagens estão: Preços elevados, uso de recursos avançados pode ser complexo, política de licenciamento são um pouco complexas, </a:t>
            </a:r>
            <a:r>
              <a:rPr lang="pt-BR" b="0" i="0" dirty="0">
                <a:solidFill>
                  <a:srgbClr val="1F1F1F"/>
                </a:solidFill>
                <a:effectLst/>
                <a:latin typeface="+mj-lt"/>
              </a:rPr>
              <a:t>O </a:t>
            </a:r>
            <a:r>
              <a:rPr lang="pt-BR" b="1" i="0" dirty="0">
                <a:solidFill>
                  <a:srgbClr val="1F1F1F"/>
                </a:solidFill>
                <a:effectLst/>
                <a:latin typeface="+mj-lt"/>
              </a:rPr>
              <a:t>Oracle</a:t>
            </a:r>
            <a:r>
              <a:rPr lang="pt-BR" b="0" i="0" dirty="0">
                <a:solidFill>
                  <a:srgbClr val="1F1F1F"/>
                </a:solidFill>
                <a:effectLst/>
                <a:latin typeface="+mj-lt"/>
              </a:rPr>
              <a:t> </a:t>
            </a:r>
            <a:r>
              <a:rPr lang="pt-BR" b="0" i="0" dirty="0" err="1">
                <a:solidFill>
                  <a:srgbClr val="1F1F1F"/>
                </a:solidFill>
                <a:effectLst/>
                <a:latin typeface="+mj-lt"/>
              </a:rPr>
              <a:t>Database</a:t>
            </a:r>
            <a:r>
              <a:rPr lang="pt-BR" b="0" i="0" dirty="0">
                <a:solidFill>
                  <a:srgbClr val="1F1F1F"/>
                </a:solidFill>
                <a:effectLst/>
                <a:latin typeface="+mj-lt"/>
              </a:rPr>
              <a:t> pode consumir mais recursos de hardware em comparação com outras opções de banco de dados;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FC25F4-35AC-1894-915A-E2AC45EEA1AD}"/>
              </a:ext>
            </a:extLst>
          </p:cNvPr>
          <p:cNvSpPr txBox="1"/>
          <p:nvPr/>
        </p:nvSpPr>
        <p:spPr>
          <a:xfrm>
            <a:off x="1335921" y="5469237"/>
            <a:ext cx="10081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QUANTIDADE DE CLIENTES NO MUNDO</a:t>
            </a:r>
            <a:r>
              <a:rPr lang="pt-BR" dirty="0"/>
              <a:t>: </a:t>
            </a:r>
            <a:r>
              <a:rPr lang="pt-BR" b="0" i="0" dirty="0">
                <a:solidFill>
                  <a:srgbClr val="001D35"/>
                </a:solidFill>
                <a:effectLst/>
                <a:latin typeface="+mj-lt"/>
              </a:rPr>
              <a:t>A Oracle tem </a:t>
            </a:r>
            <a:r>
              <a:rPr lang="pt-BR" dirty="0">
                <a:latin typeface="+mj-lt"/>
              </a:rPr>
              <a:t>cerca de 430.000 clientes em 175 países</a:t>
            </a:r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4CB06-71A3-CEAB-8FA5-08676AA5A873}"/>
              </a:ext>
            </a:extLst>
          </p:cNvPr>
          <p:cNvSpPr txBox="1"/>
          <p:nvPr/>
        </p:nvSpPr>
        <p:spPr>
          <a:xfrm>
            <a:off x="5849330" y="3493419"/>
            <a:ext cx="62546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 </a:t>
            </a:r>
            <a:r>
              <a:rPr lang="pt-BR" b="1" dirty="0"/>
              <a:t>SERVIÇOS MAIS UTILIZADOS</a:t>
            </a:r>
            <a:r>
              <a:rPr lang="pt-BR" dirty="0"/>
              <a:t>: </a:t>
            </a:r>
            <a:r>
              <a:rPr lang="pt-BR" b="0" i="0" dirty="0">
                <a:solidFill>
                  <a:srgbClr val="001E2E"/>
                </a:solidFill>
                <a:effectLst/>
                <a:latin typeface="+mj-lt"/>
              </a:rPr>
              <a:t>Banco de dados:</a:t>
            </a:r>
          </a:p>
          <a:p>
            <a:pPr algn="l"/>
            <a:r>
              <a:rPr lang="pt-BR" b="0" i="0" dirty="0">
                <a:effectLst/>
                <a:latin typeface="+mj-lt"/>
              </a:rPr>
              <a:t>O Oracle </a:t>
            </a:r>
            <a:r>
              <a:rPr lang="pt-BR" b="0" i="0" dirty="0" err="1">
                <a:effectLst/>
                <a:latin typeface="+mj-lt"/>
              </a:rPr>
              <a:t>Database</a:t>
            </a:r>
            <a:r>
              <a:rPr lang="pt-BR" b="0" i="0" dirty="0">
                <a:effectLst/>
                <a:latin typeface="+mj-lt"/>
              </a:rPr>
              <a:t> é um dos principais produtos da Oracle e é considerado um dos mais seguros e confiáveis do mercado. </a:t>
            </a:r>
            <a:r>
              <a:rPr lang="pt-BR" b="0" i="0" dirty="0">
                <a:solidFill>
                  <a:srgbClr val="001E2E"/>
                </a:solidFill>
                <a:effectLst/>
                <a:latin typeface="+mj-lt"/>
              </a:rPr>
              <a:t> Oracle Cloud </a:t>
            </a:r>
            <a:r>
              <a:rPr lang="pt-BR" b="0" i="0" dirty="0" err="1">
                <a:solidFill>
                  <a:srgbClr val="001E2E"/>
                </a:solidFill>
                <a:effectLst/>
                <a:latin typeface="+mj-lt"/>
              </a:rPr>
              <a:t>Infrastructure</a:t>
            </a:r>
            <a:r>
              <a:rPr lang="pt-BR" b="0" i="0" dirty="0">
                <a:solidFill>
                  <a:srgbClr val="001E2E"/>
                </a:solidFill>
                <a:effectLst/>
                <a:latin typeface="+mj-lt"/>
              </a:rPr>
              <a:t>, ERP: </a:t>
            </a:r>
            <a:r>
              <a:rPr lang="pt-BR" b="0" i="0" dirty="0">
                <a:solidFill>
                  <a:srgbClr val="43474B"/>
                </a:solidFill>
                <a:effectLst/>
                <a:latin typeface="+mj-lt"/>
              </a:rPr>
              <a:t>Alguns dos </a:t>
            </a:r>
            <a:r>
              <a:rPr lang="pt-BR" b="0" i="0" dirty="0" err="1">
                <a:solidFill>
                  <a:srgbClr val="43474B"/>
                </a:solidFill>
                <a:effectLst/>
                <a:latin typeface="+mj-lt"/>
              </a:rPr>
              <a:t>ERPs</a:t>
            </a:r>
            <a:r>
              <a:rPr lang="pt-BR" b="0" i="0" dirty="0">
                <a:solidFill>
                  <a:srgbClr val="43474B"/>
                </a:solidFill>
                <a:effectLst/>
                <a:latin typeface="+mj-lt"/>
              </a:rPr>
              <a:t> da Oracle são o Oracle E-Business </a:t>
            </a:r>
            <a:r>
              <a:rPr lang="pt-BR" b="0" i="0" dirty="0" err="1">
                <a:solidFill>
                  <a:srgbClr val="43474B"/>
                </a:solidFill>
                <a:effectLst/>
                <a:latin typeface="+mj-lt"/>
              </a:rPr>
              <a:t>Suite</a:t>
            </a:r>
            <a:r>
              <a:rPr lang="pt-BR" b="0" i="0" dirty="0">
                <a:solidFill>
                  <a:srgbClr val="43474B"/>
                </a:solidFill>
                <a:effectLst/>
                <a:latin typeface="+mj-lt"/>
              </a:rPr>
              <a:t>, ERP Oracle Fusion </a:t>
            </a:r>
            <a:r>
              <a:rPr lang="pt-BR" b="0" i="0" dirty="0" err="1">
                <a:solidFill>
                  <a:srgbClr val="43474B"/>
                </a:solidFill>
                <a:effectLst/>
                <a:latin typeface="+mj-lt"/>
              </a:rPr>
              <a:t>Applications</a:t>
            </a:r>
            <a:r>
              <a:rPr lang="pt-BR" b="0" i="0">
                <a:solidFill>
                  <a:srgbClr val="43474B"/>
                </a:solidFill>
                <a:effectLst/>
                <a:latin typeface="+mj-lt"/>
              </a:rPr>
              <a:t>;</a:t>
            </a:r>
            <a:endParaRPr lang="pt-BR" b="0" i="0" dirty="0">
              <a:effectLst/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8039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59</TotalTime>
  <Words>200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Palatino Linotype</vt:lpstr>
      <vt:lpstr>Galeria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SINDEL TAYNARA FARIAS DA PAZ</dc:creator>
  <cp:lastModifiedBy>SINDEL TAYNARA FARIAS DA PAZ</cp:lastModifiedBy>
  <cp:revision>2</cp:revision>
  <dcterms:created xsi:type="dcterms:W3CDTF">2024-09-10T15:49:32Z</dcterms:created>
  <dcterms:modified xsi:type="dcterms:W3CDTF">2024-09-10T17:19:09Z</dcterms:modified>
</cp:coreProperties>
</file>