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8" r:id="rId7"/>
    <p:sldId id="269" r:id="rId8"/>
    <p:sldId id="260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>
        <p:scale>
          <a:sx n="64" d="100"/>
          <a:sy n="64" d="100"/>
        </p:scale>
        <p:origin x="162" y="-42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6B0A-F11D-2027-2932-AEEB4CEF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5FD985-40E1-6A74-95B0-025992F3A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202BC-D5E1-0FE9-FECE-E5749FD8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520EE7-515F-C9B6-78AF-435DBE97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BD533-42C7-E897-6044-B16E079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0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B05404-18A1-D14E-B21C-07FCF72F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63E16C-1475-D8CB-12A7-C749B906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263FF-3B57-C777-8592-C8398F72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E428-D161-F9E2-97D1-CF303D5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4F1F5-9A61-2A03-B874-65537F19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6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AF5BA-3DB6-2B91-4850-527B0F6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B8551-298E-F333-1CC2-E1C25675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49B94-DF21-B7AB-32FF-E55500DF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836E6-9CD2-9618-3E46-DF1DED85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714BD-4B9D-3D68-7935-2B6BC1BA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A28F7-A92F-D4E9-D90D-D2295290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1D656-3049-A4FC-E835-17E38E1F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ADA96-1AFA-C4D1-5AA6-40651505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99507-4765-ADA7-4310-77394DA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B9399-3283-B9A1-B687-25A4E9CA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34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0AAD-4693-249A-58E4-9CE1523E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13902-DDCA-EE56-2751-440DFD6F8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3B15-6A9D-38B3-4989-E092AEE52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2380F-103F-EFBF-E6BB-179F21E9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67343C-DC5E-B84F-9D6D-551C2442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9B4F4-5E44-4F3E-31C9-2B35E68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6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0493E-0E1B-23F0-13B4-1CC3CE4F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809B3-7ABB-2882-23CE-57CAFBB3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BDCB47-7EFC-A615-A507-1D3004D4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C7703-2435-E048-3CDF-712A5DC74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DA2553-DF0C-4814-09E7-67E8E480B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DCFD37-E128-F7E5-0EC6-60F4E9F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D9C20A-019D-5098-6228-7FD7448D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230E71-F7C4-73B7-9AE2-5449D79B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06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995ED-D1E0-EE77-203E-EA6E740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3B96E-7B4E-106F-1D3B-54AAA1FD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0CAAA4-2235-176B-1BA0-B904575B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1BC4F3-7380-9963-647B-0A448092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54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260F3-5BFE-19D6-042D-63E8F9F3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D9E6-FD86-EF87-A4F0-A1F3EFCC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8833A-B844-B1AC-AE3E-5F002D27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B3BBA7-2A60-B22D-F141-06AA1423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3CACC9-AF83-5760-F69E-E70B5ABA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025556-AE5D-65FF-C915-93F49001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71EA3-D0CE-1693-28C6-7E0440A0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FC9C42-A167-9976-920C-1946EFC5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F9D29A-1E83-A122-47D0-EA872782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17EEA-C1F7-94CE-1406-7EEC1939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DB1CD-3889-5D7B-936C-F9491FAA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4BCC1E-A14F-FEBA-B651-35F9A5D9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82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AFF16-659E-118A-59DF-ECA7B71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320F56-9A52-F2BD-166B-48865B79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1782E-3DF6-F80C-4A5F-721F6E9D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81C8F-E775-1443-5757-4304911B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2FF63-3C1D-8692-957D-5B88D67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74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93064-CFD8-398A-F8E7-D9833566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F897C-9E95-15E7-BD6A-178C7F7C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B5295-3A44-5764-6310-3BFC9CCC5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67DD-7BCB-4CF1-A295-38E9C5F0FDF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1CB87-D3EE-9714-212D-0465F855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9F3152-8DDE-209E-3D55-24F36BBF7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69D2E-2659-2A17-FB9B-953D3A1F57C2}"/>
              </a:ext>
            </a:extLst>
          </p:cNvPr>
          <p:cNvSpPr txBox="1"/>
          <p:nvPr/>
        </p:nvSpPr>
        <p:spPr>
          <a:xfrm>
            <a:off x="1359977" y="2274838"/>
            <a:ext cx="94720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>
                <a:solidFill>
                  <a:schemeClr val="bg1"/>
                </a:solidFill>
              </a:rPr>
              <a:t>ВЗАИМОДЕЙСТВИЕ С БАЗОЙ ДАННЫХ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D70C2-08BA-99A6-FC1E-811CFA68D41A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954CE-2D1C-9BDF-6298-58B5334BEA8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4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308CD-0FAC-7DA0-EE1C-B59FF108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B47818-FA8D-5EE5-1DE2-37DB9D49FDD0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CF254-28F4-A6EC-8215-136CD0D7ED2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F9C4E-5AD4-680B-2A8B-172465A9CA79}"/>
              </a:ext>
            </a:extLst>
          </p:cNvPr>
          <p:cNvSpPr txBox="1"/>
          <p:nvPr/>
        </p:nvSpPr>
        <p:spPr>
          <a:xfrm>
            <a:off x="108488" y="2179267"/>
            <a:ext cx="11975024" cy="2499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dirty="0">
                <a:solidFill>
                  <a:srgbClr val="F8FAFF"/>
                </a:solidFill>
                <a:effectLst/>
                <a:latin typeface="Inter"/>
              </a:rPr>
              <a:t>SQL (</a:t>
            </a:r>
            <a:r>
              <a:rPr lang="ru-RU" sz="3600" b="0" i="0" dirty="0" err="1">
                <a:solidFill>
                  <a:srgbClr val="F8FAFF"/>
                </a:solidFill>
                <a:effectLst/>
                <a:latin typeface="Inter"/>
              </a:rPr>
              <a:t>Structured</a:t>
            </a:r>
            <a:r>
              <a:rPr lang="ru-RU" sz="3600" b="0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ru-RU" sz="3600" b="0" i="0" dirty="0" err="1">
                <a:solidFill>
                  <a:srgbClr val="F8FAFF"/>
                </a:solidFill>
                <a:effectLst/>
                <a:latin typeface="Inter"/>
              </a:rPr>
              <a:t>Query</a:t>
            </a:r>
            <a:r>
              <a:rPr lang="ru-RU" sz="3600" b="0" i="0" dirty="0">
                <a:solidFill>
                  <a:srgbClr val="F8FAFF"/>
                </a:solidFill>
                <a:effectLst/>
                <a:latin typeface="Inter"/>
              </a:rPr>
              <a:t> Language) —ЧТО ЭТО?</a:t>
            </a:r>
          </a:p>
          <a:p>
            <a:pPr algn="l">
              <a:lnSpc>
                <a:spcPct val="150000"/>
              </a:lnSpc>
            </a:pPr>
            <a:endParaRPr lang="ru-RU" sz="3600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600" b="0" i="0" dirty="0" err="1">
                <a:solidFill>
                  <a:srgbClr val="F8FAFF"/>
                </a:solidFill>
                <a:effectLst/>
                <a:latin typeface="Inter"/>
              </a:rPr>
              <a:t>SQLite</a:t>
            </a:r>
            <a:r>
              <a:rPr lang="ru-RU" sz="3600" b="0" i="0" dirty="0">
                <a:solidFill>
                  <a:srgbClr val="F8FAFF"/>
                </a:solidFill>
                <a:effectLst/>
                <a:latin typeface="Inter"/>
              </a:rPr>
              <a:t> — ЧТО ЭТО?</a:t>
            </a:r>
          </a:p>
        </p:txBody>
      </p:sp>
    </p:spTree>
    <p:extLst>
      <p:ext uri="{BB962C8B-B14F-4D97-AF65-F5344CB8AC3E}">
        <p14:creationId xmlns:p14="http://schemas.microsoft.com/office/powerpoint/2010/main" val="271760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DC510-F727-93A0-C63A-DA07431D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7664F8-EEF5-9E40-05D0-9CE16F78DB21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0E85D-9E35-B511-275A-AF993F12D6CC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99914-906D-C0D4-2E9C-F5C4DB220BD6}"/>
              </a:ext>
            </a:extLst>
          </p:cNvPr>
          <p:cNvSpPr txBox="1"/>
          <p:nvPr/>
        </p:nvSpPr>
        <p:spPr>
          <a:xfrm>
            <a:off x="6845085" y="184666"/>
            <a:ext cx="5296545" cy="325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table_name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column1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column2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datatype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752F79-5551-55F4-876B-01447A2D34E7}"/>
              </a:ext>
            </a:extLst>
          </p:cNvPr>
          <p:cNvSpPr txBox="1"/>
          <p:nvPr/>
        </p:nvSpPr>
        <p:spPr>
          <a:xfrm>
            <a:off x="143360" y="3285531"/>
            <a:ext cx="8066868" cy="3357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Таблица клиенты:</a:t>
            </a:r>
          </a:p>
          <a:p>
            <a:pPr>
              <a:lnSpc>
                <a:spcPct val="150000"/>
              </a:lnSpc>
            </a:pPr>
            <a:endParaRPr lang="ru-RU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— уникальный идентификатор.</a:t>
            </a:r>
            <a:b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— имя клиента.</a:t>
            </a:r>
            <a:b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— возраст клиента.</a:t>
            </a:r>
            <a:b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policy_number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— номер страхового полиса.</a:t>
            </a:r>
          </a:p>
        </p:txBody>
      </p:sp>
    </p:spTree>
    <p:extLst>
      <p:ext uri="{BB962C8B-B14F-4D97-AF65-F5344CB8AC3E}">
        <p14:creationId xmlns:p14="http://schemas.microsoft.com/office/powerpoint/2010/main" val="126454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BE0D8-A942-286E-0CF1-0F840CC0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C30EFE3-F976-1C11-371E-CC03417C712B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60B3A-C8BC-BE09-8DB5-429C67F760ED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0E00A-B827-943E-BBD9-4B7B1072BCB1}"/>
              </a:ext>
            </a:extLst>
          </p:cNvPr>
          <p:cNvSpPr txBox="1"/>
          <p:nvPr/>
        </p:nvSpPr>
        <p:spPr>
          <a:xfrm>
            <a:off x="3541404" y="551700"/>
            <a:ext cx="5109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solidFill>
                  <a:schemeClr val="bg1"/>
                </a:solidFill>
              </a:rPr>
              <a:t>Подключение к </a:t>
            </a:r>
            <a:r>
              <a:rPr lang="ru-RU" sz="4800" dirty="0" err="1">
                <a:solidFill>
                  <a:schemeClr val="bg1"/>
                </a:solidFill>
              </a:rPr>
              <a:t>бд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AE05B-663A-A67B-A424-F5B129C3E7A6}"/>
              </a:ext>
            </a:extLst>
          </p:cNvPr>
          <p:cNvSpPr txBox="1"/>
          <p:nvPr/>
        </p:nvSpPr>
        <p:spPr>
          <a:xfrm>
            <a:off x="2059899" y="2124797"/>
            <a:ext cx="8072202" cy="2608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sqlite3</a:t>
            </a:r>
          </a:p>
          <a:p>
            <a:pPr>
              <a:lnSpc>
                <a:spcPct val="150000"/>
              </a:lnSpc>
            </a:pP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conn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sqlite3.connect(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insurance.db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cursor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645F46C-D415-55AB-089E-5E0C2E54CAD6}"/>
              </a:ext>
            </a:extLst>
          </p:cNvPr>
          <p:cNvSpPr/>
          <p:nvPr/>
        </p:nvSpPr>
        <p:spPr>
          <a:xfrm>
            <a:off x="3541404" y="3582648"/>
            <a:ext cx="1405348" cy="434569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4BA65DB-32C6-2A5E-7C72-2A7F66FD3E41}"/>
              </a:ext>
            </a:extLst>
          </p:cNvPr>
          <p:cNvSpPr/>
          <p:nvPr/>
        </p:nvSpPr>
        <p:spPr>
          <a:xfrm>
            <a:off x="4946752" y="4243096"/>
            <a:ext cx="1112736" cy="434569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BE7859-DCDB-BF94-FC98-C24CDFA783C6}"/>
              </a:ext>
            </a:extLst>
          </p:cNvPr>
          <p:cNvSpPr/>
          <p:nvPr/>
        </p:nvSpPr>
        <p:spPr>
          <a:xfrm>
            <a:off x="8799226" y="3568392"/>
            <a:ext cx="364498" cy="434569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068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581FB-721B-B256-739E-5AEDB8911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F95356-6925-F3E5-927A-94168DD39FBA}"/>
              </a:ext>
            </a:extLst>
          </p:cNvPr>
          <p:cNvSpPr txBox="1"/>
          <p:nvPr/>
        </p:nvSpPr>
        <p:spPr>
          <a:xfrm>
            <a:off x="2732814" y="2636162"/>
            <a:ext cx="6726373" cy="22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create_table</a:t>
            </a:r>
            <a:r>
              <a:rPr lang="en-US" sz="3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"..."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3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cursor.commit</a:t>
            </a:r>
            <a:r>
              <a:rPr lang="en-US" sz="3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A3634-E500-1C41-E440-F881A90BF14F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49BA0-6D07-9AC5-E191-37B514EEB862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88CAF-D060-EE5D-1A09-B69FC68AA5D5}"/>
              </a:ext>
            </a:extLst>
          </p:cNvPr>
          <p:cNvSpPr txBox="1"/>
          <p:nvPr/>
        </p:nvSpPr>
        <p:spPr>
          <a:xfrm>
            <a:off x="3511423" y="551700"/>
            <a:ext cx="5169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Создание таблицы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6C38576-3997-17CF-C403-A13110F6AA12}"/>
              </a:ext>
            </a:extLst>
          </p:cNvPr>
          <p:cNvSpPr/>
          <p:nvPr/>
        </p:nvSpPr>
        <p:spPr>
          <a:xfrm>
            <a:off x="5246557" y="4386949"/>
            <a:ext cx="1458763" cy="434569"/>
          </a:xfrm>
          <a:prstGeom prst="rect">
            <a:avLst/>
          </a:prstGeom>
          <a:solidFill>
            <a:srgbClr val="C00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481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E3935-3021-504B-3E94-3CBF906E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CB5369-AD21-17FE-58CE-A8F189E50386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63F31-0B71-4BDD-7E4C-F514A68DF9F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F23E8-800A-CF4A-A8D0-D4563AE63C00}"/>
              </a:ext>
            </a:extLst>
          </p:cNvPr>
          <p:cNvSpPr txBox="1"/>
          <p:nvPr/>
        </p:nvSpPr>
        <p:spPr>
          <a:xfrm>
            <a:off x="272275" y="3257377"/>
            <a:ext cx="869907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ft.Page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page.title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Страховое приложение"</a:t>
            </a:r>
            <a:endParaRPr lang="ru-RU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2607D-F633-35ED-549F-4A93F3B378C7}"/>
              </a:ext>
            </a:extLst>
          </p:cNvPr>
          <p:cNvSpPr txBox="1"/>
          <p:nvPr/>
        </p:nvSpPr>
        <p:spPr>
          <a:xfrm>
            <a:off x="272275" y="442103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Следующий шаг</a:t>
            </a:r>
          </a:p>
        </p:txBody>
      </p:sp>
    </p:spTree>
    <p:extLst>
      <p:ext uri="{BB962C8B-B14F-4D97-AF65-F5344CB8AC3E}">
        <p14:creationId xmlns:p14="http://schemas.microsoft.com/office/powerpoint/2010/main" val="3929758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0C71E-D161-CE40-AA2A-577964E32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ACACB0-1407-67D7-9F65-21B7728F7DAD}"/>
              </a:ext>
            </a:extLst>
          </p:cNvPr>
          <p:cNvSpPr txBox="1"/>
          <p:nvPr/>
        </p:nvSpPr>
        <p:spPr>
          <a:xfrm>
            <a:off x="144350" y="832135"/>
            <a:ext cx="11903299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cancel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A107E-339F-0B08-3C35-90A06F262460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35E50-448D-941A-7CAF-0292A3C19F81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2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2DBA5-4525-63DE-800E-BF2254E4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DAFACD-79E0-A05F-DE89-F24D35EF3B9C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455E-4AA9-6164-DDE5-602F7091C547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590A-DB41-1657-0956-F3C25335512A}"/>
              </a:ext>
            </a:extLst>
          </p:cNvPr>
          <p:cNvSpPr txBox="1"/>
          <p:nvPr/>
        </p:nvSpPr>
        <p:spPr>
          <a:xfrm>
            <a:off x="615444" y="508970"/>
            <a:ext cx="10961113" cy="584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add_client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INSERT INTO clients (name, age, </a:t>
            </a:r>
            <a:r>
              <a:rPr lang="en-US" sz="28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policy_number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VALUES (?, ?, ?)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  """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(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name.value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age.value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policy_number.value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388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243</Words>
  <Application>Microsoft Office PowerPoint</Application>
  <PresentationFormat>Широкоэкранный</PresentationFormat>
  <Paragraphs>54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Inter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2025-02-10T18:28:24Z</dcterms:created>
  <dcterms:modified xsi:type="dcterms:W3CDTF">2025-02-13T19:11:06Z</dcterms:modified>
</cp:coreProperties>
</file>