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nstrument Sans Medium" panose="020B0604020202020204" charset="0"/>
      <p:regular r:id="rId13"/>
    </p:embeddedFont>
    <p:embeddedFont>
      <p:font typeface="Instrument Sans Semi Bold" panose="020B0604020202020204" charset="0"/>
      <p:regular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4" d="100"/>
          <a:sy n="54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33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74294"/>
            <a:ext cx="7556421" cy="354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Презентация: Разработка функций для взаимодействия с базой данных SQLite в проекте учета продаж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87525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14137"/>
            <a:ext cx="117615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ru-RU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Шаг 9</a:t>
            </a: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: Пример использования функций</a:t>
            </a:r>
            <a:endParaRPr lang="en-US" sz="4450" dirty="0"/>
          </a:p>
        </p:txBody>
      </p:sp>
      <p:sp>
        <p:nvSpPr>
          <p:cNvPr id="4" name="Shape 2"/>
          <p:cNvSpPr/>
          <p:nvPr/>
        </p:nvSpPr>
        <p:spPr>
          <a:xfrm>
            <a:off x="793790" y="3308152"/>
            <a:ext cx="6244709" cy="3243263"/>
          </a:xfrm>
          <a:prstGeom prst="roundRect">
            <a:avLst>
              <a:gd name="adj" fmla="val 2937"/>
            </a:avLst>
          </a:prstGeom>
          <a:solidFill>
            <a:srgbClr val="E2E3E9"/>
          </a:solidFill>
          <a:ln/>
        </p:spPr>
      </p:sp>
      <p:sp>
        <p:nvSpPr>
          <p:cNvPr id="5" name="Shape 3"/>
          <p:cNvSpPr/>
          <p:nvPr/>
        </p:nvSpPr>
        <p:spPr>
          <a:xfrm>
            <a:off x="782479" y="3308152"/>
            <a:ext cx="6267331" cy="4616648"/>
          </a:xfrm>
          <a:prstGeom prst="roundRect">
            <a:avLst>
              <a:gd name="adj" fmla="val 1049"/>
            </a:avLst>
          </a:prstGeom>
          <a:solidFill>
            <a:srgbClr val="E2E3E9"/>
          </a:solidFill>
          <a:ln/>
        </p:spPr>
      </p:sp>
      <p:sp>
        <p:nvSpPr>
          <p:cNvPr id="6" name="Text 4"/>
          <p:cNvSpPr/>
          <p:nvPr/>
        </p:nvSpPr>
        <p:spPr>
          <a:xfrm>
            <a:off x="1009293" y="3478173"/>
            <a:ext cx="13137013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create_table()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insert_sale('Apple', 10, 0.5)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insert_sale('Banana', 5, 0.3)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sales = get_all_sales()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print(sales)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update_sale(1, 15, 0.45)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delete_sale(2)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close_connection()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52052" y="1532097"/>
            <a:ext cx="115294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200000"/>
              </a:lnSpc>
              <a:buNone/>
            </a:pPr>
            <a:r>
              <a:rPr lang="en-US" sz="360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Установка</a:t>
            </a:r>
            <a:r>
              <a:rPr lang="en-US" sz="36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и подключение SQLite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52052" y="2807851"/>
            <a:ext cx="39864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200000"/>
              </a:lnSpc>
              <a:buNone/>
            </a:pPr>
            <a:r>
              <a:rPr lang="en-US" sz="36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Шаг 1: Установка библиотеки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952052" y="33889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200000"/>
              </a:lnSpc>
              <a:buNone/>
            </a:pPr>
            <a:br>
              <a:rPr lang="en-US" sz="36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</a:br>
            <a:r>
              <a:rPr lang="en-US" sz="36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import sqlite3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1181"/>
            <a:ext cx="128948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600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Создание</a:t>
            </a:r>
            <a:r>
              <a:rPr lang="en-US" sz="60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подключения к базе данных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93790" y="3106936"/>
            <a:ext cx="48263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Шаг</a:t>
            </a:r>
            <a:r>
              <a:rPr lang="en-US" sz="3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2: Подключение к </a:t>
            </a:r>
            <a:r>
              <a:rPr lang="en-US" sz="320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базе</a:t>
            </a:r>
            <a:r>
              <a:rPr lang="en-US" sz="3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320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данных</a:t>
            </a:r>
            <a:endParaRPr lang="en-US" sz="3200" dirty="0">
              <a:solidFill>
                <a:srgbClr val="505468"/>
              </a:solidFill>
              <a:latin typeface="Instrument Sans Semi Bold" pitchFamily="34" charset="0"/>
              <a:ea typeface="Instrument Sans Semi Bold" pitchFamily="34" charset="-122"/>
              <a:cs typeface="Instrument Sans Semi Bold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rgbClr val="505468"/>
              </a:solidFill>
              <a:latin typeface="Instrument Sans Semi Bold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688080"/>
            <a:ext cx="74533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endParaRPr lang="en-US" sz="2800" dirty="0">
              <a:solidFill>
                <a:srgbClr val="5B5F71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solidFill>
                <a:srgbClr val="5B5F71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Connection = sqlite3.connect('</a:t>
            </a:r>
            <a:r>
              <a:rPr lang="en-US" sz="28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sales.db</a:t>
            </a:r>
            <a:r>
              <a:rPr lang="en-US" sz="28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’)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cursor = connection.cursor()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2479" y="714137"/>
            <a:ext cx="83805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ru-RU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Шаг</a:t>
            </a: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ru-RU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: Создание таблицы</a:t>
            </a:r>
            <a:endParaRPr lang="en-US" sz="4450" dirty="0"/>
          </a:p>
        </p:txBody>
      </p:sp>
      <p:sp>
        <p:nvSpPr>
          <p:cNvPr id="5" name="Shape 3"/>
          <p:cNvSpPr/>
          <p:nvPr/>
        </p:nvSpPr>
        <p:spPr>
          <a:xfrm>
            <a:off x="782479" y="4832152"/>
            <a:ext cx="13065442" cy="3243263"/>
          </a:xfrm>
          <a:prstGeom prst="roundRect">
            <a:avLst>
              <a:gd name="adj" fmla="val 1049"/>
            </a:avLst>
          </a:prstGeom>
          <a:solidFill>
            <a:srgbClr val="E2E3E9"/>
          </a:solidFill>
          <a:ln/>
        </p:spPr>
      </p:sp>
      <p:sp>
        <p:nvSpPr>
          <p:cNvPr id="6" name="Text 4"/>
          <p:cNvSpPr/>
          <p:nvPr/>
        </p:nvSpPr>
        <p:spPr>
          <a:xfrm>
            <a:off x="1009292" y="5002173"/>
            <a:ext cx="13621107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def create_table():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cursor.execute('''CREATE TABLE IF NOT EXISTS sales (</a:t>
            </a:r>
            <a:r>
              <a:rPr lang="ru-RU" sz="2800" dirty="0">
                <a:highlight>
                  <a:srgbClr val="E2E3E9"/>
                </a:highlight>
              </a:rPr>
              <a:t> </a:t>
            </a:r>
            <a:r>
              <a:rPr lang="en-US" sz="28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id INTEGER PRIMARY KEY,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product_name TEXT NOT NULL,</a:t>
            </a:r>
            <a:r>
              <a:rPr lang="ru-RU" sz="2800" dirty="0">
                <a:highlight>
                  <a:srgbClr val="E2E3E9"/>
                </a:highlight>
              </a:rPr>
              <a:t> </a:t>
            </a:r>
            <a:r>
              <a:rPr lang="en-US" sz="28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quantity INTEGER NOT NULL,</a:t>
            </a:r>
            <a:r>
              <a:rPr lang="ru-RU" sz="2800" dirty="0">
                <a:highlight>
                  <a:srgbClr val="E2E3E9"/>
                </a:highlight>
              </a:rPr>
              <a:t> </a:t>
            </a:r>
            <a:r>
              <a:rPr lang="en-US" sz="28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price REAL NOT NULL</a:t>
            </a:r>
            <a:r>
              <a:rPr lang="ru-RU" sz="2800" dirty="0">
                <a:highlight>
                  <a:srgbClr val="E2E3E9"/>
                </a:highlight>
              </a:rPr>
              <a:t> </a:t>
            </a:r>
            <a:r>
              <a:rPr lang="en-US" sz="28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)''')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connection.commit()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782478" y="2134560"/>
            <a:ext cx="1026204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Функция create_table создает таблицу sales, если она еще не существует. В таблице есть поля для идентификатора, названия продукта, количества и цены.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32917"/>
            <a:ext cx="67281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ru-RU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Шаг 4</a:t>
            </a: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: Вставка данных</a:t>
            </a:r>
            <a:endParaRPr lang="en-US" sz="4450" dirty="0"/>
          </a:p>
        </p:txBody>
      </p:sp>
      <p:sp>
        <p:nvSpPr>
          <p:cNvPr id="4" name="Shape 2"/>
          <p:cNvSpPr/>
          <p:nvPr/>
        </p:nvSpPr>
        <p:spPr>
          <a:xfrm>
            <a:off x="793790" y="3852505"/>
            <a:ext cx="6244709" cy="2154555"/>
          </a:xfrm>
          <a:prstGeom prst="roundRect">
            <a:avLst>
              <a:gd name="adj" fmla="val 4422"/>
            </a:avLst>
          </a:prstGeom>
          <a:solidFill>
            <a:srgbClr val="E2E3E9"/>
          </a:solidFill>
          <a:ln/>
        </p:spPr>
      </p:sp>
      <p:sp>
        <p:nvSpPr>
          <p:cNvPr id="5" name="Shape 3"/>
          <p:cNvSpPr/>
          <p:nvPr/>
        </p:nvSpPr>
        <p:spPr>
          <a:xfrm>
            <a:off x="782478" y="3852505"/>
            <a:ext cx="13054131" cy="3844178"/>
          </a:xfrm>
          <a:prstGeom prst="roundRect">
            <a:avLst>
              <a:gd name="adj" fmla="val 1579"/>
            </a:avLst>
          </a:prstGeom>
          <a:solidFill>
            <a:srgbClr val="E2E3E9"/>
          </a:solidFill>
          <a:ln/>
        </p:spPr>
      </p:sp>
      <p:sp>
        <p:nvSpPr>
          <p:cNvPr id="6" name="Text 4"/>
          <p:cNvSpPr/>
          <p:nvPr/>
        </p:nvSpPr>
        <p:spPr>
          <a:xfrm>
            <a:off x="1009293" y="4022527"/>
            <a:ext cx="12838628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def insert_sale(product_name, quantity, price):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cursor.execute('''INSERT INTO sales (product_name, quantity, price) VALUES (?, ?, ?)''', (product_name, quantity, price))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connection.commit()</a:t>
            </a:r>
            <a:endParaRPr lang="en-US" sz="3600" dirty="0"/>
          </a:p>
        </p:txBody>
      </p:sp>
      <p:sp>
        <p:nvSpPr>
          <p:cNvPr id="8" name="Text 6"/>
          <p:cNvSpPr/>
          <p:nvPr/>
        </p:nvSpPr>
        <p:spPr>
          <a:xfrm>
            <a:off x="782479" y="1780215"/>
            <a:ext cx="938349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Функция insert_sale добавляет новую запись о продаже в таблицу. Используем параметризованный запрос для предотвращения SQL-инъекций.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34454"/>
            <a:ext cx="76577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ru-RU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Шаг</a:t>
            </a: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ru-RU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5</a:t>
            </a: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: </a:t>
            </a:r>
            <a:r>
              <a:rPr lang="en-US" sz="445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Получение</a:t>
            </a: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445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данных</a:t>
            </a:r>
            <a:endParaRPr lang="en-US" sz="4450" dirty="0"/>
          </a:p>
        </p:txBody>
      </p:sp>
      <p:sp>
        <p:nvSpPr>
          <p:cNvPr id="4" name="Shape 2"/>
          <p:cNvSpPr/>
          <p:nvPr/>
        </p:nvSpPr>
        <p:spPr>
          <a:xfrm>
            <a:off x="793790" y="4215408"/>
            <a:ext cx="6244709" cy="1428750"/>
          </a:xfrm>
          <a:prstGeom prst="roundRect">
            <a:avLst>
              <a:gd name="adj" fmla="val 6668"/>
            </a:avLst>
          </a:prstGeom>
          <a:solidFill>
            <a:srgbClr val="E2E3E9"/>
          </a:solidFill>
          <a:ln/>
        </p:spPr>
      </p:sp>
      <p:sp>
        <p:nvSpPr>
          <p:cNvPr id="5" name="Shape 3"/>
          <p:cNvSpPr/>
          <p:nvPr/>
        </p:nvSpPr>
        <p:spPr>
          <a:xfrm>
            <a:off x="782478" y="4215407"/>
            <a:ext cx="9204203" cy="3063933"/>
          </a:xfrm>
          <a:prstGeom prst="roundRect">
            <a:avLst>
              <a:gd name="adj" fmla="val 2381"/>
            </a:avLst>
          </a:prstGeom>
          <a:solidFill>
            <a:srgbClr val="E2E3E9"/>
          </a:solidFill>
          <a:ln/>
        </p:spPr>
      </p:sp>
      <p:sp>
        <p:nvSpPr>
          <p:cNvPr id="6" name="Text 4"/>
          <p:cNvSpPr/>
          <p:nvPr/>
        </p:nvSpPr>
        <p:spPr>
          <a:xfrm>
            <a:off x="1009293" y="4385429"/>
            <a:ext cx="1179230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def get_all_sales():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cursor.execute('SELECT * FROM sales')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return cursor.fetchall()</a:t>
            </a:r>
            <a:endParaRPr lang="en-US" sz="3600" dirty="0"/>
          </a:p>
        </p:txBody>
      </p:sp>
      <p:sp>
        <p:nvSpPr>
          <p:cNvPr id="8" name="Text 6"/>
          <p:cNvSpPr/>
          <p:nvPr/>
        </p:nvSpPr>
        <p:spPr>
          <a:xfrm>
            <a:off x="782479" y="210351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Функция get_all_sales извлекает все записи из таблицы sales и возвращает их в виде списка кортежей.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2479" y="570933"/>
            <a:ext cx="80249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ru-RU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Шаг</a:t>
            </a: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ru-RU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6</a:t>
            </a: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: Обновление данных</a:t>
            </a:r>
            <a:endParaRPr lang="en-US" sz="4450" dirty="0"/>
          </a:p>
        </p:txBody>
      </p:sp>
      <p:sp>
        <p:nvSpPr>
          <p:cNvPr id="4" name="Shape 2"/>
          <p:cNvSpPr/>
          <p:nvPr/>
        </p:nvSpPr>
        <p:spPr>
          <a:xfrm>
            <a:off x="793790" y="4033957"/>
            <a:ext cx="6244709" cy="1791652"/>
          </a:xfrm>
          <a:prstGeom prst="roundRect">
            <a:avLst>
              <a:gd name="adj" fmla="val 5317"/>
            </a:avLst>
          </a:prstGeom>
          <a:solidFill>
            <a:srgbClr val="E2E3E9"/>
          </a:solidFill>
          <a:ln/>
        </p:spPr>
      </p:sp>
      <p:sp>
        <p:nvSpPr>
          <p:cNvPr id="5" name="Shape 3"/>
          <p:cNvSpPr/>
          <p:nvPr/>
        </p:nvSpPr>
        <p:spPr>
          <a:xfrm>
            <a:off x="782479" y="4033956"/>
            <a:ext cx="12838628" cy="3155737"/>
          </a:xfrm>
          <a:prstGeom prst="roundRect">
            <a:avLst>
              <a:gd name="adj" fmla="val 1899"/>
            </a:avLst>
          </a:prstGeom>
          <a:solidFill>
            <a:srgbClr val="E2E3E9"/>
          </a:solidFill>
          <a:ln/>
        </p:spPr>
      </p:sp>
      <p:sp>
        <p:nvSpPr>
          <p:cNvPr id="6" name="Text 4"/>
          <p:cNvSpPr/>
          <p:nvPr/>
        </p:nvSpPr>
        <p:spPr>
          <a:xfrm>
            <a:off x="1009293" y="4203978"/>
            <a:ext cx="1231226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def update_sale(sale_id, quantity, price):</a:t>
            </a:r>
            <a:endParaRPr lang="en-US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cursor.execute('''UPDATE sales SET quantity = ?, price = ? WHERE id = ?''', (quantity, price, sale_id))</a:t>
            </a:r>
            <a:endParaRPr lang="en-US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connection.commit()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782479" y="2123032"/>
            <a:ext cx="84153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baseline="300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Функция update_sale обновляет количество и цену товара по идентификатору продажи.</a:t>
            </a:r>
            <a:endParaRPr lang="en-US" sz="4000" baseline="30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8157"/>
            <a:ext cx="72572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ru-RU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Шаг 7</a:t>
            </a: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: Удаление данных</a:t>
            </a:r>
            <a:endParaRPr lang="en-US" sz="4450" dirty="0"/>
          </a:p>
        </p:txBody>
      </p:sp>
      <p:sp>
        <p:nvSpPr>
          <p:cNvPr id="4" name="Shape 2"/>
          <p:cNvSpPr/>
          <p:nvPr/>
        </p:nvSpPr>
        <p:spPr>
          <a:xfrm>
            <a:off x="793790" y="4033957"/>
            <a:ext cx="6244709" cy="1791652"/>
          </a:xfrm>
          <a:prstGeom prst="roundRect">
            <a:avLst>
              <a:gd name="adj" fmla="val 5317"/>
            </a:avLst>
          </a:prstGeom>
          <a:solidFill>
            <a:srgbClr val="E2E3E9"/>
          </a:solidFill>
          <a:ln/>
        </p:spPr>
      </p:sp>
      <p:sp>
        <p:nvSpPr>
          <p:cNvPr id="5" name="Shape 3"/>
          <p:cNvSpPr/>
          <p:nvPr/>
        </p:nvSpPr>
        <p:spPr>
          <a:xfrm>
            <a:off x="782479" y="4033956"/>
            <a:ext cx="13054131" cy="3209525"/>
          </a:xfrm>
          <a:prstGeom prst="roundRect">
            <a:avLst>
              <a:gd name="adj" fmla="val 1899"/>
            </a:avLst>
          </a:prstGeom>
          <a:solidFill>
            <a:srgbClr val="E2E3E9"/>
          </a:solidFill>
          <a:ln/>
        </p:spPr>
      </p:sp>
      <p:sp>
        <p:nvSpPr>
          <p:cNvPr id="6" name="Text 4"/>
          <p:cNvSpPr/>
          <p:nvPr/>
        </p:nvSpPr>
        <p:spPr>
          <a:xfrm>
            <a:off x="1009293" y="4203978"/>
            <a:ext cx="137466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def delete_sale(sale_id):</a:t>
            </a:r>
            <a:endParaRPr lang="en-US" sz="4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cursor.execute('DELETE FROM sales WHERE id = ?', (sale_id,))</a:t>
            </a:r>
            <a:endParaRPr lang="en-US" sz="4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connection.commit()</a:t>
            </a:r>
            <a:endParaRPr lang="en-US" sz="4000" dirty="0"/>
          </a:p>
        </p:txBody>
      </p:sp>
      <p:sp>
        <p:nvSpPr>
          <p:cNvPr id="8" name="Text 6"/>
          <p:cNvSpPr/>
          <p:nvPr/>
        </p:nvSpPr>
        <p:spPr>
          <a:xfrm>
            <a:off x="782479" y="2392383"/>
            <a:ext cx="1045926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Функция delete_sale удаляет запись о продаже по идентификатору.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2479" y="611106"/>
            <a:ext cx="89771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ru-RU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Шаг 8</a:t>
            </a: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: Закрытие подключения</a:t>
            </a:r>
            <a:endParaRPr lang="en-US" sz="4450" dirty="0"/>
          </a:p>
        </p:txBody>
      </p:sp>
      <p:sp>
        <p:nvSpPr>
          <p:cNvPr id="5" name="Shape 3"/>
          <p:cNvSpPr/>
          <p:nvPr/>
        </p:nvSpPr>
        <p:spPr>
          <a:xfrm>
            <a:off x="782480" y="4396858"/>
            <a:ext cx="5813704" cy="2466121"/>
          </a:xfrm>
          <a:prstGeom prst="roundRect">
            <a:avLst>
              <a:gd name="adj" fmla="val 3192"/>
            </a:avLst>
          </a:prstGeom>
          <a:solidFill>
            <a:srgbClr val="E2E3E9"/>
          </a:solidFill>
          <a:ln/>
        </p:spPr>
      </p:sp>
      <p:sp>
        <p:nvSpPr>
          <p:cNvPr id="6" name="Text 4"/>
          <p:cNvSpPr/>
          <p:nvPr/>
        </p:nvSpPr>
        <p:spPr>
          <a:xfrm>
            <a:off x="1009293" y="4566880"/>
            <a:ext cx="58137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44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def close_connection():</a:t>
            </a:r>
            <a:endParaRPr lang="en-US" sz="4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4400" dirty="0">
                <a:solidFill>
                  <a:srgbClr val="5B5F71"/>
                </a:solidFill>
                <a:highlight>
                  <a:srgbClr val="E2E3E9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connection.close()</a:t>
            </a:r>
            <a:endParaRPr lang="en-US" sz="4400" dirty="0"/>
          </a:p>
        </p:txBody>
      </p:sp>
      <p:sp>
        <p:nvSpPr>
          <p:cNvPr id="8" name="Text 6"/>
          <p:cNvSpPr/>
          <p:nvPr/>
        </p:nvSpPr>
        <p:spPr>
          <a:xfrm>
            <a:off x="782479" y="2270781"/>
            <a:ext cx="98675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Функция close_connection закрывает соединение с базой данных, освобождая ресурсы.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462</Words>
  <Application>Microsoft Office PowerPoint</Application>
  <PresentationFormat>Произвольный</PresentationFormat>
  <Paragraphs>59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Instrument Sans Semi Bold</vt:lpstr>
      <vt:lpstr>Arial</vt:lpstr>
      <vt:lpstr>Consolas Medium</vt:lpstr>
      <vt:lpstr>Instrument Sans Medium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2</cp:revision>
  <dcterms:created xsi:type="dcterms:W3CDTF">2025-01-22T18:49:31Z</dcterms:created>
  <dcterms:modified xsi:type="dcterms:W3CDTF">2025-01-22T19:07:39Z</dcterms:modified>
</cp:coreProperties>
</file>