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527" userDrawn="1">
          <p15:clr>
            <a:srgbClr val="A4A3A4"/>
          </p15:clr>
        </p15:guide>
        <p15:guide id="4" pos="6108" userDrawn="1">
          <p15:clr>
            <a:srgbClr val="A4A3A4"/>
          </p15:clr>
        </p15:guide>
        <p15:guide id="5" userDrawn="1">
          <p15:clr>
            <a:srgbClr val="A4A3A4"/>
          </p15:clr>
        </p15:guide>
        <p15:guide id="6" pos="7673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orient="horz" pos="43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E75"/>
    <a:srgbClr val="FFD436"/>
    <a:srgbClr val="4A90E2"/>
    <a:srgbClr val="979797"/>
    <a:srgbClr val="337FCC"/>
    <a:srgbClr val="96C8FF"/>
    <a:srgbClr val="74B9FF"/>
    <a:srgbClr val="1684B8"/>
    <a:srgbClr val="3778AE"/>
    <a:srgbClr val="B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5" d="100"/>
          <a:sy n="35" d="100"/>
        </p:scale>
        <p:origin x="-138" y="1266"/>
      </p:cViewPr>
      <p:guideLst>
        <p:guide orient="horz" pos="2160"/>
        <p:guide pos="3840"/>
        <p:guide pos="1527"/>
        <p:guide pos="6108"/>
        <p:guide/>
        <p:guide pos="7673"/>
        <p:guide orient="horz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AE2B5-37BB-8973-40CD-1FFF3A719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49C500D-8853-15D4-4CCE-BFB7D781E2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05CEBA-F6FA-13E5-4E20-5C6D1679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289-2A08-4F3F-B117-AB3D003F6391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32FE86-F38C-FB9E-3AF4-C9D6EEF4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3E3750-DF98-CDBD-E188-EB06E9FF1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6FAA-127A-4453-8082-2E1768F5B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602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AEBA7-3542-1494-FCEE-39C83C83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C90401-7C7C-0C4E-7406-DAB68C7EF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6F8D5-B33F-970D-BA10-4154B71F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289-2A08-4F3F-B117-AB3D003F6391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9033F7-5B4B-20ED-286E-46028F7CC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954EAE-4965-39AC-EBE8-388989DF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6FAA-127A-4453-8082-2E1768F5B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6142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C99BB4-A10A-4CEB-DA4E-FA90CD30B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1C08A96-E65C-EE41-9151-D4A1E5BCF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56CC72-5B14-F0B5-B6BC-A065E6E11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289-2A08-4F3F-B117-AB3D003F6391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010AB0-96B6-A621-E4F6-DCBCC6E52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CC76D8-3BD6-7D13-5978-DC90ED5D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6FAA-127A-4453-8082-2E1768F5B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577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AB95-942A-811D-6570-FAAEAE5D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A52C9B-6350-84CB-DF1D-D48B70D0B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C68030-81D1-E752-321C-39523A99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289-2A08-4F3F-B117-AB3D003F6391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19786A-DE6D-E5AA-94EE-30DB98B82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9DF8CB-9816-C26D-F288-F9D9543E0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6FAA-127A-4453-8082-2E1768F5B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823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63488-EC1A-7DAF-625D-EF0EAF31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649F0D-9846-D923-B050-BD71E0245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262CDB-20F1-CBF4-9034-AC6BB628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289-2A08-4F3F-B117-AB3D003F6391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F30B54-E7B8-B281-FB94-3756000B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CA236-04F3-8B15-F939-F1E564DAD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6FAA-127A-4453-8082-2E1768F5B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616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59301-4CAB-A77D-2C4F-BAC10A1E4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C50145-784F-C49D-47C1-09969C56F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D2AE23-D874-A2C4-AF71-2F5A604A2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1DAD4F6-46B8-86FF-E077-6828E0F8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289-2A08-4F3F-B117-AB3D003F6391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817E640-CB27-7BB0-AD3C-549D83F7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5556921-4324-786C-8F43-E48C2BF4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6FAA-127A-4453-8082-2E1768F5B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118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5FDFE-A99E-EAD3-0EE5-7E7A013D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070AB-81DA-6C99-C2BF-1E7DB35E7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88F06F-C926-B3DA-2ADA-CA45C356B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07F1BC7-D686-3C17-3337-52D353009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DAFA07-7DD0-85ED-DED9-F75B06AA3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0D9AF3-2600-2897-A6AF-AB696D62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289-2A08-4F3F-B117-AB3D003F6391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51C3EA-BBD2-AEE4-2B1D-FD20B0DF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26A0B5-70B7-AD83-B40E-53DE0747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6FAA-127A-4453-8082-2E1768F5B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455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F8FD8-B1C1-1591-12CE-89BCCA82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27501C4-1297-AA17-761C-6F4637E1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289-2A08-4F3F-B117-AB3D003F6391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2DF45F6-77B2-F3A9-A315-39684A00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1B60AC-FD79-0F6F-FFC1-B1B5A41C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6FAA-127A-4453-8082-2E1768F5B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58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6D8CC0-2259-66A4-0BB0-11A4B7720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289-2A08-4F3F-B117-AB3D003F6391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4A539E-4399-0DA7-5BA7-712F910D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2BC92D-F372-895B-7A36-023FD7E5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6FAA-127A-4453-8082-2E1768F5B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67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D90D4-45AE-4F97-8543-6E2836A4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A69787-2C26-D411-F48A-CC07B5FB9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14D868-D000-E7D1-B1FC-3C374642B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C5C782-74F9-EDDB-6B7E-E30844C9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289-2A08-4F3F-B117-AB3D003F6391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836329-6D48-9C6E-F9AB-00EE0F0D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98F221-2F52-F44E-7C9D-B0F7B755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6FAA-127A-4453-8082-2E1768F5B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350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ECC51-B2D3-B7FA-7124-27A8EA567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70C591E-3670-B98E-B8D0-99131E717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056CB69-CF47-8A28-6A92-19A6BDC14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D7BFF6-3118-AB4F-6C18-1996CA513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13289-2A08-4F3F-B117-AB3D003F6391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CFAC34-3ECD-2136-4F22-C25C066A0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FA8006-4188-92BB-8CF7-EA633D29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36FAA-127A-4453-8082-2E1768F5B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441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E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5CB5DC-FA00-4DE4-3EAC-8D8B76387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74EA76-3938-29A0-0605-8F5772D79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08A5E-A72A-EDF6-ED3A-98F6888C64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13289-2A08-4F3F-B117-AB3D003F6391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7BB72A-2DFA-180F-8662-E9FB7C642B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539A43-624D-1D39-A127-710CD2BD3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36FAA-127A-4453-8082-2E1768F5B8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14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1%82%D1%80%D0%BE%D0%B3%D0%B0%D1%8F_%D1%82%D0%B8%D0%BF%D0%B8%D0%B7%D0%B0%D1%86%D0%B8%D1%8F" TargetMode="External"/><Relationship Id="rId3" Type="http://schemas.microsoft.com/office/2007/relationships/hdphoto" Target="../media/hdphoto1.wdp"/><Relationship Id="rId7" Type="http://schemas.openxmlformats.org/officeDocument/2006/relationships/hyperlink" Target="https://ru.wikipedia.org/wiki/%D0%94%D0%B8%D0%BD%D0%B0%D0%BC%D0%B8%D1%87%D0%B5%D1%81%D0%BA%D0%B0%D1%8F_%D1%82%D0%B8%D0%BF%D0%B8%D0%B7%D0%B0%D1%86%D0%B8%D1%8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%D0%92%D1%8B%D1%81%D0%BE%D0%BA%D0%BE%D1%83%D1%80%D0%BE%D0%B2%D0%BD%D0%B5%D0%B2%D1%8B%D0%B9_%D1%8F%D0%B7%D1%8B%D0%BA_%D0%BF%D1%80%D0%BE%D0%B3%D1%80%D0%B0%D0%BC%D0%BC%D0%B8%D1%80%D0%BE%D0%B2%D0%B0%D0%BD%D0%B8%D1%8F" TargetMode="External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A1%D1%82%D1%80%D0%BE%D0%B3%D0%B0%D1%8F_%D1%82%D0%B8%D0%BF%D0%B8%D0%B7%D0%B0%D1%86%D0%B8%D1%8F" TargetMode="External"/><Relationship Id="rId3" Type="http://schemas.microsoft.com/office/2007/relationships/hdphoto" Target="../media/hdphoto2.wdp"/><Relationship Id="rId7" Type="http://schemas.openxmlformats.org/officeDocument/2006/relationships/hyperlink" Target="https://ru.wikipedia.org/wiki/%D0%94%D0%B8%D0%BD%D0%B0%D0%BC%D0%B8%D1%87%D0%B5%D1%81%D0%BA%D0%B0%D1%8F_%D1%82%D0%B8%D0%BF%D0%B8%D0%B7%D0%B0%D1%86%D0%B8%D1%8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2%D1%8B%D1%81%D0%BE%D0%BA%D0%BE%D1%83%D1%80%D0%BE%D0%B2%D0%BD%D0%B5%D0%B2%D1%8B%D0%B9_%D1%8F%D0%B7%D1%8B%D0%BA_%D0%BF%D1%80%D0%BE%D0%B3%D1%80%D0%B0%D0%BC%D0%BC%D0%B8%D1%80%D0%BE%D0%B2%D0%B0%D0%BD%D0%B8%D1%8F" TargetMode="Externa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344D4ADC-7932-7938-4511-25A119840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8298">
            <a:off x="-1464789" y="2264357"/>
            <a:ext cx="7631436" cy="45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470589-26E2-8860-A24D-1DDE4EB839D5}"/>
              </a:ext>
            </a:extLst>
          </p:cNvPr>
          <p:cNvSpPr txBox="1"/>
          <p:nvPr/>
        </p:nvSpPr>
        <p:spPr>
          <a:xfrm>
            <a:off x="6466620" y="5247506"/>
            <a:ext cx="43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 Medium" pitchFamily="2" charset="-52"/>
                <a:cs typeface="Courier New" panose="02070309020205020404" pitchFamily="49" charset="0"/>
              </a:rPr>
              <a:t>Подготовил </a:t>
            </a:r>
            <a:r>
              <a:rPr lang="ru-RU" dirty="0" err="1">
                <a:solidFill>
                  <a:schemeClr val="bg1"/>
                </a:solidFill>
                <a:latin typeface="Montserrat Medium" pitchFamily="2" charset="-52"/>
                <a:cs typeface="Courier New" panose="02070309020205020404" pitchFamily="49" charset="0"/>
              </a:rPr>
              <a:t>Садуллаев</a:t>
            </a:r>
            <a:r>
              <a:rPr lang="ru-RU" dirty="0">
                <a:solidFill>
                  <a:schemeClr val="bg1"/>
                </a:solidFill>
                <a:latin typeface="Montserrat Medium" pitchFamily="2" charset="-52"/>
                <a:cs typeface="Courier New" panose="02070309020205020404" pitchFamily="49" charset="0"/>
              </a:rPr>
              <a:t> Р.З.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319A8-9F91-CAD1-B095-79B4D2BC7023}"/>
              </a:ext>
            </a:extLst>
          </p:cNvPr>
          <p:cNvSpPr txBox="1"/>
          <p:nvPr/>
        </p:nvSpPr>
        <p:spPr>
          <a:xfrm>
            <a:off x="6095999" y="3446019"/>
            <a:ext cx="49062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solidFill>
                  <a:schemeClr val="bg1"/>
                </a:solidFill>
                <a:latin typeface="Montserrat Black" pitchFamily="2" charset="-52"/>
                <a:cs typeface="Courier New" panose="02070309020205020404" pitchFamily="49" charset="0"/>
              </a:rPr>
              <a:t>Введение в</a:t>
            </a:r>
            <a:endParaRPr lang="en-US" sz="5400" b="1" dirty="0">
              <a:solidFill>
                <a:schemeClr val="bg1"/>
              </a:solidFill>
              <a:latin typeface="Montserrat Black" pitchFamily="2" charset="-52"/>
              <a:cs typeface="Courier New" panose="02070309020205020404" pitchFamily="49" charset="0"/>
            </a:endParaRPr>
          </a:p>
          <a:p>
            <a:r>
              <a:rPr lang="en-US" sz="5400" b="1" dirty="0">
                <a:solidFill>
                  <a:schemeClr val="bg1"/>
                </a:solidFill>
                <a:latin typeface="Montserrat Black" pitchFamily="2" charset="-52"/>
                <a:cs typeface="Courier New" panose="02070309020205020404" pitchFamily="49" charset="0"/>
              </a:rPr>
              <a:t>Python </a:t>
            </a:r>
            <a:endParaRPr lang="ru-RU" sz="5400" b="1" dirty="0">
              <a:solidFill>
                <a:schemeClr val="bg1"/>
              </a:solidFill>
              <a:latin typeface="Montserrat Black" pitchFamily="2" charset="-52"/>
              <a:cs typeface="Courier New" panose="02070309020205020404" pitchFamily="49" charset="0"/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3A11CBB-F0CE-AA9A-8775-F115D357DC49}"/>
              </a:ext>
            </a:extLst>
          </p:cNvPr>
          <p:cNvSpPr/>
          <p:nvPr/>
        </p:nvSpPr>
        <p:spPr>
          <a:xfrm>
            <a:off x="6197678" y="5288736"/>
            <a:ext cx="268942" cy="286871"/>
          </a:xfrm>
          <a:prstGeom prst="ellipse">
            <a:avLst/>
          </a:prstGeom>
          <a:solidFill>
            <a:srgbClr val="FFD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Monser"/>
            </a:endParaRPr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3948EF0-AEE5-184B-F98B-059884122F53}"/>
              </a:ext>
            </a:extLst>
          </p:cNvPr>
          <p:cNvSpPr/>
          <p:nvPr/>
        </p:nvSpPr>
        <p:spPr>
          <a:xfrm>
            <a:off x="-7602131" y="1380226"/>
            <a:ext cx="6426680" cy="62246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Monser"/>
            </a:endParaRPr>
          </a:p>
        </p:txBody>
      </p:sp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0CBE103D-93F2-45E8-9B24-6C1290CFA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688" l="469" r="89437">
                        <a14:foregroundMark x1="9624" y1="70313" x2="5399" y2="82344"/>
                        <a14:foregroundMark x1="5399" y1="82344" x2="9390" y2="93438"/>
                        <a14:foregroundMark x1="9390" y1="93438" x2="25117" y2="94844"/>
                        <a14:foregroundMark x1="25117" y1="94844" x2="53756" y2="94063"/>
                        <a14:foregroundMark x1="53756" y1="94063" x2="66901" y2="95938"/>
                        <a14:foregroundMark x1="4695" y1="74375" x2="235" y2="88594"/>
                        <a14:foregroundMark x1="235" y1="88594" x2="9624" y2="96875"/>
                        <a14:foregroundMark x1="9624" y1="96875" x2="37324" y2="95625"/>
                        <a14:foregroundMark x1="2817" y1="76719" x2="1878" y2="91719"/>
                        <a14:foregroundMark x1="1878" y1="91719" x2="7981" y2="97031"/>
                        <a14:foregroundMark x1="7981" y1="91875" x2="704" y2="98125"/>
                        <a14:foregroundMark x1="7277" y1="91094" x2="1174" y2="99688"/>
                        <a14:foregroundMark x1="7277" y1="97344" x2="6808" y2="9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11711"/>
            <a:ext cx="3985404" cy="598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Picture background">
            <a:extLst>
              <a:ext uri="{FF2B5EF4-FFF2-40B4-BE49-F238E27FC236}">
                <a16:creationId xmlns:a16="http://schemas.microsoft.com/office/drawing/2014/main" id="{FDB6CC32-F174-D6EC-96DF-11C4928B8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1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9688" l="469" r="89437">
                        <a14:foregroundMark x1="9624" y1="70313" x2="5399" y2="82344"/>
                        <a14:foregroundMark x1="5399" y1="82344" x2="9390" y2="93438"/>
                        <a14:foregroundMark x1="9390" y1="93438" x2="25117" y2="94844"/>
                        <a14:foregroundMark x1="25117" y1="94844" x2="53756" y2="94063"/>
                        <a14:foregroundMark x1="53756" y1="94063" x2="66901" y2="95938"/>
                        <a14:foregroundMark x1="4695" y1="74375" x2="235" y2="88594"/>
                        <a14:foregroundMark x1="235" y1="88594" x2="9624" y2="96875"/>
                        <a14:foregroundMark x1="9624" y1="96875" x2="37324" y2="95625"/>
                        <a14:foregroundMark x1="2817" y1="76719" x2="1878" y2="91719"/>
                        <a14:foregroundMark x1="1878" y1="91719" x2="7981" y2="97031"/>
                        <a14:foregroundMark x1="7981" y1="91875" x2="704" y2="98125"/>
                        <a14:foregroundMark x1="7277" y1="91094" x2="1174" y2="99688"/>
                        <a14:foregroundMark x1="7277" y1="97344" x2="6808" y2="9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594" y="-738738"/>
            <a:ext cx="5056579" cy="759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97A10A-7126-F2DE-64FE-2687A10EAA4E}"/>
              </a:ext>
            </a:extLst>
          </p:cNvPr>
          <p:cNvSpPr txBox="1"/>
          <p:nvPr/>
        </p:nvSpPr>
        <p:spPr>
          <a:xfrm>
            <a:off x="12516684" y="2710107"/>
            <a:ext cx="53538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>
                <a:solidFill>
                  <a:schemeClr val="bg1"/>
                </a:solidFill>
                <a:latin typeface="Monser"/>
                <a:cs typeface="Courier New" panose="02070309020205020404" pitchFamily="49" charset="0"/>
              </a:rPr>
              <a:t>Python — </a:t>
            </a:r>
            <a:r>
              <a:rPr lang="ru-RU" altLang="ru-RU" sz="2400" dirty="0">
                <a:solidFill>
                  <a:schemeClr val="bg1"/>
                </a:solidFill>
                <a:latin typeface="Monser"/>
                <a:cs typeface="Courier New" panose="02070309020205020404" pitchFamily="49" charset="0"/>
                <a:hlinkClick r:id="rId6" tooltip="Высокоуровневый язык программирован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высокоуровневый язык программирования</a:t>
            </a:r>
            <a:r>
              <a:rPr lang="ru-RU" altLang="ru-RU" sz="2400" dirty="0">
                <a:solidFill>
                  <a:schemeClr val="bg1"/>
                </a:solidFill>
                <a:latin typeface="Monser"/>
                <a:cs typeface="Courier New" panose="02070309020205020404" pitchFamily="49" charset="0"/>
              </a:rPr>
              <a:t> общего назначения с </a:t>
            </a:r>
            <a:r>
              <a:rPr lang="ru-RU" altLang="ru-RU" sz="2400" dirty="0">
                <a:solidFill>
                  <a:schemeClr val="bg1"/>
                </a:solidFill>
                <a:latin typeface="Monser"/>
                <a:cs typeface="Courier New" panose="02070309020205020404" pitchFamily="49" charset="0"/>
                <a:hlinkClick r:id="rId7" tooltip="Динамическая типизац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динамической</a:t>
            </a:r>
            <a:r>
              <a:rPr lang="ru-RU" altLang="ru-RU" sz="2400" dirty="0">
                <a:solidFill>
                  <a:schemeClr val="bg1"/>
                </a:solidFill>
                <a:latin typeface="Monser"/>
                <a:cs typeface="Courier New" panose="02070309020205020404" pitchFamily="49" charset="0"/>
              </a:rPr>
              <a:t> </a:t>
            </a:r>
            <a:r>
              <a:rPr lang="ru-RU" altLang="ru-RU" sz="2400" dirty="0">
                <a:solidFill>
                  <a:schemeClr val="bg1"/>
                </a:solidFill>
                <a:latin typeface="Monser"/>
                <a:cs typeface="Courier New" panose="02070309020205020404" pitchFamily="49" charset="0"/>
                <a:hlinkClick r:id="rId8" tooltip="Строгая типизац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строгой</a:t>
            </a:r>
            <a:r>
              <a:rPr lang="ru-RU" altLang="ru-RU" sz="2400" dirty="0">
                <a:solidFill>
                  <a:schemeClr val="bg1"/>
                </a:solidFill>
                <a:latin typeface="Monser"/>
                <a:cs typeface="Courier New" panose="02070309020205020404" pitchFamily="49" charset="0"/>
              </a:rPr>
              <a:t> типизацией и автоматическим управлением памятью. </a:t>
            </a:r>
          </a:p>
        </p:txBody>
      </p:sp>
      <p:pic>
        <p:nvPicPr>
          <p:cNvPr id="2" name="Picture 6" descr="Picture background">
            <a:extLst>
              <a:ext uri="{FF2B5EF4-FFF2-40B4-BE49-F238E27FC236}">
                <a16:creationId xmlns:a16="http://schemas.microsoft.com/office/drawing/2014/main" id="{A2C54C78-B59C-987F-330F-31D553A7F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704" y="1892324"/>
            <a:ext cx="1866372" cy="11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Picture background">
            <a:extLst>
              <a:ext uri="{FF2B5EF4-FFF2-40B4-BE49-F238E27FC236}">
                <a16:creationId xmlns:a16="http://schemas.microsoft.com/office/drawing/2014/main" id="{FDA8079A-1088-EFCA-0586-59F7A2A49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23010">
            <a:off x="1012884" y="510646"/>
            <a:ext cx="1523761" cy="90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icture background">
            <a:extLst>
              <a:ext uri="{FF2B5EF4-FFF2-40B4-BE49-F238E27FC236}">
                <a16:creationId xmlns:a16="http://schemas.microsoft.com/office/drawing/2014/main" id="{651045D0-FE5C-94FD-9B2A-4DDF62961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547">
            <a:off x="10129860" y="2546839"/>
            <a:ext cx="1866372" cy="11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Picture background">
            <a:extLst>
              <a:ext uri="{FF2B5EF4-FFF2-40B4-BE49-F238E27FC236}">
                <a16:creationId xmlns:a16="http://schemas.microsoft.com/office/drawing/2014/main" id="{A7379691-D664-0ED5-5FB4-1ACBAD5B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187">
            <a:off x="6746882" y="2144359"/>
            <a:ext cx="1407836" cy="8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Picture background">
            <a:extLst>
              <a:ext uri="{FF2B5EF4-FFF2-40B4-BE49-F238E27FC236}">
                <a16:creationId xmlns:a16="http://schemas.microsoft.com/office/drawing/2014/main" id="{5A08F983-216D-F3E4-9AFC-2A0E6BD15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8298">
            <a:off x="-1449712" y="2247020"/>
            <a:ext cx="7631436" cy="45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Picture background">
            <a:extLst>
              <a:ext uri="{FF2B5EF4-FFF2-40B4-BE49-F238E27FC236}">
                <a16:creationId xmlns:a16="http://schemas.microsoft.com/office/drawing/2014/main" id="{7DE860C5-77DF-1ED4-C020-61D6E109E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264245">
            <a:off x="4029198" y="3380097"/>
            <a:ext cx="1866372" cy="11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Picture background">
            <a:extLst>
              <a:ext uri="{FF2B5EF4-FFF2-40B4-BE49-F238E27FC236}">
                <a16:creationId xmlns:a16="http://schemas.microsoft.com/office/drawing/2014/main" id="{ED40658F-594D-3B55-B870-8721C6A16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792" y="5413106"/>
            <a:ext cx="1866372" cy="11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Picture background">
            <a:extLst>
              <a:ext uri="{FF2B5EF4-FFF2-40B4-BE49-F238E27FC236}">
                <a16:creationId xmlns:a16="http://schemas.microsoft.com/office/drawing/2014/main" id="{4E41CD18-5E7C-3000-3684-4A160470B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23010">
            <a:off x="10710168" y="746263"/>
            <a:ext cx="1523761" cy="90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Picture background">
            <a:extLst>
              <a:ext uri="{FF2B5EF4-FFF2-40B4-BE49-F238E27FC236}">
                <a16:creationId xmlns:a16="http://schemas.microsoft.com/office/drawing/2014/main" id="{09EE41D4-7431-0B7C-2141-1EF2D57DD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547">
            <a:off x="9966204" y="4566694"/>
            <a:ext cx="1866372" cy="11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Picture background">
            <a:extLst>
              <a:ext uri="{FF2B5EF4-FFF2-40B4-BE49-F238E27FC236}">
                <a16:creationId xmlns:a16="http://schemas.microsoft.com/office/drawing/2014/main" id="{B0B1018A-77E2-8913-D169-8493B609A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187">
            <a:off x="5353418" y="2187287"/>
            <a:ext cx="1407836" cy="8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Picture background">
            <a:extLst>
              <a:ext uri="{FF2B5EF4-FFF2-40B4-BE49-F238E27FC236}">
                <a16:creationId xmlns:a16="http://schemas.microsoft.com/office/drawing/2014/main" id="{0A207BFB-CA45-C4D5-5A18-A90E97275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139">
            <a:off x="3960812" y="5361289"/>
            <a:ext cx="1866372" cy="11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icture background">
            <a:extLst>
              <a:ext uri="{FF2B5EF4-FFF2-40B4-BE49-F238E27FC236}">
                <a16:creationId xmlns:a16="http://schemas.microsoft.com/office/drawing/2014/main" id="{662221CC-C7A3-32B0-0DC1-89C0A973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587" y="533728"/>
            <a:ext cx="1866372" cy="11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icture background">
            <a:extLst>
              <a:ext uri="{FF2B5EF4-FFF2-40B4-BE49-F238E27FC236}">
                <a16:creationId xmlns:a16="http://schemas.microsoft.com/office/drawing/2014/main" id="{DD06A82C-5666-2B77-E5D6-17D5CD56D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6425">
            <a:off x="52614" y="1380019"/>
            <a:ext cx="1523761" cy="90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Picture background">
            <a:extLst>
              <a:ext uri="{FF2B5EF4-FFF2-40B4-BE49-F238E27FC236}">
                <a16:creationId xmlns:a16="http://schemas.microsoft.com/office/drawing/2014/main" id="{B320E5AF-D986-6823-AE42-9971B245B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547">
            <a:off x="8023702" y="3014033"/>
            <a:ext cx="1866372" cy="11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icture background">
            <a:extLst>
              <a:ext uri="{FF2B5EF4-FFF2-40B4-BE49-F238E27FC236}">
                <a16:creationId xmlns:a16="http://schemas.microsoft.com/office/drawing/2014/main" id="{1FEF2C35-6DB1-0E9B-B40F-EB39A7DC4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187">
            <a:off x="4582480" y="942963"/>
            <a:ext cx="1407836" cy="8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 descr="Picture background">
            <a:extLst>
              <a:ext uri="{FF2B5EF4-FFF2-40B4-BE49-F238E27FC236}">
                <a16:creationId xmlns:a16="http://schemas.microsoft.com/office/drawing/2014/main" id="{0159D188-38F2-3469-85C7-1E1F66284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6919" y="5770943"/>
            <a:ext cx="1866372" cy="11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Picture background">
            <a:extLst>
              <a:ext uri="{FF2B5EF4-FFF2-40B4-BE49-F238E27FC236}">
                <a16:creationId xmlns:a16="http://schemas.microsoft.com/office/drawing/2014/main" id="{F612C62C-7C94-82DA-F1CE-907C6AD1A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69313">
            <a:off x="5366264" y="4370680"/>
            <a:ext cx="1866372" cy="11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6" descr="Picture background">
            <a:extLst>
              <a:ext uri="{FF2B5EF4-FFF2-40B4-BE49-F238E27FC236}">
                <a16:creationId xmlns:a16="http://schemas.microsoft.com/office/drawing/2014/main" id="{79285B88-D8B0-4AE3-A0B5-DAA297535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23010">
            <a:off x="9058347" y="591742"/>
            <a:ext cx="1523761" cy="90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Picture background">
            <a:extLst>
              <a:ext uri="{FF2B5EF4-FFF2-40B4-BE49-F238E27FC236}">
                <a16:creationId xmlns:a16="http://schemas.microsoft.com/office/drawing/2014/main" id="{CCD51CCA-0105-59C3-DE1F-B670F9F0A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2547">
            <a:off x="8580680" y="5459092"/>
            <a:ext cx="1866372" cy="11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6" descr="Picture background">
            <a:extLst>
              <a:ext uri="{FF2B5EF4-FFF2-40B4-BE49-F238E27FC236}">
                <a16:creationId xmlns:a16="http://schemas.microsoft.com/office/drawing/2014/main" id="{D47BC748-C7CB-0271-7C82-85F5C023C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187">
            <a:off x="3701597" y="2032766"/>
            <a:ext cx="1407836" cy="83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 descr="Picture background">
            <a:extLst>
              <a:ext uri="{FF2B5EF4-FFF2-40B4-BE49-F238E27FC236}">
                <a16:creationId xmlns:a16="http://schemas.microsoft.com/office/drawing/2014/main" id="{50B44E05-D392-E6D9-BD0B-7A014B60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  <a14:imgEffect>
                      <a14:colorTemperature colorTemp="11333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97" y="627131"/>
            <a:ext cx="1866372" cy="1105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56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7BAFEBF5-29EE-3994-A938-971888AAB8AC}"/>
              </a:ext>
            </a:extLst>
          </p:cNvPr>
          <p:cNvSpPr/>
          <p:nvPr/>
        </p:nvSpPr>
        <p:spPr>
          <a:xfrm>
            <a:off x="-3749615" y="-1337094"/>
            <a:ext cx="19691230" cy="9532188"/>
          </a:xfrm>
          <a:prstGeom prst="ellipse">
            <a:avLst/>
          </a:prstGeom>
          <a:solidFill>
            <a:srgbClr val="FFD4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D43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EA5DCE-6CFA-D8AA-16FA-346BD7674953}"/>
              </a:ext>
            </a:extLst>
          </p:cNvPr>
          <p:cNvSpPr txBox="1"/>
          <p:nvPr/>
        </p:nvSpPr>
        <p:spPr>
          <a:xfrm>
            <a:off x="9661975" y="17253"/>
            <a:ext cx="2518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Montserrat Black" pitchFamily="2" charset="-52"/>
                <a:cs typeface="Courier New" panose="02070309020205020404" pitchFamily="49" charset="0"/>
              </a:rPr>
              <a:t>Введение в</a:t>
            </a:r>
            <a:endParaRPr lang="en-US" sz="2800" b="1" dirty="0">
              <a:latin typeface="Montserrat Black" pitchFamily="2" charset="-52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Montserrat Black" pitchFamily="2" charset="-52"/>
                <a:cs typeface="Courier New" panose="02070309020205020404" pitchFamily="49" charset="0"/>
              </a:rPr>
              <a:t>Python </a:t>
            </a:r>
            <a:endParaRPr lang="ru-RU" sz="2800" b="1" dirty="0">
              <a:latin typeface="Montserrat Black" pitchFamily="2" charset="-52"/>
              <a:cs typeface="Courier New" panose="02070309020205020404" pitchFamily="49" charset="0"/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2108834-89A2-D8FF-9606-4FF853ADFE77}"/>
              </a:ext>
            </a:extLst>
          </p:cNvPr>
          <p:cNvSpPr/>
          <p:nvPr/>
        </p:nvSpPr>
        <p:spPr>
          <a:xfrm>
            <a:off x="-923027" y="1360910"/>
            <a:ext cx="6426680" cy="62246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090D79FF-7D44-6123-857B-7AFF3CB4B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688" l="469" r="89437">
                        <a14:foregroundMark x1="9624" y1="70313" x2="5399" y2="82344"/>
                        <a14:foregroundMark x1="5399" y1="82344" x2="9390" y2="93438"/>
                        <a14:foregroundMark x1="9390" y1="93438" x2="25117" y2="94844"/>
                        <a14:foregroundMark x1="25117" y1="94844" x2="53756" y2="94063"/>
                        <a14:foregroundMark x1="53756" y1="94063" x2="66901" y2="95938"/>
                        <a14:foregroundMark x1="4695" y1="74375" x2="235" y2="88594"/>
                        <a14:foregroundMark x1="235" y1="88594" x2="9624" y2="96875"/>
                        <a14:foregroundMark x1="9624" y1="96875" x2="37324" y2="95625"/>
                        <a14:foregroundMark x1="2817" y1="76719" x2="1878" y2="91719"/>
                        <a14:foregroundMark x1="1878" y1="91719" x2="7981" y2="97031"/>
                        <a14:foregroundMark x1="7981" y1="91875" x2="704" y2="98125"/>
                        <a14:foregroundMark x1="7277" y1="91094" x2="1174" y2="99688"/>
                        <a14:foregroundMark x1="7277" y1="97344" x2="6808" y2="9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0539"/>
            <a:ext cx="3985404" cy="598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Picture background">
            <a:extLst>
              <a:ext uri="{FF2B5EF4-FFF2-40B4-BE49-F238E27FC236}">
                <a16:creationId xmlns:a16="http://schemas.microsoft.com/office/drawing/2014/main" id="{52D70B67-236C-B89D-00A1-CFFCA9643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110" b="94093" l="10000" r="90000">
                        <a14:foregroundMark x1="40667" y1="5063" x2="55750" y2="2250"/>
                        <a14:foregroundMark x1="55750" y1="2250" x2="56667" y2="6048"/>
                        <a14:foregroundMark x1="54250" y1="96624" x2="48917" y2="94093"/>
                        <a14:foregroundMark x1="48917" y1="94093" x2="39583" y2="79044"/>
                        <a14:foregroundMark x1="39583" y1="79044" x2="48167" y2="57806"/>
                        <a14:foregroundMark x1="48167" y1="57806" x2="60500" y2="61603"/>
                        <a14:foregroundMark x1="60500" y1="61603" x2="74667" y2="56399"/>
                        <a14:foregroundMark x1="74667" y1="56399" x2="75417" y2="45288"/>
                        <a14:foregroundMark x1="75417" y1="45288" x2="71667" y2="33615"/>
                        <a14:backgroundMark x1="46250" y1="141" x2="47000" y2="141"/>
                        <a14:backgroundMark x1="47667" y1="0" x2="48750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5343">
            <a:off x="-8848991" y="2184844"/>
            <a:ext cx="7631436" cy="452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Picture background">
            <a:extLst>
              <a:ext uri="{FF2B5EF4-FFF2-40B4-BE49-F238E27FC236}">
                <a16:creationId xmlns:a16="http://schemas.microsoft.com/office/drawing/2014/main" id="{20EB2110-F90E-BFE0-3FE4-E6ABD2F81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688" l="469" r="89437">
                        <a14:foregroundMark x1="9624" y1="70313" x2="5399" y2="82344"/>
                        <a14:foregroundMark x1="5399" y1="82344" x2="9390" y2="93438"/>
                        <a14:foregroundMark x1="9390" y1="93438" x2="25117" y2="94844"/>
                        <a14:foregroundMark x1="25117" y1="94844" x2="53756" y2="94063"/>
                        <a14:foregroundMark x1="53756" y1="94063" x2="66901" y2="95938"/>
                        <a14:foregroundMark x1="4695" y1="74375" x2="235" y2="88594"/>
                        <a14:foregroundMark x1="235" y1="88594" x2="9624" y2="96875"/>
                        <a14:foregroundMark x1="9624" y1="96875" x2="37324" y2="95625"/>
                        <a14:foregroundMark x1="2817" y1="76719" x2="1878" y2="91719"/>
                        <a14:foregroundMark x1="1878" y1="91719" x2="7981" y2="97031"/>
                        <a14:foregroundMark x1="7981" y1="91875" x2="704" y2="98125"/>
                        <a14:foregroundMark x1="7277" y1="91094" x2="1174" y2="99688"/>
                        <a14:foregroundMark x1="7277" y1="97344" x2="6808" y2="9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66" y="-738738"/>
            <a:ext cx="5056579" cy="7596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45A859-62B3-999A-D82E-4FE8D808FAB4}"/>
              </a:ext>
            </a:extLst>
          </p:cNvPr>
          <p:cNvSpPr txBox="1"/>
          <p:nvPr/>
        </p:nvSpPr>
        <p:spPr>
          <a:xfrm>
            <a:off x="6095999" y="2710107"/>
            <a:ext cx="566057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b="1" dirty="0">
                <a:latin typeface="Montserrat Medium" pitchFamily="2" charset="-52"/>
                <a:cs typeface="Courier New" panose="02070309020205020404" pitchFamily="49" charset="0"/>
              </a:rPr>
              <a:t>Python — </a:t>
            </a:r>
            <a:r>
              <a:rPr lang="ru-RU" altLang="ru-RU" sz="2800" b="1" dirty="0">
                <a:latin typeface="Montserrat Medium" pitchFamily="2" charset="-52"/>
                <a:cs typeface="Courier New" panose="02070309020205020404" pitchFamily="49" charset="0"/>
                <a:hlinkClick r:id="rId6" tooltip="Высокоуровневый язык программирован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высокоуровневый язык программирования</a:t>
            </a:r>
            <a:r>
              <a:rPr lang="ru-RU" altLang="ru-RU" sz="2800" b="1" dirty="0">
                <a:latin typeface="Montserrat Medium" pitchFamily="2" charset="-52"/>
                <a:cs typeface="Courier New" panose="02070309020205020404" pitchFamily="49" charset="0"/>
              </a:rPr>
              <a:t> </a:t>
            </a:r>
            <a:endParaRPr lang="en-US" altLang="ru-RU" sz="2800" b="1" dirty="0">
              <a:latin typeface="Montserrat Medium" pitchFamily="2" charset="-5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b="1" dirty="0">
                <a:latin typeface="Montserrat Medium" pitchFamily="2" charset="-52"/>
                <a:cs typeface="Courier New" panose="02070309020205020404" pitchFamily="49" charset="0"/>
              </a:rPr>
              <a:t>общего назначения</a:t>
            </a:r>
            <a:r>
              <a:rPr lang="en-US" altLang="ru-RU" sz="2800" b="1" dirty="0">
                <a:latin typeface="Montserrat Medium" pitchFamily="2" charset="-52"/>
                <a:cs typeface="Courier New" panose="02070309020205020404" pitchFamily="49" charset="0"/>
              </a:rPr>
              <a:t> </a:t>
            </a:r>
            <a:r>
              <a:rPr lang="ru-RU" altLang="ru-RU" sz="2800" b="1" dirty="0">
                <a:latin typeface="Montserrat Medium" pitchFamily="2" charset="-52"/>
                <a:cs typeface="Courier New" panose="02070309020205020404" pitchFamily="49" charset="0"/>
              </a:rPr>
              <a:t>с </a:t>
            </a:r>
            <a:r>
              <a:rPr lang="ru-RU" altLang="ru-RU" sz="2800" b="1" dirty="0">
                <a:latin typeface="Montserrat Medium" pitchFamily="2" charset="-52"/>
                <a:cs typeface="Courier New" panose="02070309020205020404" pitchFamily="49" charset="0"/>
                <a:hlinkClick r:id="rId7" tooltip="Динамическая типизац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динамической</a:t>
            </a:r>
            <a:r>
              <a:rPr lang="ru-RU" altLang="ru-RU" sz="2800" b="1" dirty="0">
                <a:latin typeface="Montserrat Medium" pitchFamily="2" charset="-52"/>
                <a:cs typeface="Courier New" panose="02070309020205020404" pitchFamily="49" charset="0"/>
              </a:rPr>
              <a:t> </a:t>
            </a:r>
            <a:r>
              <a:rPr lang="ru-RU" altLang="ru-RU" sz="2800" b="1" dirty="0">
                <a:latin typeface="Montserrat Medium" pitchFamily="2" charset="-52"/>
                <a:cs typeface="Courier New" panose="02070309020205020404" pitchFamily="49" charset="0"/>
                <a:hlinkClick r:id="rId8" tooltip="Строгая типизация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строгой</a:t>
            </a:r>
            <a:r>
              <a:rPr lang="ru-RU" altLang="ru-RU" sz="2800" b="1" dirty="0">
                <a:latin typeface="Montserrat Medium" pitchFamily="2" charset="-52"/>
                <a:cs typeface="Courier New" panose="02070309020205020404" pitchFamily="49" charset="0"/>
              </a:rPr>
              <a:t> </a:t>
            </a:r>
            <a:endParaRPr lang="en-US" altLang="ru-RU" sz="2800" b="1" dirty="0">
              <a:latin typeface="Montserrat Medium" pitchFamily="2" charset="-52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800" b="1" dirty="0">
                <a:latin typeface="Montserrat Medium" pitchFamily="2" charset="-52"/>
                <a:cs typeface="Courier New" panose="02070309020205020404" pitchFamily="49" charset="0"/>
              </a:rPr>
              <a:t>типизацией и автоматическим управлением памятью.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FC985-9F41-38C9-681F-5C9F2854B7C4}"/>
              </a:ext>
            </a:extLst>
          </p:cNvPr>
          <p:cNvSpPr txBox="1"/>
          <p:nvPr/>
        </p:nvSpPr>
        <p:spPr>
          <a:xfrm>
            <a:off x="14934771" y="5247506"/>
            <a:ext cx="43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Подготовил </a:t>
            </a:r>
            <a:r>
              <a:rPr lang="ru-RU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Садуллаев</a:t>
            </a:r>
            <a:r>
              <a:rPr lang="ru-RU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Р.З.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7BF99-5289-81B9-3A11-0F1437F55E69}"/>
              </a:ext>
            </a:extLst>
          </p:cNvPr>
          <p:cNvSpPr txBox="1"/>
          <p:nvPr/>
        </p:nvSpPr>
        <p:spPr>
          <a:xfrm>
            <a:off x="3779603" y="-2460190"/>
            <a:ext cx="3875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Black" pitchFamily="2" charset="-52"/>
              </a:rPr>
              <a:t>Web</a:t>
            </a:r>
            <a:endParaRPr lang="ru-RU" sz="3200" dirty="0">
              <a:solidFill>
                <a:schemeClr val="bg1"/>
              </a:solidFill>
              <a:latin typeface="Montserrat Black" pitchFamily="2" charset="-52"/>
            </a:endParaRPr>
          </a:p>
          <a:p>
            <a:r>
              <a:rPr lang="ru-RU" sz="3200" dirty="0">
                <a:solidFill>
                  <a:schemeClr val="bg1"/>
                </a:solidFill>
                <a:latin typeface="Montserrat Black" pitchFamily="2" charset="-52"/>
              </a:rPr>
              <a:t>разработка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77057-59C3-DAF6-9869-F4B710B67B5B}"/>
              </a:ext>
            </a:extLst>
          </p:cNvPr>
          <p:cNvSpPr txBox="1"/>
          <p:nvPr/>
        </p:nvSpPr>
        <p:spPr>
          <a:xfrm>
            <a:off x="3779603" y="-1273622"/>
            <a:ext cx="534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Python широко используется для создания веб-приложений и веб-сайтов, благодаря простому и понятному синтаксису.</a:t>
            </a:r>
          </a:p>
        </p:txBody>
      </p:sp>
      <p:sp>
        <p:nvSpPr>
          <p:cNvPr id="16" name="Равнобедренный треугольник 15">
            <a:extLst>
              <a:ext uri="{FF2B5EF4-FFF2-40B4-BE49-F238E27FC236}">
                <a16:creationId xmlns:a16="http://schemas.microsoft.com/office/drawing/2014/main" id="{60989D7C-60BE-3CCA-F814-A5413DBD7CCC}"/>
              </a:ext>
            </a:extLst>
          </p:cNvPr>
          <p:cNvSpPr/>
          <p:nvPr/>
        </p:nvSpPr>
        <p:spPr>
          <a:xfrm rot="3807489">
            <a:off x="-5087306" y="1283899"/>
            <a:ext cx="1623898" cy="60127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8706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accel="47000" decel="4900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ADCF7F56-AC86-DB42-FEBA-5DC615FCC7DF}"/>
              </a:ext>
            </a:extLst>
          </p:cNvPr>
          <p:cNvSpPr/>
          <p:nvPr/>
        </p:nvSpPr>
        <p:spPr>
          <a:xfrm>
            <a:off x="-2287369" y="938084"/>
            <a:ext cx="5349884" cy="4981833"/>
          </a:xfrm>
          <a:prstGeom prst="ellipse">
            <a:avLst/>
          </a:prstGeom>
          <a:noFill/>
          <a:ln w="215900" cap="rnd">
            <a:solidFill>
              <a:srgbClr val="FFD43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098CD-DE94-B946-3A59-DA04C57352F7}"/>
              </a:ext>
            </a:extLst>
          </p:cNvPr>
          <p:cNvSpPr txBox="1"/>
          <p:nvPr/>
        </p:nvSpPr>
        <p:spPr>
          <a:xfrm>
            <a:off x="9661975" y="17253"/>
            <a:ext cx="2518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 Black" pitchFamily="2" charset="-52"/>
                <a:cs typeface="Courier New" panose="02070309020205020404" pitchFamily="49" charset="0"/>
              </a:rPr>
              <a:t>Введение в</a:t>
            </a:r>
            <a:endParaRPr lang="en-US" sz="2800" b="1" dirty="0">
              <a:solidFill>
                <a:schemeClr val="bg1"/>
              </a:solidFill>
              <a:latin typeface="Montserrat Black" pitchFamily="2" charset="-52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Montserrat Black" pitchFamily="2" charset="-52"/>
                <a:cs typeface="Courier New" panose="02070309020205020404" pitchFamily="49" charset="0"/>
              </a:rPr>
              <a:t>Python </a:t>
            </a:r>
            <a:endParaRPr lang="ru-RU" sz="2800" b="1" dirty="0">
              <a:solidFill>
                <a:schemeClr val="bg1"/>
              </a:solidFill>
              <a:latin typeface="Montserrat Black" pitchFamily="2" charset="-52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B3DBC-6FEB-25BD-B45B-3326B8D196BA}"/>
              </a:ext>
            </a:extLst>
          </p:cNvPr>
          <p:cNvSpPr txBox="1"/>
          <p:nvPr/>
        </p:nvSpPr>
        <p:spPr>
          <a:xfrm>
            <a:off x="3779603" y="2242432"/>
            <a:ext cx="3875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Montserrat Black" pitchFamily="2" charset="-52"/>
              </a:rPr>
              <a:t>Web</a:t>
            </a:r>
            <a:endParaRPr lang="ru-RU" sz="3200" dirty="0">
              <a:solidFill>
                <a:schemeClr val="bg1"/>
              </a:solidFill>
              <a:latin typeface="Montserrat Black" pitchFamily="2" charset="-52"/>
            </a:endParaRPr>
          </a:p>
          <a:p>
            <a:r>
              <a:rPr lang="ru-RU" sz="3200" dirty="0">
                <a:solidFill>
                  <a:schemeClr val="bg1"/>
                </a:solidFill>
                <a:latin typeface="Montserrat Black" pitchFamily="2" charset="-52"/>
              </a:rPr>
              <a:t>разработка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EEAF0-E89C-4007-7ECE-853C839970A2}"/>
              </a:ext>
            </a:extLst>
          </p:cNvPr>
          <p:cNvSpPr txBox="1"/>
          <p:nvPr/>
        </p:nvSpPr>
        <p:spPr>
          <a:xfrm>
            <a:off x="3779603" y="3429000"/>
            <a:ext cx="534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Python широко используется для создания веб-приложений и веб-сайтов, благодаря простому и понятному синтаксису.</a:t>
            </a:r>
          </a:p>
        </p:txBody>
      </p:sp>
      <p:pic>
        <p:nvPicPr>
          <p:cNvPr id="6" name="Picture 2" descr="Picture background">
            <a:extLst>
              <a:ext uri="{FF2B5EF4-FFF2-40B4-BE49-F238E27FC236}">
                <a16:creationId xmlns:a16="http://schemas.microsoft.com/office/drawing/2014/main" id="{C6DFC860-74C9-51C3-E36F-92717861A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688" l="469" r="89437">
                        <a14:foregroundMark x1="9624" y1="70313" x2="5399" y2="82344"/>
                        <a14:foregroundMark x1="5399" y1="82344" x2="9390" y2="93438"/>
                        <a14:foregroundMark x1="9390" y1="93438" x2="25117" y2="94844"/>
                        <a14:foregroundMark x1="25117" y1="94844" x2="53756" y2="94063"/>
                        <a14:foregroundMark x1="53756" y1="94063" x2="66901" y2="95938"/>
                        <a14:foregroundMark x1="4695" y1="74375" x2="235" y2="88594"/>
                        <a14:foregroundMark x1="235" y1="88594" x2="9624" y2="96875"/>
                        <a14:foregroundMark x1="9624" y1="96875" x2="37324" y2="95625"/>
                        <a14:foregroundMark x1="2817" y1="76719" x2="1878" y2="91719"/>
                        <a14:foregroundMark x1="1878" y1="91719" x2="7981" y2="97031"/>
                        <a14:foregroundMark x1="7981" y1="91875" x2="704" y2="98125"/>
                        <a14:foregroundMark x1="7277" y1="91094" x2="1174" y2="99688"/>
                        <a14:foregroundMark x1="7277" y1="97344" x2="6808" y2="967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97159" y="870539"/>
            <a:ext cx="3985404" cy="598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EDAE4A6C-B292-C70E-6DC6-3BCA972CD7EA}"/>
              </a:ext>
            </a:extLst>
          </p:cNvPr>
          <p:cNvSpPr/>
          <p:nvPr/>
        </p:nvSpPr>
        <p:spPr>
          <a:xfrm rot="3807489">
            <a:off x="-46958" y="1283899"/>
            <a:ext cx="1623898" cy="60127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9E3B55-E12C-2F9C-070E-04806B4E3E3D}"/>
              </a:ext>
            </a:extLst>
          </p:cNvPr>
          <p:cNvSpPr txBox="1"/>
          <p:nvPr/>
        </p:nvSpPr>
        <p:spPr>
          <a:xfrm>
            <a:off x="2579494" y="-2579392"/>
            <a:ext cx="3497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Black" pitchFamily="2" charset="-52"/>
              </a:rPr>
              <a:t>Анализ данных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1EB6DC-1EEF-CDFF-C20F-8364D790B481}"/>
              </a:ext>
            </a:extLst>
          </p:cNvPr>
          <p:cNvSpPr txBox="1"/>
          <p:nvPr/>
        </p:nvSpPr>
        <p:spPr>
          <a:xfrm>
            <a:off x="2579494" y="-1392824"/>
            <a:ext cx="534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 Python популярен среди аналитиков данных и специалистов по машинному обучению, благодаря богатому набору библиотек.</a:t>
            </a:r>
          </a:p>
        </p:txBody>
      </p:sp>
    </p:spTree>
    <p:extLst>
      <p:ext uri="{BB962C8B-B14F-4D97-AF65-F5344CB8AC3E}">
        <p14:creationId xmlns:p14="http://schemas.microsoft.com/office/powerpoint/2010/main" val="890421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ADCF7F56-AC86-DB42-FEBA-5DC615FCC7DF}"/>
              </a:ext>
            </a:extLst>
          </p:cNvPr>
          <p:cNvSpPr/>
          <p:nvPr/>
        </p:nvSpPr>
        <p:spPr>
          <a:xfrm rot="1516362">
            <a:off x="-2287369" y="938084"/>
            <a:ext cx="5349884" cy="4981833"/>
          </a:xfrm>
          <a:prstGeom prst="ellipse">
            <a:avLst/>
          </a:prstGeom>
          <a:noFill/>
          <a:ln w="215900" cap="rnd">
            <a:solidFill>
              <a:srgbClr val="FFD43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098CD-DE94-B946-3A59-DA04C57352F7}"/>
              </a:ext>
            </a:extLst>
          </p:cNvPr>
          <p:cNvSpPr txBox="1"/>
          <p:nvPr/>
        </p:nvSpPr>
        <p:spPr>
          <a:xfrm>
            <a:off x="9661975" y="17253"/>
            <a:ext cx="2518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 Black" pitchFamily="2" charset="-52"/>
                <a:cs typeface="Courier New" panose="02070309020205020404" pitchFamily="49" charset="0"/>
              </a:rPr>
              <a:t>Введение в</a:t>
            </a:r>
            <a:endParaRPr lang="en-US" sz="2800" b="1" dirty="0">
              <a:solidFill>
                <a:schemeClr val="bg1"/>
              </a:solidFill>
              <a:latin typeface="Montserrat Black" pitchFamily="2" charset="-52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Montserrat Black" pitchFamily="2" charset="-52"/>
                <a:cs typeface="Courier New" panose="02070309020205020404" pitchFamily="49" charset="0"/>
              </a:rPr>
              <a:t>Python </a:t>
            </a:r>
            <a:endParaRPr lang="ru-RU" sz="2800" b="1" dirty="0">
              <a:solidFill>
                <a:schemeClr val="bg1"/>
              </a:solidFill>
              <a:latin typeface="Montserrat Black" pitchFamily="2" charset="-52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B3DBC-6FEB-25BD-B45B-3326B8D196BA}"/>
              </a:ext>
            </a:extLst>
          </p:cNvPr>
          <p:cNvSpPr txBox="1"/>
          <p:nvPr/>
        </p:nvSpPr>
        <p:spPr>
          <a:xfrm>
            <a:off x="2495550" y="5636938"/>
            <a:ext cx="3875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alpha val="30000"/>
                  </a:schemeClr>
                </a:solidFill>
                <a:latin typeface="Montserrat Black" pitchFamily="2" charset="-52"/>
              </a:rPr>
              <a:t>Web</a:t>
            </a:r>
            <a:endParaRPr lang="ru-RU" sz="3200" dirty="0">
              <a:solidFill>
                <a:schemeClr val="bg1">
                  <a:alpha val="30000"/>
                </a:schemeClr>
              </a:solidFill>
              <a:latin typeface="Montserrat Black" pitchFamily="2" charset="-52"/>
            </a:endParaRPr>
          </a:p>
          <a:p>
            <a:r>
              <a:rPr lang="ru-RU" sz="3200" dirty="0">
                <a:solidFill>
                  <a:schemeClr val="bg1">
                    <a:alpha val="30000"/>
                  </a:schemeClr>
                </a:solidFill>
                <a:latin typeface="Montserrat Black" pitchFamily="2" charset="-52"/>
              </a:rPr>
              <a:t>разработка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EEAF0-E89C-4007-7ECE-853C839970A2}"/>
              </a:ext>
            </a:extLst>
          </p:cNvPr>
          <p:cNvSpPr txBox="1"/>
          <p:nvPr/>
        </p:nvSpPr>
        <p:spPr>
          <a:xfrm>
            <a:off x="2495550" y="6823506"/>
            <a:ext cx="534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alpha val="30000"/>
                  </a:schemeClr>
                </a:solidFill>
                <a:latin typeface="Montserrat Medium" pitchFamily="2" charset="-52"/>
              </a:rPr>
              <a:t>Python широко используется для создания веб-приложений и веб-сайтов, благодаря простому и понятному синтаксису.</a:t>
            </a:r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EDAE4A6C-B292-C70E-6DC6-3BCA972CD7EA}"/>
              </a:ext>
            </a:extLst>
          </p:cNvPr>
          <p:cNvSpPr/>
          <p:nvPr/>
        </p:nvSpPr>
        <p:spPr>
          <a:xfrm rot="3807489">
            <a:off x="-46958" y="1283899"/>
            <a:ext cx="1623898" cy="60127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F2A1B-E715-D63D-4177-B3D70F6F2CEA}"/>
              </a:ext>
            </a:extLst>
          </p:cNvPr>
          <p:cNvSpPr txBox="1"/>
          <p:nvPr/>
        </p:nvSpPr>
        <p:spPr>
          <a:xfrm>
            <a:off x="3779603" y="2242432"/>
            <a:ext cx="3497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Black" pitchFamily="2" charset="-52"/>
              </a:rPr>
              <a:t>Анализ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A40B2-4C75-BE62-5C1C-1B539B35C812}"/>
              </a:ext>
            </a:extLst>
          </p:cNvPr>
          <p:cNvSpPr txBox="1"/>
          <p:nvPr/>
        </p:nvSpPr>
        <p:spPr>
          <a:xfrm>
            <a:off x="3779603" y="3429000"/>
            <a:ext cx="534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 Python популярен среди аналитиков данных и специалистов по машинному обучению, благодаря богатому набору библиотек.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75A3D7-26A2-1A95-D76B-889A290A0E2F}"/>
              </a:ext>
            </a:extLst>
          </p:cNvPr>
          <p:cNvSpPr txBox="1"/>
          <p:nvPr/>
        </p:nvSpPr>
        <p:spPr>
          <a:xfrm>
            <a:off x="2495550" y="-1973104"/>
            <a:ext cx="3947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Black" pitchFamily="2" charset="-52"/>
              </a:rPr>
              <a:t>Автоматизация задач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996B1-8076-BD53-FF44-9300601AB74C}"/>
              </a:ext>
            </a:extLst>
          </p:cNvPr>
          <p:cNvSpPr txBox="1"/>
          <p:nvPr/>
        </p:nvSpPr>
        <p:spPr>
          <a:xfrm>
            <a:off x="2495550" y="-786536"/>
            <a:ext cx="534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Python применяется для создания скриптов и автоматизации </a:t>
            </a:r>
            <a:r>
              <a:rPr lang="ru-RU" dirty="0" err="1">
                <a:solidFill>
                  <a:schemeClr val="bg1"/>
                </a:solidFill>
                <a:latin typeface="Montserrat Medium" pitchFamily="2" charset="-52"/>
              </a:rPr>
              <a:t>рутиных</a:t>
            </a:r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 задач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79FDDE-FB69-9E29-0B38-AB5C202ADBFD}"/>
              </a:ext>
            </a:extLst>
          </p:cNvPr>
          <p:cNvSpPr txBox="1"/>
          <p:nvPr/>
        </p:nvSpPr>
        <p:spPr>
          <a:xfrm>
            <a:off x="2524239" y="-2159089"/>
            <a:ext cx="3947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Black" pitchFamily="2" charset="-52"/>
              </a:rPr>
              <a:t>Искусственный интеллект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DCF9F9-2B9F-F353-0611-62814D7C33FC}"/>
              </a:ext>
            </a:extLst>
          </p:cNvPr>
          <p:cNvSpPr txBox="1"/>
          <p:nvPr/>
        </p:nvSpPr>
        <p:spPr>
          <a:xfrm>
            <a:off x="2524239" y="-972521"/>
            <a:ext cx="534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Python является одним из основных языков программирования в области разработки и обучения нейронных сетей</a:t>
            </a:r>
          </a:p>
        </p:txBody>
      </p:sp>
    </p:spTree>
    <p:extLst>
      <p:ext uri="{BB962C8B-B14F-4D97-AF65-F5344CB8AC3E}">
        <p14:creationId xmlns:p14="http://schemas.microsoft.com/office/powerpoint/2010/main" val="3255364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ADCF7F56-AC86-DB42-FEBA-5DC615FCC7DF}"/>
              </a:ext>
            </a:extLst>
          </p:cNvPr>
          <p:cNvSpPr/>
          <p:nvPr/>
        </p:nvSpPr>
        <p:spPr>
          <a:xfrm rot="3047975">
            <a:off x="-2287369" y="938084"/>
            <a:ext cx="5349884" cy="4981833"/>
          </a:xfrm>
          <a:prstGeom prst="ellipse">
            <a:avLst/>
          </a:prstGeom>
          <a:noFill/>
          <a:ln w="215900" cap="rnd">
            <a:solidFill>
              <a:srgbClr val="FFD43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098CD-DE94-B946-3A59-DA04C57352F7}"/>
              </a:ext>
            </a:extLst>
          </p:cNvPr>
          <p:cNvSpPr txBox="1"/>
          <p:nvPr/>
        </p:nvSpPr>
        <p:spPr>
          <a:xfrm>
            <a:off x="9661975" y="17253"/>
            <a:ext cx="2518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 Black" pitchFamily="2" charset="-52"/>
                <a:cs typeface="Courier New" panose="02070309020205020404" pitchFamily="49" charset="0"/>
              </a:rPr>
              <a:t>Введение в</a:t>
            </a:r>
            <a:endParaRPr lang="en-US" sz="2800" b="1" dirty="0">
              <a:solidFill>
                <a:schemeClr val="bg1"/>
              </a:solidFill>
              <a:latin typeface="Montserrat Black" pitchFamily="2" charset="-52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Montserrat Black" pitchFamily="2" charset="-52"/>
                <a:cs typeface="Courier New" panose="02070309020205020404" pitchFamily="49" charset="0"/>
              </a:rPr>
              <a:t>Python </a:t>
            </a:r>
            <a:endParaRPr lang="ru-RU" sz="2800" b="1" dirty="0">
              <a:solidFill>
                <a:schemeClr val="bg1"/>
              </a:solidFill>
              <a:latin typeface="Montserrat Black" pitchFamily="2" charset="-52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B3DBC-6FEB-25BD-B45B-3326B8D196BA}"/>
              </a:ext>
            </a:extLst>
          </p:cNvPr>
          <p:cNvSpPr txBox="1"/>
          <p:nvPr/>
        </p:nvSpPr>
        <p:spPr>
          <a:xfrm>
            <a:off x="186690" y="7932297"/>
            <a:ext cx="38753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alpha val="30000"/>
                  </a:schemeClr>
                </a:solidFill>
                <a:latin typeface="Montserrat Black" pitchFamily="2" charset="-52"/>
              </a:rPr>
              <a:t>Web</a:t>
            </a:r>
            <a:endParaRPr lang="ru-RU" sz="3200" dirty="0">
              <a:solidFill>
                <a:schemeClr val="bg1">
                  <a:alpha val="30000"/>
                </a:schemeClr>
              </a:solidFill>
              <a:latin typeface="Montserrat Black" pitchFamily="2" charset="-52"/>
            </a:endParaRPr>
          </a:p>
          <a:p>
            <a:r>
              <a:rPr lang="ru-RU" sz="3200" dirty="0">
                <a:solidFill>
                  <a:schemeClr val="bg1">
                    <a:alpha val="30000"/>
                  </a:schemeClr>
                </a:solidFill>
                <a:latin typeface="Montserrat Black" pitchFamily="2" charset="-52"/>
              </a:rPr>
              <a:t>разработка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2EEAF0-E89C-4007-7ECE-853C839970A2}"/>
              </a:ext>
            </a:extLst>
          </p:cNvPr>
          <p:cNvSpPr txBox="1"/>
          <p:nvPr/>
        </p:nvSpPr>
        <p:spPr>
          <a:xfrm>
            <a:off x="186690" y="9118865"/>
            <a:ext cx="534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>
                    <a:alpha val="30000"/>
                  </a:schemeClr>
                </a:solidFill>
                <a:latin typeface="Montserrat Medium" pitchFamily="2" charset="-52"/>
              </a:rPr>
              <a:t>Python широко используется для создания веб-приложений и веб-сайтов, благодаря простому и понятному синтаксису.</a:t>
            </a:r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EDAE4A6C-B292-C70E-6DC6-3BCA972CD7EA}"/>
              </a:ext>
            </a:extLst>
          </p:cNvPr>
          <p:cNvSpPr/>
          <p:nvPr/>
        </p:nvSpPr>
        <p:spPr>
          <a:xfrm rot="3807489">
            <a:off x="-46958" y="1283899"/>
            <a:ext cx="1623898" cy="60127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F2A1B-E715-D63D-4177-B3D70F6F2CEA}"/>
              </a:ext>
            </a:extLst>
          </p:cNvPr>
          <p:cNvSpPr txBox="1"/>
          <p:nvPr/>
        </p:nvSpPr>
        <p:spPr>
          <a:xfrm>
            <a:off x="2563139" y="5671432"/>
            <a:ext cx="3497497" cy="1077218"/>
          </a:xfrm>
          <a:prstGeom prst="rect">
            <a:avLst/>
          </a:prstGeom>
          <a:solidFill>
            <a:srgbClr val="1B4E75">
              <a:alpha val="45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35000"/>
                  </a:schemeClr>
                </a:solidFill>
                <a:latin typeface="Montserrat Black" pitchFamily="2" charset="-52"/>
              </a:rPr>
              <a:t>Анализ данных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A40B2-4C75-BE62-5C1C-1B539B35C812}"/>
              </a:ext>
            </a:extLst>
          </p:cNvPr>
          <p:cNvSpPr txBox="1"/>
          <p:nvPr/>
        </p:nvSpPr>
        <p:spPr>
          <a:xfrm>
            <a:off x="2563139" y="6858000"/>
            <a:ext cx="534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 Python популярен среди аналитиков данных и специалистов по машинному обучению, благодаря богатому набору библиотек.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7820F-8D69-3D10-B466-F0C71EC578B6}"/>
              </a:ext>
            </a:extLst>
          </p:cNvPr>
          <p:cNvSpPr txBox="1"/>
          <p:nvPr/>
        </p:nvSpPr>
        <p:spPr>
          <a:xfrm>
            <a:off x="3779603" y="2242432"/>
            <a:ext cx="3947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Black" pitchFamily="2" charset="-52"/>
              </a:rPr>
              <a:t>Искусственный интеллект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263C5-5B76-7956-99C5-99D1CB258729}"/>
              </a:ext>
            </a:extLst>
          </p:cNvPr>
          <p:cNvSpPr txBox="1"/>
          <p:nvPr/>
        </p:nvSpPr>
        <p:spPr>
          <a:xfrm>
            <a:off x="3779603" y="3429000"/>
            <a:ext cx="534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Python является одним из основных языков программирования в области разработки и обучения нейронных сетей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B4E3BA-8FC5-1A28-A1C9-0F54A37B618D}"/>
              </a:ext>
            </a:extLst>
          </p:cNvPr>
          <p:cNvSpPr txBox="1"/>
          <p:nvPr/>
        </p:nvSpPr>
        <p:spPr>
          <a:xfrm>
            <a:off x="2495550" y="-1973104"/>
            <a:ext cx="3947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Black" pitchFamily="2" charset="-52"/>
              </a:rPr>
              <a:t>Автоматизация задач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FFFC42-1083-E64B-6476-5429D9FEF793}"/>
              </a:ext>
            </a:extLst>
          </p:cNvPr>
          <p:cNvSpPr txBox="1"/>
          <p:nvPr/>
        </p:nvSpPr>
        <p:spPr>
          <a:xfrm>
            <a:off x="2495550" y="-786536"/>
            <a:ext cx="534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Python применяется для создания скриптов и автоматизации </a:t>
            </a:r>
            <a:r>
              <a:rPr lang="ru-RU" dirty="0" err="1">
                <a:solidFill>
                  <a:schemeClr val="bg1"/>
                </a:solidFill>
                <a:latin typeface="Montserrat Medium" pitchFamily="2" charset="-52"/>
              </a:rPr>
              <a:t>рутиных</a:t>
            </a:r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 задач</a:t>
            </a:r>
          </a:p>
        </p:txBody>
      </p:sp>
    </p:spTree>
    <p:extLst>
      <p:ext uri="{BB962C8B-B14F-4D97-AF65-F5344CB8AC3E}">
        <p14:creationId xmlns:p14="http://schemas.microsoft.com/office/powerpoint/2010/main" val="3336653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ADCF7F56-AC86-DB42-FEBA-5DC615FCC7DF}"/>
              </a:ext>
            </a:extLst>
          </p:cNvPr>
          <p:cNvSpPr/>
          <p:nvPr/>
        </p:nvSpPr>
        <p:spPr>
          <a:xfrm rot="5400000">
            <a:off x="-2287369" y="938084"/>
            <a:ext cx="5349884" cy="4981833"/>
          </a:xfrm>
          <a:prstGeom prst="ellipse">
            <a:avLst/>
          </a:prstGeom>
          <a:noFill/>
          <a:ln w="215900" cap="rnd">
            <a:solidFill>
              <a:srgbClr val="FFD43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689CC6B8-93C3-811E-BEDB-936591A038C8}"/>
              </a:ext>
            </a:extLst>
          </p:cNvPr>
          <p:cNvSpPr/>
          <p:nvPr/>
        </p:nvSpPr>
        <p:spPr>
          <a:xfrm rot="3807489">
            <a:off x="-3568747" y="2417563"/>
            <a:ext cx="1623898" cy="6012776"/>
          </a:xfrm>
          <a:prstGeom prst="triangle">
            <a:avLst/>
          </a:prstGeom>
          <a:solidFill>
            <a:srgbClr val="FFD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098CD-DE94-B946-3A59-DA04C57352F7}"/>
              </a:ext>
            </a:extLst>
          </p:cNvPr>
          <p:cNvSpPr txBox="1"/>
          <p:nvPr/>
        </p:nvSpPr>
        <p:spPr>
          <a:xfrm>
            <a:off x="9661975" y="0"/>
            <a:ext cx="2518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bg1"/>
                </a:solidFill>
                <a:latin typeface="Montserrat Black" pitchFamily="2" charset="-52"/>
                <a:cs typeface="Courier New" panose="02070309020205020404" pitchFamily="49" charset="0"/>
              </a:rPr>
              <a:t>Введение в</a:t>
            </a:r>
            <a:endParaRPr lang="en-US" sz="2800" b="1" dirty="0">
              <a:solidFill>
                <a:schemeClr val="bg1"/>
              </a:solidFill>
              <a:latin typeface="Montserrat Black" pitchFamily="2" charset="-52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Montserrat Black" pitchFamily="2" charset="-52"/>
                <a:cs typeface="Courier New" panose="02070309020205020404" pitchFamily="49" charset="0"/>
              </a:rPr>
              <a:t>Python </a:t>
            </a:r>
            <a:endParaRPr lang="ru-RU" sz="2800" b="1" dirty="0">
              <a:solidFill>
                <a:schemeClr val="bg1"/>
              </a:solidFill>
              <a:latin typeface="Montserrat Black" pitchFamily="2" charset="-52"/>
              <a:cs typeface="Courier New" panose="02070309020205020404" pitchFamily="49" charset="0"/>
            </a:endParaRPr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EDAE4A6C-B292-C70E-6DC6-3BCA972CD7EA}"/>
              </a:ext>
            </a:extLst>
          </p:cNvPr>
          <p:cNvSpPr/>
          <p:nvPr/>
        </p:nvSpPr>
        <p:spPr>
          <a:xfrm rot="3807489">
            <a:off x="-46958" y="1283899"/>
            <a:ext cx="1623898" cy="6012776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7820F-8D69-3D10-B466-F0C71EC578B6}"/>
              </a:ext>
            </a:extLst>
          </p:cNvPr>
          <p:cNvSpPr txBox="1"/>
          <p:nvPr/>
        </p:nvSpPr>
        <p:spPr>
          <a:xfrm>
            <a:off x="2495550" y="5780938"/>
            <a:ext cx="3947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30000"/>
                  </a:schemeClr>
                </a:solidFill>
                <a:latin typeface="Montserrat Black" pitchFamily="2" charset="-52"/>
              </a:rPr>
              <a:t>Искусственный интеллект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8263C5-5B76-7956-99C5-99D1CB258729}"/>
              </a:ext>
            </a:extLst>
          </p:cNvPr>
          <p:cNvSpPr txBox="1"/>
          <p:nvPr/>
        </p:nvSpPr>
        <p:spPr>
          <a:xfrm>
            <a:off x="2495550" y="6967506"/>
            <a:ext cx="5349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Python является одним из основных языков программирования в области разработки и обучения нейронных сетей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7651B-7E56-CBA0-F091-AC7C742B616E}"/>
              </a:ext>
            </a:extLst>
          </p:cNvPr>
          <p:cNvSpPr txBox="1"/>
          <p:nvPr/>
        </p:nvSpPr>
        <p:spPr>
          <a:xfrm>
            <a:off x="3779603" y="2242432"/>
            <a:ext cx="3947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  <a:latin typeface="Montserrat Black" pitchFamily="2" charset="-52"/>
              </a:rPr>
              <a:t>Автоматизация задач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C66BB4-8F1F-A996-D201-F86EC4B78B26}"/>
              </a:ext>
            </a:extLst>
          </p:cNvPr>
          <p:cNvSpPr txBox="1"/>
          <p:nvPr/>
        </p:nvSpPr>
        <p:spPr>
          <a:xfrm>
            <a:off x="3779603" y="3429000"/>
            <a:ext cx="5349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Python применяется для создания скриптов и автоматизации </a:t>
            </a:r>
            <a:r>
              <a:rPr lang="ru-RU" dirty="0" err="1">
                <a:solidFill>
                  <a:schemeClr val="bg1"/>
                </a:solidFill>
                <a:latin typeface="Montserrat Medium" pitchFamily="2" charset="-52"/>
              </a:rPr>
              <a:t>рутиных</a:t>
            </a:r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 задач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EE68F-B459-241F-3CA1-2118E8AB9137}"/>
              </a:ext>
            </a:extLst>
          </p:cNvPr>
          <p:cNvSpPr txBox="1"/>
          <p:nvPr/>
        </p:nvSpPr>
        <p:spPr>
          <a:xfrm>
            <a:off x="114408" y="8089168"/>
            <a:ext cx="3497497" cy="1077218"/>
          </a:xfrm>
          <a:prstGeom prst="rect">
            <a:avLst/>
          </a:prstGeom>
          <a:solidFill>
            <a:srgbClr val="1B4E75">
              <a:alpha val="45000"/>
            </a:srgbClr>
          </a:solidFill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>
                    <a:alpha val="35000"/>
                  </a:schemeClr>
                </a:solidFill>
                <a:latin typeface="Montserrat Black" pitchFamily="2" charset="-52"/>
              </a:rPr>
              <a:t>Анализ данных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0A43BB-FB52-FEC0-A36D-39345E9E6E87}"/>
              </a:ext>
            </a:extLst>
          </p:cNvPr>
          <p:cNvSpPr txBox="1"/>
          <p:nvPr/>
        </p:nvSpPr>
        <p:spPr>
          <a:xfrm>
            <a:off x="114408" y="9275736"/>
            <a:ext cx="5349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Montserrat Medium" pitchFamily="2" charset="-52"/>
              </a:rPr>
              <a:t> Python популярен среди аналитиков данных и специалистов по машинному обучению, благодаря богатому набору библиотек.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CE7049-AFE4-2503-7C00-07052E85CC98}"/>
              </a:ext>
            </a:extLst>
          </p:cNvPr>
          <p:cNvSpPr txBox="1"/>
          <p:nvPr/>
        </p:nvSpPr>
        <p:spPr>
          <a:xfrm>
            <a:off x="12460955" y="1608083"/>
            <a:ext cx="6068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latin typeface="Montserrat Black" pitchFamily="2" charset="-52"/>
              </a:rPr>
              <a:t>АВТОМАТИЗАЦИЯ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B68DAEE-9D7A-9FFC-2F0B-7B55D1350E9D}"/>
              </a:ext>
            </a:extLst>
          </p:cNvPr>
          <p:cNvSpPr/>
          <p:nvPr/>
        </p:nvSpPr>
        <p:spPr>
          <a:xfrm>
            <a:off x="2648606" y="8347836"/>
            <a:ext cx="3447393" cy="29782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/>
              <a:t>ОТСКАНИРЙТЕ</a:t>
            </a:r>
          </a:p>
        </p:txBody>
      </p:sp>
    </p:spTree>
    <p:extLst>
      <p:ext uri="{BB962C8B-B14F-4D97-AF65-F5344CB8AC3E}">
        <p14:creationId xmlns:p14="http://schemas.microsoft.com/office/powerpoint/2010/main" val="2395242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2CDD907B-8D9C-10B1-A9EF-3C8E7ACE82BE}"/>
              </a:ext>
            </a:extLst>
          </p:cNvPr>
          <p:cNvSpPr/>
          <p:nvPr/>
        </p:nvSpPr>
        <p:spPr>
          <a:xfrm rot="4948349">
            <a:off x="-5511016" y="938084"/>
            <a:ext cx="5349884" cy="4981833"/>
          </a:xfrm>
          <a:prstGeom prst="ellipse">
            <a:avLst/>
          </a:prstGeom>
          <a:noFill/>
          <a:ln w="215900" cap="rnd">
            <a:solidFill>
              <a:srgbClr val="FFD436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87E63D43-32D2-9269-714F-91D775753979}"/>
              </a:ext>
            </a:extLst>
          </p:cNvPr>
          <p:cNvSpPr/>
          <p:nvPr/>
        </p:nvSpPr>
        <p:spPr>
          <a:xfrm rot="3807489">
            <a:off x="615593" y="-14816617"/>
            <a:ext cx="11506176" cy="36491234"/>
          </a:xfrm>
          <a:prstGeom prst="triangle">
            <a:avLst/>
          </a:prstGeom>
          <a:solidFill>
            <a:srgbClr val="FFD4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EB88DC0F-D67E-E219-E1F2-F66DCB264883}"/>
              </a:ext>
            </a:extLst>
          </p:cNvPr>
          <p:cNvSpPr/>
          <p:nvPr/>
        </p:nvSpPr>
        <p:spPr>
          <a:xfrm rot="3807489">
            <a:off x="10290739" y="-17470277"/>
            <a:ext cx="11506176" cy="3649123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BF7E8-6428-F337-58FF-96705C0A89CA}"/>
              </a:ext>
            </a:extLst>
          </p:cNvPr>
          <p:cNvSpPr txBox="1"/>
          <p:nvPr/>
        </p:nvSpPr>
        <p:spPr>
          <a:xfrm>
            <a:off x="9661975" y="0"/>
            <a:ext cx="2518913" cy="954107"/>
          </a:xfrm>
          <a:prstGeom prst="rect">
            <a:avLst/>
          </a:prstGeom>
          <a:blipFill dpi="0" rotWithShape="1">
            <a:blip r:embed="rId2">
              <a:alphaModFix amt="1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Montserrat Black" pitchFamily="2" charset="-52"/>
                <a:cs typeface="Courier New" panose="02070309020205020404" pitchFamily="49" charset="0"/>
              </a:rPr>
              <a:t>Введение в</a:t>
            </a:r>
            <a:endParaRPr lang="en-US" sz="2800" b="1" dirty="0">
              <a:latin typeface="Montserrat Black" pitchFamily="2" charset="-52"/>
              <a:cs typeface="Courier New" panose="02070309020205020404" pitchFamily="49" charset="0"/>
            </a:endParaRPr>
          </a:p>
          <a:p>
            <a:r>
              <a:rPr lang="en-US" sz="2800" b="1" dirty="0">
                <a:latin typeface="Montserrat Black" pitchFamily="2" charset="-52"/>
                <a:cs typeface="Courier New" panose="02070309020205020404" pitchFamily="49" charset="0"/>
              </a:rPr>
              <a:t>Python </a:t>
            </a:r>
            <a:endParaRPr lang="ru-RU" sz="2800" b="1" dirty="0">
              <a:latin typeface="Montserrat Black" pitchFamily="2" charset="-52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776B06-A24C-1868-311F-69439E48B630}"/>
              </a:ext>
            </a:extLst>
          </p:cNvPr>
          <p:cNvSpPr txBox="1"/>
          <p:nvPr/>
        </p:nvSpPr>
        <p:spPr>
          <a:xfrm>
            <a:off x="6123224" y="1608083"/>
            <a:ext cx="60687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>
                <a:latin typeface="Montserrat Black" pitchFamily="2" charset="-52"/>
              </a:rPr>
              <a:t>АВТОМАТИЗАЦИЯ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ED0077-BB23-C70A-0506-E0AF4D63F2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4113" y="3429000"/>
            <a:ext cx="2873051" cy="287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293</Words>
  <Application>Microsoft Office PowerPoint</Application>
  <PresentationFormat>Широкоэкранный</PresentationFormat>
  <Paragraphs>55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Monser</vt:lpstr>
      <vt:lpstr>Montserrat Black</vt:lpstr>
      <vt:lpstr>Montserrat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7</cp:revision>
  <dcterms:created xsi:type="dcterms:W3CDTF">2024-10-04T15:06:42Z</dcterms:created>
  <dcterms:modified xsi:type="dcterms:W3CDTF">2024-10-06T13:54:08Z</dcterms:modified>
</cp:coreProperties>
</file>