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2" r:id="rId5"/>
    <p:sldId id="264" r:id="rId6"/>
    <p:sldId id="263" r:id="rId7"/>
    <p:sldId id="279" r:id="rId8"/>
    <p:sldId id="259" r:id="rId9"/>
    <p:sldId id="265" r:id="rId10"/>
    <p:sldId id="284" r:id="rId11"/>
    <p:sldId id="290" r:id="rId12"/>
    <p:sldId id="280" r:id="rId13"/>
    <p:sldId id="286" r:id="rId14"/>
    <p:sldId id="295" r:id="rId15"/>
    <p:sldId id="281" r:id="rId16"/>
    <p:sldId id="287" r:id="rId17"/>
    <p:sldId id="296" r:id="rId18"/>
    <p:sldId id="282" r:id="rId19"/>
    <p:sldId id="288" r:id="rId20"/>
    <p:sldId id="297" r:id="rId21"/>
    <p:sldId id="283" r:id="rId22"/>
    <p:sldId id="289" r:id="rId23"/>
    <p:sldId id="298" r:id="rId24"/>
    <p:sldId id="260" r:id="rId25"/>
    <p:sldId id="299" r:id="rId26"/>
    <p:sldId id="304" r:id="rId27"/>
    <p:sldId id="303" r:id="rId28"/>
    <p:sldId id="27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欣杰" initials="张" lastIdx="1" clrIdx="0">
    <p:extLst>
      <p:ext uri="{19B8F6BF-5375-455C-9EA6-DF929625EA0E}">
        <p15:presenceInfo xmlns:p15="http://schemas.microsoft.com/office/powerpoint/2012/main" userId="481e1a95d770c7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0" autoAdjust="0"/>
    <p:restoredTop sz="94728" autoAdjust="0"/>
  </p:normalViewPr>
  <p:slideViewPr>
    <p:cSldViewPr snapToGrid="0">
      <p:cViewPr varScale="1">
        <p:scale>
          <a:sx n="52" d="100"/>
          <a:sy n="52" d="100"/>
        </p:scale>
        <p:origin x="43" y="15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ndger\Desktop\&#24615;&#33021;&#20998;&#26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ndger\Desktop\&#24615;&#33021;&#20998;&#26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ndger\Desktop\&#24615;&#33021;&#20998;&#26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ndger\Desktop\&#24615;&#33021;&#20998;&#26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ndger\Desktop\&#24615;&#33021;&#20998;&#2651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ndger\Desktop\&#24615;&#33021;&#20998;&#2651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选择排序算法复杂度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Sheet1!$Q$23:$U$23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Sheet1!$Q$24:$U$24</c:f>
              <c:numCache>
                <c:formatCode>General</c:formatCode>
                <c:ptCount val="5"/>
                <c:pt idx="0">
                  <c:v>0.47485000000000005</c:v>
                </c:pt>
                <c:pt idx="1">
                  <c:v>1.8797000000000001</c:v>
                </c:pt>
                <c:pt idx="2">
                  <c:v>4.2554999999999996</c:v>
                </c:pt>
                <c:pt idx="3">
                  <c:v>7.5216000000000003</c:v>
                </c:pt>
                <c:pt idx="4">
                  <c:v>11.7729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18E-4E2A-ABCF-B87D0D1DBD66}"/>
            </c:ext>
          </c:extLst>
        </c:ser>
        <c:ser>
          <c:idx val="1"/>
          <c:order val="1"/>
          <c:tx>
            <c:v>理论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Sheet1!$B$23:$F$23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Sheet1!$B$42:$F$42</c:f>
              <c:numCache>
                <c:formatCode>General</c:formatCode>
                <c:ptCount val="5"/>
                <c:pt idx="0">
                  <c:v>0.47485000000000005</c:v>
                </c:pt>
                <c:pt idx="1">
                  <c:v>1.8994000000000002</c:v>
                </c:pt>
                <c:pt idx="2">
                  <c:v>4.2736500000000008</c:v>
                </c:pt>
                <c:pt idx="3">
                  <c:v>7.5976000000000008</c:v>
                </c:pt>
                <c:pt idx="4">
                  <c:v>11.871250000000002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18E-4E2A-ABCF-B87D0D1DBD6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88535935"/>
        <c:axId val="488554655"/>
      </c:scatterChart>
      <c:valAx>
        <c:axId val="4885359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数据个数</a:t>
                </a:r>
                <a:r>
                  <a:rPr lang="en-US" altLang="zh-CN"/>
                  <a:t>/</a:t>
                </a:r>
                <a:r>
                  <a:rPr lang="zh-CN" altLang="en-US"/>
                  <a:t>万个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8554655"/>
        <c:crosses val="autoZero"/>
        <c:crossBetween val="midCat"/>
      </c:valAx>
      <c:valAx>
        <c:axId val="488554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时间复杂度</a:t>
                </a:r>
                <a:r>
                  <a:rPr lang="en-US" altLang="zh-CN"/>
                  <a:t>/s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85359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冒泡排序算法复杂度</a:t>
            </a:r>
            <a:endParaRPr lang="en-US" altLang="zh-CN"/>
          </a:p>
        </c:rich>
      </c:tx>
      <c:layout>
        <c:manualLayout>
          <c:xMode val="edge"/>
          <c:yMode val="edge"/>
          <c:x val="0.35909154594109899"/>
          <c:y val="2.8133517427182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Sheet1!$B$23:$F$23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Sheet1!$B$24:$F$24</c:f>
              <c:numCache>
                <c:formatCode>General</c:formatCode>
                <c:ptCount val="5"/>
                <c:pt idx="0">
                  <c:v>1.4941500000000001</c:v>
                </c:pt>
                <c:pt idx="1">
                  <c:v>5.9465500000000002</c:v>
                </c:pt>
                <c:pt idx="2">
                  <c:v>13.446099999999999</c:v>
                </c:pt>
                <c:pt idx="3">
                  <c:v>23.7181</c:v>
                </c:pt>
                <c:pt idx="4">
                  <c:v>36.78295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F51-4D42-9795-114AF0110D1B}"/>
            </c:ext>
          </c:extLst>
        </c:ser>
        <c:ser>
          <c:idx val="1"/>
          <c:order val="1"/>
          <c:tx>
            <c:v>理论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Sheet1!$B$23:$F$23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Sheet1!$B$39:$F$39</c:f>
              <c:numCache>
                <c:formatCode>General</c:formatCode>
                <c:ptCount val="5"/>
                <c:pt idx="0">
                  <c:v>1.4941500000000001</c:v>
                </c:pt>
                <c:pt idx="1">
                  <c:v>5.9766000000000004</c:v>
                </c:pt>
                <c:pt idx="2">
                  <c:v>13.44735</c:v>
                </c:pt>
                <c:pt idx="3">
                  <c:v>23.906400000000001</c:v>
                </c:pt>
                <c:pt idx="4">
                  <c:v>37.353750000000005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F51-4D42-9795-114AF0110D1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051392127"/>
        <c:axId val="2051403775"/>
      </c:scatterChart>
      <c:valAx>
        <c:axId val="2051392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数据个数</a:t>
                </a:r>
                <a:r>
                  <a:rPr lang="en-US" altLang="zh-CN"/>
                  <a:t>/</a:t>
                </a:r>
                <a:r>
                  <a:rPr lang="zh-CN" altLang="en-US"/>
                  <a:t>万个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1403775"/>
        <c:crosses val="autoZero"/>
        <c:crossBetween val="midCat"/>
      </c:valAx>
      <c:valAx>
        <c:axId val="205140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时间复杂度</a:t>
                </a:r>
                <a:r>
                  <a:rPr lang="en-US" altLang="zh-CN"/>
                  <a:t>/s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1392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归并排序算法复杂度</a:t>
            </a:r>
            <a:endParaRPr lang="en-US" altLang="zh-CN"/>
          </a:p>
        </c:rich>
      </c:tx>
      <c:layout>
        <c:manualLayout>
          <c:xMode val="edge"/>
          <c:yMode val="edge"/>
          <c:x val="0.28992185635886425"/>
          <c:y val="2.7777912160478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356123598234396"/>
          <c:y val="0.14422262336763489"/>
          <c:w val="0.79133537177249702"/>
          <c:h val="0.6747021138667628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Sheet1!$L$23:$P$23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Sheet1!$L$24:$P$24</c:f>
              <c:numCache>
                <c:formatCode>General</c:formatCode>
                <c:ptCount val="5"/>
                <c:pt idx="0">
                  <c:v>0.11545</c:v>
                </c:pt>
                <c:pt idx="1">
                  <c:v>0.37375000000000003</c:v>
                </c:pt>
                <c:pt idx="2">
                  <c:v>0.8538</c:v>
                </c:pt>
                <c:pt idx="3">
                  <c:v>1.4541500000000001</c:v>
                </c:pt>
                <c:pt idx="4">
                  <c:v>2.62785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B2B-4551-A4CF-5DAB1361E662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Sheet1!$B$23:$F$23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Sheet1!$B$41:$F$41</c:f>
              <c:numCache>
                <c:formatCode>General</c:formatCode>
                <c:ptCount val="5"/>
                <c:pt idx="0">
                  <c:v>0.11545</c:v>
                </c:pt>
                <c:pt idx="1">
                  <c:v>0.2482769564997033</c:v>
                </c:pt>
                <c:pt idx="2">
                  <c:v>0.3876627366430388</c:v>
                </c:pt>
                <c:pt idx="3">
                  <c:v>0.53130782599881321</c:v>
                </c:pt>
                <c:pt idx="4">
                  <c:v>0.67812010875074169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B2B-4551-A4CF-5DAB1361E66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90503935"/>
        <c:axId val="490514335"/>
      </c:scatterChart>
      <c:valAx>
        <c:axId val="4905039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数据个数</a:t>
                </a:r>
                <a:r>
                  <a:rPr lang="en-US" altLang="zh-CN"/>
                  <a:t>/</a:t>
                </a:r>
                <a:r>
                  <a:rPr lang="zh-CN" altLang="en-US"/>
                  <a:t>万个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514335"/>
        <c:crosses val="autoZero"/>
        <c:crossBetween val="midCat"/>
      </c:valAx>
      <c:valAx>
        <c:axId val="49051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时间复杂度</a:t>
                </a:r>
                <a:r>
                  <a:rPr lang="en-US" altLang="zh-CN"/>
                  <a:t>/s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5039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快速排序算法复杂度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15286020266318"/>
          <c:y val="0.14146326370135962"/>
          <c:w val="0.84082340652371135"/>
          <c:h val="0.7197881913362447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Sheet1!$V$23:$Z$23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Sheet1!$V$24:$Z$24</c:f>
              <c:numCache>
                <c:formatCode>General</c:formatCode>
                <c:ptCount val="5"/>
                <c:pt idx="0">
                  <c:v>7.7299999999999994E-2</c:v>
                </c:pt>
                <c:pt idx="1">
                  <c:v>0.27135000000000004</c:v>
                </c:pt>
                <c:pt idx="2">
                  <c:v>0.60565000000000002</c:v>
                </c:pt>
                <c:pt idx="3">
                  <c:v>1.0740999999999998</c:v>
                </c:pt>
                <c:pt idx="4">
                  <c:v>2.2083000000000004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94-448B-9705-88A74145FF5E}"/>
            </c:ext>
          </c:extLst>
        </c:ser>
        <c:ser>
          <c:idx val="1"/>
          <c:order val="1"/>
          <c:tx>
            <c:v>理论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Sheet1!$B$23:$F$23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Sheet1!$B$43:$F$43</c:f>
              <c:numCache>
                <c:formatCode>General</c:formatCode>
                <c:ptCount val="5"/>
                <c:pt idx="0">
                  <c:v>7.7299999999999994E-2</c:v>
                </c:pt>
                <c:pt idx="1">
                  <c:v>0.16623480933241286</c:v>
                </c:pt>
                <c:pt idx="2">
                  <c:v>0.25956110474237243</c:v>
                </c:pt>
                <c:pt idx="3">
                  <c:v>0.35573923732965146</c:v>
                </c:pt>
                <c:pt idx="4">
                  <c:v>0.45403797666896778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694-448B-9705-88A74145FF5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88045567"/>
        <c:axId val="488045983"/>
      </c:scatterChart>
      <c:valAx>
        <c:axId val="4880455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数据个数</a:t>
                </a:r>
                <a:r>
                  <a:rPr lang="en-US" altLang="zh-CN"/>
                  <a:t>/</a:t>
                </a:r>
                <a:r>
                  <a:rPr lang="zh-CN" altLang="en-US"/>
                  <a:t>万个</a:t>
                </a:r>
                <a:endParaRPr lang="en-US" alt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8045983"/>
        <c:crosses val="autoZero"/>
        <c:crossBetween val="midCat"/>
      </c:valAx>
      <c:valAx>
        <c:axId val="48804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时间复杂度</a:t>
                </a:r>
                <a:r>
                  <a:rPr lang="en-US" altLang="zh-CN"/>
                  <a:t>/s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2.7777777777777776E-2"/>
              <c:y val="0.354060188083184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80455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选择排序算法复杂度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Sheet1!$Q$23:$U$23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Sheet1!$Q$24:$U$24</c:f>
              <c:numCache>
                <c:formatCode>General</c:formatCode>
                <c:ptCount val="5"/>
                <c:pt idx="0">
                  <c:v>0.47485000000000005</c:v>
                </c:pt>
                <c:pt idx="1">
                  <c:v>1.8797000000000001</c:v>
                </c:pt>
                <c:pt idx="2">
                  <c:v>4.2554999999999996</c:v>
                </c:pt>
                <c:pt idx="3">
                  <c:v>7.5216000000000003</c:v>
                </c:pt>
                <c:pt idx="4">
                  <c:v>11.7729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690-4947-92A5-6F2B7D7C5E55}"/>
            </c:ext>
          </c:extLst>
        </c:ser>
        <c:ser>
          <c:idx val="1"/>
          <c:order val="1"/>
          <c:tx>
            <c:v>理论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Sheet1!$B$23:$F$23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Sheet1!$B$42:$F$42</c:f>
              <c:numCache>
                <c:formatCode>General</c:formatCode>
                <c:ptCount val="5"/>
                <c:pt idx="0">
                  <c:v>0.47485000000000005</c:v>
                </c:pt>
                <c:pt idx="1">
                  <c:v>1.8994000000000002</c:v>
                </c:pt>
                <c:pt idx="2">
                  <c:v>4.2736500000000008</c:v>
                </c:pt>
                <c:pt idx="3">
                  <c:v>7.5976000000000008</c:v>
                </c:pt>
                <c:pt idx="4">
                  <c:v>11.871250000000002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690-4947-92A5-6F2B7D7C5E5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88535935"/>
        <c:axId val="488554655"/>
      </c:scatterChart>
      <c:valAx>
        <c:axId val="4885359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数据个数</a:t>
                </a:r>
                <a:r>
                  <a:rPr lang="en-US" altLang="zh-CN"/>
                  <a:t>/</a:t>
                </a:r>
                <a:r>
                  <a:rPr lang="zh-CN" altLang="en-US"/>
                  <a:t>万个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8554655"/>
        <c:crosses val="autoZero"/>
        <c:crossBetween val="midCat"/>
      </c:valAx>
      <c:valAx>
        <c:axId val="488554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时间复杂度</a:t>
                </a:r>
                <a:r>
                  <a:rPr lang="en-US" altLang="zh-CN"/>
                  <a:t>/s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85359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5</a:t>
            </a:r>
            <a:r>
              <a:rPr lang="zh-CN"/>
              <a:t>种排序算法时间复杂对比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冒泡排序</c:v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Sheet1!$B$23:$F$23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Sheet1!$B$24:$F$24</c:f>
              <c:numCache>
                <c:formatCode>General</c:formatCode>
                <c:ptCount val="5"/>
                <c:pt idx="0">
                  <c:v>1.4941500000000001</c:v>
                </c:pt>
                <c:pt idx="1">
                  <c:v>5.9465500000000002</c:v>
                </c:pt>
                <c:pt idx="2">
                  <c:v>13.446099999999999</c:v>
                </c:pt>
                <c:pt idx="3">
                  <c:v>23.7181</c:v>
                </c:pt>
                <c:pt idx="4">
                  <c:v>36.78295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19-49C2-B68C-3C928B511FBC}"/>
            </c:ext>
          </c:extLst>
        </c:ser>
        <c:ser>
          <c:idx val="1"/>
          <c:order val="1"/>
          <c:tx>
            <c:v>插入排序</c:v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Sheet1!$G$23:$K$23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Sheet1!$G$24:$K$24</c:f>
              <c:numCache>
                <c:formatCode>General</c:formatCode>
                <c:ptCount val="5"/>
                <c:pt idx="0">
                  <c:v>0.33905000000000002</c:v>
                </c:pt>
                <c:pt idx="1">
                  <c:v>1.34945</c:v>
                </c:pt>
                <c:pt idx="2">
                  <c:v>3.0783</c:v>
                </c:pt>
                <c:pt idx="3">
                  <c:v>5.4391000000000007</c:v>
                </c:pt>
                <c:pt idx="4">
                  <c:v>8.4201499999999996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19-49C2-B68C-3C928B511FBC}"/>
            </c:ext>
          </c:extLst>
        </c:ser>
        <c:ser>
          <c:idx val="2"/>
          <c:order val="2"/>
          <c:tx>
            <c:v>归并排序</c:v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Sheet1!$L$23:$P$23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Sheet1!$L$24:$P$24</c:f>
              <c:numCache>
                <c:formatCode>General</c:formatCode>
                <c:ptCount val="5"/>
                <c:pt idx="0">
                  <c:v>0.11545</c:v>
                </c:pt>
                <c:pt idx="1">
                  <c:v>0.37375000000000003</c:v>
                </c:pt>
                <c:pt idx="2">
                  <c:v>0.8538</c:v>
                </c:pt>
                <c:pt idx="3">
                  <c:v>1.4541500000000001</c:v>
                </c:pt>
                <c:pt idx="4">
                  <c:v>2.62785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D19-49C2-B68C-3C928B511FBC}"/>
            </c:ext>
          </c:extLst>
        </c:ser>
        <c:ser>
          <c:idx val="3"/>
          <c:order val="3"/>
          <c:tx>
            <c:v>选择排序</c:v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Sheet1!$Q$23:$U$23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Sheet1!$Q$24:$U$24</c:f>
              <c:numCache>
                <c:formatCode>General</c:formatCode>
                <c:ptCount val="5"/>
                <c:pt idx="0">
                  <c:v>0.47485000000000005</c:v>
                </c:pt>
                <c:pt idx="1">
                  <c:v>1.8797000000000001</c:v>
                </c:pt>
                <c:pt idx="2">
                  <c:v>4.2554999999999996</c:v>
                </c:pt>
                <c:pt idx="3">
                  <c:v>7.5216000000000003</c:v>
                </c:pt>
                <c:pt idx="4">
                  <c:v>11.7729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D19-49C2-B68C-3C928B511FBC}"/>
            </c:ext>
          </c:extLst>
        </c:ser>
        <c:ser>
          <c:idx val="4"/>
          <c:order val="4"/>
          <c:tx>
            <c:v>快速排序</c:v>
          </c:tx>
          <c:spPr>
            <a:ln w="9525" cap="rnd">
              <a:solidFill>
                <a:schemeClr val="accent5">
                  <a:alpha val="5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1587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Sheet1!$V$23:$Z$23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Sheet1!$V$24:$Z$24</c:f>
              <c:numCache>
                <c:formatCode>General</c:formatCode>
                <c:ptCount val="5"/>
                <c:pt idx="0">
                  <c:v>7.7299999999999994E-2</c:v>
                </c:pt>
                <c:pt idx="1">
                  <c:v>0.27135000000000004</c:v>
                </c:pt>
                <c:pt idx="2">
                  <c:v>0.60565000000000002</c:v>
                </c:pt>
                <c:pt idx="3">
                  <c:v>1.0740999999999998</c:v>
                </c:pt>
                <c:pt idx="4">
                  <c:v>2.2083000000000004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D19-49C2-B68C-3C928B511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635392"/>
        <c:axId val="277628736"/>
      </c:scatterChart>
      <c:valAx>
        <c:axId val="27763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数据个数</a:t>
                </a:r>
                <a:r>
                  <a:rPr lang="en-US"/>
                  <a:t>/</a:t>
                </a:r>
                <a:r>
                  <a:rPr lang="zh-CN"/>
                  <a:t>万个</a:t>
                </a:r>
              </a:p>
            </c:rich>
          </c:tx>
          <c:layout>
            <c:manualLayout>
              <c:xMode val="edge"/>
              <c:yMode val="edge"/>
              <c:x val="0.45159534616184033"/>
              <c:y val="0.884643377001455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7628736"/>
        <c:crosses val="autoZero"/>
        <c:crossBetween val="midCat"/>
      </c:valAx>
      <c:valAx>
        <c:axId val="27762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时间复杂度</a:t>
                </a:r>
                <a:r>
                  <a:rPr lang="en-US"/>
                  <a:t>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763539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BDB9-F1CE-4D6C-A2DC-884A781E0863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A79CD-62C8-4828-8510-2C4EA99D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A79CD-62C8-4828-8510-2C4EA99D90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3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4546-7680-4660-A78C-AB142246B58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E6E2-3A67-40F7-949C-A27F9DBF2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4546-7680-4660-A78C-AB142246B58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E6E2-3A67-40F7-949C-A27F9DBF2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6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4546-7680-4660-A78C-AB142246B58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E6E2-3A67-40F7-949C-A27F9DBF2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8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4546-7680-4660-A78C-AB142246B58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E6E2-3A67-40F7-949C-A27F9DBF2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5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4546-7680-4660-A78C-AB142246B58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E6E2-3A67-40F7-949C-A27F9DBF2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8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4546-7680-4660-A78C-AB142246B58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E6E2-3A67-40F7-949C-A27F9DBF2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1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4546-7680-4660-A78C-AB142246B58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E6E2-3A67-40F7-949C-A27F9DBF2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5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4546-7680-4660-A78C-AB142246B58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E6E2-3A67-40F7-949C-A27F9DBF2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3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4546-7680-4660-A78C-AB142246B58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E6E2-3A67-40F7-949C-A27F9DBF23E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1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4546-7680-4660-A78C-AB142246B58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E6E2-3A67-40F7-949C-A27F9DBF2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58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4546-7680-4660-A78C-AB142246B58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E6E2-3A67-40F7-949C-A27F9DBF2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1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E4546-7680-4660-A78C-AB142246B58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E6E2-3A67-40F7-949C-A27F9DBF2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-103993" y="1547425"/>
            <a:ext cx="12399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排序算法性能分析</a:t>
            </a:r>
            <a:endParaRPr lang="zh-CN" altLang="en-US" sz="8000" dirty="0">
              <a:solidFill>
                <a:schemeClr val="bg1"/>
              </a:solidFill>
              <a:latin typeface="Open Sans Light" panose="020B0306030504020204" pitchFamily="34" charset="0"/>
              <a:ea typeface="Noto Sans T Chinese Light" panose="020B0300000000000000" pitchFamily="34" charset="-128"/>
              <a:cs typeface="Open Sans Light" panose="020B03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67388" y="3487323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算法分析与设计</a:t>
            </a:r>
            <a:endParaRPr lang="zh-CN" altLang="en-US" sz="3200" dirty="0">
              <a:solidFill>
                <a:schemeClr val="bg1"/>
              </a:solidFill>
              <a:latin typeface="Open Sans Light" panose="020B0306030504020204" pitchFamily="34" charset="0"/>
              <a:ea typeface="Noto Sans T Chinese Light" panose="020B0300000000000000" pitchFamily="34" charset="-128"/>
              <a:cs typeface="Open Sans Light" panose="020B0306030504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571702"/>
            <a:ext cx="12192000" cy="2286298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164226" y="5253186"/>
            <a:ext cx="3863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张欣杰 </a:t>
            </a:r>
            <a:r>
              <a:rPr lang="en-US" altLang="zh-CN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2020151091</a:t>
            </a:r>
            <a:endParaRPr lang="zh-CN" altLang="en-US" sz="3200" dirty="0">
              <a:solidFill>
                <a:schemeClr val="bg1"/>
              </a:solidFill>
              <a:latin typeface="Open Sans Light" panose="020B0306030504020204" pitchFamily="34" charset="0"/>
              <a:ea typeface="Noto Sans T Chinese Light" panose="020B0300000000000000" pitchFamily="34" charset="-128"/>
              <a:cs typeface="Open Sans Light" panose="020B0306030504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53091" y="5767417"/>
            <a:ext cx="2085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2022-3-25</a:t>
            </a:r>
            <a:endParaRPr lang="zh-CN" altLang="en-US" sz="3200" dirty="0">
              <a:solidFill>
                <a:schemeClr val="bg1"/>
              </a:solidFill>
              <a:latin typeface="Open Sans Light" panose="020B0306030504020204" pitchFamily="34" charset="0"/>
              <a:ea typeface="Noto Sans T Chinese Light" panose="020B0300000000000000" pitchFamily="34" charset="-128"/>
              <a:cs typeface="Open Sans Light" panose="020B0306030504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9525" y="5253186"/>
            <a:ext cx="4552950" cy="10990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29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28865" y="473970"/>
            <a:ext cx="2749471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伪代码实现</a:t>
            </a:r>
          </a:p>
        </p:txBody>
      </p:sp>
      <p:sp>
        <p:nvSpPr>
          <p:cNvPr id="4" name="Text Placeholder 17"/>
          <p:cNvSpPr txBox="1">
            <a:spLocks/>
          </p:cNvSpPr>
          <p:nvPr/>
        </p:nvSpPr>
        <p:spPr>
          <a:xfrm>
            <a:off x="6435123" y="2243332"/>
            <a:ext cx="5108495" cy="46101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程序运行</a:t>
            </a:r>
            <a:r>
              <a:rPr lang="en-US" altLang="zh-CN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n-1</a:t>
            </a:r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趟，每次获取待排序中的最小的数据，与第</a:t>
            </a:r>
            <a:r>
              <a:rPr lang="en-US" altLang="zh-CN" sz="3600" dirty="0" err="1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i</a:t>
            </a:r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个数据进行交换位置</a:t>
            </a:r>
            <a:endParaRPr lang="en-US" sz="3600" dirty="0">
              <a:solidFill>
                <a:schemeClr val="bg1"/>
              </a:solidFill>
              <a:latin typeface="+mn-ea"/>
              <a:cs typeface="Open Sans Light" panose="020B0306030504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5BC8A1-DAEB-4885-9A9A-67B9F9AB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08" y="2171223"/>
            <a:ext cx="3700126" cy="25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0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314" y="473970"/>
            <a:ext cx="223651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统计数据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984FE11-B40C-4F77-A2E1-03A538369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581796"/>
              </p:ext>
            </p:extLst>
          </p:nvPr>
        </p:nvGraphicFramePr>
        <p:xfrm>
          <a:off x="1023824" y="1556976"/>
          <a:ext cx="3487215" cy="4652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7443">
                  <a:extLst>
                    <a:ext uri="{9D8B030D-6E8A-4147-A177-3AD203B41FA5}">
                      <a16:colId xmlns:a16="http://schemas.microsoft.com/office/drawing/2014/main" val="676121583"/>
                    </a:ext>
                  </a:extLst>
                </a:gridCol>
                <a:gridCol w="697443">
                  <a:extLst>
                    <a:ext uri="{9D8B030D-6E8A-4147-A177-3AD203B41FA5}">
                      <a16:colId xmlns:a16="http://schemas.microsoft.com/office/drawing/2014/main" val="4277856460"/>
                    </a:ext>
                  </a:extLst>
                </a:gridCol>
                <a:gridCol w="697443">
                  <a:extLst>
                    <a:ext uri="{9D8B030D-6E8A-4147-A177-3AD203B41FA5}">
                      <a16:colId xmlns:a16="http://schemas.microsoft.com/office/drawing/2014/main" val="3727566408"/>
                    </a:ext>
                  </a:extLst>
                </a:gridCol>
                <a:gridCol w="697443">
                  <a:extLst>
                    <a:ext uri="{9D8B030D-6E8A-4147-A177-3AD203B41FA5}">
                      <a16:colId xmlns:a16="http://schemas.microsoft.com/office/drawing/2014/main" val="1565770109"/>
                    </a:ext>
                  </a:extLst>
                </a:gridCol>
                <a:gridCol w="697443">
                  <a:extLst>
                    <a:ext uri="{9D8B030D-6E8A-4147-A177-3AD203B41FA5}">
                      <a16:colId xmlns:a16="http://schemas.microsoft.com/office/drawing/2014/main" val="2530182258"/>
                    </a:ext>
                  </a:extLst>
                </a:gridCol>
              </a:tblGrid>
              <a:tr h="38703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选择排序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59486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11158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4933550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7234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11143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757062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11348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9874889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11311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864451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8317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12235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8424553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7249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12443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9427340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517562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7221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12367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450971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12421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3226868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7207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11991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6231198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7426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12144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5924591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11367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3668410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11270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450759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11373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6967282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11322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7017732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11596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42501252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7287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11998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569803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12308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0115079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7229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11861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5174291"/>
                  </a:ext>
                </a:extLst>
              </a:tr>
              <a:tr h="2019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11297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6111449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7986570"/>
                  </a:ext>
                </a:extLst>
              </a:tr>
              <a:tr h="1935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0.47485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1.8797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4.2555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7.5216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11.7729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84585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27653E0-F154-4268-B3C5-8CAB51CD84E1}"/>
              </a:ext>
            </a:extLst>
          </p:cNvPr>
          <p:cNvSpPr/>
          <p:nvPr/>
        </p:nvSpPr>
        <p:spPr>
          <a:xfrm>
            <a:off x="5897335" y="6146074"/>
            <a:ext cx="4507229" cy="56823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注：蓝色为实际值，橙色为理论值（下同）</a:t>
            </a:r>
          </a:p>
        </p:txBody>
      </p: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837D15AF-7A1F-4B1A-AA28-59FEBFE26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399218"/>
              </p:ext>
            </p:extLst>
          </p:nvPr>
        </p:nvGraphicFramePr>
        <p:xfrm>
          <a:off x="4874535" y="1556976"/>
          <a:ext cx="5789346" cy="4589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962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27984" y="492044"/>
            <a:ext cx="223651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冒泡排序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343024" y="2292200"/>
            <a:ext cx="7572376" cy="3843695"/>
            <a:chOff x="0" y="0"/>
            <a:chExt cx="4910841" cy="2664296"/>
          </a:xfrm>
        </p:grpSpPr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0" y="206247"/>
              <a:ext cx="4910841" cy="1429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冒泡排序是经过</a:t>
              </a:r>
              <a:r>
                <a:rPr lang="en-US" altLang="zh-CN" sz="3200" dirty="0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n-1</a:t>
              </a:r>
              <a:r>
                <a:rPr lang="zh-CN" altLang="en-US" sz="3200" dirty="0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趟子排序完成的，第</a:t>
              </a:r>
              <a:r>
                <a:rPr lang="en-US" altLang="zh-CN" sz="3200" dirty="0" err="1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i</a:t>
              </a:r>
              <a:r>
                <a:rPr lang="zh-CN" altLang="en-US" sz="3200" dirty="0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趟子排序从 第</a:t>
              </a:r>
              <a:r>
                <a:rPr lang="en-US" altLang="zh-CN" sz="3200" dirty="0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1 </a:t>
              </a:r>
              <a:r>
                <a:rPr lang="zh-CN" altLang="en-US" sz="3200" dirty="0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到 </a:t>
              </a:r>
              <a:r>
                <a:rPr lang="en-US" altLang="zh-CN" sz="3200" dirty="0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n-</a:t>
              </a:r>
              <a:r>
                <a:rPr lang="en-US" altLang="zh-CN" sz="3200" dirty="0" err="1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i</a:t>
              </a:r>
              <a:r>
                <a:rPr lang="zh-CN" altLang="en-US" sz="3200" dirty="0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个数，若第</a:t>
              </a:r>
              <a:r>
                <a:rPr lang="en-US" altLang="zh-CN" sz="3200" dirty="0" err="1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i</a:t>
              </a:r>
              <a:r>
                <a:rPr lang="zh-CN" altLang="en-US" sz="3200" dirty="0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个数比后一个数大，则交换两数。重复进行以上操作，直到完成</a:t>
              </a:r>
              <a:r>
                <a:rPr lang="en-US" altLang="zh-CN" sz="3200" dirty="0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n-1</a:t>
              </a:r>
              <a:r>
                <a:rPr lang="zh-CN" altLang="en-US" sz="3200" dirty="0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趟子排序。</a:t>
              </a:r>
              <a:endParaRPr lang="zh-CN" altLang="en-US" sz="48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endParaRPr>
            </a:p>
          </p:txBody>
        </p:sp>
        <p:sp>
          <p:nvSpPr>
            <p:cNvPr id="12" name="矩形 37"/>
            <p:cNvSpPr>
              <a:spLocks noChangeArrowheads="1"/>
            </p:cNvSpPr>
            <p:nvPr/>
          </p:nvSpPr>
          <p:spPr bwMode="auto">
            <a:xfrm>
              <a:off x="86841" y="0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3" name="矩形 38"/>
            <p:cNvSpPr>
              <a:spLocks noChangeArrowheads="1"/>
            </p:cNvSpPr>
            <p:nvPr/>
          </p:nvSpPr>
          <p:spPr bwMode="auto">
            <a:xfrm>
              <a:off x="86841" y="2646296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矩形 40"/>
          <p:cNvSpPr>
            <a:spLocks noChangeArrowheads="1"/>
          </p:cNvSpPr>
          <p:nvPr/>
        </p:nvSpPr>
        <p:spPr bwMode="auto">
          <a:xfrm>
            <a:off x="1468935" y="1774824"/>
            <a:ext cx="6957108" cy="471591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6" name="矩形 70"/>
          <p:cNvSpPr>
            <a:spLocks noChangeArrowheads="1"/>
          </p:cNvSpPr>
          <p:nvPr/>
        </p:nvSpPr>
        <p:spPr bwMode="auto">
          <a:xfrm>
            <a:off x="1549634" y="1811623"/>
            <a:ext cx="3351744" cy="400110"/>
          </a:xfrm>
          <a:prstGeom prst="rect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l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时间复杂度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²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等腰三角形 71"/>
          <p:cNvSpPr>
            <a:spLocks noChangeArrowheads="1"/>
          </p:cNvSpPr>
          <p:nvPr/>
        </p:nvSpPr>
        <p:spPr bwMode="auto">
          <a:xfrm rot="5400000">
            <a:off x="8024530" y="1906768"/>
            <a:ext cx="240030" cy="207698"/>
          </a:xfrm>
          <a:prstGeom prst="triangle">
            <a:avLst>
              <a:gd name="adj" fmla="val 50000"/>
            </a:avLst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30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7432" y="473970"/>
            <a:ext cx="2749471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伪代码实现</a:t>
            </a:r>
          </a:p>
        </p:txBody>
      </p:sp>
      <p:sp>
        <p:nvSpPr>
          <p:cNvPr id="4" name="Text Placeholder 17"/>
          <p:cNvSpPr txBox="1">
            <a:spLocks/>
          </p:cNvSpPr>
          <p:nvPr/>
        </p:nvSpPr>
        <p:spPr>
          <a:xfrm>
            <a:off x="6435123" y="2243332"/>
            <a:ext cx="5108495" cy="46101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程序运行</a:t>
            </a:r>
            <a:r>
              <a:rPr lang="en-US" altLang="zh-CN" sz="3600" dirty="0" err="1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i</a:t>
            </a:r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趟，第</a:t>
            </a:r>
            <a:r>
              <a:rPr lang="en-US" altLang="zh-CN" sz="3600" dirty="0" err="1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i</a:t>
            </a:r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趟的排序为</a:t>
            </a:r>
            <a:r>
              <a:rPr lang="en-US" altLang="zh-CN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到</a:t>
            </a:r>
            <a:r>
              <a:rPr lang="en-US" altLang="zh-CN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n-j+1</a:t>
            </a:r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，依次比较相邻两个记录的数字，如果发生逆序，则交换。</a:t>
            </a:r>
            <a:endParaRPr lang="en-US" sz="3600" dirty="0">
              <a:solidFill>
                <a:schemeClr val="bg1"/>
              </a:solidFill>
              <a:latin typeface="+mn-ea"/>
              <a:cs typeface="Open Sans Light" panose="020B0306030504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58415E-C0D6-4334-8D4F-C1C236F4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08" y="2569466"/>
            <a:ext cx="4183908" cy="171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3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314" y="473970"/>
            <a:ext cx="223651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统计数据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25ED3A8-0D44-4F8A-B31B-513D245DE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95082"/>
              </p:ext>
            </p:extLst>
          </p:nvPr>
        </p:nvGraphicFramePr>
        <p:xfrm>
          <a:off x="1835315" y="1409700"/>
          <a:ext cx="3574885" cy="4549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4977">
                  <a:extLst>
                    <a:ext uri="{9D8B030D-6E8A-4147-A177-3AD203B41FA5}">
                      <a16:colId xmlns:a16="http://schemas.microsoft.com/office/drawing/2014/main" val="1505810336"/>
                    </a:ext>
                  </a:extLst>
                </a:gridCol>
                <a:gridCol w="714977">
                  <a:extLst>
                    <a:ext uri="{9D8B030D-6E8A-4147-A177-3AD203B41FA5}">
                      <a16:colId xmlns:a16="http://schemas.microsoft.com/office/drawing/2014/main" val="2362966830"/>
                    </a:ext>
                  </a:extLst>
                </a:gridCol>
                <a:gridCol w="714977">
                  <a:extLst>
                    <a:ext uri="{9D8B030D-6E8A-4147-A177-3AD203B41FA5}">
                      <a16:colId xmlns:a16="http://schemas.microsoft.com/office/drawing/2014/main" val="3483087908"/>
                    </a:ext>
                  </a:extLst>
                </a:gridCol>
                <a:gridCol w="714977">
                  <a:extLst>
                    <a:ext uri="{9D8B030D-6E8A-4147-A177-3AD203B41FA5}">
                      <a16:colId xmlns:a16="http://schemas.microsoft.com/office/drawing/2014/main" val="3813985881"/>
                    </a:ext>
                  </a:extLst>
                </a:gridCol>
                <a:gridCol w="714977">
                  <a:extLst>
                    <a:ext uri="{9D8B030D-6E8A-4147-A177-3AD203B41FA5}">
                      <a16:colId xmlns:a16="http://schemas.microsoft.com/office/drawing/2014/main" val="1724065814"/>
                    </a:ext>
                  </a:extLst>
                </a:gridCol>
              </a:tblGrid>
              <a:tr h="19741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冒泡排序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798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5701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12783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22733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35372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8411510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13379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22635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35930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3523290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5897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24887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36111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8892940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12934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23789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38071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4783514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5703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12909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24269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38974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7816391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5763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12802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22761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36834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5424661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6202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13540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22905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36999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6343020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6238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13927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23315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36120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950235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6238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13900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22955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36129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6580895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6225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14074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24009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35687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4950182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6219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23547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35779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8857567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6296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13939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24960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35551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8438995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5862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13866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25559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35762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9274671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13275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25155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38386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5095326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5756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12835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23926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38752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4013724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12838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22885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38342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8513864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12825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22763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38013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3679868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5731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12796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37278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4065588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14051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22839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35781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6711899"/>
                  </a:ext>
                </a:extLst>
              </a:tr>
              <a:tr h="2059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6184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14191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25803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35788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7149173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5034879"/>
                  </a:ext>
                </a:extLst>
              </a:tr>
              <a:tr h="1974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1.49415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5.94655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13.4461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23.7181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36.78295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3416773"/>
                  </a:ext>
                </a:extLst>
              </a:tr>
            </a:tbl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3DA9803C-89D0-4E5C-827F-753E5F73E7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621334"/>
              </p:ext>
            </p:extLst>
          </p:nvPr>
        </p:nvGraphicFramePr>
        <p:xfrm>
          <a:off x="5878830" y="1409700"/>
          <a:ext cx="5353050" cy="4549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956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27984" y="473970"/>
            <a:ext cx="223651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合并排序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76679" y="2292200"/>
            <a:ext cx="7343776" cy="3843695"/>
            <a:chOff x="-46000" y="0"/>
            <a:chExt cx="5091745" cy="2664296"/>
          </a:xfrm>
        </p:grpSpPr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-46000" y="269596"/>
              <a:ext cx="5091745" cy="1429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合并排序采用的是分治法。把待排序的序列分为若干个子序列，每个子序列是有序的。然后再把有序序列合并为整体有序序列。合并排序也叫归并排序</a:t>
              </a:r>
              <a:endParaRPr lang="zh-CN" altLang="en-US" sz="48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endParaRPr>
            </a:p>
          </p:txBody>
        </p:sp>
        <p:sp>
          <p:nvSpPr>
            <p:cNvPr id="12" name="矩形 37"/>
            <p:cNvSpPr>
              <a:spLocks noChangeArrowheads="1"/>
            </p:cNvSpPr>
            <p:nvPr/>
          </p:nvSpPr>
          <p:spPr bwMode="auto">
            <a:xfrm>
              <a:off x="86841" y="0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3" name="矩形 38"/>
            <p:cNvSpPr>
              <a:spLocks noChangeArrowheads="1"/>
            </p:cNvSpPr>
            <p:nvPr/>
          </p:nvSpPr>
          <p:spPr bwMode="auto">
            <a:xfrm>
              <a:off x="86841" y="2646296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矩形 40"/>
          <p:cNvSpPr>
            <a:spLocks noChangeArrowheads="1"/>
          </p:cNvSpPr>
          <p:nvPr/>
        </p:nvSpPr>
        <p:spPr bwMode="auto">
          <a:xfrm>
            <a:off x="1468935" y="1774824"/>
            <a:ext cx="6957108" cy="471591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6" name="矩形 70"/>
          <p:cNvSpPr>
            <a:spLocks noChangeArrowheads="1"/>
          </p:cNvSpPr>
          <p:nvPr/>
        </p:nvSpPr>
        <p:spPr bwMode="auto">
          <a:xfrm>
            <a:off x="1549634" y="1811623"/>
            <a:ext cx="3351744" cy="400110"/>
          </a:xfrm>
          <a:prstGeom prst="rect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l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时间复杂度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nlogn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等腰三角形 71"/>
          <p:cNvSpPr>
            <a:spLocks noChangeArrowheads="1"/>
          </p:cNvSpPr>
          <p:nvPr/>
        </p:nvSpPr>
        <p:spPr bwMode="auto">
          <a:xfrm rot="5400000">
            <a:off x="8024530" y="1906768"/>
            <a:ext cx="240030" cy="207698"/>
          </a:xfrm>
          <a:prstGeom prst="triangle">
            <a:avLst>
              <a:gd name="adj" fmla="val 50000"/>
            </a:avLst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88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0982" y="505981"/>
            <a:ext cx="2749471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伪代码实现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ECF54B5E-825F-4CF5-8C54-11C14049E2BA}"/>
              </a:ext>
            </a:extLst>
          </p:cNvPr>
          <p:cNvSpPr txBox="1">
            <a:spLocks/>
          </p:cNvSpPr>
          <p:nvPr/>
        </p:nvSpPr>
        <p:spPr>
          <a:xfrm>
            <a:off x="6502321" y="1415798"/>
            <a:ext cx="3037919" cy="4588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Mergesort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使用递归方法，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Merge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函数是将两个有序的子序列合并为一给子序列</a:t>
            </a:r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。</a:t>
            </a:r>
            <a:endParaRPr lang="en-US" sz="3600" dirty="0">
              <a:solidFill>
                <a:schemeClr val="bg1"/>
              </a:solidFill>
              <a:latin typeface="+mn-ea"/>
              <a:cs typeface="Open Sans Light" panose="020B0306030504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CEE1AB-C16F-47E2-BE2B-6389368A3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82" y="1415798"/>
            <a:ext cx="3412538" cy="49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6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314" y="473970"/>
            <a:ext cx="223651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统计数据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08CB060-BB85-47B3-B4E5-D9A856B51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32394"/>
              </p:ext>
            </p:extLst>
          </p:nvPr>
        </p:nvGraphicFramePr>
        <p:xfrm>
          <a:off x="1835315" y="1409701"/>
          <a:ext cx="3361525" cy="4701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305">
                  <a:extLst>
                    <a:ext uri="{9D8B030D-6E8A-4147-A177-3AD203B41FA5}">
                      <a16:colId xmlns:a16="http://schemas.microsoft.com/office/drawing/2014/main" val="1000174234"/>
                    </a:ext>
                  </a:extLst>
                </a:gridCol>
                <a:gridCol w="672305">
                  <a:extLst>
                    <a:ext uri="{9D8B030D-6E8A-4147-A177-3AD203B41FA5}">
                      <a16:colId xmlns:a16="http://schemas.microsoft.com/office/drawing/2014/main" val="1580246013"/>
                    </a:ext>
                  </a:extLst>
                </a:gridCol>
                <a:gridCol w="672305">
                  <a:extLst>
                    <a:ext uri="{9D8B030D-6E8A-4147-A177-3AD203B41FA5}">
                      <a16:colId xmlns:a16="http://schemas.microsoft.com/office/drawing/2014/main" val="2485926724"/>
                    </a:ext>
                  </a:extLst>
                </a:gridCol>
                <a:gridCol w="672305">
                  <a:extLst>
                    <a:ext uri="{9D8B030D-6E8A-4147-A177-3AD203B41FA5}">
                      <a16:colId xmlns:a16="http://schemas.microsoft.com/office/drawing/2014/main" val="4119991126"/>
                    </a:ext>
                  </a:extLst>
                </a:gridCol>
                <a:gridCol w="672305">
                  <a:extLst>
                    <a:ext uri="{9D8B030D-6E8A-4147-A177-3AD203B41FA5}">
                      <a16:colId xmlns:a16="http://schemas.microsoft.com/office/drawing/2014/main" val="2104539536"/>
                    </a:ext>
                  </a:extLst>
                </a:gridCol>
              </a:tblGrid>
              <a:tr h="20402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归并排序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15435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2687622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859519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7121655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3613857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1322736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3370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1567112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3292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1876324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089889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6016444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6629101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3359399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6070831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0334601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6176948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8624965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7963124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314367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3301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7841584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1464017"/>
                  </a:ext>
                </a:extLst>
              </a:tr>
              <a:tr h="212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3789407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9921778"/>
                  </a:ext>
                </a:extLst>
              </a:tr>
              <a:tr h="2040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0.11545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0.37375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1.45415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2.62785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2063089"/>
                  </a:ext>
                </a:extLst>
              </a:tr>
            </a:tbl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06B9BD3E-9217-4875-9E84-6EF8B86CE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070695"/>
              </p:ext>
            </p:extLst>
          </p:nvPr>
        </p:nvGraphicFramePr>
        <p:xfrm>
          <a:off x="5541666" y="1409700"/>
          <a:ext cx="5270496" cy="4701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028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4234" y="489419"/>
            <a:ext cx="223651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快速排序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343024" y="2292200"/>
            <a:ext cx="7082860" cy="3843695"/>
            <a:chOff x="0" y="0"/>
            <a:chExt cx="4910841" cy="2664296"/>
          </a:xfrm>
        </p:grpSpPr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0" y="283042"/>
              <a:ext cx="4910841" cy="211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通过一趟排序将要排序的数据分割成独立的两部分，其中一部分的所有数据比另一部分的所有数据要小，再按这种方法对这两部分数据分别进行快速排序，整个排序过程可以递归进行，使整个数据变成有序序列。</a:t>
              </a:r>
              <a:endParaRPr lang="zh-CN" altLang="en-US" sz="48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endParaRPr>
            </a:p>
          </p:txBody>
        </p:sp>
        <p:sp>
          <p:nvSpPr>
            <p:cNvPr id="12" name="矩形 37"/>
            <p:cNvSpPr>
              <a:spLocks noChangeArrowheads="1"/>
            </p:cNvSpPr>
            <p:nvPr/>
          </p:nvSpPr>
          <p:spPr bwMode="auto">
            <a:xfrm>
              <a:off x="86841" y="0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3" name="矩形 38"/>
            <p:cNvSpPr>
              <a:spLocks noChangeArrowheads="1"/>
            </p:cNvSpPr>
            <p:nvPr/>
          </p:nvSpPr>
          <p:spPr bwMode="auto">
            <a:xfrm>
              <a:off x="86841" y="2646296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矩形 40"/>
          <p:cNvSpPr>
            <a:spLocks noChangeArrowheads="1"/>
          </p:cNvSpPr>
          <p:nvPr/>
        </p:nvSpPr>
        <p:spPr bwMode="auto">
          <a:xfrm>
            <a:off x="1468935" y="1774824"/>
            <a:ext cx="6957108" cy="471591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6" name="矩形 70"/>
          <p:cNvSpPr>
            <a:spLocks noChangeArrowheads="1"/>
          </p:cNvSpPr>
          <p:nvPr/>
        </p:nvSpPr>
        <p:spPr bwMode="auto">
          <a:xfrm>
            <a:off x="1549634" y="1811623"/>
            <a:ext cx="3351744" cy="400110"/>
          </a:xfrm>
          <a:prstGeom prst="rect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l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时间复杂度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nlogn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等腰三角形 71"/>
          <p:cNvSpPr>
            <a:spLocks noChangeArrowheads="1"/>
          </p:cNvSpPr>
          <p:nvPr/>
        </p:nvSpPr>
        <p:spPr bwMode="auto">
          <a:xfrm rot="5400000">
            <a:off x="8024530" y="1906768"/>
            <a:ext cx="240030" cy="207698"/>
          </a:xfrm>
          <a:prstGeom prst="triangle">
            <a:avLst>
              <a:gd name="adj" fmla="val 50000"/>
            </a:avLst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690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29354" y="471206"/>
            <a:ext cx="2749471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伪代码实现</a:t>
            </a:r>
          </a:p>
        </p:txBody>
      </p:sp>
      <p:sp>
        <p:nvSpPr>
          <p:cNvPr id="4" name="Text Placeholder 17"/>
          <p:cNvSpPr txBox="1">
            <a:spLocks/>
          </p:cNvSpPr>
          <p:nvPr/>
        </p:nvSpPr>
        <p:spPr>
          <a:xfrm>
            <a:off x="6975648" y="1314450"/>
            <a:ext cx="3286998" cy="47663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通过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趟排序将要排序的数组分割为独立的两部分，一部分比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key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小，另一部分比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key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大，整个过程递归进行</a:t>
            </a:r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。</a:t>
            </a:r>
            <a:endParaRPr lang="en-US" sz="3600" dirty="0">
              <a:solidFill>
                <a:schemeClr val="bg1"/>
              </a:solidFill>
              <a:latin typeface="+mn-ea"/>
              <a:cs typeface="Open Sans Light" panose="020B0306030504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5F3835-5D91-465E-93E4-C73464CFD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54" y="1314450"/>
            <a:ext cx="3525558" cy="45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5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0150" y="533400"/>
            <a:ext cx="3714750" cy="97155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5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CONTENTS</a:t>
            </a:r>
            <a:endParaRPr lang="zh-CN" altLang="en-US" sz="54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7267" y="209288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问题分析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67267" y="3442175"/>
            <a:ext cx="2954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排序算法设计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67268" y="466533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算法性能比较</a:t>
            </a:r>
          </a:p>
        </p:txBody>
      </p:sp>
      <p:cxnSp>
        <p:nvCxnSpPr>
          <p:cNvPr id="8" name="直接连接符 7"/>
          <p:cNvCxnSpPr>
            <a:stCxn id="2" idx="2"/>
          </p:cNvCxnSpPr>
          <p:nvPr/>
        </p:nvCxnSpPr>
        <p:spPr>
          <a:xfrm flipH="1">
            <a:off x="3048000" y="1504950"/>
            <a:ext cx="9525" cy="5353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3006671" y="2158660"/>
            <a:ext cx="737388" cy="635680"/>
          </a:xfrm>
          <a:prstGeom prst="triangl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3006671" y="3414662"/>
            <a:ext cx="737388" cy="635680"/>
          </a:xfrm>
          <a:prstGeom prst="triangl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3006671" y="4670664"/>
            <a:ext cx="737388" cy="635680"/>
          </a:xfrm>
          <a:prstGeom prst="triangl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84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314" y="473970"/>
            <a:ext cx="223651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统计数据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5E5A6F-EFAC-4838-A451-CA56C730D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98239"/>
              </p:ext>
            </p:extLst>
          </p:nvPr>
        </p:nvGraphicFramePr>
        <p:xfrm>
          <a:off x="1950720" y="1409700"/>
          <a:ext cx="3215640" cy="4686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3128">
                  <a:extLst>
                    <a:ext uri="{9D8B030D-6E8A-4147-A177-3AD203B41FA5}">
                      <a16:colId xmlns:a16="http://schemas.microsoft.com/office/drawing/2014/main" val="1592166020"/>
                    </a:ext>
                  </a:extLst>
                </a:gridCol>
                <a:gridCol w="643128">
                  <a:extLst>
                    <a:ext uri="{9D8B030D-6E8A-4147-A177-3AD203B41FA5}">
                      <a16:colId xmlns:a16="http://schemas.microsoft.com/office/drawing/2014/main" val="1064590408"/>
                    </a:ext>
                  </a:extLst>
                </a:gridCol>
                <a:gridCol w="643128">
                  <a:extLst>
                    <a:ext uri="{9D8B030D-6E8A-4147-A177-3AD203B41FA5}">
                      <a16:colId xmlns:a16="http://schemas.microsoft.com/office/drawing/2014/main" val="3078326076"/>
                    </a:ext>
                  </a:extLst>
                </a:gridCol>
                <a:gridCol w="643128">
                  <a:extLst>
                    <a:ext uri="{9D8B030D-6E8A-4147-A177-3AD203B41FA5}">
                      <a16:colId xmlns:a16="http://schemas.microsoft.com/office/drawing/2014/main" val="2737735940"/>
                    </a:ext>
                  </a:extLst>
                </a:gridCol>
                <a:gridCol w="643128">
                  <a:extLst>
                    <a:ext uri="{9D8B030D-6E8A-4147-A177-3AD203B41FA5}">
                      <a16:colId xmlns:a16="http://schemas.microsoft.com/office/drawing/2014/main" val="1847208281"/>
                    </a:ext>
                  </a:extLst>
                </a:gridCol>
              </a:tblGrid>
              <a:tr h="20336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快速排序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98566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2426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0510468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6813550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2469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1706251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9971746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3718967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2496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2854768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2609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6409118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1877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7215154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2550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5261517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1891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985271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1720445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743413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1852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69128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1738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4166988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1748434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1800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19955080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2650649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7344684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2682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5157705"/>
                  </a:ext>
                </a:extLst>
              </a:tr>
              <a:tr h="2122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5945297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1406601"/>
                  </a:ext>
                </a:extLst>
              </a:tr>
              <a:tr h="2033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0.0773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0.27135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0.60565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1.0741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2.2083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6955172"/>
                  </a:ext>
                </a:extLst>
              </a:tr>
            </a:tbl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26ADD987-287B-44B6-87D2-F9FA32A24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179572"/>
              </p:ext>
            </p:extLst>
          </p:nvPr>
        </p:nvGraphicFramePr>
        <p:xfrm>
          <a:off x="5619616" y="1409699"/>
          <a:ext cx="4908341" cy="468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339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7965" y="458721"/>
            <a:ext cx="223651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插入排序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405650" y="2292200"/>
            <a:ext cx="7082860" cy="3843695"/>
            <a:chOff x="43421" y="0"/>
            <a:chExt cx="4910841" cy="2664296"/>
          </a:xfrm>
        </p:grpSpPr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43421" y="287376"/>
              <a:ext cx="4910841" cy="1088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插入排序就是将一个数据插入到已经排好序的有序数据中，从而得到一个新的、个数加一的有序数据。</a:t>
              </a:r>
              <a:endParaRPr lang="zh-CN" altLang="en-US" sz="48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endParaRPr>
            </a:p>
          </p:txBody>
        </p:sp>
        <p:sp>
          <p:nvSpPr>
            <p:cNvPr id="12" name="矩形 37"/>
            <p:cNvSpPr>
              <a:spLocks noChangeArrowheads="1"/>
            </p:cNvSpPr>
            <p:nvPr/>
          </p:nvSpPr>
          <p:spPr bwMode="auto">
            <a:xfrm>
              <a:off x="86841" y="0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3" name="矩形 38"/>
            <p:cNvSpPr>
              <a:spLocks noChangeArrowheads="1"/>
            </p:cNvSpPr>
            <p:nvPr/>
          </p:nvSpPr>
          <p:spPr bwMode="auto">
            <a:xfrm>
              <a:off x="86841" y="2646296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矩形 40"/>
          <p:cNvSpPr>
            <a:spLocks noChangeArrowheads="1"/>
          </p:cNvSpPr>
          <p:nvPr/>
        </p:nvSpPr>
        <p:spPr bwMode="auto">
          <a:xfrm>
            <a:off x="1468935" y="1774824"/>
            <a:ext cx="6957108" cy="471591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6" name="矩形 70"/>
          <p:cNvSpPr>
            <a:spLocks noChangeArrowheads="1"/>
          </p:cNvSpPr>
          <p:nvPr/>
        </p:nvSpPr>
        <p:spPr bwMode="auto">
          <a:xfrm>
            <a:off x="1549634" y="1811623"/>
            <a:ext cx="3351744" cy="400110"/>
          </a:xfrm>
          <a:prstGeom prst="rect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l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时间复杂度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²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等腰三角形 71"/>
          <p:cNvSpPr>
            <a:spLocks noChangeArrowheads="1"/>
          </p:cNvSpPr>
          <p:nvPr/>
        </p:nvSpPr>
        <p:spPr bwMode="auto">
          <a:xfrm rot="5400000">
            <a:off x="8024530" y="1906768"/>
            <a:ext cx="240030" cy="207698"/>
          </a:xfrm>
          <a:prstGeom prst="triangle">
            <a:avLst>
              <a:gd name="adj" fmla="val 50000"/>
            </a:avLst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16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3153" y="476291"/>
            <a:ext cx="2749471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伪代码实现</a:t>
            </a:r>
          </a:p>
        </p:txBody>
      </p:sp>
      <p:sp>
        <p:nvSpPr>
          <p:cNvPr id="4" name="Text Placeholder 17"/>
          <p:cNvSpPr txBox="1">
            <a:spLocks/>
          </p:cNvSpPr>
          <p:nvPr/>
        </p:nvSpPr>
        <p:spPr>
          <a:xfrm>
            <a:off x="6435124" y="2029972"/>
            <a:ext cx="5108495" cy="33802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从</a:t>
            </a:r>
            <a:r>
              <a:rPr lang="en-US" altLang="zh-CN" sz="3600" dirty="0" err="1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i</a:t>
            </a:r>
            <a:r>
              <a:rPr lang="en-US" altLang="zh-CN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=1</a:t>
            </a:r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开始遍历，每次取出一个元素，与他前面的元素进行比较，若小于，则交换他们，直到前一元素小于该元素，一直重复操作，直到</a:t>
            </a:r>
            <a:r>
              <a:rPr lang="en-US" altLang="zh-CN" sz="3600" dirty="0" err="1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i</a:t>
            </a:r>
            <a:r>
              <a:rPr lang="en-US" altLang="zh-CN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&lt;n</a:t>
            </a:r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。</a:t>
            </a:r>
            <a:endParaRPr lang="en-US" sz="3600" dirty="0">
              <a:solidFill>
                <a:schemeClr val="bg1"/>
              </a:solidFill>
              <a:latin typeface="+mn-ea"/>
              <a:cs typeface="Open Sans Light" panose="020B0306030504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505D6A-35E0-48FA-806D-9A715FC2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6" y="2243332"/>
            <a:ext cx="4402212" cy="26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314" y="473970"/>
            <a:ext cx="223651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统计数据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B5BC0BE-3AE3-4881-A8F1-C2FF5AFA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16415"/>
              </p:ext>
            </p:extLst>
          </p:nvPr>
        </p:nvGraphicFramePr>
        <p:xfrm>
          <a:off x="1696108" y="1409700"/>
          <a:ext cx="3013050" cy="4640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610">
                  <a:extLst>
                    <a:ext uri="{9D8B030D-6E8A-4147-A177-3AD203B41FA5}">
                      <a16:colId xmlns:a16="http://schemas.microsoft.com/office/drawing/2014/main" val="1065022705"/>
                    </a:ext>
                  </a:extLst>
                </a:gridCol>
                <a:gridCol w="602610">
                  <a:extLst>
                    <a:ext uri="{9D8B030D-6E8A-4147-A177-3AD203B41FA5}">
                      <a16:colId xmlns:a16="http://schemas.microsoft.com/office/drawing/2014/main" val="1794841852"/>
                    </a:ext>
                  </a:extLst>
                </a:gridCol>
                <a:gridCol w="602610">
                  <a:extLst>
                    <a:ext uri="{9D8B030D-6E8A-4147-A177-3AD203B41FA5}">
                      <a16:colId xmlns:a16="http://schemas.microsoft.com/office/drawing/2014/main" val="3126684587"/>
                    </a:ext>
                  </a:extLst>
                </a:gridCol>
                <a:gridCol w="602610">
                  <a:extLst>
                    <a:ext uri="{9D8B030D-6E8A-4147-A177-3AD203B41FA5}">
                      <a16:colId xmlns:a16="http://schemas.microsoft.com/office/drawing/2014/main" val="1342441986"/>
                    </a:ext>
                  </a:extLst>
                </a:gridCol>
                <a:gridCol w="602610">
                  <a:extLst>
                    <a:ext uri="{9D8B030D-6E8A-4147-A177-3AD203B41FA5}">
                      <a16:colId xmlns:a16="http://schemas.microsoft.com/office/drawing/2014/main" val="868103488"/>
                    </a:ext>
                  </a:extLst>
                </a:gridCol>
              </a:tblGrid>
              <a:tr h="20138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插入排序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273160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2889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8029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9358820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0659102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3163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8235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1549132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8148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9917599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6944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8895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6770429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8764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7771154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8833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4384923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8514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1766326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5239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8644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8869164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3213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8268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2971557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3191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5212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8382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8872971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3146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5478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8102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9174151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3252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8084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9060246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8128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5405069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8443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9767317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5318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8773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315460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8747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5870971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8828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6706987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8292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4205831"/>
                  </a:ext>
                </a:extLst>
              </a:tr>
              <a:tr h="21013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5701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8122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5402516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7734899"/>
                  </a:ext>
                </a:extLst>
              </a:tr>
              <a:tr h="201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0.33905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1.34945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3.0783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5.4391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8.42015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835933"/>
                  </a:ext>
                </a:extLst>
              </a:tr>
            </a:tbl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837D15AF-7A1F-4B1A-AA28-59FEBFE26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371666"/>
              </p:ext>
            </p:extLst>
          </p:nvPr>
        </p:nvGraphicFramePr>
        <p:xfrm>
          <a:off x="5368804" y="1409700"/>
          <a:ext cx="5127087" cy="4640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0787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318135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PART THREE</a:t>
            </a:r>
            <a:endParaRPr lang="zh-CN" altLang="en-US" sz="13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等腰三角形 4"/>
          <p:cNvSpPr/>
          <p:nvPr/>
        </p:nvSpPr>
        <p:spPr>
          <a:xfrm flipV="1">
            <a:off x="5562600" y="3181350"/>
            <a:ext cx="1066800" cy="919655"/>
          </a:xfrm>
          <a:prstGeom prst="triangl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4784" y="4259629"/>
            <a:ext cx="3262432" cy="707886"/>
          </a:xfrm>
          <a:prstGeom prst="rect">
            <a:avLst/>
          </a:prstGeom>
          <a:noFill/>
          <a:ln>
            <a:solidFill>
              <a:srgbClr val="14C7B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算法性能分析</a:t>
            </a:r>
          </a:p>
        </p:txBody>
      </p:sp>
    </p:spTree>
    <p:extLst>
      <p:ext uri="{BB962C8B-B14F-4D97-AF65-F5344CB8AC3E}">
        <p14:creationId xmlns:p14="http://schemas.microsoft.com/office/powerpoint/2010/main" val="44949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311" y="473970"/>
            <a:ext cx="223651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数据分析</a:t>
            </a:r>
          </a:p>
        </p:txBody>
      </p:sp>
      <p:sp>
        <p:nvSpPr>
          <p:cNvPr id="4" name="Text Placeholder 17"/>
          <p:cNvSpPr txBox="1">
            <a:spLocks/>
          </p:cNvSpPr>
          <p:nvPr/>
        </p:nvSpPr>
        <p:spPr>
          <a:xfrm>
            <a:off x="7016396" y="1653539"/>
            <a:ext cx="3773524" cy="46101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显然，时间复杂度为</a:t>
            </a:r>
            <a:r>
              <a:rPr lang="en-US" altLang="zh-CN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O</a:t>
            </a:r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（</a:t>
            </a:r>
            <a:r>
              <a:rPr lang="en-US" altLang="zh-CN" sz="3600" dirty="0" err="1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nlogn</a:t>
            </a:r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）的算法的时间性能远远高于</a:t>
            </a:r>
            <a:r>
              <a:rPr lang="en-US" altLang="zh-CN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O</a:t>
            </a:r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n²</a:t>
            </a:r>
            <a:r>
              <a:rPr lang="zh-CN" altLang="en-US" sz="36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）时间复杂度算法的时间性能。</a:t>
            </a:r>
            <a:endParaRPr lang="en-US" sz="3600" dirty="0">
              <a:solidFill>
                <a:schemeClr val="bg1"/>
              </a:solidFill>
              <a:latin typeface="+mn-ea"/>
              <a:cs typeface="Open Sans Light" panose="020B0306030504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91FF11A-BD4B-4C08-B562-81558095D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79018"/>
              </p:ext>
            </p:extLst>
          </p:nvPr>
        </p:nvGraphicFramePr>
        <p:xfrm>
          <a:off x="857250" y="1653539"/>
          <a:ext cx="5482592" cy="4271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0573">
                  <a:extLst>
                    <a:ext uri="{9D8B030D-6E8A-4147-A177-3AD203B41FA5}">
                      <a16:colId xmlns:a16="http://schemas.microsoft.com/office/drawing/2014/main" val="445604286"/>
                    </a:ext>
                  </a:extLst>
                </a:gridCol>
                <a:gridCol w="960150">
                  <a:extLst>
                    <a:ext uri="{9D8B030D-6E8A-4147-A177-3AD203B41FA5}">
                      <a16:colId xmlns:a16="http://schemas.microsoft.com/office/drawing/2014/main" val="1477685479"/>
                    </a:ext>
                  </a:extLst>
                </a:gridCol>
                <a:gridCol w="960150">
                  <a:extLst>
                    <a:ext uri="{9D8B030D-6E8A-4147-A177-3AD203B41FA5}">
                      <a16:colId xmlns:a16="http://schemas.microsoft.com/office/drawing/2014/main" val="922757432"/>
                    </a:ext>
                  </a:extLst>
                </a:gridCol>
                <a:gridCol w="890573">
                  <a:extLst>
                    <a:ext uri="{9D8B030D-6E8A-4147-A177-3AD203B41FA5}">
                      <a16:colId xmlns:a16="http://schemas.microsoft.com/office/drawing/2014/main" val="1443611433"/>
                    </a:ext>
                  </a:extLst>
                </a:gridCol>
                <a:gridCol w="890573">
                  <a:extLst>
                    <a:ext uri="{9D8B030D-6E8A-4147-A177-3AD203B41FA5}">
                      <a16:colId xmlns:a16="http://schemas.microsoft.com/office/drawing/2014/main" val="1002073655"/>
                    </a:ext>
                  </a:extLst>
                </a:gridCol>
                <a:gridCol w="890573">
                  <a:extLst>
                    <a:ext uri="{9D8B030D-6E8A-4147-A177-3AD203B41FA5}">
                      <a16:colId xmlns:a16="http://schemas.microsoft.com/office/drawing/2014/main" val="1779183695"/>
                    </a:ext>
                  </a:extLst>
                </a:gridCol>
              </a:tblGrid>
              <a:tr h="25188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平均排序时间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62881"/>
                  </a:ext>
                </a:extLst>
              </a:tr>
              <a:tr h="4928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数据规模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万个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3878569"/>
                  </a:ext>
                </a:extLst>
              </a:tr>
              <a:tr h="251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冒泡排序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1.49415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5.94655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13.4461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23.7181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36.78295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0100781"/>
                  </a:ext>
                </a:extLst>
              </a:tr>
              <a:tr h="251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插入排序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0.33905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1.34945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3.0783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5.4391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8.42015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0896999"/>
                  </a:ext>
                </a:extLst>
              </a:tr>
              <a:tr h="251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归并排序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0.11545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0.37375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1.45415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2.62785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1786359"/>
                  </a:ext>
                </a:extLst>
              </a:tr>
              <a:tr h="251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选择排序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0.47485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1.8797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4.2555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7.5216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11.7729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2914022"/>
                  </a:ext>
                </a:extLst>
              </a:tr>
              <a:tr h="251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快速排序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0.0773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0.27135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0.60565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1.0741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2.2083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9471465"/>
                  </a:ext>
                </a:extLst>
              </a:tr>
              <a:tr h="25188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967022"/>
                  </a:ext>
                </a:extLst>
              </a:tr>
              <a:tr h="25188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1439959"/>
                  </a:ext>
                </a:extLst>
              </a:tr>
              <a:tr h="25188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理论排序时间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5956"/>
                  </a:ext>
                </a:extLst>
              </a:tr>
              <a:tr h="2518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输入规模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92531"/>
                  </a:ext>
                </a:extLst>
              </a:tr>
              <a:tr h="251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冒泡排序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1.49415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5.9766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13.44735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23.9064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37.35375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1162407"/>
                  </a:ext>
                </a:extLst>
              </a:tr>
              <a:tr h="251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插入排序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0.33905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1.3562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3.05145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5.4248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8.47625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1228550"/>
                  </a:ext>
                </a:extLst>
              </a:tr>
              <a:tr h="251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归并排序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0.248277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0.387663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0.531308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0.67812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9949769"/>
                  </a:ext>
                </a:extLst>
              </a:tr>
              <a:tr h="251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选择排序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0.47485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1.8994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4.27365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7.5976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11.87125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9643854"/>
                  </a:ext>
                </a:extLst>
              </a:tr>
              <a:tr h="251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快速排序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0.0773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0.166235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0.259561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0.355739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0.454038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5952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50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2D9065E1-31B1-4083-883B-1A8CFA328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50207"/>
              </p:ext>
            </p:extLst>
          </p:nvPr>
        </p:nvGraphicFramePr>
        <p:xfrm>
          <a:off x="1675788" y="1391099"/>
          <a:ext cx="9086521" cy="516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等腰三角形 3">
            <a:extLst>
              <a:ext uri="{FF2B5EF4-FFF2-40B4-BE49-F238E27FC236}">
                <a16:creationId xmlns:a16="http://schemas.microsoft.com/office/drawing/2014/main" id="{938F614A-5C31-4326-9934-3FADB143A998}"/>
              </a:ext>
            </a:extLst>
          </p:cNvPr>
          <p:cNvSpPr/>
          <p:nvPr/>
        </p:nvSpPr>
        <p:spPr>
          <a:xfrm rot="5400000">
            <a:off x="769822" y="485133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EDB9F2-C165-4867-B229-44893259F35F}"/>
              </a:ext>
            </a:extLst>
          </p:cNvPr>
          <p:cNvSpPr txBox="1"/>
          <p:nvPr/>
        </p:nvSpPr>
        <p:spPr>
          <a:xfrm>
            <a:off x="1954235" y="489419"/>
            <a:ext cx="223651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效率比较</a:t>
            </a:r>
          </a:p>
        </p:txBody>
      </p:sp>
    </p:spTree>
    <p:extLst>
      <p:ext uri="{BB962C8B-B14F-4D97-AF65-F5344CB8AC3E}">
        <p14:creationId xmlns:p14="http://schemas.microsoft.com/office/powerpoint/2010/main" val="1845571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9354" y="476291"/>
            <a:ext cx="223651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实验结论</a:t>
            </a:r>
          </a:p>
        </p:txBody>
      </p:sp>
      <p:sp>
        <p:nvSpPr>
          <p:cNvPr id="4" name="Text Placeholder 17"/>
          <p:cNvSpPr txBox="1">
            <a:spLocks/>
          </p:cNvSpPr>
          <p:nvPr/>
        </p:nvSpPr>
        <p:spPr>
          <a:xfrm>
            <a:off x="424721" y="1314451"/>
            <a:ext cx="11767279" cy="55435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在规模较小时，各个算法的时间复杂度都较为接近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O(n²)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，即小规模时部分算法的速度不容易体现，故理论预测和实际对比在小规模时容易出现较大误差，也因此较少以小规模为基准预测其他规模下的时间。规模增大后，理论与实际拟合情况改善很多。</a:t>
            </a:r>
          </a:p>
          <a:p>
            <a:endParaRPr lang="zh-CN" altLang="en-US" dirty="0">
              <a:solidFill>
                <a:schemeClr val="bg1"/>
              </a:solidFill>
              <a:latin typeface="+mn-ea"/>
              <a:cs typeface="Open Sans Light" panose="020B0306030504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快速排序和归并排序由于效率较高，所以在数据量较小的时候，出现的误差会比较大。 </a:t>
            </a:r>
          </a:p>
          <a:p>
            <a:endParaRPr lang="zh-CN" altLang="en-US" dirty="0">
              <a:solidFill>
                <a:schemeClr val="bg1"/>
              </a:solidFill>
              <a:latin typeface="+mn-ea"/>
              <a:cs typeface="Open Sans Light" panose="020B0306030504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在规模小的情况下，选择排序和插入排序速度超过快速排序和归并排序，但在规模增大后，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100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到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10000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这个范围内，快排速度最快，归并次之，后面是插入，选择和冒泡排序，规模在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100000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1000000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时，归并速度又超过快排。</a:t>
            </a:r>
          </a:p>
        </p:txBody>
      </p:sp>
    </p:spTree>
    <p:extLst>
      <p:ext uri="{BB962C8B-B14F-4D97-AF65-F5344CB8AC3E}">
        <p14:creationId xmlns:p14="http://schemas.microsoft.com/office/powerpoint/2010/main" val="1174101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14575" y="2152650"/>
            <a:ext cx="7562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THANKS YOU</a:t>
            </a:r>
            <a:endParaRPr lang="zh-CN" altLang="en-US" sz="96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0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318135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PART ONE</a:t>
            </a:r>
            <a:endParaRPr lang="zh-CN" altLang="en-US" sz="13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等腰三角形 4"/>
          <p:cNvSpPr/>
          <p:nvPr/>
        </p:nvSpPr>
        <p:spPr>
          <a:xfrm flipV="1">
            <a:off x="5562600" y="3181350"/>
            <a:ext cx="1066800" cy="919655"/>
          </a:xfrm>
          <a:prstGeom prst="triangl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8672" y="4289609"/>
            <a:ext cx="2954655" cy="923330"/>
          </a:xfrm>
          <a:prstGeom prst="rect">
            <a:avLst/>
          </a:prstGeom>
          <a:noFill/>
          <a:ln>
            <a:solidFill>
              <a:srgbClr val="14C7B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377103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 noChangeArrowheads="1"/>
          </p:cNvSpPr>
          <p:nvPr/>
        </p:nvSpPr>
        <p:spPr bwMode="auto">
          <a:xfrm rot="5400000">
            <a:off x="2412363" y="3010160"/>
            <a:ext cx="4787168" cy="1871213"/>
          </a:xfrm>
          <a:custGeom>
            <a:avLst/>
            <a:gdLst>
              <a:gd name="connsiteX0" fmla="*/ 0 w 4787168"/>
              <a:gd name="connsiteY0" fmla="*/ 1530934 h 1871213"/>
              <a:gd name="connsiteX1" fmla="*/ 88341 w 4787168"/>
              <a:gd name="connsiteY1" fmla="*/ 1564973 h 1871213"/>
              <a:gd name="connsiteX2" fmla="*/ 100891 w 4787168"/>
              <a:gd name="connsiteY2" fmla="*/ 1529383 h 1871213"/>
              <a:gd name="connsiteX3" fmla="*/ 2359419 w 4787168"/>
              <a:gd name="connsiteY3" fmla="*/ 0 h 1871213"/>
              <a:gd name="connsiteX4" fmla="*/ 4617722 w 4787168"/>
              <a:gd name="connsiteY4" fmla="*/ 1529383 h 1871213"/>
              <a:gd name="connsiteX5" fmla="*/ 4633930 w 4787168"/>
              <a:gd name="connsiteY5" fmla="*/ 1575345 h 1871213"/>
              <a:gd name="connsiteX6" fmla="*/ 4638748 w 4787168"/>
              <a:gd name="connsiteY6" fmla="*/ 1574373 h 1871213"/>
              <a:gd name="connsiteX7" fmla="*/ 4787168 w 4787168"/>
              <a:gd name="connsiteY7" fmla="*/ 1722793 h 1871213"/>
              <a:gd name="connsiteX8" fmla="*/ 4638748 w 4787168"/>
              <a:gd name="connsiteY8" fmla="*/ 1871213 h 1871213"/>
              <a:gd name="connsiteX9" fmla="*/ 4490328 w 4787168"/>
              <a:gd name="connsiteY9" fmla="*/ 1722793 h 1871213"/>
              <a:gd name="connsiteX10" fmla="*/ 4533799 w 4787168"/>
              <a:gd name="connsiteY10" fmla="*/ 1617844 h 1871213"/>
              <a:gd name="connsiteX11" fmla="*/ 4536081 w 4787168"/>
              <a:gd name="connsiteY11" fmla="*/ 1616305 h 1871213"/>
              <a:gd name="connsiteX12" fmla="*/ 4519276 w 4787168"/>
              <a:gd name="connsiteY12" fmla="*/ 1568649 h 1871213"/>
              <a:gd name="connsiteX13" fmla="*/ 2359194 w 4787168"/>
              <a:gd name="connsiteY13" fmla="*/ 106065 h 1871213"/>
              <a:gd name="connsiteX14" fmla="*/ 199337 w 4787168"/>
              <a:gd name="connsiteY14" fmla="*/ 1568649 h 1871213"/>
              <a:gd name="connsiteX15" fmla="*/ 187201 w 4787168"/>
              <a:gd name="connsiteY15" fmla="*/ 1603065 h 1871213"/>
              <a:gd name="connsiteX16" fmla="*/ 276990 w 4787168"/>
              <a:gd name="connsiteY16" fmla="*/ 1637662 h 1871213"/>
              <a:gd name="connsiteX17" fmla="*/ 31768 w 4787168"/>
              <a:gd name="connsiteY17" fmla="*/ 1861287 h 187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87168" h="1871213">
                <a:moveTo>
                  <a:pt x="0" y="1530934"/>
                </a:moveTo>
                <a:lnTo>
                  <a:pt x="88341" y="1564973"/>
                </a:lnTo>
                <a:lnTo>
                  <a:pt x="100891" y="1529383"/>
                </a:lnTo>
                <a:cubicBezTo>
                  <a:pt x="467046" y="611971"/>
                  <a:pt x="1358310" y="0"/>
                  <a:pt x="2359419" y="0"/>
                </a:cubicBezTo>
                <a:cubicBezTo>
                  <a:pt x="3360318" y="0"/>
                  <a:pt x="4251568" y="611971"/>
                  <a:pt x="4617722" y="1529383"/>
                </a:cubicBezTo>
                <a:lnTo>
                  <a:pt x="4633930" y="1575345"/>
                </a:lnTo>
                <a:lnTo>
                  <a:pt x="4638748" y="1574373"/>
                </a:lnTo>
                <a:cubicBezTo>
                  <a:pt x="4720718" y="1574373"/>
                  <a:pt x="4787168" y="1640823"/>
                  <a:pt x="4787168" y="1722793"/>
                </a:cubicBezTo>
                <a:cubicBezTo>
                  <a:pt x="4787168" y="1804763"/>
                  <a:pt x="4720718" y="1871213"/>
                  <a:pt x="4638748" y="1871213"/>
                </a:cubicBezTo>
                <a:cubicBezTo>
                  <a:pt x="4556778" y="1871213"/>
                  <a:pt x="4490328" y="1804763"/>
                  <a:pt x="4490328" y="1722793"/>
                </a:cubicBezTo>
                <a:cubicBezTo>
                  <a:pt x="4490328" y="1681808"/>
                  <a:pt x="4506940" y="1644703"/>
                  <a:pt x="4533799" y="1617844"/>
                </a:cubicBezTo>
                <a:lnTo>
                  <a:pt x="4536081" y="1616305"/>
                </a:lnTo>
                <a:lnTo>
                  <a:pt x="4519276" y="1568649"/>
                </a:lnTo>
                <a:cubicBezTo>
                  <a:pt x="4169113" y="691316"/>
                  <a:pt x="3316603" y="106065"/>
                  <a:pt x="2359194" y="106065"/>
                </a:cubicBezTo>
                <a:cubicBezTo>
                  <a:pt x="1401997" y="106065"/>
                  <a:pt x="549499" y="691316"/>
                  <a:pt x="199337" y="1568649"/>
                </a:cubicBezTo>
                <a:lnTo>
                  <a:pt x="187201" y="1603065"/>
                </a:lnTo>
                <a:lnTo>
                  <a:pt x="276990" y="1637662"/>
                </a:lnTo>
                <a:lnTo>
                  <a:pt x="31768" y="1861287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zh-CN" sz="2400"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2" name="椭圆 56"/>
          <p:cNvSpPr>
            <a:spLocks noChangeArrowheads="1"/>
          </p:cNvSpPr>
          <p:nvPr/>
        </p:nvSpPr>
        <p:spPr bwMode="auto">
          <a:xfrm>
            <a:off x="5377292" y="3533537"/>
            <a:ext cx="742074" cy="742326"/>
          </a:xfrm>
          <a:prstGeom prst="ellipse">
            <a:avLst/>
          </a:prstGeom>
          <a:solidFill>
            <a:srgbClr val="14C7BE">
              <a:alpha val="94000"/>
            </a:srgbClr>
          </a:solidFill>
          <a:ln w="57150" cap="flat" cmpd="sng">
            <a:solidFill>
              <a:schemeClr val="bg1">
                <a:alpha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5" name="任意多边形 34"/>
          <p:cNvSpPr>
            <a:spLocks noChangeArrowheads="1"/>
          </p:cNvSpPr>
          <p:nvPr/>
        </p:nvSpPr>
        <p:spPr bwMode="auto">
          <a:xfrm>
            <a:off x="6078129" y="3529889"/>
            <a:ext cx="5236417" cy="742326"/>
          </a:xfrm>
          <a:custGeom>
            <a:avLst/>
            <a:gdLst>
              <a:gd name="connsiteX0" fmla="*/ 0 w 5236417"/>
              <a:gd name="connsiteY0" fmla="*/ 0 h 742326"/>
              <a:gd name="connsiteX1" fmla="*/ 696000 w 5236417"/>
              <a:gd name="connsiteY1" fmla="*/ 0 h 742326"/>
              <a:gd name="connsiteX2" fmla="*/ 920226 w 5236417"/>
              <a:gd name="connsiteY2" fmla="*/ 0 h 742326"/>
              <a:gd name="connsiteX3" fmla="*/ 4865254 w 5236417"/>
              <a:gd name="connsiteY3" fmla="*/ 0 h 742326"/>
              <a:gd name="connsiteX4" fmla="*/ 5236417 w 5236417"/>
              <a:gd name="connsiteY4" fmla="*/ 371163 h 742326"/>
              <a:gd name="connsiteX5" fmla="*/ 4865254 w 5236417"/>
              <a:gd name="connsiteY5" fmla="*/ 742326 h 742326"/>
              <a:gd name="connsiteX6" fmla="*/ 920226 w 5236417"/>
              <a:gd name="connsiteY6" fmla="*/ 742326 h 742326"/>
              <a:gd name="connsiteX7" fmla="*/ 696000 w 5236417"/>
              <a:gd name="connsiteY7" fmla="*/ 742326 h 742326"/>
              <a:gd name="connsiteX8" fmla="*/ 0 w 5236417"/>
              <a:gd name="connsiteY8" fmla="*/ 742326 h 742326"/>
              <a:gd name="connsiteX9" fmla="*/ 197646 w 5236417"/>
              <a:gd name="connsiteY9" fmla="*/ 371163 h 742326"/>
              <a:gd name="connsiteX10" fmla="*/ 0 w 5236417"/>
              <a:gd name="connsiteY10" fmla="*/ 0 h 74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5"/>
                  <a:pt x="119237" y="80288"/>
                  <a:pt x="0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zh-CN" sz="24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5496982" y="3583731"/>
            <a:ext cx="418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5F5F5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2</a:t>
            </a:r>
            <a:endParaRPr lang="zh-CN" altLang="en-US" sz="3200" b="1" dirty="0">
              <a:solidFill>
                <a:srgbClr val="5F5F5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1" name="TextBox 55"/>
          <p:cNvSpPr>
            <a:spLocks noChangeArrowheads="1"/>
          </p:cNvSpPr>
          <p:nvPr/>
        </p:nvSpPr>
        <p:spPr bwMode="auto">
          <a:xfrm>
            <a:off x="6335527" y="3689503"/>
            <a:ext cx="46857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实际运行时间</a:t>
            </a:r>
            <a:endParaRPr lang="zh-CN" altLang="en-US" sz="24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9" name="椭圆 63"/>
          <p:cNvSpPr>
            <a:spLocks noChangeArrowheads="1"/>
          </p:cNvSpPr>
          <p:nvPr/>
        </p:nvSpPr>
        <p:spPr bwMode="auto">
          <a:xfrm>
            <a:off x="4982492" y="2248803"/>
            <a:ext cx="742074" cy="742326"/>
          </a:xfrm>
          <a:prstGeom prst="ellipse">
            <a:avLst/>
          </a:prstGeom>
          <a:solidFill>
            <a:srgbClr val="14C7BE">
              <a:alpha val="94000"/>
            </a:srgbClr>
          </a:solidFill>
          <a:ln w="57150" cap="flat" cmpd="sng">
            <a:solidFill>
              <a:schemeClr val="bg1">
                <a:alpha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4" name="任意多边形 33"/>
          <p:cNvSpPr>
            <a:spLocks noChangeArrowheads="1"/>
          </p:cNvSpPr>
          <p:nvPr/>
        </p:nvSpPr>
        <p:spPr bwMode="auto">
          <a:xfrm>
            <a:off x="5683329" y="2245155"/>
            <a:ext cx="5236417" cy="742326"/>
          </a:xfrm>
          <a:custGeom>
            <a:avLst/>
            <a:gdLst>
              <a:gd name="connsiteX0" fmla="*/ 0 w 5236417"/>
              <a:gd name="connsiteY0" fmla="*/ 0 h 742326"/>
              <a:gd name="connsiteX1" fmla="*/ 696000 w 5236417"/>
              <a:gd name="connsiteY1" fmla="*/ 0 h 742326"/>
              <a:gd name="connsiteX2" fmla="*/ 920226 w 5236417"/>
              <a:gd name="connsiteY2" fmla="*/ 0 h 742326"/>
              <a:gd name="connsiteX3" fmla="*/ 4865254 w 5236417"/>
              <a:gd name="connsiteY3" fmla="*/ 0 h 742326"/>
              <a:gd name="connsiteX4" fmla="*/ 5236417 w 5236417"/>
              <a:gd name="connsiteY4" fmla="*/ 371163 h 742326"/>
              <a:gd name="connsiteX5" fmla="*/ 4865254 w 5236417"/>
              <a:gd name="connsiteY5" fmla="*/ 742326 h 742326"/>
              <a:gd name="connsiteX6" fmla="*/ 920226 w 5236417"/>
              <a:gd name="connsiteY6" fmla="*/ 742326 h 742326"/>
              <a:gd name="connsiteX7" fmla="*/ 696000 w 5236417"/>
              <a:gd name="connsiteY7" fmla="*/ 742326 h 742326"/>
              <a:gd name="connsiteX8" fmla="*/ 0 w 5236417"/>
              <a:gd name="connsiteY8" fmla="*/ 742326 h 742326"/>
              <a:gd name="connsiteX9" fmla="*/ 197646 w 5236417"/>
              <a:gd name="connsiteY9" fmla="*/ 371163 h 742326"/>
              <a:gd name="connsiteX10" fmla="*/ 0 w 5236417"/>
              <a:gd name="connsiteY10" fmla="*/ 0 h 74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5"/>
                  <a:pt x="119237" y="80288"/>
                  <a:pt x="0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zh-CN" sz="24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7" name="TextBox 68"/>
          <p:cNvSpPr>
            <a:spLocks noChangeArrowheads="1"/>
          </p:cNvSpPr>
          <p:nvPr/>
        </p:nvSpPr>
        <p:spPr bwMode="auto">
          <a:xfrm>
            <a:off x="5102182" y="2298997"/>
            <a:ext cx="418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5F5F5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3</a:t>
            </a:r>
            <a:endParaRPr lang="zh-CN" altLang="en-US" sz="3200" b="1">
              <a:solidFill>
                <a:srgbClr val="5F5F5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8" name="TextBox 69"/>
          <p:cNvSpPr>
            <a:spLocks noChangeArrowheads="1"/>
          </p:cNvSpPr>
          <p:nvPr/>
        </p:nvSpPr>
        <p:spPr bwMode="auto">
          <a:xfrm>
            <a:off x="5937107" y="2404769"/>
            <a:ext cx="46857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理论运行时间</a:t>
            </a:r>
            <a:endParaRPr lang="zh-CN" altLang="en-US" sz="24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6" name="椭圆 70"/>
          <p:cNvSpPr>
            <a:spLocks noChangeArrowheads="1"/>
          </p:cNvSpPr>
          <p:nvPr/>
        </p:nvSpPr>
        <p:spPr bwMode="auto">
          <a:xfrm>
            <a:off x="4982492" y="4820451"/>
            <a:ext cx="742074" cy="742326"/>
          </a:xfrm>
          <a:prstGeom prst="ellipse">
            <a:avLst/>
          </a:prstGeom>
          <a:solidFill>
            <a:srgbClr val="14C7BE">
              <a:alpha val="94000"/>
            </a:srgbClr>
          </a:solidFill>
          <a:ln w="57150" cap="flat" cmpd="sng">
            <a:solidFill>
              <a:schemeClr val="bg1">
                <a:alpha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6" name="任意多边形 35"/>
          <p:cNvSpPr>
            <a:spLocks noChangeArrowheads="1"/>
          </p:cNvSpPr>
          <p:nvPr/>
        </p:nvSpPr>
        <p:spPr bwMode="auto">
          <a:xfrm>
            <a:off x="5683329" y="4816803"/>
            <a:ext cx="5236417" cy="742326"/>
          </a:xfrm>
          <a:custGeom>
            <a:avLst/>
            <a:gdLst>
              <a:gd name="connsiteX0" fmla="*/ 0 w 5236417"/>
              <a:gd name="connsiteY0" fmla="*/ 0 h 742326"/>
              <a:gd name="connsiteX1" fmla="*/ 696000 w 5236417"/>
              <a:gd name="connsiteY1" fmla="*/ 0 h 742326"/>
              <a:gd name="connsiteX2" fmla="*/ 920226 w 5236417"/>
              <a:gd name="connsiteY2" fmla="*/ 0 h 742326"/>
              <a:gd name="connsiteX3" fmla="*/ 4865254 w 5236417"/>
              <a:gd name="connsiteY3" fmla="*/ 0 h 742326"/>
              <a:gd name="connsiteX4" fmla="*/ 5236417 w 5236417"/>
              <a:gd name="connsiteY4" fmla="*/ 371163 h 742326"/>
              <a:gd name="connsiteX5" fmla="*/ 4865254 w 5236417"/>
              <a:gd name="connsiteY5" fmla="*/ 742326 h 742326"/>
              <a:gd name="connsiteX6" fmla="*/ 920226 w 5236417"/>
              <a:gd name="connsiteY6" fmla="*/ 742326 h 742326"/>
              <a:gd name="connsiteX7" fmla="*/ 696000 w 5236417"/>
              <a:gd name="connsiteY7" fmla="*/ 742326 h 742326"/>
              <a:gd name="connsiteX8" fmla="*/ 0 w 5236417"/>
              <a:gd name="connsiteY8" fmla="*/ 742326 h 742326"/>
              <a:gd name="connsiteX9" fmla="*/ 197646 w 5236417"/>
              <a:gd name="connsiteY9" fmla="*/ 371163 h 742326"/>
              <a:gd name="connsiteX10" fmla="*/ 0 w 5236417"/>
              <a:gd name="connsiteY10" fmla="*/ 0 h 74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6"/>
                  <a:pt x="119237" y="80288"/>
                  <a:pt x="0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4" name="TextBox 75"/>
          <p:cNvSpPr>
            <a:spLocks noChangeArrowheads="1"/>
          </p:cNvSpPr>
          <p:nvPr/>
        </p:nvSpPr>
        <p:spPr bwMode="auto">
          <a:xfrm>
            <a:off x="5102182" y="4870645"/>
            <a:ext cx="418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5F5F5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1</a:t>
            </a:r>
            <a:endParaRPr lang="zh-CN" altLang="en-US" sz="3200" b="1">
              <a:solidFill>
                <a:srgbClr val="5F5F5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5" name="TextBox 76"/>
          <p:cNvSpPr>
            <a:spLocks noChangeArrowheads="1"/>
          </p:cNvSpPr>
          <p:nvPr/>
        </p:nvSpPr>
        <p:spPr bwMode="auto">
          <a:xfrm>
            <a:off x="5937107" y="4976417"/>
            <a:ext cx="46857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大量数据</a:t>
            </a:r>
          </a:p>
        </p:txBody>
      </p:sp>
      <p:sp>
        <p:nvSpPr>
          <p:cNvPr id="31" name="TextBox 86"/>
          <p:cNvSpPr>
            <a:spLocks noChangeArrowheads="1"/>
          </p:cNvSpPr>
          <p:nvPr/>
        </p:nvSpPr>
        <p:spPr bwMode="auto">
          <a:xfrm>
            <a:off x="1122465" y="2396276"/>
            <a:ext cx="2686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问题的提出</a:t>
            </a:r>
            <a:endParaRPr lang="zh-CN" altLang="en-US" sz="2400" dirty="0">
              <a:solidFill>
                <a:schemeClr val="bg1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2" name="TextBox 87"/>
          <p:cNvSpPr>
            <a:spLocks noChangeArrowheads="1"/>
          </p:cNvSpPr>
          <p:nvPr/>
        </p:nvSpPr>
        <p:spPr bwMode="auto">
          <a:xfrm>
            <a:off x="1461155" y="2987481"/>
            <a:ext cx="3368653" cy="166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以待排序数组的大小</a:t>
            </a:r>
            <a:r>
              <a:rPr lang="en-US" altLang="zh-CN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为输入规模，随机产生</a:t>
            </a:r>
            <a:r>
              <a:rPr lang="en-US" altLang="zh-CN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20</a:t>
            </a:r>
            <a:r>
              <a:rPr lang="zh-CN" alt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组测试样本，统计不同排序算法在</a:t>
            </a:r>
            <a:r>
              <a:rPr lang="en-US" altLang="zh-CN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20</a:t>
            </a:r>
            <a:r>
              <a:rPr lang="zh-CN" alt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个样本上的平均运行时间；分别以</a:t>
            </a:r>
            <a:r>
              <a:rPr lang="en-US" altLang="zh-CN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n = 10000</a:t>
            </a:r>
            <a:r>
              <a:rPr lang="zh-CN" alt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n = 20000</a:t>
            </a:r>
            <a:r>
              <a:rPr lang="zh-CN" alt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n = 30000</a:t>
            </a:r>
            <a:r>
              <a:rPr lang="zh-CN" alt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n = 40000</a:t>
            </a:r>
            <a:r>
              <a:rPr lang="zh-CN" alt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n = 50000</a:t>
            </a:r>
            <a:r>
              <a:rPr lang="zh-CN" alt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等等重复实验。 </a:t>
            </a:r>
            <a:endParaRPr lang="zh-CN" altLang="en-US" sz="1400" dirty="0">
              <a:solidFill>
                <a:schemeClr val="bg1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47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6108" y="473970"/>
            <a:ext cx="326243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获取大量数据</a:t>
            </a:r>
          </a:p>
        </p:txBody>
      </p:sp>
      <p:sp>
        <p:nvSpPr>
          <p:cNvPr id="4" name="Text Placeholder 17"/>
          <p:cNvSpPr txBox="1">
            <a:spLocks/>
          </p:cNvSpPr>
          <p:nvPr/>
        </p:nvSpPr>
        <p:spPr>
          <a:xfrm>
            <a:off x="6345181" y="1983916"/>
            <a:ext cx="5108495" cy="46101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+mn-ea"/>
                <a:ea typeface="Open Sans Light" panose="020B0306030504020204" pitchFamily="34" charset="0"/>
                <a:cs typeface="Open Sans Light" panose="020B0306030504020204" pitchFamily="34" charset="0"/>
              </a:rPr>
              <a:t>待排序数组长度为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Open Sans Light" panose="020B0306030504020204" pitchFamily="34" charset="0"/>
                <a:cs typeface="Open Sans Light" panose="020B0306030504020204" pitchFamily="34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Open Sans Light" panose="020B0306030504020204" pitchFamily="34" charset="0"/>
                <a:cs typeface="Open Sans Light" panose="020B0306030504020204" pitchFamily="34" charset="0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Open Sans Light" panose="020B0306030504020204" pitchFamily="34" charset="0"/>
                <a:cs typeface="Open Sans Light" panose="020B0306030504020204" pitchFamily="34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Open Sans Light" panose="020B0306030504020204" pitchFamily="34" charset="0"/>
                <a:cs typeface="Open Sans Light" panose="020B0306030504020204" pitchFamily="34" charset="0"/>
              </a:rPr>
              <a:t>的量级为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Open Sans Light" panose="020B0306030504020204" pitchFamily="34" charset="0"/>
                <a:cs typeface="Open Sans Light" panose="020B0306030504020204" pitchFamily="34" charset="0"/>
              </a:rPr>
              <a:t>10^5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Open Sans Light" panose="020B0306030504020204" pitchFamily="34" charset="0"/>
                <a:cs typeface="Open Sans Light" panose="020B0306030504020204" pitchFamily="34" charset="0"/>
              </a:rPr>
              <a:t>，因此我们需要大量的数据来放入数组中，在这里我们采用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Open Sans Light" panose="020B0306030504020204" pitchFamily="34" charset="0"/>
                <a:cs typeface="Open Sans Light" panose="020B0306030504020204" pitchFamily="34" charset="0"/>
              </a:rPr>
              <a:t>vector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Open Sans Light" panose="020B0306030504020204" pitchFamily="34" charset="0"/>
                <a:cs typeface="Open Sans Light" panose="020B0306030504020204" pitchFamily="34" charset="0"/>
              </a:rPr>
              <a:t>容器来存放待排序数组，使用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Open Sans Light" panose="020B0306030504020204" pitchFamily="34" charset="0"/>
                <a:cs typeface="Open Sans Light" panose="020B0306030504020204" pitchFamily="34" charset="0"/>
              </a:rPr>
              <a:t>rand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Open Sans Light" panose="020B0306030504020204" pitchFamily="34" charset="0"/>
                <a:cs typeface="Open Sans Light" panose="020B0306030504020204" pitchFamily="34" charset="0"/>
              </a:rPr>
              <a:t>（）函数来生成数据。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28A960-BDE9-4481-8F24-F045296C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486835"/>
            <a:ext cx="5056777" cy="14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0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6108" y="450237"/>
            <a:ext cx="326243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实际运行时间</a:t>
            </a:r>
          </a:p>
        </p:txBody>
      </p:sp>
      <p:sp>
        <p:nvSpPr>
          <p:cNvPr id="4" name="Text Placeholder 24"/>
          <p:cNvSpPr txBox="1">
            <a:spLocks/>
          </p:cNvSpPr>
          <p:nvPr/>
        </p:nvSpPr>
        <p:spPr>
          <a:xfrm>
            <a:off x="1696108" y="3890124"/>
            <a:ext cx="8437243" cy="1573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clock( ) 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函数为计时函数，利用此函数获取该程序从启动到函数调用占用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CPU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的时间，在排序算法开始前和结束后后分别调用该函数，相减即为排序算法使用的时间。</a:t>
            </a:r>
            <a:endParaRPr lang="en-US" sz="3200" dirty="0">
              <a:solidFill>
                <a:schemeClr val="bg1"/>
              </a:solidFill>
              <a:latin typeface="+mn-ea"/>
              <a:cs typeface="Open Sans Light" panose="020B0306030504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B29A17-FD84-4188-917F-A1B20224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47" y="1573588"/>
            <a:ext cx="7340707" cy="21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6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6108" y="473970"/>
            <a:ext cx="326243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理论运行时间</a:t>
            </a:r>
          </a:p>
        </p:txBody>
      </p:sp>
      <p:sp>
        <p:nvSpPr>
          <p:cNvPr id="4" name="Text Placeholder 24"/>
          <p:cNvSpPr txBox="1">
            <a:spLocks/>
          </p:cNvSpPr>
          <p:nvPr/>
        </p:nvSpPr>
        <p:spPr>
          <a:xfrm>
            <a:off x="470807" y="1682552"/>
            <a:ext cx="11250386" cy="1573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理论效率是基本操作的执行次数，两者需要进行对应关系调整。以输入规模为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10000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的数据运行时间为基准点，根据该算法的时间复杂度计算输入规模为其他值的理论运行时间。</a:t>
            </a:r>
            <a:endParaRPr lang="en-US" dirty="0">
              <a:solidFill>
                <a:schemeClr val="bg1"/>
              </a:solidFill>
              <a:latin typeface="+mn-ea"/>
              <a:cs typeface="Open Sans Light" panose="020B0306030504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EB2FF3-2D8B-43BF-88AF-221A8A8A0F44}"/>
              </a:ext>
            </a:extLst>
          </p:cNvPr>
          <p:cNvSpPr txBox="1"/>
          <p:nvPr/>
        </p:nvSpPr>
        <p:spPr>
          <a:xfrm>
            <a:off x="857249" y="3677863"/>
            <a:ext cx="10206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选择排序、插入排序和冒泡排序的时间复杂度为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O(n²)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E6CAAA-645A-4991-A8C5-AB5AFA428162}"/>
              </a:ext>
            </a:extLst>
          </p:cNvPr>
          <p:cNvSpPr txBox="1"/>
          <p:nvPr/>
        </p:nvSpPr>
        <p:spPr>
          <a:xfrm>
            <a:off x="857249" y="5163833"/>
            <a:ext cx="10206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合并</a:t>
            </a:r>
            <a:r>
              <a:rPr lang="zh-CN" altLang="en-US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排序和快速排序的时间复杂度为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sz="24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nlogn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87FD08-DED1-42FA-8305-3DA343C5AA02}"/>
              </a:ext>
            </a:extLst>
          </p:cNvPr>
          <p:cNvSpPr/>
          <p:nvPr/>
        </p:nvSpPr>
        <p:spPr>
          <a:xfrm>
            <a:off x="857249" y="4398130"/>
            <a:ext cx="7639665" cy="5071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T=t*n*n</a:t>
            </a:r>
            <a:endParaRPr lang="zh-CN" altLang="en-US" sz="3600" b="1" dirty="0">
              <a:ln w="0"/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66BA51-D9C8-472E-A78A-8DB59CFF2A21}"/>
              </a:ext>
            </a:extLst>
          </p:cNvPr>
          <p:cNvSpPr/>
          <p:nvPr/>
        </p:nvSpPr>
        <p:spPr>
          <a:xfrm>
            <a:off x="857249" y="5742039"/>
            <a:ext cx="7639665" cy="560438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T=t*(n*10000*log(n*10000))/(10000*log(10000))</a:t>
            </a:r>
            <a:endParaRPr lang="zh-CN" altLang="en-US" sz="2400" b="1" dirty="0">
              <a:latin typeface="Microsoft Sans Serif" panose="020B0604020202020204" pitchFamily="34" charset="0"/>
              <a:ea typeface="Open Sans Light" panose="020B0306030504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318135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PART TWO</a:t>
            </a:r>
            <a:endParaRPr lang="zh-CN" altLang="en-US" sz="138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等腰三角形 4"/>
          <p:cNvSpPr/>
          <p:nvPr/>
        </p:nvSpPr>
        <p:spPr>
          <a:xfrm flipV="1">
            <a:off x="5562600" y="3181350"/>
            <a:ext cx="1066800" cy="919655"/>
          </a:xfrm>
          <a:prstGeom prst="triangl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49231" y="4244639"/>
            <a:ext cx="4493538" cy="830997"/>
          </a:xfrm>
          <a:prstGeom prst="rect">
            <a:avLst/>
          </a:prstGeom>
          <a:noFill/>
          <a:ln>
            <a:solidFill>
              <a:srgbClr val="14C7B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排序算法的实现</a:t>
            </a:r>
          </a:p>
        </p:txBody>
      </p:sp>
    </p:spTree>
    <p:extLst>
      <p:ext uri="{BB962C8B-B14F-4D97-AF65-F5344CB8AC3E}">
        <p14:creationId xmlns:p14="http://schemas.microsoft.com/office/powerpoint/2010/main" val="80183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2994" y="473970"/>
            <a:ext cx="223651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rPr>
              <a:t>选择排序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468274" y="2292200"/>
            <a:ext cx="7381251" cy="3843695"/>
            <a:chOff x="86841" y="0"/>
            <a:chExt cx="5117728" cy="2664296"/>
          </a:xfrm>
        </p:grpSpPr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86841" y="282971"/>
              <a:ext cx="5117728" cy="1770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每次从待排序列的元素中选择一个元素视为最小元素，再从剩下的元素中找到最小的元素，与最小元素交换位置，排在有序序列的末尾，重复上述过程，直到待排序列中的元素为</a:t>
              </a:r>
              <a:r>
                <a:rPr lang="en-US" altLang="zh-CN" sz="3200" dirty="0">
                  <a:solidFill>
                    <a:schemeClr val="bg1"/>
                  </a:solidFill>
                  <a:latin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0.</a:t>
              </a:r>
              <a:endParaRPr lang="zh-CN" altLang="en-US" sz="4800" dirty="0">
                <a:solidFill>
                  <a:schemeClr val="bg1"/>
                </a:solidFill>
                <a:latin typeface="+mn-ea"/>
                <a:cs typeface="Open Sans Light" panose="020B0306030504020204" pitchFamily="34" charset="0"/>
              </a:endParaRPr>
            </a:p>
          </p:txBody>
        </p:sp>
        <p:sp>
          <p:nvSpPr>
            <p:cNvPr id="12" name="矩形 37"/>
            <p:cNvSpPr>
              <a:spLocks noChangeArrowheads="1"/>
            </p:cNvSpPr>
            <p:nvPr/>
          </p:nvSpPr>
          <p:spPr bwMode="auto">
            <a:xfrm>
              <a:off x="86841" y="0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3" name="矩形 38"/>
            <p:cNvSpPr>
              <a:spLocks noChangeArrowheads="1"/>
            </p:cNvSpPr>
            <p:nvPr/>
          </p:nvSpPr>
          <p:spPr bwMode="auto">
            <a:xfrm>
              <a:off x="86841" y="2646296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矩形 40"/>
          <p:cNvSpPr>
            <a:spLocks noChangeArrowheads="1"/>
          </p:cNvSpPr>
          <p:nvPr/>
        </p:nvSpPr>
        <p:spPr bwMode="auto">
          <a:xfrm>
            <a:off x="1468935" y="1774824"/>
            <a:ext cx="6957108" cy="471591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6" name="矩形 70"/>
          <p:cNvSpPr>
            <a:spLocks noChangeArrowheads="1"/>
          </p:cNvSpPr>
          <p:nvPr/>
        </p:nvSpPr>
        <p:spPr bwMode="auto">
          <a:xfrm>
            <a:off x="1549634" y="1811623"/>
            <a:ext cx="3351744" cy="400110"/>
          </a:xfrm>
          <a:prstGeom prst="rect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l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时间复杂度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²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等腰三角形 71"/>
          <p:cNvSpPr>
            <a:spLocks noChangeArrowheads="1"/>
          </p:cNvSpPr>
          <p:nvPr/>
        </p:nvSpPr>
        <p:spPr bwMode="auto">
          <a:xfrm rot="5400000">
            <a:off x="8024530" y="1906768"/>
            <a:ext cx="240030" cy="207698"/>
          </a:xfrm>
          <a:prstGeom prst="triangle">
            <a:avLst>
              <a:gd name="adj" fmla="val 50000"/>
            </a:avLst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99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36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1697</Words>
  <Application>Microsoft Office PowerPoint</Application>
  <PresentationFormat>宽屏</PresentationFormat>
  <Paragraphs>721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宋体</vt:lpstr>
      <vt:lpstr>Arial</vt:lpstr>
      <vt:lpstr>Calibri</vt:lpstr>
      <vt:lpstr>Calibri Light</vt:lpstr>
      <vt:lpstr>Microsoft Sans Serif</vt:lpstr>
      <vt:lpstr>Open Sans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</dc:creator>
  <cp:lastModifiedBy>张 欣杰</cp:lastModifiedBy>
  <cp:revision>127</cp:revision>
  <dcterms:created xsi:type="dcterms:W3CDTF">2014-11-04T02:21:58Z</dcterms:created>
  <dcterms:modified xsi:type="dcterms:W3CDTF">2022-03-25T01:16:27Z</dcterms:modified>
</cp:coreProperties>
</file>