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88" r:id="rId4"/>
    <p:sldId id="289" r:id="rId5"/>
    <p:sldId id="257" r:id="rId6"/>
    <p:sldId id="258" r:id="rId7"/>
    <p:sldId id="290" r:id="rId8"/>
    <p:sldId id="295" r:id="rId9"/>
    <p:sldId id="296" r:id="rId10"/>
    <p:sldId id="259" r:id="rId11"/>
    <p:sldId id="297" r:id="rId12"/>
    <p:sldId id="291" r:id="rId13"/>
    <p:sldId id="299" r:id="rId14"/>
    <p:sldId id="301" r:id="rId15"/>
    <p:sldId id="302" r:id="rId16"/>
    <p:sldId id="292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4D8"/>
    <a:srgbClr val="70A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ndger\Desktop\&#31639;&#27861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两种算法的效率比值图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16.842105263157894</c:v>
                </c:pt>
                <c:pt idx="1">
                  <c:v>33.670375521557716</c:v>
                </c:pt>
                <c:pt idx="2">
                  <c:v>50.715825123152705</c:v>
                </c:pt>
                <c:pt idx="3">
                  <c:v>67.151763367463033</c:v>
                </c:pt>
                <c:pt idx="4">
                  <c:v>84.814012738853506</c:v>
                </c:pt>
                <c:pt idx="5">
                  <c:v>102.29971864356583</c:v>
                </c:pt>
                <c:pt idx="6">
                  <c:v>112.92617775619232</c:v>
                </c:pt>
                <c:pt idx="7">
                  <c:v>130.51910521245853</c:v>
                </c:pt>
                <c:pt idx="8">
                  <c:v>144.91861552853135</c:v>
                </c:pt>
                <c:pt idx="9">
                  <c:v>161.45018915510721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68-4A7A-A1D7-E7210142E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671119"/>
        <c:axId val="107664463"/>
      </c:scatterChart>
      <c:valAx>
        <c:axId val="107671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数据个数</a:t>
                </a:r>
                <a:r>
                  <a:rPr lang="en-US" altLang="zh-CN"/>
                  <a:t>/</a:t>
                </a:r>
                <a:r>
                  <a:rPr lang="zh-CN" altLang="en-US"/>
                  <a:t>万个</a:t>
                </a:r>
              </a:p>
            </c:rich>
          </c:tx>
          <c:layout>
            <c:manualLayout>
              <c:xMode val="edge"/>
              <c:yMode val="edge"/>
              <c:x val="0.44338757655293087"/>
              <c:y val="0.87245370370370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664463"/>
        <c:crosses val="autoZero"/>
        <c:crossBetween val="midCat"/>
      </c:valAx>
      <c:valAx>
        <c:axId val="10766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效率比值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671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9ADE-05B3-4CB8-BD92-1240D6A71F7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4A5B-24AA-476F-907E-DD292D787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58" y="265374"/>
            <a:ext cx="10515600" cy="46614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ü"/>
              <a:defRPr sz="3200" b="1">
                <a:solidFill>
                  <a:srgbClr val="70AB9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056884" y="1328745"/>
            <a:ext cx="8078231" cy="140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最近点对问题</a:t>
            </a:r>
          </a:p>
        </p:txBody>
      </p:sp>
      <p:sp>
        <p:nvSpPr>
          <p:cNvPr id="19" name="矩形 18"/>
          <p:cNvSpPr/>
          <p:nvPr/>
        </p:nvSpPr>
        <p:spPr>
          <a:xfrm>
            <a:off x="2942334" y="3257062"/>
            <a:ext cx="6307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张欣杰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2020151091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386C5-58E6-4DBD-9BA0-AFF8DD23C313}"/>
              </a:ext>
            </a:extLst>
          </p:cNvPr>
          <p:cNvSpPr/>
          <p:nvPr/>
        </p:nvSpPr>
        <p:spPr>
          <a:xfrm>
            <a:off x="4622799" y="3936889"/>
            <a:ext cx="2946400" cy="765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2022/04/08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1571625" y="1000125"/>
            <a:ext cx="2881105" cy="54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/>
              <a:t>算法每次选择一条垂线</a:t>
            </a:r>
            <a:r>
              <a:rPr lang="en-US" altLang="zh-CN" sz="1800" dirty="0"/>
              <a:t>L</a:t>
            </a:r>
            <a:r>
              <a:rPr lang="zh-CN" altLang="en-US" sz="1800" dirty="0"/>
              <a:t>，将数据集合</a:t>
            </a:r>
            <a:r>
              <a:rPr lang="en-US" altLang="zh-CN" sz="1800" dirty="0"/>
              <a:t>S</a:t>
            </a:r>
            <a:r>
              <a:rPr lang="zh-CN" altLang="en-US" sz="1800" dirty="0"/>
              <a:t>划分为左右两个部分，依次找出两个部分的最小点对距离</a:t>
            </a:r>
            <a:r>
              <a:rPr lang="en-US" altLang="zh-CN" sz="1800" dirty="0" err="1"/>
              <a:t>Ldis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Rdis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MinDis</a:t>
            </a:r>
            <a:r>
              <a:rPr lang="en-US" altLang="zh-CN" sz="1800" dirty="0"/>
              <a:t>=min{</a:t>
            </a:r>
            <a:r>
              <a:rPr lang="en-US" altLang="zh-CN" sz="1800" dirty="0" err="1"/>
              <a:t>Ldis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Rdis</a:t>
            </a:r>
            <a:r>
              <a:rPr lang="en-US" altLang="zh-CN" sz="1800" dirty="0"/>
              <a:t>}</a:t>
            </a:r>
            <a:r>
              <a:rPr lang="zh-CN" altLang="en-US" sz="1800" dirty="0"/>
              <a:t>。选取</a:t>
            </a:r>
            <a:r>
              <a:rPr lang="en-US" altLang="zh-CN" sz="1800" dirty="0"/>
              <a:t>2δ</a:t>
            </a:r>
            <a:r>
              <a:rPr lang="zh-CN" altLang="en-US" sz="1800" dirty="0"/>
              <a:t>带中所有的点进行计算，而是对于</a:t>
            </a:r>
            <a:r>
              <a:rPr lang="en-US" altLang="zh-CN" sz="1800" dirty="0"/>
              <a:t>SL</a:t>
            </a:r>
            <a:r>
              <a:rPr lang="zh-CN" altLang="en-US" sz="1800" dirty="0"/>
              <a:t>虚框范围内的</a:t>
            </a:r>
            <a:r>
              <a:rPr lang="en-US" altLang="zh-CN" sz="1800" dirty="0"/>
              <a:t>p</a:t>
            </a:r>
            <a:r>
              <a:rPr lang="zh-CN" altLang="en-US" sz="1800" dirty="0"/>
              <a:t>点，只选取</a:t>
            </a:r>
            <a:r>
              <a:rPr lang="en-US" altLang="zh-CN" sz="1800" dirty="0"/>
              <a:t>SR</a:t>
            </a:r>
            <a:r>
              <a:rPr lang="zh-CN" altLang="en-US" sz="1800" dirty="0"/>
              <a:t>虚框范围内长</a:t>
            </a:r>
            <a:r>
              <a:rPr lang="en-US" altLang="zh-CN" sz="1800" dirty="0"/>
              <a:t>2δ</a:t>
            </a:r>
            <a:r>
              <a:rPr lang="zh-CN" altLang="en-US" sz="1800" dirty="0"/>
              <a:t>，宽为</a:t>
            </a:r>
            <a:r>
              <a:rPr lang="en-US" altLang="zh-CN" sz="1800" dirty="0"/>
              <a:t>δ</a:t>
            </a:r>
            <a:r>
              <a:rPr lang="zh-CN" altLang="en-US" sz="1800" dirty="0"/>
              <a:t>的中的点进行计算，由</a:t>
            </a:r>
            <a:r>
              <a:rPr lang="en-US" altLang="zh-CN" sz="1800" dirty="0"/>
              <a:t>δ</a:t>
            </a:r>
            <a:r>
              <a:rPr lang="zh-CN" altLang="en-US" sz="1800" dirty="0"/>
              <a:t>的意义可知</a:t>
            </a:r>
            <a:r>
              <a:rPr lang="en-US" altLang="zh-CN" sz="1800" dirty="0"/>
              <a:t>SR</a:t>
            </a:r>
            <a:r>
              <a:rPr lang="zh-CN" altLang="en-US" sz="1800" dirty="0"/>
              <a:t>中任何</a:t>
            </a:r>
            <a:r>
              <a:rPr lang="en-US" altLang="zh-CN" sz="1800" dirty="0"/>
              <a:t>2</a:t>
            </a:r>
            <a:r>
              <a:rPr lang="zh-CN" altLang="en-US" sz="1800" dirty="0"/>
              <a:t>个</a:t>
            </a:r>
            <a:r>
              <a:rPr lang="en-US" altLang="zh-CN" sz="1800" dirty="0"/>
              <a:t>S</a:t>
            </a:r>
            <a:r>
              <a:rPr lang="zh-CN" altLang="en-US" sz="1800" dirty="0"/>
              <a:t>中的点的距离都不小于</a:t>
            </a:r>
            <a:r>
              <a:rPr lang="en-US" altLang="zh-CN" sz="1800" dirty="0"/>
              <a:t>δ</a:t>
            </a:r>
            <a:r>
              <a:rPr lang="zh-CN" altLang="en-US" sz="1800" dirty="0"/>
              <a:t>。由鸽舍原理可以推出矩形</a:t>
            </a:r>
            <a:r>
              <a:rPr lang="en-US" altLang="zh-CN" sz="1800" dirty="0"/>
              <a:t>R</a:t>
            </a:r>
            <a:r>
              <a:rPr lang="zh-CN" altLang="en-US" sz="1800" dirty="0"/>
              <a:t>中最多只有</a:t>
            </a:r>
            <a:r>
              <a:rPr lang="en-US" altLang="zh-CN" sz="1800" dirty="0"/>
              <a:t>6</a:t>
            </a:r>
            <a:r>
              <a:rPr lang="zh-CN" altLang="en-US" sz="1800" dirty="0"/>
              <a:t>个</a:t>
            </a:r>
            <a:r>
              <a:rPr lang="en-US" altLang="zh-CN" sz="1800" dirty="0"/>
              <a:t>SR</a:t>
            </a:r>
            <a:r>
              <a:rPr lang="zh-CN" altLang="en-US" sz="1800" dirty="0"/>
              <a:t>中的点。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分治法求区间内的最近点对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27CFC1-5C23-4F7D-BB16-3DD434E3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92" y="1371393"/>
            <a:ext cx="4115214" cy="41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712220" y="3916097"/>
            <a:ext cx="311880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ea"/>
              </a:rPr>
              <a:t>使用数据量较小的实验运行时间作为基准值，通过理论算法时间复杂度来计算理论运行时间，通过时间对比，分析算法的性能</a:t>
            </a:r>
          </a:p>
        </p:txBody>
      </p:sp>
      <p:sp>
        <p:nvSpPr>
          <p:cNvPr id="3" name="Rectangle 39"/>
          <p:cNvSpPr/>
          <p:nvPr/>
        </p:nvSpPr>
        <p:spPr>
          <a:xfrm>
            <a:off x="4332632" y="318659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实验结果与性能分析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蛮力法的数据分析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97388E-B8F8-46C4-9D3D-81C214BF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80666"/>
              </p:ext>
            </p:extLst>
          </p:nvPr>
        </p:nvGraphicFramePr>
        <p:xfrm>
          <a:off x="758250" y="1178867"/>
          <a:ext cx="4559537" cy="3371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044">
                  <a:extLst>
                    <a:ext uri="{9D8B030D-6E8A-4147-A177-3AD203B41FA5}">
                      <a16:colId xmlns:a16="http://schemas.microsoft.com/office/drawing/2014/main" val="3505699249"/>
                    </a:ext>
                  </a:extLst>
                </a:gridCol>
                <a:gridCol w="1200949">
                  <a:extLst>
                    <a:ext uri="{9D8B030D-6E8A-4147-A177-3AD203B41FA5}">
                      <a16:colId xmlns:a16="http://schemas.microsoft.com/office/drawing/2014/main" val="479082365"/>
                    </a:ext>
                  </a:extLst>
                </a:gridCol>
                <a:gridCol w="1058464">
                  <a:extLst>
                    <a:ext uri="{9D8B030D-6E8A-4147-A177-3AD203B41FA5}">
                      <a16:colId xmlns:a16="http://schemas.microsoft.com/office/drawing/2014/main" val="4258904075"/>
                    </a:ext>
                  </a:extLst>
                </a:gridCol>
                <a:gridCol w="1323080">
                  <a:extLst>
                    <a:ext uri="{9D8B030D-6E8A-4147-A177-3AD203B41FA5}">
                      <a16:colId xmlns:a16="http://schemas.microsoft.com/office/drawing/2014/main" val="75983351"/>
                    </a:ext>
                  </a:extLst>
                </a:gridCol>
              </a:tblGrid>
              <a:tr h="30653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暴力法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时间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理论时间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5774690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18.56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2531475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72.627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76.4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1568923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164.725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171.9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832162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295.132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305.6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5436743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466.053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477.5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521611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690.83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687.6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6525600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930.06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935.9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006614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1219.44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1203.3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5130200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1549.18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1547.1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7341320"/>
                  </a:ext>
                </a:extLst>
              </a:tr>
              <a:tr h="306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1920.45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730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31BBD5F-4EBC-4E8A-9956-8CA9AE2650DF}"/>
              </a:ext>
            </a:extLst>
          </p:cNvPr>
          <p:cNvSpPr/>
          <p:nvPr/>
        </p:nvSpPr>
        <p:spPr>
          <a:xfrm>
            <a:off x="758249" y="4751630"/>
            <a:ext cx="4559537" cy="1675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蛮力法求最近点对的问题的运行时间是较高的，需要使用发行版本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Release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模式进行运行程序提高运行效率，通过时间对比，蛮力法的算法时间复杂度约为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O(</a:t>
            </a:r>
            <a:r>
              <a:rPr lang="en-US" altLang="zh-CN" sz="12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 kern="10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，其中理论值是以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个数据为基准的。</a:t>
            </a:r>
          </a:p>
        </p:txBody>
      </p:sp>
      <p:pic>
        <p:nvPicPr>
          <p:cNvPr id="3073" name="图表 1">
            <a:extLst>
              <a:ext uri="{FF2B5EF4-FFF2-40B4-BE49-F238E27FC236}">
                <a16:creationId xmlns:a16="http://schemas.microsoft.com/office/drawing/2014/main" id="{F52AA11D-320F-4FA1-A70E-457572BDBDB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96" y="1091556"/>
            <a:ext cx="6569904" cy="499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6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844051" y="5052081"/>
            <a:ext cx="4357688" cy="12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dirty="0"/>
              <a:t>以数据个数为</a:t>
            </a:r>
            <a:r>
              <a:rPr lang="en-US" altLang="zh-CN" dirty="0"/>
              <a:t>1W</a:t>
            </a:r>
            <a:r>
              <a:rPr lang="zh-CN" altLang="zh-CN" dirty="0"/>
              <a:t>的运行时间为基准值实际时间与理论实践曲线也是高度拟合的，在数据量较大的时候，实际时间是比理论时间要慢一点点的，这与运行环境、电脑性能等各种环境因素有关，通过对数据进行计算，分治法求最近点对问题算法的时间复杂度约为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 n)</a:t>
            </a:r>
            <a:r>
              <a:rPr lang="zh-CN" altLang="zh-CN" dirty="0"/>
              <a:t>。</a:t>
            </a:r>
            <a:endParaRPr lang="zh-CN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分治法的数据分析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B585DD-7FEF-4A1E-8DB2-363117F3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71993"/>
              </p:ext>
            </p:extLst>
          </p:nvPr>
        </p:nvGraphicFramePr>
        <p:xfrm>
          <a:off x="848138" y="1086677"/>
          <a:ext cx="4171334" cy="36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009">
                  <a:extLst>
                    <a:ext uri="{9D8B030D-6E8A-4147-A177-3AD203B41FA5}">
                      <a16:colId xmlns:a16="http://schemas.microsoft.com/office/drawing/2014/main" val="1370268319"/>
                    </a:ext>
                  </a:extLst>
                </a:gridCol>
                <a:gridCol w="1137637">
                  <a:extLst>
                    <a:ext uri="{9D8B030D-6E8A-4147-A177-3AD203B41FA5}">
                      <a16:colId xmlns:a16="http://schemas.microsoft.com/office/drawing/2014/main" val="2005314597"/>
                    </a:ext>
                  </a:extLst>
                </a:gridCol>
                <a:gridCol w="958009">
                  <a:extLst>
                    <a:ext uri="{9D8B030D-6E8A-4147-A177-3AD203B41FA5}">
                      <a16:colId xmlns:a16="http://schemas.microsoft.com/office/drawing/2014/main" val="2656682523"/>
                    </a:ext>
                  </a:extLst>
                </a:gridCol>
                <a:gridCol w="1117679">
                  <a:extLst>
                    <a:ext uri="{9D8B030D-6E8A-4147-A177-3AD203B41FA5}">
                      <a16:colId xmlns:a16="http://schemas.microsoft.com/office/drawing/2014/main" val="3755168482"/>
                    </a:ext>
                  </a:extLst>
                </a:gridCol>
              </a:tblGrid>
              <a:tr h="32981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分治法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时间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理论时间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0219225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0.9625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2384779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2.157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2.0408965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71311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3.248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3.1630375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6401768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4.395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4.3135862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7821783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5.495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5.4852586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4817501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6.753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6.6737647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5881963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8.236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7.8762696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1222978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9.343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9.0907586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6439181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10.315725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7026785"/>
                  </a:ext>
                </a:extLst>
              </a:tr>
              <a:tr h="3298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11.55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4449850"/>
                  </a:ext>
                </a:extLst>
              </a:tr>
            </a:tbl>
          </a:graphicData>
        </a:graphic>
      </p:graphicFrame>
      <p:pic>
        <p:nvPicPr>
          <p:cNvPr id="4097" name="图表 1">
            <a:extLst>
              <a:ext uri="{FF2B5EF4-FFF2-40B4-BE49-F238E27FC236}">
                <a16:creationId xmlns:a16="http://schemas.microsoft.com/office/drawing/2014/main" id="{B6171959-7AFB-4467-935E-4CD496BEF1B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95" y="1086677"/>
            <a:ext cx="6328831" cy="46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752271" y="5251105"/>
            <a:ext cx="4468239" cy="102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由于蛮力法和分治法效率差距过大，因此在这里使用蛮力法和分治法的比值来进行比较，可以看到，当数据量为</a:t>
            </a:r>
            <a:r>
              <a:rPr lang="en-US" altLang="zh-CN" dirty="0"/>
              <a:t>10W</a:t>
            </a:r>
            <a:r>
              <a:rPr lang="zh-CN" altLang="en-US" dirty="0"/>
              <a:t>的时候，这个比值约为</a:t>
            </a:r>
            <a:r>
              <a:rPr lang="en-US" altLang="zh-CN" dirty="0"/>
              <a:t>16</a:t>
            </a:r>
            <a:r>
              <a:rPr lang="zh-CN" altLang="en-US" dirty="0"/>
              <a:t>倍，而当数据量增大的时候，这个比值呈线性上升，数据量到</a:t>
            </a:r>
            <a:r>
              <a:rPr lang="en-US" altLang="zh-CN" dirty="0"/>
              <a:t>100W</a:t>
            </a:r>
            <a:r>
              <a:rPr lang="zh-CN" altLang="en-US" dirty="0"/>
              <a:t>的时候，这个比值达到了</a:t>
            </a:r>
            <a:r>
              <a:rPr lang="en-US" altLang="zh-CN" dirty="0"/>
              <a:t>160</a:t>
            </a:r>
            <a:r>
              <a:rPr lang="zh-CN" altLang="en-US" dirty="0"/>
              <a:t>倍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分治法与蛮力法的综合分析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7336FF-9C10-404B-8BD7-3ED75BE36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87038"/>
              </p:ext>
            </p:extLst>
          </p:nvPr>
        </p:nvGraphicFramePr>
        <p:xfrm>
          <a:off x="752272" y="1005609"/>
          <a:ext cx="4409875" cy="3974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975">
                  <a:extLst>
                    <a:ext uri="{9D8B030D-6E8A-4147-A177-3AD203B41FA5}">
                      <a16:colId xmlns:a16="http://schemas.microsoft.com/office/drawing/2014/main" val="926974145"/>
                    </a:ext>
                  </a:extLst>
                </a:gridCol>
                <a:gridCol w="881975">
                  <a:extLst>
                    <a:ext uri="{9D8B030D-6E8A-4147-A177-3AD203B41FA5}">
                      <a16:colId xmlns:a16="http://schemas.microsoft.com/office/drawing/2014/main" val="1854709676"/>
                    </a:ext>
                  </a:extLst>
                </a:gridCol>
                <a:gridCol w="881975">
                  <a:extLst>
                    <a:ext uri="{9D8B030D-6E8A-4147-A177-3AD203B41FA5}">
                      <a16:colId xmlns:a16="http://schemas.microsoft.com/office/drawing/2014/main" val="1876724906"/>
                    </a:ext>
                  </a:extLst>
                </a:gridCol>
                <a:gridCol w="881975">
                  <a:extLst>
                    <a:ext uri="{9D8B030D-6E8A-4147-A177-3AD203B41FA5}">
                      <a16:colId xmlns:a16="http://schemas.microsoft.com/office/drawing/2014/main" val="1158977259"/>
                    </a:ext>
                  </a:extLst>
                </a:gridCol>
                <a:gridCol w="881975">
                  <a:extLst>
                    <a:ext uri="{9D8B030D-6E8A-4147-A177-3AD203B41FA5}">
                      <a16:colId xmlns:a16="http://schemas.microsoft.com/office/drawing/2014/main" val="1840357545"/>
                    </a:ext>
                  </a:extLst>
                </a:gridCol>
              </a:tblGrid>
              <a:tr h="627624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综合比较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分治法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蛮力法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比值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7665272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18.56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16.84211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254459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2.157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72.627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33.67038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4953299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3.248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164.725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50.71583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2018846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4.395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295.132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67.15176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986065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5.495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466.053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84.81401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494127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6.753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690.83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102.2997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3857300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8.236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930.06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112.9262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6112680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9.343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1219.44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130.5191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6841188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1549.18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144.9186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3881729"/>
                  </a:ext>
                </a:extLst>
              </a:tr>
              <a:tr h="33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1920.45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161.4502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3584859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2C61672-E7BA-4192-AF0F-09A234466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224565"/>
              </p:ext>
            </p:extLst>
          </p:nvPr>
        </p:nvGraphicFramePr>
        <p:xfrm>
          <a:off x="5338306" y="1005608"/>
          <a:ext cx="6760929" cy="497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2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/>
          <p:nvPr/>
        </p:nvSpPr>
        <p:spPr>
          <a:xfrm>
            <a:off x="4948188" y="318659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实验心得体会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4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93682" y="1772816"/>
            <a:ext cx="5358702" cy="992188"/>
            <a:chOff x="4192888" y="1772816"/>
            <a:chExt cx="5358702" cy="992188"/>
          </a:xfrm>
        </p:grpSpPr>
        <p:sp>
          <p:nvSpPr>
            <p:cNvPr id="12" name="任意多边形 11"/>
            <p:cNvSpPr/>
            <p:nvPr/>
          </p:nvSpPr>
          <p:spPr>
            <a:xfrm>
              <a:off x="4192888" y="1772816"/>
              <a:ext cx="5358702" cy="992188"/>
            </a:xfrm>
            <a:custGeom>
              <a:avLst/>
              <a:gdLst>
                <a:gd name="connsiteX0" fmla="*/ 209245 w 1255447"/>
                <a:gd name="connsiteY0" fmla="*/ 0 h 6775979"/>
                <a:gd name="connsiteX1" fmla="*/ 1046202 w 1255447"/>
                <a:gd name="connsiteY1" fmla="*/ 0 h 6775979"/>
                <a:gd name="connsiteX2" fmla="*/ 1255447 w 1255447"/>
                <a:gd name="connsiteY2" fmla="*/ 209245 h 6775979"/>
                <a:gd name="connsiteX3" fmla="*/ 1255447 w 1255447"/>
                <a:gd name="connsiteY3" fmla="*/ 6775979 h 6775979"/>
                <a:gd name="connsiteX4" fmla="*/ 1255447 w 1255447"/>
                <a:gd name="connsiteY4" fmla="*/ 6775979 h 6775979"/>
                <a:gd name="connsiteX5" fmla="*/ 0 w 1255447"/>
                <a:gd name="connsiteY5" fmla="*/ 6775979 h 6775979"/>
                <a:gd name="connsiteX6" fmla="*/ 0 w 1255447"/>
                <a:gd name="connsiteY6" fmla="*/ 6775979 h 6775979"/>
                <a:gd name="connsiteX7" fmla="*/ 0 w 1255447"/>
                <a:gd name="connsiteY7" fmla="*/ 209245 h 6775979"/>
                <a:gd name="connsiteX8" fmla="*/ 209245 w 1255447"/>
                <a:gd name="connsiteY8" fmla="*/ 0 h 677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447" h="6775979">
                  <a:moveTo>
                    <a:pt x="1255447" y="1129352"/>
                  </a:moveTo>
                  <a:lnTo>
                    <a:pt x="1255447" y="5646627"/>
                  </a:lnTo>
                  <a:cubicBezTo>
                    <a:pt x="1255447" y="6270350"/>
                    <a:pt x="1238090" y="6775976"/>
                    <a:pt x="1216678" y="6775976"/>
                  </a:cubicBezTo>
                  <a:lnTo>
                    <a:pt x="0" y="6775976"/>
                  </a:lnTo>
                  <a:lnTo>
                    <a:pt x="0" y="67759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6678" y="3"/>
                  </a:lnTo>
                  <a:cubicBezTo>
                    <a:pt x="1238090" y="3"/>
                    <a:pt x="1255447" y="505629"/>
                    <a:pt x="1255447" y="1129352"/>
                  </a:cubicBez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4696" tIns="82241" rIns="82241" bIns="82241" spcCol="1270" anchor="ctr"/>
            <a:lstStyle/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4340506" y="1987129"/>
              <a:ext cx="506505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/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通过数据对比，两种算法运行的时间与理论时间是高度拟合的，实验结果也与理论值较为相近。</a:t>
              </a:r>
              <a:endParaRPr lang="en-US" altLang="zh-CN" sz="1200" dirty="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93682" y="3149181"/>
            <a:ext cx="5358702" cy="992187"/>
            <a:chOff x="4192888" y="3149180"/>
            <a:chExt cx="5358702" cy="992187"/>
          </a:xfrm>
        </p:grpSpPr>
        <p:sp>
          <p:nvSpPr>
            <p:cNvPr id="14" name="任意多边形 13"/>
            <p:cNvSpPr/>
            <p:nvPr/>
          </p:nvSpPr>
          <p:spPr>
            <a:xfrm>
              <a:off x="4192888" y="3149180"/>
              <a:ext cx="5358702" cy="992187"/>
            </a:xfrm>
            <a:custGeom>
              <a:avLst/>
              <a:gdLst>
                <a:gd name="connsiteX0" fmla="*/ 209245 w 1255447"/>
                <a:gd name="connsiteY0" fmla="*/ 0 h 6775979"/>
                <a:gd name="connsiteX1" fmla="*/ 1046202 w 1255447"/>
                <a:gd name="connsiteY1" fmla="*/ 0 h 6775979"/>
                <a:gd name="connsiteX2" fmla="*/ 1255447 w 1255447"/>
                <a:gd name="connsiteY2" fmla="*/ 209245 h 6775979"/>
                <a:gd name="connsiteX3" fmla="*/ 1255447 w 1255447"/>
                <a:gd name="connsiteY3" fmla="*/ 6775979 h 6775979"/>
                <a:gd name="connsiteX4" fmla="*/ 1255447 w 1255447"/>
                <a:gd name="connsiteY4" fmla="*/ 6775979 h 6775979"/>
                <a:gd name="connsiteX5" fmla="*/ 0 w 1255447"/>
                <a:gd name="connsiteY5" fmla="*/ 6775979 h 6775979"/>
                <a:gd name="connsiteX6" fmla="*/ 0 w 1255447"/>
                <a:gd name="connsiteY6" fmla="*/ 6775979 h 6775979"/>
                <a:gd name="connsiteX7" fmla="*/ 0 w 1255447"/>
                <a:gd name="connsiteY7" fmla="*/ 209245 h 6775979"/>
                <a:gd name="connsiteX8" fmla="*/ 209245 w 1255447"/>
                <a:gd name="connsiteY8" fmla="*/ 0 h 677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447" h="6775979">
                  <a:moveTo>
                    <a:pt x="1255447" y="1129352"/>
                  </a:moveTo>
                  <a:lnTo>
                    <a:pt x="1255447" y="5646627"/>
                  </a:lnTo>
                  <a:cubicBezTo>
                    <a:pt x="1255447" y="6270350"/>
                    <a:pt x="1238090" y="6775976"/>
                    <a:pt x="1216678" y="6775976"/>
                  </a:cubicBezTo>
                  <a:lnTo>
                    <a:pt x="0" y="6775976"/>
                  </a:lnTo>
                  <a:lnTo>
                    <a:pt x="0" y="67759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6678" y="3"/>
                  </a:lnTo>
                  <a:cubicBezTo>
                    <a:pt x="1238090" y="3"/>
                    <a:pt x="1255447" y="505629"/>
                    <a:pt x="1255447" y="1129352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4696" tIns="82241" rIns="82241" bIns="82241" spcCol="1270" anchor="ctr"/>
            <a:lstStyle/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 dirty="0">
                <a:cs typeface="+mn-ea"/>
              </a:endParaRPr>
            </a:p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 dirty="0">
                <a:cs typeface="+mn-ea"/>
              </a:endParaRPr>
            </a:p>
          </p:txBody>
        </p:sp>
        <p:sp>
          <p:nvSpPr>
            <p:cNvPr id="18" name="TextBox 10"/>
            <p:cNvSpPr txBox="1"/>
            <p:nvPr/>
          </p:nvSpPr>
          <p:spPr>
            <a:xfrm>
              <a:off x="4340506" y="3376192"/>
              <a:ext cx="5065053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/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分治法和蛮力法有着本质的区别，当数据量增大的时候，分治法的效率是远远高于蛮力法的，当数据规模呈线性增大的时候，两种算法的效率比也呈线性增大。</a:t>
              </a:r>
              <a:endParaRPr lang="en-US" altLang="zh-CN" sz="1200" dirty="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93682" y="4525543"/>
            <a:ext cx="5358702" cy="993775"/>
            <a:chOff x="4192888" y="4525542"/>
            <a:chExt cx="5358702" cy="993775"/>
          </a:xfrm>
        </p:grpSpPr>
        <p:sp>
          <p:nvSpPr>
            <p:cNvPr id="16" name="任意多边形 15"/>
            <p:cNvSpPr/>
            <p:nvPr/>
          </p:nvSpPr>
          <p:spPr>
            <a:xfrm>
              <a:off x="4192888" y="4525542"/>
              <a:ext cx="5358702" cy="993775"/>
            </a:xfrm>
            <a:custGeom>
              <a:avLst/>
              <a:gdLst>
                <a:gd name="connsiteX0" fmla="*/ 209245 w 1255447"/>
                <a:gd name="connsiteY0" fmla="*/ 0 h 6775979"/>
                <a:gd name="connsiteX1" fmla="*/ 1046202 w 1255447"/>
                <a:gd name="connsiteY1" fmla="*/ 0 h 6775979"/>
                <a:gd name="connsiteX2" fmla="*/ 1255447 w 1255447"/>
                <a:gd name="connsiteY2" fmla="*/ 209245 h 6775979"/>
                <a:gd name="connsiteX3" fmla="*/ 1255447 w 1255447"/>
                <a:gd name="connsiteY3" fmla="*/ 6775979 h 6775979"/>
                <a:gd name="connsiteX4" fmla="*/ 1255447 w 1255447"/>
                <a:gd name="connsiteY4" fmla="*/ 6775979 h 6775979"/>
                <a:gd name="connsiteX5" fmla="*/ 0 w 1255447"/>
                <a:gd name="connsiteY5" fmla="*/ 6775979 h 6775979"/>
                <a:gd name="connsiteX6" fmla="*/ 0 w 1255447"/>
                <a:gd name="connsiteY6" fmla="*/ 6775979 h 6775979"/>
                <a:gd name="connsiteX7" fmla="*/ 0 w 1255447"/>
                <a:gd name="connsiteY7" fmla="*/ 209245 h 6775979"/>
                <a:gd name="connsiteX8" fmla="*/ 209245 w 1255447"/>
                <a:gd name="connsiteY8" fmla="*/ 0 h 677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5447" h="6775979">
                  <a:moveTo>
                    <a:pt x="1255447" y="1129352"/>
                  </a:moveTo>
                  <a:lnTo>
                    <a:pt x="1255447" y="5646627"/>
                  </a:lnTo>
                  <a:cubicBezTo>
                    <a:pt x="1255447" y="6270350"/>
                    <a:pt x="1238090" y="6775976"/>
                    <a:pt x="1216678" y="6775976"/>
                  </a:cubicBezTo>
                  <a:lnTo>
                    <a:pt x="0" y="6775976"/>
                  </a:lnTo>
                  <a:lnTo>
                    <a:pt x="0" y="677597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6678" y="3"/>
                  </a:lnTo>
                  <a:cubicBezTo>
                    <a:pt x="1238090" y="3"/>
                    <a:pt x="1255447" y="505629"/>
                    <a:pt x="1255447" y="1129352"/>
                  </a:cubicBezTo>
                  <a:close/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4696" tIns="82241" rIns="82241" bIns="82241" spcCol="1270" anchor="ctr"/>
            <a:lstStyle/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  <a:p>
              <a:pPr marL="285750" lvl="1" indent="-285750" defTabSz="1466850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endParaRPr lang="zh-CN" altLang="en-US" sz="3300">
                <a:cs typeface="+mn-ea"/>
              </a:endParaRPr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4340506" y="4698579"/>
              <a:ext cx="5065053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/>
              <a:r>
                <a:rPr lang="zh-CN" altLang="en-US" sz="1200" kern="3000" spc="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通过本次实验，加深了对分治法的理解，掌握了“大事化小，小事化了”的算法思想，分治法能将复杂问题分解为小问题，将问题简化，有利于提高程序的运行效率。</a:t>
              </a:r>
              <a:endParaRPr lang="en-US" altLang="zh-CN" sz="1200" dirty="0">
                <a:solidFill>
                  <a:srgbClr val="000000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23846" y="1772818"/>
            <a:ext cx="1069836" cy="1527175"/>
            <a:chOff x="3123052" y="1772817"/>
            <a:chExt cx="1069836" cy="1527175"/>
          </a:xfrm>
        </p:grpSpPr>
        <p:sp>
          <p:nvSpPr>
            <p:cNvPr id="11" name="任意多边形 10"/>
            <p:cNvSpPr/>
            <p:nvPr/>
          </p:nvSpPr>
          <p:spPr>
            <a:xfrm>
              <a:off x="3123052" y="1772817"/>
              <a:ext cx="1069836" cy="1527175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225" tIns="698236" rIns="22225" bIns="698235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>
                <a:cs typeface="+mn-ea"/>
              </a:endParaRPr>
            </a:p>
          </p:txBody>
        </p:sp>
        <p:sp>
          <p:nvSpPr>
            <p:cNvPr id="23568" name="文本框 19"/>
            <p:cNvSpPr txBox="1">
              <a:spLocks noChangeArrowheads="1"/>
            </p:cNvSpPr>
            <p:nvPr/>
          </p:nvSpPr>
          <p:spPr bwMode="auto">
            <a:xfrm>
              <a:off x="3226226" y="2436394"/>
              <a:ext cx="863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23846" y="3149181"/>
            <a:ext cx="1069836" cy="1527175"/>
            <a:chOff x="3123052" y="3149180"/>
            <a:chExt cx="1069836" cy="1527175"/>
          </a:xfrm>
        </p:grpSpPr>
        <p:sp>
          <p:nvSpPr>
            <p:cNvPr id="13" name="任意多边形 12"/>
            <p:cNvSpPr/>
            <p:nvPr/>
          </p:nvSpPr>
          <p:spPr>
            <a:xfrm>
              <a:off x="3123052" y="3149180"/>
              <a:ext cx="1069836" cy="1527175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225" tIns="698235" rIns="22225" bIns="698235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>
                <a:cs typeface="+mn-ea"/>
              </a:endParaRPr>
            </a:p>
          </p:txBody>
        </p:sp>
        <p:sp>
          <p:nvSpPr>
            <p:cNvPr id="23569" name="文本框 20"/>
            <p:cNvSpPr txBox="1">
              <a:spLocks noChangeArrowheads="1"/>
            </p:cNvSpPr>
            <p:nvPr/>
          </p:nvSpPr>
          <p:spPr bwMode="auto">
            <a:xfrm>
              <a:off x="3329400" y="3860379"/>
              <a:ext cx="863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  2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3846" y="4525543"/>
            <a:ext cx="1069836" cy="1528763"/>
            <a:chOff x="3123052" y="4525542"/>
            <a:chExt cx="1069836" cy="1528763"/>
          </a:xfrm>
        </p:grpSpPr>
        <p:sp>
          <p:nvSpPr>
            <p:cNvPr id="15" name="任意多边形 14"/>
            <p:cNvSpPr/>
            <p:nvPr/>
          </p:nvSpPr>
          <p:spPr>
            <a:xfrm>
              <a:off x="3123052" y="4525542"/>
              <a:ext cx="1069836" cy="1528763"/>
            </a:xfrm>
            <a:custGeom>
              <a:avLst/>
              <a:gdLst>
                <a:gd name="connsiteX0" fmla="*/ 0 w 1931458"/>
                <a:gd name="connsiteY0" fmla="*/ 0 h 1352020"/>
                <a:gd name="connsiteX1" fmla="*/ 1255448 w 1931458"/>
                <a:gd name="connsiteY1" fmla="*/ 0 h 1352020"/>
                <a:gd name="connsiteX2" fmla="*/ 1931458 w 1931458"/>
                <a:gd name="connsiteY2" fmla="*/ 676010 h 1352020"/>
                <a:gd name="connsiteX3" fmla="*/ 1255448 w 1931458"/>
                <a:gd name="connsiteY3" fmla="*/ 1352020 h 1352020"/>
                <a:gd name="connsiteX4" fmla="*/ 0 w 1931458"/>
                <a:gd name="connsiteY4" fmla="*/ 1352020 h 1352020"/>
                <a:gd name="connsiteX5" fmla="*/ 676010 w 1931458"/>
                <a:gd name="connsiteY5" fmla="*/ 676010 h 1352020"/>
                <a:gd name="connsiteX6" fmla="*/ 0 w 1931458"/>
                <a:gd name="connsiteY6" fmla="*/ 0 h 13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58" h="1352020">
                  <a:moveTo>
                    <a:pt x="1931457" y="0"/>
                  </a:moveTo>
                  <a:lnTo>
                    <a:pt x="1931457" y="878813"/>
                  </a:lnTo>
                  <a:lnTo>
                    <a:pt x="965729" y="1352020"/>
                  </a:lnTo>
                  <a:lnTo>
                    <a:pt x="1" y="878813"/>
                  </a:lnTo>
                  <a:lnTo>
                    <a:pt x="1" y="0"/>
                  </a:lnTo>
                  <a:lnTo>
                    <a:pt x="965729" y="473207"/>
                  </a:lnTo>
                  <a:lnTo>
                    <a:pt x="19314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225" tIns="698235" rIns="22225" bIns="698235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500">
                <a:cs typeface="+mn-ea"/>
              </a:endParaRPr>
            </a:p>
          </p:txBody>
        </p:sp>
        <p:sp>
          <p:nvSpPr>
            <p:cNvPr id="23570" name="文本框 21"/>
            <p:cNvSpPr txBox="1">
              <a:spLocks noChangeArrowheads="1"/>
            </p:cNvSpPr>
            <p:nvPr/>
          </p:nvSpPr>
          <p:spPr bwMode="auto">
            <a:xfrm>
              <a:off x="3329400" y="5189116"/>
              <a:ext cx="863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  3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</a:rPr>
              <a:t>实验结论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347852" y="3069054"/>
            <a:ext cx="124455" cy="1244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1" name="KSO_Shape"/>
          <p:cNvSpPr/>
          <p:nvPr/>
        </p:nvSpPr>
        <p:spPr bwMode="auto">
          <a:xfrm>
            <a:off x="1782836" y="2974656"/>
            <a:ext cx="650325" cy="446557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80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2E7FF5C-18F9-4F8D-8D33-5070BFE68FC0}"/>
              </a:ext>
            </a:extLst>
          </p:cNvPr>
          <p:cNvSpPr/>
          <p:nvPr/>
        </p:nvSpPr>
        <p:spPr>
          <a:xfrm>
            <a:off x="1237837" y="814338"/>
            <a:ext cx="9692640" cy="51206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C92F072-2606-4933-9255-CB7802BBF93A}"/>
              </a:ext>
            </a:extLst>
          </p:cNvPr>
          <p:cNvCxnSpPr>
            <a:cxnSpLocks/>
          </p:cNvCxnSpPr>
          <p:nvPr/>
        </p:nvCxnSpPr>
        <p:spPr>
          <a:xfrm>
            <a:off x="3518112" y="814338"/>
            <a:ext cx="14902" cy="51206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EC6961-B552-492F-9F70-70E7D80E1061}"/>
              </a:ext>
            </a:extLst>
          </p:cNvPr>
          <p:cNvGrpSpPr/>
          <p:nvPr/>
        </p:nvGrpSpPr>
        <p:grpSpPr>
          <a:xfrm>
            <a:off x="3353502" y="1883591"/>
            <a:ext cx="7600661" cy="345946"/>
            <a:chOff x="3353502" y="2424542"/>
            <a:chExt cx="7600661" cy="345946"/>
          </a:xfrm>
        </p:grpSpPr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7BBE2F0-DEAF-44C7-A7A5-2256E8801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1683" y="2597518"/>
              <a:ext cx="743248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ECCBB98-0242-4FD5-B90D-11A6DF15EF8F}"/>
                </a:ext>
              </a:extLst>
            </p:cNvPr>
            <p:cNvSpPr/>
            <p:nvPr/>
          </p:nvSpPr>
          <p:spPr>
            <a:xfrm rot="5400000">
              <a:off x="3398748" y="2466181"/>
              <a:ext cx="243746" cy="24710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圆: 空心 81">
              <a:extLst>
                <a:ext uri="{FF2B5EF4-FFF2-40B4-BE49-F238E27FC236}">
                  <a16:creationId xmlns:a16="http://schemas.microsoft.com/office/drawing/2014/main" id="{54AA6DF1-FCFA-4A68-8535-3779EFCC02A2}"/>
                </a:ext>
              </a:extLst>
            </p:cNvPr>
            <p:cNvSpPr/>
            <p:nvPr/>
          </p:nvSpPr>
          <p:spPr>
            <a:xfrm rot="5400000">
              <a:off x="3353502" y="2424542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BCA8603-BCF9-4531-A7E3-3D186505A87A}"/>
              </a:ext>
            </a:extLst>
          </p:cNvPr>
          <p:cNvGrpSpPr/>
          <p:nvPr/>
        </p:nvGrpSpPr>
        <p:grpSpPr>
          <a:xfrm>
            <a:off x="3341659" y="3594480"/>
            <a:ext cx="7600661" cy="345946"/>
            <a:chOff x="3341659" y="3848192"/>
            <a:chExt cx="7600661" cy="345946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D10BF-AD66-49DE-A9C9-DD3FF73255C7}"/>
                </a:ext>
              </a:extLst>
            </p:cNvPr>
            <p:cNvSpPr/>
            <p:nvPr/>
          </p:nvSpPr>
          <p:spPr>
            <a:xfrm rot="5400000">
              <a:off x="3390483" y="3899589"/>
              <a:ext cx="243746" cy="2471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5A3F053B-478D-41E1-AED1-BAD6C8910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34" y="4022093"/>
              <a:ext cx="7427686" cy="0"/>
            </a:xfrm>
            <a:prstGeom prst="line">
              <a:avLst/>
            </a:prstGeom>
            <a:solidFill>
              <a:srgbClr val="1F9F74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圆: 空心 85">
              <a:extLst>
                <a:ext uri="{FF2B5EF4-FFF2-40B4-BE49-F238E27FC236}">
                  <a16:creationId xmlns:a16="http://schemas.microsoft.com/office/drawing/2014/main" id="{979DAA38-6B5F-4668-A836-83E0FA2E2B4F}"/>
                </a:ext>
              </a:extLst>
            </p:cNvPr>
            <p:cNvSpPr/>
            <p:nvPr/>
          </p:nvSpPr>
          <p:spPr>
            <a:xfrm rot="5400000">
              <a:off x="3341659" y="3848192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110CBB3-6C85-457F-90DE-F24215E78B1B}"/>
              </a:ext>
            </a:extLst>
          </p:cNvPr>
          <p:cNvGrpSpPr/>
          <p:nvPr/>
        </p:nvGrpSpPr>
        <p:grpSpPr>
          <a:xfrm>
            <a:off x="3341659" y="5305369"/>
            <a:ext cx="7588818" cy="345946"/>
            <a:chOff x="3341659" y="4980829"/>
            <a:chExt cx="7588818" cy="345946"/>
          </a:xfrm>
        </p:grpSpPr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F365AC98-4555-4C2E-B3A2-2CB536BBF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77" y="5152872"/>
              <a:ext cx="7453100" cy="0"/>
            </a:xfrm>
            <a:prstGeom prst="line">
              <a:avLst/>
            </a:prstGeom>
            <a:solidFill>
              <a:srgbClr val="1F9F74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3B62043-46FF-4F0C-A10B-54EFE5B7BA73}"/>
                </a:ext>
              </a:extLst>
            </p:cNvPr>
            <p:cNvSpPr/>
            <p:nvPr/>
          </p:nvSpPr>
          <p:spPr>
            <a:xfrm rot="5400000">
              <a:off x="3390716" y="5029322"/>
              <a:ext cx="243746" cy="2471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: 空心 89">
              <a:extLst>
                <a:ext uri="{FF2B5EF4-FFF2-40B4-BE49-F238E27FC236}">
                  <a16:creationId xmlns:a16="http://schemas.microsoft.com/office/drawing/2014/main" id="{226C8A9E-65B3-494A-9322-FCB23C3EA399}"/>
                </a:ext>
              </a:extLst>
            </p:cNvPr>
            <p:cNvSpPr/>
            <p:nvPr/>
          </p:nvSpPr>
          <p:spPr>
            <a:xfrm rot="5400000">
              <a:off x="3341659" y="4980829"/>
              <a:ext cx="345946" cy="345946"/>
            </a:xfrm>
            <a:prstGeom prst="donut">
              <a:avLst>
                <a:gd name="adj" fmla="val 176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CD4A1990-FB36-47D2-94AA-B8C5D5F38A0C}"/>
              </a:ext>
            </a:extLst>
          </p:cNvPr>
          <p:cNvSpPr txBox="1"/>
          <p:nvPr/>
        </p:nvSpPr>
        <p:spPr>
          <a:xfrm>
            <a:off x="1851957" y="954127"/>
            <a:ext cx="968258" cy="50167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求解最近点对问题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文本框 95">
            <a:hlinkClick r:id="rId2" action="ppaction://hlinksldjump"/>
            <a:extLst>
              <a:ext uri="{FF2B5EF4-FFF2-40B4-BE49-F238E27FC236}">
                <a16:creationId xmlns:a16="http://schemas.microsoft.com/office/drawing/2014/main" id="{FFA2A13E-ADB4-4214-A7EC-1981FD238E96}"/>
              </a:ext>
            </a:extLst>
          </p:cNvPr>
          <p:cNvSpPr txBox="1"/>
          <p:nvPr/>
        </p:nvSpPr>
        <p:spPr>
          <a:xfrm>
            <a:off x="5283063" y="1458307"/>
            <a:ext cx="3556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问题分析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文本框 96">
            <a:hlinkClick r:id="" action="ppaction://noaction"/>
            <a:extLst>
              <a:ext uri="{FF2B5EF4-FFF2-40B4-BE49-F238E27FC236}">
                <a16:creationId xmlns:a16="http://schemas.microsoft.com/office/drawing/2014/main" id="{388CA6B3-70D1-4D05-A11A-9E71DDC75102}"/>
              </a:ext>
            </a:extLst>
          </p:cNvPr>
          <p:cNvSpPr txBox="1"/>
          <p:nvPr/>
        </p:nvSpPr>
        <p:spPr>
          <a:xfrm>
            <a:off x="5621051" y="3223896"/>
            <a:ext cx="2880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算法设计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文本框 97">
            <a:hlinkClick r:id="" action="ppaction://noaction"/>
            <a:extLst>
              <a:ext uri="{FF2B5EF4-FFF2-40B4-BE49-F238E27FC236}">
                <a16:creationId xmlns:a16="http://schemas.microsoft.com/office/drawing/2014/main" id="{3C2F7F2D-5D2C-4DAF-B362-EE9E32F9A1B4}"/>
              </a:ext>
            </a:extLst>
          </p:cNvPr>
          <p:cNvSpPr txBox="1"/>
          <p:nvPr/>
        </p:nvSpPr>
        <p:spPr>
          <a:xfrm>
            <a:off x="5499130" y="4903905"/>
            <a:ext cx="312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性能分析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712220" y="3916097"/>
            <a:ext cx="31188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对实验内容的初步解析和分步骤解决问题，以及求解不同方法的时间复杂度</a:t>
            </a:r>
          </a:p>
        </p:txBody>
      </p:sp>
      <p:sp>
        <p:nvSpPr>
          <p:cNvPr id="3" name="Rectangle 39"/>
          <p:cNvSpPr/>
          <p:nvPr/>
        </p:nvSpPr>
        <p:spPr>
          <a:xfrm>
            <a:off x="5358552" y="318659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问题分析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00731" y="1413301"/>
            <a:ext cx="9718549" cy="4194820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5" name="组合 4"/>
          <p:cNvGrpSpPr/>
          <p:nvPr/>
        </p:nvGrpSpPr>
        <p:grpSpPr>
          <a:xfrm>
            <a:off x="6181731" y="567762"/>
            <a:ext cx="1395280" cy="1395280"/>
            <a:chOff x="1677608" y="2996952"/>
            <a:chExt cx="1395643" cy="1395643"/>
          </a:xfrm>
          <a:solidFill>
            <a:schemeClr val="bg2"/>
          </a:solidFill>
        </p:grpSpPr>
        <p:sp>
          <p:nvSpPr>
            <p:cNvPr id="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pFill/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pFill/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64725" y="567762"/>
            <a:ext cx="1395280" cy="139528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chemeClr val="bg2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问</a:t>
              </a:r>
              <a:endPara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035639" y="2560258"/>
            <a:ext cx="8292184" cy="190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对于平面上给定的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个点，给出所有点对的最短距离，即，输入是平面上的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个点，输出是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点中具有最短距离的两点。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个点的平面坐标，应用蛮力法编程计算出所有点对的最短距离。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个点的平面坐标，应用分治法编程计算出所有点对的最短距离。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100000——1000000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，统计算法运行时间，比较理论效率与实际效率的差异，同时对蛮力法和分治法的算法效率进行分析和比较。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384810" y="3236853"/>
            <a:ext cx="1352374" cy="13509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cs typeface="+mn-ea"/>
              </a:rPr>
              <a:t>前期准备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708614" y="3913126"/>
            <a:ext cx="8499955" cy="0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448292" y="3660716"/>
            <a:ext cx="501585" cy="1712501"/>
            <a:chOff x="3447497" y="3660715"/>
            <a:chExt cx="501585" cy="1712501"/>
          </a:xfrm>
        </p:grpSpPr>
        <p:sp>
          <p:nvSpPr>
            <p:cNvPr id="14" name="椭圆 13"/>
            <p:cNvSpPr/>
            <p:nvPr/>
          </p:nvSpPr>
          <p:spPr>
            <a:xfrm>
              <a:off x="3447497" y="3660715"/>
              <a:ext cx="501585" cy="50323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1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40475" y="4150714"/>
              <a:ext cx="115895" cy="1222502"/>
              <a:chOff x="3451537" y="3928056"/>
              <a:chExt cx="115910" cy="1222502"/>
            </a:xfrm>
            <a:solidFill>
              <a:srgbClr val="088EFB"/>
            </a:solidFill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09492" y="3928056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3451537" y="5034648"/>
                <a:ext cx="115910" cy="11591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893220" y="3647478"/>
            <a:ext cx="501585" cy="1654546"/>
            <a:chOff x="7899855" y="3660715"/>
            <a:chExt cx="501585" cy="1654546"/>
          </a:xfrm>
        </p:grpSpPr>
        <p:sp>
          <p:nvSpPr>
            <p:cNvPr id="16" name="椭圆 15"/>
            <p:cNvSpPr/>
            <p:nvPr/>
          </p:nvSpPr>
          <p:spPr>
            <a:xfrm>
              <a:off x="7899855" y="3660715"/>
              <a:ext cx="501585" cy="503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3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099005" y="4092759"/>
              <a:ext cx="115895" cy="1222502"/>
              <a:chOff x="3451537" y="3928056"/>
              <a:chExt cx="115910" cy="1222502"/>
            </a:xfrm>
            <a:solidFill>
              <a:schemeClr val="accent2"/>
            </a:solidFill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3509492" y="3928056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3451537" y="5034648"/>
                <a:ext cx="115910" cy="11591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169963" y="2446744"/>
            <a:ext cx="503171" cy="1703971"/>
            <a:chOff x="5672884" y="2447281"/>
            <a:chExt cx="503171" cy="1703971"/>
          </a:xfrm>
        </p:grpSpPr>
        <p:sp>
          <p:nvSpPr>
            <p:cNvPr id="15" name="椭圆 14"/>
            <p:cNvSpPr/>
            <p:nvPr/>
          </p:nvSpPr>
          <p:spPr>
            <a:xfrm>
              <a:off x="5672884" y="3648015"/>
              <a:ext cx="503171" cy="503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2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866521" y="2447281"/>
              <a:ext cx="115895" cy="1236576"/>
              <a:chOff x="5677872" y="2224623"/>
              <a:chExt cx="115910" cy="1236576"/>
            </a:xfrm>
            <a:solidFill>
              <a:schemeClr val="accent1"/>
            </a:solidFill>
          </p:grpSpPr>
          <p:cxnSp>
            <p:nvCxnSpPr>
              <p:cNvPr id="25" name="直接连接符 24"/>
              <p:cNvCxnSpPr/>
              <p:nvPr/>
            </p:nvCxnSpPr>
            <p:spPr>
              <a:xfrm flipH="1">
                <a:off x="5735827" y="2327858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5677872" y="2224623"/>
                <a:ext cx="115910" cy="11591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sp>
        <p:nvSpPr>
          <p:cNvPr id="30" name="TextBox 10"/>
          <p:cNvSpPr txBox="1"/>
          <p:nvPr/>
        </p:nvSpPr>
        <p:spPr>
          <a:xfrm>
            <a:off x="3837473" y="4228113"/>
            <a:ext cx="1584076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定义结构体</a:t>
            </a:r>
            <a:r>
              <a:rPr lang="en-US" altLang="zh-CN" dirty="0"/>
              <a:t>point</a:t>
            </a:r>
            <a:r>
              <a:rPr lang="zh-CN" altLang="en-US" dirty="0"/>
              <a:t>，用于存储点集数据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7394805" y="4168324"/>
            <a:ext cx="1826640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clock()</a:t>
            </a:r>
            <a:r>
              <a:rPr lang="zh-CN" altLang="en-US" dirty="0"/>
              <a:t>对算法执行时间进行计时</a:t>
            </a:r>
          </a:p>
        </p:txBody>
      </p:sp>
      <p:sp>
        <p:nvSpPr>
          <p:cNvPr id="33" name="TextBox 10"/>
          <p:cNvSpPr txBox="1"/>
          <p:nvPr/>
        </p:nvSpPr>
        <p:spPr>
          <a:xfrm>
            <a:off x="5673134" y="2848231"/>
            <a:ext cx="1993538" cy="78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rand()</a:t>
            </a:r>
            <a:r>
              <a:rPr lang="zh-CN" altLang="en-US" dirty="0"/>
              <a:t>随机生成点的数据，同时遍历已生成的点，避免重复点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</a:rPr>
              <a:t>问题分析</a:t>
            </a:r>
            <a:endParaRPr lang="zh-CN" altLang="en-US" dirty="0">
              <a:ea typeface="+mn-ea"/>
              <a:cs typeface="+mn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30DE714-900F-4F46-BAE2-9F253D9CC43E}"/>
              </a:ext>
            </a:extLst>
          </p:cNvPr>
          <p:cNvGrpSpPr/>
          <p:nvPr/>
        </p:nvGrpSpPr>
        <p:grpSpPr>
          <a:xfrm>
            <a:off x="8640685" y="2446744"/>
            <a:ext cx="503171" cy="1703971"/>
            <a:chOff x="5672884" y="2447281"/>
            <a:chExt cx="503171" cy="170397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23038-2101-44A6-BB28-66812382BDBE}"/>
                </a:ext>
              </a:extLst>
            </p:cNvPr>
            <p:cNvSpPr/>
            <p:nvPr/>
          </p:nvSpPr>
          <p:spPr>
            <a:xfrm>
              <a:off x="5672884" y="3648015"/>
              <a:ext cx="503171" cy="503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cs typeface="+mn-ea"/>
                </a:rPr>
                <a:t>4</a:t>
              </a:r>
              <a:endParaRPr lang="zh-CN" altLang="en-US" sz="2000" b="1" dirty="0">
                <a:cs typeface="+mn-ea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58B4B74-96DF-4164-B7FD-0EF161BA07D1}"/>
                </a:ext>
              </a:extLst>
            </p:cNvPr>
            <p:cNvGrpSpPr/>
            <p:nvPr/>
          </p:nvGrpSpPr>
          <p:grpSpPr>
            <a:xfrm>
              <a:off x="5866521" y="2447281"/>
              <a:ext cx="115895" cy="1236576"/>
              <a:chOff x="5677872" y="2224623"/>
              <a:chExt cx="115910" cy="1236576"/>
            </a:xfrm>
            <a:solidFill>
              <a:schemeClr val="accent1"/>
            </a:solidFill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DC4CDB8-EDF5-4514-A9BE-466DD3CD1F85}"/>
                  </a:ext>
                </a:extLst>
              </p:cNvPr>
              <p:cNvCxnSpPr/>
              <p:nvPr/>
            </p:nvCxnSpPr>
            <p:spPr>
              <a:xfrm flipH="1">
                <a:off x="5735827" y="2327858"/>
                <a:ext cx="1" cy="11333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D852158-0A37-42B0-9405-BD82AF60DBBB}"/>
                  </a:ext>
                </a:extLst>
              </p:cNvPr>
              <p:cNvSpPr/>
              <p:nvPr/>
            </p:nvSpPr>
            <p:spPr>
              <a:xfrm>
                <a:off x="5677872" y="2224623"/>
                <a:ext cx="115910" cy="11591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</a:endParaRPr>
              </a:p>
            </p:txBody>
          </p:sp>
        </p:grpSp>
      </p:grpSp>
      <p:sp>
        <p:nvSpPr>
          <p:cNvPr id="39" name="TextBox 10">
            <a:extLst>
              <a:ext uri="{FF2B5EF4-FFF2-40B4-BE49-F238E27FC236}">
                <a16:creationId xmlns:a16="http://schemas.microsoft.com/office/drawing/2014/main" id="{9E97C1A4-072B-4A18-80F5-68E4F8F796AD}"/>
              </a:ext>
            </a:extLst>
          </p:cNvPr>
          <p:cNvSpPr txBox="1"/>
          <p:nvPr/>
        </p:nvSpPr>
        <p:spPr>
          <a:xfrm>
            <a:off x="9121100" y="2851922"/>
            <a:ext cx="1993538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 err="1"/>
              <a:t>ofstream</a:t>
            </a:r>
            <a:r>
              <a:rPr lang="zh-CN" altLang="en-US" dirty="0"/>
              <a:t>文件流保存运行数据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/>
      <p:bldP spid="32" grpId="0"/>
      <p:bldP spid="33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712220" y="3916097"/>
            <a:ext cx="311880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+mn-ea"/>
              </a:rPr>
              <a:t>要求随机生成</a:t>
            </a:r>
            <a:r>
              <a:rPr lang="en-US" altLang="zh-CN" dirty="0">
                <a:solidFill>
                  <a:schemeClr val="tx2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个点的平面坐标，应用蛮力法和分治法的编程文件分别计算出所有点对的最短距离</a:t>
            </a:r>
          </a:p>
        </p:txBody>
      </p:sp>
      <p:sp>
        <p:nvSpPr>
          <p:cNvPr id="3" name="Rectangle 39"/>
          <p:cNvSpPr/>
          <p:nvPr/>
        </p:nvSpPr>
        <p:spPr>
          <a:xfrm>
            <a:off x="5358554" y="318659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算法设计</a:t>
            </a:r>
            <a:endParaRPr lang="en-US" sz="3200" b="1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4" name="Straight Connector 41"/>
          <p:cNvCxnSpPr/>
          <p:nvPr/>
        </p:nvCxnSpPr>
        <p:spPr>
          <a:xfrm>
            <a:off x="4915720" y="3032978"/>
            <a:ext cx="27118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3"/>
          <p:cNvSpPr/>
          <p:nvPr/>
        </p:nvSpPr>
        <p:spPr>
          <a:xfrm>
            <a:off x="5609553" y="1419165"/>
            <a:ext cx="1324136" cy="132413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4436" y="1342569"/>
            <a:ext cx="6743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endParaRPr lang="zh-CN" altLang="en-US" sz="88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4" name="组合 11"/>
          <p:cNvGrpSpPr/>
          <p:nvPr/>
        </p:nvGrpSpPr>
        <p:grpSpPr bwMode="auto">
          <a:xfrm>
            <a:off x="1442573" y="1172975"/>
            <a:ext cx="3513740" cy="629321"/>
            <a:chOff x="5383369" y="1584101"/>
            <a:chExt cx="3380663" cy="437882"/>
          </a:xfrm>
        </p:grpSpPr>
        <p:sp>
          <p:nvSpPr>
            <p:cNvPr id="13" name="矩形 12"/>
            <p:cNvSpPr/>
            <p:nvPr/>
          </p:nvSpPr>
          <p:spPr>
            <a:xfrm>
              <a:off x="5383369" y="1584101"/>
              <a:ext cx="1919518" cy="4378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+mn-ea"/>
                  <a:cs typeface="+mn-ea"/>
                </a:rPr>
                <a:t>蛮力法</a:t>
              </a:r>
            </a:p>
          </p:txBody>
        </p: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7147294" y="1993534"/>
              <a:ext cx="161673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1394437" y="2094221"/>
            <a:ext cx="1995078" cy="35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/>
              <a:t>将每一个点都跟其余所有点进行距离计算，与得到的最小距离进行比较，若小于最小距离，更换数据并记录最小点对。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算法设计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0D3C12-19C3-4FB0-A43C-17D9AD58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58" y="2094221"/>
            <a:ext cx="6524594" cy="300237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0511B1B-80A3-43EE-8D54-243E662658D6}"/>
              </a:ext>
            </a:extLst>
          </p:cNvPr>
          <p:cNvSpPr/>
          <p:nvPr/>
        </p:nvSpPr>
        <p:spPr>
          <a:xfrm>
            <a:off x="3551583" y="3016596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伪代码实现</a:t>
            </a:r>
          </a:p>
        </p:txBody>
      </p:sp>
    </p:spTree>
    <p:extLst>
      <p:ext uri="{BB962C8B-B14F-4D97-AF65-F5344CB8AC3E}">
        <p14:creationId xmlns:p14="http://schemas.microsoft.com/office/powerpoint/2010/main" val="33380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4" name="组合 11"/>
          <p:cNvGrpSpPr/>
          <p:nvPr/>
        </p:nvGrpSpPr>
        <p:grpSpPr bwMode="auto">
          <a:xfrm>
            <a:off x="1442572" y="1172976"/>
            <a:ext cx="3792035" cy="438150"/>
            <a:chOff x="5383369" y="1584101"/>
            <a:chExt cx="3792984" cy="437882"/>
          </a:xfrm>
        </p:grpSpPr>
        <p:sp>
          <p:nvSpPr>
            <p:cNvPr id="13" name="矩形 12"/>
            <p:cNvSpPr/>
            <p:nvPr/>
          </p:nvSpPr>
          <p:spPr>
            <a:xfrm>
              <a:off x="5383369" y="1584101"/>
              <a:ext cx="1919518" cy="4378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+mn-ea"/>
                  <a:cs typeface="+mn-ea"/>
                </a:rPr>
                <a:t>分治法</a:t>
              </a:r>
            </a:p>
          </p:txBody>
        </p: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7147294" y="1993534"/>
              <a:ext cx="202905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1442574" y="1992345"/>
            <a:ext cx="2294540" cy="365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/>
              <a:t>将点进行排序，通过分治的思想递归求解各个区间的最优解，直到将区间划分为一个或两个点为止，返回每个区间的最优解，将最优解进行比较，取最小值。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a typeface="+mn-ea"/>
                <a:cs typeface="+mn-ea"/>
              </a:rPr>
              <a:t>算法设计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9C151-B5DA-4A8B-9B69-35FF9F62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992345"/>
            <a:ext cx="6143203" cy="3480803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323B944E-D37F-409E-9B7E-816EB6E23BCC}"/>
              </a:ext>
            </a:extLst>
          </p:cNvPr>
          <p:cNvSpPr/>
          <p:nvPr/>
        </p:nvSpPr>
        <p:spPr>
          <a:xfrm>
            <a:off x="3737114" y="3011558"/>
            <a:ext cx="1828800" cy="8348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伪代码实现</a:t>
            </a:r>
          </a:p>
        </p:txBody>
      </p:sp>
    </p:spTree>
    <p:extLst>
      <p:ext uri="{BB962C8B-B14F-4D97-AF65-F5344CB8AC3E}">
        <p14:creationId xmlns:p14="http://schemas.microsoft.com/office/powerpoint/2010/main" val="29184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4" name="TextBox 35"/>
          <p:cNvSpPr txBox="1">
            <a:spLocks noChangeArrowheads="1"/>
          </p:cNvSpPr>
          <p:nvPr/>
        </p:nvSpPr>
        <p:spPr bwMode="auto">
          <a:xfrm>
            <a:off x="1202757" y="1029653"/>
            <a:ext cx="3355991" cy="44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调用两个递归函数，分别求出</a:t>
            </a:r>
            <a:r>
              <a:rPr lang="en-US" altLang="zh-CN" sz="2000" dirty="0"/>
              <a:t>SL</a:t>
            </a:r>
            <a:r>
              <a:rPr lang="zh-CN" altLang="en-US" sz="2000" dirty="0"/>
              <a:t>和</a:t>
            </a:r>
            <a:r>
              <a:rPr lang="en-US" altLang="zh-CN" sz="2000" dirty="0"/>
              <a:t>SR</a:t>
            </a:r>
            <a:r>
              <a:rPr lang="zh-CN" altLang="en-US" sz="2000" dirty="0"/>
              <a:t>中的最短距离为</a:t>
            </a:r>
            <a:r>
              <a:rPr lang="en-US" altLang="zh-CN" sz="2000" dirty="0" err="1"/>
              <a:t>LDis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RDis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通过递归函数将</a:t>
            </a:r>
            <a:r>
              <a:rPr lang="en-US" altLang="zh-CN" sz="2000" dirty="0"/>
              <a:t>SL</a:t>
            </a:r>
            <a:r>
              <a:rPr lang="zh-CN" altLang="en-US" sz="2000" dirty="0"/>
              <a:t>和</a:t>
            </a:r>
            <a:r>
              <a:rPr lang="en-US" altLang="zh-CN" sz="2000" dirty="0"/>
              <a:t>SR</a:t>
            </a:r>
            <a:r>
              <a:rPr lang="zh-CN" altLang="en-US" sz="2000" dirty="0"/>
              <a:t>一直对半细分，知道细分至每个区间内只剩下</a:t>
            </a:r>
            <a:r>
              <a:rPr lang="en-US" altLang="zh-CN" sz="2000" dirty="0"/>
              <a:t>2</a:t>
            </a:r>
            <a:r>
              <a:rPr lang="zh-CN" altLang="en-US" sz="2000" dirty="0"/>
              <a:t>个点或者一个点为止。</a:t>
            </a:r>
            <a:endParaRPr lang="en-US" altLang="zh-CN" sz="2000" dirty="0"/>
          </a:p>
          <a:p>
            <a:r>
              <a:rPr lang="zh-CN" altLang="en-US" sz="2000" dirty="0"/>
              <a:t>点集内的点大于</a:t>
            </a:r>
            <a:r>
              <a:rPr lang="en-US" altLang="zh-CN" sz="2000" dirty="0"/>
              <a:t>3</a:t>
            </a:r>
            <a:r>
              <a:rPr lang="zh-CN" altLang="en-US" sz="2000" dirty="0"/>
              <a:t>时，将平面点集</a:t>
            </a:r>
            <a:r>
              <a:rPr lang="en-US" altLang="zh-CN" sz="2000" dirty="0"/>
              <a:t>S</a:t>
            </a:r>
            <a:r>
              <a:rPr lang="zh-CN" altLang="en-US" sz="2000" dirty="0"/>
              <a:t>分割成为大小相等的两个子集，选取线作为分割直线。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</a:rPr>
              <a:t>分治法中的递归调用</a:t>
            </a:r>
            <a:endParaRPr lang="zh-CN" altLang="en-US" dirty="0">
              <a:ea typeface="+mn-ea"/>
              <a:cs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D4DF6A-3410-401E-9A53-5E987B53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69" y="1134365"/>
            <a:ext cx="4691569" cy="458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57">
      <a:dk1>
        <a:sysClr val="windowText" lastClr="000000"/>
      </a:dk1>
      <a:lt1>
        <a:sysClr val="window" lastClr="FFFFFF"/>
      </a:lt1>
      <a:dk2>
        <a:srgbClr val="70AB9B"/>
      </a:dk2>
      <a:lt2>
        <a:srgbClr val="E7E6E6"/>
      </a:lt2>
      <a:accent1>
        <a:srgbClr val="92D4D8"/>
      </a:accent1>
      <a:accent2>
        <a:srgbClr val="70AB9B"/>
      </a:accent2>
      <a:accent3>
        <a:srgbClr val="92D4D8"/>
      </a:accent3>
      <a:accent4>
        <a:srgbClr val="70AB9B"/>
      </a:accent4>
      <a:accent5>
        <a:srgbClr val="92D4D8"/>
      </a:accent5>
      <a:accent6>
        <a:srgbClr val="70AB9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自定义 2">
      <a:dk1>
        <a:sysClr val="windowText" lastClr="000000"/>
      </a:dk1>
      <a:lt1>
        <a:sysClr val="window" lastClr="FFFFFF"/>
      </a:lt1>
      <a:dk2>
        <a:srgbClr val="00487E"/>
      </a:dk2>
      <a:lt2>
        <a:srgbClr val="007EAE"/>
      </a:lt2>
      <a:accent1>
        <a:srgbClr val="189CFF"/>
      </a:accent1>
      <a:accent2>
        <a:srgbClr val="0081E2"/>
      </a:accent2>
      <a:accent3>
        <a:srgbClr val="5DD3FF"/>
      </a:accent3>
      <a:accent4>
        <a:srgbClr val="5DD3FF"/>
      </a:accent4>
      <a:accent5>
        <a:srgbClr val="2FA6FF"/>
      </a:accent5>
      <a:accent6>
        <a:srgbClr val="0084B4"/>
      </a:accent6>
      <a:hlink>
        <a:srgbClr val="005390"/>
      </a:hlink>
      <a:folHlink>
        <a:srgbClr val="2DC7F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1116</Words>
  <Application>Microsoft Office PowerPoint</Application>
  <PresentationFormat>宽屏</PresentationFormat>
  <Paragraphs>178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方正舒体</vt:lpstr>
      <vt:lpstr>华文中宋</vt:lpstr>
      <vt:lpstr>楷体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1_Custom Design</vt:lpstr>
      <vt:lpstr>PowerPoint 演示文稿</vt:lpstr>
      <vt:lpstr>PowerPoint 演示文稿</vt:lpstr>
      <vt:lpstr>PowerPoint 演示文稿</vt:lpstr>
      <vt:lpstr>PowerPoint 演示文稿</vt:lpstr>
      <vt:lpstr>问题分析</vt:lpstr>
      <vt:lpstr>PowerPoint 演示文稿</vt:lpstr>
      <vt:lpstr>算法设计</vt:lpstr>
      <vt:lpstr>算法设计</vt:lpstr>
      <vt:lpstr>分治法中的递归调用</vt:lpstr>
      <vt:lpstr>分治法求区间内的最近点对</vt:lpstr>
      <vt:lpstr>PowerPoint 演示文稿</vt:lpstr>
      <vt:lpstr>蛮力法的数据分析</vt:lpstr>
      <vt:lpstr>分治法的数据分析</vt:lpstr>
      <vt:lpstr>分治法与蛮力法的综合分析</vt:lpstr>
      <vt:lpstr>PowerPoint 演示文稿</vt:lpstr>
      <vt:lpstr>实验结论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张 欣杰</cp:lastModifiedBy>
  <cp:revision>34</cp:revision>
  <dcterms:created xsi:type="dcterms:W3CDTF">2015-05-05T08:02:00Z</dcterms:created>
  <dcterms:modified xsi:type="dcterms:W3CDTF">2022-04-07T17:20:24Z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