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62" r:id="rId3"/>
  </p:sldMasterIdLst>
  <p:notesMasterIdLst>
    <p:notesMasterId r:id="rId22"/>
  </p:notesMasterIdLst>
  <p:sldIdLst>
    <p:sldId id="256" r:id="rId4"/>
    <p:sldId id="288" r:id="rId5"/>
    <p:sldId id="289" r:id="rId6"/>
    <p:sldId id="257" r:id="rId7"/>
    <p:sldId id="290" r:id="rId8"/>
    <p:sldId id="295" r:id="rId9"/>
    <p:sldId id="296" r:id="rId10"/>
    <p:sldId id="259" r:id="rId11"/>
    <p:sldId id="291" r:id="rId12"/>
    <p:sldId id="299" r:id="rId13"/>
    <p:sldId id="301" r:id="rId14"/>
    <p:sldId id="302" r:id="rId15"/>
    <p:sldId id="292" r:id="rId16"/>
    <p:sldId id="315" r:id="rId17"/>
    <p:sldId id="317" r:id="rId18"/>
    <p:sldId id="321" r:id="rId19"/>
    <p:sldId id="322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4D8"/>
    <a:srgbClr val="70A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>
        <p:scale>
          <a:sx n="75" d="100"/>
          <a:sy n="75" d="100"/>
        </p:scale>
        <p:origin x="960" y="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9ADE-05B3-4CB8-BD92-1240D6A71F76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4A5B-24AA-476F-907E-DD292D787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584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6584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9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0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1496242" y="317598"/>
            <a:ext cx="384047" cy="314532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9494" y="263969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9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7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3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763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3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058" y="265374"/>
            <a:ext cx="10515600" cy="46614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ü"/>
              <a:defRPr sz="3200" b="1">
                <a:solidFill>
                  <a:srgbClr val="70AB9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33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12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6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270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071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584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6584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9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0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1496242" y="317598"/>
            <a:ext cx="384047" cy="314532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9494" y="263969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7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058" y="265374"/>
            <a:ext cx="10515600" cy="46614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ü"/>
              <a:defRPr sz="3200" b="1">
                <a:solidFill>
                  <a:srgbClr val="70AB9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1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056884" y="1328745"/>
            <a:ext cx="8078231" cy="140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5400" b="1" dirty="0">
                <a:solidFill>
                  <a:schemeClr val="accent5">
                    <a:lumMod val="5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回溯法</a:t>
            </a:r>
            <a:r>
              <a:rPr lang="en-US" altLang="zh-CN" sz="5400" b="1" dirty="0">
                <a:solidFill>
                  <a:schemeClr val="accent5">
                    <a:lumMod val="5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——</a:t>
            </a:r>
            <a:r>
              <a:rPr lang="zh-CN" altLang="en-US" sz="5400" b="1" dirty="0">
                <a:solidFill>
                  <a:schemeClr val="accent5">
                    <a:lumMod val="5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地图着色问题</a:t>
            </a:r>
          </a:p>
        </p:txBody>
      </p:sp>
      <p:sp>
        <p:nvSpPr>
          <p:cNvPr id="19" name="矩形 18"/>
          <p:cNvSpPr/>
          <p:nvPr/>
        </p:nvSpPr>
        <p:spPr>
          <a:xfrm>
            <a:off x="2942334" y="3257062"/>
            <a:ext cx="6307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张欣杰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2020151091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E386C5-58E6-4DBD-9BA0-AFF8DD23C313}"/>
              </a:ext>
            </a:extLst>
          </p:cNvPr>
          <p:cNvSpPr/>
          <p:nvPr/>
        </p:nvSpPr>
        <p:spPr>
          <a:xfrm>
            <a:off x="4622799" y="3936889"/>
            <a:ext cx="2946400" cy="765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2022/04/08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取色顺序优化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1BBD5F-4EBC-4E8A-9956-8CA9AE2650DF}"/>
              </a:ext>
            </a:extLst>
          </p:cNvPr>
          <p:cNvSpPr/>
          <p:nvPr/>
        </p:nvSpPr>
        <p:spPr>
          <a:xfrm>
            <a:off x="506457" y="1451838"/>
            <a:ext cx="2554795" cy="46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默认的取色策略是从第一种颜色开始的，但是对于递归树，到末尾点着色的时候，容易造成重复出现，因此每一层的取色可以改为上一次的下一种颜色，再验证颜色的合法性，不可用则取下一种颜色，知道找到合法颜色为止。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D94DEE5-E979-49A7-A32C-4C513262A00D}"/>
              </a:ext>
            </a:extLst>
          </p:cNvPr>
          <p:cNvSpPr/>
          <p:nvPr/>
        </p:nvSpPr>
        <p:spPr>
          <a:xfrm>
            <a:off x="3061252" y="3011558"/>
            <a:ext cx="1828800" cy="8348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伪代码实现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AF87CB8C-DEF0-4BBF-9F6B-B9654EDBF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72" y="2214787"/>
            <a:ext cx="6912946" cy="310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06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579007" y="1086677"/>
            <a:ext cx="3449654" cy="54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dirty="0"/>
              <a:t>上述的回溯算法是以递归层数为染色的索引，但对于数据来说，索引值相差为</a:t>
            </a:r>
            <a:r>
              <a:rPr lang="en-US" altLang="zh-CN" sz="1800" dirty="0"/>
              <a:t>1</a:t>
            </a:r>
            <a:r>
              <a:rPr lang="zh-CN" altLang="en-US" sz="1800" dirty="0"/>
              <a:t>的点大多都不相连，例如索引点</a:t>
            </a:r>
            <a:r>
              <a:rPr lang="en-US" altLang="zh-CN" sz="1800" dirty="0"/>
              <a:t>1</a:t>
            </a:r>
            <a:r>
              <a:rPr lang="zh-CN" altLang="en-US" sz="1800" dirty="0"/>
              <a:t>和</a:t>
            </a:r>
            <a:r>
              <a:rPr lang="en-US" altLang="zh-CN" sz="1800" dirty="0"/>
              <a:t>2</a:t>
            </a:r>
            <a:r>
              <a:rPr lang="zh-CN" altLang="en-US" sz="1800" dirty="0"/>
              <a:t>，在不相邻情况下，有可能出现在第一个点涂完之后，在后续递归过程中发现第一个点的取色不合法的情况，导致浪费大量的时间；因此提出如下优化：从某个点出发，将其加入路径队列，选择相邻的点加入队列，再寻找与这个相邻的点加入队列，以此类推，然后将该队列作为递归的回溯路径，每车次递归的下一层都是前面点的相邻点。</a:t>
            </a:r>
            <a:endParaRPr lang="zh-CN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涂色顺序优化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42551DA-A82C-45C7-A886-E4EE28671575}"/>
              </a:ext>
            </a:extLst>
          </p:cNvPr>
          <p:cNvSpPr/>
          <p:nvPr/>
        </p:nvSpPr>
        <p:spPr>
          <a:xfrm>
            <a:off x="4359965" y="2981163"/>
            <a:ext cx="1828800" cy="8348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伪代码实现</a:t>
            </a:r>
          </a:p>
        </p:txBody>
      </p:sp>
      <p:pic>
        <p:nvPicPr>
          <p:cNvPr id="4099" name="图片 1">
            <a:extLst>
              <a:ext uri="{FF2B5EF4-FFF2-40B4-BE49-F238E27FC236}">
                <a16:creationId xmlns:a16="http://schemas.microsoft.com/office/drawing/2014/main" id="{11A7F9CD-C14C-4170-942E-D175B04C1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851" y="265374"/>
            <a:ext cx="5026663" cy="381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">
            <a:extLst>
              <a:ext uri="{FF2B5EF4-FFF2-40B4-BE49-F238E27FC236}">
                <a16:creationId xmlns:a16="http://schemas.microsoft.com/office/drawing/2014/main" id="{A5155541-F2DF-4CCA-A90B-35B51D433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851" y="4081777"/>
            <a:ext cx="5026662" cy="272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96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778776" y="1201723"/>
            <a:ext cx="2401746" cy="445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/>
              <a:t>贪心策略：每次涂色后选择相邻点中可用色最少的点作为下一个可染色的点，则能较好的保证在递归深度较小时发现方案不可行，或发现染色方案可行且后面未涂色的点还有较多的颜色可选。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贪心剪枝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5760DA5-DBF7-469D-A1F0-148419B078F4}"/>
              </a:ext>
            </a:extLst>
          </p:cNvPr>
          <p:cNvSpPr/>
          <p:nvPr/>
        </p:nvSpPr>
        <p:spPr>
          <a:xfrm>
            <a:off x="3432312" y="2689615"/>
            <a:ext cx="1828800" cy="8348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核心代码</a:t>
            </a:r>
          </a:p>
        </p:txBody>
      </p:sp>
      <p:pic>
        <p:nvPicPr>
          <p:cNvPr id="5123" name="图片 1">
            <a:extLst>
              <a:ext uri="{FF2B5EF4-FFF2-40B4-BE49-F238E27FC236}">
                <a16:creationId xmlns:a16="http://schemas.microsoft.com/office/drawing/2014/main" id="{8FBC2BE6-A349-4E48-A1BA-97FEA4FC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436" y="475712"/>
            <a:ext cx="4805777" cy="590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28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/>
          <p:nvPr/>
        </p:nvSpPr>
        <p:spPr>
          <a:xfrm>
            <a:off x="5182931" y="392872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实验结果</a:t>
            </a:r>
            <a:endParaRPr lang="en-US" sz="3200" b="1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4" name="Straight Connector 41"/>
          <p:cNvCxnSpPr/>
          <p:nvPr/>
        </p:nvCxnSpPr>
        <p:spPr>
          <a:xfrm>
            <a:off x="4740088" y="3775100"/>
            <a:ext cx="27118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3"/>
          <p:cNvSpPr/>
          <p:nvPr/>
        </p:nvSpPr>
        <p:spPr>
          <a:xfrm>
            <a:off x="5433921" y="2161287"/>
            <a:ext cx="1324136" cy="1324136"/>
          </a:xfrm>
          <a:prstGeom prst="ellipse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8804" y="2084691"/>
            <a:ext cx="6743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2"/>
                </a:solidFill>
                <a:latin typeface="+mj-ea"/>
                <a:ea typeface="+mj-ea"/>
              </a:rPr>
              <a:t>4</a:t>
            </a:r>
            <a:endParaRPr lang="zh-CN" altLang="en-US" sz="88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4" name="组合 11"/>
          <p:cNvGrpSpPr/>
          <p:nvPr/>
        </p:nvGrpSpPr>
        <p:grpSpPr bwMode="auto">
          <a:xfrm>
            <a:off x="1246818" y="1102990"/>
            <a:ext cx="4841245" cy="438150"/>
            <a:chOff x="5383369" y="1584101"/>
            <a:chExt cx="4842456" cy="437882"/>
          </a:xfrm>
        </p:grpSpPr>
        <p:sp>
          <p:nvSpPr>
            <p:cNvPr id="13" name="矩形 12"/>
            <p:cNvSpPr/>
            <p:nvPr/>
          </p:nvSpPr>
          <p:spPr>
            <a:xfrm>
              <a:off x="5383369" y="1584101"/>
              <a:ext cx="1919518" cy="43788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  <a:cs typeface="+mn-ea"/>
                </a:rPr>
                <a:t>初始化邻接矩阵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147294" y="1993534"/>
              <a:ext cx="307853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1154755" y="1647504"/>
            <a:ext cx="7614107" cy="415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  <a:ea typeface="微软雅黑"/>
              </a:rPr>
              <a:t>根据右图，将相邻两区块的值设为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  <a:ea typeface="微软雅黑"/>
              </a:rPr>
              <a:t>1</a:t>
            </a:r>
            <a:endParaRPr kumimoji="0" lang="en-US" altLang="zh-CN" sz="1600" b="0" i="0" u="none" strike="noStrike" kern="3000" cap="none" spc="31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matrix[1][2] = 1; matrix[1][5] = 1; matrix[1][6] = 1;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matrix[2][1] = 1; matrix[2][3] = 1; matrix[2][5] = 1; matrix[2][6] = 1;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matrix[3][2] = 1; matrix[3][4] = 1; matrix[3][6] = 1; matrix[3][7] = 1;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matrix[4][3] = 1; matrix[4][7] = 1; matrix[4][8] = 1;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matrix[5][1] = 1; matrix[5][2] = 1; matrix[5][6] = 1;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matrix[6][1] = 1; matrix[6][2] = 1; matrix[6][3] = 1; matrix[6][5] = 1; matrix[6][7] = 1; matrix[6][9] = 1;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matrix[7][3] = 1; matrix[7][4] = 1; matrix[7][6] = 1; matrix[7][8] = 1; matrix[7][9] = 1;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matrix[8][4] = 1; matrix[8][7] = 1; matrix[8][9] = 1;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matrix[9][6] = 1; matrix[9][7] = 1; matrix[9][8] = 1;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3000" cap="none" spc="31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验证算法正确性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AB1861-488D-420A-AF93-5D52156CA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144" y="1102990"/>
            <a:ext cx="3290348" cy="221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1C3594E9-D5E2-4719-86FC-BF26243530A5}"/>
              </a:ext>
            </a:extLst>
          </p:cNvPr>
          <p:cNvSpPr/>
          <p:nvPr/>
        </p:nvSpPr>
        <p:spPr>
          <a:xfrm>
            <a:off x="9401908" y="3657600"/>
            <a:ext cx="617415" cy="1086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运行结果</a:t>
            </a:r>
          </a:p>
        </p:txBody>
      </p:sp>
      <p:pic>
        <p:nvPicPr>
          <p:cNvPr id="6147" name="图片 1">
            <a:extLst>
              <a:ext uri="{FF2B5EF4-FFF2-40B4-BE49-F238E27FC236}">
                <a16:creationId xmlns:a16="http://schemas.microsoft.com/office/drawing/2014/main" id="{6525C024-ABDD-47D8-9817-D716A3DF2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796" y="5118729"/>
            <a:ext cx="11636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13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大规模数据填涂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96110D82-3F42-4378-9AD8-EC1A5E17D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27" y="1033889"/>
            <a:ext cx="1164473" cy="550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/>
              <a:t>在大规模数据，使用常规的回溯法是无法得出填涂结果的，使用剪枝算法之后才能得到填涂结果，但是填涂结果量过大，因此在这里只展示一种填涂结果。</a:t>
            </a:r>
            <a:endParaRPr lang="en-US" altLang="zh-CN" dirty="0"/>
          </a:p>
        </p:txBody>
      </p:sp>
      <p:pic>
        <p:nvPicPr>
          <p:cNvPr id="7170" name="图片 9">
            <a:extLst>
              <a:ext uri="{FF2B5EF4-FFF2-40B4-BE49-F238E27FC236}">
                <a16:creationId xmlns:a16="http://schemas.microsoft.com/office/drawing/2014/main" id="{D0581068-8BF5-411A-93E6-8FDFDBBF9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1033888"/>
            <a:ext cx="3649726" cy="272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10">
            <a:extLst>
              <a:ext uri="{FF2B5EF4-FFF2-40B4-BE49-F238E27FC236}">
                <a16:creationId xmlns:a16="http://schemas.microsoft.com/office/drawing/2014/main" id="{AE93AB82-AE7F-47A4-831D-DF81E3D2B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4" y="1033888"/>
            <a:ext cx="4439357" cy="272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1">
            <a:extLst>
              <a:ext uri="{FF2B5EF4-FFF2-40B4-BE49-F238E27FC236}">
                <a16:creationId xmlns:a16="http://schemas.microsoft.com/office/drawing/2014/main" id="{A7824CAC-CD2C-4E02-A78D-C62A4494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4" y="3939115"/>
            <a:ext cx="4882193" cy="272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0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" name="TextBox 10"/>
          <p:cNvSpPr txBox="1">
            <a:spLocks noChangeArrowheads="1"/>
          </p:cNvSpPr>
          <p:nvPr/>
        </p:nvSpPr>
        <p:spPr bwMode="auto">
          <a:xfrm>
            <a:off x="7447280" y="4478369"/>
            <a:ext cx="3657600" cy="166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以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边为例，点数为自变量，运行程序，通过图表可以看到，当边数相同的时候，点的个数等差增大的时候，解的个数和运行时间是呈指数式爆炸增长的。</a:t>
            </a:r>
            <a:endParaRPr kumimoji="0" lang="zh-CN" altLang="en-US" sz="1600" b="0" i="0" u="none" strike="noStrike" kern="3000" cap="none" spc="31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随机生成图着色问题性能分析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42303D-E5E8-4AA8-A399-134D326E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69878"/>
              </p:ext>
            </p:extLst>
          </p:nvPr>
        </p:nvGraphicFramePr>
        <p:xfrm>
          <a:off x="1209040" y="1026951"/>
          <a:ext cx="4450079" cy="2183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0681">
                  <a:extLst>
                    <a:ext uri="{9D8B030D-6E8A-4147-A177-3AD203B41FA5}">
                      <a16:colId xmlns:a16="http://schemas.microsoft.com/office/drawing/2014/main" val="1757474876"/>
                    </a:ext>
                  </a:extLst>
                </a:gridCol>
                <a:gridCol w="1916006">
                  <a:extLst>
                    <a:ext uri="{9D8B030D-6E8A-4147-A177-3AD203B41FA5}">
                      <a16:colId xmlns:a16="http://schemas.microsoft.com/office/drawing/2014/main" val="1963973944"/>
                    </a:ext>
                  </a:extLst>
                </a:gridCol>
                <a:gridCol w="1313392">
                  <a:extLst>
                    <a:ext uri="{9D8B030D-6E8A-4147-A177-3AD203B41FA5}">
                      <a16:colId xmlns:a16="http://schemas.microsoft.com/office/drawing/2014/main" val="169124192"/>
                    </a:ext>
                  </a:extLst>
                </a:gridCol>
              </a:tblGrid>
              <a:tr h="483595">
                <a:tc>
                  <a:txBody>
                    <a:bodyPr/>
                    <a:lstStyle/>
                    <a:p>
                      <a:pPr algn="ctr"/>
                      <a:r>
                        <a:rPr lang="zh-CN" sz="1100" kern="0">
                          <a:effectLst/>
                        </a:rPr>
                        <a:t>点的个数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0">
                          <a:effectLst/>
                        </a:rPr>
                        <a:t>优化后的算法用时</a:t>
                      </a:r>
                      <a:r>
                        <a:rPr lang="en-US" sz="1100" kern="0">
                          <a:effectLst/>
                        </a:rPr>
                        <a:t>/ms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0">
                          <a:effectLst/>
                        </a:rPr>
                        <a:t>解的个数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064651"/>
                  </a:ext>
                </a:extLst>
              </a:tr>
              <a:tr h="340003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0.004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288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2889716"/>
                  </a:ext>
                </a:extLst>
              </a:tr>
              <a:tr h="340003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 dirty="0">
                          <a:effectLst/>
                        </a:rPr>
                        <a:t>0.011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4584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972667"/>
                  </a:ext>
                </a:extLst>
              </a:tr>
              <a:tr h="340003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0.203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88128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0935027"/>
                  </a:ext>
                </a:extLst>
              </a:tr>
              <a:tr h="340003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1.645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2604960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36244"/>
                  </a:ext>
                </a:extLst>
              </a:tr>
              <a:tr h="340003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17.342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 dirty="0">
                          <a:effectLst/>
                        </a:rPr>
                        <a:t>19105632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2522596"/>
                  </a:ext>
                </a:extLst>
              </a:tr>
            </a:tbl>
          </a:graphicData>
        </a:graphic>
      </p:graphicFrame>
      <p:pic>
        <p:nvPicPr>
          <p:cNvPr id="8193" name="图表 1">
            <a:extLst>
              <a:ext uri="{FF2B5EF4-FFF2-40B4-BE49-F238E27FC236}">
                <a16:creationId xmlns:a16="http://schemas.microsoft.com/office/drawing/2014/main" id="{5BC2EBA8-B7E0-4665-A715-C780254AD47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82" y="878523"/>
            <a:ext cx="4958077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13EB7A3-1213-4241-831B-04292C5DBEE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39" y="3429000"/>
            <a:ext cx="4450079" cy="332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7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" name="TextBox 10"/>
          <p:cNvSpPr txBox="1">
            <a:spLocks noChangeArrowheads="1"/>
          </p:cNvSpPr>
          <p:nvPr/>
        </p:nvSpPr>
        <p:spPr bwMode="auto">
          <a:xfrm>
            <a:off x="7447280" y="4478369"/>
            <a:ext cx="3657600" cy="134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以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10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个点为例，运行程序，通过观察两个图表可以得到，再点的个数相同的情况下，随着边数的增大，解的个数和运行时间都是呈下降趋势的。</a:t>
            </a:r>
            <a:endParaRPr kumimoji="0" lang="zh-CN" altLang="en-US" sz="1600" b="0" i="0" u="none" strike="noStrike" kern="3000" cap="none" spc="31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随机生成图着色问题性能分析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11635C-959D-42CD-96FE-199ED9EB8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40097"/>
              </p:ext>
            </p:extLst>
          </p:nvPr>
        </p:nvGraphicFramePr>
        <p:xfrm>
          <a:off x="1209038" y="1026950"/>
          <a:ext cx="4450078" cy="21937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0681">
                  <a:extLst>
                    <a:ext uri="{9D8B030D-6E8A-4147-A177-3AD203B41FA5}">
                      <a16:colId xmlns:a16="http://schemas.microsoft.com/office/drawing/2014/main" val="688673938"/>
                    </a:ext>
                  </a:extLst>
                </a:gridCol>
                <a:gridCol w="1916006">
                  <a:extLst>
                    <a:ext uri="{9D8B030D-6E8A-4147-A177-3AD203B41FA5}">
                      <a16:colId xmlns:a16="http://schemas.microsoft.com/office/drawing/2014/main" val="910035496"/>
                    </a:ext>
                  </a:extLst>
                </a:gridCol>
                <a:gridCol w="1313391">
                  <a:extLst>
                    <a:ext uri="{9D8B030D-6E8A-4147-A177-3AD203B41FA5}">
                      <a16:colId xmlns:a16="http://schemas.microsoft.com/office/drawing/2014/main" val="3380447484"/>
                    </a:ext>
                  </a:extLst>
                </a:gridCol>
              </a:tblGrid>
              <a:tr h="413291">
                <a:tc>
                  <a:txBody>
                    <a:bodyPr/>
                    <a:lstStyle/>
                    <a:p>
                      <a:pPr algn="ctr"/>
                      <a:r>
                        <a:rPr lang="zh-CN" sz="1100" kern="0" dirty="0">
                          <a:effectLst/>
                        </a:rPr>
                        <a:t>边数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0" dirty="0">
                          <a:effectLst/>
                        </a:rPr>
                        <a:t>优化后的算法用时</a:t>
                      </a:r>
                      <a:r>
                        <a:rPr lang="en-US" sz="1100" kern="0" dirty="0">
                          <a:effectLst/>
                        </a:rPr>
                        <a:t>/</a:t>
                      </a:r>
                      <a:r>
                        <a:rPr lang="en-US" sz="1100" kern="0" dirty="0" err="1">
                          <a:effectLst/>
                        </a:rPr>
                        <a:t>ms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0" dirty="0">
                          <a:effectLst/>
                        </a:rPr>
                        <a:t>解的个数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456714"/>
                  </a:ext>
                </a:extLst>
              </a:tr>
              <a:tr h="356096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0.32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39528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6133389"/>
                  </a:ext>
                </a:extLst>
              </a:tr>
              <a:tr h="356096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0.272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24624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511051"/>
                  </a:ext>
                </a:extLst>
              </a:tr>
              <a:tr h="356096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0.183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14014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045642"/>
                  </a:ext>
                </a:extLst>
              </a:tr>
              <a:tr h="356096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 dirty="0">
                          <a:effectLst/>
                        </a:rPr>
                        <a:t>0.102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 dirty="0">
                          <a:effectLst/>
                        </a:rPr>
                        <a:t>5832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598726"/>
                  </a:ext>
                </a:extLst>
              </a:tr>
              <a:tr h="356096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0.094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 dirty="0">
                          <a:effectLst/>
                        </a:rPr>
                        <a:t>4584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502177"/>
                  </a:ext>
                </a:extLst>
              </a:tr>
            </a:tbl>
          </a:graphicData>
        </a:graphic>
      </p:graphicFrame>
      <p:pic>
        <p:nvPicPr>
          <p:cNvPr id="9217" name="Picture 1">
            <a:extLst>
              <a:ext uri="{FF2B5EF4-FFF2-40B4-BE49-F238E27FC236}">
                <a16:creationId xmlns:a16="http://schemas.microsoft.com/office/drawing/2014/main" id="{79C27423-856D-4FB7-B9D4-178B0D73C45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38" y="3428999"/>
            <a:ext cx="4450078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68E4E920-B3B0-463A-9C16-3ECB7C60F81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20" y="1026949"/>
            <a:ext cx="4598180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5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193682" y="1772816"/>
            <a:ext cx="5358702" cy="992188"/>
            <a:chOff x="4192888" y="1772816"/>
            <a:chExt cx="5358702" cy="992188"/>
          </a:xfrm>
        </p:grpSpPr>
        <p:sp>
          <p:nvSpPr>
            <p:cNvPr id="12" name="任意多边形 11"/>
            <p:cNvSpPr/>
            <p:nvPr/>
          </p:nvSpPr>
          <p:spPr>
            <a:xfrm>
              <a:off x="4192888" y="1772816"/>
              <a:ext cx="5358702" cy="992188"/>
            </a:xfrm>
            <a:custGeom>
              <a:avLst/>
              <a:gdLst>
                <a:gd name="connsiteX0" fmla="*/ 209245 w 1255447"/>
                <a:gd name="connsiteY0" fmla="*/ 0 h 6775979"/>
                <a:gd name="connsiteX1" fmla="*/ 1046202 w 1255447"/>
                <a:gd name="connsiteY1" fmla="*/ 0 h 6775979"/>
                <a:gd name="connsiteX2" fmla="*/ 1255447 w 1255447"/>
                <a:gd name="connsiteY2" fmla="*/ 209245 h 6775979"/>
                <a:gd name="connsiteX3" fmla="*/ 1255447 w 1255447"/>
                <a:gd name="connsiteY3" fmla="*/ 6775979 h 6775979"/>
                <a:gd name="connsiteX4" fmla="*/ 1255447 w 1255447"/>
                <a:gd name="connsiteY4" fmla="*/ 6775979 h 6775979"/>
                <a:gd name="connsiteX5" fmla="*/ 0 w 1255447"/>
                <a:gd name="connsiteY5" fmla="*/ 6775979 h 6775979"/>
                <a:gd name="connsiteX6" fmla="*/ 0 w 1255447"/>
                <a:gd name="connsiteY6" fmla="*/ 6775979 h 6775979"/>
                <a:gd name="connsiteX7" fmla="*/ 0 w 1255447"/>
                <a:gd name="connsiteY7" fmla="*/ 209245 h 6775979"/>
                <a:gd name="connsiteX8" fmla="*/ 209245 w 1255447"/>
                <a:gd name="connsiteY8" fmla="*/ 0 h 677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447" h="6775979">
                  <a:moveTo>
                    <a:pt x="1255447" y="1129352"/>
                  </a:moveTo>
                  <a:lnTo>
                    <a:pt x="1255447" y="5646627"/>
                  </a:lnTo>
                  <a:cubicBezTo>
                    <a:pt x="1255447" y="6270350"/>
                    <a:pt x="1238090" y="6775976"/>
                    <a:pt x="1216678" y="6775976"/>
                  </a:cubicBezTo>
                  <a:lnTo>
                    <a:pt x="0" y="6775976"/>
                  </a:lnTo>
                  <a:lnTo>
                    <a:pt x="0" y="677597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16678" y="3"/>
                  </a:lnTo>
                  <a:cubicBezTo>
                    <a:pt x="1238090" y="3"/>
                    <a:pt x="1255447" y="505629"/>
                    <a:pt x="1255447" y="1129352"/>
                  </a:cubicBez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34696" tIns="82241" rIns="82241" bIns="82241" spcCol="1270" anchor="ctr"/>
            <a:lstStyle/>
            <a:p>
              <a:pPr marL="285750" lvl="1" indent="-285750" defTabSz="14668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3300">
                <a:cs typeface="+mn-ea"/>
              </a:endParaRPr>
            </a:p>
            <a:p>
              <a:pPr marL="285750" lvl="1" indent="-285750" defTabSz="14668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3300">
                <a:cs typeface="+mn-ea"/>
              </a:endParaRPr>
            </a:p>
          </p:txBody>
        </p:sp>
        <p:sp>
          <p:nvSpPr>
            <p:cNvPr id="17" name="TextBox 10"/>
            <p:cNvSpPr txBox="1"/>
            <p:nvPr/>
          </p:nvSpPr>
          <p:spPr>
            <a:xfrm>
              <a:off x="4340506" y="1987129"/>
              <a:ext cx="5065053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/>
              <a:r>
                <a:rPr lang="zh-CN" altLang="en-US" sz="1200" kern="3000" spc="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对于实验要求给定的小数据集，可以用最简单的回溯法验证其正确性，该小地图可染色的方案共有</a:t>
              </a:r>
              <a:r>
                <a:rPr lang="en-US" altLang="zh-CN" sz="1200" kern="3000" spc="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480</a:t>
              </a:r>
              <a:r>
                <a:rPr lang="zh-CN" altLang="en-US" sz="1200" kern="3000" spc="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种</a:t>
              </a:r>
              <a:endParaRPr lang="en-US" altLang="zh-CN" sz="1200" dirty="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93682" y="3149181"/>
            <a:ext cx="5358702" cy="992187"/>
            <a:chOff x="4192888" y="3149180"/>
            <a:chExt cx="5358702" cy="992187"/>
          </a:xfrm>
        </p:grpSpPr>
        <p:sp>
          <p:nvSpPr>
            <p:cNvPr id="14" name="任意多边形 13"/>
            <p:cNvSpPr/>
            <p:nvPr/>
          </p:nvSpPr>
          <p:spPr>
            <a:xfrm>
              <a:off x="4192888" y="3149180"/>
              <a:ext cx="5358702" cy="992187"/>
            </a:xfrm>
            <a:custGeom>
              <a:avLst/>
              <a:gdLst>
                <a:gd name="connsiteX0" fmla="*/ 209245 w 1255447"/>
                <a:gd name="connsiteY0" fmla="*/ 0 h 6775979"/>
                <a:gd name="connsiteX1" fmla="*/ 1046202 w 1255447"/>
                <a:gd name="connsiteY1" fmla="*/ 0 h 6775979"/>
                <a:gd name="connsiteX2" fmla="*/ 1255447 w 1255447"/>
                <a:gd name="connsiteY2" fmla="*/ 209245 h 6775979"/>
                <a:gd name="connsiteX3" fmla="*/ 1255447 w 1255447"/>
                <a:gd name="connsiteY3" fmla="*/ 6775979 h 6775979"/>
                <a:gd name="connsiteX4" fmla="*/ 1255447 w 1255447"/>
                <a:gd name="connsiteY4" fmla="*/ 6775979 h 6775979"/>
                <a:gd name="connsiteX5" fmla="*/ 0 w 1255447"/>
                <a:gd name="connsiteY5" fmla="*/ 6775979 h 6775979"/>
                <a:gd name="connsiteX6" fmla="*/ 0 w 1255447"/>
                <a:gd name="connsiteY6" fmla="*/ 6775979 h 6775979"/>
                <a:gd name="connsiteX7" fmla="*/ 0 w 1255447"/>
                <a:gd name="connsiteY7" fmla="*/ 209245 h 6775979"/>
                <a:gd name="connsiteX8" fmla="*/ 209245 w 1255447"/>
                <a:gd name="connsiteY8" fmla="*/ 0 h 677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447" h="6775979">
                  <a:moveTo>
                    <a:pt x="1255447" y="1129352"/>
                  </a:moveTo>
                  <a:lnTo>
                    <a:pt x="1255447" y="5646627"/>
                  </a:lnTo>
                  <a:cubicBezTo>
                    <a:pt x="1255447" y="6270350"/>
                    <a:pt x="1238090" y="6775976"/>
                    <a:pt x="1216678" y="6775976"/>
                  </a:cubicBezTo>
                  <a:lnTo>
                    <a:pt x="0" y="6775976"/>
                  </a:lnTo>
                  <a:lnTo>
                    <a:pt x="0" y="677597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16678" y="3"/>
                  </a:lnTo>
                  <a:cubicBezTo>
                    <a:pt x="1238090" y="3"/>
                    <a:pt x="1255447" y="505629"/>
                    <a:pt x="1255447" y="1129352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34696" tIns="82241" rIns="82241" bIns="82241" spcCol="1270" anchor="ctr"/>
            <a:lstStyle/>
            <a:p>
              <a:pPr marL="285750" lvl="1" indent="-285750" defTabSz="14668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3300" dirty="0">
                <a:cs typeface="+mn-ea"/>
              </a:endParaRPr>
            </a:p>
            <a:p>
              <a:pPr marL="285750" lvl="1" indent="-285750" defTabSz="14668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3300" dirty="0">
                <a:cs typeface="+mn-ea"/>
              </a:endParaRPr>
            </a:p>
          </p:txBody>
        </p:sp>
        <p:sp>
          <p:nvSpPr>
            <p:cNvPr id="18" name="TextBox 10"/>
            <p:cNvSpPr txBox="1"/>
            <p:nvPr/>
          </p:nvSpPr>
          <p:spPr>
            <a:xfrm>
              <a:off x="4340506" y="3376192"/>
              <a:ext cx="5065053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/>
              <a:r>
                <a:rPr lang="zh-CN" altLang="en-US" sz="1200" kern="3000" spc="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未经优化的回溯法实际上也是一种穷举法，在小规模数据运行时可以很快得到结果，但是当数据量较大时，未经优化的算法运行时间是十分长的，因此此时需要对算法进行剪枝优化，以达到提高效率的目的。</a:t>
              </a:r>
              <a:endParaRPr lang="en-US" altLang="zh-CN" sz="1200" dirty="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93682" y="4525543"/>
            <a:ext cx="5358702" cy="993775"/>
            <a:chOff x="4192888" y="4525542"/>
            <a:chExt cx="5358702" cy="993775"/>
          </a:xfrm>
        </p:grpSpPr>
        <p:sp>
          <p:nvSpPr>
            <p:cNvPr id="16" name="任意多边形 15"/>
            <p:cNvSpPr/>
            <p:nvPr/>
          </p:nvSpPr>
          <p:spPr>
            <a:xfrm>
              <a:off x="4192888" y="4525542"/>
              <a:ext cx="5358702" cy="993775"/>
            </a:xfrm>
            <a:custGeom>
              <a:avLst/>
              <a:gdLst>
                <a:gd name="connsiteX0" fmla="*/ 209245 w 1255447"/>
                <a:gd name="connsiteY0" fmla="*/ 0 h 6775979"/>
                <a:gd name="connsiteX1" fmla="*/ 1046202 w 1255447"/>
                <a:gd name="connsiteY1" fmla="*/ 0 h 6775979"/>
                <a:gd name="connsiteX2" fmla="*/ 1255447 w 1255447"/>
                <a:gd name="connsiteY2" fmla="*/ 209245 h 6775979"/>
                <a:gd name="connsiteX3" fmla="*/ 1255447 w 1255447"/>
                <a:gd name="connsiteY3" fmla="*/ 6775979 h 6775979"/>
                <a:gd name="connsiteX4" fmla="*/ 1255447 w 1255447"/>
                <a:gd name="connsiteY4" fmla="*/ 6775979 h 6775979"/>
                <a:gd name="connsiteX5" fmla="*/ 0 w 1255447"/>
                <a:gd name="connsiteY5" fmla="*/ 6775979 h 6775979"/>
                <a:gd name="connsiteX6" fmla="*/ 0 w 1255447"/>
                <a:gd name="connsiteY6" fmla="*/ 6775979 h 6775979"/>
                <a:gd name="connsiteX7" fmla="*/ 0 w 1255447"/>
                <a:gd name="connsiteY7" fmla="*/ 209245 h 6775979"/>
                <a:gd name="connsiteX8" fmla="*/ 209245 w 1255447"/>
                <a:gd name="connsiteY8" fmla="*/ 0 h 677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447" h="6775979">
                  <a:moveTo>
                    <a:pt x="1255447" y="1129352"/>
                  </a:moveTo>
                  <a:lnTo>
                    <a:pt x="1255447" y="5646627"/>
                  </a:lnTo>
                  <a:cubicBezTo>
                    <a:pt x="1255447" y="6270350"/>
                    <a:pt x="1238090" y="6775976"/>
                    <a:pt x="1216678" y="6775976"/>
                  </a:cubicBezTo>
                  <a:lnTo>
                    <a:pt x="0" y="6775976"/>
                  </a:lnTo>
                  <a:lnTo>
                    <a:pt x="0" y="677597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16678" y="3"/>
                  </a:lnTo>
                  <a:cubicBezTo>
                    <a:pt x="1238090" y="3"/>
                    <a:pt x="1255447" y="505629"/>
                    <a:pt x="1255447" y="1129352"/>
                  </a:cubicBezTo>
                  <a:close/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34696" tIns="82241" rIns="82241" bIns="82241" spcCol="1270" anchor="ctr"/>
            <a:lstStyle/>
            <a:p>
              <a:pPr marL="285750" lvl="1" indent="-285750" defTabSz="14668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3300">
                <a:cs typeface="+mn-ea"/>
              </a:endParaRPr>
            </a:p>
            <a:p>
              <a:pPr marL="285750" lvl="1" indent="-285750" defTabSz="14668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3300">
                <a:cs typeface="+mn-ea"/>
              </a:endParaRPr>
            </a:p>
          </p:txBody>
        </p:sp>
        <p:sp>
          <p:nvSpPr>
            <p:cNvPr id="19" name="TextBox 10"/>
            <p:cNvSpPr txBox="1"/>
            <p:nvPr/>
          </p:nvSpPr>
          <p:spPr>
            <a:xfrm>
              <a:off x="4340506" y="4698579"/>
              <a:ext cx="5065053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/>
              <a:r>
                <a:rPr lang="zh-CN" altLang="en-US" sz="1200" kern="3000" spc="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在着色问题中，需要着色的图的边数、点数以及颜色数对结果都是有影响的，点数和颜色数和解的个数是呈正相关关系的，而边的个数和解的个数是呈负相关关系的。</a:t>
              </a:r>
              <a:endParaRPr lang="en-US" altLang="zh-CN" sz="1200" dirty="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123846" y="1772818"/>
            <a:ext cx="1069836" cy="1527175"/>
            <a:chOff x="3123052" y="1772817"/>
            <a:chExt cx="1069836" cy="1527175"/>
          </a:xfrm>
        </p:grpSpPr>
        <p:sp>
          <p:nvSpPr>
            <p:cNvPr id="11" name="任意多边形 10"/>
            <p:cNvSpPr/>
            <p:nvPr/>
          </p:nvSpPr>
          <p:spPr>
            <a:xfrm>
              <a:off x="3123052" y="1772817"/>
              <a:ext cx="1069836" cy="1527175"/>
            </a:xfrm>
            <a:custGeom>
              <a:avLst/>
              <a:gdLst>
                <a:gd name="connsiteX0" fmla="*/ 0 w 1931458"/>
                <a:gd name="connsiteY0" fmla="*/ 0 h 1352020"/>
                <a:gd name="connsiteX1" fmla="*/ 1255448 w 1931458"/>
                <a:gd name="connsiteY1" fmla="*/ 0 h 1352020"/>
                <a:gd name="connsiteX2" fmla="*/ 1931458 w 1931458"/>
                <a:gd name="connsiteY2" fmla="*/ 676010 h 1352020"/>
                <a:gd name="connsiteX3" fmla="*/ 1255448 w 1931458"/>
                <a:gd name="connsiteY3" fmla="*/ 1352020 h 1352020"/>
                <a:gd name="connsiteX4" fmla="*/ 0 w 1931458"/>
                <a:gd name="connsiteY4" fmla="*/ 1352020 h 1352020"/>
                <a:gd name="connsiteX5" fmla="*/ 676010 w 1931458"/>
                <a:gd name="connsiteY5" fmla="*/ 676010 h 1352020"/>
                <a:gd name="connsiteX6" fmla="*/ 0 w 1931458"/>
                <a:gd name="connsiteY6" fmla="*/ 0 h 13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58" h="1352020">
                  <a:moveTo>
                    <a:pt x="1931457" y="0"/>
                  </a:moveTo>
                  <a:lnTo>
                    <a:pt x="1931457" y="878813"/>
                  </a:lnTo>
                  <a:lnTo>
                    <a:pt x="965729" y="1352020"/>
                  </a:lnTo>
                  <a:lnTo>
                    <a:pt x="1" y="878813"/>
                  </a:lnTo>
                  <a:lnTo>
                    <a:pt x="1" y="0"/>
                  </a:lnTo>
                  <a:lnTo>
                    <a:pt x="965729" y="473207"/>
                  </a:lnTo>
                  <a:lnTo>
                    <a:pt x="193145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225" tIns="698236" rIns="22225" bIns="698235" spcCol="1270" anchor="ctr"/>
            <a:lstStyle/>
            <a:p>
              <a:pPr algn="ctr" defTabSz="15557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500">
                <a:cs typeface="+mn-ea"/>
              </a:endParaRPr>
            </a:p>
          </p:txBody>
        </p:sp>
        <p:sp>
          <p:nvSpPr>
            <p:cNvPr id="23568" name="文本框 19"/>
            <p:cNvSpPr txBox="1">
              <a:spLocks noChangeArrowheads="1"/>
            </p:cNvSpPr>
            <p:nvPr/>
          </p:nvSpPr>
          <p:spPr bwMode="auto">
            <a:xfrm>
              <a:off x="3226226" y="2436394"/>
              <a:ext cx="8634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23846" y="3149181"/>
            <a:ext cx="1069836" cy="1527175"/>
            <a:chOff x="3123052" y="3149180"/>
            <a:chExt cx="1069836" cy="1527175"/>
          </a:xfrm>
        </p:grpSpPr>
        <p:sp>
          <p:nvSpPr>
            <p:cNvPr id="13" name="任意多边形 12"/>
            <p:cNvSpPr/>
            <p:nvPr/>
          </p:nvSpPr>
          <p:spPr>
            <a:xfrm>
              <a:off x="3123052" y="3149180"/>
              <a:ext cx="1069836" cy="1527175"/>
            </a:xfrm>
            <a:custGeom>
              <a:avLst/>
              <a:gdLst>
                <a:gd name="connsiteX0" fmla="*/ 0 w 1931458"/>
                <a:gd name="connsiteY0" fmla="*/ 0 h 1352020"/>
                <a:gd name="connsiteX1" fmla="*/ 1255448 w 1931458"/>
                <a:gd name="connsiteY1" fmla="*/ 0 h 1352020"/>
                <a:gd name="connsiteX2" fmla="*/ 1931458 w 1931458"/>
                <a:gd name="connsiteY2" fmla="*/ 676010 h 1352020"/>
                <a:gd name="connsiteX3" fmla="*/ 1255448 w 1931458"/>
                <a:gd name="connsiteY3" fmla="*/ 1352020 h 1352020"/>
                <a:gd name="connsiteX4" fmla="*/ 0 w 1931458"/>
                <a:gd name="connsiteY4" fmla="*/ 1352020 h 1352020"/>
                <a:gd name="connsiteX5" fmla="*/ 676010 w 1931458"/>
                <a:gd name="connsiteY5" fmla="*/ 676010 h 1352020"/>
                <a:gd name="connsiteX6" fmla="*/ 0 w 1931458"/>
                <a:gd name="connsiteY6" fmla="*/ 0 h 13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58" h="1352020">
                  <a:moveTo>
                    <a:pt x="1931457" y="0"/>
                  </a:moveTo>
                  <a:lnTo>
                    <a:pt x="1931457" y="878813"/>
                  </a:lnTo>
                  <a:lnTo>
                    <a:pt x="965729" y="1352020"/>
                  </a:lnTo>
                  <a:lnTo>
                    <a:pt x="1" y="878813"/>
                  </a:lnTo>
                  <a:lnTo>
                    <a:pt x="1" y="0"/>
                  </a:lnTo>
                  <a:lnTo>
                    <a:pt x="965729" y="473207"/>
                  </a:lnTo>
                  <a:lnTo>
                    <a:pt x="1931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225" tIns="698235" rIns="22225" bIns="698235" spcCol="1270" anchor="ctr"/>
            <a:lstStyle/>
            <a:p>
              <a:pPr algn="ctr" defTabSz="15557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500">
                <a:cs typeface="+mn-ea"/>
              </a:endParaRPr>
            </a:p>
          </p:txBody>
        </p:sp>
        <p:sp>
          <p:nvSpPr>
            <p:cNvPr id="23569" name="文本框 20"/>
            <p:cNvSpPr txBox="1">
              <a:spLocks noChangeArrowheads="1"/>
            </p:cNvSpPr>
            <p:nvPr/>
          </p:nvSpPr>
          <p:spPr bwMode="auto">
            <a:xfrm>
              <a:off x="3329400" y="3860379"/>
              <a:ext cx="8634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  2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3846" y="4525543"/>
            <a:ext cx="1069836" cy="1528763"/>
            <a:chOff x="3123052" y="4525542"/>
            <a:chExt cx="1069836" cy="1528763"/>
          </a:xfrm>
        </p:grpSpPr>
        <p:sp>
          <p:nvSpPr>
            <p:cNvPr id="15" name="任意多边形 14"/>
            <p:cNvSpPr/>
            <p:nvPr/>
          </p:nvSpPr>
          <p:spPr>
            <a:xfrm>
              <a:off x="3123052" y="4525542"/>
              <a:ext cx="1069836" cy="1528763"/>
            </a:xfrm>
            <a:custGeom>
              <a:avLst/>
              <a:gdLst>
                <a:gd name="connsiteX0" fmla="*/ 0 w 1931458"/>
                <a:gd name="connsiteY0" fmla="*/ 0 h 1352020"/>
                <a:gd name="connsiteX1" fmla="*/ 1255448 w 1931458"/>
                <a:gd name="connsiteY1" fmla="*/ 0 h 1352020"/>
                <a:gd name="connsiteX2" fmla="*/ 1931458 w 1931458"/>
                <a:gd name="connsiteY2" fmla="*/ 676010 h 1352020"/>
                <a:gd name="connsiteX3" fmla="*/ 1255448 w 1931458"/>
                <a:gd name="connsiteY3" fmla="*/ 1352020 h 1352020"/>
                <a:gd name="connsiteX4" fmla="*/ 0 w 1931458"/>
                <a:gd name="connsiteY4" fmla="*/ 1352020 h 1352020"/>
                <a:gd name="connsiteX5" fmla="*/ 676010 w 1931458"/>
                <a:gd name="connsiteY5" fmla="*/ 676010 h 1352020"/>
                <a:gd name="connsiteX6" fmla="*/ 0 w 1931458"/>
                <a:gd name="connsiteY6" fmla="*/ 0 h 13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58" h="1352020">
                  <a:moveTo>
                    <a:pt x="1931457" y="0"/>
                  </a:moveTo>
                  <a:lnTo>
                    <a:pt x="1931457" y="878813"/>
                  </a:lnTo>
                  <a:lnTo>
                    <a:pt x="965729" y="1352020"/>
                  </a:lnTo>
                  <a:lnTo>
                    <a:pt x="1" y="878813"/>
                  </a:lnTo>
                  <a:lnTo>
                    <a:pt x="1" y="0"/>
                  </a:lnTo>
                  <a:lnTo>
                    <a:pt x="965729" y="473207"/>
                  </a:lnTo>
                  <a:lnTo>
                    <a:pt x="19314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225" tIns="698235" rIns="22225" bIns="698235" spcCol="1270" anchor="ctr"/>
            <a:lstStyle/>
            <a:p>
              <a:pPr algn="ctr" defTabSz="15557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500">
                <a:cs typeface="+mn-ea"/>
              </a:endParaRPr>
            </a:p>
          </p:txBody>
        </p:sp>
        <p:sp>
          <p:nvSpPr>
            <p:cNvPr id="23570" name="文本框 21"/>
            <p:cNvSpPr txBox="1">
              <a:spLocks noChangeArrowheads="1"/>
            </p:cNvSpPr>
            <p:nvPr/>
          </p:nvSpPr>
          <p:spPr bwMode="auto">
            <a:xfrm>
              <a:off x="3329400" y="5189116"/>
              <a:ext cx="8634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  3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cs typeface="+mn-ea"/>
              </a:rPr>
              <a:t>实验结论</a:t>
            </a:r>
            <a:endParaRPr lang="zh-CN" altLang="en-US" dirty="0"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347852" y="3069054"/>
            <a:ext cx="124455" cy="1244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C92F072-2606-4933-9255-CB7802BBF93A}"/>
              </a:ext>
            </a:extLst>
          </p:cNvPr>
          <p:cNvCxnSpPr>
            <a:cxnSpLocks/>
          </p:cNvCxnSpPr>
          <p:nvPr/>
        </p:nvCxnSpPr>
        <p:spPr>
          <a:xfrm>
            <a:off x="3518112" y="814338"/>
            <a:ext cx="14902" cy="51206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3EC6961-B552-492F-9F70-70E7D80E1061}"/>
              </a:ext>
            </a:extLst>
          </p:cNvPr>
          <p:cNvGrpSpPr/>
          <p:nvPr/>
        </p:nvGrpSpPr>
        <p:grpSpPr>
          <a:xfrm>
            <a:off x="3393379" y="1368991"/>
            <a:ext cx="7600661" cy="345946"/>
            <a:chOff x="3353502" y="2424542"/>
            <a:chExt cx="7600661" cy="345946"/>
          </a:xfrm>
        </p:grpSpPr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C7BBE2F0-DEAF-44C7-A7A5-2256E8801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1683" y="2597518"/>
              <a:ext cx="7432480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ECCBB98-0242-4FD5-B90D-11A6DF15EF8F}"/>
                </a:ext>
              </a:extLst>
            </p:cNvPr>
            <p:cNvSpPr/>
            <p:nvPr/>
          </p:nvSpPr>
          <p:spPr>
            <a:xfrm rot="5400000">
              <a:off x="3398748" y="2466181"/>
              <a:ext cx="243746" cy="24710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圆: 空心 81">
              <a:extLst>
                <a:ext uri="{FF2B5EF4-FFF2-40B4-BE49-F238E27FC236}">
                  <a16:creationId xmlns:a16="http://schemas.microsoft.com/office/drawing/2014/main" id="{54AA6DF1-FCFA-4A68-8535-3779EFCC02A2}"/>
                </a:ext>
              </a:extLst>
            </p:cNvPr>
            <p:cNvSpPr/>
            <p:nvPr/>
          </p:nvSpPr>
          <p:spPr>
            <a:xfrm rot="5400000">
              <a:off x="3353502" y="2424542"/>
              <a:ext cx="345946" cy="345946"/>
            </a:xfrm>
            <a:prstGeom prst="donut">
              <a:avLst>
                <a:gd name="adj" fmla="val 176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BCA8603-BCF9-4531-A7E3-3D186505A87A}"/>
              </a:ext>
            </a:extLst>
          </p:cNvPr>
          <p:cNvGrpSpPr/>
          <p:nvPr/>
        </p:nvGrpSpPr>
        <p:grpSpPr>
          <a:xfrm>
            <a:off x="3346233" y="2587633"/>
            <a:ext cx="7600661" cy="345946"/>
            <a:chOff x="3341659" y="3848192"/>
            <a:chExt cx="7600661" cy="345946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79D10BF-AD66-49DE-A9C9-DD3FF73255C7}"/>
                </a:ext>
              </a:extLst>
            </p:cNvPr>
            <p:cNvSpPr/>
            <p:nvPr/>
          </p:nvSpPr>
          <p:spPr>
            <a:xfrm rot="5400000">
              <a:off x="3390483" y="3899589"/>
              <a:ext cx="243746" cy="2471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5A3F053B-478D-41E1-AED1-BAD6C8910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634" y="4022093"/>
              <a:ext cx="7427686" cy="0"/>
            </a:xfrm>
            <a:prstGeom prst="line">
              <a:avLst/>
            </a:prstGeom>
            <a:solidFill>
              <a:srgbClr val="1F9F74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圆: 空心 85">
              <a:extLst>
                <a:ext uri="{FF2B5EF4-FFF2-40B4-BE49-F238E27FC236}">
                  <a16:creationId xmlns:a16="http://schemas.microsoft.com/office/drawing/2014/main" id="{979DAA38-6B5F-4668-A836-83E0FA2E2B4F}"/>
                </a:ext>
              </a:extLst>
            </p:cNvPr>
            <p:cNvSpPr/>
            <p:nvPr/>
          </p:nvSpPr>
          <p:spPr>
            <a:xfrm rot="5400000">
              <a:off x="3341659" y="3848192"/>
              <a:ext cx="345946" cy="345946"/>
            </a:xfrm>
            <a:prstGeom prst="donut">
              <a:avLst>
                <a:gd name="adj" fmla="val 176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110CBB3-6C85-457F-90DE-F24215E78B1B}"/>
              </a:ext>
            </a:extLst>
          </p:cNvPr>
          <p:cNvGrpSpPr/>
          <p:nvPr/>
        </p:nvGrpSpPr>
        <p:grpSpPr>
          <a:xfrm>
            <a:off x="3346233" y="3744680"/>
            <a:ext cx="7588818" cy="345946"/>
            <a:chOff x="3341659" y="4980829"/>
            <a:chExt cx="7588818" cy="345946"/>
          </a:xfrm>
        </p:grpSpPr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F365AC98-4555-4C2E-B3A2-2CB536BBF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77" y="5152872"/>
              <a:ext cx="7453100" cy="0"/>
            </a:xfrm>
            <a:prstGeom prst="line">
              <a:avLst/>
            </a:prstGeom>
            <a:solidFill>
              <a:srgbClr val="1F9F74"/>
            </a:solidFill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3B62043-46FF-4F0C-A10B-54EFE5B7BA73}"/>
                </a:ext>
              </a:extLst>
            </p:cNvPr>
            <p:cNvSpPr/>
            <p:nvPr/>
          </p:nvSpPr>
          <p:spPr>
            <a:xfrm rot="5400000">
              <a:off x="3390716" y="5029322"/>
              <a:ext cx="243746" cy="2471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: 空心 89">
              <a:extLst>
                <a:ext uri="{FF2B5EF4-FFF2-40B4-BE49-F238E27FC236}">
                  <a16:creationId xmlns:a16="http://schemas.microsoft.com/office/drawing/2014/main" id="{226C8A9E-65B3-494A-9322-FCB23C3EA399}"/>
                </a:ext>
              </a:extLst>
            </p:cNvPr>
            <p:cNvSpPr/>
            <p:nvPr/>
          </p:nvSpPr>
          <p:spPr>
            <a:xfrm rot="5400000">
              <a:off x="3341659" y="4980829"/>
              <a:ext cx="345946" cy="345946"/>
            </a:xfrm>
            <a:prstGeom prst="donut">
              <a:avLst>
                <a:gd name="adj" fmla="val 176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CD4A1990-FB36-47D2-94AA-B8C5D5F38A0C}"/>
              </a:ext>
            </a:extLst>
          </p:cNvPr>
          <p:cNvSpPr txBox="1"/>
          <p:nvPr/>
        </p:nvSpPr>
        <p:spPr>
          <a:xfrm>
            <a:off x="1851694" y="1331070"/>
            <a:ext cx="968258" cy="37856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地图着色问题</a:t>
            </a:r>
            <a:endParaRPr 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" name="文本框 95">
            <a:hlinkClick r:id="rId2" action="ppaction://hlinksldjump"/>
            <a:extLst>
              <a:ext uri="{FF2B5EF4-FFF2-40B4-BE49-F238E27FC236}">
                <a16:creationId xmlns:a16="http://schemas.microsoft.com/office/drawing/2014/main" id="{FFA2A13E-ADB4-4214-A7EC-1981FD238E96}"/>
              </a:ext>
            </a:extLst>
          </p:cNvPr>
          <p:cNvSpPr txBox="1"/>
          <p:nvPr/>
        </p:nvSpPr>
        <p:spPr>
          <a:xfrm>
            <a:off x="5318738" y="972255"/>
            <a:ext cx="3556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问题分析</a:t>
            </a:r>
            <a:endParaRPr 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文本框 96">
            <a:hlinkClick r:id="" action="ppaction://noaction"/>
            <a:extLst>
              <a:ext uri="{FF2B5EF4-FFF2-40B4-BE49-F238E27FC236}">
                <a16:creationId xmlns:a16="http://schemas.microsoft.com/office/drawing/2014/main" id="{388CA6B3-70D1-4D05-A11A-9E71DDC75102}"/>
              </a:ext>
            </a:extLst>
          </p:cNvPr>
          <p:cNvSpPr txBox="1"/>
          <p:nvPr/>
        </p:nvSpPr>
        <p:spPr>
          <a:xfrm>
            <a:off x="5656727" y="2158886"/>
            <a:ext cx="2880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算法设计</a:t>
            </a:r>
            <a:endParaRPr 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" name="文本框 97">
            <a:hlinkClick r:id="" action="ppaction://noaction"/>
            <a:extLst>
              <a:ext uri="{FF2B5EF4-FFF2-40B4-BE49-F238E27FC236}">
                <a16:creationId xmlns:a16="http://schemas.microsoft.com/office/drawing/2014/main" id="{3C2F7F2D-5D2C-4DAF-B362-EE9E32F9A1B4}"/>
              </a:ext>
            </a:extLst>
          </p:cNvPr>
          <p:cNvSpPr txBox="1"/>
          <p:nvPr/>
        </p:nvSpPr>
        <p:spPr>
          <a:xfrm>
            <a:off x="5534809" y="3285178"/>
            <a:ext cx="3124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剪枝策略</a:t>
            </a:r>
            <a:endParaRPr 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E5483A4-5C44-46CB-A78D-F1BCD3972892}"/>
              </a:ext>
            </a:extLst>
          </p:cNvPr>
          <p:cNvGrpSpPr/>
          <p:nvPr/>
        </p:nvGrpSpPr>
        <p:grpSpPr>
          <a:xfrm>
            <a:off x="3346233" y="4880521"/>
            <a:ext cx="7588818" cy="345946"/>
            <a:chOff x="3341659" y="4980829"/>
            <a:chExt cx="7588818" cy="345946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7390B95-54DB-4963-A66E-25246DB58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77" y="5152872"/>
              <a:ext cx="7453100" cy="0"/>
            </a:xfrm>
            <a:prstGeom prst="line">
              <a:avLst/>
            </a:prstGeom>
            <a:solidFill>
              <a:srgbClr val="1F9F74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B64CE0E-BD56-4476-8862-A5F2E9528ED6}"/>
                </a:ext>
              </a:extLst>
            </p:cNvPr>
            <p:cNvSpPr/>
            <p:nvPr/>
          </p:nvSpPr>
          <p:spPr>
            <a:xfrm rot="5400000">
              <a:off x="3390716" y="5029322"/>
              <a:ext cx="243746" cy="24710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: 空心 26">
              <a:extLst>
                <a:ext uri="{FF2B5EF4-FFF2-40B4-BE49-F238E27FC236}">
                  <a16:creationId xmlns:a16="http://schemas.microsoft.com/office/drawing/2014/main" id="{9C7E9DA7-8ACF-449D-8CCC-5BE9B2A158ED}"/>
                </a:ext>
              </a:extLst>
            </p:cNvPr>
            <p:cNvSpPr/>
            <p:nvPr/>
          </p:nvSpPr>
          <p:spPr>
            <a:xfrm rot="5400000">
              <a:off x="3341659" y="4980829"/>
              <a:ext cx="345946" cy="345946"/>
            </a:xfrm>
            <a:prstGeom prst="donut">
              <a:avLst>
                <a:gd name="adj" fmla="val 176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>
            <a:hlinkClick r:id="" action="ppaction://noaction"/>
            <a:extLst>
              <a:ext uri="{FF2B5EF4-FFF2-40B4-BE49-F238E27FC236}">
                <a16:creationId xmlns:a16="http://schemas.microsoft.com/office/drawing/2014/main" id="{A9378518-2D8E-4224-859F-724BC12D5E13}"/>
              </a:ext>
            </a:extLst>
          </p:cNvPr>
          <p:cNvSpPr txBox="1"/>
          <p:nvPr/>
        </p:nvSpPr>
        <p:spPr>
          <a:xfrm>
            <a:off x="5534809" y="4406852"/>
            <a:ext cx="3124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实验结果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4712220" y="3916097"/>
            <a:ext cx="311880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对实验内容的初步解析和分步骤解决问题</a:t>
            </a:r>
          </a:p>
        </p:txBody>
      </p:sp>
      <p:sp>
        <p:nvSpPr>
          <p:cNvPr id="3" name="Rectangle 39"/>
          <p:cNvSpPr/>
          <p:nvPr/>
        </p:nvSpPr>
        <p:spPr>
          <a:xfrm>
            <a:off x="5358552" y="318659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问题分析</a:t>
            </a:r>
            <a:endParaRPr lang="en-US" sz="3200" b="1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4" name="Straight Connector 41"/>
          <p:cNvCxnSpPr/>
          <p:nvPr/>
        </p:nvCxnSpPr>
        <p:spPr>
          <a:xfrm>
            <a:off x="4915720" y="3032978"/>
            <a:ext cx="27118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3"/>
          <p:cNvSpPr/>
          <p:nvPr/>
        </p:nvSpPr>
        <p:spPr>
          <a:xfrm>
            <a:off x="5609553" y="1419165"/>
            <a:ext cx="1324136" cy="1324136"/>
          </a:xfrm>
          <a:prstGeom prst="ellipse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34436" y="1342569"/>
            <a:ext cx="6743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2"/>
                </a:solidFill>
                <a:latin typeface="+mj-ea"/>
                <a:ea typeface="+mj-ea"/>
              </a:rPr>
              <a:t>1</a:t>
            </a:r>
            <a:endParaRPr lang="zh-CN" altLang="en-US" sz="88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00731" y="1413301"/>
            <a:ext cx="9718549" cy="4194820"/>
          </a:xfrm>
          <a:prstGeom prst="roundRect">
            <a:avLst>
              <a:gd name="adj" fmla="val 11271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5" name="组合 4"/>
          <p:cNvGrpSpPr/>
          <p:nvPr/>
        </p:nvGrpSpPr>
        <p:grpSpPr>
          <a:xfrm>
            <a:off x="6181731" y="567762"/>
            <a:ext cx="1395280" cy="1395280"/>
            <a:chOff x="1677608" y="2996952"/>
            <a:chExt cx="1395643" cy="1395643"/>
          </a:xfrm>
          <a:solidFill>
            <a:schemeClr val="bg2"/>
          </a:solidFill>
        </p:grpSpPr>
        <p:sp>
          <p:nvSpPr>
            <p:cNvPr id="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pFill/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pFill/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题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64725" y="567762"/>
            <a:ext cx="1395280" cy="1395280"/>
            <a:chOff x="1677608" y="2996952"/>
            <a:chExt cx="1395643" cy="1395643"/>
          </a:xfrm>
        </p:grpSpPr>
        <p:sp>
          <p:nvSpPr>
            <p:cNvPr id="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chemeClr val="bg2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问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2157281" y="2598003"/>
            <a:ext cx="839382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将地图转换为平面图，每个地区变成一个节点，相邻地区用边连接，我们要为这个图形的顶点着色，并且两个顶点通过边连接时必须具有不同的颜色。附件是给出的地图数据，请针对三个地图数据尝试分别使用</a:t>
            </a:r>
            <a:r>
              <a:rPr lang="en-US" altLang="zh-CN" dirty="0"/>
              <a:t>5</a:t>
            </a:r>
            <a:r>
              <a:rPr lang="zh-CN" altLang="zh-CN" dirty="0"/>
              <a:t>个（</a:t>
            </a:r>
            <a:r>
              <a:rPr lang="en-US" altLang="zh-CN" dirty="0"/>
              <a:t>le450_5a</a:t>
            </a:r>
            <a:r>
              <a:rPr lang="zh-CN" altLang="zh-CN" dirty="0"/>
              <a:t>），</a:t>
            </a:r>
            <a:r>
              <a:rPr lang="en-US" altLang="zh-CN" dirty="0"/>
              <a:t>15</a:t>
            </a:r>
            <a:r>
              <a:rPr lang="zh-CN" altLang="zh-CN" dirty="0"/>
              <a:t>个（</a:t>
            </a:r>
            <a:r>
              <a:rPr lang="en-US" altLang="zh-CN" dirty="0"/>
              <a:t>le450_15b</a:t>
            </a:r>
            <a:r>
              <a:rPr lang="zh-CN" altLang="zh-CN" dirty="0"/>
              <a:t>），</a:t>
            </a:r>
            <a:r>
              <a:rPr lang="en-US" altLang="zh-CN" dirty="0"/>
              <a:t>25</a:t>
            </a:r>
            <a:r>
              <a:rPr lang="zh-CN" altLang="zh-CN" dirty="0"/>
              <a:t>个（</a:t>
            </a:r>
            <a:r>
              <a:rPr lang="en-US" altLang="zh-CN" dirty="0"/>
              <a:t>le450_25a</a:t>
            </a:r>
            <a:r>
              <a:rPr lang="zh-CN" altLang="zh-CN" dirty="0"/>
              <a:t>）颜色为地图着色。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随机产生不同规模的图，</a:t>
            </a:r>
            <a:r>
              <a:rPr lang="zh-CN" altLang="en-US" dirty="0"/>
              <a:t>使用四色法对生成图进行填涂，分析算法的效率和图的规模的关系。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/>
          <p:nvPr/>
        </p:nvSpPr>
        <p:spPr>
          <a:xfrm>
            <a:off x="5182934" y="394197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算法分析</a:t>
            </a:r>
            <a:endParaRPr lang="en-US" sz="3200" b="1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4" name="Straight Connector 41"/>
          <p:cNvCxnSpPr/>
          <p:nvPr/>
        </p:nvCxnSpPr>
        <p:spPr>
          <a:xfrm>
            <a:off x="4740098" y="3788352"/>
            <a:ext cx="27118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3"/>
          <p:cNvSpPr/>
          <p:nvPr/>
        </p:nvSpPr>
        <p:spPr>
          <a:xfrm>
            <a:off x="5433931" y="2174539"/>
            <a:ext cx="1324136" cy="1324136"/>
          </a:xfrm>
          <a:prstGeom prst="ellipse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8814" y="2097943"/>
            <a:ext cx="6743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2"/>
                </a:solidFill>
                <a:latin typeface="+mj-ea"/>
                <a:ea typeface="+mj-ea"/>
              </a:rPr>
              <a:t>2</a:t>
            </a:r>
            <a:endParaRPr lang="zh-CN" altLang="en-US" sz="88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1116141" y="1802674"/>
            <a:ext cx="1995078" cy="401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/>
              <a:t>回溯法的核心思想是试和回，从开始节点往下探寻，如有合适解再往下探寻解，若解法不合法，则回到上一层中选择另一个分支再向下下探寻，知道找到所有解为止。</a:t>
            </a: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回溯法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0511B1B-80A3-43EE-8D54-243E662658D6}"/>
              </a:ext>
            </a:extLst>
          </p:cNvPr>
          <p:cNvSpPr/>
          <p:nvPr/>
        </p:nvSpPr>
        <p:spPr>
          <a:xfrm>
            <a:off x="3551583" y="3016596"/>
            <a:ext cx="1828800" cy="8348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算法示意图</a:t>
            </a:r>
          </a:p>
        </p:txBody>
      </p:sp>
      <p:pic>
        <p:nvPicPr>
          <p:cNvPr id="1026" name="图片 24">
            <a:extLst>
              <a:ext uri="{FF2B5EF4-FFF2-40B4-BE49-F238E27FC236}">
                <a16:creationId xmlns:a16="http://schemas.microsoft.com/office/drawing/2014/main" id="{C45EACD1-4BA9-4DA6-8C7F-5CBFF902D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" t="18181" r="7536" b="35127"/>
          <a:stretch>
            <a:fillRect/>
          </a:stretch>
        </p:blipFill>
        <p:spPr bwMode="auto">
          <a:xfrm>
            <a:off x="6096000" y="1417844"/>
            <a:ext cx="5640506" cy="402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0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728870" y="1419110"/>
            <a:ext cx="2637184" cy="445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先将地图转化为计算机可以存储的图，然后从第一个节点开始涂色，每个颜色选择是一个分支，每一层是一个节点。当当前涂色违背了相邻颜色不同的规则后则回溯，进行下一个颜色的判断。以此类推，直到遍历所有涂色完毕。</a:t>
            </a:r>
            <a:endParaRPr lang="zh-CN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回溯法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323B944E-D37F-409E-9B7E-816EB6E23BCC}"/>
              </a:ext>
            </a:extLst>
          </p:cNvPr>
          <p:cNvSpPr/>
          <p:nvPr/>
        </p:nvSpPr>
        <p:spPr>
          <a:xfrm>
            <a:off x="3776870" y="3011558"/>
            <a:ext cx="1828800" cy="8348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伪代码实现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6A68E2AD-2277-46BD-BCD1-E35CA6960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974" y="1460340"/>
            <a:ext cx="5736404" cy="437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4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4" name="TextBox 35"/>
          <p:cNvSpPr txBox="1">
            <a:spLocks noChangeArrowheads="1"/>
          </p:cNvSpPr>
          <p:nvPr/>
        </p:nvSpPr>
        <p:spPr bwMode="auto">
          <a:xfrm>
            <a:off x="1202757" y="1029653"/>
            <a:ext cx="3355991" cy="511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用回溯法解决时，算法的时间上界可以通过计算搜索树结点的个数来估计，该问题中，解空间树中内结点数为 </a:t>
            </a:r>
            <a:r>
              <a:rPr lang="en-US" altLang="zh-CN" sz="2000" dirty="0"/>
              <a:t>,</a:t>
            </a:r>
            <a:r>
              <a:rPr lang="zh-CN" altLang="en-US" sz="2000" dirty="0"/>
              <a:t>对于每一个结点，在最坏情况下，检查当前结点的每和子节点所相应的颜色的可用性需耗时</a:t>
            </a:r>
            <a:r>
              <a:rPr lang="en-US" altLang="zh-CN" sz="2000" dirty="0"/>
              <a:t>O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m^n</a:t>
            </a:r>
            <a:r>
              <a:rPr lang="zh-CN" altLang="en-US" sz="2000" dirty="0"/>
              <a:t>）；因此该方法的时间复杂度为：  </a:t>
            </a:r>
            <a:r>
              <a:rPr lang="en-US" altLang="zh-CN" sz="2000" dirty="0"/>
              <a:t>= nm(m^n-1)/(m-1)=O(</a:t>
            </a:r>
            <a:r>
              <a:rPr lang="en-US" altLang="zh-CN" sz="2000" dirty="0" err="1"/>
              <a:t>nm^n</a:t>
            </a:r>
            <a:r>
              <a:rPr lang="en-US" altLang="zh-CN" sz="2000" dirty="0"/>
              <a:t>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效率分析及适用范围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30AF7FA-E2F7-47E8-AC4B-AC620F43F525}"/>
              </a:ext>
            </a:extLst>
          </p:cNvPr>
          <p:cNvSpPr/>
          <p:nvPr/>
        </p:nvSpPr>
        <p:spPr>
          <a:xfrm>
            <a:off x="4956313" y="1709530"/>
            <a:ext cx="1590261" cy="636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适用范围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8F901-BE03-4954-87B9-CDB0BD82A3BD}"/>
              </a:ext>
            </a:extLst>
          </p:cNvPr>
          <p:cNvSpPr/>
          <p:nvPr/>
        </p:nvSpPr>
        <p:spPr>
          <a:xfrm>
            <a:off x="4956313" y="3628443"/>
            <a:ext cx="1590261" cy="636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不适用范围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61CD67-16DA-458F-9A05-C6759D25AE38}"/>
              </a:ext>
            </a:extLst>
          </p:cNvPr>
          <p:cNvSpPr/>
          <p:nvPr/>
        </p:nvSpPr>
        <p:spPr>
          <a:xfrm>
            <a:off x="6698974" y="3056591"/>
            <a:ext cx="3551582" cy="1779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数据规模大，求解问题复杂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5971EB-14CB-4EAB-9E1D-DE586F526535}"/>
              </a:ext>
            </a:extLst>
          </p:cNvPr>
          <p:cNvSpPr/>
          <p:nvPr/>
        </p:nvSpPr>
        <p:spPr>
          <a:xfrm>
            <a:off x="6698974" y="1137678"/>
            <a:ext cx="3551582" cy="1779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数据规模小，递归层数小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/>
          <p:nvPr/>
        </p:nvSpPr>
        <p:spPr>
          <a:xfrm>
            <a:off x="5305548" y="387229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剪枝策略</a:t>
            </a:r>
            <a:endParaRPr lang="en-US" sz="3200" b="1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4" name="Straight Connector 41"/>
          <p:cNvCxnSpPr/>
          <p:nvPr/>
        </p:nvCxnSpPr>
        <p:spPr>
          <a:xfrm>
            <a:off x="4862712" y="3718677"/>
            <a:ext cx="27118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3"/>
          <p:cNvSpPr/>
          <p:nvPr/>
        </p:nvSpPr>
        <p:spPr>
          <a:xfrm>
            <a:off x="5556545" y="2104864"/>
            <a:ext cx="1324136" cy="1324136"/>
          </a:xfrm>
          <a:prstGeom prst="ellipse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1428" y="2028268"/>
            <a:ext cx="6743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2"/>
                </a:solidFill>
                <a:latin typeface="+mj-ea"/>
                <a:ea typeface="+mj-ea"/>
              </a:rPr>
              <a:t>3</a:t>
            </a:r>
            <a:endParaRPr lang="zh-CN" altLang="en-US" sz="88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457">
      <a:dk1>
        <a:sysClr val="windowText" lastClr="000000"/>
      </a:dk1>
      <a:lt1>
        <a:sysClr val="window" lastClr="FFFFFF"/>
      </a:lt1>
      <a:dk2>
        <a:srgbClr val="70AB9B"/>
      </a:dk2>
      <a:lt2>
        <a:srgbClr val="E7E6E6"/>
      </a:lt2>
      <a:accent1>
        <a:srgbClr val="92D4D8"/>
      </a:accent1>
      <a:accent2>
        <a:srgbClr val="70AB9B"/>
      </a:accent2>
      <a:accent3>
        <a:srgbClr val="92D4D8"/>
      </a:accent3>
      <a:accent4>
        <a:srgbClr val="70AB9B"/>
      </a:accent4>
      <a:accent5>
        <a:srgbClr val="92D4D8"/>
      </a:accent5>
      <a:accent6>
        <a:srgbClr val="70AB9B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自定义 2">
      <a:dk1>
        <a:sysClr val="windowText" lastClr="000000"/>
      </a:dk1>
      <a:lt1>
        <a:sysClr val="window" lastClr="FFFFFF"/>
      </a:lt1>
      <a:dk2>
        <a:srgbClr val="00487E"/>
      </a:dk2>
      <a:lt2>
        <a:srgbClr val="007EAE"/>
      </a:lt2>
      <a:accent1>
        <a:srgbClr val="189CFF"/>
      </a:accent1>
      <a:accent2>
        <a:srgbClr val="0081E2"/>
      </a:accent2>
      <a:accent3>
        <a:srgbClr val="5DD3FF"/>
      </a:accent3>
      <a:accent4>
        <a:srgbClr val="5DD3FF"/>
      </a:accent4>
      <a:accent5>
        <a:srgbClr val="2FA6FF"/>
      </a:accent5>
      <a:accent6>
        <a:srgbClr val="0084B4"/>
      </a:accent6>
      <a:hlink>
        <a:srgbClr val="005390"/>
      </a:hlink>
      <a:folHlink>
        <a:srgbClr val="2DC7FF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457">
      <a:dk1>
        <a:sysClr val="windowText" lastClr="000000"/>
      </a:dk1>
      <a:lt1>
        <a:sysClr val="window" lastClr="FFFFFF"/>
      </a:lt1>
      <a:dk2>
        <a:srgbClr val="70AB9B"/>
      </a:dk2>
      <a:lt2>
        <a:srgbClr val="E7E6E6"/>
      </a:lt2>
      <a:accent1>
        <a:srgbClr val="92D4D8"/>
      </a:accent1>
      <a:accent2>
        <a:srgbClr val="70AB9B"/>
      </a:accent2>
      <a:accent3>
        <a:srgbClr val="92D4D8"/>
      </a:accent3>
      <a:accent4>
        <a:srgbClr val="70AB9B"/>
      </a:accent4>
      <a:accent5>
        <a:srgbClr val="92D4D8"/>
      </a:accent5>
      <a:accent6>
        <a:srgbClr val="70AB9B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1348</Words>
  <Application>Microsoft Office PowerPoint</Application>
  <PresentationFormat>宽屏</PresentationFormat>
  <Paragraphs>105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方正舒体</vt:lpstr>
      <vt:lpstr>华文中宋</vt:lpstr>
      <vt:lpstr>楷体</vt:lpstr>
      <vt:lpstr>微软雅黑</vt:lpstr>
      <vt:lpstr>Arial</vt:lpstr>
      <vt:lpstr>Arial Black</vt:lpstr>
      <vt:lpstr>Calibri</vt:lpstr>
      <vt:lpstr>Times New Roman</vt:lpstr>
      <vt:lpstr>Wingdings</vt:lpstr>
      <vt:lpstr>Office 主题</vt:lpstr>
      <vt:lpstr>1_Custom Design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回溯法</vt:lpstr>
      <vt:lpstr>回溯法</vt:lpstr>
      <vt:lpstr>效率分析及适用范围</vt:lpstr>
      <vt:lpstr>PowerPoint 演示文稿</vt:lpstr>
      <vt:lpstr>取色顺序优化</vt:lpstr>
      <vt:lpstr>涂色顺序优化</vt:lpstr>
      <vt:lpstr>贪心剪枝</vt:lpstr>
      <vt:lpstr>PowerPoint 演示文稿</vt:lpstr>
      <vt:lpstr>验证算法正确性</vt:lpstr>
      <vt:lpstr>大规模数据填涂</vt:lpstr>
      <vt:lpstr>随机生成图着色问题性能分析</vt:lpstr>
      <vt:lpstr>随机生成图着色问题性能分析</vt:lpstr>
      <vt:lpstr>实验结论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张 欣杰</cp:lastModifiedBy>
  <cp:revision>38</cp:revision>
  <dcterms:created xsi:type="dcterms:W3CDTF">2015-05-05T08:02:00Z</dcterms:created>
  <dcterms:modified xsi:type="dcterms:W3CDTF">2022-05-02T15:27:56Z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