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66" r:id="rId5"/>
    <p:sldId id="267" r:id="rId6"/>
    <p:sldId id="263" r:id="rId7"/>
    <p:sldId id="271" r:id="rId8"/>
    <p:sldId id="272" r:id="rId9"/>
    <p:sldId id="273" r:id="rId10"/>
    <p:sldId id="264" r:id="rId11"/>
    <p:sldId id="276" r:id="rId12"/>
    <p:sldId id="277" r:id="rId13"/>
    <p:sldId id="265" r:id="rId14"/>
    <p:sldId id="281" r:id="rId15"/>
    <p:sldId id="26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6666"/>
    <a:srgbClr val="3B3838"/>
    <a:srgbClr val="ECEEEB"/>
    <a:srgbClr val="F05C47"/>
    <a:srgbClr val="EBBABC"/>
    <a:srgbClr val="DD8B8D"/>
    <a:srgbClr val="EFEFED"/>
    <a:srgbClr val="F7F7F5"/>
    <a:srgbClr val="DE8E8D"/>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54" d="100"/>
          <a:sy n="54" d="100"/>
        </p:scale>
        <p:origin x="110" y="15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BEA11D55-59F1-4801-9E89-B9E10F8791C0}" type="datetimeFigureOut">
              <a:rPr lang="zh-CN" altLang="en-US" smtClean="0"/>
              <a:t>2022/6/26</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09BF7BD-8C5F-4F0C-83E1-4E200CF5A64B}" type="slidenum">
              <a:rPr lang="zh-CN" altLang="en-US" smtClean="0"/>
              <a:t>‹#›</a:t>
            </a:fld>
            <a:endParaRPr lang="zh-CN" altLang="en-US" dirty="0"/>
          </a:p>
        </p:txBody>
      </p:sp>
    </p:spTree>
    <p:extLst>
      <p:ext uri="{BB962C8B-B14F-4D97-AF65-F5344CB8AC3E}">
        <p14:creationId xmlns:p14="http://schemas.microsoft.com/office/powerpoint/2010/main" val="124106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t>1</a:t>
            </a:fld>
            <a:endParaRPr lang="zh-CN" altLang="en-US" dirty="0"/>
          </a:p>
        </p:txBody>
      </p:sp>
    </p:spTree>
    <p:extLst>
      <p:ext uri="{BB962C8B-B14F-4D97-AF65-F5344CB8AC3E}">
        <p14:creationId xmlns:p14="http://schemas.microsoft.com/office/powerpoint/2010/main" val="3335725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t>10</a:t>
            </a:fld>
            <a:endParaRPr lang="zh-CN" altLang="en-US" dirty="0"/>
          </a:p>
        </p:txBody>
      </p:sp>
    </p:spTree>
    <p:extLst>
      <p:ext uri="{BB962C8B-B14F-4D97-AF65-F5344CB8AC3E}">
        <p14:creationId xmlns:p14="http://schemas.microsoft.com/office/powerpoint/2010/main" val="2208228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t>11</a:t>
            </a:fld>
            <a:endParaRPr lang="zh-CN" altLang="en-US" dirty="0"/>
          </a:p>
        </p:txBody>
      </p:sp>
    </p:spTree>
    <p:extLst>
      <p:ext uri="{BB962C8B-B14F-4D97-AF65-F5344CB8AC3E}">
        <p14:creationId xmlns:p14="http://schemas.microsoft.com/office/powerpoint/2010/main" val="2537810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t>12</a:t>
            </a:fld>
            <a:endParaRPr lang="zh-CN" altLang="en-US" dirty="0"/>
          </a:p>
        </p:txBody>
      </p:sp>
    </p:spTree>
    <p:extLst>
      <p:ext uri="{BB962C8B-B14F-4D97-AF65-F5344CB8AC3E}">
        <p14:creationId xmlns:p14="http://schemas.microsoft.com/office/powerpoint/2010/main" val="1441140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t>13</a:t>
            </a:fld>
            <a:endParaRPr lang="zh-CN" altLang="en-US" dirty="0"/>
          </a:p>
        </p:txBody>
      </p:sp>
    </p:spTree>
    <p:extLst>
      <p:ext uri="{BB962C8B-B14F-4D97-AF65-F5344CB8AC3E}">
        <p14:creationId xmlns:p14="http://schemas.microsoft.com/office/powerpoint/2010/main" val="2792593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t>14</a:t>
            </a:fld>
            <a:endParaRPr lang="zh-CN" altLang="en-US" dirty="0"/>
          </a:p>
        </p:txBody>
      </p:sp>
    </p:spTree>
    <p:extLst>
      <p:ext uri="{BB962C8B-B14F-4D97-AF65-F5344CB8AC3E}">
        <p14:creationId xmlns:p14="http://schemas.microsoft.com/office/powerpoint/2010/main" val="2519601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t>15</a:t>
            </a:fld>
            <a:endParaRPr lang="zh-CN" altLang="en-US" dirty="0"/>
          </a:p>
        </p:txBody>
      </p:sp>
    </p:spTree>
    <p:extLst>
      <p:ext uri="{BB962C8B-B14F-4D97-AF65-F5344CB8AC3E}">
        <p14:creationId xmlns:p14="http://schemas.microsoft.com/office/powerpoint/2010/main" val="3968314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t>2</a:t>
            </a:fld>
            <a:endParaRPr lang="zh-CN" altLang="en-US" dirty="0"/>
          </a:p>
        </p:txBody>
      </p:sp>
    </p:spTree>
    <p:extLst>
      <p:ext uri="{BB962C8B-B14F-4D97-AF65-F5344CB8AC3E}">
        <p14:creationId xmlns:p14="http://schemas.microsoft.com/office/powerpoint/2010/main" val="508765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t>3</a:t>
            </a:fld>
            <a:endParaRPr lang="zh-CN" altLang="en-US" dirty="0"/>
          </a:p>
        </p:txBody>
      </p:sp>
    </p:spTree>
    <p:extLst>
      <p:ext uri="{BB962C8B-B14F-4D97-AF65-F5344CB8AC3E}">
        <p14:creationId xmlns:p14="http://schemas.microsoft.com/office/powerpoint/2010/main" val="1514223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t>4</a:t>
            </a:fld>
            <a:endParaRPr lang="zh-CN" altLang="en-US" dirty="0"/>
          </a:p>
        </p:txBody>
      </p:sp>
    </p:spTree>
    <p:extLst>
      <p:ext uri="{BB962C8B-B14F-4D97-AF65-F5344CB8AC3E}">
        <p14:creationId xmlns:p14="http://schemas.microsoft.com/office/powerpoint/2010/main" val="381674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t>5</a:t>
            </a:fld>
            <a:endParaRPr lang="zh-CN" altLang="en-US" dirty="0"/>
          </a:p>
        </p:txBody>
      </p:sp>
    </p:spTree>
    <p:extLst>
      <p:ext uri="{BB962C8B-B14F-4D97-AF65-F5344CB8AC3E}">
        <p14:creationId xmlns:p14="http://schemas.microsoft.com/office/powerpoint/2010/main" val="2526404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t>6</a:t>
            </a:fld>
            <a:endParaRPr lang="zh-CN" altLang="en-US" dirty="0"/>
          </a:p>
        </p:txBody>
      </p:sp>
    </p:spTree>
    <p:extLst>
      <p:ext uri="{BB962C8B-B14F-4D97-AF65-F5344CB8AC3E}">
        <p14:creationId xmlns:p14="http://schemas.microsoft.com/office/powerpoint/2010/main" val="287339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t>7</a:t>
            </a:fld>
            <a:endParaRPr lang="zh-CN" altLang="en-US" dirty="0"/>
          </a:p>
        </p:txBody>
      </p:sp>
    </p:spTree>
    <p:extLst>
      <p:ext uri="{BB962C8B-B14F-4D97-AF65-F5344CB8AC3E}">
        <p14:creationId xmlns:p14="http://schemas.microsoft.com/office/powerpoint/2010/main" val="1879373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t>8</a:t>
            </a:fld>
            <a:endParaRPr lang="zh-CN" altLang="en-US" dirty="0"/>
          </a:p>
        </p:txBody>
      </p:sp>
    </p:spTree>
    <p:extLst>
      <p:ext uri="{BB962C8B-B14F-4D97-AF65-F5344CB8AC3E}">
        <p14:creationId xmlns:p14="http://schemas.microsoft.com/office/powerpoint/2010/main" val="2409298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760FE-701D-41CA-A85B-12B0959F47ED}" type="slidenum">
              <a:rPr lang="zh-CN" altLang="en-US" smtClean="0"/>
              <a:t>9</a:t>
            </a:fld>
            <a:endParaRPr lang="zh-CN" altLang="en-US" dirty="0"/>
          </a:p>
        </p:txBody>
      </p:sp>
    </p:spTree>
    <p:extLst>
      <p:ext uri="{BB962C8B-B14F-4D97-AF65-F5344CB8AC3E}">
        <p14:creationId xmlns:p14="http://schemas.microsoft.com/office/powerpoint/2010/main" val="2252146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620D77-9FC5-4284-A366-12E6E2930E27}" type="datetimeFigureOut">
              <a:rPr lang="zh-CN" altLang="en-US" smtClean="0"/>
              <a:t>2022/6/26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620D77-9FC5-4284-A366-12E6E2930E27}" type="datetimeFigureOut">
              <a:rPr lang="zh-CN" altLang="en-US" smtClean="0"/>
              <a:t>2022/6/26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620D77-9FC5-4284-A366-12E6E2930E27}" type="datetimeFigureOut">
              <a:rPr lang="zh-CN" altLang="en-US" smtClean="0"/>
              <a:t>2022/6/26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8620D77-9FC5-4284-A366-12E6E2930E27}" type="datetimeFigureOut">
              <a:rPr lang="zh-CN" altLang="en-US" smtClean="0"/>
              <a:t>2022/6/26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8620D77-9FC5-4284-A366-12E6E2930E27}" type="datetimeFigureOut">
              <a:rPr lang="zh-CN" altLang="en-US" smtClean="0"/>
              <a:t>2022/6/26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0ECBB-EFA0-4B67-A466-676224D8611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8620D77-9FC5-4284-A366-12E6E2930E27}" type="datetimeFigureOut">
              <a:rPr lang="zh-CN" altLang="en-US" smtClean="0"/>
              <a:t>2022/6/26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30ECBB-EFA0-4B67-A466-676224D8611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8620D77-9FC5-4284-A366-12E6E2930E27}" type="datetimeFigureOut">
              <a:rPr lang="zh-CN" altLang="en-US" smtClean="0"/>
              <a:t>2022/6/26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30ECBB-EFA0-4B67-A466-676224D8611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620D77-9FC5-4284-A366-12E6E2930E27}" type="datetimeFigureOut">
              <a:rPr lang="zh-CN" altLang="en-US" smtClean="0"/>
              <a:t>2022/6/26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30ECBB-EFA0-4B67-A466-676224D8611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8620D77-9FC5-4284-A366-12E6E2930E27}" type="datetimeFigureOut">
              <a:rPr lang="zh-CN" altLang="en-US" smtClean="0"/>
              <a:t>2022/6/26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0ECBB-EFA0-4B67-A466-676224D8611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8620D77-9FC5-4284-A366-12E6E2930E27}" type="datetimeFigureOut">
              <a:rPr lang="zh-CN" altLang="en-US" smtClean="0"/>
              <a:t>2022/6/26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0ECBB-EFA0-4B67-A466-676224D8611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FE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88620D77-9FC5-4284-A366-12E6E2930E27}" type="datetimeFigureOut">
              <a:rPr lang="zh-CN" altLang="en-US" smtClean="0"/>
              <a:t>2022/6/26</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330ECBB-EFA0-4B67-A466-676224D8611D}"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6" name="图片 5" descr="2e8b29ec3e81fb8a4b1931a9c24a5348"/>
          <p:cNvPicPr>
            <a:picLocks noChangeAspect="1"/>
          </p:cNvPicPr>
          <p:nvPr/>
        </p:nvPicPr>
        <p:blipFill>
          <a:blip r:embed="rId4"/>
          <a:stretch>
            <a:fillRect/>
          </a:stretch>
        </p:blipFill>
        <p:spPr>
          <a:xfrm rot="5400000" flipV="1">
            <a:off x="2678746" y="-2678747"/>
            <a:ext cx="6848475" cy="12205970"/>
          </a:xfrm>
          <a:prstGeom prst="rect">
            <a:avLst/>
          </a:prstGeom>
        </p:spPr>
      </p:pic>
      <p:sp>
        <p:nvSpPr>
          <p:cNvPr id="16" name="文本框 15"/>
          <p:cNvSpPr txBox="1"/>
          <p:nvPr/>
        </p:nvSpPr>
        <p:spPr>
          <a:xfrm>
            <a:off x="3617607" y="2408575"/>
            <a:ext cx="6802879" cy="1015663"/>
          </a:xfrm>
          <a:prstGeom prst="rect">
            <a:avLst/>
          </a:prstGeom>
          <a:noFill/>
        </p:spPr>
        <p:txBody>
          <a:bodyPr wrap="square" rtlCol="0">
            <a:spAutoFit/>
          </a:bodyPr>
          <a:lstStyle/>
          <a:p>
            <a:pPr algn="ctr"/>
            <a:r>
              <a:rPr lang="zh-CN" altLang="en-US" sz="6000" b="1" dirty="0">
                <a:solidFill>
                  <a:schemeClr val="bg2">
                    <a:lumMod val="25000"/>
                  </a:schemeClr>
                </a:solidFill>
                <a:latin typeface="微软雅黑" panose="020B0503020204020204" pitchFamily="34" charset="-122"/>
                <a:ea typeface="微软雅黑" panose="020B0503020204020204" pitchFamily="34" charset="-122"/>
              </a:rPr>
              <a:t>最大流问题</a:t>
            </a:r>
          </a:p>
        </p:txBody>
      </p:sp>
      <p:cxnSp>
        <p:nvCxnSpPr>
          <p:cNvPr id="18" name="直接连接符 17"/>
          <p:cNvCxnSpPr/>
          <p:nvPr/>
        </p:nvCxnSpPr>
        <p:spPr>
          <a:xfrm>
            <a:off x="4758923" y="3669194"/>
            <a:ext cx="472630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9292725" y="6029624"/>
            <a:ext cx="2720738" cy="646331"/>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汇报人：张欣杰</a:t>
            </a:r>
          </a:p>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汇报时间：</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2022/06/22</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2062" y="1147745"/>
            <a:ext cx="3453968" cy="10158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by="(-#ppt_w*2)" calcmode="lin" valueType="num">
                                      <p:cBhvr rctx="PPT">
                                        <p:cTn id="7" dur="1000" autoRev="1" fill="hold">
                                          <p:stCondLst>
                                            <p:cond delay="0"/>
                                          </p:stCondLst>
                                        </p:cTn>
                                        <p:tgtEl>
                                          <p:spTgt spid="16"/>
                                        </p:tgtEl>
                                        <p:attrNameLst>
                                          <p:attrName>ppt_w</p:attrName>
                                        </p:attrNameLst>
                                      </p:cBhvr>
                                    </p:anim>
                                    <p:anim by="(#ppt_w*0.50)" calcmode="lin" valueType="num">
                                      <p:cBhvr>
                                        <p:cTn id="8" dur="1000" decel="50000" autoRev="1" fill="hold">
                                          <p:stCondLst>
                                            <p:cond delay="0"/>
                                          </p:stCondLst>
                                        </p:cTn>
                                        <p:tgtEl>
                                          <p:spTgt spid="16"/>
                                        </p:tgtEl>
                                        <p:attrNameLst>
                                          <p:attrName>ppt_x</p:attrName>
                                        </p:attrNameLst>
                                      </p:cBhvr>
                                    </p:anim>
                                    <p:anim from="(-#ppt_h/2)" to="(#ppt_y)" calcmode="lin" valueType="num">
                                      <p:cBhvr>
                                        <p:cTn id="9" dur="2000" fill="hold">
                                          <p:stCondLst>
                                            <p:cond delay="0"/>
                                          </p:stCondLst>
                                        </p:cTn>
                                        <p:tgtEl>
                                          <p:spTgt spid="16"/>
                                        </p:tgtEl>
                                        <p:attrNameLst>
                                          <p:attrName>ppt_y</p:attrName>
                                        </p:attrNameLst>
                                      </p:cBhvr>
                                    </p:anim>
                                    <p:animRot by="21600000">
                                      <p:cBhvr>
                                        <p:cTn id="10" dur="2000" fill="hold">
                                          <p:stCondLst>
                                            <p:cond delay="0"/>
                                          </p:stCondLst>
                                        </p:cTn>
                                        <p:tgtEl>
                                          <p:spTgt spid="1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circle(in)">
                                      <p:cBhvr>
                                        <p:cTn id="15" dur="20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2000" fill="hold"/>
                                        <p:tgtEl>
                                          <p:spTgt spid="22"/>
                                        </p:tgtEl>
                                        <p:attrNameLst>
                                          <p:attrName>ppt_x</p:attrName>
                                        </p:attrNameLst>
                                      </p:cBhvr>
                                      <p:tavLst>
                                        <p:tav tm="0">
                                          <p:val>
                                            <p:strVal val="#ppt_x"/>
                                          </p:val>
                                        </p:tav>
                                        <p:tav tm="100000">
                                          <p:val>
                                            <p:strVal val="#ppt_x"/>
                                          </p:val>
                                        </p:tav>
                                      </p:tavLst>
                                    </p:anim>
                                    <p:anim calcmode="lin" valueType="num">
                                      <p:cBhvr additive="base">
                                        <p:cTn id="21" dur="20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10585" y="832485"/>
            <a:ext cx="5603875" cy="2677160"/>
            <a:chOff x="5371" y="1311"/>
            <a:chExt cx="8825" cy="4216"/>
          </a:xfrm>
        </p:grpSpPr>
        <p:sp>
          <p:nvSpPr>
            <p:cNvPr id="3" name="任意多边形 2"/>
            <p:cNvSpPr/>
            <p:nvPr/>
          </p:nvSpPr>
          <p:spPr>
            <a:xfrm rot="21180000">
              <a:off x="5371" y="1311"/>
              <a:ext cx="8792" cy="4040"/>
            </a:xfrm>
            <a:custGeom>
              <a:avLst/>
              <a:gdLst>
                <a:gd name="connsiteX0" fmla="*/ 0 w 8792"/>
                <a:gd name="connsiteY0" fmla="*/ 3371 h 4040"/>
                <a:gd name="connsiteX1" fmla="*/ 5032 w 8792"/>
                <a:gd name="connsiteY1" fmla="*/ 0 h 4040"/>
                <a:gd name="connsiteX2" fmla="*/ 8792 w 8792"/>
                <a:gd name="connsiteY2" fmla="*/ 4040 h 4040"/>
                <a:gd name="connsiteX3" fmla="*/ 0 w 8792"/>
                <a:gd name="connsiteY3" fmla="*/ 3371 h 4040"/>
              </a:gdLst>
              <a:ahLst/>
              <a:cxnLst>
                <a:cxn ang="0">
                  <a:pos x="connsiteX0" y="connsiteY0"/>
                </a:cxn>
                <a:cxn ang="0">
                  <a:pos x="connsiteX1" y="connsiteY1"/>
                </a:cxn>
                <a:cxn ang="0">
                  <a:pos x="connsiteX2" y="connsiteY2"/>
                </a:cxn>
                <a:cxn ang="0">
                  <a:pos x="connsiteX3" y="connsiteY3"/>
                </a:cxn>
              </a:cxnLst>
              <a:rect l="l" t="t" r="r" b="b"/>
              <a:pathLst>
                <a:path w="8792" h="4040">
                  <a:moveTo>
                    <a:pt x="0" y="3371"/>
                  </a:moveTo>
                  <a:lnTo>
                    <a:pt x="5032" y="0"/>
                  </a:lnTo>
                  <a:lnTo>
                    <a:pt x="8792" y="4040"/>
                  </a:lnTo>
                  <a:lnTo>
                    <a:pt x="0" y="3371"/>
                  </a:lnTo>
                  <a:close/>
                </a:path>
              </a:pathLst>
            </a:custGeom>
            <a:noFill/>
            <a:ln w="22225">
              <a:solidFill>
                <a:srgbClr val="D8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任意多边形 4"/>
            <p:cNvSpPr/>
            <p:nvPr/>
          </p:nvSpPr>
          <p:spPr>
            <a:xfrm rot="1260000">
              <a:off x="5812" y="1405"/>
              <a:ext cx="8384" cy="4123"/>
            </a:xfrm>
            <a:custGeom>
              <a:avLst/>
              <a:gdLst>
                <a:gd name="connsiteX0" fmla="*/ 0 w 8384"/>
                <a:gd name="connsiteY0" fmla="*/ 4123 h 4123"/>
                <a:gd name="connsiteX1" fmla="*/ 4783 w 8384"/>
                <a:gd name="connsiteY1" fmla="*/ 0 h 4123"/>
                <a:gd name="connsiteX2" fmla="*/ 8384 w 8384"/>
                <a:gd name="connsiteY2" fmla="*/ 2858 h 4123"/>
                <a:gd name="connsiteX3" fmla="*/ 0 w 8384"/>
                <a:gd name="connsiteY3" fmla="*/ 4123 h 4123"/>
              </a:gdLst>
              <a:ahLst/>
              <a:cxnLst>
                <a:cxn ang="0">
                  <a:pos x="connsiteX0" y="connsiteY0"/>
                </a:cxn>
                <a:cxn ang="0">
                  <a:pos x="connsiteX1" y="connsiteY1"/>
                </a:cxn>
                <a:cxn ang="0">
                  <a:pos x="connsiteX2" y="connsiteY2"/>
                </a:cxn>
                <a:cxn ang="0">
                  <a:pos x="connsiteX3" y="connsiteY3"/>
                </a:cxn>
              </a:cxnLst>
              <a:rect l="l" t="t" r="r" b="b"/>
              <a:pathLst>
                <a:path w="8384" h="4123">
                  <a:moveTo>
                    <a:pt x="0" y="4123"/>
                  </a:moveTo>
                  <a:lnTo>
                    <a:pt x="4783" y="0"/>
                  </a:lnTo>
                  <a:lnTo>
                    <a:pt x="8384" y="2858"/>
                  </a:lnTo>
                  <a:cubicBezTo>
                    <a:pt x="5589" y="3280"/>
                    <a:pt x="2959" y="3861"/>
                    <a:pt x="0" y="4123"/>
                  </a:cubicBezTo>
                  <a:close/>
                </a:path>
              </a:pathLst>
            </a:cu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数据处理</a:t>
            </a: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03</a:t>
            </a:r>
            <a:endParaRPr lang="zh-CN" altLang="en-US" sz="8000"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4184"/>
            <a:ext cx="1975077" cy="5809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2000"/>
                                        <p:tgtEl>
                                          <p:spTgt spid="16"/>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strips(downLeft)">
                                      <p:cBhvr>
                                        <p:cTn id="10"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e8b29ec3e81fb8a4b1931a9c24a5348"/>
          <p:cNvPicPr>
            <a:picLocks noChangeAspect="1"/>
          </p:cNvPicPr>
          <p:nvPr/>
        </p:nvPicPr>
        <p:blipFill>
          <a:blip r:embed="rId3"/>
          <a:srcRect t="74165" r="38943"/>
          <a:stretch>
            <a:fillRect/>
          </a:stretch>
        </p:blipFill>
        <p:spPr>
          <a:xfrm rot="16200000">
            <a:off x="7183755" y="1841500"/>
            <a:ext cx="6863080" cy="3153410"/>
          </a:xfrm>
          <a:prstGeom prst="rect">
            <a:avLst/>
          </a:prstGeom>
        </p:spPr>
      </p:pic>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2">
                    <a:lumMod val="25000"/>
                  </a:schemeClr>
                </a:solidFill>
                <a:latin typeface="微软雅黑" panose="020B0503020204020204" pitchFamily="34" charset="-122"/>
                <a:ea typeface="微软雅黑" panose="020B0503020204020204" pitchFamily="34" charset="-122"/>
              </a:rPr>
              <a:t>小规模数据测试</a:t>
            </a:r>
          </a:p>
        </p:txBody>
      </p:sp>
      <p:sp>
        <p:nvSpPr>
          <p:cNvPr id="19" name="文本框 18">
            <a:extLst>
              <a:ext uri="{FF2B5EF4-FFF2-40B4-BE49-F238E27FC236}">
                <a16:creationId xmlns:a16="http://schemas.microsoft.com/office/drawing/2014/main" id="{E76741F6-9C5A-1DE6-E002-1B082BD0CF58}"/>
              </a:ext>
            </a:extLst>
          </p:cNvPr>
          <p:cNvSpPr txBox="1"/>
          <p:nvPr/>
        </p:nvSpPr>
        <p:spPr>
          <a:xfrm>
            <a:off x="1697236" y="1058287"/>
            <a:ext cx="8797528" cy="646331"/>
          </a:xfrm>
          <a:prstGeom prst="rect">
            <a:avLst/>
          </a:prstGeom>
          <a:noFill/>
        </p:spPr>
        <p:txBody>
          <a:bodyPr wrap="square">
            <a:spAutoFit/>
          </a:bodyPr>
          <a:lstStyle/>
          <a:p>
            <a:r>
              <a:rPr lang="zh-CN" altLang="en-US" dirty="0"/>
              <a:t>设置数据</a:t>
            </a:r>
            <a:r>
              <a:rPr lang="en-US" altLang="zh-CN" dirty="0"/>
              <a:t>n=10</a:t>
            </a:r>
            <a:r>
              <a:rPr lang="zh-CN" altLang="en-US" dirty="0"/>
              <a:t>，</a:t>
            </a:r>
            <a:r>
              <a:rPr lang="en-US" altLang="zh-CN" dirty="0"/>
              <a:t>k=3</a:t>
            </a:r>
            <a:r>
              <a:rPr lang="zh-CN" altLang="en-US" dirty="0"/>
              <a:t>，设置</a:t>
            </a:r>
            <a:r>
              <a:rPr lang="en-US" altLang="zh-CN" dirty="0"/>
              <a:t>D</a:t>
            </a:r>
            <a:r>
              <a:rPr lang="zh-CN" altLang="en-US" dirty="0"/>
              <a:t>和</a:t>
            </a:r>
            <a:r>
              <a:rPr lang="en-US" altLang="zh-CN" dirty="0"/>
              <a:t>c</a:t>
            </a:r>
            <a:r>
              <a:rPr lang="zh-CN" altLang="en-US" dirty="0"/>
              <a:t>的取值，运行</a:t>
            </a:r>
            <a:r>
              <a:rPr lang="en-US" altLang="zh-CN" dirty="0"/>
              <a:t>FF</a:t>
            </a:r>
            <a:r>
              <a:rPr lang="zh-CN" altLang="en-US" dirty="0"/>
              <a:t>算法，记录在不同情况下的是否有解及运行时间的变化，结果表格如下：</a:t>
            </a:r>
          </a:p>
        </p:txBody>
      </p:sp>
      <p:graphicFrame>
        <p:nvGraphicFramePr>
          <p:cNvPr id="20" name="表格 19">
            <a:extLst>
              <a:ext uri="{FF2B5EF4-FFF2-40B4-BE49-F238E27FC236}">
                <a16:creationId xmlns:a16="http://schemas.microsoft.com/office/drawing/2014/main" id="{0C8E2C43-6213-9CD7-DC93-A96686CF2B1F}"/>
              </a:ext>
            </a:extLst>
          </p:cNvPr>
          <p:cNvGraphicFramePr>
            <a:graphicFrameLocks noGrp="1"/>
          </p:cNvGraphicFramePr>
          <p:nvPr>
            <p:extLst>
              <p:ext uri="{D42A27DB-BD31-4B8C-83A1-F6EECF244321}">
                <p14:modId xmlns:p14="http://schemas.microsoft.com/office/powerpoint/2010/main" val="3219751640"/>
              </p:ext>
            </p:extLst>
          </p:nvPr>
        </p:nvGraphicFramePr>
        <p:xfrm>
          <a:off x="1697236" y="1952872"/>
          <a:ext cx="9347001" cy="4519368"/>
        </p:xfrm>
        <a:graphic>
          <a:graphicData uri="http://schemas.openxmlformats.org/drawingml/2006/table">
            <a:tbl>
              <a:tblPr firstRow="1" firstCol="1" bandRow="1">
                <a:tableStyleId>{5C22544A-7EE6-4342-B048-85BDC9FD1C3A}</a:tableStyleId>
              </a:tblPr>
              <a:tblGrid>
                <a:gridCol w="1868465">
                  <a:extLst>
                    <a:ext uri="{9D8B030D-6E8A-4147-A177-3AD203B41FA5}">
                      <a16:colId xmlns:a16="http://schemas.microsoft.com/office/drawing/2014/main" val="1284263668"/>
                    </a:ext>
                  </a:extLst>
                </a:gridCol>
                <a:gridCol w="1869634">
                  <a:extLst>
                    <a:ext uri="{9D8B030D-6E8A-4147-A177-3AD203B41FA5}">
                      <a16:colId xmlns:a16="http://schemas.microsoft.com/office/drawing/2014/main" val="251203397"/>
                    </a:ext>
                  </a:extLst>
                </a:gridCol>
                <a:gridCol w="1869634">
                  <a:extLst>
                    <a:ext uri="{9D8B030D-6E8A-4147-A177-3AD203B41FA5}">
                      <a16:colId xmlns:a16="http://schemas.microsoft.com/office/drawing/2014/main" val="1011092685"/>
                    </a:ext>
                  </a:extLst>
                </a:gridCol>
                <a:gridCol w="1869634">
                  <a:extLst>
                    <a:ext uri="{9D8B030D-6E8A-4147-A177-3AD203B41FA5}">
                      <a16:colId xmlns:a16="http://schemas.microsoft.com/office/drawing/2014/main" val="3115531245"/>
                    </a:ext>
                  </a:extLst>
                </a:gridCol>
                <a:gridCol w="1869634">
                  <a:extLst>
                    <a:ext uri="{9D8B030D-6E8A-4147-A177-3AD203B41FA5}">
                      <a16:colId xmlns:a16="http://schemas.microsoft.com/office/drawing/2014/main" val="3407003388"/>
                    </a:ext>
                  </a:extLst>
                </a:gridCol>
              </a:tblGrid>
              <a:tr h="652734">
                <a:tc>
                  <a:txBody>
                    <a:bodyPr/>
                    <a:lstStyle/>
                    <a:p>
                      <a:pPr algn="ctr"/>
                      <a:r>
                        <a:rPr lang="en-US" sz="2400" kern="100">
                          <a:effectLst/>
                        </a:rPr>
                        <a:t>D</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400" kern="100">
                          <a:effectLst/>
                        </a:rPr>
                        <a:t>c</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400" kern="100">
                          <a:effectLst/>
                        </a:rPr>
                        <a:t>RunTime/us</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2400" kern="100">
                          <a:effectLst/>
                        </a:rPr>
                        <a:t>最大流</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2400" kern="100">
                          <a:effectLst/>
                        </a:rPr>
                        <a:t>是否有解</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72339423"/>
                  </a:ext>
                </a:extLst>
              </a:tr>
              <a:tr h="644439">
                <a:tc>
                  <a:txBody>
                    <a:bodyPr/>
                    <a:lstStyle/>
                    <a:p>
                      <a:pPr algn="ctr"/>
                      <a:r>
                        <a:rPr lang="en-US" sz="2400" kern="100">
                          <a:effectLst/>
                        </a:rPr>
                        <a:t>2</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400" kern="100">
                          <a:effectLst/>
                        </a:rPr>
                        <a:t>10</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400" kern="100">
                          <a:effectLst/>
                        </a:rPr>
                        <a:t>29.4</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400" kern="100">
                          <a:effectLst/>
                        </a:rPr>
                        <a:t>6</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2400" kern="100">
                          <a:effectLst/>
                        </a:rPr>
                        <a:t>有</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22362916"/>
                  </a:ext>
                </a:extLst>
              </a:tr>
              <a:tr h="644439">
                <a:tc>
                  <a:txBody>
                    <a:bodyPr/>
                    <a:lstStyle/>
                    <a:p>
                      <a:pPr algn="ctr"/>
                      <a:r>
                        <a:rPr lang="en-US" sz="2400" kern="100">
                          <a:effectLst/>
                        </a:rPr>
                        <a:t>4</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400" kern="100">
                          <a:effectLst/>
                        </a:rPr>
                        <a:t>11</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400" kern="100">
                          <a:effectLst/>
                        </a:rPr>
                        <a:t>49.1</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400" kern="100">
                          <a:effectLst/>
                        </a:rPr>
                        <a:t>12</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2400" kern="100">
                          <a:effectLst/>
                        </a:rPr>
                        <a:t>有</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05594809"/>
                  </a:ext>
                </a:extLst>
              </a:tr>
              <a:tr h="644439">
                <a:tc>
                  <a:txBody>
                    <a:bodyPr/>
                    <a:lstStyle/>
                    <a:p>
                      <a:pPr algn="ctr"/>
                      <a:r>
                        <a:rPr lang="en-US" sz="2400" kern="100" dirty="0">
                          <a:effectLst/>
                        </a:rPr>
                        <a:t>6</a:t>
                      </a:r>
                      <a:endParaRPr lang="zh-CN" sz="2400" kern="100" dirty="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400" kern="100">
                          <a:effectLst/>
                        </a:rPr>
                        <a:t>12</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400" kern="100">
                          <a:effectLst/>
                        </a:rPr>
                        <a:t>117.8</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400" kern="100">
                          <a:effectLst/>
                        </a:rPr>
                        <a:t>18</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2400" kern="100">
                          <a:effectLst/>
                        </a:rPr>
                        <a:t>有</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87735541"/>
                  </a:ext>
                </a:extLst>
              </a:tr>
              <a:tr h="644439">
                <a:tc>
                  <a:txBody>
                    <a:bodyPr/>
                    <a:lstStyle/>
                    <a:p>
                      <a:pPr algn="ctr"/>
                      <a:r>
                        <a:rPr lang="en-US" sz="2400" kern="100">
                          <a:effectLst/>
                        </a:rPr>
                        <a:t>8</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400" kern="100">
                          <a:effectLst/>
                        </a:rPr>
                        <a:t>13</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400" kern="100">
                          <a:effectLst/>
                        </a:rPr>
                        <a:t>91.1</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400" kern="100">
                          <a:effectLst/>
                        </a:rPr>
                        <a:t>24</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2400" kern="100">
                          <a:effectLst/>
                        </a:rPr>
                        <a:t>有</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21563861"/>
                  </a:ext>
                </a:extLst>
              </a:tr>
              <a:tr h="644439">
                <a:tc>
                  <a:txBody>
                    <a:bodyPr/>
                    <a:lstStyle/>
                    <a:p>
                      <a:pPr algn="ctr"/>
                      <a:r>
                        <a:rPr lang="en-US" sz="2400" kern="100">
                          <a:effectLst/>
                        </a:rPr>
                        <a:t>10</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400" kern="100">
                          <a:effectLst/>
                        </a:rPr>
                        <a:t>14</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400" kern="100">
                          <a:effectLst/>
                        </a:rPr>
                        <a:t>107.9</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400" kern="100">
                          <a:effectLst/>
                        </a:rPr>
                        <a:t>30</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2400" kern="100">
                          <a:effectLst/>
                        </a:rPr>
                        <a:t>有</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6075053"/>
                  </a:ext>
                </a:extLst>
              </a:tr>
              <a:tr h="644439">
                <a:tc>
                  <a:txBody>
                    <a:bodyPr/>
                    <a:lstStyle/>
                    <a:p>
                      <a:pPr algn="ctr"/>
                      <a:r>
                        <a:rPr lang="en-US" sz="2400" kern="100">
                          <a:effectLst/>
                        </a:rPr>
                        <a:t>12</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400" kern="100">
                          <a:effectLst/>
                        </a:rPr>
                        <a:t>14</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400" kern="100">
                          <a:effectLst/>
                        </a:rPr>
                        <a:t>183.5</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400" kern="100">
                          <a:effectLst/>
                        </a:rPr>
                        <a:t>30</a:t>
                      </a:r>
                      <a:endParaRPr lang="zh-CN" sz="2400" kern="100">
                        <a:solidFill>
                          <a:srgbClr val="2F549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2400" kern="100" dirty="0">
                          <a:effectLst/>
                        </a:rPr>
                        <a:t>无解</a:t>
                      </a:r>
                      <a:endParaRPr lang="zh-CN" sz="2400" kern="100" dirty="0">
                        <a:solidFill>
                          <a:srgbClr val="2F549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9292198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e8b29ec3e81fb8a4b1931a9c24a5348"/>
          <p:cNvPicPr>
            <a:picLocks noChangeAspect="1"/>
          </p:cNvPicPr>
          <p:nvPr/>
        </p:nvPicPr>
        <p:blipFill>
          <a:blip r:embed="rId3"/>
          <a:srcRect t="74165" r="38943"/>
          <a:stretch>
            <a:fillRect/>
          </a:stretch>
        </p:blipFill>
        <p:spPr>
          <a:xfrm rot="5400000" flipH="1">
            <a:off x="-1868805" y="1852295"/>
            <a:ext cx="6863080" cy="3153410"/>
          </a:xfrm>
          <a:prstGeom prst="rect">
            <a:avLst/>
          </a:prstGeom>
        </p:spPr>
      </p:pic>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2">
                    <a:lumMod val="25000"/>
                  </a:schemeClr>
                </a:solidFill>
                <a:latin typeface="微软雅黑" panose="020B0503020204020204" pitchFamily="34" charset="-122"/>
                <a:ea typeface="微软雅黑" panose="020B0503020204020204" pitchFamily="34" charset="-122"/>
              </a:rPr>
              <a:t>大规模数据测试</a:t>
            </a:r>
          </a:p>
        </p:txBody>
      </p:sp>
      <p:graphicFrame>
        <p:nvGraphicFramePr>
          <p:cNvPr id="2" name="表格 1">
            <a:extLst>
              <a:ext uri="{FF2B5EF4-FFF2-40B4-BE49-F238E27FC236}">
                <a16:creationId xmlns:a16="http://schemas.microsoft.com/office/drawing/2014/main" id="{76C6605A-CEAB-BCC3-CC5E-E18DE9F4F02F}"/>
              </a:ext>
            </a:extLst>
          </p:cNvPr>
          <p:cNvGraphicFramePr>
            <a:graphicFrameLocks noGrp="1"/>
          </p:cNvGraphicFramePr>
          <p:nvPr>
            <p:extLst>
              <p:ext uri="{D42A27DB-BD31-4B8C-83A1-F6EECF244321}">
                <p14:modId xmlns:p14="http://schemas.microsoft.com/office/powerpoint/2010/main" val="153110603"/>
              </p:ext>
            </p:extLst>
          </p:nvPr>
        </p:nvGraphicFramePr>
        <p:xfrm>
          <a:off x="80960" y="1067202"/>
          <a:ext cx="5248280" cy="2361798"/>
        </p:xfrm>
        <a:graphic>
          <a:graphicData uri="http://schemas.openxmlformats.org/drawingml/2006/table">
            <a:tbl>
              <a:tblPr firstRow="1" firstCol="1" bandRow="1">
                <a:tableStyleId>{5C22544A-7EE6-4342-B048-85BDC9FD1C3A}</a:tableStyleId>
              </a:tblPr>
              <a:tblGrid>
                <a:gridCol w="874495">
                  <a:extLst>
                    <a:ext uri="{9D8B030D-6E8A-4147-A177-3AD203B41FA5}">
                      <a16:colId xmlns:a16="http://schemas.microsoft.com/office/drawing/2014/main" val="1325240149"/>
                    </a:ext>
                  </a:extLst>
                </a:gridCol>
                <a:gridCol w="874495">
                  <a:extLst>
                    <a:ext uri="{9D8B030D-6E8A-4147-A177-3AD203B41FA5}">
                      <a16:colId xmlns:a16="http://schemas.microsoft.com/office/drawing/2014/main" val="3055230455"/>
                    </a:ext>
                  </a:extLst>
                </a:gridCol>
                <a:gridCol w="874495">
                  <a:extLst>
                    <a:ext uri="{9D8B030D-6E8A-4147-A177-3AD203B41FA5}">
                      <a16:colId xmlns:a16="http://schemas.microsoft.com/office/drawing/2014/main" val="1225964487"/>
                    </a:ext>
                  </a:extLst>
                </a:gridCol>
                <a:gridCol w="874495">
                  <a:extLst>
                    <a:ext uri="{9D8B030D-6E8A-4147-A177-3AD203B41FA5}">
                      <a16:colId xmlns:a16="http://schemas.microsoft.com/office/drawing/2014/main" val="2682853639"/>
                    </a:ext>
                  </a:extLst>
                </a:gridCol>
                <a:gridCol w="875150">
                  <a:extLst>
                    <a:ext uri="{9D8B030D-6E8A-4147-A177-3AD203B41FA5}">
                      <a16:colId xmlns:a16="http://schemas.microsoft.com/office/drawing/2014/main" val="76514606"/>
                    </a:ext>
                  </a:extLst>
                </a:gridCol>
                <a:gridCol w="875150">
                  <a:extLst>
                    <a:ext uri="{9D8B030D-6E8A-4147-A177-3AD203B41FA5}">
                      <a16:colId xmlns:a16="http://schemas.microsoft.com/office/drawing/2014/main" val="89770794"/>
                    </a:ext>
                  </a:extLst>
                </a:gridCol>
              </a:tblGrid>
              <a:tr h="540464">
                <a:tc>
                  <a:txBody>
                    <a:bodyPr/>
                    <a:lstStyle/>
                    <a:p>
                      <a:pPr algn="ctr"/>
                      <a:r>
                        <a:rPr lang="en-US" sz="1800" kern="100">
                          <a:effectLst/>
                        </a:rPr>
                        <a:t>c</a:t>
                      </a:r>
                      <a:endParaRPr lang="zh-CN" sz="1800" kern="100">
                        <a:solidFill>
                          <a:srgbClr val="2E74B5"/>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800" kern="100">
                          <a:effectLst/>
                        </a:rPr>
                        <a:t>10</a:t>
                      </a:r>
                      <a:endParaRPr lang="zh-CN" sz="1800" kern="100">
                        <a:solidFill>
                          <a:srgbClr val="2E74B5"/>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800" kern="100">
                          <a:effectLst/>
                        </a:rPr>
                        <a:t>20</a:t>
                      </a:r>
                      <a:endParaRPr lang="zh-CN" sz="1800" kern="100">
                        <a:solidFill>
                          <a:srgbClr val="2E74B5"/>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800" kern="100">
                          <a:effectLst/>
                        </a:rPr>
                        <a:t>30</a:t>
                      </a:r>
                      <a:endParaRPr lang="zh-CN" sz="1800" kern="100">
                        <a:solidFill>
                          <a:srgbClr val="2E74B5"/>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800" kern="100">
                          <a:effectLst/>
                        </a:rPr>
                        <a:t>40</a:t>
                      </a:r>
                      <a:endParaRPr lang="zh-CN" sz="1800" kern="100">
                        <a:solidFill>
                          <a:srgbClr val="2E74B5"/>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800" kern="100">
                          <a:effectLst/>
                        </a:rPr>
                        <a:t>50</a:t>
                      </a:r>
                      <a:endParaRPr lang="zh-CN" sz="1800" kern="100">
                        <a:solidFill>
                          <a:srgbClr val="2E74B5"/>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33344457"/>
                  </a:ext>
                </a:extLst>
              </a:tr>
              <a:tr h="640435">
                <a:tc>
                  <a:txBody>
                    <a:bodyPr/>
                    <a:lstStyle/>
                    <a:p>
                      <a:pPr algn="ctr"/>
                      <a:r>
                        <a:rPr lang="en-US" sz="1800" kern="100">
                          <a:effectLst/>
                        </a:rPr>
                        <a:t>Ff</a:t>
                      </a:r>
                      <a:endParaRPr lang="zh-CN" sz="1800" kern="100">
                        <a:solidFill>
                          <a:srgbClr val="2E74B5"/>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800" kern="100">
                          <a:effectLst/>
                        </a:rPr>
                        <a:t>11.407</a:t>
                      </a:r>
                      <a:endParaRPr lang="zh-CN" sz="1800" kern="100">
                        <a:solidFill>
                          <a:srgbClr val="2E74B5"/>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800" kern="100">
                          <a:effectLst/>
                        </a:rPr>
                        <a:t>24.280</a:t>
                      </a:r>
                      <a:endParaRPr lang="zh-CN" sz="1800" kern="100">
                        <a:solidFill>
                          <a:srgbClr val="2E74B5"/>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800" kern="100">
                          <a:effectLst/>
                        </a:rPr>
                        <a:t>63.613</a:t>
                      </a:r>
                      <a:endParaRPr lang="zh-CN" sz="1800" kern="100">
                        <a:solidFill>
                          <a:srgbClr val="2E74B5"/>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800" kern="100">
                          <a:effectLst/>
                        </a:rPr>
                        <a:t>115.538</a:t>
                      </a:r>
                      <a:endParaRPr lang="zh-CN" sz="1800" kern="100">
                        <a:solidFill>
                          <a:srgbClr val="2E74B5"/>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800" kern="100">
                          <a:effectLst/>
                        </a:rPr>
                        <a:t>198.404</a:t>
                      </a:r>
                      <a:endParaRPr lang="zh-CN" sz="1800" kern="100">
                        <a:solidFill>
                          <a:srgbClr val="2E74B5"/>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39627418"/>
                  </a:ext>
                </a:extLst>
              </a:tr>
              <a:tr h="640435">
                <a:tc>
                  <a:txBody>
                    <a:bodyPr/>
                    <a:lstStyle/>
                    <a:p>
                      <a:pPr algn="ctr"/>
                      <a:r>
                        <a:rPr lang="en-US" sz="1800" kern="100">
                          <a:effectLst/>
                        </a:rPr>
                        <a:t>Ek</a:t>
                      </a:r>
                      <a:endParaRPr lang="zh-CN" sz="1800" kern="100">
                        <a:solidFill>
                          <a:srgbClr val="2E74B5"/>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800" kern="100">
                          <a:effectLst/>
                        </a:rPr>
                        <a:t>199.303</a:t>
                      </a:r>
                      <a:endParaRPr lang="zh-CN" sz="1800" kern="100">
                        <a:solidFill>
                          <a:srgbClr val="2E74B5"/>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800" kern="100">
                          <a:effectLst/>
                        </a:rPr>
                        <a:t>405.858</a:t>
                      </a:r>
                      <a:endParaRPr lang="zh-CN" sz="1800" kern="100">
                        <a:solidFill>
                          <a:srgbClr val="2E74B5"/>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800" kern="100">
                          <a:effectLst/>
                        </a:rPr>
                        <a:t>614.162</a:t>
                      </a:r>
                      <a:endParaRPr lang="zh-CN" sz="1800" kern="100">
                        <a:solidFill>
                          <a:srgbClr val="2E74B5"/>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800" kern="100" dirty="0">
                          <a:effectLst/>
                        </a:rPr>
                        <a:t>821.745</a:t>
                      </a:r>
                      <a:endParaRPr lang="zh-CN" sz="1800" kern="100" dirty="0">
                        <a:solidFill>
                          <a:srgbClr val="2E74B5"/>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800" kern="100">
                          <a:effectLst/>
                        </a:rPr>
                        <a:t>1043.79</a:t>
                      </a:r>
                      <a:endParaRPr lang="zh-CN" sz="1800" kern="100">
                        <a:solidFill>
                          <a:srgbClr val="2E74B5"/>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89835024"/>
                  </a:ext>
                </a:extLst>
              </a:tr>
              <a:tr h="540464">
                <a:tc>
                  <a:txBody>
                    <a:bodyPr/>
                    <a:lstStyle/>
                    <a:p>
                      <a:pPr algn="ctr"/>
                      <a:r>
                        <a:rPr lang="en-US" sz="1800" kern="100">
                          <a:effectLst/>
                        </a:rPr>
                        <a:t>Dinic</a:t>
                      </a:r>
                      <a:endParaRPr lang="zh-CN" sz="1800" kern="100">
                        <a:solidFill>
                          <a:srgbClr val="2E74B5"/>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800" kern="100">
                          <a:effectLst/>
                        </a:rPr>
                        <a:t>0.411</a:t>
                      </a:r>
                      <a:endParaRPr lang="zh-CN" sz="1800" kern="100">
                        <a:solidFill>
                          <a:srgbClr val="2E74B5"/>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800" kern="100">
                          <a:effectLst/>
                        </a:rPr>
                        <a:t>0.472</a:t>
                      </a:r>
                      <a:endParaRPr lang="zh-CN" sz="1800" kern="100">
                        <a:solidFill>
                          <a:srgbClr val="2E74B5"/>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800" kern="100">
                          <a:effectLst/>
                        </a:rPr>
                        <a:t>0.483</a:t>
                      </a:r>
                      <a:endParaRPr lang="zh-CN" sz="1800" kern="100">
                        <a:solidFill>
                          <a:srgbClr val="2E74B5"/>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800" kern="100">
                          <a:effectLst/>
                        </a:rPr>
                        <a:t>0.506</a:t>
                      </a:r>
                      <a:endParaRPr lang="zh-CN" sz="1800" kern="100">
                        <a:solidFill>
                          <a:srgbClr val="2E74B5"/>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800" kern="100" dirty="0">
                          <a:effectLst/>
                        </a:rPr>
                        <a:t>0.564</a:t>
                      </a:r>
                      <a:endParaRPr lang="zh-CN" sz="1800" kern="100" dirty="0">
                        <a:solidFill>
                          <a:srgbClr val="2E74B5"/>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99964562"/>
                  </a:ext>
                </a:extLst>
              </a:tr>
            </a:tbl>
          </a:graphicData>
        </a:graphic>
      </p:graphicFrame>
      <p:pic>
        <p:nvPicPr>
          <p:cNvPr id="50" name="图片 49">
            <a:extLst>
              <a:ext uri="{FF2B5EF4-FFF2-40B4-BE49-F238E27FC236}">
                <a16:creationId xmlns:a16="http://schemas.microsoft.com/office/drawing/2014/main" id="{CE4589CF-2264-AA8F-D629-B8096521450A}"/>
              </a:ext>
            </a:extLst>
          </p:cNvPr>
          <p:cNvPicPr>
            <a:picLocks noChangeAspect="1"/>
          </p:cNvPicPr>
          <p:nvPr/>
        </p:nvPicPr>
        <p:blipFill>
          <a:blip r:embed="rId4"/>
          <a:stretch>
            <a:fillRect/>
          </a:stretch>
        </p:blipFill>
        <p:spPr>
          <a:xfrm>
            <a:off x="5884156" y="1067202"/>
            <a:ext cx="6226884" cy="4519211"/>
          </a:xfrm>
          <a:prstGeom prst="rect">
            <a:avLst/>
          </a:prstGeom>
        </p:spPr>
      </p:pic>
      <p:sp>
        <p:nvSpPr>
          <p:cNvPr id="54" name="文本框 53">
            <a:extLst>
              <a:ext uri="{FF2B5EF4-FFF2-40B4-BE49-F238E27FC236}">
                <a16:creationId xmlns:a16="http://schemas.microsoft.com/office/drawing/2014/main" id="{FF7157B1-3087-F736-EBAE-A4B6EC4DFB7E}"/>
              </a:ext>
            </a:extLst>
          </p:cNvPr>
          <p:cNvSpPr txBox="1"/>
          <p:nvPr/>
        </p:nvSpPr>
        <p:spPr>
          <a:xfrm>
            <a:off x="392908" y="4386084"/>
            <a:ext cx="4936332" cy="1200329"/>
          </a:xfrm>
          <a:prstGeom prst="rect">
            <a:avLst/>
          </a:prstGeom>
          <a:noFill/>
        </p:spPr>
        <p:txBody>
          <a:bodyPr wrap="square">
            <a:spAutoFit/>
          </a:bodyPr>
          <a:lstStyle/>
          <a:p>
            <a:r>
              <a:rPr lang="zh-CN" altLang="en-US" dirty="0"/>
              <a:t>上图为不通过规模的</a:t>
            </a:r>
            <a:r>
              <a:rPr lang="en-US" altLang="zh-CN" dirty="0"/>
              <a:t>c</a:t>
            </a:r>
            <a:r>
              <a:rPr lang="zh-CN" altLang="en-US" dirty="0"/>
              <a:t>数据下，</a:t>
            </a:r>
            <a:r>
              <a:rPr lang="en-US" altLang="zh-CN" dirty="0" err="1"/>
              <a:t>Dinic</a:t>
            </a:r>
            <a:r>
              <a:rPr lang="zh-CN" altLang="en-US" dirty="0"/>
              <a:t>算法是较快的，</a:t>
            </a:r>
            <a:r>
              <a:rPr lang="en-US" altLang="zh-CN" dirty="0"/>
              <a:t>EK</a:t>
            </a:r>
            <a:r>
              <a:rPr lang="zh-CN" altLang="en-US" dirty="0"/>
              <a:t>是较慢的，猜测是由于此时图比较稠密，而</a:t>
            </a:r>
            <a:r>
              <a:rPr lang="en-US" altLang="zh-CN" dirty="0"/>
              <a:t>Ek</a:t>
            </a:r>
            <a:r>
              <a:rPr lang="zh-CN" altLang="en-US" dirty="0"/>
              <a:t>算法</a:t>
            </a:r>
            <a:r>
              <a:rPr lang="en-US" altLang="zh-CN" dirty="0"/>
              <a:t>O(ve^2)</a:t>
            </a:r>
            <a:r>
              <a:rPr lang="zh-CN" altLang="en-US" dirty="0"/>
              <a:t>因此</a:t>
            </a:r>
            <a:r>
              <a:rPr lang="en-US" altLang="zh-CN" dirty="0"/>
              <a:t>EK</a:t>
            </a:r>
            <a:r>
              <a:rPr lang="zh-CN" altLang="en-US" dirty="0"/>
              <a:t>会较慢。其中运行时间的单位为</a:t>
            </a:r>
            <a:r>
              <a:rPr lang="en-US" altLang="zh-CN" dirty="0" err="1"/>
              <a:t>ms</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10585" y="832485"/>
            <a:ext cx="5603875" cy="2677160"/>
            <a:chOff x="5371" y="1311"/>
            <a:chExt cx="8825" cy="4216"/>
          </a:xfrm>
        </p:grpSpPr>
        <p:sp>
          <p:nvSpPr>
            <p:cNvPr id="3" name="任意多边形 2"/>
            <p:cNvSpPr/>
            <p:nvPr/>
          </p:nvSpPr>
          <p:spPr>
            <a:xfrm rot="21180000">
              <a:off x="5371" y="1311"/>
              <a:ext cx="8792" cy="4040"/>
            </a:xfrm>
            <a:custGeom>
              <a:avLst/>
              <a:gdLst>
                <a:gd name="connsiteX0" fmla="*/ 0 w 8792"/>
                <a:gd name="connsiteY0" fmla="*/ 3371 h 4040"/>
                <a:gd name="connsiteX1" fmla="*/ 5032 w 8792"/>
                <a:gd name="connsiteY1" fmla="*/ 0 h 4040"/>
                <a:gd name="connsiteX2" fmla="*/ 8792 w 8792"/>
                <a:gd name="connsiteY2" fmla="*/ 4040 h 4040"/>
                <a:gd name="connsiteX3" fmla="*/ 0 w 8792"/>
                <a:gd name="connsiteY3" fmla="*/ 3371 h 4040"/>
              </a:gdLst>
              <a:ahLst/>
              <a:cxnLst>
                <a:cxn ang="0">
                  <a:pos x="connsiteX0" y="connsiteY0"/>
                </a:cxn>
                <a:cxn ang="0">
                  <a:pos x="connsiteX1" y="connsiteY1"/>
                </a:cxn>
                <a:cxn ang="0">
                  <a:pos x="connsiteX2" y="connsiteY2"/>
                </a:cxn>
                <a:cxn ang="0">
                  <a:pos x="connsiteX3" y="connsiteY3"/>
                </a:cxn>
              </a:cxnLst>
              <a:rect l="l" t="t" r="r" b="b"/>
              <a:pathLst>
                <a:path w="8792" h="4040">
                  <a:moveTo>
                    <a:pt x="0" y="3371"/>
                  </a:moveTo>
                  <a:lnTo>
                    <a:pt x="5032" y="0"/>
                  </a:lnTo>
                  <a:lnTo>
                    <a:pt x="8792" y="4040"/>
                  </a:lnTo>
                  <a:lnTo>
                    <a:pt x="0" y="3371"/>
                  </a:lnTo>
                  <a:close/>
                </a:path>
              </a:pathLst>
            </a:custGeom>
            <a:noFill/>
            <a:ln w="22225">
              <a:solidFill>
                <a:srgbClr val="D8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任意多边形 4"/>
            <p:cNvSpPr/>
            <p:nvPr/>
          </p:nvSpPr>
          <p:spPr>
            <a:xfrm rot="1260000">
              <a:off x="5812" y="1405"/>
              <a:ext cx="8384" cy="4123"/>
            </a:xfrm>
            <a:custGeom>
              <a:avLst/>
              <a:gdLst>
                <a:gd name="connsiteX0" fmla="*/ 0 w 8384"/>
                <a:gd name="connsiteY0" fmla="*/ 4123 h 4123"/>
                <a:gd name="connsiteX1" fmla="*/ 4783 w 8384"/>
                <a:gd name="connsiteY1" fmla="*/ 0 h 4123"/>
                <a:gd name="connsiteX2" fmla="*/ 8384 w 8384"/>
                <a:gd name="connsiteY2" fmla="*/ 2858 h 4123"/>
                <a:gd name="connsiteX3" fmla="*/ 0 w 8384"/>
                <a:gd name="connsiteY3" fmla="*/ 4123 h 4123"/>
              </a:gdLst>
              <a:ahLst/>
              <a:cxnLst>
                <a:cxn ang="0">
                  <a:pos x="connsiteX0" y="connsiteY0"/>
                </a:cxn>
                <a:cxn ang="0">
                  <a:pos x="connsiteX1" y="connsiteY1"/>
                </a:cxn>
                <a:cxn ang="0">
                  <a:pos x="connsiteX2" y="connsiteY2"/>
                </a:cxn>
                <a:cxn ang="0">
                  <a:pos x="connsiteX3" y="connsiteY3"/>
                </a:cxn>
              </a:cxnLst>
              <a:rect l="l" t="t" r="r" b="b"/>
              <a:pathLst>
                <a:path w="8384" h="4123">
                  <a:moveTo>
                    <a:pt x="0" y="4123"/>
                  </a:moveTo>
                  <a:lnTo>
                    <a:pt x="4783" y="0"/>
                  </a:lnTo>
                  <a:lnTo>
                    <a:pt x="8384" y="2858"/>
                  </a:lnTo>
                  <a:cubicBezTo>
                    <a:pt x="5589" y="3280"/>
                    <a:pt x="2959" y="3861"/>
                    <a:pt x="0" y="4123"/>
                  </a:cubicBezTo>
                  <a:close/>
                </a:path>
              </a:pathLst>
            </a:cu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实验总结</a:t>
            </a: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04</a:t>
            </a:r>
            <a:endParaRPr lang="zh-CN" altLang="en-US" sz="8000"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4184"/>
            <a:ext cx="1975077" cy="5809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2000"/>
                                        <p:tgtEl>
                                          <p:spTgt spid="16"/>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strips(downLeft)">
                                      <p:cBhvr>
                                        <p:cTn id="10"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e8b29ec3e81fb8a4b1931a9c24a5348"/>
          <p:cNvPicPr>
            <a:picLocks noChangeAspect="1"/>
          </p:cNvPicPr>
          <p:nvPr/>
        </p:nvPicPr>
        <p:blipFill>
          <a:blip r:embed="rId3"/>
          <a:srcRect t="74165" r="38943"/>
          <a:stretch>
            <a:fillRect/>
          </a:stretch>
        </p:blipFill>
        <p:spPr>
          <a:xfrm rot="5400000" flipH="1">
            <a:off x="-1860550" y="1852295"/>
            <a:ext cx="6863080" cy="3153410"/>
          </a:xfrm>
          <a:prstGeom prst="rect">
            <a:avLst/>
          </a:prstGeom>
        </p:spPr>
      </p:pic>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2">
                    <a:lumMod val="25000"/>
                  </a:schemeClr>
                </a:solidFill>
                <a:latin typeface="微软雅黑" panose="020B0503020204020204" pitchFamily="34" charset="-122"/>
                <a:ea typeface="微软雅黑" panose="020B0503020204020204" pitchFamily="34" charset="-122"/>
              </a:rPr>
              <a:t>实验总结</a:t>
            </a:r>
          </a:p>
        </p:txBody>
      </p:sp>
      <p:sp>
        <p:nvSpPr>
          <p:cNvPr id="30" name="文本框 29">
            <a:extLst>
              <a:ext uri="{FF2B5EF4-FFF2-40B4-BE49-F238E27FC236}">
                <a16:creationId xmlns:a16="http://schemas.microsoft.com/office/drawing/2014/main" id="{78E887E1-7994-2B70-255C-8D7603282D1A}"/>
              </a:ext>
            </a:extLst>
          </p:cNvPr>
          <p:cNvSpPr txBox="1"/>
          <p:nvPr/>
        </p:nvSpPr>
        <p:spPr>
          <a:xfrm>
            <a:off x="1922900" y="1360437"/>
            <a:ext cx="8554640" cy="2246769"/>
          </a:xfrm>
          <a:prstGeom prst="rect">
            <a:avLst/>
          </a:prstGeom>
          <a:noFill/>
        </p:spPr>
        <p:txBody>
          <a:bodyPr wrap="square">
            <a:spAutoFit/>
          </a:bodyPr>
          <a:lstStyle/>
          <a:p>
            <a:r>
              <a:rPr lang="zh-CN" altLang="en-US" sz="2000" dirty="0"/>
              <a:t>通过本次实验，我了解了解决最大流问题的三种算法，通过医生值班这一具体实例，加深了我对最大流的理解，同时也学会了如何使用具体实例搭建流网络，通过流网络来解决具体问题。在三种算法中，通过不同数据的测试，可以看到，在本问题中，</a:t>
            </a:r>
            <a:r>
              <a:rPr lang="en-US" altLang="zh-CN" sz="2000" dirty="0" err="1"/>
              <a:t>Dicnic</a:t>
            </a:r>
            <a:r>
              <a:rPr lang="zh-CN" altLang="en-US" sz="2000" dirty="0"/>
              <a:t>解决该问题的速度最快，其次是</a:t>
            </a:r>
            <a:r>
              <a:rPr lang="en-US" altLang="zh-CN" sz="2000" dirty="0"/>
              <a:t>FF</a:t>
            </a:r>
            <a:r>
              <a:rPr lang="zh-CN" altLang="en-US" sz="2000" dirty="0"/>
              <a:t>算法，最后是</a:t>
            </a:r>
            <a:r>
              <a:rPr lang="en-US" altLang="zh-CN" sz="2000" dirty="0"/>
              <a:t>EK</a:t>
            </a:r>
            <a:r>
              <a:rPr lang="zh-CN" altLang="en-US" sz="2000" dirty="0"/>
              <a:t>算法。从这几种增广路径中不难看出，图的遍历是解决图问题的最基本的方法，但是在不同情况下，也需要针对不同选择遍历图的方法。</a:t>
            </a:r>
          </a:p>
        </p:txBody>
      </p:sp>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2e8b29ec3e81fb8a4b1931a9c24a5348"/>
          <p:cNvPicPr>
            <a:picLocks noChangeAspect="1"/>
          </p:cNvPicPr>
          <p:nvPr/>
        </p:nvPicPr>
        <p:blipFill>
          <a:blip r:embed="rId3"/>
          <a:stretch>
            <a:fillRect/>
          </a:stretch>
        </p:blipFill>
        <p:spPr>
          <a:xfrm rot="5400000" flipV="1">
            <a:off x="2664460" y="-2677795"/>
            <a:ext cx="6848475" cy="12205970"/>
          </a:xfrm>
          <a:prstGeom prst="rect">
            <a:avLst/>
          </a:prstGeom>
        </p:spPr>
      </p:pic>
      <p:sp>
        <p:nvSpPr>
          <p:cNvPr id="16" name="文本框 15"/>
          <p:cNvSpPr txBox="1"/>
          <p:nvPr/>
        </p:nvSpPr>
        <p:spPr>
          <a:xfrm>
            <a:off x="4064113" y="2067021"/>
            <a:ext cx="5794043" cy="1200329"/>
          </a:xfrm>
          <a:prstGeom prst="rect">
            <a:avLst/>
          </a:prstGeom>
          <a:noFill/>
        </p:spPr>
        <p:txBody>
          <a:bodyPr wrap="square" rtlCol="0">
            <a:spAutoFit/>
          </a:bodyPr>
          <a:lstStyle/>
          <a:p>
            <a:pPr algn="r"/>
            <a:r>
              <a:rPr lang="en-US" altLang="zh-CN" sz="7200" b="1" dirty="0">
                <a:solidFill>
                  <a:schemeClr val="tx1">
                    <a:lumMod val="65000"/>
                    <a:lumOff val="35000"/>
                  </a:schemeClr>
                </a:solidFill>
                <a:latin typeface="微软雅黑" panose="020B0503020204020204" pitchFamily="34" charset="-122"/>
                <a:ea typeface="微软雅黑" panose="020B0503020204020204" pitchFamily="34" charset="-122"/>
              </a:rPr>
              <a:t>Thank You</a:t>
            </a:r>
            <a:r>
              <a:rPr lang="zh-CN" altLang="en-US" sz="7200" b="1" dirty="0">
                <a:solidFill>
                  <a:schemeClr val="tx1">
                    <a:lumMod val="65000"/>
                    <a:lumOff val="35000"/>
                  </a:schemeClr>
                </a:solidFill>
                <a:latin typeface="微软雅黑" panose="020B0503020204020204" pitchFamily="34" charset="-122"/>
                <a:ea typeface="微软雅黑" panose="020B0503020204020204" pitchFamily="34" charset="-122"/>
              </a:rPr>
              <a:t>！</a:t>
            </a:r>
          </a:p>
        </p:txBody>
      </p:sp>
      <p:cxnSp>
        <p:nvCxnSpPr>
          <p:cNvPr id="18" name="直接连接符 17"/>
          <p:cNvCxnSpPr/>
          <p:nvPr/>
        </p:nvCxnSpPr>
        <p:spPr>
          <a:xfrm>
            <a:off x="5970494" y="3425190"/>
            <a:ext cx="3662926" cy="46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2e8b29ec3e81fb8a4b1931a9c24a5348"/>
          <p:cNvPicPr>
            <a:picLocks noChangeAspect="1"/>
          </p:cNvPicPr>
          <p:nvPr/>
        </p:nvPicPr>
        <p:blipFill>
          <a:blip r:embed="rId3"/>
          <a:srcRect t="74165" r="38943"/>
          <a:stretch>
            <a:fillRect/>
          </a:stretch>
        </p:blipFill>
        <p:spPr>
          <a:xfrm rot="5400000" flipH="1">
            <a:off x="-1853565" y="1852295"/>
            <a:ext cx="6863080" cy="3153410"/>
          </a:xfrm>
          <a:prstGeom prst="rect">
            <a:avLst/>
          </a:prstGeom>
        </p:spPr>
      </p:pic>
      <p:sp>
        <p:nvSpPr>
          <p:cNvPr id="3" name="文本框 2"/>
          <p:cNvSpPr txBox="1"/>
          <p:nvPr/>
        </p:nvSpPr>
        <p:spPr>
          <a:xfrm>
            <a:off x="2763857" y="1710690"/>
            <a:ext cx="1015663" cy="1943100"/>
          </a:xfrm>
          <a:prstGeom prst="rect">
            <a:avLst/>
          </a:prstGeom>
          <a:noFill/>
        </p:spPr>
        <p:txBody>
          <a:bodyPr vert="eaVert" wrap="square" rtlCol="0">
            <a:spAutoFit/>
          </a:bodyPr>
          <a:lstStyle/>
          <a:p>
            <a:pPr algn="dist"/>
            <a:r>
              <a:rPr lang="zh-CN" altLang="en-US" sz="5400" b="1" dirty="0">
                <a:solidFill>
                  <a:srgbClr val="D86666"/>
                </a:solidFill>
                <a:latin typeface="微软雅黑" panose="020B0503020204020204" pitchFamily="34" charset="-122"/>
                <a:ea typeface="微软雅黑" panose="020B0503020204020204" pitchFamily="34" charset="-122"/>
              </a:rPr>
              <a:t>目录</a:t>
            </a:r>
          </a:p>
        </p:txBody>
      </p:sp>
      <p:grpSp>
        <p:nvGrpSpPr>
          <p:cNvPr id="5" name="组合 4"/>
          <p:cNvGrpSpPr/>
          <p:nvPr/>
        </p:nvGrpSpPr>
        <p:grpSpPr>
          <a:xfrm>
            <a:off x="5122882" y="1527749"/>
            <a:ext cx="4482631" cy="3558661"/>
            <a:chOff x="7099002" y="451911"/>
            <a:chExt cx="4482631" cy="3558661"/>
          </a:xfrm>
        </p:grpSpPr>
        <p:sp>
          <p:nvSpPr>
            <p:cNvPr id="17" name="文本框 16"/>
            <p:cNvSpPr txBox="1"/>
            <p:nvPr/>
          </p:nvSpPr>
          <p:spPr>
            <a:xfrm>
              <a:off x="7099002" y="451911"/>
              <a:ext cx="4482548" cy="707886"/>
            </a:xfrm>
            <a:prstGeom prst="rect">
              <a:avLst/>
            </a:prstGeom>
            <a:noFill/>
          </p:spPr>
          <p:txBody>
            <a:bodyPr wrap="square" rtlCol="0">
              <a:spAutoFit/>
            </a:bodyPr>
            <a:lstStyle/>
            <a:p>
              <a:pPr algn="ctr"/>
              <a:r>
                <a:rPr lang="en-US" altLang="zh-CN" sz="4000" dirty="0">
                  <a:solidFill>
                    <a:srgbClr val="D86666"/>
                  </a:solidFill>
                  <a:latin typeface="微软雅黑" panose="020B0503020204020204" pitchFamily="34" charset="-122"/>
                  <a:ea typeface="微软雅黑" panose="020B0503020204020204" pitchFamily="34" charset="-122"/>
                </a:rPr>
                <a:t>1  </a:t>
              </a:r>
              <a:r>
                <a:rPr lang="zh-CN" altLang="en-US" sz="4000" dirty="0">
                  <a:solidFill>
                    <a:srgbClr val="D86666"/>
                  </a:solidFill>
                  <a:latin typeface="微软雅黑" panose="020B0503020204020204" pitchFamily="34" charset="-122"/>
                  <a:ea typeface="微软雅黑" panose="020B0503020204020204" pitchFamily="34" charset="-122"/>
                </a:rPr>
                <a:t>问题分析</a:t>
              </a:r>
            </a:p>
          </p:txBody>
        </p:sp>
        <p:sp>
          <p:nvSpPr>
            <p:cNvPr id="20" name="文本框 19"/>
            <p:cNvSpPr txBox="1"/>
            <p:nvPr/>
          </p:nvSpPr>
          <p:spPr>
            <a:xfrm>
              <a:off x="7099085" y="1381551"/>
              <a:ext cx="4482548" cy="707886"/>
            </a:xfrm>
            <a:prstGeom prst="rect">
              <a:avLst/>
            </a:prstGeom>
            <a:noFill/>
          </p:spPr>
          <p:txBody>
            <a:bodyPr wrap="square" rtlCol="0">
              <a:spAutoFit/>
            </a:bodyPr>
            <a:lstStyle/>
            <a:p>
              <a:pPr algn="ctr"/>
              <a:r>
                <a:rPr lang="en-US" altLang="zh-CN" sz="4000" dirty="0">
                  <a:solidFill>
                    <a:srgbClr val="D86666"/>
                  </a:solidFill>
                  <a:latin typeface="微软雅黑" panose="020B0503020204020204" pitchFamily="34" charset="-122"/>
                  <a:ea typeface="微软雅黑" panose="020B0503020204020204" pitchFamily="34" charset="-122"/>
                </a:rPr>
                <a:t>2  </a:t>
              </a:r>
              <a:r>
                <a:rPr lang="zh-CN" altLang="en-US" sz="4000" dirty="0">
                  <a:solidFill>
                    <a:srgbClr val="D86666"/>
                  </a:solidFill>
                  <a:latin typeface="微软雅黑" panose="020B0503020204020204" pitchFamily="34" charset="-122"/>
                  <a:ea typeface="微软雅黑" panose="020B0503020204020204" pitchFamily="34" charset="-122"/>
                </a:rPr>
                <a:t>算法设计</a:t>
              </a:r>
              <a:endParaRPr lang="zh-CN" altLang="en-US" sz="3600" dirty="0">
                <a:solidFill>
                  <a:srgbClr val="D8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7099002" y="2342566"/>
              <a:ext cx="4482548" cy="707886"/>
            </a:xfrm>
            <a:prstGeom prst="rect">
              <a:avLst/>
            </a:prstGeom>
            <a:noFill/>
          </p:spPr>
          <p:txBody>
            <a:bodyPr wrap="square" rtlCol="0">
              <a:spAutoFit/>
            </a:bodyPr>
            <a:lstStyle/>
            <a:p>
              <a:pPr algn="ctr"/>
              <a:r>
                <a:rPr lang="en-US" altLang="zh-CN" sz="4000" dirty="0">
                  <a:solidFill>
                    <a:srgbClr val="D86666"/>
                  </a:solidFill>
                  <a:latin typeface="微软雅黑" panose="020B0503020204020204" pitchFamily="34" charset="-122"/>
                  <a:ea typeface="微软雅黑" panose="020B0503020204020204" pitchFamily="34" charset="-122"/>
                </a:rPr>
                <a:t>3  </a:t>
              </a:r>
              <a:r>
                <a:rPr lang="zh-CN" altLang="en-US" sz="4000" dirty="0">
                  <a:solidFill>
                    <a:srgbClr val="D86666"/>
                  </a:solidFill>
                  <a:latin typeface="微软雅黑" panose="020B0503020204020204" pitchFamily="34" charset="-122"/>
                  <a:ea typeface="微软雅黑" panose="020B0503020204020204" pitchFamily="34" charset="-122"/>
                </a:rPr>
                <a:t>数据处理</a:t>
              </a:r>
            </a:p>
          </p:txBody>
        </p:sp>
        <p:sp>
          <p:nvSpPr>
            <p:cNvPr id="24" name="文本框 23"/>
            <p:cNvSpPr txBox="1"/>
            <p:nvPr/>
          </p:nvSpPr>
          <p:spPr>
            <a:xfrm>
              <a:off x="7099085" y="3302686"/>
              <a:ext cx="4482548" cy="707886"/>
            </a:xfrm>
            <a:prstGeom prst="rect">
              <a:avLst/>
            </a:prstGeom>
            <a:noFill/>
          </p:spPr>
          <p:txBody>
            <a:bodyPr wrap="square" rtlCol="0">
              <a:spAutoFit/>
            </a:bodyPr>
            <a:lstStyle/>
            <a:p>
              <a:pPr algn="ctr"/>
              <a:r>
                <a:rPr lang="en-US" altLang="zh-CN" sz="4000" dirty="0">
                  <a:solidFill>
                    <a:srgbClr val="D86666"/>
                  </a:solidFill>
                  <a:latin typeface="微软雅黑" panose="020B0503020204020204" pitchFamily="34" charset="-122"/>
                  <a:ea typeface="微软雅黑" panose="020B0503020204020204" pitchFamily="34" charset="-122"/>
                </a:rPr>
                <a:t>4  </a:t>
              </a:r>
              <a:r>
                <a:rPr lang="zh-CN" altLang="en-US" sz="4000" dirty="0">
                  <a:solidFill>
                    <a:srgbClr val="D86666"/>
                  </a:solidFill>
                  <a:latin typeface="微软雅黑" panose="020B0503020204020204" pitchFamily="34" charset="-122"/>
                  <a:ea typeface="微软雅黑" panose="020B0503020204020204" pitchFamily="34" charset="-122"/>
                </a:rPr>
                <a:t>实验总结</a:t>
              </a:r>
            </a:p>
          </p:txBody>
        </p:sp>
      </p:gr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4184"/>
            <a:ext cx="1975077" cy="5809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ppt_w</p:attrName>
                                        </p:attrNameLst>
                                      </p:cBhvr>
                                      <p:tavLst>
                                        <p:tav tm="0">
                                          <p:val>
                                            <p:strVal val="#ppt_w+.3"/>
                                          </p:val>
                                        </p:tav>
                                        <p:tav tm="100000">
                                          <p:val>
                                            <p:strVal val="#ppt_w"/>
                                          </p:val>
                                        </p:tav>
                                      </p:tavLst>
                                    </p:anim>
                                    <p:anim calcmode="lin" valueType="num">
                                      <p:cBhvr>
                                        <p:cTn id="8" dur="2000" fill="hold"/>
                                        <p:tgtEl>
                                          <p:spTgt spid="3"/>
                                        </p:tgtEl>
                                        <p:attrNameLst>
                                          <p:attrName>ppt_h</p:attrName>
                                        </p:attrNameLst>
                                      </p:cBhvr>
                                      <p:tavLst>
                                        <p:tav tm="0">
                                          <p:val>
                                            <p:strVal val="#ppt_h"/>
                                          </p:val>
                                        </p:tav>
                                        <p:tav tm="100000">
                                          <p:val>
                                            <p:strVal val="#ppt_h"/>
                                          </p:val>
                                        </p:tav>
                                      </p:tavLst>
                                    </p:anim>
                                    <p:animEffect transition="in" filter="fade">
                                      <p:cBhvr>
                                        <p:cTn id="9" dur="2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问题分析</a:t>
            </a:r>
          </a:p>
        </p:txBody>
      </p:sp>
      <p:grpSp>
        <p:nvGrpSpPr>
          <p:cNvPr id="4" name="组合 3"/>
          <p:cNvGrpSpPr/>
          <p:nvPr/>
        </p:nvGrpSpPr>
        <p:grpSpPr>
          <a:xfrm>
            <a:off x="3410585" y="832485"/>
            <a:ext cx="5603875" cy="2677160"/>
            <a:chOff x="5371" y="1311"/>
            <a:chExt cx="8825" cy="4216"/>
          </a:xfrm>
        </p:grpSpPr>
        <p:sp>
          <p:nvSpPr>
            <p:cNvPr id="3" name="任意多边形 2"/>
            <p:cNvSpPr/>
            <p:nvPr/>
          </p:nvSpPr>
          <p:spPr>
            <a:xfrm rot="21180000">
              <a:off x="5371" y="1311"/>
              <a:ext cx="8792" cy="4040"/>
            </a:xfrm>
            <a:custGeom>
              <a:avLst/>
              <a:gdLst>
                <a:gd name="connsiteX0" fmla="*/ 0 w 8792"/>
                <a:gd name="connsiteY0" fmla="*/ 3371 h 4040"/>
                <a:gd name="connsiteX1" fmla="*/ 5032 w 8792"/>
                <a:gd name="connsiteY1" fmla="*/ 0 h 4040"/>
                <a:gd name="connsiteX2" fmla="*/ 8792 w 8792"/>
                <a:gd name="connsiteY2" fmla="*/ 4040 h 4040"/>
                <a:gd name="connsiteX3" fmla="*/ 0 w 8792"/>
                <a:gd name="connsiteY3" fmla="*/ 3371 h 4040"/>
              </a:gdLst>
              <a:ahLst/>
              <a:cxnLst>
                <a:cxn ang="0">
                  <a:pos x="connsiteX0" y="connsiteY0"/>
                </a:cxn>
                <a:cxn ang="0">
                  <a:pos x="connsiteX1" y="connsiteY1"/>
                </a:cxn>
                <a:cxn ang="0">
                  <a:pos x="connsiteX2" y="connsiteY2"/>
                </a:cxn>
                <a:cxn ang="0">
                  <a:pos x="connsiteX3" y="connsiteY3"/>
                </a:cxn>
              </a:cxnLst>
              <a:rect l="l" t="t" r="r" b="b"/>
              <a:pathLst>
                <a:path w="8792" h="4040">
                  <a:moveTo>
                    <a:pt x="0" y="3371"/>
                  </a:moveTo>
                  <a:lnTo>
                    <a:pt x="5032" y="0"/>
                  </a:lnTo>
                  <a:lnTo>
                    <a:pt x="8792" y="4040"/>
                  </a:lnTo>
                  <a:lnTo>
                    <a:pt x="0" y="3371"/>
                  </a:lnTo>
                  <a:close/>
                </a:path>
              </a:pathLst>
            </a:custGeom>
            <a:noFill/>
            <a:ln w="22225">
              <a:solidFill>
                <a:srgbClr val="D8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任意多边形 1"/>
            <p:cNvSpPr/>
            <p:nvPr/>
          </p:nvSpPr>
          <p:spPr>
            <a:xfrm rot="1260000">
              <a:off x="5812" y="1405"/>
              <a:ext cx="8384" cy="4123"/>
            </a:xfrm>
            <a:custGeom>
              <a:avLst/>
              <a:gdLst>
                <a:gd name="connsiteX0" fmla="*/ 0 w 8384"/>
                <a:gd name="connsiteY0" fmla="*/ 4123 h 4123"/>
                <a:gd name="connsiteX1" fmla="*/ 4783 w 8384"/>
                <a:gd name="connsiteY1" fmla="*/ 0 h 4123"/>
                <a:gd name="connsiteX2" fmla="*/ 8384 w 8384"/>
                <a:gd name="connsiteY2" fmla="*/ 2858 h 4123"/>
                <a:gd name="connsiteX3" fmla="*/ 0 w 8384"/>
                <a:gd name="connsiteY3" fmla="*/ 4123 h 4123"/>
              </a:gdLst>
              <a:ahLst/>
              <a:cxnLst>
                <a:cxn ang="0">
                  <a:pos x="connsiteX0" y="connsiteY0"/>
                </a:cxn>
                <a:cxn ang="0">
                  <a:pos x="connsiteX1" y="connsiteY1"/>
                </a:cxn>
                <a:cxn ang="0">
                  <a:pos x="connsiteX2" y="connsiteY2"/>
                </a:cxn>
                <a:cxn ang="0">
                  <a:pos x="connsiteX3" y="connsiteY3"/>
                </a:cxn>
              </a:cxnLst>
              <a:rect l="l" t="t" r="r" b="b"/>
              <a:pathLst>
                <a:path w="8384" h="4123">
                  <a:moveTo>
                    <a:pt x="0" y="4123"/>
                  </a:moveTo>
                  <a:lnTo>
                    <a:pt x="4783" y="0"/>
                  </a:lnTo>
                  <a:lnTo>
                    <a:pt x="8384" y="2858"/>
                  </a:lnTo>
                  <a:cubicBezTo>
                    <a:pt x="5589" y="3280"/>
                    <a:pt x="2959" y="3861"/>
                    <a:pt x="0" y="4123"/>
                  </a:cubicBezTo>
                  <a:close/>
                </a:path>
              </a:pathLst>
            </a:cu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7" name="文本框 16"/>
          <p:cNvSpPr txBox="1"/>
          <p:nvPr/>
        </p:nvSpPr>
        <p:spPr>
          <a:xfrm>
            <a:off x="4150361" y="183332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01</a:t>
            </a:r>
            <a:endParaRPr lang="zh-CN" altLang="en-US" sz="8000"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4184"/>
            <a:ext cx="1975077" cy="5809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2000"/>
                                        <p:tgtEl>
                                          <p:spTgt spid="16"/>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strips(downLeft)">
                                      <p:cBhvr>
                                        <p:cTn id="10"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e8b29ec3e81fb8a4b1931a9c24a5348"/>
          <p:cNvPicPr>
            <a:picLocks noChangeAspect="1"/>
          </p:cNvPicPr>
          <p:nvPr/>
        </p:nvPicPr>
        <p:blipFill>
          <a:blip r:embed="rId3"/>
          <a:srcRect t="74165" r="38943"/>
          <a:stretch>
            <a:fillRect/>
          </a:stretch>
        </p:blipFill>
        <p:spPr>
          <a:xfrm rot="16200000">
            <a:off x="7183755" y="1841500"/>
            <a:ext cx="6863080" cy="3153410"/>
          </a:xfrm>
          <a:prstGeom prst="rect">
            <a:avLst/>
          </a:prstGeom>
        </p:spPr>
      </p:pic>
      <p:sp>
        <p:nvSpPr>
          <p:cNvPr id="5" name="文本框 4"/>
          <p:cNvSpPr txBox="1"/>
          <p:nvPr/>
        </p:nvSpPr>
        <p:spPr>
          <a:xfrm>
            <a:off x="4260850" y="265143"/>
            <a:ext cx="3670300" cy="584775"/>
          </a:xfrm>
          <a:prstGeom prst="rect">
            <a:avLst/>
          </a:prstGeom>
          <a:noFill/>
        </p:spPr>
        <p:txBody>
          <a:bodyPr wrap="square" rtlCol="0">
            <a:spAutoFit/>
          </a:bodyPr>
          <a:lstStyle/>
          <a:p>
            <a:pPr algn="ctr"/>
            <a:r>
              <a:rPr lang="zh-CN" altLang="en-US" sz="3200" dirty="0">
                <a:solidFill>
                  <a:schemeClr val="bg2">
                    <a:lumMod val="50000"/>
                  </a:schemeClr>
                </a:solidFill>
                <a:latin typeface="微软雅黑" panose="020B0503020204020204" pitchFamily="34" charset="-122"/>
                <a:ea typeface="微软雅黑" panose="020B0503020204020204" pitchFamily="34" charset="-122"/>
              </a:rPr>
              <a:t>问题分析</a:t>
            </a:r>
          </a:p>
        </p:txBody>
      </p:sp>
      <p:pic>
        <p:nvPicPr>
          <p:cNvPr id="31" name="图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4184"/>
            <a:ext cx="1975077" cy="580905"/>
          </a:xfrm>
          <a:prstGeom prst="rect">
            <a:avLst/>
          </a:prstGeom>
        </p:spPr>
      </p:pic>
      <p:pic>
        <p:nvPicPr>
          <p:cNvPr id="32" name="图片 31">
            <a:extLst>
              <a:ext uri="{FF2B5EF4-FFF2-40B4-BE49-F238E27FC236}">
                <a16:creationId xmlns:a16="http://schemas.microsoft.com/office/drawing/2014/main" id="{A6416BE7-215E-DDC9-820E-D6461551DF2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07891" y="1443841"/>
            <a:ext cx="6704150" cy="3993198"/>
          </a:xfrm>
          <a:prstGeom prst="rect">
            <a:avLst/>
          </a:prstGeom>
          <a:noFill/>
          <a:ln>
            <a:noFill/>
          </a:ln>
        </p:spPr>
      </p:pic>
      <p:sp>
        <p:nvSpPr>
          <p:cNvPr id="36" name="文本框 35">
            <a:extLst>
              <a:ext uri="{FF2B5EF4-FFF2-40B4-BE49-F238E27FC236}">
                <a16:creationId xmlns:a16="http://schemas.microsoft.com/office/drawing/2014/main" id="{BCDBC833-6D5C-D126-30DB-540D92225809}"/>
              </a:ext>
            </a:extLst>
          </p:cNvPr>
          <p:cNvSpPr txBox="1"/>
          <p:nvPr/>
        </p:nvSpPr>
        <p:spPr>
          <a:xfrm>
            <a:off x="1160861" y="1443841"/>
            <a:ext cx="2439590" cy="3970318"/>
          </a:xfrm>
          <a:prstGeom prst="rect">
            <a:avLst/>
          </a:prstGeom>
          <a:noFill/>
        </p:spPr>
        <p:txBody>
          <a:bodyPr wrap="square">
            <a:spAutoFit/>
          </a:bodyPr>
          <a:lstStyle/>
          <a:p>
            <a:r>
              <a:rPr lang="zh-CN" altLang="en-US" dirty="0"/>
              <a:t>观察问题，通过问题分析可以将该值班问题化简为一张图，假设每一个医生为一个节点，每个节假日的每一天也为一个节点，若医生节点与节假日节点之间有通路的话，则可以表示该医生可以在该假日值班。将原图加上虚拟的源点和汇点，可以组成一张“流网络”用来表示值班的排班顺序。</a:t>
            </a:r>
          </a:p>
        </p:txBody>
      </p:sp>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e8b29ec3e81fb8a4b1931a9c24a5348"/>
          <p:cNvPicPr>
            <a:picLocks noChangeAspect="1"/>
          </p:cNvPicPr>
          <p:nvPr/>
        </p:nvPicPr>
        <p:blipFill>
          <a:blip r:embed="rId3"/>
          <a:srcRect t="74165" r="38943"/>
          <a:stretch>
            <a:fillRect/>
          </a:stretch>
        </p:blipFill>
        <p:spPr>
          <a:xfrm rot="16200000">
            <a:off x="7183755" y="1841500"/>
            <a:ext cx="6863080" cy="3153410"/>
          </a:xfrm>
          <a:prstGeom prst="rect">
            <a:avLst/>
          </a:prstGeom>
        </p:spPr>
      </p:pic>
      <p:sp>
        <p:nvSpPr>
          <p:cNvPr id="5" name="文本框 4"/>
          <p:cNvSpPr txBox="1"/>
          <p:nvPr/>
        </p:nvSpPr>
        <p:spPr>
          <a:xfrm>
            <a:off x="4260850" y="295623"/>
            <a:ext cx="3670300" cy="584775"/>
          </a:xfrm>
          <a:prstGeom prst="rect">
            <a:avLst/>
          </a:prstGeom>
          <a:noFill/>
        </p:spPr>
        <p:txBody>
          <a:bodyPr wrap="square" rtlCol="0">
            <a:spAutoFit/>
          </a:bodyPr>
          <a:lstStyle/>
          <a:p>
            <a:pPr algn="ctr"/>
            <a:r>
              <a:rPr lang="zh-CN" altLang="en-US" sz="3200" dirty="0">
                <a:solidFill>
                  <a:schemeClr val="bg2">
                    <a:lumMod val="25000"/>
                  </a:schemeClr>
                </a:solidFill>
                <a:latin typeface="微软雅黑" panose="020B0503020204020204" pitchFamily="34" charset="-122"/>
                <a:ea typeface="微软雅黑" panose="020B0503020204020204" pitchFamily="34" charset="-122"/>
              </a:rPr>
              <a:t>限流边和节点引入</a:t>
            </a:r>
          </a:p>
        </p:txBody>
      </p:sp>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4184"/>
            <a:ext cx="1975077" cy="580905"/>
          </a:xfrm>
          <a:prstGeom prst="rect">
            <a:avLst/>
          </a:prstGeom>
        </p:spPr>
      </p:pic>
      <p:sp>
        <p:nvSpPr>
          <p:cNvPr id="20" name="文本框 19">
            <a:extLst>
              <a:ext uri="{FF2B5EF4-FFF2-40B4-BE49-F238E27FC236}">
                <a16:creationId xmlns:a16="http://schemas.microsoft.com/office/drawing/2014/main" id="{AAB29783-8DA4-0F66-CF27-68CF69DCEA45}"/>
              </a:ext>
            </a:extLst>
          </p:cNvPr>
          <p:cNvSpPr txBox="1"/>
          <p:nvPr/>
        </p:nvSpPr>
        <p:spPr>
          <a:xfrm>
            <a:off x="634178" y="1221492"/>
            <a:ext cx="2925365" cy="5355312"/>
          </a:xfrm>
          <a:prstGeom prst="rect">
            <a:avLst/>
          </a:prstGeom>
          <a:noFill/>
        </p:spPr>
        <p:txBody>
          <a:bodyPr wrap="square">
            <a:spAutoFit/>
          </a:bodyPr>
          <a:lstStyle/>
          <a:p>
            <a:r>
              <a:rPr lang="zh-CN" altLang="en-US" dirty="0"/>
              <a:t>由于条件的限制，因此我们需要对原图中加入限制，因此需要引入限流边和限流节点；限流节点限制的是每个假期值班的天数，在每个假期中限制流量为</a:t>
            </a:r>
            <a:r>
              <a:rPr lang="en-US" altLang="zh-CN" dirty="0"/>
              <a:t>1</a:t>
            </a:r>
            <a:r>
              <a:rPr lang="zh-CN" altLang="en-US" dirty="0"/>
              <a:t>；而限流边则是限制多人同时值班同一天的情况，将限流边和限流节点引入。</a:t>
            </a:r>
            <a:endParaRPr lang="en-US" altLang="zh-CN" dirty="0"/>
          </a:p>
          <a:p>
            <a:r>
              <a:rPr lang="zh-CN" altLang="en-US" dirty="0"/>
              <a:t>权值</a:t>
            </a:r>
            <a:r>
              <a:rPr lang="en-US" altLang="zh-CN" dirty="0"/>
              <a:t>c</a:t>
            </a:r>
            <a:r>
              <a:rPr lang="zh-CN" altLang="en-US" dirty="0"/>
              <a:t>为限制每个医生值班的天数，第二层为限制每个节假日只能值班一天，第三层和第四层限制的是同一天多人值班的情况；通过上图可以看到，当最大流大于等于总的假日天数的话，该图有合适的排班方案，否则没有合理的排班方案。</a:t>
            </a:r>
          </a:p>
        </p:txBody>
      </p:sp>
      <p:pic>
        <p:nvPicPr>
          <p:cNvPr id="21" name="图片 20">
            <a:extLst>
              <a:ext uri="{FF2B5EF4-FFF2-40B4-BE49-F238E27FC236}">
                <a16:creationId xmlns:a16="http://schemas.microsoft.com/office/drawing/2014/main" id="{691CBE5A-F7BA-E1C0-03A5-9743B916A06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62932" y="2076449"/>
            <a:ext cx="7336436" cy="345281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10585" y="832485"/>
            <a:ext cx="5603875" cy="2677160"/>
            <a:chOff x="5371" y="1311"/>
            <a:chExt cx="8825" cy="4216"/>
          </a:xfrm>
        </p:grpSpPr>
        <p:sp>
          <p:nvSpPr>
            <p:cNvPr id="3" name="任意多边形 2"/>
            <p:cNvSpPr/>
            <p:nvPr/>
          </p:nvSpPr>
          <p:spPr>
            <a:xfrm rot="21180000">
              <a:off x="5371" y="1311"/>
              <a:ext cx="8792" cy="4040"/>
            </a:xfrm>
            <a:custGeom>
              <a:avLst/>
              <a:gdLst>
                <a:gd name="connsiteX0" fmla="*/ 0 w 8792"/>
                <a:gd name="connsiteY0" fmla="*/ 3371 h 4040"/>
                <a:gd name="connsiteX1" fmla="*/ 5032 w 8792"/>
                <a:gd name="connsiteY1" fmla="*/ 0 h 4040"/>
                <a:gd name="connsiteX2" fmla="*/ 8792 w 8792"/>
                <a:gd name="connsiteY2" fmla="*/ 4040 h 4040"/>
                <a:gd name="connsiteX3" fmla="*/ 0 w 8792"/>
                <a:gd name="connsiteY3" fmla="*/ 3371 h 4040"/>
              </a:gdLst>
              <a:ahLst/>
              <a:cxnLst>
                <a:cxn ang="0">
                  <a:pos x="connsiteX0" y="connsiteY0"/>
                </a:cxn>
                <a:cxn ang="0">
                  <a:pos x="connsiteX1" y="connsiteY1"/>
                </a:cxn>
                <a:cxn ang="0">
                  <a:pos x="connsiteX2" y="connsiteY2"/>
                </a:cxn>
                <a:cxn ang="0">
                  <a:pos x="connsiteX3" y="connsiteY3"/>
                </a:cxn>
              </a:cxnLst>
              <a:rect l="l" t="t" r="r" b="b"/>
              <a:pathLst>
                <a:path w="8792" h="4040">
                  <a:moveTo>
                    <a:pt x="0" y="3371"/>
                  </a:moveTo>
                  <a:lnTo>
                    <a:pt x="5032" y="0"/>
                  </a:lnTo>
                  <a:lnTo>
                    <a:pt x="8792" y="4040"/>
                  </a:lnTo>
                  <a:lnTo>
                    <a:pt x="0" y="3371"/>
                  </a:lnTo>
                  <a:close/>
                </a:path>
              </a:pathLst>
            </a:custGeom>
            <a:noFill/>
            <a:ln w="22225">
              <a:solidFill>
                <a:srgbClr val="D8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任意多边形 4"/>
            <p:cNvSpPr/>
            <p:nvPr/>
          </p:nvSpPr>
          <p:spPr>
            <a:xfrm rot="1260000">
              <a:off x="5812" y="1405"/>
              <a:ext cx="8384" cy="4123"/>
            </a:xfrm>
            <a:custGeom>
              <a:avLst/>
              <a:gdLst>
                <a:gd name="connsiteX0" fmla="*/ 0 w 8384"/>
                <a:gd name="connsiteY0" fmla="*/ 4123 h 4123"/>
                <a:gd name="connsiteX1" fmla="*/ 4783 w 8384"/>
                <a:gd name="connsiteY1" fmla="*/ 0 h 4123"/>
                <a:gd name="connsiteX2" fmla="*/ 8384 w 8384"/>
                <a:gd name="connsiteY2" fmla="*/ 2858 h 4123"/>
                <a:gd name="connsiteX3" fmla="*/ 0 w 8384"/>
                <a:gd name="connsiteY3" fmla="*/ 4123 h 4123"/>
              </a:gdLst>
              <a:ahLst/>
              <a:cxnLst>
                <a:cxn ang="0">
                  <a:pos x="connsiteX0" y="connsiteY0"/>
                </a:cxn>
                <a:cxn ang="0">
                  <a:pos x="connsiteX1" y="connsiteY1"/>
                </a:cxn>
                <a:cxn ang="0">
                  <a:pos x="connsiteX2" y="connsiteY2"/>
                </a:cxn>
                <a:cxn ang="0">
                  <a:pos x="connsiteX3" y="connsiteY3"/>
                </a:cxn>
              </a:cxnLst>
              <a:rect l="l" t="t" r="r" b="b"/>
              <a:pathLst>
                <a:path w="8384" h="4123">
                  <a:moveTo>
                    <a:pt x="0" y="4123"/>
                  </a:moveTo>
                  <a:lnTo>
                    <a:pt x="4783" y="0"/>
                  </a:lnTo>
                  <a:lnTo>
                    <a:pt x="8384" y="2858"/>
                  </a:lnTo>
                  <a:cubicBezTo>
                    <a:pt x="5589" y="3280"/>
                    <a:pt x="2959" y="3861"/>
                    <a:pt x="0" y="4123"/>
                  </a:cubicBezTo>
                  <a:close/>
                </a:path>
              </a:pathLst>
            </a:cu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算法设计</a:t>
            </a: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02</a:t>
            </a:r>
            <a:endParaRPr lang="zh-CN" altLang="en-US" sz="8000"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solidFill>
              <a:srgbClr val="D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4184"/>
            <a:ext cx="1975077" cy="5809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2000"/>
                                        <p:tgtEl>
                                          <p:spTgt spid="16"/>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strips(downLeft)">
                                      <p:cBhvr>
                                        <p:cTn id="10"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descr="2e8b29ec3e81fb8a4b1931a9c24a5348"/>
          <p:cNvPicPr>
            <a:picLocks noChangeAspect="1"/>
          </p:cNvPicPr>
          <p:nvPr/>
        </p:nvPicPr>
        <p:blipFill>
          <a:blip r:embed="rId3"/>
          <a:srcRect t="74165" r="38943"/>
          <a:stretch>
            <a:fillRect/>
          </a:stretch>
        </p:blipFill>
        <p:spPr>
          <a:xfrm rot="16200000">
            <a:off x="7183755" y="1841500"/>
            <a:ext cx="6863080" cy="3153410"/>
          </a:xfrm>
          <a:prstGeom prst="rect">
            <a:avLst/>
          </a:prstGeom>
        </p:spPr>
      </p:pic>
      <p:sp>
        <p:nvSpPr>
          <p:cNvPr id="5" name="文本框 4"/>
          <p:cNvSpPr txBox="1"/>
          <p:nvPr/>
        </p:nvSpPr>
        <p:spPr>
          <a:xfrm>
            <a:off x="4184862" y="281814"/>
            <a:ext cx="4383088" cy="584775"/>
          </a:xfrm>
          <a:prstGeom prst="rect">
            <a:avLst/>
          </a:prstGeom>
          <a:noFill/>
        </p:spPr>
        <p:txBody>
          <a:bodyPr wrap="square" rtlCol="0">
            <a:spAutoFit/>
          </a:bodyPr>
          <a:lstStyle/>
          <a:p>
            <a:pPr algn="ctr"/>
            <a:r>
              <a:rPr lang="en-US" altLang="zh-CN" sz="3200" dirty="0">
                <a:solidFill>
                  <a:schemeClr val="bg2">
                    <a:lumMod val="25000"/>
                  </a:schemeClr>
                </a:solidFill>
                <a:latin typeface="微软雅黑" panose="020B0503020204020204" pitchFamily="34" charset="-122"/>
                <a:ea typeface="微软雅黑" panose="020B0503020204020204" pitchFamily="34" charset="-122"/>
              </a:rPr>
              <a:t>Ford-Fulkerson</a:t>
            </a:r>
            <a:r>
              <a:rPr lang="zh-CN" altLang="en-US" sz="3200" dirty="0">
                <a:solidFill>
                  <a:schemeClr val="bg2">
                    <a:lumMod val="25000"/>
                  </a:schemeClr>
                </a:solidFill>
                <a:latin typeface="微软雅黑" panose="020B0503020204020204" pitchFamily="34" charset="-122"/>
                <a:ea typeface="微软雅黑" panose="020B0503020204020204" pitchFamily="34" charset="-122"/>
              </a:rPr>
              <a:t>算法</a:t>
            </a:r>
          </a:p>
        </p:txBody>
      </p:sp>
      <p:sp>
        <p:nvSpPr>
          <p:cNvPr id="39" name="文本框 38">
            <a:extLst>
              <a:ext uri="{FF2B5EF4-FFF2-40B4-BE49-F238E27FC236}">
                <a16:creationId xmlns:a16="http://schemas.microsoft.com/office/drawing/2014/main" id="{2FC664BF-7CB0-A52C-40DB-2B90CE71E5D7}"/>
              </a:ext>
            </a:extLst>
          </p:cNvPr>
          <p:cNvSpPr txBox="1"/>
          <p:nvPr/>
        </p:nvSpPr>
        <p:spPr>
          <a:xfrm>
            <a:off x="1032272" y="1397376"/>
            <a:ext cx="10440591" cy="646331"/>
          </a:xfrm>
          <a:prstGeom prst="rect">
            <a:avLst/>
          </a:prstGeom>
          <a:noFill/>
        </p:spPr>
        <p:txBody>
          <a:bodyPr wrap="square">
            <a:spAutoFit/>
          </a:bodyPr>
          <a:lstStyle/>
          <a:p>
            <a:r>
              <a:rPr lang="en-US" altLang="zh-CN" dirty="0"/>
              <a:t>Ford-Fulkerson</a:t>
            </a:r>
            <a:r>
              <a:rPr lang="zh-CN" altLang="en-US" dirty="0"/>
              <a:t>算法是用来解决最大流算法的常用放大，</a:t>
            </a:r>
            <a:r>
              <a:rPr lang="en-US" altLang="zh-CN" dirty="0"/>
              <a:t>FF</a:t>
            </a:r>
            <a:r>
              <a:rPr lang="zh-CN" altLang="en-US" dirty="0"/>
              <a:t>算法通过不断寻找增广路径，然后让该路径中压入流并更新残留网络直到图中没有从源点到汇点的增广路径为止，即可得到图的最大流。</a:t>
            </a:r>
          </a:p>
        </p:txBody>
      </p:sp>
      <p:pic>
        <p:nvPicPr>
          <p:cNvPr id="40" name="图片 39">
            <a:extLst>
              <a:ext uri="{FF2B5EF4-FFF2-40B4-BE49-F238E27FC236}">
                <a16:creationId xmlns:a16="http://schemas.microsoft.com/office/drawing/2014/main" id="{1371B3EC-B750-D23D-11C3-205F3B2D220C}"/>
              </a:ext>
            </a:extLst>
          </p:cNvPr>
          <p:cNvPicPr>
            <a:picLocks noChangeAspect="1"/>
          </p:cNvPicPr>
          <p:nvPr/>
        </p:nvPicPr>
        <p:blipFill>
          <a:blip r:embed="rId4"/>
          <a:stretch>
            <a:fillRect/>
          </a:stretch>
        </p:blipFill>
        <p:spPr>
          <a:xfrm>
            <a:off x="1160860" y="2647936"/>
            <a:ext cx="2225278" cy="3255519"/>
          </a:xfrm>
          <a:prstGeom prst="rect">
            <a:avLst/>
          </a:prstGeom>
        </p:spPr>
      </p:pic>
      <p:pic>
        <p:nvPicPr>
          <p:cNvPr id="41" name="图片 40">
            <a:extLst>
              <a:ext uri="{FF2B5EF4-FFF2-40B4-BE49-F238E27FC236}">
                <a16:creationId xmlns:a16="http://schemas.microsoft.com/office/drawing/2014/main" id="{8BD345B4-C637-AE33-AB14-AF9A9B7AF46C}"/>
              </a:ext>
            </a:extLst>
          </p:cNvPr>
          <p:cNvPicPr>
            <a:picLocks noChangeAspect="1"/>
          </p:cNvPicPr>
          <p:nvPr/>
        </p:nvPicPr>
        <p:blipFill>
          <a:blip r:embed="rId5"/>
          <a:stretch>
            <a:fillRect/>
          </a:stretch>
        </p:blipFill>
        <p:spPr>
          <a:xfrm>
            <a:off x="3994932" y="2647935"/>
            <a:ext cx="2217431" cy="3255519"/>
          </a:xfrm>
          <a:prstGeom prst="rect">
            <a:avLst/>
          </a:prstGeom>
        </p:spPr>
      </p:pic>
      <p:pic>
        <p:nvPicPr>
          <p:cNvPr id="42" name="图片 41">
            <a:extLst>
              <a:ext uri="{FF2B5EF4-FFF2-40B4-BE49-F238E27FC236}">
                <a16:creationId xmlns:a16="http://schemas.microsoft.com/office/drawing/2014/main" id="{BD118509-75F6-A47D-D523-60B47AF6AF33}"/>
              </a:ext>
            </a:extLst>
          </p:cNvPr>
          <p:cNvPicPr>
            <a:picLocks noChangeAspect="1"/>
          </p:cNvPicPr>
          <p:nvPr/>
        </p:nvPicPr>
        <p:blipFill>
          <a:blip r:embed="rId6"/>
          <a:stretch>
            <a:fillRect/>
          </a:stretch>
        </p:blipFill>
        <p:spPr>
          <a:xfrm>
            <a:off x="6899258" y="2647934"/>
            <a:ext cx="2383963" cy="3255519"/>
          </a:xfrm>
          <a:prstGeom prst="rect">
            <a:avLst/>
          </a:prstGeom>
        </p:spPr>
      </p:pic>
      <p:sp>
        <p:nvSpPr>
          <p:cNvPr id="45" name="文本框 44">
            <a:extLst>
              <a:ext uri="{FF2B5EF4-FFF2-40B4-BE49-F238E27FC236}">
                <a16:creationId xmlns:a16="http://schemas.microsoft.com/office/drawing/2014/main" id="{348A3C0F-569A-3080-BCB5-4420D16BA458}"/>
              </a:ext>
            </a:extLst>
          </p:cNvPr>
          <p:cNvSpPr txBox="1"/>
          <p:nvPr/>
        </p:nvSpPr>
        <p:spPr>
          <a:xfrm>
            <a:off x="9937226" y="2664976"/>
            <a:ext cx="921275" cy="3416320"/>
          </a:xfrm>
          <a:prstGeom prst="rect">
            <a:avLst/>
          </a:prstGeom>
          <a:noFill/>
        </p:spPr>
        <p:txBody>
          <a:bodyPr wrap="square">
            <a:spAutoFit/>
          </a:bodyPr>
          <a:lstStyle/>
          <a:p>
            <a:r>
              <a:rPr lang="zh-CN" altLang="en-US" dirty="0"/>
              <a:t>如右图所示，右图的最大流为</a:t>
            </a:r>
            <a:r>
              <a:rPr lang="en-US" altLang="zh-CN" dirty="0"/>
              <a:t>5</a:t>
            </a:r>
            <a:r>
              <a:rPr lang="zh-CN" altLang="en-US" dirty="0"/>
              <a:t>，若总假日天数大于</a:t>
            </a:r>
            <a:r>
              <a:rPr lang="en-US" altLang="zh-CN" dirty="0"/>
              <a:t>5</a:t>
            </a:r>
            <a:r>
              <a:rPr lang="zh-CN" altLang="en-US" dirty="0"/>
              <a:t>则说明有合理的排班方案。</a:t>
            </a:r>
          </a:p>
        </p:txBody>
      </p:sp>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e8b29ec3e81fb8a4b1931a9c24a5348"/>
          <p:cNvPicPr>
            <a:picLocks noChangeAspect="1"/>
          </p:cNvPicPr>
          <p:nvPr/>
        </p:nvPicPr>
        <p:blipFill>
          <a:blip r:embed="rId3"/>
          <a:srcRect t="74165" r="38943"/>
          <a:stretch>
            <a:fillRect/>
          </a:stretch>
        </p:blipFill>
        <p:spPr>
          <a:xfrm rot="16200000">
            <a:off x="7183755" y="1841500"/>
            <a:ext cx="6863080" cy="3153410"/>
          </a:xfrm>
          <a:prstGeom prst="rect">
            <a:avLst/>
          </a:prstGeom>
        </p:spPr>
      </p:pic>
      <p:sp>
        <p:nvSpPr>
          <p:cNvPr id="5" name="文本框 4"/>
          <p:cNvSpPr txBox="1"/>
          <p:nvPr/>
        </p:nvSpPr>
        <p:spPr>
          <a:xfrm>
            <a:off x="4238879" y="206906"/>
            <a:ext cx="3854450" cy="584775"/>
          </a:xfrm>
          <a:prstGeom prst="rect">
            <a:avLst/>
          </a:prstGeom>
          <a:noFill/>
        </p:spPr>
        <p:txBody>
          <a:bodyPr wrap="square" rtlCol="0">
            <a:spAutoFit/>
          </a:bodyPr>
          <a:lstStyle/>
          <a:p>
            <a:pPr algn="ctr"/>
            <a:r>
              <a:rPr lang="en-US" altLang="zh-CN" sz="3200" dirty="0">
                <a:solidFill>
                  <a:schemeClr val="bg2">
                    <a:lumMod val="25000"/>
                  </a:schemeClr>
                </a:solidFill>
                <a:latin typeface="微软雅黑" panose="020B0503020204020204" pitchFamily="34" charset="-122"/>
                <a:ea typeface="微软雅黑" panose="020B0503020204020204" pitchFamily="34" charset="-122"/>
              </a:rPr>
              <a:t>Edmond-Karp</a:t>
            </a:r>
            <a:r>
              <a:rPr lang="zh-CN" altLang="en-US" sz="3200" dirty="0">
                <a:solidFill>
                  <a:schemeClr val="bg2">
                    <a:lumMod val="25000"/>
                  </a:schemeClr>
                </a:solidFill>
                <a:latin typeface="微软雅黑" panose="020B0503020204020204" pitchFamily="34" charset="-122"/>
                <a:ea typeface="微软雅黑" panose="020B0503020204020204" pitchFamily="34" charset="-122"/>
              </a:rPr>
              <a:t>算法</a:t>
            </a:r>
          </a:p>
        </p:txBody>
      </p:sp>
      <p:sp>
        <p:nvSpPr>
          <p:cNvPr id="48" name="文本框 47">
            <a:extLst>
              <a:ext uri="{FF2B5EF4-FFF2-40B4-BE49-F238E27FC236}">
                <a16:creationId xmlns:a16="http://schemas.microsoft.com/office/drawing/2014/main" id="{358F1081-6C78-990E-2742-9A8F75E2B7BC}"/>
              </a:ext>
            </a:extLst>
          </p:cNvPr>
          <p:cNvSpPr txBox="1"/>
          <p:nvPr/>
        </p:nvSpPr>
        <p:spPr>
          <a:xfrm>
            <a:off x="989410" y="1289447"/>
            <a:ext cx="3854450" cy="5078313"/>
          </a:xfrm>
          <a:prstGeom prst="rect">
            <a:avLst/>
          </a:prstGeom>
          <a:noFill/>
        </p:spPr>
        <p:txBody>
          <a:bodyPr wrap="square">
            <a:spAutoFit/>
          </a:bodyPr>
          <a:lstStyle/>
          <a:p>
            <a:r>
              <a:rPr lang="en-US" altLang="zh-CN" dirty="0"/>
              <a:t>EK</a:t>
            </a:r>
            <a:r>
              <a:rPr lang="zh-CN" altLang="en-US" dirty="0"/>
              <a:t>算法是基于</a:t>
            </a:r>
            <a:r>
              <a:rPr lang="en-US" altLang="zh-CN" dirty="0"/>
              <a:t>FF</a:t>
            </a:r>
            <a:r>
              <a:rPr lang="zh-CN" altLang="en-US" dirty="0"/>
              <a:t>算法的一个改进，该算法通过</a:t>
            </a:r>
            <a:r>
              <a:rPr lang="en-US" altLang="zh-CN" dirty="0"/>
              <a:t>BFS</a:t>
            </a:r>
            <a:r>
              <a:rPr lang="zh-CN" altLang="en-US" dirty="0"/>
              <a:t>寻找最短路径作为增广路径，然后以该路径做基准进行</a:t>
            </a:r>
            <a:r>
              <a:rPr lang="en-US" altLang="zh-CN" dirty="0"/>
              <a:t>FF</a:t>
            </a:r>
            <a:r>
              <a:rPr lang="zh-CN" altLang="en-US" dirty="0"/>
              <a:t>算法。算法实现思路：</a:t>
            </a:r>
          </a:p>
          <a:p>
            <a:r>
              <a:rPr lang="en-US" altLang="zh-CN" dirty="0"/>
              <a:t>(1)</a:t>
            </a:r>
            <a:r>
              <a:rPr lang="zh-CN" altLang="en-US" dirty="0"/>
              <a:t>通过广度优先搜索（</a:t>
            </a:r>
            <a:r>
              <a:rPr lang="en-US" altLang="zh-CN" dirty="0"/>
              <a:t>BFS</a:t>
            </a:r>
            <a:r>
              <a:rPr lang="zh-CN" altLang="en-US" dirty="0"/>
              <a:t>）方法来寻找一条从源结点</a:t>
            </a:r>
            <a:r>
              <a:rPr lang="en-US" altLang="zh-CN" dirty="0"/>
              <a:t>s</a:t>
            </a:r>
            <a:r>
              <a:rPr lang="zh-CN" altLang="en-US" dirty="0"/>
              <a:t>到汇点</a:t>
            </a:r>
            <a:r>
              <a:rPr lang="en-US" altLang="zh-CN" dirty="0"/>
              <a:t>t</a:t>
            </a:r>
            <a:r>
              <a:rPr lang="zh-CN" altLang="en-US" dirty="0"/>
              <a:t>的增广路径。</a:t>
            </a:r>
          </a:p>
          <a:p>
            <a:r>
              <a:rPr lang="en-US" altLang="zh-CN" dirty="0"/>
              <a:t>(2)</a:t>
            </a:r>
            <a:r>
              <a:rPr lang="zh-CN" altLang="en-US" dirty="0"/>
              <a:t>如果能找到，将该条增广路径上容量减去流的最小值作为图中当前流的一个增量。如果找不到，根据最大流最小切割定理可知，当前流就为最大流，此时</a:t>
            </a:r>
            <a:r>
              <a:rPr lang="en-US" altLang="zh-CN" dirty="0"/>
              <a:t>Edmonds-Karp</a:t>
            </a:r>
            <a:r>
              <a:rPr lang="zh-CN" altLang="en-US" dirty="0"/>
              <a:t>算法结束。</a:t>
            </a:r>
          </a:p>
          <a:p>
            <a:r>
              <a:rPr lang="en-US" altLang="zh-CN" dirty="0"/>
              <a:t>(3)</a:t>
            </a:r>
            <a:r>
              <a:rPr lang="zh-CN" altLang="en-US" dirty="0"/>
              <a:t>该增广路径上的每一条边上的容量都减去这个增量，增广路径的反向边的容量都增加这个增量。</a:t>
            </a:r>
          </a:p>
          <a:p>
            <a:r>
              <a:rPr lang="en-US" altLang="zh-CN" dirty="0"/>
              <a:t>(4)</a:t>
            </a:r>
            <a:r>
              <a:rPr lang="zh-CN" altLang="en-US" dirty="0"/>
              <a:t>重复上述步骤①②③，直到步骤①找不到增广路径，此时的流就为所求的最大流</a:t>
            </a:r>
          </a:p>
        </p:txBody>
      </p:sp>
      <p:pic>
        <p:nvPicPr>
          <p:cNvPr id="49" name="图片 48">
            <a:extLst>
              <a:ext uri="{FF2B5EF4-FFF2-40B4-BE49-F238E27FC236}">
                <a16:creationId xmlns:a16="http://schemas.microsoft.com/office/drawing/2014/main" id="{D48A3EC5-7F33-BE71-6796-D5AFA174B4E6}"/>
              </a:ext>
            </a:extLst>
          </p:cNvPr>
          <p:cNvPicPr>
            <a:picLocks noChangeAspect="1"/>
          </p:cNvPicPr>
          <p:nvPr/>
        </p:nvPicPr>
        <p:blipFill>
          <a:blip r:embed="rId4"/>
          <a:stretch>
            <a:fillRect/>
          </a:stretch>
        </p:blipFill>
        <p:spPr>
          <a:xfrm>
            <a:off x="5483384" y="1628775"/>
            <a:ext cx="6100762" cy="39900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e8b29ec3e81fb8a4b1931a9c24a5348"/>
          <p:cNvPicPr>
            <a:picLocks noChangeAspect="1"/>
          </p:cNvPicPr>
          <p:nvPr/>
        </p:nvPicPr>
        <p:blipFill>
          <a:blip r:embed="rId3"/>
          <a:srcRect t="74165" r="38943"/>
          <a:stretch>
            <a:fillRect/>
          </a:stretch>
        </p:blipFill>
        <p:spPr>
          <a:xfrm rot="16200000">
            <a:off x="7183755" y="1841500"/>
            <a:ext cx="6863080" cy="3153410"/>
          </a:xfrm>
          <a:prstGeom prst="rect">
            <a:avLst/>
          </a:prstGeom>
        </p:spPr>
      </p:pic>
      <p:sp>
        <p:nvSpPr>
          <p:cNvPr id="41" name="文本框 40"/>
          <p:cNvSpPr txBox="1"/>
          <p:nvPr/>
        </p:nvSpPr>
        <p:spPr>
          <a:xfrm>
            <a:off x="4260850" y="82263"/>
            <a:ext cx="3670300" cy="584775"/>
          </a:xfrm>
          <a:prstGeom prst="rect">
            <a:avLst/>
          </a:prstGeom>
          <a:noFill/>
        </p:spPr>
        <p:txBody>
          <a:bodyPr wrap="square" rtlCol="0">
            <a:spAutoFit/>
          </a:bodyPr>
          <a:lstStyle/>
          <a:p>
            <a:pPr algn="ctr"/>
            <a:r>
              <a:rPr lang="en-US" altLang="zh-CN" sz="3200" dirty="0" err="1">
                <a:solidFill>
                  <a:schemeClr val="bg2">
                    <a:lumMod val="25000"/>
                  </a:schemeClr>
                </a:solidFill>
                <a:latin typeface="微软雅黑" panose="020B0503020204020204" pitchFamily="34" charset="-122"/>
                <a:ea typeface="微软雅黑" panose="020B0503020204020204" pitchFamily="34" charset="-122"/>
              </a:rPr>
              <a:t>Dinic</a:t>
            </a:r>
            <a:r>
              <a:rPr lang="zh-CN" altLang="en-US" sz="3200" dirty="0">
                <a:solidFill>
                  <a:schemeClr val="bg2">
                    <a:lumMod val="25000"/>
                  </a:schemeClr>
                </a:solidFill>
                <a:latin typeface="微软雅黑" panose="020B0503020204020204" pitchFamily="34" charset="-122"/>
                <a:ea typeface="微软雅黑" panose="020B0503020204020204" pitchFamily="34" charset="-122"/>
              </a:rPr>
              <a:t>算法</a:t>
            </a:r>
          </a:p>
        </p:txBody>
      </p:sp>
      <p:sp>
        <p:nvSpPr>
          <p:cNvPr id="42" name="文本框 41">
            <a:extLst>
              <a:ext uri="{FF2B5EF4-FFF2-40B4-BE49-F238E27FC236}">
                <a16:creationId xmlns:a16="http://schemas.microsoft.com/office/drawing/2014/main" id="{A16281A4-277A-1199-F873-D5121789873F}"/>
              </a:ext>
            </a:extLst>
          </p:cNvPr>
          <p:cNvSpPr txBox="1"/>
          <p:nvPr/>
        </p:nvSpPr>
        <p:spPr>
          <a:xfrm>
            <a:off x="1214041" y="1034594"/>
            <a:ext cx="2900760" cy="5355312"/>
          </a:xfrm>
          <a:prstGeom prst="rect">
            <a:avLst/>
          </a:prstGeom>
          <a:noFill/>
        </p:spPr>
        <p:txBody>
          <a:bodyPr wrap="square">
            <a:spAutoFit/>
          </a:bodyPr>
          <a:lstStyle/>
          <a:p>
            <a:r>
              <a:rPr lang="zh-CN" altLang="en-US" dirty="0"/>
              <a:t>首先对流网络使用</a:t>
            </a:r>
            <a:r>
              <a:rPr lang="en-US" altLang="zh-CN" dirty="0" err="1"/>
              <a:t>bfs</a:t>
            </a:r>
            <a:r>
              <a:rPr lang="zh-CN" altLang="en-US" dirty="0"/>
              <a:t>对节点进行分层标记，构建分层图，然后对分层图进行</a:t>
            </a:r>
            <a:r>
              <a:rPr lang="en-US" altLang="zh-CN" dirty="0" err="1"/>
              <a:t>dfs</a:t>
            </a:r>
            <a:r>
              <a:rPr lang="zh-CN" altLang="en-US" dirty="0"/>
              <a:t>生成增广路径，然后对该增广路径使用</a:t>
            </a:r>
            <a:r>
              <a:rPr lang="en-US" altLang="zh-CN" dirty="0"/>
              <a:t>FF</a:t>
            </a:r>
            <a:r>
              <a:rPr lang="zh-CN" altLang="en-US" dirty="0"/>
              <a:t>方法即可。优化：</a:t>
            </a:r>
            <a:r>
              <a:rPr lang="en-US" altLang="zh-CN" dirty="0"/>
              <a:t>(1)</a:t>
            </a:r>
            <a:r>
              <a:rPr lang="zh-CN" altLang="en-US" dirty="0"/>
              <a:t>当前弧优化：在</a:t>
            </a:r>
            <a:r>
              <a:rPr lang="en-US" altLang="zh-CN" dirty="0" err="1"/>
              <a:t>Dinic</a:t>
            </a:r>
            <a:r>
              <a:rPr lang="zh-CN" altLang="en-US" dirty="0"/>
              <a:t>算法中，如果一条边已经增广满载了，那么改变即可以省略。但在</a:t>
            </a:r>
            <a:r>
              <a:rPr lang="en-US" altLang="zh-CN" dirty="0"/>
              <a:t>DFS</a:t>
            </a:r>
            <a:r>
              <a:rPr lang="zh-CN" altLang="en-US" dirty="0"/>
              <a:t>中每次找到一条增广路径后都是从头开始</a:t>
            </a:r>
            <a:r>
              <a:rPr lang="en-US" altLang="zh-CN" dirty="0"/>
              <a:t>DFS</a:t>
            </a:r>
            <a:r>
              <a:rPr lang="zh-CN" altLang="en-US" dirty="0"/>
              <a:t>，因此可以对已经满载的边进行标记，下一次</a:t>
            </a:r>
            <a:r>
              <a:rPr lang="en-US" altLang="zh-CN" dirty="0"/>
              <a:t>DFS</a:t>
            </a:r>
            <a:r>
              <a:rPr lang="zh-CN" altLang="en-US" dirty="0"/>
              <a:t>不需要遍历这条边。</a:t>
            </a:r>
            <a:r>
              <a:rPr lang="en-US" altLang="zh-CN" dirty="0"/>
              <a:t>(2)</a:t>
            </a:r>
            <a:r>
              <a:rPr lang="zh-CN" altLang="en-US" dirty="0"/>
              <a:t>多路增广优化，在原算法中，每次找到一条增广路径都需要从源点开始重新</a:t>
            </a:r>
            <a:r>
              <a:rPr lang="en-US" altLang="zh-CN" dirty="0" err="1"/>
              <a:t>dfs</a:t>
            </a:r>
            <a:r>
              <a:rPr lang="zh-CN" altLang="en-US" dirty="0"/>
              <a:t>，但通过优化，可以将起始点回退到父节点进行搜索即可。</a:t>
            </a:r>
          </a:p>
        </p:txBody>
      </p:sp>
      <p:pic>
        <p:nvPicPr>
          <p:cNvPr id="43" name="图片 42">
            <a:extLst>
              <a:ext uri="{FF2B5EF4-FFF2-40B4-BE49-F238E27FC236}">
                <a16:creationId xmlns:a16="http://schemas.microsoft.com/office/drawing/2014/main" id="{30208C89-B018-2DBE-D3DA-A1D0D16FCA81}"/>
              </a:ext>
            </a:extLst>
          </p:cNvPr>
          <p:cNvPicPr>
            <a:picLocks noChangeAspect="1"/>
          </p:cNvPicPr>
          <p:nvPr/>
        </p:nvPicPr>
        <p:blipFill>
          <a:blip r:embed="rId4"/>
          <a:stretch>
            <a:fillRect/>
          </a:stretch>
        </p:blipFill>
        <p:spPr>
          <a:xfrm>
            <a:off x="4994615" y="1034594"/>
            <a:ext cx="6581821" cy="52090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Tm="3000">
        <p:wipe dir="r"/>
      </p:transition>
    </mc:Choice>
    <mc:Fallback xmlns="">
      <p:transition spd="slow" advTm="300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theme/theme1.xml><?xml version="1.0" encoding="utf-8"?>
<a:theme xmlns:a="http://schemas.openxmlformats.org/drawingml/2006/main" name="Office 主题​​">
  <a:themeElements>
    <a:clrScheme name="自定义 13">
      <a:dk1>
        <a:sysClr val="windowText" lastClr="000000"/>
      </a:dk1>
      <a:lt1>
        <a:sysClr val="window" lastClr="FFFFFF"/>
      </a:lt1>
      <a:dk2>
        <a:srgbClr val="44546A"/>
      </a:dk2>
      <a:lt2>
        <a:srgbClr val="E7E6E6"/>
      </a:lt2>
      <a:accent1>
        <a:srgbClr val="4472C4"/>
      </a:accent1>
      <a:accent2>
        <a:srgbClr val="3F3F3F"/>
      </a:accent2>
      <a:accent3>
        <a:srgbClr val="4472C4"/>
      </a:accent3>
      <a:accent4>
        <a:srgbClr val="3F3F3F"/>
      </a:accent4>
      <a:accent5>
        <a:srgbClr val="4472C4"/>
      </a:accent5>
      <a:accent6>
        <a:srgbClr val="3F3F3F"/>
      </a:accent6>
      <a:hlink>
        <a:srgbClr val="4472C4"/>
      </a:hlink>
      <a:folHlink>
        <a:srgbClr val="3F3F3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976</Words>
  <Application>Microsoft Office PowerPoint</Application>
  <PresentationFormat>宽屏</PresentationFormat>
  <Paragraphs>113</Paragraphs>
  <Slides>15</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清新简约毕业论文PPT答辩模板</dc:title>
  <dc:creator>阿飞</dc:creator>
  <cp:lastModifiedBy>张 欣杰</cp:lastModifiedBy>
  <cp:revision>20</cp:revision>
  <dcterms:created xsi:type="dcterms:W3CDTF">2017-04-15T05:24:00Z</dcterms:created>
  <dcterms:modified xsi:type="dcterms:W3CDTF">2022-06-26T16:12:49Z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