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</p:sldMasterIdLst>
  <p:notesMasterIdLst>
    <p:notesMasterId r:id="rId80"/>
  </p:notesMasterIdLst>
  <p:sldIdLst>
    <p:sldId id="501" r:id="rId5"/>
    <p:sldId id="446" r:id="rId6"/>
    <p:sldId id="447" r:id="rId7"/>
    <p:sldId id="448" r:id="rId8"/>
    <p:sldId id="445" r:id="rId9"/>
    <p:sldId id="449" r:id="rId10"/>
    <p:sldId id="450" r:id="rId11"/>
    <p:sldId id="451" r:id="rId12"/>
    <p:sldId id="452" r:id="rId13"/>
    <p:sldId id="453" r:id="rId14"/>
    <p:sldId id="565" r:id="rId15"/>
    <p:sldId id="454" r:id="rId16"/>
    <p:sldId id="455" r:id="rId17"/>
    <p:sldId id="456" r:id="rId18"/>
    <p:sldId id="457" r:id="rId19"/>
    <p:sldId id="564" r:id="rId20"/>
    <p:sldId id="458" r:id="rId21"/>
    <p:sldId id="459" r:id="rId22"/>
    <p:sldId id="460" r:id="rId23"/>
    <p:sldId id="461" r:id="rId24"/>
    <p:sldId id="566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619" r:id="rId51"/>
    <p:sldId id="654" r:id="rId52"/>
    <p:sldId id="655" r:id="rId53"/>
    <p:sldId id="656" r:id="rId54"/>
    <p:sldId id="657" r:id="rId55"/>
    <p:sldId id="658" r:id="rId56"/>
    <p:sldId id="502" r:id="rId57"/>
    <p:sldId id="503" r:id="rId58"/>
    <p:sldId id="506" r:id="rId59"/>
    <p:sldId id="507" r:id="rId60"/>
    <p:sldId id="487" r:id="rId61"/>
    <p:sldId id="488" r:id="rId62"/>
    <p:sldId id="489" r:id="rId63"/>
    <p:sldId id="490" r:id="rId64"/>
    <p:sldId id="491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659" r:id="rId75"/>
    <p:sldId id="660" r:id="rId76"/>
    <p:sldId id="661" r:id="rId77"/>
    <p:sldId id="662" r:id="rId78"/>
    <p:sldId id="663" r:id="rId79"/>
  </p:sldIdLst>
  <p:sldSz cx="9144000" cy="6858000" type="screen4x3"/>
  <p:notesSz cx="6858000" cy="9144000"/>
  <p:custDataLst>
    <p:tags r:id="rId8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3114E"/>
    <a:srgbClr val="FF0066"/>
    <a:srgbClr val="996600"/>
    <a:srgbClr val="66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078"/>
  </p:normalViewPr>
  <p:slideViewPr>
    <p:cSldViewPr showGuides="1">
      <p:cViewPr varScale="1">
        <p:scale>
          <a:sx n="76" d="100"/>
          <a:sy n="76" d="100"/>
        </p:scale>
        <p:origin x="-984" y="-84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tags" Target="tags/tag1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6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0" y="0"/>
              </a:cxn>
              <a:cxn ang="0">
                <a:pos x="79248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6" name="Picture 9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11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12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13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14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5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Picture 16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7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Picture 18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6" name="Picture 19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7" name="Picture 20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0" y="0"/>
              </a:cxn>
              <a:cxn ang="0">
                <a:pos x="79248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00" name="Picture 9"/>
          <p:cNvPicPr>
            <a:picLocks noChangeAspect="1"/>
          </p:cNvPicPr>
          <p:nvPr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10"/>
          <p:cNvPicPr>
            <a:picLocks noChangeAspect="1"/>
          </p:cNvPicPr>
          <p:nvPr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11"/>
          <p:cNvPicPr>
            <a:picLocks noChangeAspect="1"/>
          </p:cNvPicPr>
          <p:nvPr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Picture 12"/>
          <p:cNvPicPr>
            <a:picLocks noChangeAspect="1"/>
          </p:cNvPicPr>
          <p:nvPr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Picture 13"/>
          <p:cNvPicPr>
            <a:picLocks noChangeAspect="1"/>
          </p:cNvPicPr>
          <p:nvPr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Picture 14"/>
          <p:cNvPicPr>
            <a:picLocks noChangeAspect="1"/>
          </p:cNvPicPr>
          <p:nvPr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Picture 15"/>
          <p:cNvPicPr>
            <a:picLocks noChangeAspect="1"/>
          </p:cNvPicPr>
          <p:nvPr userDrawn="1"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7" name="Picture 16"/>
          <p:cNvPicPr>
            <a:picLocks noChangeAspect="1"/>
          </p:cNvPicPr>
          <p:nvPr userDrawn="1"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Picture 17"/>
          <p:cNvPicPr>
            <a:picLocks noChangeAspect="1"/>
          </p:cNvPicPr>
          <p:nvPr userDrawn="1"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Picture 18"/>
          <p:cNvPicPr>
            <a:picLocks noChangeAspect="1"/>
          </p:cNvPicPr>
          <p:nvPr userDrawn="1"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0" name="Picture 19"/>
          <p:cNvPicPr>
            <a:picLocks noChangeAspect="1"/>
          </p:cNvPicPr>
          <p:nvPr userDrawn="1"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20"/>
          <p:cNvPicPr>
            <a:picLocks noChangeAspect="1"/>
          </p:cNvPicPr>
          <p:nvPr userDrawn="1"/>
        </p:nvPicPr>
        <p:blipFill>
          <a:blip r:embed="rId2">
            <a:lum bright="69995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0" y="0"/>
              </a:cxn>
              <a:cxn ang="0">
                <a:pos x="79248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6" name="Picture 9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11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12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13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14"/>
          <p:cNvPicPr>
            <a:picLocks noChangeAspect="1"/>
          </p:cNvPicPr>
          <p:nvPr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5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Picture 16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7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Picture 18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6" name="Picture 19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7" name="Picture 20"/>
          <p:cNvPicPr>
            <a:picLocks noChangeAspect="1"/>
          </p:cNvPicPr>
          <p:nvPr userDrawn="1"/>
        </p:nvPicPr>
        <p:blipFill>
          <a:blip r:embed="rId2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0" y="0"/>
              </a:cxn>
              <a:cxn ang="0">
                <a:pos x="82296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Picture 13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Picture 14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Picture 15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16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Picture 17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2" name="Picture 18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3" name="Picture 19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" name="Picture 20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5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0" y="0"/>
              </a:cxn>
              <a:cxn ang="0">
                <a:pos x="82296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057" name="Picture 9"/>
          <p:cNvPicPr>
            <a:picLocks noChangeAspect="1"/>
          </p:cNvPicPr>
          <p:nvPr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Picture 10"/>
          <p:cNvPicPr>
            <a:picLocks noChangeAspect="1"/>
          </p:cNvPicPr>
          <p:nvPr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9" name="Picture 11"/>
          <p:cNvPicPr>
            <a:picLocks noChangeAspect="1"/>
          </p:cNvPicPr>
          <p:nvPr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0" name="Picture 12"/>
          <p:cNvPicPr>
            <a:picLocks noChangeAspect="1"/>
          </p:cNvPicPr>
          <p:nvPr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1" name="Picture 13"/>
          <p:cNvPicPr>
            <a:picLocks noChangeAspect="1"/>
          </p:cNvPicPr>
          <p:nvPr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2" name="Picture 14"/>
          <p:cNvPicPr>
            <a:picLocks noChangeAspect="1"/>
          </p:cNvPicPr>
          <p:nvPr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3" name="Picture 15"/>
          <p:cNvPicPr>
            <a:picLocks noChangeAspect="1"/>
          </p:cNvPicPr>
          <p:nvPr userDrawn="1"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4" name="Picture 16"/>
          <p:cNvPicPr>
            <a:picLocks noChangeAspect="1"/>
          </p:cNvPicPr>
          <p:nvPr userDrawn="1"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5" name="Picture 17"/>
          <p:cNvPicPr>
            <a:picLocks noChangeAspect="1"/>
          </p:cNvPicPr>
          <p:nvPr userDrawn="1"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6" name="Picture 18"/>
          <p:cNvPicPr>
            <a:picLocks noChangeAspect="1"/>
          </p:cNvPicPr>
          <p:nvPr userDrawn="1"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Picture 19"/>
          <p:cNvPicPr>
            <a:picLocks noChangeAspect="1"/>
          </p:cNvPicPr>
          <p:nvPr userDrawn="1"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" name="Picture 20"/>
          <p:cNvPicPr>
            <a:picLocks noChangeAspect="1"/>
          </p:cNvPicPr>
          <p:nvPr userDrawn="1"/>
        </p:nvPicPr>
        <p:blipFill>
          <a:blip r:embed="rId14">
            <a:lum bright="69995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0" y="0"/>
              </a:cxn>
              <a:cxn ang="0">
                <a:pos x="82296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Picture 13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Picture 14"/>
          <p:cNvPicPr>
            <a:picLocks noChangeAspect="1"/>
          </p:cNvPicPr>
          <p:nvPr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Picture 15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16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1189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Picture 17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2362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2" name="Picture 18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3505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3" name="Picture 19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4648200"/>
            <a:ext cx="1630362" cy="109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" name="Picture 20"/>
          <p:cNvPicPr>
            <a:picLocks noChangeAspect="1"/>
          </p:cNvPicPr>
          <p:nvPr userDrawn="1"/>
        </p:nvPicPr>
        <p:blipFill>
          <a:blip r:embed="rId14">
            <a:lum bright="69998" contrast="-70001"/>
          </a:blip>
          <a:stretch>
            <a:fillRect/>
          </a:stretch>
        </p:blipFill>
        <p:spPr>
          <a:xfrm>
            <a:off x="7513638" y="5761038"/>
            <a:ext cx="1630362" cy="10969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shubin@sz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 idx="4294967295"/>
          </p:nvPr>
        </p:nvSpPr>
        <p:spPr>
          <a:xfrm>
            <a:off x="914400" y="1524000"/>
            <a:ext cx="6553200" cy="1752600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>
              <a:buClrTx/>
              <a:buSzTx/>
              <a:buFontTx/>
            </a:pPr>
            <a:r>
              <a:rPr lang="zh-CN" altLang="en-US" sz="7200" dirty="0">
                <a:ea typeface="华文行楷" panose="02010800040101010101" pitchFamily="2" charset="-122"/>
              </a:rPr>
              <a:t>编译原理</a:t>
            </a:r>
            <a:br>
              <a:rPr lang="zh-CN" altLang="en-US" sz="7200" dirty="0">
                <a:ea typeface="华文行楷" panose="02010800040101010101" pitchFamily="2" charset="-122"/>
              </a:rPr>
            </a:br>
            <a:r>
              <a:rPr lang="en-US" altLang="zh-CN" sz="4800" dirty="0">
                <a:latin typeface="Arial" panose="020B0604020202020204" pitchFamily="34" charset="0"/>
                <a:ea typeface="华文行楷" panose="02010800040101010101" pitchFamily="2" charset="-122"/>
              </a:rPr>
              <a:t>——</a:t>
            </a:r>
            <a:r>
              <a:rPr lang="zh-CN" altLang="en-US" sz="4000" dirty="0">
                <a:ea typeface="华文行楷" panose="02010800040101010101" pitchFamily="2" charset="-122"/>
              </a:rPr>
              <a:t>语法分析</a:t>
            </a:r>
            <a:endParaRPr lang="zh-CN" altLang="en-US" sz="4000" dirty="0">
              <a:ea typeface="华文行楷" panose="02010800040101010101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subTitle" idx="4294967295"/>
          </p:nvPr>
        </p:nvSpPr>
        <p:spPr>
          <a:xfrm>
            <a:off x="1066800" y="4038600"/>
            <a:ext cx="6400800" cy="17526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65000"/>
              <a:buFont typeface="Wingdings" panose="05000000000000000000" pitchFamily="2" charset="2"/>
              <a:defRPr/>
            </a:lvl1pPr>
            <a:lvl2pPr marL="457200" lvl="1" indent="-112395" algn="ctr">
              <a:buClr>
                <a:schemeClr val="accent2"/>
              </a:buClr>
              <a:buSzPct val="60000"/>
              <a:buFont typeface="Wingdings" panose="05000000000000000000" pitchFamily="2" charset="2"/>
              <a:defRPr/>
            </a:lvl2pPr>
            <a:lvl3pPr marL="914400" lvl="2" indent="-242570" algn="ctr">
              <a:buClr>
                <a:schemeClr val="accent1"/>
              </a:buClr>
              <a:buSzPct val="65000"/>
              <a:buFont typeface="Wingdings" panose="05000000000000000000" pitchFamily="2" charset="2"/>
              <a:defRPr/>
            </a:lvl3pPr>
            <a:lvl4pPr marL="1371600" lvl="3" indent="-347345" algn="ctr">
              <a:buClr>
                <a:schemeClr val="accent2"/>
              </a:buClr>
              <a:buSzPct val="70000"/>
              <a:buFont typeface="Wingdings" panose="05000000000000000000" pitchFamily="2" charset="2"/>
              <a:defRPr/>
            </a:lvl4pPr>
            <a:lvl5pPr marL="1828800" lvl="4" indent="-487045" algn="ctr">
              <a:buClr>
                <a:schemeClr val="accent1"/>
              </a:buClr>
              <a:buSzPct val="75000"/>
              <a:buFont typeface="Wingdings" panose="05000000000000000000" pitchFamily="2" charset="2"/>
              <a:defRPr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蔡树彬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  <a:hlinkClick r:id="rId1"/>
              </a:rPr>
              <a:t>shubin@szu.edu.cn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例子与练习</a:t>
            </a:r>
            <a:endParaRPr lang="zh-CN" altLang="en-US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消除下列文法的左递归</a:t>
            </a:r>
            <a:endParaRPr lang="zh-CN" altLang="en-US" dirty="0"/>
          </a:p>
          <a:p>
            <a:pPr lvl="1" indent="-325120" eaLnBrk="1" hangingPunct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Sa|Ab|a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ASc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zh-CN" dirty="0">
                <a:sym typeface="Symbol" panose="05050102010706020507" pitchFamily="18" charset="2"/>
              </a:rPr>
              <a:t>SAS|b, ASA|a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更多练习</a:t>
            </a:r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2800"/>
              <a:t>&lt;bexpr&gt; </a:t>
            </a:r>
            <a:r>
              <a:rPr lang="en-US" altLang="zh-CN" sz="2800">
                <a:sym typeface="Symbol" panose="05050102010706020507" charset="0"/>
              </a:rPr>
              <a:t> &lt;bexpr&gt;or&lt;bterm&gt;|&lt;bterm&gt;</a:t>
            </a:r>
            <a:endParaRPr lang="en-US" altLang="zh-CN" sz="2800">
              <a:sym typeface="Symbol" panose="05050102010706020507" charset="0"/>
            </a:endParaRPr>
          </a:p>
          <a:p>
            <a:r>
              <a:rPr lang="en-US" altLang="zh-CN" sz="2800">
                <a:sym typeface="Symbol" panose="05050102010706020507" charset="0"/>
              </a:rPr>
              <a:t>&lt;bterm&gt;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charset="0"/>
              </a:rPr>
              <a:t>&lt;bterm&gt;and&lt;bfactor&gt;|&lt;bfactor&gt;</a:t>
            </a:r>
            <a:endParaRPr lang="en-US" altLang="zh-CN" sz="2800">
              <a:sym typeface="Symbol" panose="05050102010706020507" charset="0"/>
            </a:endParaRPr>
          </a:p>
          <a:p>
            <a:r>
              <a:rPr lang="en-US" altLang="zh-CN" sz="2800">
                <a:sym typeface="Symbol" panose="05050102010706020507" charset="0"/>
              </a:rPr>
              <a:t>&lt;bfactor&gt;not&lt;bfactor&gt;|(&lt;bfactor&gt;)|true|false</a:t>
            </a:r>
            <a:endParaRPr lang="en-US" altLang="zh-CN" sz="2800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FIRST</a:t>
            </a:r>
            <a:r>
              <a:rPr lang="zh-CN" altLang="en-US" dirty="0"/>
              <a:t>集的定义</a:t>
            </a:r>
            <a:endParaRPr lang="zh-CN" altLang="en-US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对符号串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, FIRST()={a|*a,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aV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, V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dirty="0">
                <a:sym typeface="Symbol" panose="05050102010706020507" pitchFamily="18" charset="2"/>
              </a:rPr>
              <a:t>}, (</a:t>
            </a:r>
            <a:r>
              <a:rPr lang="zh-CN" altLang="en-US" dirty="0">
                <a:sym typeface="Symbol" panose="05050102010706020507" pitchFamily="18" charset="2"/>
              </a:rPr>
              <a:t>当*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约定</a:t>
            </a:r>
            <a:r>
              <a:rPr lang="en-US" altLang="zh-CN" dirty="0">
                <a:sym typeface="Symbol" panose="05050102010706020507" pitchFamily="18" charset="2"/>
              </a:rPr>
              <a:t>FIRST()), 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FIRST()</a:t>
            </a:r>
            <a:r>
              <a:rPr lang="zh-CN" altLang="en-US" dirty="0">
                <a:sym typeface="Symbol" panose="05050102010706020507" pitchFamily="18" charset="2"/>
              </a:rPr>
              <a:t>由推导出的每个符号串的首个终结符组成。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若以终结符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打头，则</a:t>
            </a:r>
            <a:r>
              <a:rPr lang="en-US" altLang="zh-CN" dirty="0">
                <a:sym typeface="Symbol" panose="05050102010706020507" pitchFamily="18" charset="2"/>
              </a:rPr>
              <a:t>FIRST()=FIRST(a)={a}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若以非终结符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打头，则</a:t>
            </a:r>
            <a:r>
              <a:rPr lang="en-US" altLang="zh-CN" dirty="0">
                <a:sym typeface="Symbol" panose="05050102010706020507" pitchFamily="18" charset="2"/>
              </a:rPr>
              <a:t>FIRST()=FIRST(X)={…}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354308" name="Group 4"/>
          <p:cNvGrpSpPr/>
          <p:nvPr/>
        </p:nvGrpSpPr>
        <p:grpSpPr>
          <a:xfrm>
            <a:off x="1447800" y="4605338"/>
            <a:ext cx="1484313" cy="1262062"/>
            <a:chOff x="288" y="2616"/>
            <a:chExt cx="935" cy="795"/>
          </a:xfrm>
        </p:grpSpPr>
        <p:sp>
          <p:nvSpPr>
            <p:cNvPr id="17412" name="Text Box 5"/>
            <p:cNvSpPr txBox="1"/>
            <p:nvPr/>
          </p:nvSpPr>
          <p:spPr>
            <a:xfrm>
              <a:off x="667" y="2616"/>
              <a:ext cx="258" cy="2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Rectangle 6"/>
            <p:cNvSpPr/>
            <p:nvPr/>
          </p:nvSpPr>
          <p:spPr>
            <a:xfrm>
              <a:off x="320" y="3120"/>
              <a:ext cx="239" cy="259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Rectangle 7"/>
            <p:cNvSpPr/>
            <p:nvPr/>
          </p:nvSpPr>
          <p:spPr>
            <a:xfrm>
              <a:off x="291" y="3072"/>
              <a:ext cx="932" cy="3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Line 8"/>
            <p:cNvSpPr/>
            <p:nvPr/>
          </p:nvSpPr>
          <p:spPr>
            <a:xfrm flipH="1">
              <a:off x="288" y="2888"/>
              <a:ext cx="373" cy="1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6" name="Line 9"/>
            <p:cNvSpPr/>
            <p:nvPr/>
          </p:nvSpPr>
          <p:spPr>
            <a:xfrm>
              <a:off x="915" y="2896"/>
              <a:ext cx="302" cy="1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4314" name="Group 10"/>
          <p:cNvGrpSpPr/>
          <p:nvPr/>
        </p:nvGrpSpPr>
        <p:grpSpPr>
          <a:xfrm>
            <a:off x="3352800" y="4573588"/>
            <a:ext cx="558800" cy="1217612"/>
            <a:chOff x="1496" y="2601"/>
            <a:chExt cx="352" cy="767"/>
          </a:xfrm>
        </p:grpSpPr>
        <p:sp>
          <p:nvSpPr>
            <p:cNvPr id="17418" name="Rectangle 11"/>
            <p:cNvSpPr/>
            <p:nvPr/>
          </p:nvSpPr>
          <p:spPr>
            <a:xfrm>
              <a:off x="1496" y="3056"/>
              <a:ext cx="352" cy="312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19" name="Line 12"/>
            <p:cNvSpPr/>
            <p:nvPr/>
          </p:nvSpPr>
          <p:spPr>
            <a:xfrm flipH="1">
              <a:off x="1504" y="2872"/>
              <a:ext cx="48" cy="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0" name="Line 13"/>
            <p:cNvSpPr/>
            <p:nvPr/>
          </p:nvSpPr>
          <p:spPr>
            <a:xfrm>
              <a:off x="1792" y="2864"/>
              <a:ext cx="56" cy="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1" name="Text Box 14"/>
            <p:cNvSpPr txBox="1"/>
            <p:nvPr/>
          </p:nvSpPr>
          <p:spPr>
            <a:xfrm>
              <a:off x="1548" y="2601"/>
              <a:ext cx="258" cy="2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构造</a:t>
            </a:r>
            <a:r>
              <a:rPr lang="en-US" altLang="zh-CN" dirty="0"/>
              <a:t>FIRST(X)</a:t>
            </a:r>
            <a:r>
              <a:rPr lang="zh-CN" altLang="en-US" dirty="0"/>
              <a:t>集</a:t>
            </a:r>
            <a:r>
              <a:rPr lang="en-US" altLang="zh-CN" dirty="0"/>
              <a:t>1/2</a:t>
            </a:r>
            <a:endParaRPr lang="en-US" altLang="zh-CN" dirty="0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 </a:t>
            </a:r>
            <a:endParaRPr lang="en-US" altLang="zh-CN" sz="2800" b="1" dirty="0">
              <a:latin typeface="Verdana" panose="020B0604030504040204" pitchFamily="34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5" name="Rectangle 4"/>
          <p:cNvSpPr/>
          <p:nvPr/>
        </p:nvSpPr>
        <p:spPr>
          <a:xfrm>
            <a:off x="509588" y="1050925"/>
            <a:ext cx="8001000" cy="1160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3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3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30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的产生式具有下述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种形式：</a:t>
            </a:r>
            <a:endParaRPr lang="zh-CN" altLang="en-US" sz="3000" dirty="0">
              <a:solidFill>
                <a:srgbClr val="00FF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5333" name="Group 5"/>
          <p:cNvGrpSpPr/>
          <p:nvPr/>
        </p:nvGrpSpPr>
        <p:grpSpPr>
          <a:xfrm>
            <a:off x="1143000" y="2209800"/>
            <a:ext cx="2895600" cy="1371600"/>
            <a:chOff x="720" y="1392"/>
            <a:chExt cx="1824" cy="864"/>
          </a:xfrm>
        </p:grpSpPr>
        <p:sp>
          <p:nvSpPr>
            <p:cNvPr id="18437" name="Text Box 6"/>
            <p:cNvSpPr txBox="1"/>
            <p:nvPr/>
          </p:nvSpPr>
          <p:spPr>
            <a:xfrm>
              <a:off x="1344" y="1632"/>
              <a:ext cx="12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marL="342900" indent="-342900" algn="just">
                <a:buClrTx/>
                <a:buSzTx/>
                <a:buFontTx/>
                <a:buAutoNum type="arabicPeriod"/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342900" indent="-342900" algn="just">
                <a:buSzTx/>
                <a:buNone/>
              </a:pPr>
              <a:r>
                <a:rPr lang="zh-CN" altLang="en-US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或</a:t>
              </a: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a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38" name="Text Box 7"/>
            <p:cNvSpPr txBox="1"/>
            <p:nvPr/>
          </p:nvSpPr>
          <p:spPr>
            <a:xfrm>
              <a:off x="787" y="1392"/>
              <a:ext cx="259" cy="250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8"/>
            <p:cNvSpPr txBox="1"/>
            <p:nvPr/>
          </p:nvSpPr>
          <p:spPr>
            <a:xfrm>
              <a:off x="721" y="1850"/>
              <a:ext cx="575" cy="347"/>
            </a:xfrm>
            <a:prstGeom prst="rect">
              <a:avLst/>
            </a:prstGeom>
            <a:solidFill>
              <a:srgbClr val="00FF00"/>
            </a:solidFill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a…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Line 9"/>
            <p:cNvSpPr/>
            <p:nvPr/>
          </p:nvSpPr>
          <p:spPr>
            <a:xfrm flipH="1">
              <a:off x="720" y="1621"/>
              <a:ext cx="77" cy="2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1" name="Line 10"/>
            <p:cNvSpPr/>
            <p:nvPr/>
          </p:nvSpPr>
          <p:spPr>
            <a:xfrm>
              <a:off x="1037" y="1629"/>
              <a:ext cx="259" cy="1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5339" name="Group 11"/>
          <p:cNvGrpSpPr/>
          <p:nvPr/>
        </p:nvGrpSpPr>
        <p:grpSpPr>
          <a:xfrm>
            <a:off x="4611688" y="2312988"/>
            <a:ext cx="2486025" cy="1400175"/>
            <a:chOff x="2905" y="1457"/>
            <a:chExt cx="1566" cy="882"/>
          </a:xfrm>
        </p:grpSpPr>
        <p:sp>
          <p:nvSpPr>
            <p:cNvPr id="18443" name="Text Box 12"/>
            <p:cNvSpPr txBox="1"/>
            <p:nvPr/>
          </p:nvSpPr>
          <p:spPr>
            <a:xfrm>
              <a:off x="3423" y="1818"/>
              <a:ext cx="1048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2. X</a:t>
              </a: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44" name="Text Box 13"/>
            <p:cNvSpPr txBox="1"/>
            <p:nvPr/>
          </p:nvSpPr>
          <p:spPr>
            <a:xfrm>
              <a:off x="2906" y="1954"/>
              <a:ext cx="328" cy="385"/>
            </a:xfrm>
            <a:prstGeom prst="rect">
              <a:avLst/>
            </a:prstGeom>
            <a:solidFill>
              <a:srgbClr val="00FF00"/>
            </a:solidFill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45" name="Line 14"/>
            <p:cNvSpPr/>
            <p:nvPr/>
          </p:nvSpPr>
          <p:spPr>
            <a:xfrm flipH="1">
              <a:off x="2905" y="1705"/>
              <a:ext cx="48" cy="2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6" name="Line 15"/>
            <p:cNvSpPr/>
            <p:nvPr/>
          </p:nvSpPr>
          <p:spPr>
            <a:xfrm>
              <a:off x="3170" y="1698"/>
              <a:ext cx="64" cy="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7" name="Text Box 16"/>
            <p:cNvSpPr txBox="1"/>
            <p:nvPr/>
          </p:nvSpPr>
          <p:spPr>
            <a:xfrm>
              <a:off x="2961" y="1457"/>
              <a:ext cx="216" cy="250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5345" name="Group 17"/>
          <p:cNvGrpSpPr/>
          <p:nvPr/>
        </p:nvGrpSpPr>
        <p:grpSpPr>
          <a:xfrm>
            <a:off x="901700" y="4090988"/>
            <a:ext cx="7150100" cy="1466850"/>
            <a:chOff x="568" y="2577"/>
            <a:chExt cx="4504" cy="924"/>
          </a:xfrm>
        </p:grpSpPr>
        <p:sp>
          <p:nvSpPr>
            <p:cNvPr id="18449" name="Text Box 18"/>
            <p:cNvSpPr txBox="1"/>
            <p:nvPr/>
          </p:nvSpPr>
          <p:spPr>
            <a:xfrm>
              <a:off x="1976" y="2851"/>
              <a:ext cx="3096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3.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X Y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…Y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，其中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 </a:t>
              </a: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0" name="Text Box 19"/>
            <p:cNvSpPr txBox="1"/>
            <p:nvPr/>
          </p:nvSpPr>
          <p:spPr>
            <a:xfrm>
              <a:off x="571" y="3211"/>
              <a:ext cx="256" cy="289"/>
            </a:xfrm>
            <a:prstGeom prst="rect">
              <a:avLst/>
            </a:prstGeom>
            <a:solidFill>
              <a:srgbClr val="00FF00"/>
            </a:solidFill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1" name="Text Box 20"/>
            <p:cNvSpPr txBox="1"/>
            <p:nvPr/>
          </p:nvSpPr>
          <p:spPr>
            <a:xfrm>
              <a:off x="836" y="3212"/>
              <a:ext cx="256" cy="289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2" name="Text Box 21"/>
            <p:cNvSpPr txBox="1"/>
            <p:nvPr/>
          </p:nvSpPr>
          <p:spPr>
            <a:xfrm>
              <a:off x="1565" y="3205"/>
              <a:ext cx="256" cy="289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endPara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3" name="Text Box 22"/>
            <p:cNvSpPr txBox="1"/>
            <p:nvPr/>
          </p:nvSpPr>
          <p:spPr>
            <a:xfrm>
              <a:off x="1197" y="3229"/>
              <a:ext cx="256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…</a:t>
              </a:r>
              <a:endPara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4" name="Line 23"/>
            <p:cNvSpPr/>
            <p:nvPr/>
          </p:nvSpPr>
          <p:spPr>
            <a:xfrm flipH="1">
              <a:off x="568" y="2832"/>
              <a:ext cx="504" cy="3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5" name="Line 24"/>
            <p:cNvSpPr/>
            <p:nvPr/>
          </p:nvSpPr>
          <p:spPr>
            <a:xfrm>
              <a:off x="1264" y="2824"/>
              <a:ext cx="552" cy="3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6" name="Text Box 25"/>
            <p:cNvSpPr txBox="1"/>
            <p:nvPr/>
          </p:nvSpPr>
          <p:spPr>
            <a:xfrm>
              <a:off x="1073" y="2577"/>
              <a:ext cx="216" cy="250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构造</a:t>
            </a:r>
            <a:r>
              <a:rPr lang="en-US" altLang="zh-CN" dirty="0"/>
              <a:t>FIRST(X)</a:t>
            </a:r>
            <a:r>
              <a:rPr lang="zh-CN" altLang="en-US" dirty="0"/>
              <a:t>集</a:t>
            </a:r>
            <a:r>
              <a:rPr lang="en-US" altLang="zh-CN" dirty="0"/>
              <a:t>2/2</a:t>
            </a:r>
            <a:endParaRPr lang="en-US" altLang="zh-CN" dirty="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600" b="1" dirty="0"/>
              <a:t>Set FIRST(X){</a:t>
            </a:r>
            <a:endParaRPr lang="en-US" altLang="zh-CN" sz="2600" b="1" dirty="0"/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200" b="1" dirty="0"/>
              <a:t>if (X</a:t>
            </a:r>
            <a:r>
              <a:rPr lang="en-US" altLang="zh-CN" sz="2200" b="1" dirty="0">
                <a:sym typeface="Symbol" panose="05050102010706020507" pitchFamily="18" charset="2"/>
              </a:rPr>
              <a:t></a:t>
            </a:r>
            <a:r>
              <a:rPr lang="en-US" altLang="zh-CN" sz="2200" b="1" dirty="0"/>
              <a:t>V</a:t>
            </a:r>
            <a:r>
              <a:rPr lang="en-US" altLang="zh-CN" sz="2200" b="1" baseline="-25000" dirty="0"/>
              <a:t>T</a:t>
            </a:r>
            <a:r>
              <a:rPr lang="en-US" altLang="zh-CN" sz="2200" b="1" dirty="0"/>
              <a:t>)  return {X};</a:t>
            </a:r>
            <a:endParaRPr lang="en-US" altLang="zh-CN" sz="2200" b="1" dirty="0"/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200" b="1" dirty="0">
                <a:sym typeface="+mn-ea"/>
              </a:rPr>
              <a:t>ft= </a:t>
            </a:r>
            <a:r>
              <a:rPr lang="en-US" altLang="zh-CN" sz="2200" b="1" dirty="0">
                <a:sym typeface="Symbol" panose="05050102010706020507" pitchFamily="18" charset="2"/>
              </a:rPr>
              <a:t></a:t>
            </a:r>
            <a:r>
              <a:rPr lang="en-US" altLang="zh-CN" sz="2200" b="1" dirty="0">
                <a:sym typeface="+mn-ea"/>
              </a:rPr>
              <a:t>; </a:t>
            </a:r>
            <a:endParaRPr lang="en-US" altLang="zh-CN" sz="2200" b="1" dirty="0"/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200" b="1" dirty="0"/>
              <a:t>forEach(X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Y1Y2…Yk </a:t>
            </a:r>
            <a:r>
              <a:rPr lang="en-US" altLang="zh-CN" sz="2200" b="1" dirty="0">
                <a:sym typeface="Symbol" panose="05050102010706020507" pitchFamily="18" charset="2"/>
              </a:rPr>
              <a:t></a:t>
            </a:r>
            <a:r>
              <a:rPr lang="en-US" altLang="zh-CN" sz="2200" b="1" dirty="0"/>
              <a:t> P ) {</a:t>
            </a:r>
            <a:endParaRPr lang="en-US" altLang="zh-CN" sz="2200" b="1" dirty="0"/>
          </a:p>
          <a:p>
            <a:pPr lvl="2" indent="-350520" eaLnBrk="1" hangingPunct="1">
              <a:lnSpc>
                <a:spcPct val="80000"/>
              </a:lnSpc>
            </a:pPr>
            <a:r>
              <a:rPr lang="en-US" altLang="zh-CN" sz="2000" b="1" dirty="0">
                <a:sym typeface="+mn-ea"/>
              </a:rPr>
              <a:t>if (Y1 == </a:t>
            </a:r>
            <a:r>
              <a:rPr lang="en-US" altLang="zh-CN" sz="2000" b="1" dirty="0">
                <a:sym typeface="Symbol" panose="05050102010706020507" pitchFamily="18" charset="2"/>
              </a:rPr>
              <a:t> </a:t>
            </a:r>
            <a:r>
              <a:rPr lang="en-US" altLang="zh-CN" sz="2000" b="1" dirty="0">
                <a:sym typeface="+mn-ea"/>
              </a:rPr>
              <a:t>)  ft += {</a:t>
            </a:r>
            <a:r>
              <a:rPr lang="en-US" altLang="zh-CN" sz="2000" b="1" dirty="0"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sym typeface="+mn-ea"/>
              </a:rPr>
              <a:t>}; </a:t>
            </a:r>
            <a:endParaRPr lang="en-US" altLang="zh-CN" sz="2000" b="1" dirty="0"/>
          </a:p>
          <a:p>
            <a:pPr lvl="2" indent="-350520" eaLnBrk="1" hangingPunct="1">
              <a:lnSpc>
                <a:spcPct val="80000"/>
              </a:lnSpc>
            </a:pPr>
            <a:r>
              <a:rPr lang="en-US" altLang="zh-CN" sz="2000" b="1" dirty="0"/>
              <a:t>else forEach(Yi) {</a:t>
            </a:r>
            <a:endParaRPr lang="en-US" altLang="zh-CN" sz="2000" b="1" dirty="0"/>
          </a:p>
          <a:p>
            <a:pPr lvl="3" indent="-315595" eaLnBrk="1" hangingPunct="1">
              <a:lnSpc>
                <a:spcPct val="80000"/>
              </a:lnSpc>
            </a:pPr>
            <a:r>
              <a:rPr lang="en-US" altLang="zh-CN" sz="1800" b="1" dirty="0"/>
              <a:t>if (</a:t>
            </a:r>
            <a:r>
              <a:rPr lang="en-US" altLang="zh-CN" sz="1800" b="1" dirty="0">
                <a:sym typeface="Symbol" panose="05050102010706020507" pitchFamily="18" charset="2"/>
              </a:rPr>
              <a:t>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</a:t>
            </a:r>
            <a:r>
              <a:rPr lang="en-US" altLang="zh-CN" sz="1800" b="1" dirty="0"/>
              <a:t> FIRST(Yi))  {</a:t>
            </a:r>
            <a:endParaRPr lang="en-US" altLang="zh-CN" sz="1800" b="1" dirty="0"/>
          </a:p>
          <a:p>
            <a:pPr lvl="4" eaLnBrk="1" hangingPunct="1">
              <a:lnSpc>
                <a:spcPct val="80000"/>
              </a:lnSpc>
            </a:pPr>
            <a:r>
              <a:rPr lang="en-US" altLang="zh-CN" sz="1800" b="1" dirty="0"/>
              <a:t>ft += (FIRST(Yi) - {</a:t>
            </a:r>
            <a:r>
              <a:rPr lang="en-US" altLang="zh-CN" sz="1800" b="1" dirty="0">
                <a:sym typeface="Symbol" panose="05050102010706020507" pitchFamily="18" charset="2"/>
              </a:rPr>
              <a:t></a:t>
            </a:r>
            <a:r>
              <a:rPr lang="en-US" altLang="zh-CN" sz="1800" b="1" dirty="0"/>
              <a:t>});</a:t>
            </a:r>
            <a:endParaRPr lang="en-US" altLang="zh-CN" sz="1800" b="1" dirty="0"/>
          </a:p>
          <a:p>
            <a:pPr lvl="4" eaLnBrk="1" hangingPunct="1">
              <a:lnSpc>
                <a:spcPct val="80000"/>
              </a:lnSpc>
            </a:pPr>
            <a:r>
              <a:rPr lang="en-US" altLang="zh-CN" sz="1800" b="1" dirty="0"/>
              <a:t>if (i == k) ft += {</a:t>
            </a:r>
            <a:r>
              <a:rPr lang="en-US" altLang="zh-CN" sz="1800" b="1" dirty="0">
                <a:sym typeface="Symbol" panose="05050102010706020507" pitchFamily="18" charset="2"/>
              </a:rPr>
              <a:t></a:t>
            </a:r>
            <a:r>
              <a:rPr lang="en-US" altLang="zh-CN" sz="1800" b="1" dirty="0"/>
              <a:t>};</a:t>
            </a:r>
            <a:endParaRPr lang="en-US" altLang="zh-CN" sz="1800" b="1" dirty="0"/>
          </a:p>
          <a:p>
            <a:pPr lvl="3" indent="-315595" eaLnBrk="1" hangingPunct="1">
              <a:lnSpc>
                <a:spcPct val="80000"/>
              </a:lnSpc>
            </a:pPr>
            <a:r>
              <a:rPr lang="en-US" altLang="zh-CN" sz="1800" b="1" dirty="0"/>
              <a:t>} else { </a:t>
            </a:r>
            <a:endParaRPr lang="en-US" altLang="zh-CN" sz="1800" b="1" dirty="0"/>
          </a:p>
          <a:p>
            <a:pPr lvl="4" eaLnBrk="1" hangingPunct="1">
              <a:lnSpc>
                <a:spcPct val="80000"/>
              </a:lnSpc>
            </a:pPr>
            <a:r>
              <a:rPr lang="en-US" altLang="zh-CN" sz="1800" b="1" dirty="0"/>
              <a:t>ft + = FIRST(Yi); </a:t>
            </a:r>
            <a:endParaRPr lang="en-US" altLang="zh-CN" sz="1800" b="1" dirty="0"/>
          </a:p>
          <a:p>
            <a:pPr lvl="4" eaLnBrk="1" hangingPunct="1">
              <a:lnSpc>
                <a:spcPct val="80000"/>
              </a:lnSpc>
            </a:pPr>
            <a:r>
              <a:rPr lang="en-US" altLang="zh-CN" sz="1800" b="1" dirty="0">
                <a:solidFill>
                  <a:srgbClr val="FF0066"/>
                </a:solidFill>
              </a:rPr>
              <a:t>break;</a:t>
            </a:r>
            <a:endParaRPr lang="en-US" altLang="zh-CN" sz="1800" b="1" dirty="0">
              <a:solidFill>
                <a:srgbClr val="FF0066"/>
              </a:solidFill>
            </a:endParaRPr>
          </a:p>
          <a:p>
            <a:pPr lvl="3" indent="-315595" eaLnBrk="1" hangingPunct="1">
              <a:lnSpc>
                <a:spcPct val="80000"/>
              </a:lnSpc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lvl="2" indent="-350520" eaLnBrk="1" hangingPunct="1">
              <a:lnSpc>
                <a:spcPct val="80000"/>
              </a:lnSpc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50" b="1" dirty="0"/>
              <a:t>return ft; </a:t>
            </a:r>
            <a:endParaRPr lang="en-US" altLang="zh-CN" sz="225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600" b="1" dirty="0"/>
              <a:t>}</a:t>
            </a:r>
            <a:r>
              <a:rPr lang="en-US" altLang="zh-CN" sz="2600" dirty="0"/>
              <a:t> 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例题与练习</a:t>
            </a:r>
            <a:endParaRPr lang="zh-CN" altLang="en-US" dirty="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/>
              <a:t>对文法</a:t>
            </a: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G[E]:</a:t>
            </a:r>
            <a:endParaRPr lang="en-US" altLang="zh-CN" sz="26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ETE’ 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E’ATE’| 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TFT’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T’MFT’|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F(E)|i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A+|- 	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M *|/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600" dirty="0"/>
              <a:t>求每个非终结符的</a:t>
            </a:r>
            <a:r>
              <a:rPr lang="en-US" altLang="zh-CN" sz="2600" dirty="0"/>
              <a:t>FIRST</a:t>
            </a:r>
            <a:r>
              <a:rPr lang="zh-CN" altLang="en-US" sz="2600" dirty="0"/>
              <a:t>集合。</a:t>
            </a:r>
            <a:endParaRPr lang="zh-CN" altLang="en-US" sz="2600" dirty="0"/>
          </a:p>
          <a:p>
            <a:pPr eaLnBrk="1" hangingPunct="1"/>
            <a:endParaRPr lang="zh-CN" alt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求下列文法非终结符的</a:t>
            </a:r>
            <a:r>
              <a:rPr lang="en-US" altLang="zh-CN"/>
              <a:t>First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1)V</a:t>
            </a:r>
            <a:r>
              <a:rPr lang="en-US" altLang="zh-CN">
                <a:sym typeface="Symbol" panose="05050102010706020507" charset="0"/>
              </a:rPr>
              <a:t>N | N[E] 	EV|V+E		Ni</a:t>
            </a:r>
            <a:endParaRPr lang="en-US" altLang="zh-CN">
              <a:sym typeface="Symbol" panose="05050102010706020507" charset="0"/>
            </a:endParaRPr>
          </a:p>
          <a:p>
            <a:r>
              <a:rPr lang="en-US" altLang="zh-CN">
                <a:sym typeface="Symbol" panose="05050102010706020507" charset="0"/>
              </a:rPr>
              <a:t>2)SaABe 	Ab|</a:t>
            </a:r>
            <a:r>
              <a:rPr lang="en-US" altLang="zh-CN">
                <a:solidFill>
                  <a:srgbClr val="FF0000"/>
                </a:solidFill>
                <a:sym typeface="Symbol" panose="05050102010706020507" charset="0"/>
              </a:rPr>
              <a:t>Adc||</a:t>
            </a:r>
            <a:r>
              <a:rPr lang="en-US" altLang="zh-CN">
                <a:sym typeface="Symbol" panose="05050102010706020507" charset="0"/>
              </a:rPr>
              <a:t>	Bd</a:t>
            </a:r>
            <a:endParaRPr lang="en-US" altLang="zh-CN">
              <a:sym typeface="Symbol" panose="05050102010706020507" charset="0"/>
            </a:endParaRPr>
          </a:p>
          <a:p>
            <a:r>
              <a:rPr lang="en-US" altLang="zh-CN">
                <a:sym typeface="Symbol" panose="05050102010706020507" charset="0"/>
              </a:rPr>
              <a:t>3)SSbA|aA 		ABc		BSd|d</a:t>
            </a:r>
            <a:endParaRPr lang="en-US" altLang="zh-CN">
              <a:sym typeface="Symbol" panose="05050102010706020507" charset="0"/>
            </a:endParaRPr>
          </a:p>
          <a:p>
            <a:endParaRPr lang="en-US" altLang="zh-CN">
              <a:sym typeface="Symbol" panose="05050102010706020507" charset="0"/>
            </a:endParaRPr>
          </a:p>
          <a:p>
            <a:endParaRPr lang="en-US" altLang="zh-CN">
              <a:sym typeface="Symbol" panose="05050102010706020507" charset="0"/>
            </a:endParaRPr>
          </a:p>
          <a:p>
            <a:endParaRPr lang="en-US" altLang="zh-CN">
              <a:sym typeface="Symbol" panose="05050102010706020507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41425" y="3822700"/>
          <a:ext cx="639921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70"/>
                <a:gridCol w="2804160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First1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First2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Symbol" panose="05050102010706020507" charset="0"/>
                        </a:rPr>
                        <a:t>a</a:t>
                      </a:r>
                      <a:endParaRPr lang="en-US" altLang="zh-CN">
                        <a:sym typeface="Symbol" panose="05050102010706020507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sym typeface="Symbol" panose="05050102010706020507" charset="0"/>
                        </a:rPr>
                        <a:t>a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sym typeface="Symbol" panose="05050102010706020507" charset="0"/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sym typeface="Symbol" panose="05050102010706020507" charset="0"/>
                        </a:rPr>
                        <a:t>d</a:t>
                      </a:r>
                      <a:endParaRPr lang="en-US" altLang="zh-CN">
                        <a:solidFill>
                          <a:srgbClr val="FF0000"/>
                        </a:solidFill>
                        <a:sym typeface="Symbol" panose="05050102010706020507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FOLLOW</a:t>
            </a:r>
            <a:r>
              <a:rPr lang="zh-CN" altLang="en-US" dirty="0"/>
              <a:t>集的定义</a:t>
            </a:r>
            <a:endParaRPr lang="zh-CN" altLang="en-US" dirty="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对非终结符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FOLLOW(X)={a|S#*Xa</a:t>
            </a:r>
            <a:r>
              <a:rPr lang="en-US" altLang="zh-CN" dirty="0">
                <a:ea typeface="方正舒体" panose="02010601030101010101" pitchFamily="2" charset="-122"/>
                <a:sym typeface="Symbol" panose="05050102010706020507" pitchFamily="18" charset="2"/>
              </a:rPr>
              <a:t>,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aV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{#}, </a:t>
            </a:r>
            <a:r>
              <a:rPr lang="en-US" altLang="zh-CN" dirty="0">
                <a:ea typeface="方正舒体" panose="02010601030101010101" pitchFamily="2" charset="-122"/>
                <a:sym typeface="Symbol" panose="05050102010706020507" pitchFamily="18" charset="2"/>
              </a:rPr>
              <a:t>, V</a:t>
            </a:r>
            <a:r>
              <a:rPr lang="en-US" altLang="zh-CN" baseline="30000" dirty="0">
                <a:ea typeface="方正舒体" panose="02010601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方正舒体" panose="02010601030101010101" pitchFamily="2" charset="-122"/>
                <a:sym typeface="Symbol" panose="05050102010706020507" pitchFamily="18" charset="2"/>
              </a:rPr>
              <a:t>},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FOLLOW(X)</a:t>
            </a:r>
            <a:r>
              <a:rPr lang="zh-CN" altLang="en-US" dirty="0">
                <a:sym typeface="Symbol" panose="05050102010706020507" pitchFamily="18" charset="2"/>
              </a:rPr>
              <a:t>由语言中可能出现在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后面的终结符组成。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  <p:grpSp>
        <p:nvGrpSpPr>
          <p:cNvPr id="358404" name="Group 4"/>
          <p:cNvGrpSpPr/>
          <p:nvPr/>
        </p:nvGrpSpPr>
        <p:grpSpPr>
          <a:xfrm>
            <a:off x="685800" y="3657600"/>
            <a:ext cx="1827213" cy="1371600"/>
            <a:chOff x="432" y="2448"/>
            <a:chExt cx="1151" cy="864"/>
          </a:xfrm>
        </p:grpSpPr>
        <p:sp>
          <p:nvSpPr>
            <p:cNvPr id="22532" name="Rectangle 5"/>
            <p:cNvSpPr/>
            <p:nvPr/>
          </p:nvSpPr>
          <p:spPr>
            <a:xfrm>
              <a:off x="1045" y="3030"/>
              <a:ext cx="189" cy="2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3" name="Rectangle 6"/>
            <p:cNvSpPr/>
            <p:nvPr/>
          </p:nvSpPr>
          <p:spPr>
            <a:xfrm>
              <a:off x="432" y="2973"/>
              <a:ext cx="1151" cy="3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  </a:t>
              </a:r>
              <a:r>
                <a:rPr lang="en-US" altLang="zh-CN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       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34" name="Line 7"/>
            <p:cNvSpPr/>
            <p:nvPr/>
          </p:nvSpPr>
          <p:spPr>
            <a:xfrm>
              <a:off x="721" y="295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5" name="Line 8"/>
            <p:cNvSpPr/>
            <p:nvPr/>
          </p:nvSpPr>
          <p:spPr>
            <a:xfrm>
              <a:off x="1006" y="2967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6" name="Line 9"/>
            <p:cNvSpPr/>
            <p:nvPr/>
          </p:nvSpPr>
          <p:spPr>
            <a:xfrm flipH="1">
              <a:off x="438" y="2718"/>
              <a:ext cx="466" cy="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7" name="Line 10"/>
            <p:cNvSpPr/>
            <p:nvPr/>
          </p:nvSpPr>
          <p:spPr>
            <a:xfrm>
              <a:off x="1167" y="2718"/>
              <a:ext cx="40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8" name="Text Box 11"/>
            <p:cNvSpPr txBox="1"/>
            <p:nvPr/>
          </p:nvSpPr>
          <p:spPr>
            <a:xfrm>
              <a:off x="908" y="2448"/>
              <a:ext cx="258" cy="2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412" name="Group 12"/>
          <p:cNvGrpSpPr/>
          <p:nvPr/>
        </p:nvGrpSpPr>
        <p:grpSpPr>
          <a:xfrm>
            <a:off x="3352800" y="3679825"/>
            <a:ext cx="1992313" cy="1273175"/>
            <a:chOff x="3698" y="2176"/>
            <a:chExt cx="1255" cy="802"/>
          </a:xfrm>
        </p:grpSpPr>
        <p:sp>
          <p:nvSpPr>
            <p:cNvPr id="22540" name="Rectangle 13"/>
            <p:cNvSpPr/>
            <p:nvPr/>
          </p:nvSpPr>
          <p:spPr>
            <a:xfrm>
              <a:off x="4425" y="2641"/>
              <a:ext cx="296" cy="3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Rectangle 14"/>
            <p:cNvSpPr/>
            <p:nvPr/>
          </p:nvSpPr>
          <p:spPr>
            <a:xfrm>
              <a:off x="3698" y="2634"/>
              <a:ext cx="1031" cy="3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   </a:t>
              </a:r>
              <a:r>
                <a:rPr lang="en-US" altLang="zh-CN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 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2" name="Line 15"/>
            <p:cNvSpPr/>
            <p:nvPr/>
          </p:nvSpPr>
          <p:spPr>
            <a:xfrm>
              <a:off x="4065" y="2633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3" name="Line 16"/>
            <p:cNvSpPr/>
            <p:nvPr/>
          </p:nvSpPr>
          <p:spPr>
            <a:xfrm>
              <a:off x="4426" y="264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4" name="Line 17"/>
            <p:cNvSpPr/>
            <p:nvPr/>
          </p:nvSpPr>
          <p:spPr>
            <a:xfrm flipH="1">
              <a:off x="3704" y="2448"/>
              <a:ext cx="424" cy="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5" name="Line 18"/>
            <p:cNvSpPr/>
            <p:nvPr/>
          </p:nvSpPr>
          <p:spPr>
            <a:xfrm>
              <a:off x="4360" y="2456"/>
              <a:ext cx="376" cy="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6" name="Text Box 19"/>
            <p:cNvSpPr txBox="1"/>
            <p:nvPr/>
          </p:nvSpPr>
          <p:spPr>
            <a:xfrm>
              <a:off x="4360" y="2176"/>
              <a:ext cx="200" cy="27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Text Box 20"/>
            <p:cNvSpPr txBox="1"/>
            <p:nvPr/>
          </p:nvSpPr>
          <p:spPr>
            <a:xfrm>
              <a:off x="4753" y="2665"/>
              <a:ext cx="200" cy="27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Freeform 21"/>
            <p:cNvSpPr/>
            <p:nvPr/>
          </p:nvSpPr>
          <p:spPr>
            <a:xfrm>
              <a:off x="4600" y="2328"/>
              <a:ext cx="272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96"/>
                </a:cxn>
                <a:cxn ang="0">
                  <a:pos x="272" y="336"/>
                </a:cxn>
              </a:cxnLst>
              <a:pathLst>
                <a:path w="272" h="336">
                  <a:moveTo>
                    <a:pt x="0" y="0"/>
                  </a:moveTo>
                  <a:cubicBezTo>
                    <a:pt x="61" y="20"/>
                    <a:pt x="123" y="40"/>
                    <a:pt x="168" y="96"/>
                  </a:cubicBezTo>
                  <a:cubicBezTo>
                    <a:pt x="213" y="152"/>
                    <a:pt x="242" y="244"/>
                    <a:pt x="272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9" name="Text Box 22"/>
            <p:cNvSpPr txBox="1"/>
            <p:nvPr/>
          </p:nvSpPr>
          <p:spPr>
            <a:xfrm>
              <a:off x="4102" y="2179"/>
              <a:ext cx="258" cy="2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423" name="Group 23"/>
          <p:cNvGrpSpPr/>
          <p:nvPr/>
        </p:nvGrpSpPr>
        <p:grpSpPr>
          <a:xfrm>
            <a:off x="6011863" y="3505200"/>
            <a:ext cx="1584325" cy="1273175"/>
            <a:chOff x="3843" y="3073"/>
            <a:chExt cx="998" cy="802"/>
          </a:xfrm>
        </p:grpSpPr>
        <p:sp>
          <p:nvSpPr>
            <p:cNvPr id="22551" name="Rectangle 24"/>
            <p:cNvSpPr/>
            <p:nvPr/>
          </p:nvSpPr>
          <p:spPr>
            <a:xfrm>
              <a:off x="3843" y="3531"/>
              <a:ext cx="727" cy="3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   </a:t>
              </a:r>
              <a:r>
                <a:rPr lang="en-US" altLang="zh-CN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52" name="Line 25"/>
            <p:cNvSpPr/>
            <p:nvPr/>
          </p:nvSpPr>
          <p:spPr>
            <a:xfrm>
              <a:off x="4210" y="353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3" name="Line 26"/>
            <p:cNvSpPr/>
            <p:nvPr/>
          </p:nvSpPr>
          <p:spPr>
            <a:xfrm>
              <a:off x="4571" y="3539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4" name="Line 27"/>
            <p:cNvSpPr/>
            <p:nvPr/>
          </p:nvSpPr>
          <p:spPr>
            <a:xfrm flipH="1">
              <a:off x="3849" y="3345"/>
              <a:ext cx="264" cy="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5" name="Line 28"/>
            <p:cNvSpPr/>
            <p:nvPr/>
          </p:nvSpPr>
          <p:spPr>
            <a:xfrm>
              <a:off x="4361" y="3345"/>
              <a:ext cx="208" cy="1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6" name="Text Box 29"/>
            <p:cNvSpPr txBox="1"/>
            <p:nvPr/>
          </p:nvSpPr>
          <p:spPr>
            <a:xfrm>
              <a:off x="4369" y="3073"/>
              <a:ext cx="200" cy="27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7" name="Text Box 30"/>
            <p:cNvSpPr txBox="1"/>
            <p:nvPr/>
          </p:nvSpPr>
          <p:spPr>
            <a:xfrm>
              <a:off x="4601" y="3553"/>
              <a:ext cx="240" cy="27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Freeform 31"/>
            <p:cNvSpPr/>
            <p:nvPr/>
          </p:nvSpPr>
          <p:spPr>
            <a:xfrm>
              <a:off x="4576" y="3208"/>
              <a:ext cx="172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20"/>
                </a:cxn>
                <a:cxn ang="0">
                  <a:pos x="168" y="336"/>
                </a:cxn>
              </a:cxnLst>
              <a:pathLst>
                <a:path w="172" h="336">
                  <a:moveTo>
                    <a:pt x="0" y="0"/>
                  </a:moveTo>
                  <a:cubicBezTo>
                    <a:pt x="58" y="32"/>
                    <a:pt x="116" y="64"/>
                    <a:pt x="144" y="120"/>
                  </a:cubicBezTo>
                  <a:cubicBezTo>
                    <a:pt x="172" y="176"/>
                    <a:pt x="170" y="256"/>
                    <a:pt x="16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9" name="Text Box 32"/>
            <p:cNvSpPr txBox="1"/>
            <p:nvPr/>
          </p:nvSpPr>
          <p:spPr>
            <a:xfrm>
              <a:off x="4118" y="3075"/>
              <a:ext cx="258" cy="2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469900" y="196850"/>
            <a:ext cx="8172450" cy="6080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800" dirty="0"/>
              <a:t>构造</a:t>
            </a:r>
            <a:r>
              <a:rPr lang="en-US" altLang="zh-CN" sz="3800" dirty="0"/>
              <a:t>FOLLOW</a:t>
            </a:r>
            <a:r>
              <a:rPr lang="zh-CN" altLang="en-US" sz="3800" dirty="0"/>
              <a:t>集</a:t>
            </a:r>
            <a:r>
              <a:rPr lang="en-US" altLang="zh-CN" sz="3800" dirty="0"/>
              <a:t>1/2</a:t>
            </a:r>
            <a:endParaRPr lang="en-US" altLang="zh-CN" sz="3800" dirty="0"/>
          </a:p>
        </p:txBody>
      </p:sp>
      <p:sp>
        <p:nvSpPr>
          <p:cNvPr id="23554" name="Rectangle 3"/>
          <p:cNvSpPr/>
          <p:nvPr/>
        </p:nvSpPr>
        <p:spPr>
          <a:xfrm>
            <a:off x="433388" y="923925"/>
            <a:ext cx="8001000" cy="43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zh-CN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令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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V*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的产生式具有下述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种形式：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9428" name="Group 4"/>
          <p:cNvGrpSpPr/>
          <p:nvPr/>
        </p:nvGrpSpPr>
        <p:grpSpPr>
          <a:xfrm>
            <a:off x="915988" y="1587500"/>
            <a:ext cx="3754437" cy="1582738"/>
            <a:chOff x="577" y="1000"/>
            <a:chExt cx="2365" cy="997"/>
          </a:xfrm>
        </p:grpSpPr>
        <p:sp>
          <p:nvSpPr>
            <p:cNvPr id="23556" name="Text Box 5"/>
            <p:cNvSpPr txBox="1"/>
            <p:nvPr/>
          </p:nvSpPr>
          <p:spPr>
            <a:xfrm>
              <a:off x="1470" y="1417"/>
              <a:ext cx="1472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1.X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S 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G[S]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7" name="Text Box 6"/>
            <p:cNvSpPr txBox="1"/>
            <p:nvPr/>
          </p:nvSpPr>
          <p:spPr>
            <a:xfrm>
              <a:off x="816" y="1016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Text Box 7"/>
            <p:cNvSpPr txBox="1"/>
            <p:nvPr/>
          </p:nvSpPr>
          <p:spPr>
            <a:xfrm>
              <a:off x="577" y="1689"/>
              <a:ext cx="832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Rectangle 8"/>
            <p:cNvSpPr/>
            <p:nvPr/>
          </p:nvSpPr>
          <p:spPr>
            <a:xfrm>
              <a:off x="1192" y="1000"/>
              <a:ext cx="304" cy="320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Line 9"/>
            <p:cNvSpPr/>
            <p:nvPr/>
          </p:nvSpPr>
          <p:spPr>
            <a:xfrm flipH="1">
              <a:off x="584" y="1312"/>
              <a:ext cx="248" cy="3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1" name="Line 10"/>
            <p:cNvSpPr/>
            <p:nvPr/>
          </p:nvSpPr>
          <p:spPr>
            <a:xfrm>
              <a:off x="1160" y="1328"/>
              <a:ext cx="248" cy="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9435" name="Group 11"/>
          <p:cNvGrpSpPr/>
          <p:nvPr/>
        </p:nvGrpSpPr>
        <p:grpSpPr>
          <a:xfrm>
            <a:off x="5283200" y="1514475"/>
            <a:ext cx="3352800" cy="1662113"/>
            <a:chOff x="3328" y="954"/>
            <a:chExt cx="2112" cy="1047"/>
          </a:xfrm>
        </p:grpSpPr>
        <p:sp>
          <p:nvSpPr>
            <p:cNvPr id="23563" name="Text Box 12"/>
            <p:cNvSpPr txBox="1"/>
            <p:nvPr/>
          </p:nvSpPr>
          <p:spPr>
            <a:xfrm>
              <a:off x="4376" y="955"/>
              <a:ext cx="1064" cy="2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2. A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64" name="Text Box 13"/>
            <p:cNvSpPr txBox="1"/>
            <p:nvPr/>
          </p:nvSpPr>
          <p:spPr>
            <a:xfrm>
              <a:off x="3882" y="1690"/>
              <a:ext cx="360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Text Box 14"/>
            <p:cNvSpPr txBox="1"/>
            <p:nvPr/>
          </p:nvSpPr>
          <p:spPr>
            <a:xfrm>
              <a:off x="3611" y="963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Rectangle 15"/>
            <p:cNvSpPr/>
            <p:nvPr/>
          </p:nvSpPr>
          <p:spPr>
            <a:xfrm>
              <a:off x="4257" y="1673"/>
              <a:ext cx="256" cy="3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7" name="Rectangle 16"/>
            <p:cNvSpPr/>
            <p:nvPr/>
          </p:nvSpPr>
          <p:spPr>
            <a:xfrm>
              <a:off x="3978" y="954"/>
              <a:ext cx="256" cy="3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8" name="Text Box 17"/>
            <p:cNvSpPr txBox="1"/>
            <p:nvPr/>
          </p:nvSpPr>
          <p:spPr>
            <a:xfrm>
              <a:off x="3331" y="1691"/>
              <a:ext cx="544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69" name="Line 18"/>
            <p:cNvSpPr/>
            <p:nvPr/>
          </p:nvSpPr>
          <p:spPr>
            <a:xfrm flipH="1">
              <a:off x="3328" y="1264"/>
              <a:ext cx="288" cy="4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0" name="Line 19"/>
            <p:cNvSpPr/>
            <p:nvPr/>
          </p:nvSpPr>
          <p:spPr>
            <a:xfrm>
              <a:off x="3960" y="1272"/>
              <a:ext cx="28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1" name="Freeform 20"/>
            <p:cNvSpPr/>
            <p:nvPr/>
          </p:nvSpPr>
          <p:spPr>
            <a:xfrm>
              <a:off x="4168" y="1296"/>
              <a:ext cx="224" cy="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144"/>
                </a:cxn>
                <a:cxn ang="0">
                  <a:pos x="224" y="376"/>
                </a:cxn>
              </a:cxnLst>
              <a:pathLst>
                <a:path w="224" h="376">
                  <a:moveTo>
                    <a:pt x="0" y="0"/>
                  </a:moveTo>
                  <a:cubicBezTo>
                    <a:pt x="61" y="40"/>
                    <a:pt x="123" y="81"/>
                    <a:pt x="160" y="144"/>
                  </a:cubicBezTo>
                  <a:cubicBezTo>
                    <a:pt x="197" y="207"/>
                    <a:pt x="210" y="291"/>
                    <a:pt x="224" y="3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9445" name="Group 21"/>
          <p:cNvGrpSpPr/>
          <p:nvPr/>
        </p:nvGrpSpPr>
        <p:grpSpPr>
          <a:xfrm>
            <a:off x="4930140" y="3581083"/>
            <a:ext cx="4062413" cy="2443162"/>
            <a:chOff x="384" y="2193"/>
            <a:chExt cx="2559" cy="1539"/>
          </a:xfrm>
        </p:grpSpPr>
        <p:sp>
          <p:nvSpPr>
            <p:cNvPr id="23573" name="Text Box 22"/>
            <p:cNvSpPr txBox="1"/>
            <p:nvPr/>
          </p:nvSpPr>
          <p:spPr>
            <a:xfrm>
              <a:off x="1671" y="2314"/>
              <a:ext cx="1272" cy="5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4. A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X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just"/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 * </a:t>
              </a: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4" name="Text Box 23"/>
            <p:cNvSpPr txBox="1"/>
            <p:nvPr/>
          </p:nvSpPr>
          <p:spPr>
            <a:xfrm>
              <a:off x="769" y="2673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Text Box 24"/>
            <p:cNvSpPr txBox="1"/>
            <p:nvPr/>
          </p:nvSpPr>
          <p:spPr>
            <a:xfrm>
              <a:off x="898" y="3154"/>
              <a:ext cx="824" cy="289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/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6" name="Text Box 25"/>
            <p:cNvSpPr txBox="1"/>
            <p:nvPr/>
          </p:nvSpPr>
          <p:spPr>
            <a:xfrm>
              <a:off x="1152" y="2673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7" name="Text Box 26"/>
            <p:cNvSpPr txBox="1"/>
            <p:nvPr/>
          </p:nvSpPr>
          <p:spPr>
            <a:xfrm>
              <a:off x="738" y="2202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8" name="Rectangle 27"/>
            <p:cNvSpPr/>
            <p:nvPr/>
          </p:nvSpPr>
          <p:spPr>
            <a:xfrm>
              <a:off x="1121" y="2193"/>
              <a:ext cx="256" cy="3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9" name="Text Box 28"/>
            <p:cNvSpPr txBox="1"/>
            <p:nvPr/>
          </p:nvSpPr>
          <p:spPr>
            <a:xfrm>
              <a:off x="899" y="3443"/>
              <a:ext cx="824" cy="289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80" name="Text Box 29"/>
            <p:cNvSpPr txBox="1"/>
            <p:nvPr/>
          </p:nvSpPr>
          <p:spPr>
            <a:xfrm>
              <a:off x="394" y="2674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81" name="Rectangle 30"/>
            <p:cNvSpPr/>
            <p:nvPr/>
          </p:nvSpPr>
          <p:spPr>
            <a:xfrm>
              <a:off x="929" y="3481"/>
              <a:ext cx="216" cy="2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2" name="Rectangle 31"/>
            <p:cNvSpPr/>
            <p:nvPr/>
          </p:nvSpPr>
          <p:spPr>
            <a:xfrm>
              <a:off x="1738" y="3146"/>
              <a:ext cx="256" cy="2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3" name="Line 32"/>
            <p:cNvSpPr/>
            <p:nvPr/>
          </p:nvSpPr>
          <p:spPr>
            <a:xfrm flipH="1">
              <a:off x="384" y="2496"/>
              <a:ext cx="368" cy="1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4" name="Line 33"/>
            <p:cNvSpPr/>
            <p:nvPr/>
          </p:nvSpPr>
          <p:spPr>
            <a:xfrm>
              <a:off x="1120" y="2520"/>
              <a:ext cx="3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5" name="Line 34"/>
            <p:cNvSpPr/>
            <p:nvPr/>
          </p:nvSpPr>
          <p:spPr>
            <a:xfrm flipH="1">
              <a:off x="896" y="2968"/>
              <a:ext cx="25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6" name="Line 35"/>
            <p:cNvSpPr/>
            <p:nvPr/>
          </p:nvSpPr>
          <p:spPr>
            <a:xfrm>
              <a:off x="1488" y="2968"/>
              <a:ext cx="224" cy="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7" name="Freeform 36"/>
            <p:cNvSpPr/>
            <p:nvPr/>
          </p:nvSpPr>
          <p:spPr>
            <a:xfrm>
              <a:off x="1384" y="2384"/>
              <a:ext cx="480" cy="7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1" y="269"/>
                </a:cxn>
                <a:cxn ang="0">
                  <a:pos x="480" y="752"/>
                </a:cxn>
              </a:cxnLst>
              <a:pathLst>
                <a:path w="496" h="760">
                  <a:moveTo>
                    <a:pt x="0" y="0"/>
                  </a:moveTo>
                  <a:cubicBezTo>
                    <a:pt x="98" y="72"/>
                    <a:pt x="197" y="145"/>
                    <a:pt x="280" y="272"/>
                  </a:cubicBezTo>
                  <a:cubicBezTo>
                    <a:pt x="363" y="399"/>
                    <a:pt x="429" y="579"/>
                    <a:pt x="496" y="7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9461" name="Group 37"/>
          <p:cNvGrpSpPr/>
          <p:nvPr/>
        </p:nvGrpSpPr>
        <p:grpSpPr>
          <a:xfrm>
            <a:off x="469900" y="3734118"/>
            <a:ext cx="4064000" cy="2009775"/>
            <a:chOff x="2944" y="2323"/>
            <a:chExt cx="2560" cy="1266"/>
          </a:xfrm>
        </p:grpSpPr>
        <p:sp>
          <p:nvSpPr>
            <p:cNvPr id="23589" name="Text Box 38"/>
            <p:cNvSpPr txBox="1"/>
            <p:nvPr/>
          </p:nvSpPr>
          <p:spPr>
            <a:xfrm>
              <a:off x="4232" y="2515"/>
              <a:ext cx="1272" cy="5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3. A</a:t>
              </a: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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X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just"/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 * 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90" name="Text Box 39"/>
            <p:cNvSpPr txBox="1"/>
            <p:nvPr/>
          </p:nvSpPr>
          <p:spPr>
            <a:xfrm>
              <a:off x="3347" y="2323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Line 40"/>
            <p:cNvSpPr/>
            <p:nvPr/>
          </p:nvSpPr>
          <p:spPr>
            <a:xfrm flipH="1">
              <a:off x="2944" y="2640"/>
              <a:ext cx="400" cy="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2" name="Line 41"/>
            <p:cNvSpPr/>
            <p:nvPr/>
          </p:nvSpPr>
          <p:spPr>
            <a:xfrm>
              <a:off x="3728" y="2632"/>
              <a:ext cx="344" cy="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3" name="Text Box 42"/>
            <p:cNvSpPr txBox="1"/>
            <p:nvPr/>
          </p:nvSpPr>
          <p:spPr>
            <a:xfrm>
              <a:off x="3428" y="3300"/>
              <a:ext cx="824" cy="289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94" name="Rectangle 43"/>
            <p:cNvSpPr/>
            <p:nvPr/>
          </p:nvSpPr>
          <p:spPr>
            <a:xfrm>
              <a:off x="3458" y="3338"/>
              <a:ext cx="216" cy="2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Line 44"/>
            <p:cNvSpPr/>
            <p:nvPr/>
          </p:nvSpPr>
          <p:spPr>
            <a:xfrm flipH="1">
              <a:off x="3424" y="3096"/>
              <a:ext cx="272" cy="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6" name="Line 45"/>
            <p:cNvSpPr/>
            <p:nvPr/>
          </p:nvSpPr>
          <p:spPr>
            <a:xfrm>
              <a:off x="4056" y="3096"/>
              <a:ext cx="20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7" name="Text Box 46"/>
            <p:cNvSpPr txBox="1"/>
            <p:nvPr/>
          </p:nvSpPr>
          <p:spPr>
            <a:xfrm>
              <a:off x="3322" y="2794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8" name="Text Box 47"/>
            <p:cNvSpPr txBox="1"/>
            <p:nvPr/>
          </p:nvSpPr>
          <p:spPr>
            <a:xfrm>
              <a:off x="3699" y="2795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99" name="Text Box 48"/>
            <p:cNvSpPr txBox="1"/>
            <p:nvPr/>
          </p:nvSpPr>
          <p:spPr>
            <a:xfrm>
              <a:off x="2947" y="2795"/>
              <a:ext cx="368" cy="30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构造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r>
              <a:rPr lang="en-US" altLang="zh-CN" dirty="0"/>
              <a:t>2/2</a:t>
            </a:r>
            <a:endParaRPr lang="en-US" altLang="zh-CN" dirty="0"/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600" b="1" dirty="0"/>
              <a:t>Set[] FOLLOWS() {</a:t>
            </a:r>
            <a:endParaRPr lang="en-US" altLang="zh-CN" sz="2600" b="1" dirty="0"/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b="1" dirty="0">
                <a:sym typeface="+mn-ea"/>
              </a:rPr>
              <a:t>currFw[..]=</a:t>
            </a:r>
            <a:r>
              <a:rPr lang="en-US" altLang="zh-CN" sz="2200" b="1" dirty="0">
                <a:sym typeface="Symbol" panose="05050102010706020507" pitchFamily="18" charset="2"/>
              </a:rPr>
              <a:t>;</a:t>
            </a:r>
            <a:r>
              <a:rPr lang="en-US" altLang="zh-CN" sz="2200" b="1" dirty="0">
                <a:sym typeface="+mn-ea"/>
              </a:rPr>
              <a:t>next</a:t>
            </a:r>
            <a:r>
              <a:rPr lang="en-US" altLang="zh-CN" sz="2200" b="1" dirty="0">
                <a:sym typeface="+mn-ea"/>
              </a:rPr>
              <a:t>Fw[..]=</a:t>
            </a:r>
            <a:r>
              <a:rPr lang="en-US" altLang="zh-CN" sz="2200" b="1" dirty="0">
                <a:sym typeface="Symbol" panose="05050102010706020507" pitchFamily="18" charset="2"/>
              </a:rPr>
              <a:t>;</a:t>
            </a:r>
            <a:endParaRPr lang="en-US" altLang="zh-CN" sz="2200" b="1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b="1" dirty="0"/>
              <a:t>currFw[S]={#};  </a:t>
            </a:r>
            <a:endParaRPr lang="en-US" altLang="zh-CN" sz="2200" b="1" dirty="0"/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b="1" dirty="0">
                <a:sym typeface="Symbol" panose="05050102010706020507" pitchFamily="18" charset="2"/>
              </a:rPr>
              <a:t>while(currFw != NextFw){</a:t>
            </a:r>
            <a:endParaRPr lang="en-US" altLang="zh-CN" sz="2200" b="1" dirty="0">
              <a:sym typeface="Symbol" panose="05050102010706020507" pitchFamily="18" charset="2"/>
            </a:endParaRPr>
          </a:p>
          <a:p>
            <a:pPr lvl="2" indent="-325120" eaLnBrk="1" hangingPunct="1">
              <a:lnSpc>
                <a:spcPct val="90000"/>
              </a:lnSpc>
            </a:pPr>
            <a:r>
              <a:rPr lang="en-US" altLang="zh-CN" sz="1860" b="1" dirty="0"/>
              <a:t>nextFw=currFw;</a:t>
            </a:r>
            <a:endParaRPr lang="en-US" altLang="zh-CN" sz="1860" b="1" dirty="0"/>
          </a:p>
          <a:p>
            <a:pPr lvl="2" indent="-325120" eaLnBrk="1" hangingPunct="1">
              <a:lnSpc>
                <a:spcPct val="90000"/>
              </a:lnSpc>
            </a:pPr>
            <a:r>
              <a:rPr lang="en-US" altLang="zh-CN" sz="1860" b="1" dirty="0"/>
              <a:t>forEach(A</a:t>
            </a:r>
            <a:r>
              <a:rPr lang="en-US" altLang="zh-CN" sz="1860" b="1" dirty="0">
                <a:sym typeface="Symbol" panose="05050102010706020507" pitchFamily="18" charset="2"/>
              </a:rPr>
              <a:t></a:t>
            </a:r>
            <a:r>
              <a:rPr lang="en-US" altLang="zh-CN" sz="1860" b="1" dirty="0"/>
              <a:t>X</a:t>
            </a:r>
            <a:r>
              <a:rPr lang="en-US" altLang="zh-CN" sz="1860" b="1" dirty="0">
                <a:sym typeface="Symbol" panose="05050102010706020507" pitchFamily="18" charset="2"/>
              </a:rPr>
              <a:t></a:t>
            </a:r>
            <a:r>
              <a:rPr lang="en-US" altLang="zh-CN" sz="1860" b="1" dirty="0"/>
              <a:t> </a:t>
            </a:r>
            <a:r>
              <a:rPr lang="en-US" altLang="zh-CN" sz="1860" b="1" dirty="0">
                <a:sym typeface="Symbol" panose="05050102010706020507" pitchFamily="18" charset="2"/>
              </a:rPr>
              <a:t></a:t>
            </a:r>
            <a:r>
              <a:rPr lang="en-US" altLang="zh-CN" sz="1860" b="1" dirty="0"/>
              <a:t> P) {</a:t>
            </a:r>
            <a:endParaRPr lang="en-US" altLang="zh-CN" sz="1860" b="1" dirty="0"/>
          </a:p>
          <a:p>
            <a:pPr lvl="3" indent="-350520" eaLnBrk="1" hangingPunct="1">
              <a:lnSpc>
                <a:spcPct val="90000"/>
              </a:lnSpc>
            </a:pPr>
            <a:r>
              <a:rPr lang="en-US" altLang="zh-CN" sz="1815" b="1" dirty="0"/>
              <a:t>if (</a:t>
            </a:r>
            <a:r>
              <a:rPr lang="en-US" altLang="zh-CN" sz="1815" b="1" dirty="0">
                <a:sym typeface="Symbol" panose="05050102010706020507" pitchFamily="18" charset="2"/>
              </a:rPr>
              <a:t></a:t>
            </a:r>
            <a:r>
              <a:rPr lang="en-US" altLang="zh-CN" sz="1815" b="1" dirty="0">
                <a:sym typeface="+mn-ea"/>
              </a:rPr>
              <a:t> </a:t>
            </a:r>
            <a:r>
              <a:rPr lang="en-US" altLang="zh-CN" sz="1815" b="1" dirty="0">
                <a:sym typeface="Symbol" panose="05050102010706020507" pitchFamily="18" charset="2"/>
              </a:rPr>
              <a:t>== </a:t>
            </a:r>
            <a:r>
              <a:rPr lang="en-US" altLang="zh-CN" sz="1815" b="1" dirty="0">
                <a:sym typeface="+mn-ea"/>
              </a:rPr>
              <a:t>) nextFw[X] += currFw[A];</a:t>
            </a:r>
            <a:endParaRPr lang="en-US" altLang="zh-CN" sz="1815" b="1" dirty="0"/>
          </a:p>
          <a:p>
            <a:pPr lvl="3" indent="-350520" eaLnBrk="1" hangingPunct="1">
              <a:lnSpc>
                <a:spcPct val="90000"/>
              </a:lnSpc>
            </a:pPr>
            <a:r>
              <a:rPr lang="en-US" altLang="zh-CN" sz="1815" b="1" dirty="0"/>
              <a:t>else if (</a:t>
            </a:r>
            <a:r>
              <a:rPr lang="en-US" altLang="zh-CN" sz="1815" b="1" dirty="0">
                <a:sym typeface="Symbol" panose="05050102010706020507" pitchFamily="18" charset="2"/>
              </a:rPr>
              <a:t></a:t>
            </a:r>
            <a:r>
              <a:rPr lang="en-US" altLang="zh-CN" sz="1815" b="1" dirty="0"/>
              <a:t> </a:t>
            </a:r>
            <a:r>
              <a:rPr lang="en-US" altLang="zh-CN" sz="1815" b="1" dirty="0">
                <a:sym typeface="Symbol" panose="05050102010706020507" pitchFamily="18" charset="2"/>
              </a:rPr>
              <a:t></a:t>
            </a:r>
            <a:r>
              <a:rPr lang="en-US" altLang="zh-CN" sz="1815" b="1" dirty="0"/>
              <a:t> FIRST(</a:t>
            </a:r>
            <a:r>
              <a:rPr lang="en-US" altLang="zh-CN" sz="1815" b="1" dirty="0">
                <a:sym typeface="Symbol" panose="05050102010706020507" pitchFamily="18" charset="2"/>
              </a:rPr>
              <a:t></a:t>
            </a:r>
            <a:r>
              <a:rPr lang="en-US" altLang="zh-CN" sz="1815" b="1" dirty="0"/>
              <a:t>)) </a:t>
            </a:r>
            <a:r>
              <a:rPr lang="en-US" altLang="zh-CN" sz="1635" b="1" dirty="0"/>
              <a:t>nextFw[X] += (FIRST(</a:t>
            </a:r>
            <a:r>
              <a:rPr lang="en-US" altLang="zh-CN" sz="1635" b="1" dirty="0">
                <a:sym typeface="Symbol" panose="05050102010706020507" pitchFamily="18" charset="2"/>
              </a:rPr>
              <a:t></a:t>
            </a:r>
            <a:r>
              <a:rPr lang="en-US" altLang="zh-CN" sz="1635" b="1" dirty="0"/>
              <a:t>) – {</a:t>
            </a:r>
            <a:r>
              <a:rPr lang="en-US" altLang="zh-CN" sz="1635" b="1" dirty="0">
                <a:sym typeface="Symbol" panose="05050102010706020507" pitchFamily="18" charset="2"/>
              </a:rPr>
              <a:t></a:t>
            </a:r>
            <a:r>
              <a:rPr lang="en-US" altLang="zh-CN" sz="1635" b="1" dirty="0"/>
              <a:t>} + </a:t>
            </a:r>
            <a:r>
              <a:rPr lang="en-US" altLang="zh-CN" sz="1635" b="1" dirty="0">
                <a:solidFill>
                  <a:schemeClr val="tx1"/>
                </a:solidFill>
              </a:rPr>
              <a:t>currFw(A)</a:t>
            </a:r>
            <a:r>
              <a:rPr lang="en-US" altLang="zh-CN" sz="1635" b="1" dirty="0">
                <a:sym typeface="+mn-ea"/>
              </a:rPr>
              <a:t>);</a:t>
            </a:r>
            <a:endParaRPr lang="en-US" altLang="zh-CN" sz="1635" b="1" dirty="0">
              <a:solidFill>
                <a:schemeClr val="tx1"/>
              </a:solidFill>
            </a:endParaRPr>
          </a:p>
          <a:p>
            <a:pPr lvl="3" indent="-350520" eaLnBrk="1" hangingPunct="1">
              <a:lnSpc>
                <a:spcPct val="90000"/>
              </a:lnSpc>
            </a:pPr>
            <a:r>
              <a:rPr lang="en-US" altLang="zh-CN" sz="1815" b="1" dirty="0"/>
              <a:t>else </a:t>
            </a:r>
            <a:r>
              <a:rPr lang="en-US" altLang="zh-CN" sz="1815" b="1" dirty="0">
                <a:sym typeface="+mn-ea"/>
              </a:rPr>
              <a:t>nextFw[X]</a:t>
            </a:r>
            <a:r>
              <a:rPr lang="en-US" altLang="zh-CN" sz="1815" b="1" dirty="0"/>
              <a:t> += FIRST(</a:t>
            </a:r>
            <a:r>
              <a:rPr lang="en-US" altLang="zh-CN" sz="1815" b="1" dirty="0">
                <a:sym typeface="Symbol" panose="05050102010706020507" pitchFamily="18" charset="2"/>
              </a:rPr>
              <a:t></a:t>
            </a:r>
            <a:r>
              <a:rPr lang="en-US" altLang="zh-CN" sz="1815" b="1" dirty="0"/>
              <a:t>);  </a:t>
            </a:r>
            <a:endParaRPr lang="en-US" altLang="zh-CN" sz="1815" b="1" dirty="0"/>
          </a:p>
          <a:p>
            <a:pPr lvl="2" indent="-325120" eaLnBrk="1" hangingPunct="1">
              <a:lnSpc>
                <a:spcPct val="90000"/>
              </a:lnSpc>
            </a:pPr>
            <a:r>
              <a:rPr lang="en-US" altLang="zh-CN" sz="1860" b="1" dirty="0"/>
              <a:t>}</a:t>
            </a:r>
            <a:endParaRPr lang="en-US" altLang="zh-CN" sz="1860" b="1" dirty="0"/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195" b="1" dirty="0"/>
              <a:t>}</a:t>
            </a:r>
            <a:endParaRPr lang="en-US" altLang="zh-CN" sz="2195" b="1" dirty="0"/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b="1" dirty="0"/>
              <a:t>return currFw;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b="1" dirty="0"/>
              <a:t>}</a:t>
            </a:r>
            <a:endParaRPr lang="en-US" altLang="zh-CN" sz="2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编译程序</a:t>
            </a:r>
            <a:r>
              <a:rPr kumimoji="1" lang="zh-CN" altLang="en-US" sz="4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</a:t>
            </a:r>
            <a:r>
              <a:rPr kumimoji="1" lang="zh-CN" altLang="en-US" sz="4200" b="0" i="0" u="none" strike="noStrike" kern="0" cap="none" spc="0" normalizeH="0" baseline="0" noProof="0" smtClean="0">
                <a:ln>
                  <a:noFill/>
                </a:ln>
                <a:solidFill>
                  <a:srgbClr val="CC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逻辑结构</a:t>
            </a:r>
            <a:endParaRPr kumimoji="1" lang="zh-CN" altLang="en-US" sz="4200" b="0" i="0" u="none" strike="noStrike" kern="0" cap="none" spc="0" normalizeH="0" baseline="0" noProof="0" smtClean="0">
              <a:ln>
                <a:noFill/>
              </a:ln>
              <a:solidFill>
                <a:srgbClr val="CC66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30725"/>
          </a:xfrm>
        </p:spPr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</p:txBody>
      </p:sp>
      <p:sp>
        <p:nvSpPr>
          <p:cNvPr id="342020" name="Text Box 4"/>
          <p:cNvSpPr txBox="1"/>
          <p:nvPr/>
        </p:nvSpPr>
        <p:spPr>
          <a:xfrm>
            <a:off x="2209800" y="3048000"/>
            <a:ext cx="457200" cy="15684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1" name="Text Box 5"/>
          <p:cNvSpPr txBox="1"/>
          <p:nvPr/>
        </p:nvSpPr>
        <p:spPr>
          <a:xfrm>
            <a:off x="3200400" y="3048000"/>
            <a:ext cx="457200" cy="15684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2" name="Text Box 6"/>
          <p:cNvSpPr txBox="1"/>
          <p:nvPr/>
        </p:nvSpPr>
        <p:spPr>
          <a:xfrm>
            <a:off x="4191000" y="3048000"/>
            <a:ext cx="457200" cy="15684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3" name="Text Box 7"/>
          <p:cNvSpPr txBox="1"/>
          <p:nvPr/>
        </p:nvSpPr>
        <p:spPr>
          <a:xfrm>
            <a:off x="5105400" y="3048000"/>
            <a:ext cx="457200" cy="15684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4" name="Text Box 8"/>
          <p:cNvSpPr txBox="1"/>
          <p:nvPr/>
        </p:nvSpPr>
        <p:spPr>
          <a:xfrm>
            <a:off x="6019800" y="3048000"/>
            <a:ext cx="457200" cy="15684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5" name="Text Box 9"/>
          <p:cNvSpPr txBox="1"/>
          <p:nvPr/>
        </p:nvSpPr>
        <p:spPr>
          <a:xfrm>
            <a:off x="6858000" y="3048000"/>
            <a:ext cx="457200" cy="15684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6" name="Rectangle 10"/>
          <p:cNvSpPr/>
          <p:nvPr/>
        </p:nvSpPr>
        <p:spPr>
          <a:xfrm>
            <a:off x="2057400" y="1905000"/>
            <a:ext cx="5486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信息表管理程序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7" name="Rectangle 11"/>
          <p:cNvSpPr/>
          <p:nvPr/>
        </p:nvSpPr>
        <p:spPr>
          <a:xfrm>
            <a:off x="2133600" y="5334000"/>
            <a:ext cx="5410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错误检查和处理程序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8" name="AutoShape 12"/>
          <p:cNvSpPr/>
          <p:nvPr/>
        </p:nvSpPr>
        <p:spPr>
          <a:xfrm>
            <a:off x="914400" y="3352800"/>
            <a:ext cx="838200" cy="10668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29" name="AutoShape 13"/>
          <p:cNvSpPr/>
          <p:nvPr/>
        </p:nvSpPr>
        <p:spPr>
          <a:xfrm>
            <a:off x="7696200" y="3124200"/>
            <a:ext cx="609600" cy="13716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30" name="AutoShape 14"/>
          <p:cNvSpPr/>
          <p:nvPr/>
        </p:nvSpPr>
        <p:spPr>
          <a:xfrm>
            <a:off x="1676400" y="3581400"/>
            <a:ext cx="533400" cy="457200"/>
          </a:xfrm>
          <a:prstGeom prst="rightArrow">
            <a:avLst>
              <a:gd name="adj1" fmla="val 50000"/>
              <a:gd name="adj2" fmla="val 29139"/>
            </a:avLst>
          </a:prstGeom>
          <a:solidFill>
            <a:srgbClr val="CC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1" name="AutoShape 15"/>
          <p:cNvSpPr/>
          <p:nvPr/>
        </p:nvSpPr>
        <p:spPr>
          <a:xfrm>
            <a:off x="4648200" y="35814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2" name="AutoShape 16"/>
          <p:cNvSpPr/>
          <p:nvPr/>
        </p:nvSpPr>
        <p:spPr>
          <a:xfrm>
            <a:off x="5562600" y="35814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3" name="AutoShape 17"/>
          <p:cNvSpPr/>
          <p:nvPr/>
        </p:nvSpPr>
        <p:spPr>
          <a:xfrm>
            <a:off x="7315200" y="35814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4" name="AutoShape 18"/>
          <p:cNvSpPr/>
          <p:nvPr/>
        </p:nvSpPr>
        <p:spPr>
          <a:xfrm>
            <a:off x="6477000" y="35814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5" name="AutoShape 19"/>
          <p:cNvSpPr/>
          <p:nvPr/>
        </p:nvSpPr>
        <p:spPr>
          <a:xfrm>
            <a:off x="2667000" y="3581400"/>
            <a:ext cx="533400" cy="457200"/>
          </a:xfrm>
          <a:prstGeom prst="rightArrow">
            <a:avLst>
              <a:gd name="adj1" fmla="val 50000"/>
              <a:gd name="adj2" fmla="val 29139"/>
            </a:avLst>
          </a:prstGeom>
          <a:solidFill>
            <a:srgbClr val="CC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6" name="AutoShape 20"/>
          <p:cNvSpPr/>
          <p:nvPr/>
        </p:nvSpPr>
        <p:spPr>
          <a:xfrm>
            <a:off x="3657600" y="3581400"/>
            <a:ext cx="533400" cy="457200"/>
          </a:xfrm>
          <a:prstGeom prst="rightArrow">
            <a:avLst>
              <a:gd name="adj1" fmla="val 50000"/>
              <a:gd name="adj2" fmla="val 29139"/>
            </a:avLst>
          </a:prstGeom>
          <a:solidFill>
            <a:srgbClr val="CC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7" name="AutoShape 21"/>
          <p:cNvSpPr/>
          <p:nvPr/>
        </p:nvSpPr>
        <p:spPr>
          <a:xfrm>
            <a:off x="4267200" y="2362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8" name="AutoShape 22"/>
          <p:cNvSpPr/>
          <p:nvPr/>
        </p:nvSpPr>
        <p:spPr>
          <a:xfrm>
            <a:off x="3276600" y="2362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39" name="AutoShape 23"/>
          <p:cNvSpPr/>
          <p:nvPr/>
        </p:nvSpPr>
        <p:spPr>
          <a:xfrm>
            <a:off x="2209800" y="4648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0" name="AutoShape 24"/>
          <p:cNvSpPr/>
          <p:nvPr/>
        </p:nvSpPr>
        <p:spPr>
          <a:xfrm>
            <a:off x="3200400" y="45720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1" name="AutoShape 25"/>
          <p:cNvSpPr/>
          <p:nvPr/>
        </p:nvSpPr>
        <p:spPr>
          <a:xfrm>
            <a:off x="4267200" y="4648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2" name="AutoShape 26"/>
          <p:cNvSpPr/>
          <p:nvPr/>
        </p:nvSpPr>
        <p:spPr>
          <a:xfrm>
            <a:off x="5181600" y="4648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3" name="AutoShape 27"/>
          <p:cNvSpPr/>
          <p:nvPr/>
        </p:nvSpPr>
        <p:spPr>
          <a:xfrm>
            <a:off x="6096000" y="4648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4" name="AutoShape 28"/>
          <p:cNvSpPr/>
          <p:nvPr/>
        </p:nvSpPr>
        <p:spPr>
          <a:xfrm>
            <a:off x="6858000" y="4648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5" name="AutoShape 29"/>
          <p:cNvSpPr/>
          <p:nvPr/>
        </p:nvSpPr>
        <p:spPr>
          <a:xfrm>
            <a:off x="5181600" y="2362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6" name="AutoShape 30"/>
          <p:cNvSpPr/>
          <p:nvPr/>
        </p:nvSpPr>
        <p:spPr>
          <a:xfrm>
            <a:off x="6019800" y="2362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7" name="AutoShape 31"/>
          <p:cNvSpPr/>
          <p:nvPr/>
        </p:nvSpPr>
        <p:spPr>
          <a:xfrm>
            <a:off x="6858000" y="2362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2048" name="AutoShape 32"/>
          <p:cNvSpPr/>
          <p:nvPr/>
        </p:nvSpPr>
        <p:spPr>
          <a:xfrm>
            <a:off x="2209800" y="23622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4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4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nimBg="1"/>
      <p:bldP spid="342021" grpId="0" animBg="1"/>
      <p:bldP spid="342022" grpId="0" animBg="1"/>
      <p:bldP spid="342023" grpId="0" animBg="1"/>
      <p:bldP spid="342024" grpId="0" animBg="1"/>
      <p:bldP spid="342025" grpId="0" animBg="1"/>
      <p:bldP spid="342026" grpId="0" animBg="1"/>
      <p:bldP spid="342027" grpId="0" animBg="1"/>
      <p:bldP spid="342028" grpId="0" animBg="1"/>
      <p:bldP spid="342029" grpId="0" animBg="1"/>
      <p:bldP spid="342030" grpId="0" animBg="1"/>
      <p:bldP spid="342031" grpId="0" animBg="1"/>
      <p:bldP spid="342032" grpId="0" animBg="1"/>
      <p:bldP spid="342033" grpId="0" animBg="1"/>
      <p:bldP spid="342034" grpId="0" animBg="1"/>
      <p:bldP spid="342035" grpId="0" animBg="1"/>
      <p:bldP spid="342036" grpId="0" animBg="1"/>
      <p:bldP spid="342037" grpId="0" animBg="1"/>
      <p:bldP spid="342038" grpId="0" animBg="1"/>
      <p:bldP spid="342039" grpId="0" animBg="1"/>
      <p:bldP spid="342040" grpId="0" animBg="1"/>
      <p:bldP spid="342041" grpId="0" animBg="1"/>
      <p:bldP spid="342042" grpId="0" animBg="1"/>
      <p:bldP spid="342043" grpId="0" animBg="1"/>
      <p:bldP spid="342044" grpId="0" animBg="1"/>
      <p:bldP spid="342045" grpId="0" animBg="1"/>
      <p:bldP spid="342046" grpId="0" animBg="1"/>
      <p:bldP spid="342047" grpId="0" animBg="1"/>
      <p:bldP spid="3420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例题与练习</a:t>
            </a:r>
            <a:endParaRPr lang="zh-CN" altLang="en-US" dirty="0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/>
              <a:t>对文法</a:t>
            </a: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G[E]:</a:t>
            </a:r>
            <a:endParaRPr lang="en-US" altLang="zh-CN" sz="26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ETE’ 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E’ATE’| 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TFT’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T’MFT’|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F</a:t>
            </a:r>
            <a:r>
              <a:rPr lang="en-US" altLang="zh-CN" sz="2200" b="1" dirty="0">
                <a:solidFill>
                  <a:srgbClr val="0066FF"/>
                </a:solidFill>
                <a:sym typeface="Symbol" panose="05050102010706020507" pitchFamily="18" charset="2"/>
              </a:rPr>
              <a:t>(E)</a:t>
            </a:r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|i 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A+|- 	 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sz="2200" b="1" dirty="0">
                <a:solidFill>
                  <a:srgbClr val="0000FF"/>
                </a:solidFill>
                <a:sym typeface="Symbol" panose="05050102010706020507" pitchFamily="18" charset="2"/>
              </a:rPr>
              <a:t>M *|/</a:t>
            </a:r>
            <a:endParaRPr lang="en-US" altLang="zh-CN" sz="2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600" dirty="0"/>
              <a:t>求每个非终结符的</a:t>
            </a:r>
            <a:r>
              <a:rPr lang="en-US" altLang="zh-CN" sz="2600" dirty="0"/>
              <a:t>FOLLOW</a:t>
            </a:r>
            <a:r>
              <a:rPr lang="zh-CN" altLang="en-US" sz="2600" dirty="0"/>
              <a:t>集合。</a:t>
            </a:r>
            <a:endParaRPr lang="zh-CN" altLang="en-US" sz="2600" dirty="0"/>
          </a:p>
          <a:p>
            <a:pPr eaLnBrk="1" hangingPunct="1"/>
            <a:endParaRPr lang="zh-CN" altLang="en-US" sz="26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4005263" y="665163"/>
          <a:ext cx="4337685" cy="512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30"/>
                <a:gridCol w="1224915"/>
                <a:gridCol w="24282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First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Follow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 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) #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- </a:t>
                      </a:r>
                      <a:r>
                        <a:rPr lang="en-US" altLang="zh-CN">
                          <a:sym typeface="Symbol" panose="05050102010706020507" charset="0"/>
                        </a:rPr>
                        <a:t></a:t>
                      </a:r>
                      <a:endParaRPr lang="en-US" altLang="zh-CN">
                        <a:sym typeface="Symbol" panose="05050102010706020507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) #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 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ET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E’AT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+ - ) #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 / </a:t>
                      </a:r>
                      <a:r>
                        <a:rPr lang="en-US" altLang="zh-CN">
                          <a:sym typeface="Symbol" panose="05050102010706020507" charset="0"/>
                        </a:rPr>
                        <a:t></a:t>
                      </a:r>
                      <a:endParaRPr lang="en-US" altLang="zh-CN">
                        <a:sym typeface="Symbol" panose="05050102010706020507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1" indent="-325120" eaLnBrk="1" hangingPunct="1"/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TFT’  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 lvl="1" indent="-325120" eaLnBrk="1" hangingPunct="1"/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T’MFT’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 lvl="1" indent="-325120" eaLnBrk="1" hangingPunct="1"/>
                      <a:r>
                        <a:rPr lang="en-US" altLang="zh-CN" sz="1800">
                          <a:sym typeface="+mn-ea"/>
                        </a:rPr>
                        <a:t>+ - ) #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 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TF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T’MF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* / + - ) #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ATE’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( i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 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T’MFT’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sym typeface="Symbol" panose="05050102010706020507" pitchFamily="18" charset="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( i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求下列文法非终结符的</a:t>
            </a:r>
            <a:r>
              <a:rPr lang="en-US" altLang="zh-CN"/>
              <a:t>Follow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1)V</a:t>
            </a:r>
            <a:r>
              <a:rPr lang="en-US" altLang="zh-CN">
                <a:sym typeface="Symbol" panose="05050102010706020507" charset="0"/>
              </a:rPr>
              <a:t>N | N[E] 	EV|V+E		Ni</a:t>
            </a:r>
            <a:endParaRPr lang="en-US" altLang="zh-CN">
              <a:sym typeface="Symbol" panose="05050102010706020507" charset="0"/>
            </a:endParaRPr>
          </a:p>
          <a:p>
            <a:r>
              <a:rPr lang="en-US" altLang="zh-CN">
                <a:sym typeface="Symbol" panose="05050102010706020507" charset="0"/>
              </a:rPr>
              <a:t>2)SaABe 	Ab|Abc		Bd</a:t>
            </a:r>
            <a:endParaRPr lang="en-US" altLang="zh-CN">
              <a:sym typeface="Symbol" panose="05050102010706020507" charset="0"/>
            </a:endParaRPr>
          </a:p>
          <a:p>
            <a:r>
              <a:rPr lang="en-US" altLang="zh-CN">
                <a:sym typeface="Symbol" panose="05050102010706020507" charset="0"/>
              </a:rPr>
              <a:t>3)SSbA|aA 		ABc		BSd|d</a:t>
            </a:r>
            <a:endParaRPr lang="en-US" altLang="zh-CN">
              <a:sym typeface="Symbol" panose="05050102010706020507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43000" y="3535363"/>
          <a:ext cx="639921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70"/>
                <a:gridCol w="1061085"/>
                <a:gridCol w="44983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first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 +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]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 </a:t>
                      </a:r>
                      <a:r>
                        <a:rPr lang="en-US" altLang="zh-CN" sz="1800">
                          <a:sym typeface="+mn-ea"/>
                        </a:rPr>
                        <a:t># +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 i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4.1 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878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latin typeface="Verdana" panose="020B0604030504040204" pitchFamily="34" charset="0"/>
                <a:sym typeface="Symbol" panose="05050102010706020507" pitchFamily="18" charset="2"/>
              </a:rPr>
              <a:t>令</a:t>
            </a:r>
            <a:r>
              <a:rPr lang="en-US" altLang="zh-CN" b="1" dirty="0">
                <a:latin typeface="Verdana" panose="020B0604030504040204" pitchFamily="34" charset="0"/>
                <a:sym typeface="Symbol" panose="05050102010706020507" pitchFamily="18" charset="2"/>
              </a:rPr>
              <a:t>XV</a:t>
            </a:r>
            <a:r>
              <a:rPr lang="en-US" altLang="zh-CN" b="1" baseline="-25000" dirty="0">
                <a:latin typeface="Verdan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Verdana" panose="020B0604030504040204" pitchFamily="34" charset="0"/>
                <a:sym typeface="Symbol" panose="05050102010706020507" pitchFamily="18" charset="2"/>
              </a:rPr>
              <a:t>，有如下断言：</a:t>
            </a:r>
            <a:endParaRPr lang="zh-CN" altLang="en-US" dirty="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62500" name="Text Box 4"/>
          <p:cNvSpPr txBox="1"/>
          <p:nvPr/>
        </p:nvSpPr>
        <p:spPr>
          <a:xfrm>
            <a:off x="1028700" y="1587500"/>
            <a:ext cx="271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 FIRST(X)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2501" name="Text Box 5"/>
          <p:cNvSpPr txBox="1"/>
          <p:nvPr/>
        </p:nvSpPr>
        <p:spPr>
          <a:xfrm>
            <a:off x="1028700" y="2273300"/>
            <a:ext cx="3073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 FOLLOW(X)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2502" name="Text Box 6"/>
          <p:cNvSpPr txBox="1"/>
          <p:nvPr/>
        </p:nvSpPr>
        <p:spPr>
          <a:xfrm>
            <a:off x="1028700" y="2997200"/>
            <a:ext cx="27051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# FIRST(X)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2503" name="Text Box 7"/>
          <p:cNvSpPr txBox="1"/>
          <p:nvPr/>
        </p:nvSpPr>
        <p:spPr>
          <a:xfrm>
            <a:off x="1016000" y="3695700"/>
            <a:ext cx="31369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# FOLLOW(X)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2504" name="Text Box 8"/>
          <p:cNvSpPr txBox="1"/>
          <p:nvPr/>
        </p:nvSpPr>
        <p:spPr>
          <a:xfrm>
            <a:off x="4508500" y="1574800"/>
            <a:ext cx="1727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可能为真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2505" name="Text Box 9"/>
          <p:cNvSpPr txBox="1"/>
          <p:nvPr/>
        </p:nvSpPr>
        <p:spPr>
          <a:xfrm>
            <a:off x="4584700" y="2209800"/>
            <a:ext cx="2692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一定不为真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2506" name="Text Box 10"/>
          <p:cNvSpPr txBox="1"/>
          <p:nvPr/>
        </p:nvSpPr>
        <p:spPr>
          <a:xfrm>
            <a:off x="4622800" y="2933700"/>
            <a:ext cx="2171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一定不为真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2507" name="Text Box 11"/>
          <p:cNvSpPr txBox="1"/>
          <p:nvPr/>
        </p:nvSpPr>
        <p:spPr>
          <a:xfrm>
            <a:off x="4660900" y="3594100"/>
            <a:ext cx="18415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可能为真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sp>
        <p:nvSpPr>
          <p:cNvPr id="3635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自顶向下的语法分析过程：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为了实现无回溯的自顶向下语法分析，需满足</a:t>
            </a:r>
            <a:endParaRPr lang="zh-CN" altLang="en-US" dirty="0"/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G</a:t>
            </a:r>
            <a:r>
              <a:rPr lang="zh-CN" altLang="en-US" dirty="0"/>
              <a:t>中的每个产生式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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|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|…|</a:t>
            </a:r>
            <a:r>
              <a:rPr lang="en-US" altLang="zh-CN" baseline="-25000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满足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FIRST(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  FIRST(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) = 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(1</a:t>
            </a:r>
            <a:r>
              <a:rPr lang="en-US" altLang="zh-CN" dirty="0">
                <a:ea typeface="方正舒体" panose="02010601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ym typeface="Symbol" panose="05050102010706020507" pitchFamily="18" charset="2"/>
              </a:rPr>
              <a:t>i, j </a:t>
            </a:r>
            <a:r>
              <a:rPr lang="en-US" altLang="zh-CN" dirty="0">
                <a:ea typeface="方正舒体" panose="02010601030101010101" pitchFamily="2" charset="-122"/>
                <a:sym typeface="Symbol" panose="05050102010706020507" pitchFamily="18" charset="2"/>
              </a:rPr>
              <a:t>m, ij)</a:t>
            </a:r>
            <a:endParaRPr lang="en-US" altLang="zh-CN" dirty="0">
              <a:ea typeface="方正舒体" panose="02010601030101010101" pitchFamily="2" charset="-122"/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若有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dirty="0">
                <a:sym typeface="Symbol" panose="05050102010706020507" pitchFamily="18" charset="2"/>
              </a:rPr>
              <a:t> ,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>
                <a:sym typeface="Symbol" panose="05050102010706020507" pitchFamily="18" charset="2"/>
              </a:rPr>
              <a:t>FIRST(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  FOLLOW(A) = , (i=1..m,</a:t>
            </a:r>
            <a:r>
              <a:rPr lang="en-US" altLang="zh-CN" dirty="0">
                <a:ea typeface="方正舒体" panose="02010601030101010101" pitchFamily="2" charset="-122"/>
                <a:sym typeface="Symbol" panose="05050102010706020507" pitchFamily="18" charset="2"/>
              </a:rPr>
              <a:t> ij)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把满足上述条件的文法称为</a:t>
            </a:r>
            <a:r>
              <a:rPr lang="en-US" altLang="zh-CN" dirty="0">
                <a:sym typeface="Symbol" panose="05050102010706020507" pitchFamily="18" charset="2"/>
              </a:rPr>
              <a:t>LL(1)</a:t>
            </a:r>
            <a:r>
              <a:rPr lang="zh-CN" altLang="en-US" dirty="0">
                <a:sym typeface="Symbol" panose="05050102010706020507" pitchFamily="18" charset="2"/>
              </a:rPr>
              <a:t>文法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自左向右扫描</a:t>
            </a:r>
            <a:r>
              <a:rPr lang="en-US" altLang="zh-CN" dirty="0">
                <a:sym typeface="Symbol" panose="05050102010706020507" pitchFamily="18" charset="2"/>
              </a:rPr>
              <a:t>L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最左推导</a:t>
            </a:r>
            <a:r>
              <a:rPr lang="en-US" altLang="zh-CN" dirty="0">
                <a:sym typeface="Symbol" panose="05050102010706020507" pitchFamily="18" charset="2"/>
              </a:rPr>
              <a:t>L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向前查看一个字符</a:t>
            </a:r>
            <a:r>
              <a:rPr lang="en-US" altLang="zh-CN" dirty="0">
                <a:sym typeface="Symbol" panose="05050102010706020507" pitchFamily="18" charset="2"/>
              </a:rPr>
              <a:t>(1)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6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0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57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7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8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9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某些非</a:t>
            </a:r>
            <a:r>
              <a:rPr lang="en-US" altLang="zh-CN" b="1" dirty="0"/>
              <a:t>LL(1)</a:t>
            </a:r>
            <a:r>
              <a:rPr lang="zh-CN" altLang="en-US" b="1" dirty="0"/>
              <a:t>文法的改造</a:t>
            </a:r>
            <a:endParaRPr lang="zh-CN" altLang="en-US" b="1" dirty="0"/>
          </a:p>
        </p:txBody>
      </p:sp>
      <p:sp>
        <p:nvSpPr>
          <p:cNvPr id="364547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600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600" dirty="0">
                <a:latin typeface="宋体" panose="02010600030101010101" pitchFamily="2" charset="-122"/>
                <a:sym typeface="Symbol" panose="05050102010706020507" pitchFamily="18" charset="2"/>
              </a:rPr>
              <a:t>）消除左递归</a:t>
            </a:r>
            <a:endParaRPr lang="zh-CN" altLang="en-US" sz="26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600" dirty="0"/>
              <a:t>提取公因子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	 若有形如</a:t>
            </a:r>
            <a:r>
              <a:rPr lang="en-US" altLang="zh-CN" sz="2600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 </a:t>
            </a:r>
            <a:r>
              <a:rPr lang="en-US" altLang="zh-CN" sz="2600" baseline="-25000" dirty="0">
                <a:sym typeface="Symbol" panose="05050102010706020507" pitchFamily="18" charset="2"/>
              </a:rPr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|</a:t>
            </a:r>
            <a:r>
              <a:rPr lang="en-US" altLang="zh-CN" sz="2600" baseline="-25000" dirty="0">
                <a:sym typeface="Symbol" panose="05050102010706020507" pitchFamily="18" charset="2"/>
              </a:rPr>
              <a:t>2 </a:t>
            </a:r>
            <a:r>
              <a:rPr lang="en-US" altLang="zh-CN" sz="2600" dirty="0">
                <a:sym typeface="Symbol" panose="05050102010706020507" pitchFamily="18" charset="2"/>
              </a:rPr>
              <a:t>|…| </a:t>
            </a:r>
            <a:r>
              <a:rPr lang="en-US" altLang="zh-CN" sz="2600" baseline="-25000" dirty="0">
                <a:sym typeface="Symbol" panose="05050102010706020507" pitchFamily="18" charset="2"/>
              </a:rPr>
              <a:t>n</a:t>
            </a:r>
            <a:endParaRPr lang="en-US" altLang="zh-CN" sz="2600" baseline="-250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600" dirty="0"/>
              <a:t>提取公因子</a:t>
            </a:r>
            <a:r>
              <a:rPr lang="zh-CN" altLang="en-US" sz="2600" dirty="0">
                <a:sym typeface="Symbol" panose="05050102010706020507" pitchFamily="18" charset="2"/>
              </a:rPr>
              <a:t>后，上述产生式被替换为：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sz="2250" dirty="0"/>
              <a:t>A </a:t>
            </a:r>
            <a:r>
              <a:rPr lang="en-US" altLang="zh-CN" sz="2250" dirty="0">
                <a:sym typeface="Symbol" panose="05050102010706020507" pitchFamily="18" charset="2"/>
              </a:rPr>
              <a:t> A’</a:t>
            </a:r>
            <a:endParaRPr lang="en-US" altLang="zh-CN" sz="2250" dirty="0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sz="2250" dirty="0">
                <a:sym typeface="Symbol" panose="05050102010706020507" pitchFamily="18" charset="2"/>
              </a:rPr>
              <a:t>A’ </a:t>
            </a:r>
            <a:r>
              <a:rPr lang="en-US" altLang="zh-CN" sz="2250" baseline="-25000" dirty="0">
                <a:sym typeface="Symbol" panose="05050102010706020507" pitchFamily="18" charset="2"/>
              </a:rPr>
              <a:t> </a:t>
            </a:r>
            <a:r>
              <a:rPr lang="en-US" altLang="zh-CN" sz="2250" dirty="0">
                <a:sym typeface="Symbol" panose="05050102010706020507" pitchFamily="18" charset="2"/>
              </a:rPr>
              <a:t></a:t>
            </a:r>
            <a:r>
              <a:rPr lang="en-US" altLang="zh-CN" sz="2250" baseline="-25000" dirty="0">
                <a:sym typeface="Symbol" panose="05050102010706020507" pitchFamily="18" charset="2"/>
              </a:rPr>
              <a:t>1</a:t>
            </a:r>
            <a:r>
              <a:rPr lang="en-US" altLang="zh-CN" sz="2250" dirty="0">
                <a:sym typeface="Symbol" panose="05050102010706020507" pitchFamily="18" charset="2"/>
              </a:rPr>
              <a:t>|</a:t>
            </a:r>
            <a:r>
              <a:rPr lang="en-US" altLang="zh-CN" sz="2250" baseline="-25000" dirty="0">
                <a:sym typeface="Symbol" panose="05050102010706020507" pitchFamily="18" charset="2"/>
              </a:rPr>
              <a:t>2</a:t>
            </a:r>
            <a:r>
              <a:rPr lang="en-US" altLang="zh-CN" sz="2250" dirty="0">
                <a:sym typeface="Symbol" panose="05050102010706020507" pitchFamily="18" charset="2"/>
              </a:rPr>
              <a:t>|…|</a:t>
            </a:r>
            <a:r>
              <a:rPr lang="en-US" altLang="zh-CN" sz="2250" baseline="-25000" dirty="0">
                <a:sym typeface="Symbol" panose="05050102010706020507" pitchFamily="18" charset="2"/>
              </a:rPr>
              <a:t>n</a:t>
            </a:r>
            <a:endParaRPr lang="en-US" altLang="zh-CN" sz="2250" baseline="-250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600" baseline="-25000" dirty="0">
              <a:sym typeface="Symbol" panose="05050102010706020507" pitchFamily="18" charset="2"/>
            </a:endParaRPr>
          </a:p>
        </p:txBody>
      </p:sp>
      <p:sp>
        <p:nvSpPr>
          <p:cNvPr id="364548" name="Text Box 4"/>
          <p:cNvSpPr txBox="1"/>
          <p:nvPr/>
        </p:nvSpPr>
        <p:spPr>
          <a:xfrm>
            <a:off x="838200" y="4266883"/>
            <a:ext cx="72374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69900" indent="-469900">
              <a:spcBef>
                <a:spcPct val="50000"/>
              </a:spcBef>
              <a:buClr>
                <a:srgbClr val="00CC00"/>
              </a:buClr>
              <a:buSzTx/>
            </a:pPr>
            <a:r>
              <a: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若</a:t>
            </a: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1~n</a:t>
            </a:r>
            <a:r>
              <a: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之间还有公因子，则继续提取</a:t>
            </a:r>
            <a:endParaRPr lang="zh-CN" altLang="en-US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LL(1)</a:t>
            </a:r>
            <a:r>
              <a:rPr lang="zh-CN" altLang="en-US" dirty="0"/>
              <a:t>文法的递归下降分析法</a:t>
            </a:r>
            <a:endParaRPr lang="zh-CN" altLang="en-US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递归下降分析法的原理：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indent="-325120" eaLnBrk="1" hangingPunct="1"/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对于文法的每个非终结符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根据其各候选式的结构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为其建立一个递归的子程序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),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用于识别该非终结符所表示的语法范畴。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递归下降分析法</a:t>
            </a:r>
            <a:r>
              <a:rPr lang="en-US" altLang="zh-CN" dirty="0"/>
              <a:t>1/2</a:t>
            </a:r>
            <a:endParaRPr lang="en-US" altLang="zh-CN" dirty="0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产生式</a:t>
            </a:r>
            <a:r>
              <a:rPr lang="en-US" altLang="zh-CN" sz="2000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lang="en-US" altLang="zh-CN" sz="2000" dirty="0">
                <a:solidFill>
                  <a:srgbClr val="FF0066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sz="2000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+TE</a:t>
            </a:r>
            <a:r>
              <a:rPr lang="en-US" altLang="zh-CN" sz="2000" dirty="0">
                <a:solidFill>
                  <a:srgbClr val="FF0066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’ | </a:t>
            </a:r>
            <a:r>
              <a:rPr lang="en-US" altLang="zh-CN" sz="2000" dirty="0">
                <a:solidFill>
                  <a:srgbClr val="FF0066"/>
                </a:solidFill>
                <a:ea typeface="华文中宋" panose="02010600040101010101" pitchFamily="2" charset="-122"/>
                <a:sym typeface="Symbol" panose="05050102010706020507" charset="0"/>
              </a:rPr>
              <a:t></a:t>
            </a:r>
            <a:r>
              <a:rPr lang="en-US" altLang="zh-CN" sz="2000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相应的子程序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函数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800" dirty="0">
                <a:ea typeface="华文中宋" panose="02010600040101010101" pitchFamily="2" charset="-122"/>
              </a:rPr>
              <a:t>expr_prime( ){		</a:t>
            </a:r>
            <a:endParaRPr lang="en-US" altLang="zh-CN" sz="28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en-US" altLang="zh-CN" sz="2400" dirty="0">
                <a:ea typeface="华文中宋" panose="02010600040101010101" pitchFamily="2" charset="-122"/>
              </a:rPr>
              <a:t>if(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match(PLUS)</a:t>
            </a:r>
            <a:r>
              <a:rPr lang="en-US" altLang="zh-CN" sz="2400" dirty="0">
                <a:ea typeface="华文中宋" panose="02010600040101010101" pitchFamily="2" charset="-122"/>
              </a:rPr>
              <a:t>){ //Lookahead=PLUS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en-US" altLang="zh-CN" sz="2400" dirty="0">
                <a:ea typeface="华文中宋" panose="02010600040101010101" pitchFamily="2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advance( );//Lookahead=nexttoken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en-US" altLang="zh-CN" sz="2400" dirty="0">
                <a:ea typeface="华文中宋" panose="02010600040101010101" pitchFamily="2" charset="-122"/>
              </a:rPr>
              <a:t>   term( );			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en-US" altLang="zh-CN" sz="2400" dirty="0">
                <a:ea typeface="华文中宋" panose="02010600040101010101" pitchFamily="2" charset="-122"/>
              </a:rPr>
              <a:t>   expr_prime( ); }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en-US" altLang="zh-CN" sz="2400" dirty="0">
                <a:ea typeface="华文中宋" panose="02010600040101010101" pitchFamily="2" charset="-122"/>
              </a:rPr>
              <a:t>if(match(</a:t>
            </a:r>
            <a:r>
              <a:rPr lang="zh-CN" altLang="en-US" sz="2400" dirty="0">
                <a:ea typeface="华文中宋" panose="02010600040101010101" pitchFamily="2" charset="-122"/>
              </a:rPr>
              <a:t>分号、右括号</a:t>
            </a:r>
            <a:r>
              <a:rPr lang="en-US" altLang="zh-CN" sz="2400" dirty="0">
                <a:ea typeface="华文中宋" panose="02010600040101010101" pitchFamily="2" charset="-122"/>
              </a:rPr>
              <a:t>){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en-US" altLang="zh-CN" sz="2400" dirty="0">
                <a:ea typeface="华文中宋" panose="02010600040101010101" pitchFamily="2" charset="-122"/>
              </a:rPr>
              <a:t>    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en-US" altLang="zh-CN" sz="2400" dirty="0">
                <a:ea typeface="华文中宋" panose="02010600040101010101" pitchFamily="2" charset="-122"/>
              </a:rPr>
              <a:t>}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lvl="1" indent="-325120" eaLnBrk="1" hangingPunct="1"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出错处理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ea typeface="华文中宋" panose="02010600040101010101" pitchFamily="2" charset="-122"/>
              </a:rPr>
              <a:t>}</a:t>
            </a:r>
            <a:endParaRPr lang="en-US" altLang="zh-CN" sz="2800" dirty="0">
              <a:ea typeface="华文中宋" panose="02010600040101010101" pitchFamily="2" charset="-122"/>
            </a:endParaRPr>
          </a:p>
        </p:txBody>
      </p:sp>
      <p:sp>
        <p:nvSpPr>
          <p:cNvPr id="31747" name="Text Box 4"/>
          <p:cNvSpPr txBox="1"/>
          <p:nvPr/>
        </p:nvSpPr>
        <p:spPr>
          <a:xfrm>
            <a:off x="2441575" y="6135370"/>
            <a:ext cx="4860925" cy="5715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469900" indent="-469900">
              <a:spcBef>
                <a:spcPct val="50000"/>
              </a:spcBef>
              <a:buClr>
                <a:srgbClr val="00CC00"/>
              </a:buClr>
              <a:buSzTx/>
            </a:pPr>
            <a:r>
              <a:rPr lang="en-US" altLang="zh-CN" sz="30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  +  i  * j  - k    </a:t>
            </a:r>
            <a:endParaRPr lang="en-US" altLang="zh-CN" sz="3000" b="1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6597" name="Rectangle 5"/>
          <p:cNvSpPr/>
          <p:nvPr/>
        </p:nvSpPr>
        <p:spPr>
          <a:xfrm>
            <a:off x="2894013" y="6135370"/>
            <a:ext cx="468312" cy="539750"/>
          </a:xfrm>
          <a:prstGeom prst="rect">
            <a:avLst/>
          </a:prstGeom>
          <a:solidFill>
            <a:srgbClr val="00FFFF">
              <a:alpha val="34900"/>
            </a:srgbClr>
          </a:solidFill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6598" name="Rectangle 6"/>
          <p:cNvSpPr/>
          <p:nvPr/>
        </p:nvSpPr>
        <p:spPr>
          <a:xfrm>
            <a:off x="1066483" y="2286000"/>
            <a:ext cx="5365750" cy="684213"/>
          </a:xfrm>
          <a:prstGeom prst="rect">
            <a:avLst/>
          </a:prstGeom>
          <a:solidFill>
            <a:srgbClr val="00CCFF">
              <a:alpha val="25098"/>
            </a:srgbClr>
          </a:solidFill>
          <a:ln w="9525">
            <a:noFill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6599" name="Rectangle 7"/>
          <p:cNvSpPr/>
          <p:nvPr/>
        </p:nvSpPr>
        <p:spPr>
          <a:xfrm>
            <a:off x="1066483" y="2970213"/>
            <a:ext cx="5365750" cy="684212"/>
          </a:xfrm>
          <a:prstGeom prst="rect">
            <a:avLst/>
          </a:prstGeom>
          <a:solidFill>
            <a:srgbClr val="00CCFF">
              <a:alpha val="25098"/>
            </a:srgbClr>
          </a:solidFill>
          <a:ln w="9525">
            <a:noFill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0533 0.0025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7" grpId="0" bldLvl="0" animBg="1"/>
      <p:bldP spid="366597" grpId="1" bldLvl="0" animBg="1"/>
      <p:bldP spid="366598" grpId="0" bldLvl="0" animBg="1"/>
      <p:bldP spid="366598" grpId="1" bldLvl="0" animBg="1"/>
      <p:bldP spid="36659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递归下降分析法</a:t>
            </a:r>
            <a:r>
              <a:rPr lang="en-US" altLang="zh-CN" dirty="0"/>
              <a:t>2/2</a:t>
            </a:r>
            <a:endParaRPr lang="en-US" altLang="zh-CN" dirty="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验证</a:t>
            </a:r>
            <a:r>
              <a:rPr lang="zh-CN" altLang="en-US" dirty="0"/>
              <a:t>文法</a:t>
            </a:r>
            <a:r>
              <a:rPr lang="en-US" altLang="zh-CN" b="1" dirty="0">
                <a:solidFill>
                  <a:srgbClr val="FF3300"/>
                </a:solidFill>
              </a:rPr>
              <a:t>G[statements]:</a:t>
            </a:r>
            <a:endParaRPr lang="en-US" altLang="zh-CN" b="1" dirty="0">
              <a:solidFill>
                <a:srgbClr val="FF3300"/>
              </a:solidFill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i="1" dirty="0"/>
              <a:t>statements</a:t>
            </a:r>
            <a:r>
              <a:rPr lang="en-US" altLang="zh-CN" i="1" dirty="0">
                <a:sym typeface="Symbol" panose="05050102010706020507" pitchFamily="18" charset="2"/>
              </a:rPr>
              <a:t> expression;statements |  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i="1" dirty="0">
                <a:sym typeface="Symbol" panose="05050102010706020507" pitchFamily="18" charset="2"/>
              </a:rPr>
              <a:t>expression term expression’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i="1" dirty="0">
                <a:sym typeface="Symbol" panose="05050102010706020507" pitchFamily="18" charset="2"/>
              </a:rPr>
              <a:t>expression’ +term expression’ | 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i="1" dirty="0">
                <a:sym typeface="Symbol" panose="05050102010706020507" pitchFamily="18" charset="2"/>
              </a:rPr>
              <a:t>term factor term’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i="1" dirty="0">
                <a:sym typeface="Symbol" panose="05050102010706020507" pitchFamily="18" charset="2"/>
              </a:rPr>
              <a:t>term’  *factor term’ | 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i="1" dirty="0">
                <a:sym typeface="Symbol" panose="05050102010706020507" pitchFamily="18" charset="2"/>
              </a:rPr>
              <a:t>factor   num_or_id | (expression)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为</a:t>
            </a:r>
            <a:r>
              <a:rPr lang="en-US" altLang="zh-CN" b="1" dirty="0">
                <a:solidFill>
                  <a:srgbClr val="FF0066"/>
                </a:solidFill>
              </a:rPr>
              <a:t>LL(1)</a:t>
            </a:r>
            <a:r>
              <a:rPr lang="zh-CN" altLang="en-US" dirty="0"/>
              <a:t>文法条件。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</a:rPr>
              <a:t>该文法对应的递归下降分析法代码是？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LL(1)</a:t>
            </a:r>
            <a:r>
              <a:rPr lang="zh-CN" altLang="en-US" dirty="0">
                <a:solidFill>
                  <a:schemeClr val="tx1"/>
                </a:solidFill>
              </a:rPr>
              <a:t>文法回顾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8643" name="Text Box 3"/>
          <p:cNvSpPr txBox="1"/>
          <p:nvPr/>
        </p:nvSpPr>
        <p:spPr>
          <a:xfrm>
            <a:off x="3059113" y="5029200"/>
            <a:ext cx="2233612" cy="6080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LL(1)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文法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4" name="AutoShape 4"/>
          <p:cNvSpPr/>
          <p:nvPr/>
        </p:nvSpPr>
        <p:spPr>
          <a:xfrm>
            <a:off x="2260600" y="3435350"/>
            <a:ext cx="4389438" cy="1162050"/>
          </a:xfrm>
          <a:prstGeom prst="wedgeRoundRectCallout">
            <a:avLst>
              <a:gd name="adj1" fmla="val -16185"/>
              <a:gd name="adj2" fmla="val 82514"/>
              <a:gd name="adj3" fmla="val 16667"/>
            </a:avLst>
          </a:prstGeom>
          <a:solidFill>
            <a:schemeClr val="accent1">
              <a:alpha val="52155"/>
            </a:schemeClr>
          </a:solidFill>
          <a:ln w="28575" cap="flat" cmpd="sng">
            <a:solidFill>
              <a:schemeClr val="tx1"/>
            </a:solidFill>
            <a:prstDash val="lgDash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无（最）左递归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（最）左公因子要合并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5" name="AutoShape 5"/>
          <p:cNvSpPr/>
          <p:nvPr/>
        </p:nvSpPr>
        <p:spPr>
          <a:xfrm>
            <a:off x="2692400" y="3341688"/>
            <a:ext cx="5014913" cy="1371600"/>
          </a:xfrm>
          <a:prstGeom prst="wedgeRoundRectCallout">
            <a:avLst>
              <a:gd name="adj1" fmla="val -20306"/>
              <a:gd name="adj2" fmla="val 72106"/>
              <a:gd name="adj3" fmla="val 16667"/>
            </a:avLst>
          </a:prstGeom>
          <a:solidFill>
            <a:schemeClr val="accent1">
              <a:alpha val="52155"/>
            </a:schemeClr>
          </a:solidFill>
          <a:ln w="28575" cap="flat" cmpd="sng">
            <a:solidFill>
              <a:schemeClr val="tx1"/>
            </a:solidFill>
            <a:prstDash val="lgDash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First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集不相交，或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First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集与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Follow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集（当产生式的某可选右则可推出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）不相交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6" name="Text Box 6"/>
          <p:cNvSpPr txBox="1"/>
          <p:nvPr/>
        </p:nvSpPr>
        <p:spPr>
          <a:xfrm>
            <a:off x="2546350" y="2090738"/>
            <a:ext cx="3238500" cy="60801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递归下降分析法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7" name="AutoShape 7"/>
          <p:cNvSpPr/>
          <p:nvPr/>
        </p:nvSpPr>
        <p:spPr>
          <a:xfrm>
            <a:off x="3433763" y="2987675"/>
            <a:ext cx="4832350" cy="1058863"/>
          </a:xfrm>
          <a:prstGeom prst="wedgeRoundRectCallout">
            <a:avLst>
              <a:gd name="adj1" fmla="val -25394"/>
              <a:gd name="adj2" fmla="val -75935"/>
              <a:gd name="adj3" fmla="val 16667"/>
            </a:avLst>
          </a:prstGeom>
          <a:solidFill>
            <a:schemeClr val="accent1">
              <a:alpha val="52155"/>
            </a:schemeClr>
          </a:solidFill>
          <a:ln w="28575" cap="flat" cmpd="sng">
            <a:solidFill>
              <a:schemeClr val="tx1"/>
            </a:solidFill>
            <a:prstDash val="lgDash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非终结符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=&gt;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一个递归的子函数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8" name="AutoShape 8"/>
          <p:cNvSpPr/>
          <p:nvPr/>
        </p:nvSpPr>
        <p:spPr>
          <a:xfrm>
            <a:off x="482600" y="2927350"/>
            <a:ext cx="3265488" cy="1069975"/>
          </a:xfrm>
          <a:prstGeom prst="wedgeRoundRectCallout">
            <a:avLst>
              <a:gd name="adj1" fmla="val 29532"/>
              <a:gd name="adj2" fmla="val -68398"/>
              <a:gd name="adj3" fmla="val 16667"/>
            </a:avLst>
          </a:prstGeom>
          <a:solidFill>
            <a:schemeClr val="accent1">
              <a:alpha val="5215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自顶向下分析程序的手工构造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9" name="Line 9"/>
          <p:cNvSpPr/>
          <p:nvPr/>
        </p:nvSpPr>
        <p:spPr>
          <a:xfrm>
            <a:off x="4022725" y="2690813"/>
            <a:ext cx="0" cy="2325687"/>
          </a:xfrm>
          <a:prstGeom prst="line">
            <a:avLst/>
          </a:prstGeom>
          <a:ln w="28575" cap="flat" cmpd="sng">
            <a:solidFill>
              <a:schemeClr val="tx1"/>
            </a:solidFill>
            <a:prstDash val="lgDash"/>
            <a:round/>
            <a:headEnd type="none" w="med" len="med"/>
            <a:tailEnd type="triangle" w="lg" len="lg"/>
          </a:ln>
        </p:spPr>
      </p:sp>
      <p:sp>
        <p:nvSpPr>
          <p:cNvPr id="368650" name="AutoShape 10"/>
          <p:cNvSpPr/>
          <p:nvPr/>
        </p:nvSpPr>
        <p:spPr>
          <a:xfrm>
            <a:off x="5878513" y="1423988"/>
            <a:ext cx="3265487" cy="2455862"/>
          </a:xfrm>
          <a:prstGeom prst="cloudCallout">
            <a:avLst>
              <a:gd name="adj1" fmla="val -52819"/>
              <a:gd name="adj2" fmla="val 19037"/>
            </a:avLst>
          </a:prstGeom>
          <a:solidFill>
            <a:srgbClr val="C0C0C0">
              <a:alpha val="5215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是否存在向顶向下分析程序的自动构造方法？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animBg="1"/>
      <p:bldP spid="368644" grpId="0" animBg="1"/>
      <p:bldP spid="368644" grpId="1" animBg="1"/>
      <p:bldP spid="368645" grpId="0" animBg="1"/>
      <p:bldP spid="368645" grpId="1" animBg="1"/>
      <p:bldP spid="368646" grpId="0" animBg="1"/>
      <p:bldP spid="368647" grpId="0" animBg="1"/>
      <p:bldP spid="368647" grpId="1" animBg="1"/>
      <p:bldP spid="368648" grpId="0" animBg="1"/>
      <p:bldP spid="368648" grpId="1" animBg="1"/>
      <p:bldP spid="3686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自动构造自顶向下分析程序的思想</a:t>
            </a:r>
            <a:endParaRPr lang="zh-CN" altLang="en-US" dirty="0"/>
          </a:p>
        </p:txBody>
      </p:sp>
      <p:sp>
        <p:nvSpPr>
          <p:cNvPr id="369667" name="Text Box 3"/>
          <p:cNvSpPr txBox="1"/>
          <p:nvPr/>
        </p:nvSpPr>
        <p:spPr>
          <a:xfrm>
            <a:off x="3689350" y="2527300"/>
            <a:ext cx="3514725" cy="1830388"/>
          </a:xfrm>
          <a:prstGeom prst="rect">
            <a:avLst/>
          </a:prstGeom>
          <a:solidFill>
            <a:srgbClr val="FFFF00">
              <a:alpha val="54900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预测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语法分析机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9668" name="Group 4"/>
          <p:cNvGrpSpPr/>
          <p:nvPr/>
        </p:nvGrpSpPr>
        <p:grpSpPr>
          <a:xfrm>
            <a:off x="2598738" y="4362450"/>
            <a:ext cx="5130800" cy="1185863"/>
            <a:chOff x="1637" y="2748"/>
            <a:chExt cx="3232" cy="747"/>
          </a:xfrm>
        </p:grpSpPr>
        <p:sp>
          <p:nvSpPr>
            <p:cNvPr id="34820" name="Line 5"/>
            <p:cNvSpPr/>
            <p:nvPr/>
          </p:nvSpPr>
          <p:spPr>
            <a:xfrm flipH="1">
              <a:off x="2534" y="2748"/>
              <a:ext cx="708" cy="37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34821" name="Line 6"/>
            <p:cNvSpPr/>
            <p:nvPr/>
          </p:nvSpPr>
          <p:spPr>
            <a:xfrm>
              <a:off x="3256" y="2762"/>
              <a:ext cx="708" cy="37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34822" name="Text Box 7"/>
            <p:cNvSpPr txBox="1"/>
            <p:nvPr/>
          </p:nvSpPr>
          <p:spPr>
            <a:xfrm>
              <a:off x="1637" y="3168"/>
              <a:ext cx="13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是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的句子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Text Box 8"/>
            <p:cNvSpPr txBox="1"/>
            <p:nvPr/>
          </p:nvSpPr>
          <p:spPr>
            <a:xfrm>
              <a:off x="3371" y="3166"/>
              <a:ext cx="14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不是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的句子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9673" name="Group 9"/>
          <p:cNvGrpSpPr/>
          <p:nvPr/>
        </p:nvGrpSpPr>
        <p:grpSpPr>
          <a:xfrm>
            <a:off x="482600" y="1347788"/>
            <a:ext cx="3502025" cy="547687"/>
            <a:chOff x="304" y="849"/>
            <a:chExt cx="2206" cy="345"/>
          </a:xfrm>
        </p:grpSpPr>
        <p:sp>
          <p:nvSpPr>
            <p:cNvPr id="34825" name="Text Box 10"/>
            <p:cNvSpPr txBox="1"/>
            <p:nvPr/>
          </p:nvSpPr>
          <p:spPr>
            <a:xfrm>
              <a:off x="304" y="849"/>
              <a:ext cx="1893" cy="34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分析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LL(1)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文法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11"/>
            <p:cNvSpPr/>
            <p:nvPr/>
          </p:nvSpPr>
          <p:spPr>
            <a:xfrm>
              <a:off x="2197" y="1020"/>
              <a:ext cx="3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</p:grpSp>
      <p:grpSp>
        <p:nvGrpSpPr>
          <p:cNvPr id="369676" name="Group 12"/>
          <p:cNvGrpSpPr/>
          <p:nvPr/>
        </p:nvGrpSpPr>
        <p:grpSpPr>
          <a:xfrm>
            <a:off x="542925" y="3194050"/>
            <a:ext cx="3127375" cy="547688"/>
            <a:chOff x="342" y="2012"/>
            <a:chExt cx="1970" cy="345"/>
          </a:xfrm>
        </p:grpSpPr>
        <p:sp>
          <p:nvSpPr>
            <p:cNvPr id="34828" name="Text Box 13"/>
            <p:cNvSpPr txBox="1"/>
            <p:nvPr/>
          </p:nvSpPr>
          <p:spPr>
            <a:xfrm>
              <a:off x="342" y="2012"/>
              <a:ext cx="1646" cy="34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任意串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Line 14"/>
            <p:cNvSpPr/>
            <p:nvPr/>
          </p:nvSpPr>
          <p:spPr>
            <a:xfrm>
              <a:off x="2000" y="2181"/>
              <a:ext cx="3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</p:grpSp>
      <p:sp>
        <p:nvSpPr>
          <p:cNvPr id="369679" name="Text Box 15"/>
          <p:cNvSpPr txBox="1"/>
          <p:nvPr/>
        </p:nvSpPr>
        <p:spPr>
          <a:xfrm>
            <a:off x="3994150" y="1355725"/>
            <a:ext cx="2613025" cy="547688"/>
          </a:xfrm>
          <a:prstGeom prst="rect">
            <a:avLst/>
          </a:prstGeom>
          <a:solidFill>
            <a:srgbClr val="00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预测分析表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80" name="AutoShape 16"/>
          <p:cNvSpPr/>
          <p:nvPr/>
        </p:nvSpPr>
        <p:spPr>
          <a:xfrm>
            <a:off x="7445375" y="2613025"/>
            <a:ext cx="1122363" cy="952500"/>
          </a:xfrm>
          <a:prstGeom prst="wedgeRoundRectCallout">
            <a:avLst>
              <a:gd name="adj1" fmla="val -69801"/>
              <a:gd name="adj2" fmla="val 19667"/>
              <a:gd name="adj3" fmla="val 16667"/>
            </a:avLst>
          </a:prstGeom>
          <a:solidFill>
            <a:schemeClr val="accent1">
              <a:alpha val="5215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预制软件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69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2.5E-6 0.1715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animBg="1"/>
      <p:bldP spid="369679" grpId="0" animBg="1"/>
      <p:bldP spid="369679" grpId="1" animBg="1"/>
      <p:bldP spid="369680" grpId="0" animBg="1"/>
      <p:bldP spid="36968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编译程序的组织</a:t>
            </a:r>
            <a:br>
              <a:rPr kumimoji="1" lang="zh-CN" alt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</a:br>
            <a:endParaRPr kumimoji="1" lang="zh-CN" altLang="en-US" sz="42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</p:txBody>
      </p:sp>
      <p:sp>
        <p:nvSpPr>
          <p:cNvPr id="343044" name="Rectangle 4"/>
          <p:cNvSpPr/>
          <p:nvPr/>
        </p:nvSpPr>
        <p:spPr>
          <a:xfrm>
            <a:off x="3733800" y="3200400"/>
            <a:ext cx="1524000" cy="83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45" name="Rectangle 5"/>
          <p:cNvSpPr/>
          <p:nvPr/>
        </p:nvSpPr>
        <p:spPr>
          <a:xfrm>
            <a:off x="6172200" y="3200400"/>
            <a:ext cx="1828800" cy="83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语义分析及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代码生成程序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46" name="Rectangle 6"/>
          <p:cNvSpPr/>
          <p:nvPr/>
        </p:nvSpPr>
        <p:spPr>
          <a:xfrm>
            <a:off x="1447800" y="3200400"/>
            <a:ext cx="1524000" cy="83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47" name="Rectangle 7"/>
          <p:cNvSpPr/>
          <p:nvPr/>
        </p:nvSpPr>
        <p:spPr>
          <a:xfrm>
            <a:off x="3733800" y="4648200"/>
            <a:ext cx="1524000" cy="53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整理目标程序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48" name="AutoShape 8"/>
          <p:cNvSpPr/>
          <p:nvPr/>
        </p:nvSpPr>
        <p:spPr>
          <a:xfrm>
            <a:off x="1447800" y="1828800"/>
            <a:ext cx="1524000" cy="762000"/>
          </a:xfrm>
          <a:prstGeom prst="parallelogram">
            <a:avLst>
              <a:gd name="adj" fmla="val 50000"/>
            </a:avLst>
          </a:prstGeom>
          <a:solidFill>
            <a:srgbClr val="00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源程序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49" name="AutoShape 9"/>
          <p:cNvSpPr/>
          <p:nvPr/>
        </p:nvSpPr>
        <p:spPr>
          <a:xfrm>
            <a:off x="6248400" y="4495800"/>
            <a:ext cx="1524000" cy="762000"/>
          </a:xfrm>
          <a:prstGeom prst="parallelogram">
            <a:avLst>
              <a:gd name="adj" fmla="val 50000"/>
            </a:avLst>
          </a:prstGeom>
          <a:solidFill>
            <a:srgbClr val="00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目标程序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50" name="AutoShape 10"/>
          <p:cNvSpPr/>
          <p:nvPr/>
        </p:nvSpPr>
        <p:spPr>
          <a:xfrm>
            <a:off x="4038600" y="5791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停机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51" name="AutoShape 11"/>
          <p:cNvSpPr/>
          <p:nvPr/>
        </p:nvSpPr>
        <p:spPr>
          <a:xfrm>
            <a:off x="4038600" y="2057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52" name="AutoShape 12"/>
          <p:cNvSpPr/>
          <p:nvPr/>
        </p:nvSpPr>
        <p:spPr>
          <a:xfrm>
            <a:off x="4267200" y="2590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3053" name="AutoShape 13"/>
          <p:cNvSpPr/>
          <p:nvPr/>
        </p:nvSpPr>
        <p:spPr>
          <a:xfrm>
            <a:off x="43434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3054" name="AutoShape 14"/>
          <p:cNvSpPr/>
          <p:nvPr/>
        </p:nvSpPr>
        <p:spPr>
          <a:xfrm>
            <a:off x="4343400" y="5181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3055" name="Line 15"/>
          <p:cNvSpPr/>
          <p:nvPr/>
        </p:nvSpPr>
        <p:spPr>
          <a:xfrm>
            <a:off x="5257800" y="48768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43056" name="Line 16"/>
          <p:cNvSpPr/>
          <p:nvPr/>
        </p:nvSpPr>
        <p:spPr>
          <a:xfrm>
            <a:off x="7086600" y="4038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43057" name="Line 17"/>
          <p:cNvSpPr/>
          <p:nvPr/>
        </p:nvSpPr>
        <p:spPr>
          <a:xfrm>
            <a:off x="2133600" y="2590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343058" name="AutoShape 18"/>
          <p:cNvSpPr/>
          <p:nvPr/>
        </p:nvSpPr>
        <p:spPr>
          <a:xfrm>
            <a:off x="2971800" y="3505200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3059" name="AutoShape 19"/>
          <p:cNvSpPr/>
          <p:nvPr/>
        </p:nvSpPr>
        <p:spPr>
          <a:xfrm>
            <a:off x="5257800" y="3505200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 animBg="1"/>
      <p:bldP spid="343046" grpId="0" animBg="1"/>
      <p:bldP spid="343047" grpId="0" animBg="1"/>
      <p:bldP spid="343048" grpId="0" animBg="1"/>
      <p:bldP spid="343049" grpId="0" animBg="1"/>
      <p:bldP spid="343050" grpId="0" animBg="1"/>
      <p:bldP spid="343051" grpId="0" animBg="1"/>
      <p:bldP spid="343052" grpId="0" animBg="1"/>
      <p:bldP spid="343053" grpId="0" animBg="1"/>
      <p:bldP spid="343054" grpId="0" animBg="1"/>
      <p:bldP spid="343058" grpId="0" animBg="1"/>
      <p:bldP spid="3430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1. </a:t>
            </a:r>
            <a:r>
              <a:rPr lang="zh-CN" altLang="en-US" b="1" dirty="0">
                <a:solidFill>
                  <a:schemeClr val="tx1"/>
                </a:solidFill>
              </a:rPr>
              <a:t>预测分析机的逻辑结构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0691" name="Text Box 3"/>
          <p:cNvSpPr txBox="1"/>
          <p:nvPr/>
        </p:nvSpPr>
        <p:spPr>
          <a:xfrm>
            <a:off x="796925" y="1331913"/>
            <a:ext cx="4165600" cy="608012"/>
          </a:xfrm>
          <a:prstGeom prst="rect">
            <a:avLst/>
          </a:prstGeom>
          <a:solidFill>
            <a:srgbClr val="00FF00">
              <a:alpha val="43921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t1  t2  …  ti  …  tn   #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0692" name="Group 4"/>
          <p:cNvGrpSpPr/>
          <p:nvPr/>
        </p:nvGrpSpPr>
        <p:grpSpPr>
          <a:xfrm>
            <a:off x="808038" y="2822575"/>
            <a:ext cx="3095625" cy="1890713"/>
            <a:chOff x="509" y="1778"/>
            <a:chExt cx="1950" cy="1191"/>
          </a:xfrm>
        </p:grpSpPr>
        <p:sp>
          <p:nvSpPr>
            <p:cNvPr id="35844" name="Text Box 5"/>
            <p:cNvSpPr txBox="1"/>
            <p:nvPr/>
          </p:nvSpPr>
          <p:spPr>
            <a:xfrm>
              <a:off x="509" y="1778"/>
              <a:ext cx="1950" cy="1191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总控程序</a:t>
              </a:r>
              <a:endPara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5" name="Text Box 6"/>
            <p:cNvSpPr txBox="1"/>
            <p:nvPr/>
          </p:nvSpPr>
          <p:spPr>
            <a:xfrm>
              <a:off x="682" y="2329"/>
              <a:ext cx="1662" cy="345"/>
            </a:xfrm>
            <a:prstGeom prst="rect">
              <a:avLst/>
            </a:prstGeom>
            <a:solidFill>
              <a:srgbClr val="FFCC00">
                <a:alpha val="52939"/>
              </a:srgb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预测分析表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0695" name="Freeform 7"/>
          <p:cNvSpPr/>
          <p:nvPr/>
        </p:nvSpPr>
        <p:spPr>
          <a:xfrm>
            <a:off x="4494213" y="3462338"/>
            <a:ext cx="679450" cy="2219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19325"/>
              </a:cxn>
              <a:cxn ang="0">
                <a:pos x="679450" y="2219325"/>
              </a:cxn>
              <a:cxn ang="0">
                <a:pos x="679450" y="12700"/>
              </a:cxn>
            </a:cxnLst>
            <a:pathLst>
              <a:path w="428" h="1398">
                <a:moveTo>
                  <a:pt x="0" y="0"/>
                </a:moveTo>
                <a:lnTo>
                  <a:pt x="0" y="1398"/>
                </a:lnTo>
                <a:lnTo>
                  <a:pt x="428" y="1398"/>
                </a:lnTo>
                <a:lnTo>
                  <a:pt x="428" y="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0696" name="Text Box 8"/>
          <p:cNvSpPr txBox="1"/>
          <p:nvPr/>
        </p:nvSpPr>
        <p:spPr>
          <a:xfrm>
            <a:off x="4508500" y="3825875"/>
            <a:ext cx="652463" cy="1862138"/>
          </a:xfrm>
          <a:prstGeom prst="rect">
            <a:avLst/>
          </a:prstGeom>
          <a:solidFill>
            <a:srgbClr val="00FF00">
              <a:alpha val="59998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ti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5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5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5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697" name="Freeform 9"/>
          <p:cNvSpPr/>
          <p:nvPr/>
        </p:nvSpPr>
        <p:spPr>
          <a:xfrm>
            <a:off x="3905250" y="3038475"/>
            <a:ext cx="966788" cy="423863"/>
          </a:xfrm>
          <a:custGeom>
            <a:avLst/>
            <a:gdLst/>
            <a:ahLst/>
            <a:cxnLst>
              <a:cxn ang="0">
                <a:pos x="0" y="384175"/>
              </a:cxn>
              <a:cxn ang="0">
                <a:pos x="405848" y="44450"/>
              </a:cxn>
              <a:cxn ang="0">
                <a:pos x="871124" y="122238"/>
              </a:cxn>
              <a:cxn ang="0">
                <a:pos x="966788" y="423863"/>
              </a:cxn>
            </a:cxnLst>
            <a:pathLst>
              <a:path w="667" h="267">
                <a:moveTo>
                  <a:pt x="0" y="242"/>
                </a:moveTo>
                <a:cubicBezTo>
                  <a:pt x="90" y="149"/>
                  <a:pt x="180" y="56"/>
                  <a:pt x="280" y="28"/>
                </a:cubicBezTo>
                <a:cubicBezTo>
                  <a:pt x="380" y="0"/>
                  <a:pt x="536" y="37"/>
                  <a:pt x="601" y="77"/>
                </a:cubicBezTo>
                <a:cubicBezTo>
                  <a:pt x="666" y="117"/>
                  <a:pt x="666" y="192"/>
                  <a:pt x="667" y="26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70698" name="Line 10"/>
          <p:cNvSpPr/>
          <p:nvPr/>
        </p:nvSpPr>
        <p:spPr>
          <a:xfrm>
            <a:off x="1346200" y="1331913"/>
            <a:ext cx="0" cy="627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699" name="Line 11"/>
          <p:cNvSpPr/>
          <p:nvPr/>
        </p:nvSpPr>
        <p:spPr>
          <a:xfrm>
            <a:off x="1982788" y="1328738"/>
            <a:ext cx="0" cy="627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700" name="Line 12"/>
          <p:cNvSpPr/>
          <p:nvPr/>
        </p:nvSpPr>
        <p:spPr>
          <a:xfrm>
            <a:off x="2533650" y="1320800"/>
            <a:ext cx="0" cy="6270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701" name="Line 13"/>
          <p:cNvSpPr/>
          <p:nvPr/>
        </p:nvSpPr>
        <p:spPr>
          <a:xfrm>
            <a:off x="3092450" y="1331913"/>
            <a:ext cx="0" cy="627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702" name="Line 14"/>
          <p:cNvSpPr/>
          <p:nvPr/>
        </p:nvSpPr>
        <p:spPr>
          <a:xfrm>
            <a:off x="3636963" y="1328738"/>
            <a:ext cx="0" cy="627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703" name="Line 15"/>
          <p:cNvSpPr/>
          <p:nvPr/>
        </p:nvSpPr>
        <p:spPr>
          <a:xfrm>
            <a:off x="4329113" y="1328738"/>
            <a:ext cx="0" cy="627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704" name="AutoShape 16"/>
          <p:cNvSpPr/>
          <p:nvPr/>
        </p:nvSpPr>
        <p:spPr>
          <a:xfrm>
            <a:off x="5551488" y="1266825"/>
            <a:ext cx="2954337" cy="744538"/>
          </a:xfrm>
          <a:prstGeom prst="wedgeEllipseCallout">
            <a:avLst>
              <a:gd name="adj1" fmla="val -68861"/>
              <a:gd name="adj2" fmla="val 6931"/>
            </a:avLst>
          </a:prstGeom>
          <a:solidFill>
            <a:schemeClr val="accent1">
              <a:alpha val="52939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输入单词流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705" name="AutoShape 17"/>
          <p:cNvSpPr/>
          <p:nvPr/>
        </p:nvSpPr>
        <p:spPr>
          <a:xfrm>
            <a:off x="5651500" y="3300413"/>
            <a:ext cx="1789113" cy="744537"/>
          </a:xfrm>
          <a:prstGeom prst="wedgeEllipseCallout">
            <a:avLst>
              <a:gd name="adj1" fmla="val -76708"/>
              <a:gd name="adj2" fmla="val 21000"/>
            </a:avLst>
          </a:prstGeom>
          <a:solidFill>
            <a:schemeClr val="accent1">
              <a:alpha val="52939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分析栈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0706" name="Group 18"/>
          <p:cNvGrpSpPr/>
          <p:nvPr/>
        </p:nvGrpSpPr>
        <p:grpSpPr>
          <a:xfrm>
            <a:off x="2533650" y="1946275"/>
            <a:ext cx="2951163" cy="874713"/>
            <a:chOff x="1596" y="1226"/>
            <a:chExt cx="1859" cy="551"/>
          </a:xfrm>
        </p:grpSpPr>
        <p:sp>
          <p:nvSpPr>
            <p:cNvPr id="35858" name="Line 19"/>
            <p:cNvSpPr/>
            <p:nvPr/>
          </p:nvSpPr>
          <p:spPr>
            <a:xfrm>
              <a:off x="1596" y="1226"/>
              <a:ext cx="0" cy="5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</p:spPr>
        </p:sp>
        <p:sp>
          <p:nvSpPr>
            <p:cNvPr id="35859" name="Text Box 20"/>
            <p:cNvSpPr txBox="1"/>
            <p:nvPr/>
          </p:nvSpPr>
          <p:spPr>
            <a:xfrm>
              <a:off x="1678" y="1342"/>
              <a:ext cx="17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Look_ahead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0709" name="Text Box 21"/>
          <p:cNvSpPr txBox="1"/>
          <p:nvPr/>
        </p:nvSpPr>
        <p:spPr>
          <a:xfrm>
            <a:off x="5511800" y="1409700"/>
            <a:ext cx="3632200" cy="1458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分析表为二维数组，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M:  V</a:t>
            </a:r>
            <a:r>
              <a: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(V</a:t>
            </a:r>
            <a:r>
              <a: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{#}) 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(P{ERR}),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710" name="Text Box 22"/>
          <p:cNvSpPr txBox="1"/>
          <p:nvPr/>
        </p:nvSpPr>
        <p:spPr>
          <a:xfrm>
            <a:off x="5619750" y="1436688"/>
            <a:ext cx="2886075" cy="1843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Char char="•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M[A,ti]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的值按下述规则确定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对于每个产生式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A1|2|…|m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711" name="Text Box 23"/>
          <p:cNvSpPr txBox="1"/>
          <p:nvPr/>
        </p:nvSpPr>
        <p:spPr>
          <a:xfrm>
            <a:off x="5565775" y="3397250"/>
            <a:ext cx="3240088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tiFIRST(i),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则置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M[A, ti]=“Ai”;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712" name="Text Box 24"/>
          <p:cNvSpPr txBox="1"/>
          <p:nvPr/>
        </p:nvSpPr>
        <p:spPr>
          <a:xfrm>
            <a:off x="5565775" y="3409950"/>
            <a:ext cx="3330575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(2)FIRST(i), tiFOLLOW(A),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置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M[A, ti]=“Ai”,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713" name="Text Box 25"/>
          <p:cNvSpPr txBox="1"/>
          <p:nvPr/>
        </p:nvSpPr>
        <p:spPr>
          <a:xfrm>
            <a:off x="5653088" y="3433763"/>
            <a:ext cx="2613025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除上述两种情况外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其它元素均填“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ERR”.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714" name="Text Box 26"/>
          <p:cNvSpPr txBox="1"/>
          <p:nvPr/>
        </p:nvSpPr>
        <p:spPr>
          <a:xfrm>
            <a:off x="404813" y="5748338"/>
            <a:ext cx="8348662" cy="860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分析表元素的含义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指明当前应用何产生式进行推导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或指明输入串出现错误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37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370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nimBg="1"/>
      <p:bldP spid="370696" grpId="0" animBg="1"/>
      <p:bldP spid="370704" grpId="0" animBg="1"/>
      <p:bldP spid="370704" grpId="1" animBg="1"/>
      <p:bldP spid="370705" grpId="0" animBg="1"/>
      <p:bldP spid="370705" grpId="1" animBg="1"/>
      <p:bldP spid="370709" grpId="0"/>
      <p:bldP spid="370709" grpId="1"/>
      <p:bldP spid="370710" grpId="0"/>
      <p:bldP spid="370711" grpId="0"/>
      <p:bldP spid="370711" grpId="1"/>
      <p:bldP spid="370712" grpId="0"/>
      <p:bldP spid="370712" grpId="1"/>
      <p:bldP spid="370713" grpId="0"/>
      <p:bldP spid="3707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分析机的工作原理</a:t>
            </a:r>
            <a:r>
              <a:rPr lang="en-US" altLang="zh-CN" dirty="0"/>
              <a:t>-1</a:t>
            </a:r>
            <a:r>
              <a:rPr lang="zh-CN" altLang="en-US" dirty="0"/>
              <a:t>初始化分析栈</a:t>
            </a:r>
            <a:endParaRPr lang="zh-CN" altLang="en-US" baseline="-25000" dirty="0"/>
          </a:p>
        </p:txBody>
      </p:sp>
      <p:sp>
        <p:nvSpPr>
          <p:cNvPr id="371715" name="Text Box 3"/>
          <p:cNvSpPr txBox="1"/>
          <p:nvPr/>
        </p:nvSpPr>
        <p:spPr>
          <a:xfrm>
            <a:off x="509588" y="1874838"/>
            <a:ext cx="44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#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1716" name="Group 4"/>
          <p:cNvGrpSpPr/>
          <p:nvPr/>
        </p:nvGrpSpPr>
        <p:grpSpPr>
          <a:xfrm>
            <a:off x="484188" y="1233488"/>
            <a:ext cx="8162925" cy="1189037"/>
            <a:chOff x="305" y="777"/>
            <a:chExt cx="5142" cy="749"/>
          </a:xfrm>
        </p:grpSpPr>
        <p:sp>
          <p:nvSpPr>
            <p:cNvPr id="36868" name="Rectangle 5"/>
            <p:cNvSpPr/>
            <p:nvPr/>
          </p:nvSpPr>
          <p:spPr>
            <a:xfrm>
              <a:off x="305" y="1189"/>
              <a:ext cx="2303" cy="337"/>
            </a:xfrm>
            <a:prstGeom prst="rect">
              <a:avLst/>
            </a:prstGeom>
            <a:solidFill>
              <a:srgbClr val="FFCC00">
                <a:alpha val="5098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69" name="Text Box 6"/>
            <p:cNvSpPr txBox="1"/>
            <p:nvPr/>
          </p:nvSpPr>
          <p:spPr>
            <a:xfrm>
              <a:off x="313" y="811"/>
              <a:ext cx="2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分析栈</a:t>
              </a:r>
              <a:endPara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Text Box 7"/>
            <p:cNvSpPr txBox="1"/>
            <p:nvPr/>
          </p:nvSpPr>
          <p:spPr>
            <a:xfrm>
              <a:off x="2944" y="777"/>
              <a:ext cx="24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CC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输入单词流</a:t>
              </a:r>
              <a:endParaRPr lang="zh-CN" altLang="en-US" sz="2800" b="1" dirty="0">
                <a:solidFill>
                  <a:srgbClr val="00CC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6871" name="Group 8"/>
            <p:cNvGrpSpPr/>
            <p:nvPr/>
          </p:nvGrpSpPr>
          <p:grpSpPr>
            <a:xfrm>
              <a:off x="2945" y="1178"/>
              <a:ext cx="2502" cy="337"/>
              <a:chOff x="2945" y="1010"/>
              <a:chExt cx="2502" cy="337"/>
            </a:xfrm>
          </p:grpSpPr>
          <p:sp>
            <p:nvSpPr>
              <p:cNvPr id="36872" name="Rectangle 9"/>
              <p:cNvSpPr/>
              <p:nvPr/>
            </p:nvSpPr>
            <p:spPr>
              <a:xfrm>
                <a:off x="2968" y="1010"/>
                <a:ext cx="2401" cy="337"/>
              </a:xfrm>
              <a:prstGeom prst="rect">
                <a:avLst/>
              </a:prstGeom>
              <a:solidFill>
                <a:srgbClr val="00FF00">
                  <a:alpha val="50980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73" name="Text Box 10"/>
              <p:cNvSpPr txBox="1"/>
              <p:nvPr/>
            </p:nvSpPr>
            <p:spPr>
              <a:xfrm>
                <a:off x="2945" y="1012"/>
                <a:ext cx="250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t1  t2 … ti … tn  #</a:t>
                </a:r>
                <a:endPara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71723" name="Text Box 11"/>
          <p:cNvSpPr txBox="1"/>
          <p:nvPr/>
        </p:nvSpPr>
        <p:spPr>
          <a:xfrm>
            <a:off x="989013" y="1909763"/>
            <a:ext cx="44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en-US" altLang="zh-CN" sz="28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/>
      <p:bldP spid="3717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分析机的工作原理</a:t>
            </a:r>
            <a:r>
              <a:rPr lang="en-US" altLang="zh-CN" dirty="0"/>
              <a:t>-2.1</a:t>
            </a:r>
            <a:r>
              <a:rPr lang="zh-CN" altLang="en-US" dirty="0"/>
              <a:t>分析栈顶为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endParaRPr lang="en-US" altLang="zh-CN" baseline="-25000" dirty="0"/>
          </a:p>
        </p:txBody>
      </p:sp>
      <p:sp>
        <p:nvSpPr>
          <p:cNvPr id="372739" name="Rectangle 3"/>
          <p:cNvSpPr/>
          <p:nvPr/>
        </p:nvSpPr>
        <p:spPr>
          <a:xfrm>
            <a:off x="484188" y="1646238"/>
            <a:ext cx="3656012" cy="534987"/>
          </a:xfrm>
          <a:prstGeom prst="rect">
            <a:avLst/>
          </a:prstGeom>
          <a:solidFill>
            <a:srgbClr val="FFCC00">
              <a:alpha val="5098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2740" name="Text Box 4"/>
          <p:cNvSpPr txBox="1"/>
          <p:nvPr/>
        </p:nvSpPr>
        <p:spPr>
          <a:xfrm>
            <a:off x="509588" y="1658938"/>
            <a:ext cx="44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#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Text Box 5"/>
          <p:cNvSpPr txBox="1"/>
          <p:nvPr/>
        </p:nvSpPr>
        <p:spPr>
          <a:xfrm>
            <a:off x="496888" y="1046163"/>
            <a:ext cx="36036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分析栈</a:t>
            </a:r>
            <a:endParaRPr lang="zh-CN" altLang="en-US" sz="2800" b="1" dirty="0">
              <a:solidFill>
                <a:srgbClr val="FF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Text Box 6"/>
          <p:cNvSpPr txBox="1"/>
          <p:nvPr/>
        </p:nvSpPr>
        <p:spPr>
          <a:xfrm>
            <a:off x="4673600" y="992188"/>
            <a:ext cx="38385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C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输入单词流</a:t>
            </a:r>
            <a:endParaRPr lang="zh-CN" altLang="en-US" sz="2800" b="1" dirty="0">
              <a:solidFill>
                <a:srgbClr val="00CC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894" name="Group 7"/>
          <p:cNvGrpSpPr/>
          <p:nvPr/>
        </p:nvGrpSpPr>
        <p:grpSpPr>
          <a:xfrm>
            <a:off x="4675188" y="1628775"/>
            <a:ext cx="3971925" cy="534988"/>
            <a:chOff x="2945" y="1010"/>
            <a:chExt cx="2502" cy="337"/>
          </a:xfrm>
        </p:grpSpPr>
        <p:sp>
          <p:nvSpPr>
            <p:cNvPr id="37895" name="Rectangle 8"/>
            <p:cNvSpPr/>
            <p:nvPr/>
          </p:nvSpPr>
          <p:spPr>
            <a:xfrm>
              <a:off x="2968" y="1010"/>
              <a:ext cx="2401" cy="337"/>
            </a:xfrm>
            <a:prstGeom prst="rect">
              <a:avLst/>
            </a:prstGeom>
            <a:solidFill>
              <a:srgbClr val="00FF00">
                <a:alpha val="5098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Text Box 9"/>
            <p:cNvSpPr txBox="1"/>
            <p:nvPr/>
          </p:nvSpPr>
          <p:spPr>
            <a:xfrm>
              <a:off x="2945" y="1012"/>
              <a:ext cx="25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t1  t2 … ti … tn  #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7" name="Text Box 10"/>
          <p:cNvSpPr txBox="1"/>
          <p:nvPr/>
        </p:nvSpPr>
        <p:spPr>
          <a:xfrm>
            <a:off x="757238" y="2794000"/>
            <a:ext cx="62833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2747" name="Group 11"/>
          <p:cNvGraphicFramePr>
            <a:graphicFrameLocks noGrp="1"/>
          </p:cNvGraphicFramePr>
          <p:nvPr>
            <p:ph idx="1"/>
          </p:nvPr>
        </p:nvGraphicFramePr>
        <p:xfrm>
          <a:off x="3238500" y="2905125"/>
          <a:ext cx="5211763" cy="1484313"/>
        </p:xfrm>
        <a:graphic>
          <a:graphicData uri="http://schemas.openxmlformats.org/drawingml/2006/table">
            <a:tbl>
              <a:tblPr/>
              <a:tblGrid>
                <a:gridCol w="763588"/>
                <a:gridCol w="2176462"/>
                <a:gridCol w="577850"/>
                <a:gridCol w="484188"/>
                <a:gridCol w="523875"/>
                <a:gridCol w="685800"/>
              </a:tblGrid>
              <a:tr h="447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ti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tn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2777" name="Rectangle 41"/>
          <p:cNvSpPr/>
          <p:nvPr/>
        </p:nvSpPr>
        <p:spPr>
          <a:xfrm>
            <a:off x="4057650" y="3402013"/>
            <a:ext cx="2114550" cy="484187"/>
          </a:xfrm>
          <a:prstGeom prst="rect">
            <a:avLst/>
          </a:prstGeom>
          <a:solidFill>
            <a:srgbClr val="FFCC00">
              <a:alpha val="32941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2778" name="Text Box 42"/>
          <p:cNvSpPr txBox="1"/>
          <p:nvPr/>
        </p:nvSpPr>
        <p:spPr>
          <a:xfrm>
            <a:off x="4038600" y="3429000"/>
            <a:ext cx="211455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X1X2…Xm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2779" name="Text Box 43"/>
          <p:cNvSpPr txBox="1"/>
          <p:nvPr/>
        </p:nvSpPr>
        <p:spPr>
          <a:xfrm>
            <a:off x="963613" y="1643063"/>
            <a:ext cx="44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</a:t>
            </a:r>
            <a:endParaRPr lang="en-US" altLang="zh-CN" sz="28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2780" name="Text Box 44"/>
          <p:cNvSpPr txBox="1"/>
          <p:nvPr/>
        </p:nvSpPr>
        <p:spPr>
          <a:xfrm>
            <a:off x="5295900" y="3578225"/>
            <a:ext cx="24161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Xm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X2X1</a:t>
            </a:r>
            <a:endParaRPr lang="en-US" altLang="zh-CN" sz="28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2781" name="Group 45"/>
          <p:cNvGrpSpPr/>
          <p:nvPr/>
        </p:nvGrpSpPr>
        <p:grpSpPr>
          <a:xfrm>
            <a:off x="7467600" y="2971800"/>
            <a:ext cx="939800" cy="946150"/>
            <a:chOff x="4704" y="1856"/>
            <a:chExt cx="592" cy="596"/>
          </a:xfrm>
        </p:grpSpPr>
        <p:sp>
          <p:nvSpPr>
            <p:cNvPr id="37933" name="Freeform 46"/>
            <p:cNvSpPr/>
            <p:nvPr/>
          </p:nvSpPr>
          <p:spPr>
            <a:xfrm>
              <a:off x="4704" y="2064"/>
              <a:ext cx="199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12"/>
                </a:cxn>
                <a:cxn ang="0">
                  <a:pos x="40" y="304"/>
                </a:cxn>
              </a:cxnLst>
              <a:pathLst>
                <a:path w="199" h="304">
                  <a:moveTo>
                    <a:pt x="0" y="0"/>
                  </a:moveTo>
                  <a:cubicBezTo>
                    <a:pt x="92" y="30"/>
                    <a:pt x="185" y="61"/>
                    <a:pt x="192" y="112"/>
                  </a:cubicBezTo>
                  <a:cubicBezTo>
                    <a:pt x="199" y="163"/>
                    <a:pt x="119" y="233"/>
                    <a:pt x="40" y="30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934" name="Text Box 47"/>
            <p:cNvSpPr txBox="1"/>
            <p:nvPr/>
          </p:nvSpPr>
          <p:spPr>
            <a:xfrm>
              <a:off x="4952" y="1856"/>
              <a:ext cx="34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rPr>
                <a:t>逆向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2784" name="Text Box 48"/>
          <p:cNvSpPr txBox="1"/>
          <p:nvPr/>
        </p:nvSpPr>
        <p:spPr>
          <a:xfrm>
            <a:off x="1182688" y="4829175"/>
            <a:ext cx="7061200" cy="15287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>
              <a:spcBef>
                <a:spcPct val="15000"/>
              </a:spcBef>
              <a:buClrTx/>
              <a:buSzTx/>
              <a:buFontTx/>
              <a:buAutoNum type="arabicParenR"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出栈</a:t>
            </a:r>
            <a:endParaRPr lang="zh-CN" altLang="en-US" sz="2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15000"/>
              </a:spcBef>
              <a:buClrTx/>
              <a:buSzTx/>
              <a:buFontTx/>
              <a:buAutoNum type="arabicParenR"/>
            </a:pP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查分析表，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if 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单元格非</a:t>
            </a:r>
            <a:r>
              <a:rPr lang="en-US" altLang="zh-CN" sz="2800" b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Error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then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15000"/>
              </a:spcBef>
              <a:buSzTx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      V</a:t>
            </a:r>
            <a:r>
              <a:rPr lang="en-US" altLang="zh-CN" sz="2800" b="1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产生式右则逆向压栈</a:t>
            </a:r>
            <a:endParaRPr lang="zh-CN" altLang="en-US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2785" name="Line 49"/>
          <p:cNvSpPr/>
          <p:nvPr/>
        </p:nvSpPr>
        <p:spPr>
          <a:xfrm flipH="1">
            <a:off x="4927600" y="2057400"/>
            <a:ext cx="0" cy="48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2786" name="AutoShape 50"/>
          <p:cNvSpPr/>
          <p:nvPr/>
        </p:nvSpPr>
        <p:spPr>
          <a:xfrm>
            <a:off x="342900" y="2387600"/>
            <a:ext cx="2184400" cy="482600"/>
          </a:xfrm>
          <a:prstGeom prst="wedgeRoundRectCallout">
            <a:avLst>
              <a:gd name="adj1" fmla="val -11773"/>
              <a:gd name="adj2" fmla="val -114144"/>
              <a:gd name="adj3" fmla="val 16667"/>
            </a:avLst>
          </a:prstGeom>
          <a:solidFill>
            <a:srgbClr val="C0C0C0">
              <a:alpha val="56862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/>
          <a:p>
            <a:pPr algn="ctr"/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V 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r>
              <a:rPr lang="en-US" altLang="zh-CN" sz="2800" b="1" baseline="-250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2800" b="1" baseline="-250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2787" name="AutoShape 51"/>
          <p:cNvSpPr/>
          <p:nvPr/>
        </p:nvSpPr>
        <p:spPr>
          <a:xfrm>
            <a:off x="3048000" y="4432300"/>
            <a:ext cx="3505200" cy="520700"/>
          </a:xfrm>
          <a:prstGeom prst="wedgeRoundRectCallout">
            <a:avLst>
              <a:gd name="adj1" fmla="val 2991"/>
              <a:gd name="adj2" fmla="val -188417"/>
              <a:gd name="adj3" fmla="val 16667"/>
            </a:avLst>
          </a:prstGeom>
          <a:solidFill>
            <a:srgbClr val="C0C0C0">
              <a:alpha val="47841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→X1X2…Xm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2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25364 0.2449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72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72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72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72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16146 -1.48148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138 0.274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370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2.22222E-6 0.2763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-7.40741E-7 L -0.49461 -7.40741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nimBg="1"/>
      <p:bldP spid="372740" grpId="0"/>
      <p:bldP spid="372777" grpId="0" animBg="1"/>
      <p:bldP spid="372777" grpId="1" animBg="1"/>
      <p:bldP spid="372778" grpId="0"/>
      <p:bldP spid="372778" grpId="1"/>
      <p:bldP spid="372779" grpId="0"/>
      <p:bldP spid="372779" grpId="1"/>
      <p:bldP spid="372780" grpId="0"/>
      <p:bldP spid="372780" grpId="1"/>
      <p:bldP spid="372784" grpId="0" animBg="1"/>
      <p:bldP spid="372786" grpId="0" animBg="1"/>
      <p:bldP spid="372786" grpId="1" animBg="1"/>
      <p:bldP spid="372787" grpId="0" animBg="1"/>
      <p:bldP spid="37278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分析机的工作原理</a:t>
            </a:r>
            <a:r>
              <a:rPr lang="en-US" altLang="zh-CN" dirty="0"/>
              <a:t>-2.2</a:t>
            </a:r>
            <a:r>
              <a:rPr lang="zh-CN" altLang="en-US" dirty="0"/>
              <a:t>分析栈顶为</a:t>
            </a:r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endParaRPr lang="en-US" altLang="zh-CN" baseline="-25000" dirty="0"/>
          </a:p>
        </p:txBody>
      </p:sp>
      <p:sp>
        <p:nvSpPr>
          <p:cNvPr id="373763" name="Rectangle 3"/>
          <p:cNvSpPr/>
          <p:nvPr/>
        </p:nvSpPr>
        <p:spPr>
          <a:xfrm>
            <a:off x="484188" y="2128838"/>
            <a:ext cx="3656012" cy="534987"/>
          </a:xfrm>
          <a:prstGeom prst="rect">
            <a:avLst/>
          </a:prstGeom>
          <a:solidFill>
            <a:srgbClr val="FFCC00">
              <a:alpha val="5098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64" name="Text Box 4"/>
          <p:cNvSpPr txBox="1"/>
          <p:nvPr/>
        </p:nvSpPr>
        <p:spPr>
          <a:xfrm>
            <a:off x="509588" y="2141538"/>
            <a:ext cx="44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#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3765" name="Text Box 5"/>
          <p:cNvSpPr txBox="1"/>
          <p:nvPr/>
        </p:nvSpPr>
        <p:spPr>
          <a:xfrm>
            <a:off x="496888" y="1528763"/>
            <a:ext cx="36036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分析栈</a:t>
            </a:r>
            <a:endParaRPr lang="zh-CN" altLang="en-US" sz="2800" b="1" dirty="0">
              <a:solidFill>
                <a:srgbClr val="FF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66" name="Text Box 6"/>
          <p:cNvSpPr txBox="1"/>
          <p:nvPr/>
        </p:nvSpPr>
        <p:spPr>
          <a:xfrm>
            <a:off x="4673600" y="1474788"/>
            <a:ext cx="38385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C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输入单词流</a:t>
            </a:r>
            <a:endParaRPr lang="zh-CN" altLang="en-US" sz="2800" b="1" dirty="0">
              <a:solidFill>
                <a:srgbClr val="00CC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3767" name="Group 7"/>
          <p:cNvGrpSpPr/>
          <p:nvPr/>
        </p:nvGrpSpPr>
        <p:grpSpPr>
          <a:xfrm>
            <a:off x="4675188" y="2111375"/>
            <a:ext cx="3971925" cy="534988"/>
            <a:chOff x="2945" y="1010"/>
            <a:chExt cx="2502" cy="337"/>
          </a:xfrm>
        </p:grpSpPr>
        <p:sp>
          <p:nvSpPr>
            <p:cNvPr id="38919" name="Rectangle 8"/>
            <p:cNvSpPr/>
            <p:nvPr/>
          </p:nvSpPr>
          <p:spPr>
            <a:xfrm>
              <a:off x="2968" y="1010"/>
              <a:ext cx="2401" cy="337"/>
            </a:xfrm>
            <a:prstGeom prst="rect">
              <a:avLst/>
            </a:prstGeom>
            <a:solidFill>
              <a:srgbClr val="00FF00">
                <a:alpha val="5098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Text Box 9"/>
            <p:cNvSpPr txBox="1"/>
            <p:nvPr/>
          </p:nvSpPr>
          <p:spPr>
            <a:xfrm>
              <a:off x="2945" y="1012"/>
              <a:ext cx="25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t2 … ti … tn  #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3770" name="Text Box 10"/>
          <p:cNvSpPr txBox="1"/>
          <p:nvPr/>
        </p:nvSpPr>
        <p:spPr>
          <a:xfrm>
            <a:off x="938213" y="2176463"/>
            <a:ext cx="3009900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Xm..X2 Yn..a2</a:t>
            </a:r>
            <a:endParaRPr lang="en-US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71" name="Text Box 11"/>
          <p:cNvSpPr txBox="1"/>
          <p:nvPr/>
        </p:nvSpPr>
        <p:spPr>
          <a:xfrm>
            <a:off x="3505200" y="2171700"/>
            <a:ext cx="4572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t1</a:t>
            </a:r>
            <a:endParaRPr lang="en-US" altLang="zh-CN" sz="28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3772" name="Group 12"/>
          <p:cNvGrpSpPr/>
          <p:nvPr/>
        </p:nvGrpSpPr>
        <p:grpSpPr>
          <a:xfrm>
            <a:off x="4165600" y="3429000"/>
            <a:ext cx="1371600" cy="482600"/>
            <a:chOff x="2624" y="1840"/>
            <a:chExt cx="864" cy="304"/>
          </a:xfrm>
        </p:grpSpPr>
        <p:sp>
          <p:nvSpPr>
            <p:cNvPr id="38924" name="AutoShape 13"/>
            <p:cNvSpPr/>
            <p:nvPr/>
          </p:nvSpPr>
          <p:spPr>
            <a:xfrm>
              <a:off x="2624" y="1888"/>
              <a:ext cx="272" cy="25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Text Box 14"/>
            <p:cNvSpPr txBox="1"/>
            <p:nvPr/>
          </p:nvSpPr>
          <p:spPr>
            <a:xfrm>
              <a:off x="2984" y="1840"/>
              <a:ext cx="5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pop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3775" name="Group 15"/>
          <p:cNvGrpSpPr/>
          <p:nvPr/>
        </p:nvGrpSpPr>
        <p:grpSpPr>
          <a:xfrm>
            <a:off x="3468688" y="2109788"/>
            <a:ext cx="1689100" cy="1263650"/>
            <a:chOff x="2201" y="1329"/>
            <a:chExt cx="1064" cy="796"/>
          </a:xfrm>
        </p:grpSpPr>
        <p:sp>
          <p:nvSpPr>
            <p:cNvPr id="38927" name="Rectangle 16"/>
            <p:cNvSpPr/>
            <p:nvPr/>
          </p:nvSpPr>
          <p:spPr>
            <a:xfrm>
              <a:off x="2968" y="1329"/>
              <a:ext cx="297" cy="33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Rectangle 17"/>
            <p:cNvSpPr/>
            <p:nvPr/>
          </p:nvSpPr>
          <p:spPr>
            <a:xfrm>
              <a:off x="2201" y="1340"/>
              <a:ext cx="270" cy="33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AutoShape 18"/>
            <p:cNvSpPr/>
            <p:nvPr/>
          </p:nvSpPr>
          <p:spPr>
            <a:xfrm rot="-5400000">
              <a:off x="2680" y="1368"/>
              <a:ext cx="120" cy="808"/>
            </a:xfrm>
            <a:prstGeom prst="leftBrace">
              <a:avLst>
                <a:gd name="adj1" fmla="val 5595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Text Box 19"/>
            <p:cNvSpPr txBox="1"/>
            <p:nvPr/>
          </p:nvSpPr>
          <p:spPr>
            <a:xfrm>
              <a:off x="2336" y="1856"/>
              <a:ext cx="81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匹配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3780" name="Rectangle 20"/>
          <p:cNvSpPr/>
          <p:nvPr/>
        </p:nvSpPr>
        <p:spPr>
          <a:xfrm>
            <a:off x="4711700" y="2120900"/>
            <a:ext cx="50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3781" name="Group 21"/>
          <p:cNvGrpSpPr/>
          <p:nvPr/>
        </p:nvGrpSpPr>
        <p:grpSpPr>
          <a:xfrm>
            <a:off x="2844800" y="2160588"/>
            <a:ext cx="3060700" cy="1225550"/>
            <a:chOff x="1800" y="1353"/>
            <a:chExt cx="1928" cy="772"/>
          </a:xfrm>
        </p:grpSpPr>
        <p:sp>
          <p:nvSpPr>
            <p:cNvPr id="38933" name="Text Box 22"/>
            <p:cNvSpPr txBox="1"/>
            <p:nvPr/>
          </p:nvSpPr>
          <p:spPr>
            <a:xfrm>
              <a:off x="1838" y="1856"/>
              <a:ext cx="189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不匹配怎么办？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Rectangle 23"/>
            <p:cNvSpPr/>
            <p:nvPr/>
          </p:nvSpPr>
          <p:spPr>
            <a:xfrm>
              <a:off x="1800" y="1368"/>
              <a:ext cx="326" cy="28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Rectangle 24"/>
            <p:cNvSpPr/>
            <p:nvPr/>
          </p:nvSpPr>
          <p:spPr>
            <a:xfrm>
              <a:off x="3277" y="1353"/>
              <a:ext cx="350" cy="2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AutoShape 25"/>
            <p:cNvSpPr/>
            <p:nvPr/>
          </p:nvSpPr>
          <p:spPr>
            <a:xfrm rot="5400000" flipH="1">
              <a:off x="2609" y="981"/>
              <a:ext cx="213" cy="1550"/>
            </a:xfrm>
            <a:prstGeom prst="leftBrace">
              <a:avLst>
                <a:gd name="adj1" fmla="val 6047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animBg="1"/>
      <p:bldP spid="373764" grpId="0"/>
      <p:bldP spid="373765" grpId="0"/>
      <p:bldP spid="373766" grpId="0"/>
      <p:bldP spid="373770" grpId="0"/>
      <p:bldP spid="373771" grpId="0"/>
      <p:bldP spid="373771" grpId="1"/>
      <p:bldP spid="373780" grpId="0"/>
      <p:bldP spid="37378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分析机的工作原理</a:t>
            </a:r>
            <a:r>
              <a:rPr lang="en-US" altLang="zh-CN" dirty="0"/>
              <a:t>-2.3 </a:t>
            </a:r>
            <a:r>
              <a:rPr lang="zh-CN" altLang="en-US" dirty="0"/>
              <a:t>分析成功格局</a:t>
            </a:r>
            <a:endParaRPr lang="zh-CN" altLang="en-US" dirty="0"/>
          </a:p>
        </p:txBody>
      </p:sp>
      <p:grpSp>
        <p:nvGrpSpPr>
          <p:cNvPr id="374787" name="Group 3"/>
          <p:cNvGrpSpPr/>
          <p:nvPr/>
        </p:nvGrpSpPr>
        <p:grpSpPr>
          <a:xfrm>
            <a:off x="484188" y="1322388"/>
            <a:ext cx="8162925" cy="1189037"/>
            <a:chOff x="305" y="833"/>
            <a:chExt cx="5142" cy="749"/>
          </a:xfrm>
        </p:grpSpPr>
        <p:sp>
          <p:nvSpPr>
            <p:cNvPr id="39939" name="Rectangle 4"/>
            <p:cNvSpPr/>
            <p:nvPr/>
          </p:nvSpPr>
          <p:spPr>
            <a:xfrm>
              <a:off x="305" y="1245"/>
              <a:ext cx="2303" cy="337"/>
            </a:xfrm>
            <a:prstGeom prst="rect">
              <a:avLst/>
            </a:prstGeom>
            <a:solidFill>
              <a:srgbClr val="FFCC00">
                <a:alpha val="5098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Text Box 5"/>
            <p:cNvSpPr txBox="1"/>
            <p:nvPr/>
          </p:nvSpPr>
          <p:spPr>
            <a:xfrm>
              <a:off x="321" y="1253"/>
              <a:ext cx="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#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Text Box 6"/>
            <p:cNvSpPr txBox="1"/>
            <p:nvPr/>
          </p:nvSpPr>
          <p:spPr>
            <a:xfrm>
              <a:off x="313" y="867"/>
              <a:ext cx="2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分析栈</a:t>
              </a:r>
              <a:endPara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Text Box 7"/>
            <p:cNvSpPr txBox="1"/>
            <p:nvPr/>
          </p:nvSpPr>
          <p:spPr>
            <a:xfrm>
              <a:off x="2944" y="833"/>
              <a:ext cx="24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CC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输入单词流</a:t>
              </a:r>
              <a:endParaRPr lang="zh-CN" altLang="en-US" sz="2800" b="1" dirty="0">
                <a:solidFill>
                  <a:srgbClr val="00CC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9943" name="Group 8"/>
            <p:cNvGrpSpPr/>
            <p:nvPr/>
          </p:nvGrpSpPr>
          <p:grpSpPr>
            <a:xfrm>
              <a:off x="2945" y="1234"/>
              <a:ext cx="2502" cy="337"/>
              <a:chOff x="2945" y="1010"/>
              <a:chExt cx="2502" cy="337"/>
            </a:xfrm>
          </p:grpSpPr>
          <p:sp>
            <p:nvSpPr>
              <p:cNvPr id="39944" name="Rectangle 9"/>
              <p:cNvSpPr/>
              <p:nvPr/>
            </p:nvSpPr>
            <p:spPr>
              <a:xfrm>
                <a:off x="2968" y="1010"/>
                <a:ext cx="2401" cy="337"/>
              </a:xfrm>
              <a:prstGeom prst="rect">
                <a:avLst/>
              </a:prstGeom>
              <a:solidFill>
                <a:srgbClr val="00FF00">
                  <a:alpha val="50980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45" name="Text Box 10"/>
              <p:cNvSpPr txBox="1"/>
              <p:nvPr/>
            </p:nvSpPr>
            <p:spPr>
              <a:xfrm>
                <a:off x="2945" y="1012"/>
                <a:ext cx="250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#</a:t>
                </a:r>
                <a:endPara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74795" name="Group 11"/>
          <p:cNvGrpSpPr/>
          <p:nvPr/>
        </p:nvGrpSpPr>
        <p:grpSpPr>
          <a:xfrm>
            <a:off x="522288" y="1962150"/>
            <a:ext cx="4635500" cy="1614488"/>
            <a:chOff x="345" y="1228"/>
            <a:chExt cx="2920" cy="1017"/>
          </a:xfrm>
        </p:grpSpPr>
        <p:sp>
          <p:nvSpPr>
            <p:cNvPr id="39947" name="Rectangle 12"/>
            <p:cNvSpPr/>
            <p:nvPr/>
          </p:nvSpPr>
          <p:spPr>
            <a:xfrm>
              <a:off x="345" y="1228"/>
              <a:ext cx="270" cy="33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Rectangle 13"/>
            <p:cNvSpPr/>
            <p:nvPr/>
          </p:nvSpPr>
          <p:spPr>
            <a:xfrm>
              <a:off x="2968" y="1233"/>
              <a:ext cx="297" cy="33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AutoShape 14"/>
            <p:cNvSpPr/>
            <p:nvPr/>
          </p:nvSpPr>
          <p:spPr>
            <a:xfrm rot="-5400000">
              <a:off x="1668" y="428"/>
              <a:ext cx="312" cy="2688"/>
            </a:xfrm>
            <a:prstGeom prst="leftBrace">
              <a:avLst>
                <a:gd name="adj1" fmla="val 7159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Text Box 15"/>
            <p:cNvSpPr txBox="1"/>
            <p:nvPr/>
          </p:nvSpPr>
          <p:spPr>
            <a:xfrm>
              <a:off x="696" y="1976"/>
              <a:ext cx="22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# (V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匹配，分析成功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4800" name="AutoShape 16"/>
          <p:cNvSpPr/>
          <p:nvPr/>
        </p:nvSpPr>
        <p:spPr>
          <a:xfrm>
            <a:off x="4533900" y="3200400"/>
            <a:ext cx="4025900" cy="1562100"/>
          </a:xfrm>
          <a:prstGeom prst="cloudCallout">
            <a:avLst>
              <a:gd name="adj1" fmla="val -31153"/>
              <a:gd name="adj2" fmla="val 76523"/>
            </a:avLst>
          </a:prstGeom>
          <a:solidFill>
            <a:srgbClr val="969696">
              <a:alpha val="3215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分析成功意味着什么？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4801" name="Text Box 17"/>
          <p:cNvSpPr txBox="1"/>
          <p:nvPr/>
        </p:nvSpPr>
        <p:spPr>
          <a:xfrm>
            <a:off x="1231900" y="5308600"/>
            <a:ext cx="6718300" cy="611188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输入串是分析表所对应文法的句子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0" grpId="0" animBg="1"/>
      <p:bldP spid="3748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分析机的工作原理</a:t>
            </a:r>
            <a:r>
              <a:rPr lang="en-US" altLang="zh-CN" dirty="0"/>
              <a:t>-2.4 </a:t>
            </a:r>
            <a:r>
              <a:rPr lang="zh-CN" altLang="en-US" dirty="0"/>
              <a:t>语法错误的识别</a:t>
            </a:r>
            <a:r>
              <a:rPr lang="en-US" altLang="zh-CN" dirty="0"/>
              <a:t>-1</a:t>
            </a:r>
            <a:endParaRPr lang="en-US" altLang="zh-CN" dirty="0"/>
          </a:p>
        </p:txBody>
      </p:sp>
      <p:sp>
        <p:nvSpPr>
          <p:cNvPr id="375811" name="Rectangle 3"/>
          <p:cNvSpPr/>
          <p:nvPr/>
        </p:nvSpPr>
        <p:spPr>
          <a:xfrm>
            <a:off x="471488" y="1989138"/>
            <a:ext cx="3656012" cy="534987"/>
          </a:xfrm>
          <a:prstGeom prst="rect">
            <a:avLst/>
          </a:prstGeom>
          <a:solidFill>
            <a:srgbClr val="FFCC00">
              <a:alpha val="5098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2" name="Text Box 4"/>
          <p:cNvSpPr txBox="1"/>
          <p:nvPr/>
        </p:nvSpPr>
        <p:spPr>
          <a:xfrm>
            <a:off x="496888" y="2001838"/>
            <a:ext cx="44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#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5813" name="Text Box 5"/>
          <p:cNvSpPr txBox="1"/>
          <p:nvPr/>
        </p:nvSpPr>
        <p:spPr>
          <a:xfrm>
            <a:off x="484188" y="1389063"/>
            <a:ext cx="36036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分析栈</a:t>
            </a:r>
            <a:endParaRPr lang="zh-CN" altLang="en-US" sz="2800" b="1" dirty="0">
              <a:solidFill>
                <a:srgbClr val="FF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4" name="Text Box 6"/>
          <p:cNvSpPr txBox="1"/>
          <p:nvPr/>
        </p:nvSpPr>
        <p:spPr>
          <a:xfrm>
            <a:off x="4660900" y="1385888"/>
            <a:ext cx="38385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C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输入单词流</a:t>
            </a:r>
            <a:endParaRPr lang="zh-CN" altLang="en-US" sz="2800" b="1" dirty="0">
              <a:solidFill>
                <a:srgbClr val="00CC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5" name="Text Box 7"/>
          <p:cNvSpPr txBox="1"/>
          <p:nvPr/>
        </p:nvSpPr>
        <p:spPr>
          <a:xfrm>
            <a:off x="925513" y="2036763"/>
            <a:ext cx="3009900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Xm..X2 Yn..Y2</a:t>
            </a:r>
            <a:endParaRPr lang="en-US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6" name="Text Box 8"/>
          <p:cNvSpPr txBox="1"/>
          <p:nvPr/>
        </p:nvSpPr>
        <p:spPr>
          <a:xfrm>
            <a:off x="3492500" y="2032000"/>
            <a:ext cx="5842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Y1</a:t>
            </a:r>
            <a:endParaRPr lang="en-US" altLang="zh-CN" sz="28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5817" name="Group 9"/>
          <p:cNvGrpSpPr/>
          <p:nvPr/>
        </p:nvGrpSpPr>
        <p:grpSpPr>
          <a:xfrm>
            <a:off x="4611688" y="1978025"/>
            <a:ext cx="3971925" cy="534988"/>
            <a:chOff x="2945" y="1010"/>
            <a:chExt cx="2502" cy="337"/>
          </a:xfrm>
        </p:grpSpPr>
        <p:sp>
          <p:nvSpPr>
            <p:cNvPr id="40969" name="Rectangle 10"/>
            <p:cNvSpPr/>
            <p:nvPr/>
          </p:nvSpPr>
          <p:spPr>
            <a:xfrm>
              <a:off x="2968" y="1010"/>
              <a:ext cx="2401" cy="337"/>
            </a:xfrm>
            <a:prstGeom prst="rect">
              <a:avLst/>
            </a:prstGeom>
            <a:solidFill>
              <a:srgbClr val="00FF00">
                <a:alpha val="5098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Text Box 11"/>
            <p:cNvSpPr txBox="1"/>
            <p:nvPr/>
          </p:nvSpPr>
          <p:spPr>
            <a:xfrm>
              <a:off x="2945" y="1012"/>
              <a:ext cx="25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t1  t2 … ti … tn  #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75820" name="Group 12"/>
          <p:cNvGraphicFramePr>
            <a:graphicFrameLocks noGrp="1"/>
          </p:cNvGraphicFramePr>
          <p:nvPr>
            <p:ph idx="1"/>
          </p:nvPr>
        </p:nvGraphicFramePr>
        <p:xfrm>
          <a:off x="3292475" y="3298825"/>
          <a:ext cx="4748213" cy="1992313"/>
        </p:xfrm>
        <a:graphic>
          <a:graphicData uri="http://schemas.openxmlformats.org/drawingml/2006/table">
            <a:tbl>
              <a:tblPr/>
              <a:tblGrid>
                <a:gridCol w="749300"/>
                <a:gridCol w="600075"/>
                <a:gridCol w="1047750"/>
                <a:gridCol w="600075"/>
                <a:gridCol w="568325"/>
                <a:gridCol w="538163"/>
                <a:gridCol w="644525"/>
              </a:tblGrid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ti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tn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ERR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405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33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5862" name="Rectangle 54"/>
          <p:cNvSpPr/>
          <p:nvPr/>
        </p:nvSpPr>
        <p:spPr>
          <a:xfrm>
            <a:off x="4648200" y="4114800"/>
            <a:ext cx="1016000" cy="495300"/>
          </a:xfrm>
          <a:prstGeom prst="rect">
            <a:avLst/>
          </a:prstGeom>
          <a:solidFill>
            <a:srgbClr val="FF0000">
              <a:alpha val="36861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63" name="AutoShape 55"/>
          <p:cNvSpPr/>
          <p:nvPr/>
        </p:nvSpPr>
        <p:spPr>
          <a:xfrm>
            <a:off x="292100" y="2768600"/>
            <a:ext cx="3365500" cy="660400"/>
          </a:xfrm>
          <a:prstGeom prst="wedgeRoundRectCallout">
            <a:avLst>
              <a:gd name="adj1" fmla="val 50991"/>
              <a:gd name="adj2" fmla="val -101204"/>
              <a:gd name="adj3" fmla="val 16667"/>
            </a:avLst>
          </a:prstGeom>
          <a:solidFill>
            <a:srgbClr val="C0C0C0">
              <a:alpha val="52939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分析栈顶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Y1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sz="2800" b="1" baseline="-25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5864" name="Line 56"/>
          <p:cNvSpPr/>
          <p:nvPr/>
        </p:nvSpPr>
        <p:spPr>
          <a:xfrm flipH="1">
            <a:off x="4953000" y="2413000"/>
            <a:ext cx="50800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7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01389 0.317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nimBg="1"/>
      <p:bldP spid="375812" grpId="0"/>
      <p:bldP spid="375813" grpId="0"/>
      <p:bldP spid="375814" grpId="0"/>
      <p:bldP spid="375815" grpId="0"/>
      <p:bldP spid="375816" grpId="0"/>
      <p:bldP spid="375816" grpId="1"/>
      <p:bldP spid="375862" grpId="0" animBg="1"/>
      <p:bldP spid="375863" grpId="0" animBg="1"/>
      <p:bldP spid="37586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分析机的工作原理</a:t>
            </a:r>
            <a:r>
              <a:rPr lang="en-US" altLang="zh-CN" dirty="0"/>
              <a:t>-2.4 </a:t>
            </a:r>
            <a:r>
              <a:rPr lang="zh-CN" altLang="en-US" dirty="0"/>
              <a:t>语法错误的识别</a:t>
            </a:r>
            <a:r>
              <a:rPr lang="en-US" altLang="zh-CN" dirty="0"/>
              <a:t>-2</a:t>
            </a:r>
            <a:endParaRPr lang="en-US" altLang="zh-CN" dirty="0"/>
          </a:p>
        </p:txBody>
      </p:sp>
      <p:sp>
        <p:nvSpPr>
          <p:cNvPr id="376835" name="Rectangle 3"/>
          <p:cNvSpPr/>
          <p:nvPr/>
        </p:nvSpPr>
        <p:spPr>
          <a:xfrm>
            <a:off x="471488" y="1989138"/>
            <a:ext cx="3656012" cy="534987"/>
          </a:xfrm>
          <a:prstGeom prst="rect">
            <a:avLst/>
          </a:prstGeom>
          <a:solidFill>
            <a:srgbClr val="FFCC00">
              <a:alpha val="5098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6836" name="Text Box 4"/>
          <p:cNvSpPr txBox="1"/>
          <p:nvPr/>
        </p:nvSpPr>
        <p:spPr>
          <a:xfrm>
            <a:off x="496888" y="2001838"/>
            <a:ext cx="44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#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6837" name="Text Box 5"/>
          <p:cNvSpPr txBox="1"/>
          <p:nvPr/>
        </p:nvSpPr>
        <p:spPr>
          <a:xfrm>
            <a:off x="484188" y="1389063"/>
            <a:ext cx="36036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分析栈</a:t>
            </a:r>
            <a:endParaRPr lang="zh-CN" altLang="en-US" sz="2800" b="1" dirty="0">
              <a:solidFill>
                <a:srgbClr val="FF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6838" name="Text Box 6"/>
          <p:cNvSpPr txBox="1"/>
          <p:nvPr/>
        </p:nvSpPr>
        <p:spPr>
          <a:xfrm>
            <a:off x="4660900" y="1385888"/>
            <a:ext cx="38385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C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输入单词流</a:t>
            </a:r>
            <a:endParaRPr lang="zh-CN" altLang="en-US" sz="2800" b="1" dirty="0">
              <a:solidFill>
                <a:srgbClr val="00CC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6839" name="Text Box 7"/>
          <p:cNvSpPr txBox="1"/>
          <p:nvPr/>
        </p:nvSpPr>
        <p:spPr>
          <a:xfrm>
            <a:off x="925513" y="2036763"/>
            <a:ext cx="3009900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Xm..X2 Yn..Y2</a:t>
            </a:r>
            <a:endParaRPr lang="en-US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6840" name="Text Box 8"/>
          <p:cNvSpPr txBox="1"/>
          <p:nvPr/>
        </p:nvSpPr>
        <p:spPr>
          <a:xfrm>
            <a:off x="3492500" y="2032000"/>
            <a:ext cx="5842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a1</a:t>
            </a:r>
            <a:endParaRPr lang="en-US" altLang="zh-CN" sz="28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6841" name="Group 9"/>
          <p:cNvGrpSpPr/>
          <p:nvPr/>
        </p:nvGrpSpPr>
        <p:grpSpPr>
          <a:xfrm>
            <a:off x="4611688" y="1978025"/>
            <a:ext cx="3971925" cy="534988"/>
            <a:chOff x="2945" y="1010"/>
            <a:chExt cx="2502" cy="337"/>
          </a:xfrm>
        </p:grpSpPr>
        <p:sp>
          <p:nvSpPr>
            <p:cNvPr id="41993" name="Rectangle 10"/>
            <p:cNvSpPr/>
            <p:nvPr/>
          </p:nvSpPr>
          <p:spPr>
            <a:xfrm>
              <a:off x="2968" y="1010"/>
              <a:ext cx="2401" cy="337"/>
            </a:xfrm>
            <a:prstGeom prst="rect">
              <a:avLst/>
            </a:prstGeom>
            <a:solidFill>
              <a:srgbClr val="00FF00">
                <a:alpha val="5098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4" name="Text Box 11"/>
            <p:cNvSpPr txBox="1"/>
            <p:nvPr/>
          </p:nvSpPr>
          <p:spPr>
            <a:xfrm>
              <a:off x="2945" y="1012"/>
              <a:ext cx="25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t1  t2 … ti … tn  #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6844" name="AutoShape 12"/>
          <p:cNvSpPr/>
          <p:nvPr/>
        </p:nvSpPr>
        <p:spPr>
          <a:xfrm>
            <a:off x="292100" y="2768600"/>
            <a:ext cx="3365500" cy="660400"/>
          </a:xfrm>
          <a:prstGeom prst="wedgeRoundRectCallout">
            <a:avLst>
              <a:gd name="adj1" fmla="val 50991"/>
              <a:gd name="adj2" fmla="val -101204"/>
              <a:gd name="adj3" fmla="val 16667"/>
            </a:avLst>
          </a:prstGeom>
          <a:solidFill>
            <a:srgbClr val="C0C0C0">
              <a:alpha val="52939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分析栈顶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a1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endParaRPr lang="en-US" altLang="zh-CN" sz="2800" b="1" baseline="-25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6845" name="Group 13"/>
          <p:cNvGrpSpPr/>
          <p:nvPr/>
        </p:nvGrpSpPr>
        <p:grpSpPr>
          <a:xfrm>
            <a:off x="2692400" y="2020888"/>
            <a:ext cx="3289300" cy="1511300"/>
            <a:chOff x="1696" y="1273"/>
            <a:chExt cx="2072" cy="952"/>
          </a:xfrm>
        </p:grpSpPr>
        <p:sp>
          <p:nvSpPr>
            <p:cNvPr id="41997" name="Rectangle 14"/>
            <p:cNvSpPr/>
            <p:nvPr/>
          </p:nvSpPr>
          <p:spPr>
            <a:xfrm>
              <a:off x="2184" y="1288"/>
              <a:ext cx="320" cy="2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Rectangle 15"/>
            <p:cNvSpPr/>
            <p:nvPr/>
          </p:nvSpPr>
          <p:spPr>
            <a:xfrm>
              <a:off x="3001" y="1273"/>
              <a:ext cx="320" cy="2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AutoShape 16"/>
            <p:cNvSpPr/>
            <p:nvPr/>
          </p:nvSpPr>
          <p:spPr>
            <a:xfrm rot="-5400000">
              <a:off x="2640" y="1288"/>
              <a:ext cx="232" cy="840"/>
            </a:xfrm>
            <a:prstGeom prst="leftBrace">
              <a:avLst>
                <a:gd name="adj1" fmla="val 30088"/>
                <a:gd name="adj2" fmla="val 4904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Text Box 17"/>
            <p:cNvSpPr txBox="1"/>
            <p:nvPr/>
          </p:nvSpPr>
          <p:spPr>
            <a:xfrm>
              <a:off x="1696" y="1880"/>
              <a:ext cx="2072" cy="34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baseline="-25000" dirty="0"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zh-CN" altLang="en-US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不匹配，</a:t>
              </a:r>
              <a:r>
                <a:rPr lang="en-US" altLang="zh-CN" sz="2800" b="1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Error</a:t>
              </a:r>
              <a:endParaRPr lang="en-US" altLang="zh-CN" sz="2800" b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nimBg="1"/>
      <p:bldP spid="376836" grpId="0"/>
      <p:bldP spid="376837" grpId="0"/>
      <p:bldP spid="376838" grpId="0"/>
      <p:bldP spid="376839" grpId="0"/>
      <p:bldP spid="376840" grpId="0"/>
      <p:bldP spid="376844" grpId="0" animBg="1"/>
      <p:bldP spid="37684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预测分析法实例</a:t>
            </a:r>
            <a:r>
              <a:rPr lang="en-US" altLang="zh-CN" dirty="0"/>
              <a:t>-1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sp>
        <p:nvSpPr>
          <p:cNvPr id="43010" name="Rectangle 3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G[E]:</a:t>
            </a:r>
            <a:endParaRPr lang="en-US" altLang="zh-CN" sz="2600" b="1" dirty="0"/>
          </a:p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E→ TE’</a:t>
            </a:r>
            <a:r>
              <a:rPr lang="en-US" altLang="zh-CN" sz="2600" dirty="0"/>
              <a:t> </a:t>
            </a:r>
            <a:endParaRPr lang="en-US" altLang="zh-CN" sz="2600" dirty="0"/>
          </a:p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E’→ ATE’ |ε</a:t>
            </a:r>
            <a:endParaRPr lang="en-US" altLang="zh-CN" sz="2600" b="1" dirty="0"/>
          </a:p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T→ FT’</a:t>
            </a:r>
            <a:r>
              <a:rPr lang="en-US" altLang="zh-CN" sz="2600" dirty="0"/>
              <a:t> </a:t>
            </a:r>
            <a:endParaRPr lang="en-US" altLang="zh-CN" sz="2600" dirty="0"/>
          </a:p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T’→ MFT’ | ε</a:t>
            </a:r>
            <a:endParaRPr lang="en-US" altLang="zh-CN" sz="2600" b="1" dirty="0"/>
          </a:p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F→ (E) | i</a:t>
            </a:r>
            <a:endParaRPr lang="en-US" altLang="zh-CN" sz="2600" b="1" dirty="0"/>
          </a:p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A→ + | -</a:t>
            </a:r>
            <a:endParaRPr lang="en-US" altLang="zh-CN" sz="2600" b="1" dirty="0"/>
          </a:p>
          <a:p>
            <a:pPr marL="571500" indent="-5715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dirty="0"/>
              <a:t>M→ * | /</a:t>
            </a:r>
            <a:r>
              <a:rPr lang="en-US" altLang="zh-CN" sz="2600" dirty="0"/>
              <a:t> </a:t>
            </a:r>
            <a:endParaRPr lang="en-US" altLang="zh-CN" sz="2600" dirty="0"/>
          </a:p>
        </p:txBody>
      </p:sp>
      <p:sp>
        <p:nvSpPr>
          <p:cNvPr id="377860" name="AutoShape 4"/>
          <p:cNvSpPr/>
          <p:nvPr/>
        </p:nvSpPr>
        <p:spPr>
          <a:xfrm>
            <a:off x="3987800" y="2819400"/>
            <a:ext cx="4521200" cy="1498600"/>
          </a:xfrm>
          <a:prstGeom prst="cloudCallout">
            <a:avLst>
              <a:gd name="adj1" fmla="val -45505"/>
              <a:gd name="adj2" fmla="val 70023"/>
            </a:avLst>
          </a:prstGeom>
          <a:solidFill>
            <a:srgbClr val="C0C0C0">
              <a:alpha val="47841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G[E]</a:t>
            </a:r>
            <a:r>
              <a:rPr lang="zh-CN" altLang="en-US" sz="3200" b="1" dirty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LL(1)</a:t>
            </a:r>
            <a:r>
              <a:rPr lang="zh-CN" altLang="en-US" sz="3200" b="1" dirty="0">
                <a:latin typeface="Verdana" panose="020B0604030504040204" pitchFamily="34" charset="0"/>
                <a:ea typeface="宋体" panose="02010600030101010101" pitchFamily="2" charset="-122"/>
              </a:rPr>
              <a:t>文法吗？</a:t>
            </a:r>
            <a:endParaRPr lang="zh-CN" altLang="en-US" sz="32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786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447800"/>
          <a:ext cx="6400800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74210" imgH="3943985" progId="Word.Document.8">
                  <p:embed/>
                </p:oleObj>
              </mc:Choice>
              <mc:Fallback>
                <p:oleObj name="" r:id="rId1" imgW="4474210" imgH="394398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b="18265"/>
                      <a:stretch>
                        <a:fillRect/>
                      </a:stretch>
                    </p:blipFill>
                    <p:spPr>
                      <a:xfrm>
                        <a:off x="2667000" y="1447800"/>
                        <a:ext cx="6400800" cy="4611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预测分析法实例</a:t>
            </a:r>
            <a:r>
              <a:rPr lang="en-US" altLang="zh-CN" dirty="0"/>
              <a:t>-2</a:t>
            </a:r>
            <a:r>
              <a:rPr lang="zh-CN" altLang="en-US" dirty="0"/>
              <a:t>预测分析表</a:t>
            </a:r>
            <a:endParaRPr lang="zh-CN" altLang="en-US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406400" y="1087438"/>
            <a:ext cx="1930400" cy="3535362"/>
          </a:xfrm>
          <a:ln w="19050">
            <a:solidFill>
              <a:schemeClr val="tx1"/>
            </a:solidFill>
            <a:miter/>
          </a:ln>
        </p:spPr>
        <p:txBody>
          <a:bodyPr vert="horz" wrap="square" lIns="0" tIns="0" rIns="0" bIns="0" anchor="t" anchorCtr="0"/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G[E]: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E→TE’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E’→ATE’|ε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T→FT’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T’→MFT’|ε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F→(E)|i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A→+|-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M→*|/</a:t>
            </a:r>
            <a:endParaRPr lang="en-US" altLang="zh-CN" sz="2400" b="1" dirty="0">
              <a:latin typeface="Verdana" panose="020B0604030504040204" pitchFamily="34" charset="0"/>
            </a:endParaRPr>
          </a:p>
        </p:txBody>
      </p:sp>
      <p:sp>
        <p:nvSpPr>
          <p:cNvPr id="44035" name="Text Box 4"/>
          <p:cNvSpPr txBox="1"/>
          <p:nvPr/>
        </p:nvSpPr>
        <p:spPr>
          <a:xfrm>
            <a:off x="2679700" y="97790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i        +        -       *       /      (      )    #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Text Box 5"/>
          <p:cNvSpPr txBox="1"/>
          <p:nvPr/>
        </p:nvSpPr>
        <p:spPr>
          <a:xfrm>
            <a:off x="2605088" y="1563688"/>
            <a:ext cx="59817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E   TE’                                         TE’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886" name="Line 6"/>
          <p:cNvSpPr/>
          <p:nvPr/>
        </p:nvSpPr>
        <p:spPr>
          <a:xfrm>
            <a:off x="2603500" y="1498600"/>
            <a:ext cx="601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38" name="Text Box 7"/>
          <p:cNvSpPr txBox="1"/>
          <p:nvPr/>
        </p:nvSpPr>
        <p:spPr>
          <a:xfrm>
            <a:off x="2581275" y="2035175"/>
            <a:ext cx="61341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E’          ATE’   ATE’                      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Text Box 8"/>
          <p:cNvSpPr txBox="1"/>
          <p:nvPr/>
        </p:nvSpPr>
        <p:spPr>
          <a:xfrm>
            <a:off x="2581275" y="2670175"/>
            <a:ext cx="59944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T   FT’                                          FT’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Text Box 9"/>
          <p:cNvSpPr txBox="1"/>
          <p:nvPr/>
        </p:nvSpPr>
        <p:spPr>
          <a:xfrm>
            <a:off x="2595563" y="3154363"/>
            <a:ext cx="6197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T’      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MFT’  MFT’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Text Box 10"/>
          <p:cNvSpPr txBox="1"/>
          <p:nvPr/>
        </p:nvSpPr>
        <p:spPr>
          <a:xfrm>
            <a:off x="2606675" y="3762375"/>
            <a:ext cx="59817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F    i                                            (E)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Text Box 11"/>
          <p:cNvSpPr txBox="1"/>
          <p:nvPr/>
        </p:nvSpPr>
        <p:spPr>
          <a:xfrm>
            <a:off x="2595563" y="4208463"/>
            <a:ext cx="59817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A             +        -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Text Box 12"/>
          <p:cNvSpPr txBox="1"/>
          <p:nvPr/>
        </p:nvSpPr>
        <p:spPr>
          <a:xfrm>
            <a:off x="2597150" y="4679950"/>
            <a:ext cx="59817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M                                *       /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893" name="Line 13"/>
          <p:cNvSpPr/>
          <p:nvPr/>
        </p:nvSpPr>
        <p:spPr>
          <a:xfrm>
            <a:off x="3035300" y="990600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894" name="Line 14"/>
          <p:cNvSpPr/>
          <p:nvPr/>
        </p:nvSpPr>
        <p:spPr>
          <a:xfrm>
            <a:off x="3684588" y="100488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895" name="Line 15"/>
          <p:cNvSpPr/>
          <p:nvPr/>
        </p:nvSpPr>
        <p:spPr>
          <a:xfrm>
            <a:off x="4549775" y="1006475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896" name="Line 16"/>
          <p:cNvSpPr/>
          <p:nvPr/>
        </p:nvSpPr>
        <p:spPr>
          <a:xfrm>
            <a:off x="5465763" y="1020763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897" name="Line 17"/>
          <p:cNvSpPr/>
          <p:nvPr/>
        </p:nvSpPr>
        <p:spPr>
          <a:xfrm>
            <a:off x="6292850" y="1022350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898" name="Line 18"/>
          <p:cNvSpPr/>
          <p:nvPr/>
        </p:nvSpPr>
        <p:spPr>
          <a:xfrm>
            <a:off x="7119938" y="104933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899" name="Line 19"/>
          <p:cNvSpPr/>
          <p:nvPr/>
        </p:nvSpPr>
        <p:spPr>
          <a:xfrm>
            <a:off x="7742238" y="104933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00" name="Line 20"/>
          <p:cNvSpPr/>
          <p:nvPr/>
        </p:nvSpPr>
        <p:spPr>
          <a:xfrm>
            <a:off x="8212138" y="104933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01" name="AutoShape 21"/>
          <p:cNvSpPr/>
          <p:nvPr/>
        </p:nvSpPr>
        <p:spPr>
          <a:xfrm>
            <a:off x="584200" y="5118100"/>
            <a:ext cx="7708900" cy="977900"/>
          </a:xfrm>
          <a:prstGeom prst="wedgeRoundRectCallout">
            <a:avLst>
              <a:gd name="adj1" fmla="val 29634"/>
              <a:gd name="adj2" fmla="val -198866"/>
              <a:gd name="adj3" fmla="val 16667"/>
            </a:avLst>
          </a:prstGeom>
          <a:solidFill>
            <a:srgbClr val="00FF00">
              <a:alpha val="6313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在分析表单元格中我们有意省略了左侧的非终结符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why?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).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2" name="AutoShape 22"/>
          <p:cNvSpPr/>
          <p:nvPr/>
        </p:nvSpPr>
        <p:spPr>
          <a:xfrm>
            <a:off x="774700" y="5334000"/>
            <a:ext cx="7480300" cy="914400"/>
          </a:xfrm>
          <a:prstGeom prst="wedgeRoundRectCallout">
            <a:avLst>
              <a:gd name="adj1" fmla="val 27824"/>
              <a:gd name="adj2" fmla="val -238542"/>
              <a:gd name="adj3" fmla="val 16667"/>
            </a:avLst>
          </a:prstGeom>
          <a:solidFill>
            <a:schemeClr val="accent1">
              <a:alpha val="58037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实际存储表时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还可用产生式编号作为单元格内容，以进一步减少表的存储空间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78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1" grpId="0" animBg="1"/>
      <p:bldP spid="378901" grpId="1" animBg="1"/>
      <p:bldP spid="37890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6" name="Text Box 2"/>
          <p:cNvSpPr txBox="1"/>
          <p:nvPr/>
        </p:nvSpPr>
        <p:spPr>
          <a:xfrm>
            <a:off x="496888" y="1347788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1.                 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9907" name="Text Box 3"/>
          <p:cNvSpPr txBox="1"/>
          <p:nvPr/>
        </p:nvSpPr>
        <p:spPr>
          <a:xfrm>
            <a:off x="1778000" y="1397000"/>
            <a:ext cx="3556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9908" name="AutoShape 4"/>
          <p:cNvSpPr/>
          <p:nvPr/>
        </p:nvSpPr>
        <p:spPr>
          <a:xfrm>
            <a:off x="3200400" y="3733800"/>
            <a:ext cx="2895600" cy="711200"/>
          </a:xfrm>
          <a:prstGeom prst="wedgeRoundRectCallout">
            <a:avLst>
              <a:gd name="adj1" fmla="val -45338"/>
              <a:gd name="adj2" fmla="val 70088"/>
              <a:gd name="adj3" fmla="val 16667"/>
            </a:avLst>
          </a:prstGeom>
          <a:solidFill>
            <a:srgbClr val="00FF00">
              <a:alpha val="47057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初始化分析栈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909" name="Group 5"/>
          <p:cNvGrpSpPr/>
          <p:nvPr/>
        </p:nvGrpSpPr>
        <p:grpSpPr>
          <a:xfrm>
            <a:off x="1574800" y="2565400"/>
            <a:ext cx="6121400" cy="982663"/>
            <a:chOff x="1016" y="1672"/>
            <a:chExt cx="3856" cy="619"/>
          </a:xfrm>
        </p:grpSpPr>
        <p:sp>
          <p:nvSpPr>
            <p:cNvPr id="45061" name="Text Box 6"/>
            <p:cNvSpPr txBox="1"/>
            <p:nvPr/>
          </p:nvSpPr>
          <p:spPr>
            <a:xfrm>
              <a:off x="1080" y="1672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i        +        -       *       /      (      )    #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Text Box 7"/>
            <p:cNvSpPr txBox="1"/>
            <p:nvPr/>
          </p:nvSpPr>
          <p:spPr>
            <a:xfrm>
              <a:off x="1033" y="2041"/>
              <a:ext cx="3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 TE’                                         TE’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Line 8"/>
            <p:cNvSpPr/>
            <p:nvPr/>
          </p:nvSpPr>
          <p:spPr>
            <a:xfrm>
              <a:off x="1016" y="1952"/>
              <a:ext cx="37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913" name="Rectangle 9"/>
          <p:cNvSpPr/>
          <p:nvPr/>
        </p:nvSpPr>
        <p:spPr>
          <a:xfrm>
            <a:off x="2095500" y="3111500"/>
            <a:ext cx="520700" cy="393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14" name="Text Box 10"/>
          <p:cNvSpPr txBox="1"/>
          <p:nvPr/>
        </p:nvSpPr>
        <p:spPr>
          <a:xfrm>
            <a:off x="1384300" y="13462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#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66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3. </a:t>
            </a:r>
            <a:r>
              <a:rPr lang="zh-CN" altLang="en-US" sz="3800" dirty="0"/>
              <a:t>预测分析法实例</a:t>
            </a:r>
            <a:endParaRPr lang="zh-CN" altLang="en-US" sz="3800" dirty="0"/>
          </a:p>
        </p:txBody>
      </p:sp>
      <p:sp>
        <p:nvSpPr>
          <p:cNvPr id="379916" name="Text Box 12"/>
          <p:cNvSpPr txBox="1"/>
          <p:nvPr/>
        </p:nvSpPr>
        <p:spPr>
          <a:xfrm>
            <a:off x="482600" y="939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    分析栈                           余留输入串           所用产生式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17" name="Text Box 13"/>
          <p:cNvSpPr txBox="1"/>
          <p:nvPr/>
        </p:nvSpPr>
        <p:spPr>
          <a:xfrm>
            <a:off x="7200900" y="1358900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E→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E’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9918" name="Text Box 14"/>
          <p:cNvSpPr txBox="1"/>
          <p:nvPr/>
        </p:nvSpPr>
        <p:spPr>
          <a:xfrm>
            <a:off x="460375" y="1755775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2.      #         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9919" name="Text Box 15"/>
          <p:cNvSpPr txBox="1"/>
          <p:nvPr/>
        </p:nvSpPr>
        <p:spPr>
          <a:xfrm>
            <a:off x="3530600" y="1752600"/>
            <a:ext cx="939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E’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9920" name="AutoShape 16"/>
          <p:cNvSpPr/>
          <p:nvPr/>
        </p:nvSpPr>
        <p:spPr>
          <a:xfrm>
            <a:off x="5665788" y="2224088"/>
            <a:ext cx="2895600" cy="711200"/>
          </a:xfrm>
          <a:prstGeom prst="wedgeRoundRectCallout">
            <a:avLst>
              <a:gd name="adj1" fmla="val 28343"/>
              <a:gd name="adj2" fmla="val -120981"/>
              <a:gd name="adj3" fmla="val 16667"/>
            </a:avLst>
          </a:prstGeom>
          <a:solidFill>
            <a:srgbClr val="00FF00">
              <a:alpha val="47057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逆向压入分析栈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21" name="Rectangle 17"/>
          <p:cNvSpPr/>
          <p:nvPr/>
        </p:nvSpPr>
        <p:spPr>
          <a:xfrm>
            <a:off x="4564063" y="1376363"/>
            <a:ext cx="304800" cy="393700"/>
          </a:xfrm>
          <a:prstGeom prst="rect">
            <a:avLst/>
          </a:prstGeom>
          <a:noFill/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22" name="AutoShape 18"/>
          <p:cNvSpPr/>
          <p:nvPr/>
        </p:nvSpPr>
        <p:spPr>
          <a:xfrm>
            <a:off x="155575" y="2225675"/>
            <a:ext cx="1943100" cy="609600"/>
          </a:xfrm>
          <a:prstGeom prst="wedgeRoundRectCallout">
            <a:avLst>
              <a:gd name="adj1" fmla="val 41259"/>
              <a:gd name="adj2" fmla="val -130731"/>
              <a:gd name="adj3" fmla="val 16667"/>
            </a:avLst>
          </a:prstGeom>
          <a:solidFill>
            <a:srgbClr val="00FF00">
              <a:alpha val="47057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，出栈</a:t>
            </a:r>
            <a:endParaRPr lang="zh-CN" altLang="en-US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9923" name="Text Box 19"/>
          <p:cNvSpPr txBox="1"/>
          <p:nvPr/>
        </p:nvSpPr>
        <p:spPr>
          <a:xfrm>
            <a:off x="1498600" y="3086100"/>
            <a:ext cx="39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79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25695 0.1666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1.11111E-6 L -0.19236 1.11111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07" grpId="0"/>
      <p:bldP spid="379908" grpId="0" animBg="1"/>
      <p:bldP spid="379908" grpId="1" animBg="1"/>
      <p:bldP spid="379913" grpId="0" animBg="1"/>
      <p:bldP spid="379913" grpId="1" animBg="1"/>
      <p:bldP spid="379914" grpId="0"/>
      <p:bldP spid="379916" grpId="0"/>
      <p:bldP spid="379917" grpId="0"/>
      <p:bldP spid="379918" grpId="0"/>
      <p:bldP spid="379919" grpId="0"/>
      <p:bldP spid="379919" grpId="1"/>
      <p:bldP spid="379920" grpId="0" animBg="1"/>
      <p:bldP spid="379920" grpId="1" animBg="1"/>
      <p:bldP spid="379921" grpId="0" animBg="1"/>
      <p:bldP spid="379921" grpId="1" animBg="1"/>
      <p:bldP spid="379921" grpId="2" animBg="1"/>
      <p:bldP spid="379922" grpId="0" animBg="1"/>
      <p:bldP spid="379922" grpId="1" animBg="1"/>
      <p:bldP spid="379923" grpId="0"/>
      <p:bldP spid="3799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语法树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语法树（分析树、推导树）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每个结点均有标记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V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indent="-350520" eaLnBrk="1" hangingPunct="1"/>
            <a:r>
              <a:rPr lang="zh-CN" altLang="en-US" dirty="0">
                <a:sym typeface="Symbol" panose="05050102010706020507" pitchFamily="18" charset="2"/>
              </a:rPr>
              <a:t>根的标记为开始符号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indent="-350520" eaLnBrk="1" hangingPunct="1"/>
            <a:r>
              <a:rPr lang="zh-CN" altLang="en-US" dirty="0">
                <a:sym typeface="Symbol" panose="05050102010706020507" pitchFamily="18" charset="2"/>
              </a:rPr>
              <a:t>内部结点标记</a:t>
            </a:r>
            <a:r>
              <a:rPr lang="en-US" altLang="zh-CN" dirty="0"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若以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为标记的结点有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个孩子分别标记为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…, X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>
                <a:sym typeface="Symbol" panose="05050102010706020507" pitchFamily="18" charset="2"/>
              </a:rPr>
              <a:t>AX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…X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必然是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的一个产生式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文法的二义性：一个句子对应多个语法树</a:t>
            </a:r>
            <a:endParaRPr lang="zh-CN" altLang="en-US" dirty="0"/>
          </a:p>
          <a:p>
            <a:pPr eaLnBrk="1" hangingPunct="1"/>
            <a:r>
              <a:rPr lang="zh-CN" altLang="en-US" dirty="0"/>
              <a:t>对无二义文法，一个句子只对应一个语法树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3. </a:t>
            </a:r>
            <a:r>
              <a:rPr lang="zh-CN" altLang="en-US" sz="3800" dirty="0"/>
              <a:t>预测分析法实例</a:t>
            </a:r>
            <a:endParaRPr lang="zh-CN" altLang="en-US" sz="3800" dirty="0"/>
          </a:p>
        </p:txBody>
      </p:sp>
      <p:sp>
        <p:nvSpPr>
          <p:cNvPr id="46082" name="Text Box 3"/>
          <p:cNvSpPr txBox="1"/>
          <p:nvPr/>
        </p:nvSpPr>
        <p:spPr>
          <a:xfrm>
            <a:off x="482600" y="939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    分析栈                           余留输入串           所用产生式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Text Box 4"/>
          <p:cNvSpPr txBox="1"/>
          <p:nvPr/>
        </p:nvSpPr>
        <p:spPr>
          <a:xfrm>
            <a:off x="496888" y="1347788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1.      #E                         i + i * i #         E→TE’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0933" name="Text Box 5"/>
          <p:cNvSpPr txBox="1"/>
          <p:nvPr/>
        </p:nvSpPr>
        <p:spPr>
          <a:xfrm>
            <a:off x="7138988" y="1830388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T→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T’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Text Box 6"/>
          <p:cNvSpPr txBox="1"/>
          <p:nvPr/>
        </p:nvSpPr>
        <p:spPr>
          <a:xfrm>
            <a:off x="473075" y="1793875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2.      #E’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0935" name="Group 7"/>
          <p:cNvGrpSpPr/>
          <p:nvPr/>
        </p:nvGrpSpPr>
        <p:grpSpPr>
          <a:xfrm>
            <a:off x="1490663" y="3430588"/>
            <a:ext cx="6169025" cy="971550"/>
            <a:chOff x="874" y="2736"/>
            <a:chExt cx="3886" cy="612"/>
          </a:xfrm>
        </p:grpSpPr>
        <p:sp>
          <p:nvSpPr>
            <p:cNvPr id="46087" name="Text Box 8"/>
            <p:cNvSpPr txBox="1"/>
            <p:nvPr/>
          </p:nvSpPr>
          <p:spPr>
            <a:xfrm>
              <a:off x="968" y="2736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i        +        -       *       /      (      )    #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Text Box 9"/>
            <p:cNvSpPr txBox="1"/>
            <p:nvPr/>
          </p:nvSpPr>
          <p:spPr>
            <a:xfrm>
              <a:off x="874" y="3098"/>
              <a:ext cx="37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FT’                                         FT’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Line 10"/>
            <p:cNvSpPr/>
            <p:nvPr/>
          </p:nvSpPr>
          <p:spPr>
            <a:xfrm>
              <a:off x="960" y="3048"/>
              <a:ext cx="37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0939" name="Rectangle 11"/>
          <p:cNvSpPr/>
          <p:nvPr/>
        </p:nvSpPr>
        <p:spPr>
          <a:xfrm>
            <a:off x="2047875" y="3965575"/>
            <a:ext cx="520700" cy="393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0940" name="Text Box 12"/>
          <p:cNvSpPr txBox="1"/>
          <p:nvPr/>
        </p:nvSpPr>
        <p:spPr>
          <a:xfrm>
            <a:off x="474663" y="2252663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3.      #E’T’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0941" name="Group 13"/>
          <p:cNvGrpSpPr/>
          <p:nvPr/>
        </p:nvGrpSpPr>
        <p:grpSpPr>
          <a:xfrm>
            <a:off x="1501775" y="3441700"/>
            <a:ext cx="6105525" cy="933450"/>
            <a:chOff x="1042" y="2584"/>
            <a:chExt cx="3846" cy="588"/>
          </a:xfrm>
        </p:grpSpPr>
        <p:sp>
          <p:nvSpPr>
            <p:cNvPr id="46093" name="Text Box 14"/>
            <p:cNvSpPr txBox="1"/>
            <p:nvPr/>
          </p:nvSpPr>
          <p:spPr>
            <a:xfrm>
              <a:off x="1064" y="2584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i        +        -       *       /      (      )    #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Text Box 15"/>
            <p:cNvSpPr txBox="1"/>
            <p:nvPr/>
          </p:nvSpPr>
          <p:spPr>
            <a:xfrm>
              <a:off x="1042" y="2922"/>
              <a:ext cx="3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i                                           (E)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Line 16"/>
            <p:cNvSpPr/>
            <p:nvPr/>
          </p:nvSpPr>
          <p:spPr>
            <a:xfrm>
              <a:off x="1096" y="2888"/>
              <a:ext cx="37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6" name="Rectangle 17"/>
            <p:cNvSpPr/>
            <p:nvPr/>
          </p:nvSpPr>
          <p:spPr>
            <a:xfrm>
              <a:off x="1336" y="2912"/>
              <a:ext cx="248" cy="24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0946" name="Text Box 18"/>
          <p:cNvSpPr txBox="1"/>
          <p:nvPr/>
        </p:nvSpPr>
        <p:spPr>
          <a:xfrm>
            <a:off x="7140575" y="2238375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F→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endParaRPr lang="en-US" altLang="zh-CN" sz="2400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0947" name="Text Box 19"/>
          <p:cNvSpPr txBox="1"/>
          <p:nvPr/>
        </p:nvSpPr>
        <p:spPr>
          <a:xfrm>
            <a:off x="474663" y="2684463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4.      #E’T’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  <p:bldP spid="380939" grpId="0" animBg="1"/>
      <p:bldP spid="380939" grpId="1" animBg="1"/>
      <p:bldP spid="380940" grpId="0"/>
      <p:bldP spid="380946" grpId="0"/>
      <p:bldP spid="3809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3. </a:t>
            </a:r>
            <a:r>
              <a:rPr lang="zh-CN" altLang="en-US" sz="3800" dirty="0"/>
              <a:t>预测分析法实例</a:t>
            </a:r>
            <a:endParaRPr lang="zh-CN" altLang="en-US" sz="3800" dirty="0"/>
          </a:p>
        </p:txBody>
      </p:sp>
      <p:sp>
        <p:nvSpPr>
          <p:cNvPr id="47106" name="Text Box 3"/>
          <p:cNvSpPr txBox="1"/>
          <p:nvPr/>
        </p:nvSpPr>
        <p:spPr>
          <a:xfrm>
            <a:off x="482600" y="939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    分析栈                           余留输入串           所用产生式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Text Box 4"/>
          <p:cNvSpPr txBox="1"/>
          <p:nvPr/>
        </p:nvSpPr>
        <p:spPr>
          <a:xfrm>
            <a:off x="496888" y="1347788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1.      #E                         i + i * i #         E→TE’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Text Box 5"/>
          <p:cNvSpPr txBox="1"/>
          <p:nvPr/>
        </p:nvSpPr>
        <p:spPr>
          <a:xfrm>
            <a:off x="473075" y="1793875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2.      #E’T   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Text Box 6"/>
          <p:cNvSpPr txBox="1"/>
          <p:nvPr/>
        </p:nvSpPr>
        <p:spPr>
          <a:xfrm>
            <a:off x="474663" y="2252663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3.      #E’T’F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Text Box 7"/>
          <p:cNvSpPr txBox="1"/>
          <p:nvPr/>
        </p:nvSpPr>
        <p:spPr>
          <a:xfrm>
            <a:off x="474663" y="2684463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4.      #E’T’ 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11" name="Text Box 8"/>
          <p:cNvSpPr txBox="1"/>
          <p:nvPr/>
        </p:nvSpPr>
        <p:spPr>
          <a:xfrm>
            <a:off x="7138988" y="1830388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T→FT’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12" name="Text Box 9"/>
          <p:cNvSpPr txBox="1"/>
          <p:nvPr/>
        </p:nvSpPr>
        <p:spPr>
          <a:xfrm>
            <a:off x="7140575" y="2238375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F→i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1962" name="Group 10"/>
          <p:cNvGrpSpPr/>
          <p:nvPr/>
        </p:nvGrpSpPr>
        <p:grpSpPr>
          <a:xfrm>
            <a:off x="2438400" y="3175000"/>
            <a:ext cx="2463800" cy="900113"/>
            <a:chOff x="1464" y="2000"/>
            <a:chExt cx="1624" cy="567"/>
          </a:xfrm>
        </p:grpSpPr>
        <p:sp>
          <p:nvSpPr>
            <p:cNvPr id="47114" name="AutoShape 11"/>
            <p:cNvSpPr/>
            <p:nvPr/>
          </p:nvSpPr>
          <p:spPr>
            <a:xfrm rot="-5400000">
              <a:off x="2140" y="1404"/>
              <a:ext cx="200" cy="1392"/>
            </a:xfrm>
            <a:prstGeom prst="leftBrace">
              <a:avLst>
                <a:gd name="adj1" fmla="val 58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5" name="Text Box 12"/>
            <p:cNvSpPr txBox="1"/>
            <p:nvPr/>
          </p:nvSpPr>
          <p:spPr>
            <a:xfrm>
              <a:off x="1464" y="2240"/>
              <a:ext cx="1624" cy="327"/>
            </a:xfrm>
            <a:prstGeom prst="rect">
              <a:avLst/>
            </a:prstGeom>
            <a:solidFill>
              <a:srgbClr val="00FF00">
                <a:alpha val="52155"/>
              </a:srgbClr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baseline="-25000" dirty="0"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zh-CN" altLang="en-US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匹配，</a:t>
              </a:r>
              <a:r>
                <a: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pop</a:t>
              </a:r>
              <a:endPara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1965" name="Text Box 13"/>
          <p:cNvSpPr txBox="1"/>
          <p:nvPr/>
        </p:nvSpPr>
        <p:spPr>
          <a:xfrm>
            <a:off x="463550" y="316865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5.      #E’T’                      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3. </a:t>
            </a:r>
            <a:r>
              <a:rPr lang="zh-CN" altLang="en-US" sz="3800" dirty="0"/>
              <a:t>预测分析法实例</a:t>
            </a:r>
            <a:endParaRPr lang="zh-CN" altLang="en-US" sz="3800" dirty="0"/>
          </a:p>
        </p:txBody>
      </p:sp>
      <p:sp>
        <p:nvSpPr>
          <p:cNvPr id="48130" name="Text Box 3"/>
          <p:cNvSpPr txBox="1"/>
          <p:nvPr/>
        </p:nvSpPr>
        <p:spPr>
          <a:xfrm>
            <a:off x="482600" y="939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    分析栈                           余留输入串           所用产生式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Text Box 4"/>
          <p:cNvSpPr txBox="1"/>
          <p:nvPr/>
        </p:nvSpPr>
        <p:spPr>
          <a:xfrm>
            <a:off x="496888" y="1347788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1.      #E                         i + i * i #         E→TE’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Text Box 5"/>
          <p:cNvSpPr txBox="1"/>
          <p:nvPr/>
        </p:nvSpPr>
        <p:spPr>
          <a:xfrm>
            <a:off x="473075" y="1793875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2.      #E’T   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Text Box 6"/>
          <p:cNvSpPr txBox="1"/>
          <p:nvPr/>
        </p:nvSpPr>
        <p:spPr>
          <a:xfrm>
            <a:off x="474663" y="2252663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3.      #E’T’F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Text Box 7"/>
          <p:cNvSpPr txBox="1"/>
          <p:nvPr/>
        </p:nvSpPr>
        <p:spPr>
          <a:xfrm>
            <a:off x="474663" y="2684463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4.      #E’T’ i                   i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Text Box 8"/>
          <p:cNvSpPr txBox="1"/>
          <p:nvPr/>
        </p:nvSpPr>
        <p:spPr>
          <a:xfrm>
            <a:off x="7138988" y="1830388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T→FT’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Text Box 9"/>
          <p:cNvSpPr txBox="1"/>
          <p:nvPr/>
        </p:nvSpPr>
        <p:spPr>
          <a:xfrm>
            <a:off x="7140575" y="2238375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F→i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Text Box 10"/>
          <p:cNvSpPr txBox="1"/>
          <p:nvPr/>
        </p:nvSpPr>
        <p:spPr>
          <a:xfrm>
            <a:off x="463550" y="316865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5.      #E’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T’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2987" name="Group 11"/>
          <p:cNvGrpSpPr/>
          <p:nvPr/>
        </p:nvGrpSpPr>
        <p:grpSpPr>
          <a:xfrm>
            <a:off x="1536700" y="4762500"/>
            <a:ext cx="6215063" cy="968375"/>
            <a:chOff x="960" y="2456"/>
            <a:chExt cx="3915" cy="610"/>
          </a:xfrm>
        </p:grpSpPr>
        <p:sp>
          <p:nvSpPr>
            <p:cNvPr id="48139" name="Text Box 12"/>
            <p:cNvSpPr txBox="1"/>
            <p:nvPr/>
          </p:nvSpPr>
          <p:spPr>
            <a:xfrm>
              <a:off x="971" y="2739"/>
              <a:ext cx="39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T’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ε</a:t>
              </a: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ε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MFT’  MFT’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ε</a:t>
              </a:r>
              <a:r>
                <a:rPr lang="en-US" altLang="zh-CN" sz="28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ε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40" name="Text Box 13"/>
            <p:cNvSpPr txBox="1"/>
            <p:nvPr/>
          </p:nvSpPr>
          <p:spPr>
            <a:xfrm>
              <a:off x="1000" y="2456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i        +        -       *       /      (      )    #</a:t>
              </a:r>
              <a:r>
                <a:rPr lang="en-US" altLang="zh-CN" sz="200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41" name="Line 14"/>
            <p:cNvSpPr/>
            <p:nvPr/>
          </p:nvSpPr>
          <p:spPr>
            <a:xfrm>
              <a:off x="960" y="2768"/>
              <a:ext cx="37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42" name="Rectangle 15"/>
            <p:cNvSpPr/>
            <p:nvPr/>
          </p:nvSpPr>
          <p:spPr>
            <a:xfrm>
              <a:off x="1856" y="2816"/>
              <a:ext cx="200" cy="2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2992" name="Text Box 16"/>
          <p:cNvSpPr txBox="1"/>
          <p:nvPr/>
        </p:nvSpPr>
        <p:spPr>
          <a:xfrm>
            <a:off x="7167563" y="3141663"/>
            <a:ext cx="1155700" cy="427037"/>
          </a:xfrm>
          <a:prstGeom prst="rect">
            <a:avLst/>
          </a:prstGeom>
          <a:solidFill>
            <a:srgbClr val="00FFFF">
              <a:alpha val="38039"/>
            </a:srgbClr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T’→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endParaRPr lang="en-US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2993" name="Text Box 17"/>
          <p:cNvSpPr txBox="1"/>
          <p:nvPr/>
        </p:nvSpPr>
        <p:spPr>
          <a:xfrm>
            <a:off x="452438" y="3614738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6.      #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E’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 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2994" name="AutoShape 18"/>
          <p:cNvSpPr/>
          <p:nvPr/>
        </p:nvSpPr>
        <p:spPr>
          <a:xfrm>
            <a:off x="5080000" y="4089400"/>
            <a:ext cx="3352800" cy="558800"/>
          </a:xfrm>
          <a:prstGeom prst="wedgeRoundRectCallout">
            <a:avLst>
              <a:gd name="adj1" fmla="val 23815"/>
              <a:gd name="adj2" fmla="val -139204"/>
              <a:gd name="adj3" fmla="val 16667"/>
            </a:avLst>
          </a:prstGeom>
          <a:solidFill>
            <a:srgbClr val="00FF00">
              <a:alpha val="5215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下一步是什么？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2" grpId="0" animBg="1"/>
      <p:bldP spid="382993" grpId="0"/>
      <p:bldP spid="382994" grpId="0" animBg="1"/>
      <p:bldP spid="38299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3. </a:t>
            </a:r>
            <a:r>
              <a:rPr lang="zh-CN" altLang="en-US" sz="3800" dirty="0"/>
              <a:t>预测分析法实例</a:t>
            </a:r>
            <a:endParaRPr lang="zh-CN" altLang="en-US" sz="3800" dirty="0"/>
          </a:p>
        </p:txBody>
      </p:sp>
      <p:sp>
        <p:nvSpPr>
          <p:cNvPr id="49154" name="Text Box 3"/>
          <p:cNvSpPr txBox="1"/>
          <p:nvPr/>
        </p:nvSpPr>
        <p:spPr>
          <a:xfrm>
            <a:off x="482600" y="939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    分析栈                           余留输入串           所用产生式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Text Box 4"/>
          <p:cNvSpPr txBox="1"/>
          <p:nvPr/>
        </p:nvSpPr>
        <p:spPr>
          <a:xfrm>
            <a:off x="452438" y="1379538"/>
            <a:ext cx="8331200" cy="457200"/>
          </a:xfrm>
          <a:prstGeom prst="rect">
            <a:avLst/>
          </a:prstGeom>
          <a:solidFill>
            <a:srgbClr val="00FFFF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6.      #E’                          + i * i #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Text Box 5"/>
          <p:cNvSpPr txBox="1"/>
          <p:nvPr/>
        </p:nvSpPr>
        <p:spPr>
          <a:xfrm>
            <a:off x="1295400" y="195580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i        +        -       *       /      (      )    #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Text Box 6"/>
          <p:cNvSpPr txBox="1"/>
          <p:nvPr/>
        </p:nvSpPr>
        <p:spPr>
          <a:xfrm>
            <a:off x="1220788" y="2541588"/>
            <a:ext cx="59817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E   TE’                                         TE’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8" name="Line 7"/>
          <p:cNvSpPr/>
          <p:nvPr/>
        </p:nvSpPr>
        <p:spPr>
          <a:xfrm>
            <a:off x="1219200" y="2476500"/>
            <a:ext cx="601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9" name="Text Box 8"/>
          <p:cNvSpPr txBox="1"/>
          <p:nvPr/>
        </p:nvSpPr>
        <p:spPr>
          <a:xfrm>
            <a:off x="1196975" y="3013075"/>
            <a:ext cx="61341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E’          ATE’   ATE’                      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Text Box 9"/>
          <p:cNvSpPr txBox="1"/>
          <p:nvPr/>
        </p:nvSpPr>
        <p:spPr>
          <a:xfrm>
            <a:off x="1196975" y="3648075"/>
            <a:ext cx="59944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T   FT’                                          FT’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61" name="Text Box 10"/>
          <p:cNvSpPr txBox="1"/>
          <p:nvPr/>
        </p:nvSpPr>
        <p:spPr>
          <a:xfrm>
            <a:off x="1211263" y="4132263"/>
            <a:ext cx="6197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T’      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MFT’  MFT’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2" name="Text Box 11"/>
          <p:cNvSpPr txBox="1"/>
          <p:nvPr/>
        </p:nvSpPr>
        <p:spPr>
          <a:xfrm>
            <a:off x="1222375" y="4740275"/>
            <a:ext cx="59817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F    i                                            (E)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Text Box 12"/>
          <p:cNvSpPr txBox="1"/>
          <p:nvPr/>
        </p:nvSpPr>
        <p:spPr>
          <a:xfrm>
            <a:off x="1211263" y="5186363"/>
            <a:ext cx="59817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A             +        -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64" name="Text Box 13"/>
          <p:cNvSpPr txBox="1"/>
          <p:nvPr/>
        </p:nvSpPr>
        <p:spPr>
          <a:xfrm>
            <a:off x="1212850" y="5657850"/>
            <a:ext cx="5981700" cy="396875"/>
          </a:xfrm>
          <a:prstGeom prst="rect">
            <a:avLst/>
          </a:prstGeom>
          <a:solidFill>
            <a:srgbClr val="C0C0C0">
              <a:alpha val="41176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M                                *       /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65" name="Line 14"/>
          <p:cNvSpPr/>
          <p:nvPr/>
        </p:nvSpPr>
        <p:spPr>
          <a:xfrm>
            <a:off x="1651000" y="1968500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6" name="Line 15"/>
          <p:cNvSpPr/>
          <p:nvPr/>
        </p:nvSpPr>
        <p:spPr>
          <a:xfrm>
            <a:off x="2300288" y="198278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7" name="Line 16"/>
          <p:cNvSpPr/>
          <p:nvPr/>
        </p:nvSpPr>
        <p:spPr>
          <a:xfrm>
            <a:off x="3165475" y="1984375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8" name="Line 17"/>
          <p:cNvSpPr/>
          <p:nvPr/>
        </p:nvSpPr>
        <p:spPr>
          <a:xfrm>
            <a:off x="4081463" y="1998663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9" name="Line 18"/>
          <p:cNvSpPr/>
          <p:nvPr/>
        </p:nvSpPr>
        <p:spPr>
          <a:xfrm>
            <a:off x="4908550" y="2000250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0" name="Line 19"/>
          <p:cNvSpPr/>
          <p:nvPr/>
        </p:nvSpPr>
        <p:spPr>
          <a:xfrm>
            <a:off x="5735638" y="202723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1" name="Line 20"/>
          <p:cNvSpPr/>
          <p:nvPr/>
        </p:nvSpPr>
        <p:spPr>
          <a:xfrm>
            <a:off x="6357938" y="202723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2" name="Line 21"/>
          <p:cNvSpPr/>
          <p:nvPr/>
        </p:nvSpPr>
        <p:spPr>
          <a:xfrm>
            <a:off x="6827838" y="2027238"/>
            <a:ext cx="0" cy="426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3" name="Text Box 22"/>
          <p:cNvSpPr txBox="1"/>
          <p:nvPr/>
        </p:nvSpPr>
        <p:spPr>
          <a:xfrm>
            <a:off x="7607300" y="2019300"/>
            <a:ext cx="749300" cy="4362450"/>
          </a:xfrm>
          <a:prstGeom prst="rect">
            <a:avLst/>
          </a:prstGeom>
          <a:solidFill>
            <a:srgbClr val="00FF00">
              <a:alpha val="58823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请大家写完余下的分析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3. </a:t>
            </a:r>
            <a:r>
              <a:rPr lang="zh-CN" altLang="en-US" sz="3800" dirty="0"/>
              <a:t>预测分析法实例</a:t>
            </a:r>
            <a:endParaRPr lang="zh-CN" altLang="en-US" sz="3800" dirty="0"/>
          </a:p>
        </p:txBody>
      </p:sp>
      <p:sp>
        <p:nvSpPr>
          <p:cNvPr id="50178" name="Text Box 3"/>
          <p:cNvSpPr txBox="1"/>
          <p:nvPr/>
        </p:nvSpPr>
        <p:spPr>
          <a:xfrm>
            <a:off x="452438" y="1430338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6.      #E’                          + i * i #          E’→ATE’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Text Box 4"/>
          <p:cNvSpPr txBox="1"/>
          <p:nvPr/>
        </p:nvSpPr>
        <p:spPr>
          <a:xfrm>
            <a:off x="482600" y="939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    分析栈                           余留输入串           所用产生式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Text Box 5"/>
          <p:cNvSpPr txBox="1"/>
          <p:nvPr/>
        </p:nvSpPr>
        <p:spPr>
          <a:xfrm>
            <a:off x="454025" y="1901825"/>
            <a:ext cx="8331200" cy="457200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7.      #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E’TA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+ i * i #          A→+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Text Box 6"/>
          <p:cNvSpPr txBox="1"/>
          <p:nvPr/>
        </p:nvSpPr>
        <p:spPr>
          <a:xfrm>
            <a:off x="415925" y="2320925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8.      #E’T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+ i * i #        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Text Box 7"/>
          <p:cNvSpPr txBox="1"/>
          <p:nvPr/>
        </p:nvSpPr>
        <p:spPr>
          <a:xfrm>
            <a:off x="417513" y="2779713"/>
            <a:ext cx="8331200" cy="457200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9.      #E’T                            i * i #          T→FT’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3" name="Text Box 8"/>
          <p:cNvSpPr txBox="1"/>
          <p:nvPr/>
        </p:nvSpPr>
        <p:spPr>
          <a:xfrm>
            <a:off x="403225" y="3260725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10.    #E’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T’F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 i * i #          F→i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4" name="Text Box 9"/>
          <p:cNvSpPr txBox="1"/>
          <p:nvPr/>
        </p:nvSpPr>
        <p:spPr>
          <a:xfrm>
            <a:off x="393700" y="3644900"/>
            <a:ext cx="8331200" cy="457200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11.    #E’T’ 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 i * i #         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5" name="Text Box 10"/>
          <p:cNvSpPr txBox="1"/>
          <p:nvPr/>
        </p:nvSpPr>
        <p:spPr>
          <a:xfrm>
            <a:off x="392113" y="4100513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12.    #E’T’                             * i #          T’→MFT’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6" name="Text Box 11"/>
          <p:cNvSpPr txBox="1"/>
          <p:nvPr/>
        </p:nvSpPr>
        <p:spPr>
          <a:xfrm>
            <a:off x="395288" y="4535488"/>
            <a:ext cx="8331200" cy="457200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13.    #E’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T’FM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* i #           M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→*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7" name="Text Box 12"/>
          <p:cNvSpPr txBox="1"/>
          <p:nvPr/>
        </p:nvSpPr>
        <p:spPr>
          <a:xfrm>
            <a:off x="368300" y="49530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14.    #E’T’F 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* i #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8" name="Text Box 13"/>
          <p:cNvSpPr txBox="1"/>
          <p:nvPr/>
        </p:nvSpPr>
        <p:spPr>
          <a:xfrm>
            <a:off x="346075" y="5413375"/>
            <a:ext cx="8331200" cy="457200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15.    #E’T’F                              i #           F→i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/>
          <p:nvPr/>
        </p:nvSpPr>
        <p:spPr>
          <a:xfrm>
            <a:off x="7062788" y="2960688"/>
            <a:ext cx="1206500" cy="406400"/>
          </a:xfrm>
          <a:prstGeom prst="rect">
            <a:avLst/>
          </a:prstGeom>
          <a:solidFill>
            <a:srgbClr val="00FFFF">
              <a:alpha val="38823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Rectangle 3"/>
          <p:cNvSpPr/>
          <p:nvPr/>
        </p:nvSpPr>
        <p:spPr>
          <a:xfrm>
            <a:off x="7061200" y="2425700"/>
            <a:ext cx="1181100" cy="469900"/>
          </a:xfrm>
          <a:prstGeom prst="rect">
            <a:avLst/>
          </a:prstGeom>
          <a:solidFill>
            <a:srgbClr val="00FFFF">
              <a:alpha val="38823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3. </a:t>
            </a:r>
            <a:r>
              <a:rPr lang="zh-CN" altLang="en-US" sz="3800" dirty="0"/>
              <a:t>预测分析法实例</a:t>
            </a:r>
            <a:endParaRPr lang="zh-CN" altLang="en-US" sz="3800" dirty="0"/>
          </a:p>
        </p:txBody>
      </p:sp>
      <p:sp>
        <p:nvSpPr>
          <p:cNvPr id="51204" name="Text Box 5"/>
          <p:cNvSpPr txBox="1"/>
          <p:nvPr/>
        </p:nvSpPr>
        <p:spPr>
          <a:xfrm>
            <a:off x="482600" y="939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步骤    分析栈                           余留输入串           所用产生式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Text Box 6"/>
          <p:cNvSpPr txBox="1"/>
          <p:nvPr/>
        </p:nvSpPr>
        <p:spPr>
          <a:xfrm>
            <a:off x="295275" y="1463675"/>
            <a:ext cx="8331200" cy="457200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15.    #E’T’F                              i #           F→i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Text Box 7"/>
          <p:cNvSpPr txBox="1"/>
          <p:nvPr/>
        </p:nvSpPr>
        <p:spPr>
          <a:xfrm>
            <a:off x="292100" y="19177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16.    #E’T’ </a:t>
            </a:r>
            <a:r>
              <a:rPr lang="en-US" altLang="zh-CN" sz="2400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      i #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Text Box 8"/>
          <p:cNvSpPr txBox="1"/>
          <p:nvPr/>
        </p:nvSpPr>
        <p:spPr>
          <a:xfrm>
            <a:off x="266700" y="2408238"/>
            <a:ext cx="8331200" cy="519112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17.    #E’T’                                  #           T’→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ε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8" name="Text Box 9"/>
          <p:cNvSpPr txBox="1"/>
          <p:nvPr/>
        </p:nvSpPr>
        <p:spPr>
          <a:xfrm>
            <a:off x="268288" y="2897188"/>
            <a:ext cx="8331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18.    #E’                                     #           E’→ε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9" name="Text Box 10"/>
          <p:cNvSpPr txBox="1"/>
          <p:nvPr/>
        </p:nvSpPr>
        <p:spPr>
          <a:xfrm>
            <a:off x="246063" y="3433763"/>
            <a:ext cx="8331200" cy="457200"/>
          </a:xfrm>
          <a:prstGeom prst="rect">
            <a:avLst/>
          </a:prstGeom>
          <a:solidFill>
            <a:srgbClr val="C0C0C0">
              <a:alpha val="43921"/>
            </a:srgbClr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19.    #                                        #           </a:t>
            </a:r>
            <a:r>
              <a:rPr lang="zh-CN" altLang="en-US" sz="2400" b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成功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回顾与扩展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为什么要限制为</a:t>
            </a:r>
            <a:r>
              <a:rPr lang="en-US" altLang="zh-CN" dirty="0"/>
              <a:t>LL(1)</a:t>
            </a:r>
            <a:r>
              <a:rPr lang="zh-CN" altLang="en-US" dirty="0"/>
              <a:t>文法？</a:t>
            </a:r>
            <a:endParaRPr lang="zh-CN" altLang="en-US" dirty="0"/>
          </a:p>
          <a:p>
            <a:pPr lvl="1" indent="-325120" eaLnBrk="1" hangingPunct="1"/>
            <a:r>
              <a:rPr lang="en-US" altLang="zh-CN" dirty="0"/>
              <a:t>LL(1)</a:t>
            </a:r>
            <a:r>
              <a:rPr lang="zh-CN" altLang="en-US" dirty="0"/>
              <a:t>文法的设计思想？</a:t>
            </a:r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LL(k)</a:t>
            </a:r>
            <a:r>
              <a:rPr lang="zh-CN" altLang="en-US" dirty="0"/>
              <a:t>文法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语法分析程序的主要任务是什么？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二义性文法为什么会影响到语法分析？为什么有时候还要使用二义性文法？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在自顶向下的分析方法中，为什么不允许文法出现左递归？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给定文法</a:t>
            </a:r>
            <a:r>
              <a:rPr lang="en-US" altLang="zh-CN"/>
              <a:t>G</a:t>
            </a:r>
            <a:r>
              <a:rPr lang="zh-CN" altLang="en-US"/>
              <a:t>，试消除其中的左递归。</a:t>
            </a:r>
            <a:endParaRPr lang="zh-CN" altLang="en-US"/>
          </a:p>
          <a:p>
            <a:pPr lvl="1"/>
            <a:r>
              <a:rPr lang="en-US" altLang="zh-CN"/>
              <a:t>&lt;be&gt; </a:t>
            </a:r>
            <a:r>
              <a:rPr lang="en-US" altLang="zh-CN">
                <a:sym typeface="Symbol" panose="05050102010706020507" charset="0"/>
              </a:rPr>
              <a:t> &lt;be&gt; </a:t>
            </a:r>
            <a:r>
              <a:rPr lang="en-US" altLang="zh-CN" b="1">
                <a:sym typeface="Symbol" panose="05050102010706020507" charset="0"/>
              </a:rPr>
              <a:t>or</a:t>
            </a:r>
            <a:r>
              <a:rPr lang="en-US" altLang="zh-CN">
                <a:sym typeface="Symbol" panose="05050102010706020507" charset="0"/>
              </a:rPr>
              <a:t> &lt;bt&gt; | &lt;bt&gt;</a:t>
            </a:r>
            <a:endParaRPr lang="en-US" altLang="zh-CN">
              <a:sym typeface="Symbol" panose="05050102010706020507" charset="0"/>
            </a:endParaRPr>
          </a:p>
          <a:p>
            <a:pPr lvl="1"/>
            <a:r>
              <a:rPr lang="en-US" altLang="zh-CN">
                <a:sym typeface="Symbol" panose="05050102010706020507" charset="0"/>
              </a:rPr>
              <a:t>&lt;bt&gt;  &lt;bt&gt; </a:t>
            </a:r>
            <a:r>
              <a:rPr lang="en-US" altLang="zh-CN" b="1">
                <a:sym typeface="Symbol" panose="05050102010706020507" charset="0"/>
              </a:rPr>
              <a:t>and</a:t>
            </a:r>
            <a:r>
              <a:rPr lang="en-US" altLang="zh-CN">
                <a:sym typeface="Symbol" panose="05050102010706020507" charset="0"/>
              </a:rPr>
              <a:t> &lt;bf&gt; | &lt;bf&gt;</a:t>
            </a:r>
            <a:endParaRPr lang="en-US" altLang="zh-CN">
              <a:sym typeface="Symbol" panose="05050102010706020507" charset="0"/>
            </a:endParaRPr>
          </a:p>
          <a:p>
            <a:pPr lvl="1"/>
            <a:r>
              <a:rPr lang="en-US" altLang="zh-CN">
                <a:sym typeface="Symbol" panose="05050102010706020507" charset="0"/>
              </a:rPr>
              <a:t>&lt;bf&gt;  </a:t>
            </a:r>
            <a:r>
              <a:rPr lang="en-US" altLang="zh-CN" b="1">
                <a:sym typeface="Symbol" panose="05050102010706020507" charset="0"/>
              </a:rPr>
              <a:t>not</a:t>
            </a:r>
            <a:r>
              <a:rPr lang="en-US" altLang="zh-CN">
                <a:sym typeface="Symbol" panose="05050102010706020507" charset="0"/>
              </a:rPr>
              <a:t> &lt;bf&gt; | </a:t>
            </a:r>
            <a:r>
              <a:rPr lang="en-US" altLang="zh-CN" b="1">
                <a:sym typeface="Symbol" panose="05050102010706020507" charset="0"/>
              </a:rPr>
              <a:t>(</a:t>
            </a:r>
            <a:r>
              <a:rPr lang="en-US" altLang="zh-CN">
                <a:sym typeface="Symbol" panose="05050102010706020507" charset="0"/>
              </a:rPr>
              <a:t>&lt;be&gt;</a:t>
            </a:r>
            <a:r>
              <a:rPr lang="en-US" altLang="zh-CN" b="1">
                <a:sym typeface="Symbol" panose="05050102010706020507" charset="0"/>
              </a:rPr>
              <a:t>)</a:t>
            </a:r>
            <a:r>
              <a:rPr lang="en-US" altLang="zh-CN">
                <a:sym typeface="Symbol" panose="05050102010706020507" charset="0"/>
              </a:rPr>
              <a:t> | </a:t>
            </a:r>
            <a:r>
              <a:rPr lang="en-US" altLang="zh-CN" b="1">
                <a:sym typeface="Symbol" panose="05050102010706020507" charset="0"/>
              </a:rPr>
              <a:t>true </a:t>
            </a:r>
            <a:r>
              <a:rPr lang="en-US" altLang="zh-CN">
                <a:sym typeface="Symbol" panose="05050102010706020507" charset="0"/>
              </a:rPr>
              <a:t>| </a:t>
            </a:r>
            <a:r>
              <a:rPr lang="en-US" altLang="zh-CN" b="1">
                <a:sym typeface="Symbol" panose="05050102010706020507" charset="0"/>
              </a:rPr>
              <a:t>false</a:t>
            </a:r>
            <a:endParaRPr lang="en-US" altLang="zh-CN" b="1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>
                <a:sym typeface="Symbol" panose="05050102010706020507" charset="0"/>
              </a:rPr>
              <a:t>5. </a:t>
            </a:r>
            <a:r>
              <a:rPr lang="zh-CN" altLang="en-US">
                <a:sym typeface="Symbol" panose="05050102010706020507" charset="0"/>
              </a:rPr>
              <a:t>给定如下文法</a:t>
            </a:r>
            <a:r>
              <a:rPr lang="en-US" altLang="zh-CN">
                <a:sym typeface="Symbol" panose="05050102010706020507" charset="0"/>
              </a:rPr>
              <a:t>G</a:t>
            </a:r>
            <a:r>
              <a:rPr lang="zh-CN" altLang="en-US">
                <a:sym typeface="Symbol" panose="05050102010706020507" charset="0"/>
              </a:rPr>
              <a:t>，试进行公共左因子的提取</a:t>
            </a:r>
            <a:endParaRPr lang="zh-CN" altLang="en-US">
              <a:sym typeface="Symbol" panose="05050102010706020507" charset="0"/>
            </a:endParaRPr>
          </a:p>
          <a:p>
            <a:pPr lvl="1"/>
            <a:r>
              <a:rPr lang="en-US" altLang="zh-CN">
                <a:sym typeface="Symbol" panose="05050102010706020507" charset="0"/>
              </a:rPr>
              <a:t>E  T + E | T - E | +T</a:t>
            </a:r>
            <a:endParaRPr lang="en-US" altLang="zh-CN">
              <a:sym typeface="Symbol" panose="05050102010706020507" charset="0"/>
            </a:endParaRPr>
          </a:p>
          <a:p>
            <a:pPr lvl="1"/>
            <a:r>
              <a:rPr lang="en-US" altLang="zh-CN">
                <a:sym typeface="Symbol" panose="05050102010706020507" charset="0"/>
              </a:rPr>
              <a:t>T  F * T | F / T | F</a:t>
            </a:r>
            <a:endParaRPr lang="en-US" altLang="zh-CN">
              <a:sym typeface="Symbol" panose="05050102010706020507" charset="0"/>
            </a:endParaRPr>
          </a:p>
          <a:p>
            <a:pPr lvl="1"/>
            <a:r>
              <a:rPr lang="en-US" altLang="zh-CN">
                <a:sym typeface="Symbol" panose="05050102010706020507" charset="0"/>
              </a:rPr>
              <a:t>F (E) | </a:t>
            </a:r>
            <a:r>
              <a:rPr lang="en-US" altLang="zh-CN" b="1">
                <a:sym typeface="Symbol" panose="05050102010706020507" charset="0"/>
              </a:rPr>
              <a:t>id </a:t>
            </a:r>
            <a:r>
              <a:rPr lang="en-US" altLang="zh-CN">
                <a:sym typeface="Symbol" panose="05050102010706020507" charset="0"/>
              </a:rPr>
              <a:t>| </a:t>
            </a:r>
            <a:r>
              <a:rPr lang="en-US" altLang="zh-CN" b="1">
                <a:sym typeface="Symbol" panose="05050102010706020507" charset="0"/>
              </a:rPr>
              <a:t>c</a:t>
            </a:r>
            <a:endParaRPr lang="en-US" altLang="zh-CN">
              <a:sym typeface="Symbol" panose="05050102010706020507" charset="0"/>
            </a:endParaRPr>
          </a:p>
          <a:p>
            <a:pPr lvl="0"/>
            <a:r>
              <a:rPr lang="en-US" altLang="zh-CN">
                <a:sym typeface="Symbol" panose="05050102010706020507" charset="0"/>
              </a:rPr>
              <a:t>6. </a:t>
            </a:r>
            <a:r>
              <a:rPr lang="zh-CN" altLang="en-US">
                <a:sym typeface="Symbol" panose="05050102010706020507" charset="0"/>
              </a:rPr>
              <a:t>回溯是什么意思？这种现象是怎么引起的？它为什么会极大地降低编译器的效率？</a:t>
            </a:r>
            <a:endParaRPr lang="zh-CN" altLang="en-US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417955"/>
            <a:ext cx="8229600" cy="4530725"/>
          </a:xfrm>
        </p:spPr>
        <p:txBody>
          <a:bodyPr/>
          <a:p>
            <a:r>
              <a:rPr lang="en-US" sz="2800">
                <a:sym typeface="Symbol" panose="05050102010706020507" charset="0"/>
              </a:rPr>
              <a:t>7. </a:t>
            </a:r>
            <a:r>
              <a:rPr lang="zh-CN" altLang="en-US" sz="2800">
                <a:sym typeface="Symbol" panose="05050102010706020507" charset="0"/>
              </a:rPr>
              <a:t>设有文法</a:t>
            </a:r>
            <a:r>
              <a:rPr lang="en-US" altLang="zh-CN" sz="2800">
                <a:sym typeface="Symbol" panose="05050102010706020507" charset="0"/>
              </a:rPr>
              <a:t>G</a:t>
            </a:r>
            <a:r>
              <a:rPr lang="zh-CN" altLang="en-US" sz="2800">
                <a:sym typeface="Symbol" panose="05050102010706020507" charset="0"/>
              </a:rPr>
              <a:t>：</a:t>
            </a:r>
            <a:endParaRPr lang="zh-CN" altLang="en-US" sz="28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S  (L) | a</a:t>
            </a:r>
            <a:endParaRPr lang="en-US" altLang="zh-CN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L  L,S | S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800">
                <a:sym typeface="Symbol" panose="05050102010706020507" charset="0"/>
              </a:rPr>
              <a:t>指出文法</a:t>
            </a:r>
            <a:r>
              <a:rPr lang="en-US" altLang="zh-CN" sz="2800">
                <a:sym typeface="Symbol" panose="05050102010706020507" charset="0"/>
              </a:rPr>
              <a:t>G</a:t>
            </a:r>
            <a:r>
              <a:rPr lang="zh-CN" altLang="en-US" sz="2800">
                <a:sym typeface="Symbol" panose="05050102010706020507" charset="0"/>
              </a:rPr>
              <a:t>的终结符、非终结符和开始符号</a:t>
            </a:r>
            <a:endParaRPr lang="zh-CN" altLang="en-US" sz="2800">
              <a:sym typeface="Symbol" panose="05050102010706020507" charset="0"/>
            </a:endParaRPr>
          </a:p>
          <a:p>
            <a:pPr lvl="0"/>
            <a:r>
              <a:rPr lang="zh-CN" altLang="en-US" sz="2800">
                <a:sym typeface="Symbol" panose="05050102010706020507" charset="0"/>
              </a:rPr>
              <a:t>构造下面句子的分析树</a:t>
            </a:r>
            <a:endParaRPr lang="zh-CN" altLang="en-US" sz="28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(a,a)</a:t>
            </a:r>
            <a:endParaRPr lang="en-US" altLang="zh-CN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(a,(a,a))</a:t>
            </a:r>
            <a:endParaRPr lang="en-US" altLang="zh-CN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(a,((a,a),(a,a)))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800">
                <a:sym typeface="Symbol" panose="05050102010706020507" charset="0"/>
              </a:rPr>
              <a:t>为前述每个句子构造一个最左和最右推导</a:t>
            </a:r>
            <a:endParaRPr lang="zh-CN" altLang="en-US" sz="2800">
              <a:sym typeface="Symbol" panose="05050102010706020507" charset="0"/>
            </a:endParaRPr>
          </a:p>
          <a:p>
            <a:pPr lvl="0"/>
            <a:r>
              <a:rPr lang="zh-CN" altLang="en-US" sz="2800">
                <a:sym typeface="Symbol" panose="05050102010706020507" charset="0"/>
              </a:rPr>
              <a:t>文法</a:t>
            </a:r>
            <a:r>
              <a:rPr lang="en-US" altLang="zh-CN" sz="2800">
                <a:sym typeface="Symbol" panose="05050102010706020507" charset="0"/>
              </a:rPr>
              <a:t>G</a:t>
            </a:r>
            <a:r>
              <a:rPr lang="zh-CN" altLang="en-US" sz="2800">
                <a:sym typeface="Symbol" panose="05050102010706020507" charset="0"/>
              </a:rPr>
              <a:t>产生的语言是什么？</a:t>
            </a:r>
            <a:endParaRPr lang="zh-CN" altLang="en-US" sz="2800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两类语法分析方法</a:t>
            </a:r>
            <a:endParaRPr lang="zh-CN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按产生语法树的方向分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自顶向下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递归下降法</a:t>
            </a:r>
            <a:endParaRPr lang="zh-CN" altLang="en-US" dirty="0"/>
          </a:p>
          <a:p>
            <a:pPr lvl="2" indent="-350520" eaLnBrk="1" hangingPunct="1"/>
            <a:r>
              <a:rPr lang="en-US" altLang="zh-CN" dirty="0"/>
              <a:t>LL</a:t>
            </a:r>
            <a:endParaRPr lang="en-US" altLang="zh-CN" dirty="0"/>
          </a:p>
          <a:p>
            <a:pPr lvl="1" indent="-325120" eaLnBrk="1" hangingPunct="1"/>
            <a:r>
              <a:rPr lang="zh-CN" altLang="en-US" dirty="0"/>
              <a:t>自底向上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算符优先法</a:t>
            </a:r>
            <a:endParaRPr lang="zh-CN" altLang="en-US" dirty="0"/>
          </a:p>
          <a:p>
            <a:pPr lvl="2" indent="-350520" eaLnBrk="1" hangingPunct="1"/>
            <a:r>
              <a:rPr lang="en-US" altLang="zh-CN" dirty="0"/>
              <a:t>LR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417955"/>
            <a:ext cx="8229600" cy="4530725"/>
          </a:xfrm>
        </p:spPr>
        <p:txBody>
          <a:bodyPr/>
          <a:p>
            <a:r>
              <a:rPr lang="en-US" sz="2800">
                <a:sym typeface="Symbol" panose="05050102010706020507" charset="0"/>
              </a:rPr>
              <a:t>8. </a:t>
            </a:r>
            <a:r>
              <a:rPr lang="zh-CN" altLang="en-US" sz="2800">
                <a:sym typeface="Symbol" panose="05050102010706020507" charset="0"/>
              </a:rPr>
              <a:t>设有如下</a:t>
            </a:r>
            <a:r>
              <a:rPr lang="en-US" altLang="zh-CN" sz="2800">
                <a:sym typeface="Symbol" panose="05050102010706020507" charset="0"/>
              </a:rPr>
              <a:t>3</a:t>
            </a:r>
            <a:r>
              <a:rPr lang="zh-CN" altLang="en-US" sz="2800">
                <a:sym typeface="Symbol" panose="05050102010706020507" charset="0"/>
              </a:rPr>
              <a:t>个文法：</a:t>
            </a:r>
            <a:endParaRPr lang="zh-CN" altLang="en-US" sz="2800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G1: VN | N[E]	E</a:t>
            </a:r>
            <a:r>
              <a:rPr lang="en-US" altLang="zh-CN" sz="2425">
                <a:sym typeface="Symbol" panose="05050102010706020507" charset="0"/>
              </a:rPr>
              <a:t>V | V+E		Ni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G2: S</a:t>
            </a:r>
            <a:r>
              <a:rPr lang="en-US" altLang="zh-CN" sz="2425">
                <a:sym typeface="Symbol" panose="05050102010706020507" charset="0"/>
              </a:rPr>
              <a:t>aABe		Ab | Abc		Bd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G3: S</a:t>
            </a:r>
            <a:r>
              <a:rPr lang="en-US" altLang="zh-CN" sz="2425">
                <a:sym typeface="Symbol" panose="05050102010706020507" charset="0"/>
              </a:rPr>
              <a:t>SbA | aA	ABc			BSd | d</a:t>
            </a:r>
            <a:endParaRPr lang="en-US" altLang="zh-CN" sz="242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将上述文法改写为等价的</a:t>
            </a:r>
            <a:r>
              <a:rPr lang="en-US" altLang="zh-CN" sz="2795">
                <a:sym typeface="Symbol" panose="05050102010706020507" charset="0"/>
              </a:rPr>
              <a:t>LL</a:t>
            </a:r>
            <a:r>
              <a:rPr lang="zh-CN" altLang="en-US" sz="2795">
                <a:sym typeface="Symbol" panose="05050102010706020507" charset="0"/>
              </a:rPr>
              <a:t>（</a:t>
            </a:r>
            <a:r>
              <a:rPr lang="en-US" altLang="zh-CN" sz="2795">
                <a:sym typeface="Symbol" panose="05050102010706020507" charset="0"/>
              </a:rPr>
              <a:t>1</a:t>
            </a:r>
            <a:r>
              <a:rPr lang="zh-CN" altLang="en-US" sz="2795">
                <a:sym typeface="Symbol" panose="05050102010706020507" charset="0"/>
              </a:rPr>
              <a:t>）文法。</a:t>
            </a:r>
            <a:endParaRPr lang="zh-CN" altLang="en-US" sz="279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求上述文法各个非终结符的</a:t>
            </a:r>
            <a:r>
              <a:rPr lang="en-US" altLang="zh-CN" sz="2795">
                <a:sym typeface="Symbol" panose="05050102010706020507" charset="0"/>
              </a:rPr>
              <a:t>First</a:t>
            </a:r>
            <a:r>
              <a:rPr lang="zh-CN" altLang="en-US" sz="2795">
                <a:sym typeface="Symbol" panose="05050102010706020507" charset="0"/>
              </a:rPr>
              <a:t>和</a:t>
            </a:r>
            <a:r>
              <a:rPr lang="en-US" altLang="zh-CN" sz="2795">
                <a:sym typeface="Symbol" panose="05050102010706020507" charset="0"/>
              </a:rPr>
              <a:t>Follow</a:t>
            </a:r>
            <a:r>
              <a:rPr lang="zh-CN" altLang="en-US" sz="2795">
                <a:sym typeface="Symbol" panose="05050102010706020507" charset="0"/>
              </a:rPr>
              <a:t>集</a:t>
            </a:r>
            <a:endParaRPr lang="zh-CN" altLang="en-US" sz="279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构造上述文法的预测分析表。</a:t>
            </a:r>
            <a:endParaRPr lang="zh-CN" altLang="en-US" sz="2795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417955"/>
            <a:ext cx="8229600" cy="4530725"/>
          </a:xfrm>
        </p:spPr>
        <p:txBody>
          <a:bodyPr/>
          <a:p>
            <a:r>
              <a:rPr lang="en-US" sz="2800">
                <a:sym typeface="Symbol" panose="05050102010706020507" charset="0"/>
              </a:rPr>
              <a:t>9. </a:t>
            </a:r>
            <a:r>
              <a:rPr lang="zh-CN" altLang="en-US" sz="2800">
                <a:sym typeface="Symbol" panose="05050102010706020507" charset="0"/>
              </a:rPr>
              <a:t>试消除下列文法的左递归</a:t>
            </a:r>
            <a:endParaRPr lang="zh-CN" altLang="en-US" sz="2800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G1:ABC|CZ|W	B</a:t>
            </a:r>
            <a:r>
              <a:rPr lang="en-US" altLang="zh-CN" sz="2425">
                <a:sym typeface="Symbol" panose="05050102010706020507" charset="0"/>
              </a:rPr>
              <a:t>Ab|Bc	       CAx|By|Cp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G2:E</a:t>
            </a:r>
            <a:r>
              <a:rPr lang="en-US" altLang="zh-CN" sz="2425">
                <a:sym typeface="Symbol" panose="05050102010706020507" charset="0"/>
              </a:rPr>
              <a:t>ET+|ET|T	TTF*|TF/F		F(E)|i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G3:A</a:t>
            </a:r>
            <a:r>
              <a:rPr lang="en-US" altLang="zh-CN" sz="2425">
                <a:sym typeface="Symbol" panose="05050102010706020507" charset="0"/>
              </a:rPr>
              <a:t>Ba|Aa|c	BBb|Ab|d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G4:ABaC|CbB	BAc|c		CBb|b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endParaRPr lang="en-US" altLang="zh-CN" sz="2425">
              <a:sym typeface="Symbol" panose="05050102010706020507" charset="0"/>
            </a:endParaRPr>
          </a:p>
          <a:p>
            <a:pPr lvl="1"/>
            <a:endParaRPr lang="en-US" altLang="zh-CN" sz="2425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417955"/>
            <a:ext cx="8229600" cy="4530725"/>
          </a:xfrm>
        </p:spPr>
        <p:txBody>
          <a:bodyPr/>
          <a:p>
            <a:r>
              <a:rPr lang="en-US" sz="2800">
                <a:sym typeface="Symbol" panose="05050102010706020507" charset="0"/>
              </a:rPr>
              <a:t>10. </a:t>
            </a:r>
            <a:r>
              <a:rPr lang="zh-CN" altLang="en-US" sz="2800">
                <a:sym typeface="Symbol" panose="05050102010706020507" charset="0"/>
              </a:rPr>
              <a:t>考虑下述文法</a:t>
            </a:r>
            <a:endParaRPr lang="zh-CN" altLang="en-US" sz="2800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&lt;declaration&gt;&lt;type&gt;&lt;var_list&gt;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&lt;type&gt;int | float</a:t>
            </a:r>
            <a:endParaRPr lang="en-US" altLang="zh-CN" sz="2425">
              <a:sym typeface="Symbol" panose="05050102010706020507" charset="0"/>
            </a:endParaRPr>
          </a:p>
          <a:p>
            <a:pPr lvl="1"/>
            <a:r>
              <a:rPr lang="en-US" altLang="zh-CN" sz="2425">
                <a:sym typeface="Symbol" panose="05050102010706020507" charset="0"/>
              </a:rPr>
              <a:t>&lt;var_list&gt;id,&lt;var_list&gt;|id</a:t>
            </a:r>
            <a:endParaRPr lang="en-US" altLang="zh-CN" sz="242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为该文法提取左因子</a:t>
            </a:r>
            <a:endParaRPr lang="zh-CN" altLang="en-US" sz="279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为改造后文法的非终结符构造</a:t>
            </a:r>
            <a:r>
              <a:rPr lang="en-US" altLang="zh-CN" sz="2795">
                <a:sym typeface="Symbol" panose="05050102010706020507" charset="0"/>
              </a:rPr>
              <a:t>First</a:t>
            </a:r>
            <a:r>
              <a:rPr lang="zh-CN" altLang="en-US" sz="2795">
                <a:sym typeface="Symbol" panose="05050102010706020507" charset="0"/>
              </a:rPr>
              <a:t>和</a:t>
            </a:r>
            <a:r>
              <a:rPr lang="en-US" altLang="zh-CN" sz="2795">
                <a:sym typeface="Symbol" panose="05050102010706020507" charset="0"/>
              </a:rPr>
              <a:t>Follow</a:t>
            </a:r>
            <a:r>
              <a:rPr lang="zh-CN" altLang="en-US" sz="2795">
                <a:sym typeface="Symbol" panose="05050102010706020507" charset="0"/>
              </a:rPr>
              <a:t>集</a:t>
            </a:r>
            <a:endParaRPr lang="zh-CN" altLang="en-US" sz="279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说明改造后的文法是</a:t>
            </a:r>
            <a:r>
              <a:rPr lang="en-US" altLang="zh-CN" sz="2795">
                <a:sym typeface="Symbol" panose="05050102010706020507" charset="0"/>
              </a:rPr>
              <a:t>LL</a:t>
            </a:r>
            <a:r>
              <a:rPr lang="zh-CN" altLang="en-US" sz="2795">
                <a:sym typeface="Symbol" panose="05050102010706020507" charset="0"/>
              </a:rPr>
              <a:t>（</a:t>
            </a:r>
            <a:r>
              <a:rPr lang="en-US" altLang="zh-CN" sz="2795">
                <a:sym typeface="Symbol" panose="05050102010706020507" charset="0"/>
              </a:rPr>
              <a:t>1</a:t>
            </a:r>
            <a:r>
              <a:rPr lang="zh-CN" altLang="en-US" sz="2795">
                <a:sym typeface="Symbol" panose="05050102010706020507" charset="0"/>
              </a:rPr>
              <a:t>）文法。</a:t>
            </a:r>
            <a:endParaRPr lang="zh-CN" altLang="en-US" sz="279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为改造后的文法构造</a:t>
            </a:r>
            <a:r>
              <a:rPr lang="en-US" altLang="zh-CN" sz="2795">
                <a:sym typeface="Symbol" panose="05050102010706020507" charset="0"/>
              </a:rPr>
              <a:t>LL</a:t>
            </a:r>
            <a:r>
              <a:rPr lang="zh-CN" altLang="en-US" sz="2795">
                <a:sym typeface="Symbol" panose="05050102010706020507" charset="0"/>
              </a:rPr>
              <a:t>（</a:t>
            </a:r>
            <a:r>
              <a:rPr lang="en-US" altLang="zh-CN" sz="2795">
                <a:sym typeface="Symbol" panose="05050102010706020507" charset="0"/>
              </a:rPr>
              <a:t>1</a:t>
            </a:r>
            <a:r>
              <a:rPr lang="zh-CN" altLang="en-US" sz="2795">
                <a:sym typeface="Symbol" panose="05050102010706020507" charset="0"/>
              </a:rPr>
              <a:t>）分析表。</a:t>
            </a:r>
            <a:endParaRPr lang="zh-CN" altLang="en-US" sz="2795">
              <a:sym typeface="Symbol" panose="05050102010706020507" charset="0"/>
            </a:endParaRPr>
          </a:p>
          <a:p>
            <a:pPr lvl="0"/>
            <a:r>
              <a:rPr lang="zh-CN" altLang="en-US" sz="2795">
                <a:sym typeface="Symbol" panose="05050102010706020507" charset="0"/>
              </a:rPr>
              <a:t>给出输入串</a:t>
            </a:r>
            <a:r>
              <a:rPr lang="en-US" altLang="zh-CN" sz="2795">
                <a:sym typeface="Symbol" panose="05050102010706020507" charset="0"/>
              </a:rPr>
              <a:t>int x,y,z </a:t>
            </a:r>
            <a:r>
              <a:rPr lang="zh-CN" altLang="en-US" sz="2795">
                <a:sym typeface="Symbol" panose="05050102010706020507" charset="0"/>
              </a:rPr>
              <a:t>所对应的</a:t>
            </a:r>
            <a:r>
              <a:rPr lang="en-US" altLang="zh-CN" sz="2795">
                <a:sym typeface="Symbol" panose="05050102010706020507" charset="0"/>
              </a:rPr>
              <a:t>LL</a:t>
            </a:r>
            <a:r>
              <a:rPr lang="zh-CN" altLang="en-US" sz="2795">
                <a:sym typeface="Symbol" panose="05050102010706020507" charset="0"/>
              </a:rPr>
              <a:t>（</a:t>
            </a:r>
            <a:r>
              <a:rPr lang="en-US" altLang="zh-CN" sz="2795">
                <a:sym typeface="Symbol" panose="05050102010706020507" charset="0"/>
              </a:rPr>
              <a:t>1</a:t>
            </a:r>
            <a:r>
              <a:rPr lang="zh-CN" altLang="en-US" sz="2795">
                <a:sym typeface="Symbol" panose="05050102010706020507" charset="0"/>
              </a:rPr>
              <a:t>）分析动作</a:t>
            </a:r>
            <a:endParaRPr lang="zh-CN" altLang="en-US" sz="2795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自底向上的语法分析</a:t>
            </a:r>
            <a:endParaRPr lang="zh-CN" altLang="en-US" dirty="0"/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AB|c    AbA|a    BaSb|c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用最左归约分析符号串</a:t>
            </a:r>
            <a:r>
              <a:rPr lang="en-US" altLang="zh-CN" dirty="0"/>
              <a:t>bbaacb</a:t>
            </a:r>
            <a:r>
              <a:rPr lang="zh-CN" altLang="en-US" dirty="0"/>
              <a:t>是否句子的过程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两个重要动作：移近与归约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简单优先分析法</a:t>
            </a:r>
            <a:endParaRPr lang="zh-CN" altLang="en-US" dirty="0"/>
          </a:p>
          <a:p>
            <a:pPr eaLnBrk="1" hangingPunct="1"/>
            <a:r>
              <a:rPr lang="zh-CN" altLang="en-US" dirty="0"/>
              <a:t>算符有限分析法</a:t>
            </a:r>
            <a:endParaRPr lang="zh-CN" altLang="en-US" dirty="0"/>
          </a:p>
          <a:p>
            <a:pPr eaLnBrk="1" hangingPunct="1"/>
            <a:r>
              <a:rPr lang="en-US" altLang="zh-CN" dirty="0"/>
              <a:t>LR</a:t>
            </a:r>
            <a:r>
              <a:rPr lang="zh-CN" altLang="en-US" dirty="0"/>
              <a:t>分析法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简单优先分析法</a:t>
            </a:r>
            <a:endParaRPr lang="en-US" altLang="zh-CN" dirty="0"/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对规范句型</a:t>
            </a:r>
            <a:r>
              <a:rPr lang="zh-CN" altLang="en-US" dirty="0">
                <a:sym typeface="Symbol" panose="05050102010706020507" pitchFamily="18" charset="2"/>
              </a:rPr>
              <a:t>中</a:t>
            </a:r>
            <a:r>
              <a:rPr lang="zh-CN" altLang="en-US" dirty="0"/>
              <a:t>任意两个相邻符号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j</a:t>
            </a:r>
            <a:r>
              <a:rPr lang="zh-CN" altLang="en-US" dirty="0"/>
              <a:t>，它们和</a:t>
            </a:r>
            <a:r>
              <a:rPr lang="zh-CN" altLang="en-US" dirty="0">
                <a:sym typeface="Symbol" panose="05050102010706020507" pitchFamily="18" charset="2"/>
              </a:rPr>
              <a:t>的句柄间的关系必然是如下</a:t>
            </a:r>
            <a:r>
              <a:rPr lang="en-US" altLang="zh-CN" dirty="0">
                <a:sym typeface="Symbol" panose="05050102010706020507" pitchFamily="18" charset="2"/>
              </a:rPr>
              <a:t>4</a:t>
            </a:r>
            <a:r>
              <a:rPr lang="zh-CN" altLang="en-US" dirty="0">
                <a:sym typeface="Symbol" panose="05050102010706020507" pitchFamily="18" charset="2"/>
              </a:rPr>
              <a:t>种情况之一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在句柄中，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不在句柄中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先于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被归约（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必为终结符？）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均在句柄中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同时被归约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不在句柄中，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在句柄中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先于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被归约（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是否必为终结符？）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均不在句柄中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在其它规范句型中可能存在先后被归约的次序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也可能不具有先后关系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算符优先分析法</a:t>
            </a:r>
            <a:r>
              <a:rPr lang="en-US" altLang="zh-CN" dirty="0"/>
              <a:t>1/2</a:t>
            </a:r>
            <a:endParaRPr lang="en-US" altLang="zh-CN" dirty="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广义运算符（终结符）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文法限制：产生式右部不允许出现两个非终结符相连的情况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确定终结符（算符）间的优先级</a:t>
            </a:r>
            <a:endParaRPr lang="zh-CN" altLang="en-US" dirty="0"/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dirty="0"/>
              <a:t>U</a:t>
            </a:r>
            <a:r>
              <a:rPr lang="en-US" altLang="zh-CN" dirty="0">
                <a:sym typeface="Symbol" panose="05050102010706020507" pitchFamily="18" charset="2"/>
              </a:rPr>
              <a:t>…ab…</a:t>
            </a:r>
            <a:r>
              <a:rPr lang="zh-CN" altLang="en-US" dirty="0">
                <a:sym typeface="Symbol" panose="05050102010706020507" pitchFamily="18" charset="2"/>
              </a:rPr>
              <a:t>或</a:t>
            </a:r>
            <a:r>
              <a:rPr lang="en-US" altLang="zh-CN" dirty="0"/>
              <a:t>U</a:t>
            </a:r>
            <a:r>
              <a:rPr lang="en-US" altLang="zh-CN" dirty="0">
                <a:sym typeface="Symbol" panose="05050102010706020507" pitchFamily="18" charset="2"/>
              </a:rPr>
              <a:t>…aAb… 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a=b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有</a:t>
            </a:r>
            <a:r>
              <a:rPr lang="en-US" altLang="zh-CN" dirty="0">
                <a:sym typeface="Symbol" panose="05050102010706020507" pitchFamily="18" charset="2"/>
              </a:rPr>
              <a:t>U…aA…</a:t>
            </a:r>
            <a:r>
              <a:rPr lang="zh-CN" altLang="en-US" dirty="0">
                <a:sym typeface="Symbol" panose="05050102010706020507" pitchFamily="18" charset="2"/>
              </a:rPr>
              <a:t>和（</a:t>
            </a:r>
            <a:r>
              <a:rPr lang="en-US" altLang="zh-CN" dirty="0">
                <a:sym typeface="Symbol" panose="05050102010706020507" pitchFamily="18" charset="2"/>
              </a:rPr>
              <a:t>A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b… </a:t>
            </a:r>
            <a:r>
              <a:rPr lang="zh-CN" altLang="en-US" dirty="0">
                <a:sym typeface="Symbol" panose="05050102010706020507" pitchFamily="18" charset="2"/>
              </a:rPr>
              <a:t>或</a:t>
            </a:r>
            <a:r>
              <a:rPr lang="en-US" altLang="zh-CN" dirty="0">
                <a:sym typeface="Symbol" panose="05050102010706020507" pitchFamily="18" charset="2"/>
              </a:rPr>
              <a:t>A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Bb</a:t>
            </a:r>
            <a:r>
              <a:rPr lang="zh-CN" altLang="en-US" dirty="0">
                <a:sym typeface="Symbol" panose="05050102010706020507" pitchFamily="18" charset="2"/>
              </a:rPr>
              <a:t>） ：</a:t>
            </a:r>
            <a:r>
              <a:rPr lang="en-US" altLang="zh-CN" dirty="0">
                <a:sym typeface="Symbol" panose="05050102010706020507" pitchFamily="18" charset="2"/>
              </a:rPr>
              <a:t>a&lt;b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有</a:t>
            </a:r>
            <a:r>
              <a:rPr lang="en-US" altLang="zh-CN" dirty="0">
                <a:sym typeface="Symbol" panose="05050102010706020507" pitchFamily="18" charset="2"/>
              </a:rPr>
              <a:t>U…Ab…</a:t>
            </a:r>
            <a:r>
              <a:rPr lang="zh-CN" altLang="en-US" dirty="0">
                <a:sym typeface="Symbol" panose="05050102010706020507" pitchFamily="18" charset="2"/>
              </a:rPr>
              <a:t>和（</a:t>
            </a:r>
            <a:r>
              <a:rPr lang="en-US" altLang="zh-CN" dirty="0">
                <a:sym typeface="Symbol" panose="05050102010706020507" pitchFamily="18" charset="2"/>
              </a:rPr>
              <a:t>A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…a </a:t>
            </a:r>
            <a:r>
              <a:rPr lang="zh-CN" altLang="en-US" dirty="0">
                <a:sym typeface="Symbol" panose="05050102010706020507" pitchFamily="18" charset="2"/>
              </a:rPr>
              <a:t>或</a:t>
            </a:r>
            <a:r>
              <a:rPr lang="en-US" altLang="zh-CN" dirty="0">
                <a:sym typeface="Symbol" panose="05050102010706020507" pitchFamily="18" charset="2"/>
              </a:rPr>
              <a:t>A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…aB</a:t>
            </a:r>
            <a:r>
              <a:rPr lang="zh-CN" altLang="en-US" dirty="0">
                <a:sym typeface="Symbol" panose="05050102010706020507" pitchFamily="18" charset="2"/>
              </a:rPr>
              <a:t>）：</a:t>
            </a:r>
            <a:r>
              <a:rPr lang="en-US" altLang="zh-CN" dirty="0">
                <a:sym typeface="Symbol" panose="05050102010706020507" pitchFamily="18" charset="2"/>
              </a:rPr>
              <a:t>a&gt;b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若满足任何一对终结符间至多只有一种关系成立，则称为算符优先分析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算符优先分析法</a:t>
            </a:r>
            <a:r>
              <a:rPr lang="en-US" altLang="zh-CN" dirty="0"/>
              <a:t>2/2</a:t>
            </a:r>
            <a:endParaRPr lang="en-US" altLang="zh-CN" dirty="0"/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素短语与最左素短语</a:t>
            </a:r>
            <a:endParaRPr lang="zh-CN" altLang="en-US" dirty="0"/>
          </a:p>
          <a:p>
            <a:pPr eaLnBrk="1" hangingPunct="1"/>
            <a:r>
              <a:rPr lang="zh-CN" altLang="en-US" dirty="0"/>
              <a:t>树架子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特点与优缺点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特点和局限性</a:t>
            </a:r>
            <a:endParaRPr lang="zh-CN" altLang="en-US" dirty="0"/>
          </a:p>
          <a:p>
            <a:pPr lvl="1" indent="-325120" eaLnBrk="1" hangingPunct="1"/>
            <a:r>
              <a:rPr lang="en-US" altLang="zh-CN" dirty="0"/>
              <a:t>LL(1)</a:t>
            </a:r>
            <a:r>
              <a:rPr lang="zh-CN" altLang="en-US" dirty="0"/>
              <a:t>分析法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往前看一个字符，根据它来选定产生式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各候选式的</a:t>
            </a:r>
            <a:r>
              <a:rPr lang="en-US" altLang="zh-CN" dirty="0"/>
              <a:t>First</a:t>
            </a:r>
            <a:r>
              <a:rPr lang="zh-CN" altLang="en-US" dirty="0"/>
              <a:t>集互不相交（出现</a:t>
            </a:r>
            <a:r>
              <a:rPr lang="zh-CN" altLang="en-US" dirty="0">
                <a:sym typeface="Symbol" panose="05050102010706020507" pitchFamily="18" charset="2"/>
              </a:rPr>
              <a:t>还包括</a:t>
            </a:r>
            <a:r>
              <a:rPr lang="en-US" altLang="zh-CN" dirty="0">
                <a:sym typeface="Symbol" panose="05050102010706020507" pitchFamily="18" charset="2"/>
              </a:rPr>
              <a:t>Follow</a:t>
            </a:r>
            <a:r>
              <a:rPr lang="zh-CN" altLang="en-US" dirty="0">
                <a:sym typeface="Symbol" panose="05050102010706020507" pitchFamily="18" charset="2"/>
              </a:rPr>
              <a:t>集）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/>
              <a:t>简单优先分析法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各个符号间至多只能有一种优先关系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算符优先分析法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各个终结符间至多只能有一种优先关系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至多有一产生式对应终结符的组成形式</a:t>
            </a:r>
            <a:r>
              <a:rPr lang="en-US" altLang="zh-CN" dirty="0"/>
              <a:t>(N</a:t>
            </a:r>
            <a:r>
              <a:rPr lang="en-US" altLang="zh-CN" baseline="-25000" dirty="0"/>
              <a:t>1</a:t>
            </a:r>
            <a:r>
              <a:rPr lang="en-US" altLang="zh-CN" dirty="0"/>
              <a:t>aN</a:t>
            </a:r>
            <a:r>
              <a:rPr lang="en-US" altLang="zh-CN" baseline="-25000" dirty="0"/>
              <a:t>2</a:t>
            </a:r>
            <a:r>
              <a:rPr lang="en-US" altLang="zh-CN" dirty="0"/>
              <a:t>bN</a:t>
            </a:r>
            <a:r>
              <a:rPr lang="en-US" altLang="zh-CN" baseline="-25000" dirty="0"/>
              <a:t>3</a:t>
            </a:r>
            <a:r>
              <a:rPr lang="en-US" altLang="zh-CN" dirty="0"/>
              <a:t>c…)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一个例子</a:t>
            </a:r>
            <a:endParaRPr lang="zh-CN" altLang="en-US" dirty="0"/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对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X</a:t>
            </a:r>
            <a:r>
              <a:rPr lang="en-US" altLang="zh-CN" sz="2600" baseline="-25000" dirty="0">
                <a:sym typeface="Symbol" panose="05050102010706020507" pitchFamily="18" charset="2"/>
              </a:rPr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X</a:t>
            </a:r>
            <a:r>
              <a:rPr lang="en-US" altLang="zh-CN" sz="2600" baseline="-25000" dirty="0"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sym typeface="Symbol" panose="05050102010706020507" pitchFamily="18" charset="2"/>
              </a:rPr>
              <a:t>…X</a:t>
            </a:r>
            <a:r>
              <a:rPr lang="en-US" altLang="zh-CN" sz="2600" baseline="-25000" dirty="0">
                <a:sym typeface="Symbol" panose="05050102010706020507" pitchFamily="18" charset="2"/>
              </a:rPr>
              <a:t>n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zh-CN" altLang="en-US" sz="2600" dirty="0"/>
              <a:t>用有历史的状态表示归约到哪！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/>
              <a:t>S</a:t>
            </a:r>
            <a:r>
              <a:rPr lang="en-US" altLang="zh-CN" sz="2600" dirty="0">
                <a:sym typeface="Symbol" panose="05050102010706020507" pitchFamily="18" charset="2"/>
              </a:rPr>
              <a:t>A | B    A</a:t>
            </a:r>
            <a:r>
              <a:rPr lang="en-US" altLang="zh-CN" sz="2600" dirty="0">
                <a:solidFill>
                  <a:srgbClr val="FF0066"/>
                </a:solidFill>
                <a:sym typeface="Symbol" panose="05050102010706020507" pitchFamily="18" charset="2"/>
              </a:rPr>
              <a:t>aAb</a:t>
            </a:r>
            <a:r>
              <a:rPr lang="en-US" altLang="zh-CN" sz="2600" dirty="0">
                <a:sym typeface="Symbol" panose="05050102010706020507" pitchFamily="18" charset="2"/>
              </a:rPr>
              <a:t> | c    BaBb | d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ym typeface="Symbol" panose="05050102010706020507" pitchFamily="18" charset="2"/>
              </a:rPr>
              <a:t>若</a:t>
            </a:r>
            <a:r>
              <a:rPr lang="en-US" altLang="zh-CN" sz="2600" dirty="0">
                <a:sym typeface="Symbol" panose="05050102010706020507" pitchFamily="18" charset="2"/>
              </a:rPr>
              <a:t>w</a:t>
            </a:r>
            <a:r>
              <a:rPr lang="zh-CN" altLang="en-US" sz="2600" dirty="0">
                <a:sym typeface="Symbol" panose="05050102010706020507" pitchFamily="18" charset="2"/>
              </a:rPr>
              <a:t>是文法的句子，则</a:t>
            </a:r>
            <a:r>
              <a:rPr lang="en-US" altLang="zh-CN" sz="2600" dirty="0">
                <a:sym typeface="Symbol" panose="05050102010706020507" pitchFamily="18" charset="2"/>
              </a:rPr>
              <a:t>w</a:t>
            </a:r>
            <a:r>
              <a:rPr lang="zh-CN" altLang="en-US" sz="2600" dirty="0">
                <a:sym typeface="Symbol" panose="05050102010706020507" pitchFamily="18" charset="2"/>
              </a:rPr>
              <a:t>应可归约为</a:t>
            </a:r>
            <a:r>
              <a:rPr lang="en-US" altLang="zh-CN" sz="2600" dirty="0"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sym typeface="Symbol" panose="05050102010706020507" pitchFamily="18" charset="2"/>
              </a:rPr>
              <a:t>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ym typeface="Symbol" panose="05050102010706020507" pitchFamily="18" charset="2"/>
              </a:rPr>
              <a:t>又因为</a:t>
            </a:r>
            <a:r>
              <a:rPr lang="en-US" altLang="zh-CN" sz="2600" dirty="0"/>
              <a:t>S</a:t>
            </a:r>
            <a:r>
              <a:rPr lang="en-US" altLang="zh-CN" sz="2600" dirty="0">
                <a:sym typeface="Symbol" panose="05050102010706020507" pitchFamily="18" charset="2"/>
              </a:rPr>
              <a:t>A | B</a:t>
            </a:r>
            <a:r>
              <a:rPr lang="zh-CN" altLang="en-US" sz="2600" dirty="0">
                <a:sym typeface="Symbol" panose="05050102010706020507" pitchFamily="18" charset="2"/>
              </a:rPr>
              <a:t>，则</a:t>
            </a:r>
            <a:r>
              <a:rPr lang="en-US" altLang="zh-CN" sz="2600" dirty="0">
                <a:sym typeface="Symbol" panose="05050102010706020507" pitchFamily="18" charset="2"/>
              </a:rPr>
              <a:t>w</a:t>
            </a:r>
            <a:r>
              <a:rPr lang="zh-CN" altLang="en-US" sz="2600" dirty="0">
                <a:sym typeface="Symbol" panose="05050102010706020507" pitchFamily="18" charset="2"/>
              </a:rPr>
              <a:t>应可归约为</a:t>
            </a:r>
            <a:r>
              <a:rPr lang="en-US" altLang="zh-CN" sz="2600" dirty="0">
                <a:sym typeface="Symbol" panose="05050102010706020507" pitchFamily="18" charset="2"/>
              </a:rPr>
              <a:t>A</a:t>
            </a:r>
            <a:r>
              <a:rPr lang="zh-CN" altLang="en-US" sz="2600" dirty="0">
                <a:sym typeface="Symbol" panose="05050102010706020507" pitchFamily="18" charset="2"/>
              </a:rPr>
              <a:t>或</a:t>
            </a:r>
            <a:r>
              <a:rPr lang="en-US" altLang="zh-CN" sz="2600" dirty="0">
                <a:sym typeface="Symbol" panose="05050102010706020507" pitchFamily="18" charset="2"/>
              </a:rPr>
              <a:t>B</a:t>
            </a:r>
            <a:r>
              <a:rPr lang="zh-CN" altLang="en-US" sz="2600" dirty="0">
                <a:sym typeface="Symbol" panose="05050102010706020507" pitchFamily="18" charset="2"/>
              </a:rPr>
              <a:t>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ym typeface="Symbol" panose="05050102010706020507" pitchFamily="18" charset="2"/>
              </a:rPr>
              <a:t>又因为</a:t>
            </a:r>
            <a:r>
              <a:rPr lang="en-US" altLang="zh-CN" sz="2600" dirty="0">
                <a:sym typeface="Symbol" panose="05050102010706020507" pitchFamily="18" charset="2"/>
              </a:rPr>
              <a:t>AaAb | c    BaBb | d</a:t>
            </a:r>
            <a:r>
              <a:rPr lang="zh-CN" altLang="en-US" sz="2600" dirty="0">
                <a:sym typeface="Symbol" panose="05050102010706020507" pitchFamily="18" charset="2"/>
              </a:rPr>
              <a:t>，则</a:t>
            </a:r>
            <a:r>
              <a:rPr lang="en-US" altLang="zh-CN" sz="2600" dirty="0">
                <a:sym typeface="Symbol" panose="05050102010706020507" pitchFamily="18" charset="2"/>
              </a:rPr>
              <a:t>w</a:t>
            </a:r>
            <a:r>
              <a:rPr lang="zh-CN" altLang="en-US" sz="2600" dirty="0">
                <a:sym typeface="Symbol" panose="05050102010706020507" pitchFamily="18" charset="2"/>
              </a:rPr>
              <a:t>应可归约为</a:t>
            </a:r>
            <a:r>
              <a:rPr lang="en-US" altLang="zh-CN" sz="2600" dirty="0">
                <a:sym typeface="Symbol" panose="05050102010706020507" pitchFamily="18" charset="2"/>
              </a:rPr>
              <a:t>aAb</a:t>
            </a:r>
            <a:r>
              <a:rPr lang="zh-CN" altLang="en-US" sz="2600" dirty="0">
                <a:sym typeface="Symbol" panose="05050102010706020507" pitchFamily="18" charset="2"/>
              </a:rPr>
              <a:t>或</a:t>
            </a:r>
            <a:r>
              <a:rPr lang="en-US" altLang="zh-CN" sz="2600" dirty="0">
                <a:sym typeface="Symbol" panose="05050102010706020507" pitchFamily="18" charset="2"/>
              </a:rPr>
              <a:t>c</a:t>
            </a:r>
            <a:r>
              <a:rPr lang="zh-CN" altLang="en-US" sz="2600" dirty="0">
                <a:sym typeface="Symbol" panose="05050102010706020507" pitchFamily="18" charset="2"/>
              </a:rPr>
              <a:t>或</a:t>
            </a:r>
            <a:r>
              <a:rPr lang="en-US" altLang="zh-CN" sz="2600" dirty="0">
                <a:sym typeface="Symbol" panose="05050102010706020507" pitchFamily="18" charset="2"/>
              </a:rPr>
              <a:t>aBb</a:t>
            </a:r>
            <a:r>
              <a:rPr lang="zh-CN" altLang="en-US" sz="2600" dirty="0">
                <a:sym typeface="Symbol" panose="05050102010706020507" pitchFamily="18" charset="2"/>
              </a:rPr>
              <a:t>或</a:t>
            </a:r>
            <a:r>
              <a:rPr lang="en-US" altLang="zh-CN" sz="2600" dirty="0">
                <a:sym typeface="Symbol" panose="05050102010706020507" pitchFamily="18" charset="2"/>
              </a:rPr>
              <a:t>d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ym typeface="Symbol" panose="05050102010706020507" pitchFamily="18" charset="2"/>
              </a:rPr>
              <a:t>综合起来，若</a:t>
            </a:r>
            <a:r>
              <a:rPr lang="en-US" altLang="zh-CN" sz="2600" dirty="0">
                <a:sym typeface="Symbol" panose="05050102010706020507" pitchFamily="18" charset="2"/>
              </a:rPr>
              <a:t>w</a:t>
            </a:r>
            <a:r>
              <a:rPr lang="zh-CN" altLang="en-US" sz="2600" dirty="0">
                <a:sym typeface="Symbol" panose="05050102010706020507" pitchFamily="18" charset="2"/>
              </a:rPr>
              <a:t>是文法的句子，则其应可归约为</a:t>
            </a:r>
            <a:r>
              <a:rPr lang="en-US" altLang="zh-CN" sz="2600" dirty="0"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sym typeface="Symbol" panose="05050102010706020507" pitchFamily="18" charset="2"/>
              </a:rPr>
              <a:t>、</a:t>
            </a:r>
            <a:r>
              <a:rPr lang="en-US" altLang="zh-CN" sz="2600" dirty="0">
                <a:sym typeface="Symbol" panose="05050102010706020507" pitchFamily="18" charset="2"/>
              </a:rPr>
              <a:t>A</a:t>
            </a:r>
            <a:r>
              <a:rPr lang="zh-CN" altLang="en-US" sz="2600" dirty="0">
                <a:sym typeface="Symbol" panose="05050102010706020507" pitchFamily="18" charset="2"/>
              </a:rPr>
              <a:t>、</a:t>
            </a:r>
            <a:r>
              <a:rPr lang="en-US" altLang="zh-CN" sz="2600" dirty="0">
                <a:sym typeface="Symbol" panose="05050102010706020507" pitchFamily="18" charset="2"/>
              </a:rPr>
              <a:t>B</a:t>
            </a:r>
            <a:r>
              <a:rPr lang="zh-CN" altLang="en-US" sz="2600" dirty="0">
                <a:sym typeface="Symbol" panose="05050102010706020507" pitchFamily="18" charset="2"/>
              </a:rPr>
              <a:t>、</a:t>
            </a:r>
            <a:r>
              <a:rPr lang="en-US" altLang="zh-CN" sz="2600" dirty="0">
                <a:sym typeface="Symbol" panose="05050102010706020507" pitchFamily="18" charset="2"/>
              </a:rPr>
              <a:t>aAb</a:t>
            </a:r>
            <a:r>
              <a:rPr lang="zh-CN" altLang="en-US" sz="2600" dirty="0">
                <a:sym typeface="Symbol" panose="05050102010706020507" pitchFamily="18" charset="2"/>
              </a:rPr>
              <a:t>、</a:t>
            </a:r>
            <a:r>
              <a:rPr lang="en-US" altLang="zh-CN" sz="2600" dirty="0">
                <a:sym typeface="Symbol" panose="05050102010706020507" pitchFamily="18" charset="2"/>
              </a:rPr>
              <a:t>c</a:t>
            </a:r>
            <a:r>
              <a:rPr lang="zh-CN" altLang="en-US" sz="2600" dirty="0">
                <a:sym typeface="Symbol" panose="05050102010706020507" pitchFamily="18" charset="2"/>
              </a:rPr>
              <a:t>、</a:t>
            </a:r>
            <a:r>
              <a:rPr lang="en-US" altLang="zh-CN" sz="2600" dirty="0">
                <a:sym typeface="Symbol" panose="05050102010706020507" pitchFamily="18" charset="2"/>
              </a:rPr>
              <a:t>aBb</a:t>
            </a:r>
            <a:r>
              <a:rPr lang="zh-CN" altLang="en-US" sz="2600" dirty="0">
                <a:sym typeface="Symbol" panose="05050102010706020507" pitchFamily="18" charset="2"/>
              </a:rPr>
              <a:t>或</a:t>
            </a:r>
            <a:r>
              <a:rPr lang="en-US" altLang="zh-CN" sz="2600" dirty="0">
                <a:sym typeface="Symbol" panose="05050102010706020507" pitchFamily="18" charset="2"/>
              </a:rPr>
              <a:t>d</a:t>
            </a:r>
            <a:r>
              <a:rPr lang="zh-CN" altLang="en-US" sz="2600" dirty="0">
                <a:sym typeface="Symbol" panose="05050102010706020507" pitchFamily="18" charset="2"/>
              </a:rPr>
              <a:t>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ym typeface="Symbol" panose="05050102010706020507" pitchFamily="18" charset="2"/>
              </a:rPr>
              <a:t>因为尚无已归约出的符号，记为</a:t>
            </a:r>
            <a:r>
              <a:rPr lang="en-US" altLang="zh-CN" sz="2600" dirty="0"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sym typeface="Symbol" panose="05050102010706020507" pitchFamily="18" charset="2"/>
              </a:rPr>
              <a:t>、</a:t>
            </a:r>
            <a:r>
              <a:rPr lang="en-US" altLang="zh-CN" sz="2600" dirty="0">
                <a:sym typeface="Symbol" panose="05050102010706020507" pitchFamily="18" charset="2"/>
              </a:rPr>
              <a:t>A</a:t>
            </a:r>
            <a:r>
              <a:rPr lang="zh-CN" altLang="en-US" sz="2600" dirty="0">
                <a:sym typeface="Symbol" panose="05050102010706020507" pitchFamily="18" charset="2"/>
              </a:rPr>
              <a:t>、</a:t>
            </a:r>
            <a:r>
              <a:rPr lang="en-US" altLang="zh-CN" sz="2600" dirty="0">
                <a:sym typeface="Symbol" panose="05050102010706020507" pitchFamily="18" charset="2"/>
              </a:rPr>
              <a:t>B</a:t>
            </a:r>
            <a:r>
              <a:rPr lang="zh-CN" altLang="en-US" sz="2600" dirty="0">
                <a:sym typeface="Symbol" panose="05050102010706020507" pitchFamily="18" charset="2"/>
              </a:rPr>
              <a:t>、</a:t>
            </a:r>
            <a:r>
              <a:rPr lang="en-US" altLang="zh-CN" sz="2600" dirty="0">
                <a:sym typeface="Symbol" panose="05050102010706020507" pitchFamily="18" charset="2"/>
              </a:rPr>
              <a:t>aAb</a:t>
            </a:r>
            <a:r>
              <a:rPr lang="zh-CN" altLang="en-US" sz="2600" dirty="0">
                <a:sym typeface="Symbol" panose="05050102010706020507" pitchFamily="18" charset="2"/>
              </a:rPr>
              <a:t>、</a:t>
            </a:r>
            <a:r>
              <a:rPr lang="en-US" altLang="zh-CN" sz="2600" dirty="0">
                <a:sym typeface="Symbol" panose="05050102010706020507" pitchFamily="18" charset="2"/>
              </a:rPr>
              <a:t>c</a:t>
            </a:r>
            <a:r>
              <a:rPr lang="zh-CN" altLang="en-US" sz="2600" dirty="0">
                <a:sym typeface="Symbol" panose="05050102010706020507" pitchFamily="18" charset="2"/>
              </a:rPr>
              <a:t>、 </a:t>
            </a:r>
            <a:r>
              <a:rPr lang="en-US" altLang="zh-CN" sz="2600" dirty="0">
                <a:sym typeface="Symbol" panose="05050102010706020507" pitchFamily="18" charset="2"/>
              </a:rPr>
              <a:t>aBb</a:t>
            </a:r>
            <a:r>
              <a:rPr lang="zh-CN" altLang="en-US" sz="2600" dirty="0">
                <a:sym typeface="Symbol" panose="05050102010706020507" pitchFamily="18" charset="2"/>
              </a:rPr>
              <a:t>和</a:t>
            </a:r>
            <a:r>
              <a:rPr lang="en-US" altLang="zh-CN" sz="2600" dirty="0">
                <a:sym typeface="Symbol" panose="05050102010706020507" pitchFamily="18" charset="2"/>
              </a:rPr>
              <a:t>d</a:t>
            </a:r>
            <a:r>
              <a:rPr lang="zh-CN" altLang="en-US" sz="2600" dirty="0">
                <a:sym typeface="Symbol" panose="05050102010706020507" pitchFamily="18" charset="2"/>
              </a:rPr>
              <a:t>。（记为起始状态</a:t>
            </a:r>
            <a:r>
              <a:rPr lang="en-US" altLang="zh-CN" sz="2600" dirty="0">
                <a:sym typeface="Symbol" panose="05050102010706020507" pitchFamily="18" charset="2"/>
              </a:rPr>
              <a:t>S0</a:t>
            </a:r>
            <a:r>
              <a:rPr lang="zh-CN" altLang="en-US" sz="2600" dirty="0">
                <a:sym typeface="Symbol" panose="05050102010706020507" pitchFamily="18" charset="2"/>
              </a:rPr>
              <a:t>）</a:t>
            </a:r>
            <a:endParaRPr lang="zh-CN" altLang="en-US" sz="26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若</a:t>
            </a:r>
            <a:r>
              <a:rPr lang="en-US" altLang="zh-CN" dirty="0"/>
              <a:t>w=w</a:t>
            </a:r>
            <a:r>
              <a:rPr lang="en-US" altLang="zh-CN" baseline="-25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baseline="-25000" dirty="0"/>
              <a:t> 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</p:txBody>
      </p:sp>
      <p:sp>
        <p:nvSpPr>
          <p:cNvPr id="390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/>
              <a:t>进一步分析，若</a:t>
            </a:r>
            <a:r>
              <a:rPr lang="en-US" altLang="zh-CN" sz="2600" dirty="0"/>
              <a:t>w=w</a:t>
            </a:r>
            <a:r>
              <a:rPr lang="en-US" altLang="zh-CN" sz="2600" baseline="-25000" dirty="0"/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</a:t>
            </a:r>
            <a:r>
              <a:rPr lang="en-US" altLang="zh-CN" sz="2600" dirty="0"/>
              <a:t>w</a:t>
            </a:r>
            <a:r>
              <a:rPr lang="en-US" altLang="zh-CN" sz="2600" baseline="-25000" dirty="0"/>
              <a:t>2</a:t>
            </a:r>
            <a:r>
              <a:rPr lang="zh-CN" altLang="en-US" sz="2600" dirty="0">
                <a:sym typeface="Symbol" panose="05050102010706020507" pitchFamily="18" charset="2"/>
              </a:rPr>
              <a:t>且</a:t>
            </a:r>
            <a:r>
              <a:rPr lang="en-US" altLang="zh-CN" sz="2600" dirty="0"/>
              <a:t>w</a:t>
            </a:r>
            <a:r>
              <a:rPr lang="en-US" altLang="zh-CN" sz="2600" baseline="-25000" dirty="0"/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V</a:t>
            </a:r>
            <a:r>
              <a:rPr lang="en-US" altLang="zh-CN" sz="2600" baseline="-25000" dirty="0">
                <a:sym typeface="Symbol" panose="05050102010706020507" pitchFamily="18" charset="2"/>
              </a:rPr>
              <a:t>N</a:t>
            </a:r>
            <a:r>
              <a:rPr lang="en-US" altLang="zh-CN" sz="2600" dirty="0">
                <a:sym typeface="Symbol" panose="05050102010706020507" pitchFamily="18" charset="2"/>
              </a:rPr>
              <a:t>V</a:t>
            </a:r>
            <a:r>
              <a:rPr lang="en-US" altLang="zh-CN" sz="2600" baseline="-25000" dirty="0">
                <a:sym typeface="Symbol" panose="05050102010706020507" pitchFamily="18" charset="2"/>
              </a:rPr>
              <a:t>T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sz="2200" dirty="0"/>
              <a:t>若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1</a:t>
            </a:r>
            <a:r>
              <a:rPr lang="zh-CN" altLang="en-US" sz="2200" dirty="0">
                <a:sym typeface="Symbol" panose="05050102010706020507" pitchFamily="18" charset="2"/>
              </a:rPr>
              <a:t>已归约为</a:t>
            </a:r>
            <a:r>
              <a:rPr lang="en-US" altLang="zh-CN" sz="2200" dirty="0">
                <a:sym typeface="Symbol" panose="05050102010706020507" pitchFamily="18" charset="2"/>
              </a:rPr>
              <a:t>S</a:t>
            </a:r>
            <a:r>
              <a:rPr lang="zh-CN" altLang="en-US" sz="2200" dirty="0">
                <a:sym typeface="Symbol" panose="05050102010706020507" pitchFamily="18" charset="2"/>
              </a:rPr>
              <a:t>，记为</a:t>
            </a:r>
            <a:r>
              <a:rPr lang="en-US" altLang="zh-CN" sz="2200" dirty="0">
                <a:sym typeface="Symbol" panose="05050102010706020507" pitchFamily="18" charset="2"/>
              </a:rPr>
              <a:t>S</a:t>
            </a:r>
            <a:r>
              <a:rPr lang="zh-CN" altLang="en-US" sz="2200" dirty="0">
                <a:sym typeface="Symbol" panose="05050102010706020507" pitchFamily="18" charset="2"/>
              </a:rPr>
              <a:t>，状态</a:t>
            </a:r>
            <a:r>
              <a:rPr lang="en-US" altLang="zh-CN" sz="2200" dirty="0">
                <a:sym typeface="Symbol" panose="05050102010706020507" pitchFamily="18" charset="2"/>
              </a:rPr>
              <a:t>S1</a:t>
            </a:r>
            <a:r>
              <a:rPr lang="zh-CN" altLang="en-US" sz="2200" dirty="0">
                <a:sym typeface="Symbol" panose="05050102010706020507" pitchFamily="18" charset="2"/>
              </a:rPr>
              <a:t>；若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2</a:t>
            </a:r>
            <a:r>
              <a:rPr lang="zh-CN" altLang="en-US" sz="2200" dirty="0">
                <a:sym typeface="Symbol" panose="05050102010706020507" pitchFamily="18" charset="2"/>
              </a:rPr>
              <a:t>为</a:t>
            </a:r>
            <a:r>
              <a:rPr lang="en-US" altLang="zh-CN" sz="2200" dirty="0">
                <a:sym typeface="Symbol" panose="05050102010706020507" pitchFamily="18" charset="2"/>
              </a:rPr>
              <a:t>#</a:t>
            </a:r>
            <a:r>
              <a:rPr lang="zh-CN" altLang="en-US" sz="2200" dirty="0">
                <a:sym typeface="Symbol" panose="05050102010706020507" pitchFamily="18" charset="2"/>
              </a:rPr>
              <a:t>则</a:t>
            </a:r>
            <a:r>
              <a:rPr lang="en-US" altLang="zh-CN" sz="2200" dirty="0">
                <a:sym typeface="Symbol" panose="05050102010706020507" pitchFamily="18" charset="2"/>
              </a:rPr>
              <a:t>w</a:t>
            </a:r>
            <a:r>
              <a:rPr lang="zh-CN" altLang="en-US" sz="2200" dirty="0">
                <a:sym typeface="Symbol" panose="05050102010706020507" pitchFamily="18" charset="2"/>
              </a:rPr>
              <a:t>是句子，否则不是。</a:t>
            </a:r>
            <a:endParaRPr lang="zh-CN" altLang="en-US" sz="2200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sz="2200" dirty="0"/>
              <a:t>若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1</a:t>
            </a:r>
            <a:r>
              <a:rPr lang="zh-CN" altLang="en-US" sz="2200" dirty="0">
                <a:sym typeface="Symbol" panose="05050102010706020507" pitchFamily="18" charset="2"/>
              </a:rPr>
              <a:t>已归约为</a:t>
            </a:r>
            <a:r>
              <a:rPr lang="en-US" altLang="zh-CN" sz="2200" dirty="0">
                <a:sym typeface="Symbol" panose="05050102010706020507" pitchFamily="18" charset="2"/>
              </a:rPr>
              <a:t>A</a:t>
            </a:r>
            <a:r>
              <a:rPr lang="zh-CN" altLang="en-US" sz="2200" dirty="0">
                <a:sym typeface="Symbol" panose="05050102010706020507" pitchFamily="18" charset="2"/>
              </a:rPr>
              <a:t>，记为</a:t>
            </a:r>
            <a:r>
              <a:rPr lang="en-US" altLang="zh-CN" sz="2200" dirty="0">
                <a:sym typeface="Symbol" panose="05050102010706020507" pitchFamily="18" charset="2"/>
              </a:rPr>
              <a:t>A</a:t>
            </a:r>
            <a:r>
              <a:rPr lang="zh-CN" altLang="en-US" sz="2200" dirty="0">
                <a:sym typeface="Symbol" panose="05050102010706020507" pitchFamily="18" charset="2"/>
              </a:rPr>
              <a:t>；状态</a:t>
            </a:r>
            <a:r>
              <a:rPr lang="en-US" altLang="zh-CN" sz="2200" dirty="0">
                <a:sym typeface="Symbol" panose="05050102010706020507" pitchFamily="18" charset="2"/>
              </a:rPr>
              <a:t>S2</a:t>
            </a:r>
            <a:r>
              <a:rPr lang="zh-CN" altLang="en-US" sz="2200" dirty="0">
                <a:sym typeface="Symbol" panose="05050102010706020507" pitchFamily="18" charset="2"/>
              </a:rPr>
              <a:t>，则应将</a:t>
            </a:r>
            <a:r>
              <a:rPr lang="en-US" altLang="zh-CN" sz="2200" dirty="0">
                <a:sym typeface="Symbol" panose="05050102010706020507" pitchFamily="18" charset="2"/>
              </a:rPr>
              <a:t>A</a:t>
            </a:r>
            <a:r>
              <a:rPr lang="zh-CN" altLang="en-US" sz="2200" dirty="0">
                <a:sym typeface="Symbol" panose="05050102010706020507" pitchFamily="18" charset="2"/>
              </a:rPr>
              <a:t>归约为</a:t>
            </a:r>
            <a:r>
              <a:rPr lang="en-US" altLang="zh-CN" sz="2200" dirty="0">
                <a:sym typeface="Symbol" panose="05050102010706020507" pitchFamily="18" charset="2"/>
              </a:rPr>
              <a:t>S</a:t>
            </a:r>
            <a:r>
              <a:rPr lang="zh-CN" altLang="en-US" sz="2200" dirty="0">
                <a:sym typeface="Symbol" panose="05050102010706020507" pitchFamily="18" charset="2"/>
              </a:rPr>
              <a:t>，</a:t>
            </a:r>
            <a:endParaRPr lang="zh-CN" altLang="en-US" sz="2200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sz="2200" dirty="0"/>
              <a:t>若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1</a:t>
            </a:r>
            <a:r>
              <a:rPr lang="zh-CN" altLang="en-US" sz="2200" dirty="0">
                <a:sym typeface="Symbol" panose="05050102010706020507" pitchFamily="18" charset="2"/>
              </a:rPr>
              <a:t>已归约为</a:t>
            </a:r>
            <a:r>
              <a:rPr lang="en-US" altLang="zh-CN" sz="2200" dirty="0">
                <a:sym typeface="Symbol" panose="05050102010706020507" pitchFamily="18" charset="2"/>
              </a:rPr>
              <a:t>B</a:t>
            </a:r>
            <a:r>
              <a:rPr lang="zh-CN" altLang="en-US" sz="2200" dirty="0">
                <a:sym typeface="Symbol" panose="05050102010706020507" pitchFamily="18" charset="2"/>
              </a:rPr>
              <a:t>，记为</a:t>
            </a:r>
            <a:r>
              <a:rPr lang="en-US" altLang="zh-CN" sz="2200" dirty="0">
                <a:sym typeface="Symbol" panose="05050102010706020507" pitchFamily="18" charset="2"/>
              </a:rPr>
              <a:t>B</a:t>
            </a:r>
            <a:r>
              <a:rPr lang="zh-CN" altLang="en-US" sz="2200" dirty="0">
                <a:sym typeface="Symbol" panose="05050102010706020507" pitchFamily="18" charset="2"/>
              </a:rPr>
              <a:t>；状态</a:t>
            </a:r>
            <a:r>
              <a:rPr lang="en-US" altLang="zh-CN" sz="2200" dirty="0">
                <a:sym typeface="Symbol" panose="05050102010706020507" pitchFamily="18" charset="2"/>
              </a:rPr>
              <a:t>S3</a:t>
            </a:r>
            <a:r>
              <a:rPr lang="zh-CN" altLang="en-US" sz="2200" dirty="0">
                <a:sym typeface="Symbol" panose="05050102010706020507" pitchFamily="18" charset="2"/>
              </a:rPr>
              <a:t>，则应将</a:t>
            </a:r>
            <a:r>
              <a:rPr lang="en-US" altLang="zh-CN" sz="2200" dirty="0">
                <a:sym typeface="Symbol" panose="05050102010706020507" pitchFamily="18" charset="2"/>
              </a:rPr>
              <a:t>B</a:t>
            </a:r>
            <a:r>
              <a:rPr lang="zh-CN" altLang="en-US" sz="2200" dirty="0">
                <a:sym typeface="Symbol" panose="05050102010706020507" pitchFamily="18" charset="2"/>
              </a:rPr>
              <a:t>归约为</a:t>
            </a:r>
            <a:r>
              <a:rPr lang="en-US" altLang="zh-CN" sz="2200" dirty="0">
                <a:sym typeface="Symbol" panose="05050102010706020507" pitchFamily="18" charset="2"/>
              </a:rPr>
              <a:t>S</a:t>
            </a:r>
            <a:r>
              <a:rPr lang="zh-CN" altLang="en-US" sz="2200" dirty="0">
                <a:sym typeface="Symbol" panose="05050102010706020507" pitchFamily="18" charset="2"/>
              </a:rPr>
              <a:t>，</a:t>
            </a:r>
            <a:endParaRPr lang="zh-CN" altLang="en-US" sz="2200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sz="2200" dirty="0"/>
              <a:t>若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1</a:t>
            </a:r>
            <a:r>
              <a:rPr lang="zh-CN" altLang="en-US" sz="2200" dirty="0">
                <a:sym typeface="Symbol" panose="05050102010706020507" pitchFamily="18" charset="2"/>
              </a:rPr>
              <a:t>为</a:t>
            </a:r>
            <a:r>
              <a:rPr lang="en-US" altLang="zh-CN" sz="2200" dirty="0">
                <a:sym typeface="Symbol" panose="05050102010706020507" pitchFamily="18" charset="2"/>
              </a:rPr>
              <a:t>a</a:t>
            </a:r>
            <a:r>
              <a:rPr lang="zh-CN" altLang="en-US" sz="2200" dirty="0">
                <a:sym typeface="Symbol" panose="05050102010706020507" pitchFamily="18" charset="2"/>
              </a:rPr>
              <a:t>，记为</a:t>
            </a:r>
            <a:r>
              <a:rPr lang="en-US" altLang="zh-CN" sz="2200" dirty="0">
                <a:sym typeface="Symbol" panose="05050102010706020507" pitchFamily="18" charset="2"/>
              </a:rPr>
              <a:t>aAb</a:t>
            </a:r>
            <a:r>
              <a:rPr lang="zh-CN" altLang="en-US" sz="2200" dirty="0">
                <a:sym typeface="Symbol" panose="05050102010706020507" pitchFamily="18" charset="2"/>
              </a:rPr>
              <a:t>或</a:t>
            </a:r>
            <a:r>
              <a:rPr lang="en-US" altLang="zh-CN" sz="2200" dirty="0">
                <a:sym typeface="Symbol" panose="05050102010706020507" pitchFamily="18" charset="2"/>
              </a:rPr>
              <a:t>aBb</a:t>
            </a:r>
            <a:r>
              <a:rPr lang="zh-CN" altLang="en-US" sz="2200" dirty="0">
                <a:sym typeface="Symbol" panose="05050102010706020507" pitchFamily="18" charset="2"/>
              </a:rPr>
              <a:t>；状态</a:t>
            </a:r>
            <a:r>
              <a:rPr lang="en-US" altLang="zh-CN" sz="2200" dirty="0">
                <a:sym typeface="Symbol" panose="05050102010706020507" pitchFamily="18" charset="2"/>
              </a:rPr>
              <a:t>S4</a:t>
            </a:r>
            <a:r>
              <a:rPr lang="zh-CN" altLang="en-US" sz="2200" dirty="0">
                <a:sym typeface="Symbol" panose="05050102010706020507" pitchFamily="18" charset="2"/>
              </a:rPr>
              <a:t>，则应</a:t>
            </a:r>
            <a:r>
              <a:rPr lang="zh-CN" altLang="en-US" sz="2200" dirty="0">
                <a:solidFill>
                  <a:srgbClr val="FF0066"/>
                </a:solidFill>
                <a:sym typeface="Symbol" panose="05050102010706020507" pitchFamily="18" charset="2"/>
              </a:rPr>
              <a:t>先分析</a:t>
            </a:r>
            <a:r>
              <a:rPr lang="en-US" altLang="zh-CN" sz="2200" dirty="0">
                <a:solidFill>
                  <a:srgbClr val="FF0066"/>
                </a:solidFill>
              </a:rPr>
              <a:t>w</a:t>
            </a:r>
            <a:r>
              <a:rPr lang="en-US" altLang="zh-CN" sz="2200" baseline="-25000" dirty="0">
                <a:solidFill>
                  <a:srgbClr val="FF0066"/>
                </a:solidFill>
              </a:rPr>
              <a:t>2</a:t>
            </a:r>
            <a:r>
              <a:rPr lang="zh-CN" altLang="en-US" sz="2200" dirty="0">
                <a:solidFill>
                  <a:srgbClr val="FF0066"/>
                </a:solidFill>
                <a:sym typeface="Symbol" panose="05050102010706020507" pitchFamily="18" charset="2"/>
              </a:rPr>
              <a:t>能否归约为</a:t>
            </a:r>
            <a:r>
              <a:rPr lang="en-US" altLang="zh-CN" sz="2200" dirty="0">
                <a:solidFill>
                  <a:srgbClr val="FF0066"/>
                </a:solidFill>
                <a:sym typeface="Symbol" panose="05050102010706020507" pitchFamily="18" charset="2"/>
              </a:rPr>
              <a:t>Ab</a:t>
            </a:r>
            <a:r>
              <a:rPr lang="zh-CN" altLang="en-US" sz="2200" dirty="0">
                <a:solidFill>
                  <a:srgbClr val="FF0066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200" dirty="0">
                <a:solidFill>
                  <a:srgbClr val="FF0066"/>
                </a:solidFill>
                <a:sym typeface="Symbol" panose="05050102010706020507" pitchFamily="18" charset="2"/>
              </a:rPr>
              <a:t>Bb</a:t>
            </a:r>
            <a:r>
              <a:rPr lang="zh-CN" altLang="en-US" sz="2200" dirty="0">
                <a:sym typeface="Symbol" panose="05050102010706020507" pitchFamily="18" charset="2"/>
              </a:rPr>
              <a:t>（分析到</a:t>
            </a:r>
            <a:r>
              <a:rPr lang="en-US" altLang="zh-CN" sz="2200" dirty="0">
                <a:sym typeface="Symbol" panose="05050102010706020507" pitchFamily="18" charset="2"/>
              </a:rPr>
              <a:t>aAb </a:t>
            </a:r>
            <a:r>
              <a:rPr lang="zh-CN" altLang="en-US" sz="2200" dirty="0">
                <a:sym typeface="Symbol" panose="05050102010706020507" pitchFamily="18" charset="2"/>
              </a:rPr>
              <a:t>或</a:t>
            </a:r>
            <a:r>
              <a:rPr lang="en-US" altLang="zh-CN" sz="2200" dirty="0">
                <a:sym typeface="Symbol" panose="05050102010706020507" pitchFamily="18" charset="2"/>
              </a:rPr>
              <a:t>aBb</a:t>
            </a:r>
            <a:r>
              <a:rPr lang="zh-CN" altLang="en-US" sz="2200" dirty="0">
                <a:sym typeface="Symbol" panose="05050102010706020507" pitchFamily="18" charset="2"/>
              </a:rPr>
              <a:t>时再归约为</a:t>
            </a:r>
            <a:r>
              <a:rPr lang="en-US" altLang="zh-CN" sz="2200" dirty="0">
                <a:sym typeface="Symbol" panose="05050102010706020507" pitchFamily="18" charset="2"/>
              </a:rPr>
              <a:t>A</a:t>
            </a:r>
            <a:r>
              <a:rPr lang="zh-CN" altLang="en-US" sz="2200" dirty="0">
                <a:sym typeface="Symbol" panose="05050102010706020507" pitchFamily="18" charset="2"/>
              </a:rPr>
              <a:t>或</a:t>
            </a:r>
            <a:r>
              <a:rPr lang="en-US" altLang="zh-CN" sz="2200" dirty="0">
                <a:sym typeface="Symbol" panose="05050102010706020507" pitchFamily="18" charset="2"/>
              </a:rPr>
              <a:t>B</a:t>
            </a:r>
            <a:r>
              <a:rPr lang="zh-CN" altLang="en-US" sz="2200" dirty="0">
                <a:sym typeface="Symbol" panose="05050102010706020507" pitchFamily="18" charset="2"/>
              </a:rPr>
              <a:t>）</a:t>
            </a:r>
            <a:endParaRPr lang="zh-CN" altLang="en-US" sz="2200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sz="2200" dirty="0"/>
              <a:t>若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1 </a:t>
            </a:r>
            <a:r>
              <a:rPr lang="zh-CN" altLang="en-US" sz="2200" dirty="0">
                <a:sym typeface="Symbol" panose="05050102010706020507" pitchFamily="18" charset="2"/>
              </a:rPr>
              <a:t>为</a:t>
            </a:r>
            <a:r>
              <a:rPr lang="en-US" altLang="zh-CN" sz="2200" dirty="0">
                <a:sym typeface="Symbol" panose="05050102010706020507" pitchFamily="18" charset="2"/>
              </a:rPr>
              <a:t>c</a:t>
            </a:r>
            <a:r>
              <a:rPr lang="zh-CN" altLang="en-US" sz="2200" dirty="0">
                <a:sym typeface="Symbol" panose="05050102010706020507" pitchFamily="18" charset="2"/>
              </a:rPr>
              <a:t>，记为</a:t>
            </a:r>
            <a:r>
              <a:rPr lang="en-US" altLang="zh-CN" sz="2200" dirty="0">
                <a:sym typeface="Symbol" panose="05050102010706020507" pitchFamily="18" charset="2"/>
              </a:rPr>
              <a:t>c</a:t>
            </a:r>
            <a:r>
              <a:rPr lang="zh-CN" altLang="en-US" sz="2200" dirty="0">
                <a:sym typeface="Symbol" panose="05050102010706020507" pitchFamily="18" charset="2"/>
              </a:rPr>
              <a:t>；状态</a:t>
            </a:r>
            <a:r>
              <a:rPr lang="en-US" altLang="zh-CN" sz="2200" dirty="0">
                <a:sym typeface="Symbol" panose="05050102010706020507" pitchFamily="18" charset="2"/>
              </a:rPr>
              <a:t>S5</a:t>
            </a:r>
            <a:r>
              <a:rPr lang="zh-CN" altLang="en-US" sz="2200" dirty="0">
                <a:sym typeface="Symbol" panose="05050102010706020507" pitchFamily="18" charset="2"/>
              </a:rPr>
              <a:t>，则应将</a:t>
            </a:r>
            <a:r>
              <a:rPr lang="en-US" altLang="zh-CN" sz="2200" dirty="0">
                <a:sym typeface="Symbol" panose="05050102010706020507" pitchFamily="18" charset="2"/>
              </a:rPr>
              <a:t>c</a:t>
            </a:r>
            <a:r>
              <a:rPr lang="zh-CN" altLang="en-US" sz="2200" dirty="0">
                <a:sym typeface="Symbol" panose="05050102010706020507" pitchFamily="18" charset="2"/>
              </a:rPr>
              <a:t>归约为</a:t>
            </a:r>
            <a:r>
              <a:rPr lang="en-US" altLang="zh-CN" sz="2200" dirty="0">
                <a:sym typeface="Symbol" panose="05050102010706020507" pitchFamily="18" charset="2"/>
              </a:rPr>
              <a:t>A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sz="2200" dirty="0"/>
              <a:t>若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1</a:t>
            </a:r>
            <a:r>
              <a:rPr lang="zh-CN" altLang="en-US" sz="2200" dirty="0">
                <a:sym typeface="Symbol" panose="05050102010706020507" pitchFamily="18" charset="2"/>
              </a:rPr>
              <a:t>为</a:t>
            </a:r>
            <a:r>
              <a:rPr lang="en-US" altLang="zh-CN" sz="2200" dirty="0">
                <a:sym typeface="Symbol" panose="05050102010706020507" pitchFamily="18" charset="2"/>
              </a:rPr>
              <a:t>d</a:t>
            </a:r>
            <a:r>
              <a:rPr lang="zh-CN" altLang="en-US" sz="2200" dirty="0">
                <a:sym typeface="Symbol" panose="05050102010706020507" pitchFamily="18" charset="2"/>
              </a:rPr>
              <a:t>，记为</a:t>
            </a:r>
            <a:r>
              <a:rPr lang="en-US" altLang="zh-CN" sz="2200" dirty="0">
                <a:sym typeface="Symbol" panose="05050102010706020507" pitchFamily="18" charset="2"/>
              </a:rPr>
              <a:t>d</a:t>
            </a:r>
            <a:r>
              <a:rPr lang="zh-CN" altLang="en-US" sz="2200" dirty="0">
                <a:sym typeface="Symbol" panose="05050102010706020507" pitchFamily="18" charset="2"/>
              </a:rPr>
              <a:t>；状态</a:t>
            </a:r>
            <a:r>
              <a:rPr lang="en-US" altLang="zh-CN" sz="2200" dirty="0">
                <a:sym typeface="Symbol" panose="05050102010706020507" pitchFamily="18" charset="2"/>
              </a:rPr>
              <a:t>S6</a:t>
            </a:r>
            <a:r>
              <a:rPr lang="zh-CN" altLang="en-US" sz="2200" dirty="0">
                <a:sym typeface="Symbol" panose="05050102010706020507" pitchFamily="18" charset="2"/>
              </a:rPr>
              <a:t>，则应将</a:t>
            </a:r>
            <a:r>
              <a:rPr lang="en-US" altLang="zh-CN" sz="2200" dirty="0">
                <a:sym typeface="Symbol" panose="05050102010706020507" pitchFamily="18" charset="2"/>
              </a:rPr>
              <a:t>d</a:t>
            </a:r>
            <a:r>
              <a:rPr lang="zh-CN" altLang="en-US" sz="2200" dirty="0">
                <a:sym typeface="Symbol" panose="05050102010706020507" pitchFamily="18" charset="2"/>
              </a:rPr>
              <a:t>归约为</a:t>
            </a:r>
            <a:r>
              <a:rPr lang="en-US" altLang="zh-CN" sz="2200" dirty="0">
                <a:sym typeface="Symbol" panose="05050102010706020507" pitchFamily="18" charset="2"/>
              </a:rPr>
              <a:t>B</a:t>
            </a:r>
            <a:endParaRPr lang="en-US" altLang="zh-CN" sz="2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90147">
                                            <p:txEl>
                                              <p:charRg st="11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自顶向下的语法分析例子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文法</a:t>
            </a:r>
            <a:r>
              <a:rPr lang="en-US" altLang="zh-CN" dirty="0"/>
              <a:t>G[E]: </a:t>
            </a:r>
            <a:endParaRPr lang="en-US" altLang="zh-CN" dirty="0"/>
          </a:p>
          <a:p>
            <a:pPr lvl="1" indent="-325120" eaLnBrk="1" hangingPunct="1"/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T | EAT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dirty="0">
                <a:sym typeface="Symbol" panose="05050102010706020507" pitchFamily="18" charset="2"/>
              </a:rPr>
              <a:t>TF | TMF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dirty="0">
                <a:sym typeface="Symbol" panose="05050102010706020507" pitchFamily="18" charset="2"/>
              </a:rPr>
              <a:t>F(E) | I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dirty="0">
                <a:sym typeface="Symbol" panose="05050102010706020507" pitchFamily="18" charset="2"/>
              </a:rPr>
              <a:t>A+ | -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dirty="0">
                <a:sym typeface="Symbol" panose="05050102010706020507" pitchFamily="18" charset="2"/>
              </a:rPr>
              <a:t>M* | /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建立从</a:t>
            </a:r>
            <a:r>
              <a:rPr lang="en-US" altLang="zh-CN" dirty="0"/>
              <a:t>E</a:t>
            </a:r>
            <a:r>
              <a:rPr lang="zh-CN" altLang="en-US" dirty="0"/>
              <a:t>到</a:t>
            </a:r>
            <a:r>
              <a:rPr lang="en-US" altLang="zh-CN" dirty="0"/>
              <a:t>i+i*i</a:t>
            </a:r>
            <a:r>
              <a:rPr lang="zh-CN" altLang="en-US" dirty="0"/>
              <a:t>的最左推导</a:t>
            </a:r>
            <a:endParaRPr lang="zh-CN" altLang="en-US" dirty="0"/>
          </a:p>
          <a:p>
            <a:pPr eaLnBrk="1" hangingPunct="1"/>
            <a:r>
              <a:rPr lang="zh-CN" altLang="en-US" dirty="0"/>
              <a:t>左递归与死循环：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EAT, </a:t>
            </a:r>
            <a:r>
              <a:rPr lang="zh-CN" altLang="en-US" dirty="0">
                <a:sym typeface="Symbol" panose="05050102010706020507" pitchFamily="18" charset="2"/>
              </a:rPr>
              <a:t>必须消除左递归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若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r>
              <a:rPr lang="en-US" altLang="zh-CN" dirty="0"/>
              <a:t>=w</a:t>
            </a:r>
            <a:r>
              <a:rPr lang="en-US" altLang="zh-CN" baseline="-25000" dirty="0"/>
              <a:t>21 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baseline="-25000" dirty="0"/>
              <a:t> </a:t>
            </a:r>
            <a:r>
              <a:rPr lang="en-US" altLang="zh-CN" dirty="0"/>
              <a:t>w</a:t>
            </a:r>
            <a:r>
              <a:rPr lang="en-US" altLang="zh-CN" baseline="-25000" dirty="0"/>
              <a:t>22</a:t>
            </a:r>
            <a:endParaRPr lang="en-US" altLang="zh-CN" baseline="-25000" dirty="0"/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若</a:t>
            </a:r>
            <a:r>
              <a:rPr lang="en-US" altLang="zh-CN" sz="2100" dirty="0"/>
              <a:t>w</a:t>
            </a:r>
            <a:r>
              <a:rPr lang="en-US" altLang="zh-CN" sz="2100" baseline="-25000" dirty="0"/>
              <a:t>1</a:t>
            </a:r>
            <a:r>
              <a:rPr lang="zh-CN" altLang="en-US" sz="2100" dirty="0">
                <a:sym typeface="Symbol" panose="05050102010706020507" pitchFamily="18" charset="2"/>
              </a:rPr>
              <a:t>为</a:t>
            </a:r>
            <a:r>
              <a:rPr lang="en-US" altLang="zh-CN" sz="2100" dirty="0">
                <a:sym typeface="Symbol" panose="05050102010706020507" pitchFamily="18" charset="2"/>
              </a:rPr>
              <a:t>a</a:t>
            </a:r>
            <a:r>
              <a:rPr lang="zh-CN" altLang="en-US" sz="2100" dirty="0">
                <a:sym typeface="Symbol" panose="05050102010706020507" pitchFamily="18" charset="2"/>
              </a:rPr>
              <a:t>，记为</a:t>
            </a:r>
            <a:r>
              <a:rPr lang="en-US" altLang="zh-CN" sz="2100" dirty="0">
                <a:sym typeface="Symbol" panose="05050102010706020507" pitchFamily="18" charset="2"/>
              </a:rPr>
              <a:t>aAb</a:t>
            </a:r>
            <a:r>
              <a:rPr lang="zh-CN" altLang="en-US" sz="2100" dirty="0">
                <a:sym typeface="Symbol" panose="05050102010706020507" pitchFamily="18" charset="2"/>
              </a:rPr>
              <a:t>或</a:t>
            </a:r>
            <a:r>
              <a:rPr lang="en-US" altLang="zh-CN" sz="2100" dirty="0">
                <a:sym typeface="Symbol" panose="05050102010706020507" pitchFamily="18" charset="2"/>
              </a:rPr>
              <a:t>aBb</a:t>
            </a:r>
            <a:r>
              <a:rPr lang="zh-CN" altLang="en-US" sz="2100" dirty="0">
                <a:sym typeface="Symbol" panose="05050102010706020507" pitchFamily="18" charset="2"/>
              </a:rPr>
              <a:t>；状态</a:t>
            </a:r>
            <a:r>
              <a:rPr lang="en-US" altLang="zh-CN" sz="2100" dirty="0">
                <a:sym typeface="Symbol" panose="05050102010706020507" pitchFamily="18" charset="2"/>
              </a:rPr>
              <a:t>S4</a:t>
            </a:r>
            <a:r>
              <a:rPr lang="zh-CN" altLang="en-US" sz="2100" dirty="0">
                <a:sym typeface="Symbol" panose="05050102010706020507" pitchFamily="18" charset="2"/>
              </a:rPr>
              <a:t>，则应</a:t>
            </a:r>
            <a:r>
              <a:rPr lang="zh-CN" altLang="en-US" sz="2100" dirty="0">
                <a:solidFill>
                  <a:srgbClr val="FF0066"/>
                </a:solidFill>
                <a:sym typeface="Symbol" panose="05050102010706020507" pitchFamily="18" charset="2"/>
              </a:rPr>
              <a:t>先分析</a:t>
            </a:r>
            <a:r>
              <a:rPr lang="en-US" altLang="zh-CN" sz="2100" dirty="0">
                <a:solidFill>
                  <a:srgbClr val="FF0066"/>
                </a:solidFill>
              </a:rPr>
              <a:t>w</a:t>
            </a:r>
            <a:r>
              <a:rPr lang="en-US" altLang="zh-CN" sz="2100" baseline="-25000" dirty="0">
                <a:solidFill>
                  <a:srgbClr val="FF0066"/>
                </a:solidFill>
              </a:rPr>
              <a:t>2</a:t>
            </a:r>
            <a:r>
              <a:rPr lang="zh-CN" altLang="en-US" sz="2100" dirty="0">
                <a:solidFill>
                  <a:srgbClr val="FF0066"/>
                </a:solidFill>
                <a:sym typeface="Symbol" panose="05050102010706020507" pitchFamily="18" charset="2"/>
              </a:rPr>
              <a:t>能否归约为</a:t>
            </a:r>
            <a:r>
              <a:rPr lang="en-US" altLang="zh-CN" sz="2100" dirty="0">
                <a:solidFill>
                  <a:srgbClr val="FF0066"/>
                </a:solidFill>
                <a:sym typeface="Symbol" panose="05050102010706020507" pitchFamily="18" charset="2"/>
              </a:rPr>
              <a:t>Ab</a:t>
            </a:r>
            <a:r>
              <a:rPr lang="zh-CN" altLang="en-US" sz="2100" dirty="0">
                <a:solidFill>
                  <a:srgbClr val="FF0066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100" dirty="0">
                <a:solidFill>
                  <a:srgbClr val="FF0066"/>
                </a:solidFill>
                <a:sym typeface="Symbol" panose="05050102010706020507" pitchFamily="18" charset="2"/>
              </a:rPr>
              <a:t>Bb</a:t>
            </a:r>
            <a:r>
              <a:rPr lang="zh-CN" altLang="en-US" sz="2100" dirty="0">
                <a:sym typeface="Symbol" panose="05050102010706020507" pitchFamily="18" charset="2"/>
              </a:rPr>
              <a:t>（分析到</a:t>
            </a:r>
            <a:r>
              <a:rPr lang="en-US" altLang="zh-CN" sz="2100" dirty="0">
                <a:sym typeface="Symbol" panose="05050102010706020507" pitchFamily="18" charset="2"/>
              </a:rPr>
              <a:t>aAb </a:t>
            </a:r>
            <a:r>
              <a:rPr lang="zh-CN" altLang="en-US" sz="2100" dirty="0">
                <a:sym typeface="Symbol" panose="05050102010706020507" pitchFamily="18" charset="2"/>
              </a:rPr>
              <a:t>或</a:t>
            </a:r>
            <a:r>
              <a:rPr lang="en-US" altLang="zh-CN" sz="2100" dirty="0">
                <a:sym typeface="Symbol" panose="05050102010706020507" pitchFamily="18" charset="2"/>
              </a:rPr>
              <a:t>aBb</a:t>
            </a:r>
            <a:r>
              <a:rPr lang="zh-CN" altLang="en-US" sz="2100" dirty="0">
                <a:sym typeface="Symbol" panose="05050102010706020507" pitchFamily="18" charset="2"/>
              </a:rPr>
              <a:t>时再归约为</a:t>
            </a:r>
            <a:r>
              <a:rPr lang="en-US" altLang="zh-CN" sz="2100" dirty="0">
                <a:sym typeface="Symbol" panose="05050102010706020507" pitchFamily="18" charset="2"/>
              </a:rPr>
              <a:t>A</a:t>
            </a:r>
            <a:r>
              <a:rPr lang="zh-CN" altLang="en-US" sz="2100" dirty="0">
                <a:sym typeface="Symbol" panose="05050102010706020507" pitchFamily="18" charset="2"/>
              </a:rPr>
              <a:t>或</a:t>
            </a:r>
            <a:r>
              <a:rPr lang="en-US" altLang="zh-CN" sz="2100" dirty="0">
                <a:sym typeface="Symbol" panose="05050102010706020507" pitchFamily="18" charset="2"/>
              </a:rPr>
              <a:t>B</a:t>
            </a:r>
            <a:r>
              <a:rPr lang="zh-CN" altLang="en-US" sz="2100" dirty="0">
                <a:sym typeface="Symbol" panose="05050102010706020507" pitchFamily="18" charset="2"/>
              </a:rPr>
              <a:t>）</a:t>
            </a:r>
            <a:endParaRPr lang="zh-CN" altLang="en-US" sz="21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66"/>
                </a:solidFill>
              </a:rPr>
              <a:t>若</a:t>
            </a:r>
            <a:r>
              <a:rPr lang="en-US" altLang="zh-CN" sz="2000" dirty="0">
                <a:solidFill>
                  <a:srgbClr val="FF0066"/>
                </a:solidFill>
              </a:rPr>
              <a:t>w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21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已归约为</a:t>
            </a:r>
            <a:r>
              <a:rPr lang="en-US" altLang="zh-CN" sz="2000" dirty="0">
                <a:solidFill>
                  <a:srgbClr val="FF0066"/>
                </a:solidFill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ym typeface="Symbol" panose="05050102010706020507" pitchFamily="18" charset="2"/>
              </a:rPr>
              <a:t>记为</a:t>
            </a:r>
            <a:r>
              <a:rPr lang="en-US" altLang="zh-CN" sz="2000" dirty="0">
                <a:sym typeface="Symbol" panose="05050102010706020507" pitchFamily="18" charset="2"/>
              </a:rPr>
              <a:t>aAb</a:t>
            </a:r>
            <a:r>
              <a:rPr lang="zh-CN" altLang="en-US" sz="2000" dirty="0">
                <a:sym typeface="Symbol" panose="05050102010706020507" pitchFamily="18" charset="2"/>
              </a:rPr>
              <a:t>；状态</a:t>
            </a:r>
            <a:r>
              <a:rPr lang="en-US" altLang="zh-CN" sz="2000" dirty="0">
                <a:sym typeface="Symbol" panose="05050102010706020507" pitchFamily="18" charset="2"/>
              </a:rPr>
              <a:t>S7</a:t>
            </a:r>
            <a:r>
              <a:rPr lang="zh-CN" altLang="en-US" sz="2000" dirty="0">
                <a:sym typeface="Symbol" panose="05050102010706020507" pitchFamily="18" charset="2"/>
              </a:rPr>
              <a:t>，则需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先分析</a:t>
            </a:r>
            <a:r>
              <a:rPr lang="en-US" altLang="zh-CN" sz="2000" dirty="0">
                <a:solidFill>
                  <a:srgbClr val="FF0066"/>
                </a:solidFill>
              </a:rPr>
              <a:t>w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22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是否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b </a:t>
            </a:r>
            <a:r>
              <a:rPr lang="zh-CN" altLang="en-US" sz="2000" dirty="0">
                <a:sym typeface="Symbol" panose="05050102010706020507" pitchFamily="18" charset="2"/>
              </a:rPr>
              <a:t>（分析到</a:t>
            </a:r>
            <a:r>
              <a:rPr lang="en-US" altLang="zh-CN" sz="2000" dirty="0">
                <a:sym typeface="Symbol" panose="05050102010706020507" pitchFamily="18" charset="2"/>
              </a:rPr>
              <a:t>aAb </a:t>
            </a:r>
            <a:r>
              <a:rPr lang="zh-CN" altLang="en-US" sz="2000" dirty="0">
                <a:sym typeface="Symbol" panose="05050102010706020507" pitchFamily="18" charset="2"/>
              </a:rPr>
              <a:t>时再归约为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sz="1800" dirty="0"/>
              <a:t>若</a:t>
            </a:r>
            <a:r>
              <a:rPr lang="en-US" altLang="zh-CN" sz="1800" dirty="0"/>
              <a:t>w</a:t>
            </a:r>
            <a:r>
              <a:rPr lang="en-US" altLang="zh-CN" sz="1800" baseline="-25000" dirty="0"/>
              <a:t>221</a:t>
            </a:r>
            <a:r>
              <a:rPr lang="zh-CN" altLang="en-US" sz="1800" dirty="0">
                <a:sym typeface="Symbol" panose="05050102010706020507" pitchFamily="18" charset="2"/>
              </a:rPr>
              <a:t>为</a:t>
            </a:r>
            <a:r>
              <a:rPr lang="en-US" altLang="zh-CN" sz="1800" dirty="0">
                <a:sym typeface="Symbol" panose="05050102010706020507" pitchFamily="18" charset="2"/>
              </a:rPr>
              <a:t>b</a:t>
            </a:r>
            <a:r>
              <a:rPr lang="zh-CN" altLang="en-US" sz="1800" dirty="0">
                <a:sym typeface="Symbol" panose="05050102010706020507" pitchFamily="18" charset="2"/>
              </a:rPr>
              <a:t>，记为</a:t>
            </a:r>
            <a:r>
              <a:rPr lang="en-US" altLang="zh-CN" sz="1800" dirty="0">
                <a:sym typeface="Symbol" panose="05050102010706020507" pitchFamily="18" charset="2"/>
              </a:rPr>
              <a:t>aAb</a:t>
            </a:r>
            <a:r>
              <a:rPr lang="zh-CN" altLang="en-US" sz="1800" dirty="0">
                <a:sym typeface="Symbol" panose="05050102010706020507" pitchFamily="18" charset="2"/>
              </a:rPr>
              <a:t>；状态</a:t>
            </a:r>
            <a:r>
              <a:rPr lang="en-US" altLang="zh-CN" sz="1800" dirty="0">
                <a:sym typeface="Symbol" panose="05050102010706020507" pitchFamily="18" charset="2"/>
              </a:rPr>
              <a:t>S8</a:t>
            </a:r>
            <a:r>
              <a:rPr lang="zh-CN" altLang="en-US" sz="1800" dirty="0">
                <a:sym typeface="Symbol" panose="05050102010706020507" pitchFamily="18" charset="2"/>
              </a:rPr>
              <a:t>，则应将</a:t>
            </a:r>
            <a:r>
              <a:rPr lang="en-US" altLang="zh-CN" sz="1800" dirty="0">
                <a:sym typeface="Symbol" panose="05050102010706020507" pitchFamily="18" charset="2"/>
              </a:rPr>
              <a:t>aAb</a:t>
            </a:r>
            <a:r>
              <a:rPr lang="zh-CN" altLang="en-US" sz="1800" dirty="0">
                <a:sym typeface="Symbol" panose="05050102010706020507" pitchFamily="18" charset="2"/>
              </a:rPr>
              <a:t>归约为</a:t>
            </a:r>
            <a:r>
              <a:rPr lang="en-US" altLang="zh-CN" sz="1800" dirty="0">
                <a:sym typeface="Symbol" panose="05050102010706020507" pitchFamily="18" charset="2"/>
              </a:rPr>
              <a:t>A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66"/>
                </a:solidFill>
              </a:rPr>
              <a:t>若</a:t>
            </a:r>
            <a:r>
              <a:rPr lang="en-US" altLang="zh-CN" sz="2000" dirty="0">
                <a:solidFill>
                  <a:srgbClr val="FF0066"/>
                </a:solidFill>
              </a:rPr>
              <a:t>w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21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已归约为</a:t>
            </a:r>
            <a:r>
              <a:rPr lang="en-US" altLang="zh-CN" sz="2000" dirty="0">
                <a:solidFill>
                  <a:srgbClr val="FF0066"/>
                </a:solidFill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ym typeface="Symbol" panose="05050102010706020507" pitchFamily="18" charset="2"/>
              </a:rPr>
              <a:t>记为</a:t>
            </a:r>
            <a:r>
              <a:rPr lang="en-US" altLang="zh-CN" sz="2000" dirty="0">
                <a:sym typeface="Symbol" panose="05050102010706020507" pitchFamily="18" charset="2"/>
              </a:rPr>
              <a:t>aBb</a:t>
            </a:r>
            <a:r>
              <a:rPr lang="zh-CN" altLang="en-US" sz="2000" dirty="0">
                <a:sym typeface="Symbol" panose="05050102010706020507" pitchFamily="18" charset="2"/>
              </a:rPr>
              <a:t>；状态</a:t>
            </a:r>
            <a:r>
              <a:rPr lang="en-US" altLang="zh-CN" sz="2000" dirty="0">
                <a:sym typeface="Symbol" panose="05050102010706020507" pitchFamily="18" charset="2"/>
              </a:rPr>
              <a:t>S9</a:t>
            </a:r>
            <a:r>
              <a:rPr lang="zh-CN" altLang="en-US" sz="2000" dirty="0">
                <a:sym typeface="Symbol" panose="05050102010706020507" pitchFamily="18" charset="2"/>
              </a:rPr>
              <a:t>，则需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先分析</a:t>
            </a:r>
            <a:r>
              <a:rPr lang="en-US" altLang="zh-CN" sz="2000" dirty="0">
                <a:solidFill>
                  <a:srgbClr val="FF0066"/>
                </a:solidFill>
              </a:rPr>
              <a:t>w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22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是否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， （分析到</a:t>
            </a:r>
            <a:r>
              <a:rPr lang="en-US" altLang="zh-CN" sz="2000" dirty="0">
                <a:sym typeface="Symbol" panose="05050102010706020507" pitchFamily="18" charset="2"/>
              </a:rPr>
              <a:t>aBb </a:t>
            </a:r>
            <a:r>
              <a:rPr lang="zh-CN" altLang="en-US" sz="2000" dirty="0">
                <a:sym typeface="Symbol" panose="05050102010706020507" pitchFamily="18" charset="2"/>
              </a:rPr>
              <a:t>时再归约为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lvl="2" indent="-350520" eaLnBrk="1" hangingPunct="1">
              <a:lnSpc>
                <a:spcPct val="90000"/>
              </a:lnSpc>
            </a:pPr>
            <a:r>
              <a:rPr lang="zh-CN" altLang="en-US" sz="1800" dirty="0"/>
              <a:t>若</a:t>
            </a:r>
            <a:r>
              <a:rPr lang="en-US" altLang="zh-CN" sz="1800" dirty="0"/>
              <a:t>w</a:t>
            </a:r>
            <a:r>
              <a:rPr lang="en-US" altLang="zh-CN" sz="1800" baseline="-25000" dirty="0"/>
              <a:t>221</a:t>
            </a:r>
            <a:r>
              <a:rPr lang="zh-CN" altLang="en-US" sz="1800" dirty="0">
                <a:sym typeface="Symbol" panose="05050102010706020507" pitchFamily="18" charset="2"/>
              </a:rPr>
              <a:t>为</a:t>
            </a:r>
            <a:r>
              <a:rPr lang="en-US" altLang="zh-CN" sz="1800" dirty="0">
                <a:sym typeface="Symbol" panose="05050102010706020507" pitchFamily="18" charset="2"/>
              </a:rPr>
              <a:t>b</a:t>
            </a:r>
            <a:r>
              <a:rPr lang="zh-CN" altLang="en-US" sz="1800" dirty="0">
                <a:sym typeface="Symbol" panose="05050102010706020507" pitchFamily="18" charset="2"/>
              </a:rPr>
              <a:t>，记为</a:t>
            </a:r>
            <a:r>
              <a:rPr lang="en-US" altLang="zh-CN" sz="1800" dirty="0">
                <a:sym typeface="Symbol" panose="05050102010706020507" pitchFamily="18" charset="2"/>
              </a:rPr>
              <a:t>aBb</a:t>
            </a:r>
            <a:r>
              <a:rPr lang="zh-CN" altLang="en-US" sz="1800" dirty="0">
                <a:sym typeface="Symbol" panose="05050102010706020507" pitchFamily="18" charset="2"/>
              </a:rPr>
              <a:t>；状态</a:t>
            </a:r>
            <a:r>
              <a:rPr lang="en-US" altLang="zh-CN" sz="1800" dirty="0">
                <a:sym typeface="Symbol" panose="05050102010706020507" pitchFamily="18" charset="2"/>
              </a:rPr>
              <a:t>S10</a:t>
            </a:r>
            <a:r>
              <a:rPr lang="zh-CN" altLang="en-US" sz="1800" dirty="0">
                <a:sym typeface="Symbol" panose="05050102010706020507" pitchFamily="18" charset="2"/>
              </a:rPr>
              <a:t>，则应将</a:t>
            </a:r>
            <a:r>
              <a:rPr lang="en-US" altLang="zh-CN" sz="1800" dirty="0">
                <a:sym typeface="Symbol" panose="05050102010706020507" pitchFamily="18" charset="2"/>
              </a:rPr>
              <a:t>aBb</a:t>
            </a:r>
            <a:r>
              <a:rPr lang="zh-CN" altLang="en-US" sz="1800" dirty="0">
                <a:sym typeface="Symbol" panose="05050102010706020507" pitchFamily="18" charset="2"/>
              </a:rPr>
              <a:t>归约为</a:t>
            </a:r>
            <a:r>
              <a:rPr lang="en-US" altLang="zh-CN" sz="1800" dirty="0">
                <a:sym typeface="Symbol" panose="05050102010706020507" pitchFamily="18" charset="2"/>
              </a:rPr>
              <a:t>B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>
                <a:sym typeface="Symbol" panose="05050102010706020507" pitchFamily="18" charset="2"/>
              </a:rPr>
              <a:t>因为</a:t>
            </a:r>
            <a:r>
              <a:rPr lang="en-US" altLang="zh-CN" sz="2100" dirty="0">
                <a:sym typeface="Symbol" panose="05050102010706020507" pitchFamily="18" charset="2"/>
              </a:rPr>
              <a:t>AaAb | c    BaBb | d</a:t>
            </a:r>
            <a:r>
              <a:rPr lang="zh-CN" altLang="en-US" sz="2100" dirty="0">
                <a:sym typeface="Symbol" panose="05050102010706020507" pitchFamily="18" charset="2"/>
              </a:rPr>
              <a:t>，所以</a:t>
            </a:r>
            <a:r>
              <a:rPr lang="en-US" altLang="zh-CN" sz="2100" dirty="0">
                <a:solidFill>
                  <a:srgbClr val="FF0066"/>
                </a:solidFill>
              </a:rPr>
              <a:t>w</a:t>
            </a:r>
            <a:r>
              <a:rPr lang="en-US" altLang="zh-CN" sz="2100" baseline="-25000" dirty="0">
                <a:solidFill>
                  <a:srgbClr val="FF0066"/>
                </a:solidFill>
              </a:rPr>
              <a:t>21</a:t>
            </a:r>
            <a:r>
              <a:rPr lang="zh-CN" altLang="en-US" sz="2100" dirty="0">
                <a:solidFill>
                  <a:srgbClr val="FF0066"/>
                </a:solidFill>
                <a:sym typeface="Symbol" panose="05050102010706020507" pitchFamily="18" charset="2"/>
              </a:rPr>
              <a:t>可能为</a:t>
            </a:r>
            <a:r>
              <a:rPr lang="en-US" altLang="zh-CN" sz="2100" dirty="0">
                <a:solidFill>
                  <a:srgbClr val="FF0066"/>
                </a:solidFill>
                <a:sym typeface="Symbol" panose="05050102010706020507" pitchFamily="18" charset="2"/>
              </a:rPr>
              <a:t>aAb</a:t>
            </a:r>
            <a:r>
              <a:rPr lang="zh-CN" altLang="en-US" sz="2100" dirty="0">
                <a:solidFill>
                  <a:srgbClr val="FF0066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100" dirty="0">
                <a:solidFill>
                  <a:srgbClr val="FF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2100" dirty="0">
                <a:solidFill>
                  <a:srgbClr val="FF0066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100" dirty="0">
                <a:solidFill>
                  <a:srgbClr val="FF0066"/>
                </a:solidFill>
                <a:sym typeface="Symbol" panose="05050102010706020507" pitchFamily="18" charset="2"/>
              </a:rPr>
              <a:t>aBb</a:t>
            </a:r>
            <a:r>
              <a:rPr lang="zh-CN" altLang="en-US" sz="2100" dirty="0">
                <a:solidFill>
                  <a:srgbClr val="FF0066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100" dirty="0">
                <a:solidFill>
                  <a:srgbClr val="FF0066"/>
                </a:solidFill>
                <a:sym typeface="Symbol" panose="05050102010706020507" pitchFamily="18" charset="2"/>
              </a:rPr>
              <a:t>d</a:t>
            </a:r>
            <a:endParaRPr lang="en-US" altLang="zh-CN" sz="2100" dirty="0">
              <a:solidFill>
                <a:srgbClr val="FF0066"/>
              </a:solidFill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211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，记为</a:t>
            </a:r>
            <a:r>
              <a:rPr lang="en-US" altLang="zh-CN" sz="2000" dirty="0">
                <a:sym typeface="Symbol" panose="05050102010706020507" pitchFamily="18" charset="2"/>
              </a:rPr>
              <a:t>aAb</a:t>
            </a:r>
            <a:r>
              <a:rPr lang="zh-CN" altLang="en-US" sz="2000" dirty="0">
                <a:sym typeface="Symbol" panose="05050102010706020507" pitchFamily="18" charset="2"/>
              </a:rPr>
              <a:t>或</a:t>
            </a:r>
            <a:r>
              <a:rPr lang="en-US" altLang="zh-CN" sz="2000" dirty="0">
                <a:sym typeface="Symbol" panose="05050102010706020507" pitchFamily="18" charset="2"/>
              </a:rPr>
              <a:t>aBb</a:t>
            </a:r>
            <a:r>
              <a:rPr lang="zh-CN" altLang="en-US" sz="2000" dirty="0">
                <a:sym typeface="Symbol" panose="05050102010706020507" pitchFamily="18" charset="2"/>
              </a:rPr>
              <a:t>；则应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先分析</a:t>
            </a:r>
            <a:r>
              <a:rPr lang="en-US" altLang="zh-CN" sz="2000" dirty="0">
                <a:solidFill>
                  <a:srgbClr val="FF0066"/>
                </a:solidFill>
              </a:rPr>
              <a:t>w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212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能否归约为</a:t>
            </a:r>
            <a:r>
              <a:rPr lang="en-US" altLang="zh-CN" sz="2000" dirty="0">
                <a:solidFill>
                  <a:srgbClr val="FF0066"/>
                </a:solidFill>
                <a:sym typeface="Symbol" panose="05050102010706020507" pitchFamily="18" charset="2"/>
              </a:rPr>
              <a:t>Ab</a:t>
            </a:r>
            <a:r>
              <a:rPr lang="zh-CN" altLang="en-US" sz="2000" dirty="0">
                <a:solidFill>
                  <a:srgbClr val="FF0066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000" dirty="0">
                <a:solidFill>
                  <a:srgbClr val="FF0066"/>
                </a:solidFill>
                <a:sym typeface="Symbol" panose="05050102010706020507" pitchFamily="18" charset="2"/>
              </a:rPr>
              <a:t>Bb</a:t>
            </a:r>
            <a:r>
              <a:rPr lang="zh-CN" altLang="en-US" sz="2000" dirty="0">
                <a:sym typeface="Symbol" panose="05050102010706020507" pitchFamily="18" charset="2"/>
              </a:rPr>
              <a:t>（分析到</a:t>
            </a:r>
            <a:r>
              <a:rPr lang="en-US" altLang="zh-CN" sz="2000" dirty="0">
                <a:sym typeface="Symbol" panose="05050102010706020507" pitchFamily="18" charset="2"/>
              </a:rPr>
              <a:t>aAb </a:t>
            </a:r>
            <a:r>
              <a:rPr lang="zh-CN" altLang="en-US" sz="2000" dirty="0">
                <a:sym typeface="Symbol" panose="05050102010706020507" pitchFamily="18" charset="2"/>
              </a:rPr>
              <a:t>或</a:t>
            </a:r>
            <a:r>
              <a:rPr lang="en-US" altLang="zh-CN" sz="2000" dirty="0">
                <a:sym typeface="Symbol" panose="05050102010706020507" pitchFamily="18" charset="2"/>
              </a:rPr>
              <a:t>aBb</a:t>
            </a:r>
            <a:r>
              <a:rPr lang="zh-CN" altLang="en-US" sz="2000" dirty="0">
                <a:sym typeface="Symbol" panose="05050102010706020507" pitchFamily="18" charset="2"/>
              </a:rPr>
              <a:t>时再归约为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或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）；状态</a:t>
            </a:r>
            <a:r>
              <a:rPr lang="en-US" altLang="zh-CN" sz="2000" dirty="0">
                <a:sym typeface="Symbol" panose="05050102010706020507" pitchFamily="18" charset="2"/>
              </a:rPr>
              <a:t>S4</a:t>
            </a:r>
            <a:r>
              <a:rPr lang="zh-CN" altLang="en-US" sz="2000" dirty="0">
                <a:sym typeface="Symbol" panose="05050102010706020507" pitchFamily="18" charset="2"/>
              </a:rPr>
              <a:t>！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211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，记为</a:t>
            </a:r>
            <a:r>
              <a:rPr lang="en-US" altLang="zh-CN" sz="2000" dirty="0">
                <a:sym typeface="Symbol" panose="05050102010706020507" pitchFamily="18" charset="2"/>
              </a:rPr>
              <a:t>c</a:t>
            </a:r>
            <a:r>
              <a:rPr lang="zh-CN" altLang="en-US" sz="2000" dirty="0">
                <a:sym typeface="Symbol" panose="05050102010706020507" pitchFamily="18" charset="2"/>
              </a:rPr>
              <a:t>；则应将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归约为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；状态</a:t>
            </a:r>
            <a:r>
              <a:rPr lang="en-US" altLang="zh-CN" sz="2000" dirty="0">
                <a:sym typeface="Symbol" panose="05050102010706020507" pitchFamily="18" charset="2"/>
              </a:rPr>
              <a:t>S5</a:t>
            </a:r>
            <a:r>
              <a:rPr lang="zh-CN" altLang="en-US" sz="2000" dirty="0">
                <a:sym typeface="Symbol" panose="05050102010706020507" pitchFamily="18" charset="2"/>
              </a:rPr>
              <a:t>！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211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d</a:t>
            </a:r>
            <a:r>
              <a:rPr lang="zh-CN" altLang="en-US" sz="2000" dirty="0">
                <a:sym typeface="Symbol" panose="05050102010706020507" pitchFamily="18" charset="2"/>
              </a:rPr>
              <a:t>，记为</a:t>
            </a:r>
            <a:r>
              <a:rPr lang="en-US" altLang="zh-CN" sz="2000" dirty="0">
                <a:sym typeface="Symbol" panose="05050102010706020507" pitchFamily="18" charset="2"/>
              </a:rPr>
              <a:t>d</a:t>
            </a:r>
            <a:r>
              <a:rPr lang="zh-CN" altLang="en-US" sz="2000" dirty="0">
                <a:sym typeface="Symbol" panose="05050102010706020507" pitchFamily="18" charset="2"/>
              </a:rPr>
              <a:t>；则应将</a:t>
            </a:r>
            <a:r>
              <a:rPr lang="en-US" altLang="zh-CN" sz="2000" dirty="0">
                <a:sym typeface="Symbol" panose="05050102010706020507" pitchFamily="18" charset="2"/>
              </a:rPr>
              <a:t>d</a:t>
            </a:r>
            <a:r>
              <a:rPr lang="zh-CN" altLang="en-US" sz="2000" dirty="0">
                <a:sym typeface="Symbol" panose="05050102010706020507" pitchFamily="18" charset="2"/>
              </a:rPr>
              <a:t>归约为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；状态</a:t>
            </a:r>
            <a:r>
              <a:rPr lang="en-US" altLang="zh-CN" sz="2000" dirty="0">
                <a:sym typeface="Symbol" panose="05050102010706020507" pitchFamily="18" charset="2"/>
              </a:rPr>
              <a:t>S6</a:t>
            </a:r>
            <a:r>
              <a:rPr lang="zh-CN" altLang="en-US" sz="2000" dirty="0">
                <a:sym typeface="Symbol" panose="05050102010706020507" pitchFamily="18" charset="2"/>
              </a:rPr>
              <a:t>！</a:t>
            </a:r>
            <a:endParaRPr lang="zh-CN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dirty="0"/>
              <a:t>回顾</a:t>
            </a:r>
            <a:r>
              <a:rPr lang="en-US" altLang="zh-CN" sz="3600" dirty="0"/>
              <a:t>LR</a:t>
            </a:r>
            <a:r>
              <a:rPr lang="zh-CN" altLang="en-US" sz="3600" dirty="0"/>
              <a:t>分析中的</a:t>
            </a:r>
            <a:r>
              <a:rPr lang="zh-CN" altLang="en-US" sz="3600" dirty="0">
                <a:latin typeface="Arial" panose="020B0604020202020204" pitchFamily="34" charset="0"/>
              </a:rPr>
              <a:t>“</a:t>
            </a:r>
            <a:r>
              <a:rPr lang="zh-CN" altLang="en-US" sz="3600" dirty="0"/>
              <a:t>历史</a:t>
            </a:r>
            <a:r>
              <a:rPr lang="zh-CN" altLang="en-US" sz="3600" dirty="0">
                <a:latin typeface="Arial" panose="020B0604020202020204" pitchFamily="34" charset="0"/>
              </a:rPr>
              <a:t>”</a:t>
            </a:r>
            <a:r>
              <a:rPr lang="zh-CN" altLang="en-US" sz="3600" dirty="0"/>
              <a:t>、</a:t>
            </a:r>
            <a:r>
              <a:rPr lang="zh-CN" altLang="en-US" sz="3600" dirty="0">
                <a:latin typeface="Arial" panose="020B0604020202020204" pitchFamily="34" charset="0"/>
              </a:rPr>
              <a:t>“</a:t>
            </a:r>
            <a:r>
              <a:rPr lang="zh-CN" altLang="en-US" sz="3600" dirty="0"/>
              <a:t>现在</a:t>
            </a:r>
            <a:r>
              <a:rPr lang="zh-CN" altLang="en-US" sz="3600" dirty="0">
                <a:latin typeface="Arial" panose="020B0604020202020204" pitchFamily="34" charset="0"/>
              </a:rPr>
              <a:t>”</a:t>
            </a:r>
            <a:r>
              <a:rPr lang="zh-CN" altLang="en-US" sz="3600" dirty="0"/>
              <a:t>与</a:t>
            </a:r>
            <a:r>
              <a:rPr lang="zh-CN" altLang="en-US" sz="3600" dirty="0">
                <a:latin typeface="Arial" panose="020B0604020202020204" pitchFamily="34" charset="0"/>
              </a:rPr>
              <a:t>“</a:t>
            </a:r>
            <a:r>
              <a:rPr lang="zh-CN" altLang="en-US" sz="3600" dirty="0"/>
              <a:t>未来</a:t>
            </a:r>
            <a:r>
              <a:rPr lang="zh-CN" altLang="en-US" sz="3600" dirty="0">
                <a:latin typeface="Arial" panose="020B0604020202020204" pitchFamily="34" charset="0"/>
              </a:rPr>
              <a:t>”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</p:txBody>
      </p:sp>
      <p:sp>
        <p:nvSpPr>
          <p:cNvPr id="397316" name="Rectangle 4"/>
          <p:cNvSpPr/>
          <p:nvPr/>
        </p:nvSpPr>
        <p:spPr>
          <a:xfrm>
            <a:off x="3671888" y="2349500"/>
            <a:ext cx="2957512" cy="1676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总控程序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17" name="Rectangle 5"/>
          <p:cNvSpPr/>
          <p:nvPr/>
        </p:nvSpPr>
        <p:spPr>
          <a:xfrm>
            <a:off x="4356100" y="3213100"/>
            <a:ext cx="1663700" cy="60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分析表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18" name="Rectangle 6"/>
          <p:cNvSpPr/>
          <p:nvPr/>
        </p:nvSpPr>
        <p:spPr>
          <a:xfrm>
            <a:off x="2195513" y="2097088"/>
            <a:ext cx="533400" cy="2052637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19" name="Rectangle 7"/>
          <p:cNvSpPr/>
          <p:nvPr/>
        </p:nvSpPr>
        <p:spPr>
          <a:xfrm>
            <a:off x="2808288" y="1125538"/>
            <a:ext cx="3563937" cy="762000"/>
          </a:xfrm>
          <a:prstGeom prst="rect">
            <a:avLst/>
          </a:prstGeom>
          <a:noFill/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36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  a</a:t>
            </a:r>
            <a:r>
              <a:rPr lang="en-US" altLang="zh-CN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6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lang="en-US" altLang="zh-CN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endParaRPr lang="en-US" altLang="zh-CN" sz="3600" b="1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97320" name="AutoShape 8"/>
          <p:cNvCxnSpPr>
            <a:stCxn id="397316" idx="0"/>
            <a:endCxn id="397319" idx="2"/>
          </p:cNvCxnSpPr>
          <p:nvPr/>
        </p:nvCxnSpPr>
        <p:spPr>
          <a:xfrm rot="5400000" flipH="1">
            <a:off x="4654550" y="1838325"/>
            <a:ext cx="433388" cy="560388"/>
          </a:xfrm>
          <a:prstGeom prst="curvedConnector3">
            <a:avLst>
              <a:gd name="adj1" fmla="val 49815"/>
            </a:avLst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7321" name="AutoShape 9"/>
          <p:cNvCxnSpPr>
            <a:stCxn id="397316" idx="1"/>
            <a:endCxn id="397318" idx="3"/>
          </p:cNvCxnSpPr>
          <p:nvPr/>
        </p:nvCxnSpPr>
        <p:spPr>
          <a:xfrm rot="10800000">
            <a:off x="2743200" y="3124200"/>
            <a:ext cx="914400" cy="635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397322" name="Group 10"/>
          <p:cNvGrpSpPr/>
          <p:nvPr/>
        </p:nvGrpSpPr>
        <p:grpSpPr>
          <a:xfrm>
            <a:off x="576263" y="4184650"/>
            <a:ext cx="3132137" cy="2152650"/>
            <a:chOff x="362" y="2636"/>
            <a:chExt cx="1973" cy="1356"/>
          </a:xfrm>
        </p:grpSpPr>
        <p:grpSp>
          <p:nvGrpSpPr>
            <p:cNvPr id="67594" name="Group 11"/>
            <p:cNvGrpSpPr/>
            <p:nvPr/>
          </p:nvGrpSpPr>
          <p:grpSpPr>
            <a:xfrm>
              <a:off x="1247" y="2840"/>
              <a:ext cx="1088" cy="1152"/>
              <a:chOff x="1429" y="2727"/>
              <a:chExt cx="1088" cy="1152"/>
            </a:xfrm>
          </p:grpSpPr>
          <p:sp>
            <p:nvSpPr>
              <p:cNvPr id="67595" name="Text Box 12"/>
              <p:cNvSpPr txBox="1"/>
              <p:nvPr/>
            </p:nvSpPr>
            <p:spPr>
              <a:xfrm>
                <a:off x="1711" y="2957"/>
                <a:ext cx="80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endParaRPr lang="zh-CN" altLang="zh-CN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6" name="Text Box 13"/>
              <p:cNvSpPr txBox="1"/>
              <p:nvPr/>
            </p:nvSpPr>
            <p:spPr>
              <a:xfrm>
                <a:off x="1429" y="2727"/>
                <a:ext cx="1020" cy="1152"/>
              </a:xfrm>
              <a:prstGeom prst="rect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r>
                  <a:rPr lang="en-US" altLang="zh-CN" sz="28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Sm Xm</a:t>
                </a:r>
                <a:endPara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S1 X1</a:t>
                </a:r>
                <a:endParaRPr lang="en-US" altLang="zh-CN" sz="28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S0  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#</a:t>
                </a:r>
                <a:endParaRPr lang="en-US" altLang="zh-CN" sz="2800" b="1" dirty="0">
                  <a:solidFill>
                    <a:schemeClr val="accent2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7" name="Line 14"/>
              <p:cNvSpPr/>
              <p:nvPr/>
            </p:nvSpPr>
            <p:spPr>
              <a:xfrm>
                <a:off x="1905" y="2750"/>
                <a:ext cx="0" cy="1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7598" name="Line 15"/>
            <p:cNvSpPr/>
            <p:nvPr/>
          </p:nvSpPr>
          <p:spPr>
            <a:xfrm>
              <a:off x="838" y="2840"/>
              <a:ext cx="38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7599" name="Text Box 16"/>
            <p:cNvSpPr txBox="1"/>
            <p:nvPr/>
          </p:nvSpPr>
          <p:spPr>
            <a:xfrm>
              <a:off x="362" y="2636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top</a:t>
              </a:r>
              <a:endParaRPr lang="en-US" altLang="zh-CN" sz="28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7329" name="Group 17"/>
          <p:cNvGrpSpPr/>
          <p:nvPr/>
        </p:nvGrpSpPr>
        <p:grpSpPr>
          <a:xfrm>
            <a:off x="215900" y="2673350"/>
            <a:ext cx="1908175" cy="1655763"/>
            <a:chOff x="136" y="1684"/>
            <a:chExt cx="1202" cy="1043"/>
          </a:xfrm>
        </p:grpSpPr>
        <p:sp>
          <p:nvSpPr>
            <p:cNvPr id="67601" name="Text Box 18"/>
            <p:cNvSpPr txBox="1"/>
            <p:nvPr/>
          </p:nvSpPr>
          <p:spPr>
            <a:xfrm>
              <a:off x="136" y="1684"/>
              <a:ext cx="1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记住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zh-CN" altLang="en-US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历史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2" name="Line 19"/>
            <p:cNvSpPr/>
            <p:nvPr/>
          </p:nvSpPr>
          <p:spPr>
            <a:xfrm>
              <a:off x="998" y="1933"/>
              <a:ext cx="34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3" name="Line 20"/>
            <p:cNvSpPr/>
            <p:nvPr/>
          </p:nvSpPr>
          <p:spPr>
            <a:xfrm>
              <a:off x="907" y="1933"/>
              <a:ext cx="272" cy="7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97333" name="Group 21"/>
          <p:cNvGrpSpPr/>
          <p:nvPr/>
        </p:nvGrpSpPr>
        <p:grpSpPr>
          <a:xfrm>
            <a:off x="5638800" y="3352800"/>
            <a:ext cx="1728788" cy="889000"/>
            <a:chOff x="2971" y="2432"/>
            <a:chExt cx="1089" cy="560"/>
          </a:xfrm>
        </p:grpSpPr>
        <p:sp>
          <p:nvSpPr>
            <p:cNvPr id="67605" name="Text Box 22"/>
            <p:cNvSpPr txBox="1"/>
            <p:nvPr/>
          </p:nvSpPr>
          <p:spPr>
            <a:xfrm>
              <a:off x="2971" y="2704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展望</a:t>
              </a:r>
              <a:r>
                <a:rPr lang="zh-CN" altLang="en-US" sz="2400" b="1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zh-CN" altLang="en-US" sz="2400" b="1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未来</a:t>
              </a:r>
              <a:r>
                <a:rPr lang="zh-CN" altLang="en-US" sz="2400" b="1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zh-CN" altLang="en-US" sz="2400" b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Line 23"/>
            <p:cNvSpPr/>
            <p:nvPr/>
          </p:nvSpPr>
          <p:spPr>
            <a:xfrm>
              <a:off x="3220" y="2432"/>
              <a:ext cx="22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</p:grpSp>
      <p:grpSp>
        <p:nvGrpSpPr>
          <p:cNvPr id="397336" name="Group 24"/>
          <p:cNvGrpSpPr/>
          <p:nvPr/>
        </p:nvGrpSpPr>
        <p:grpSpPr>
          <a:xfrm>
            <a:off x="5976938" y="1989138"/>
            <a:ext cx="2268537" cy="925512"/>
            <a:chOff x="3765" y="1253"/>
            <a:chExt cx="1429" cy="583"/>
          </a:xfrm>
        </p:grpSpPr>
        <p:sp>
          <p:nvSpPr>
            <p:cNvPr id="67608" name="Text Box 25"/>
            <p:cNvSpPr txBox="1"/>
            <p:nvPr/>
          </p:nvSpPr>
          <p:spPr>
            <a:xfrm>
              <a:off x="4105" y="1548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把握</a:t>
              </a:r>
              <a:r>
                <a:rPr lang="zh-CN" altLang="en-US" sz="24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zh-CN" altLang="en-US" sz="2400" b="1" dirty="0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现在</a:t>
              </a:r>
              <a:r>
                <a:rPr lang="zh-CN" altLang="en-US" sz="24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zh-CN" altLang="en-US" sz="2400" b="1" dirty="0">
                <a:solidFill>
                  <a:srgbClr val="008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9" name="Line 26"/>
            <p:cNvSpPr/>
            <p:nvPr/>
          </p:nvSpPr>
          <p:spPr>
            <a:xfrm>
              <a:off x="3765" y="1253"/>
              <a:ext cx="589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lg" len="lg"/>
            </a:ln>
          </p:spPr>
        </p:sp>
      </p:grpSp>
      <p:sp>
        <p:nvSpPr>
          <p:cNvPr id="397339" name="Text Box 27"/>
          <p:cNvSpPr txBox="1"/>
          <p:nvPr/>
        </p:nvSpPr>
        <p:spPr>
          <a:xfrm>
            <a:off x="3959225" y="4292600"/>
            <a:ext cx="4392613" cy="1370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根据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现在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状态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V+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分析表 决定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移进、归约、接受、报错</a:t>
            </a:r>
            <a:r>
              <a: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nimBg="1"/>
      <p:bldP spid="397317" grpId="0" animBg="1"/>
      <p:bldP spid="397318" grpId="0" animBg="1"/>
      <p:bldP spid="397319" grpId="0" animBg="1"/>
      <p:bldP spid="39733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LR(0)</a:t>
            </a:r>
            <a:r>
              <a:rPr lang="zh-CN" altLang="en-US" dirty="0"/>
              <a:t>分析表</a:t>
            </a:r>
            <a:r>
              <a:rPr lang="en-US" altLang="zh-CN" dirty="0"/>
              <a:t>1/3</a:t>
            </a:r>
            <a:endParaRPr lang="en-US" altLang="zh-CN" dirty="0"/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为了预防开始符号</a:t>
            </a:r>
            <a:r>
              <a:rPr lang="en-US" altLang="zh-CN" sz="2600" dirty="0"/>
              <a:t>S</a:t>
            </a:r>
            <a:r>
              <a:rPr lang="zh-CN" altLang="en-US" sz="2600" dirty="0"/>
              <a:t>出现在产生式右部导致分析复杂化，引入新的开始符号</a:t>
            </a:r>
            <a:r>
              <a:rPr lang="en-US" altLang="zh-CN" sz="2600" dirty="0"/>
              <a:t>S‘</a:t>
            </a:r>
            <a:r>
              <a:rPr lang="zh-CN" altLang="en-US" sz="2600" dirty="0"/>
              <a:t>和</a:t>
            </a:r>
            <a:r>
              <a:rPr lang="en-US" altLang="zh-CN" sz="2600" dirty="0"/>
              <a:t>S’</a:t>
            </a:r>
            <a:r>
              <a:rPr lang="en-US" altLang="zh-CN" sz="2600" dirty="0">
                <a:sym typeface="Symbol" panose="05050102010706020507" pitchFamily="18" charset="2"/>
              </a:rPr>
              <a:t>S</a:t>
            </a:r>
            <a:r>
              <a:rPr lang="zh-CN" altLang="en-US" sz="2600" dirty="0">
                <a:sym typeface="Symbol" panose="05050102010706020507" pitchFamily="18" charset="2"/>
              </a:rPr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G’</a:t>
            </a:r>
            <a:r>
              <a:rPr lang="zh-CN" altLang="en-US" sz="2600" dirty="0">
                <a:sym typeface="Symbol" panose="05050102010706020507" pitchFamily="18" charset="2"/>
              </a:rPr>
              <a:t>称为</a:t>
            </a:r>
            <a:r>
              <a:rPr lang="en-US" altLang="zh-CN" sz="2600" dirty="0">
                <a:sym typeface="Symbol" panose="05050102010706020507" pitchFamily="18" charset="2"/>
              </a:rPr>
              <a:t>G</a:t>
            </a:r>
            <a:r>
              <a:rPr lang="zh-CN" altLang="en-US" sz="2600" dirty="0">
                <a:sym typeface="Symbol" panose="05050102010706020507" pitchFamily="18" charset="2"/>
              </a:rPr>
              <a:t>的</a:t>
            </a:r>
            <a:r>
              <a:rPr lang="zh-CN" altLang="en-US" sz="2600" dirty="0"/>
              <a:t>拓广文法。</a:t>
            </a:r>
            <a:r>
              <a:rPr lang="zh-CN" altLang="en-US" sz="2600" dirty="0">
                <a:sym typeface="Symbol" panose="05050102010706020507" pitchFamily="18" charset="2"/>
              </a:rPr>
              <a:t>显然</a:t>
            </a:r>
            <a:r>
              <a:rPr lang="en-US" altLang="zh-CN" sz="2600" dirty="0">
                <a:sym typeface="Symbol" panose="05050102010706020507" pitchFamily="18" charset="2"/>
              </a:rPr>
              <a:t>L(G’)=L(G)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加入圆点，分隔已识别部分，得到</a:t>
            </a:r>
            <a:r>
              <a:rPr lang="en-US" altLang="zh-CN" sz="2600" dirty="0"/>
              <a:t>LR(0)</a:t>
            </a:r>
            <a:r>
              <a:rPr lang="zh-CN" altLang="en-US" sz="2600" dirty="0"/>
              <a:t>项目</a:t>
            </a:r>
            <a:endParaRPr lang="zh-CN" altLang="en-US" sz="2600" dirty="0"/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dirty="0"/>
              <a:t>S’</a:t>
            </a:r>
            <a:r>
              <a:rPr lang="en-US" altLang="zh-CN" sz="2200" dirty="0">
                <a:sym typeface="Symbol" panose="05050102010706020507" pitchFamily="18" charset="2"/>
              </a:rPr>
              <a:t>S</a:t>
            </a:r>
            <a:r>
              <a:rPr lang="zh-CN" altLang="en-US" sz="2200" dirty="0">
                <a:sym typeface="Symbol" panose="05050102010706020507" pitchFamily="18" charset="2"/>
              </a:rPr>
              <a:t>产生</a:t>
            </a:r>
            <a:r>
              <a:rPr lang="en-US" altLang="zh-CN" sz="2200" dirty="0"/>
              <a:t>S’</a:t>
            </a:r>
            <a:r>
              <a:rPr lang="en-US" altLang="zh-CN" sz="2200" dirty="0">
                <a:sym typeface="Symbol" panose="05050102010706020507" pitchFamily="18" charset="2"/>
              </a:rPr>
              <a:t>S</a:t>
            </a:r>
            <a:r>
              <a:rPr lang="zh-CN" altLang="en-US" sz="2200" dirty="0">
                <a:sym typeface="Symbol" panose="05050102010706020507" pitchFamily="18" charset="2"/>
              </a:rPr>
              <a:t>和</a:t>
            </a:r>
            <a:r>
              <a:rPr lang="en-US" altLang="zh-CN" sz="2200" dirty="0"/>
              <a:t>S’</a:t>
            </a:r>
            <a:r>
              <a:rPr lang="en-US" altLang="zh-CN" sz="2200" dirty="0">
                <a:sym typeface="Symbol" panose="05050102010706020507" pitchFamily="18" charset="2"/>
              </a:rPr>
              <a:t>S</a:t>
            </a:r>
            <a:r>
              <a:rPr lang="zh-CN" altLang="en-US" sz="2200" dirty="0">
                <a:sym typeface="Symbol" panose="05050102010706020507" pitchFamily="18" charset="2"/>
              </a:rPr>
              <a:t>两个项目</a:t>
            </a:r>
            <a:endParaRPr lang="zh-CN" altLang="en-US" sz="22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……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对</a:t>
            </a:r>
            <a:r>
              <a:rPr lang="en-US" altLang="zh-CN" sz="2600" dirty="0"/>
              <a:t>LR(0)</a:t>
            </a:r>
            <a:r>
              <a:rPr lang="zh-CN" altLang="en-US" sz="2600" dirty="0"/>
              <a:t>项目，对应刚才的分析过程，建立</a:t>
            </a:r>
            <a:r>
              <a:rPr lang="en-US" altLang="zh-CN" sz="2600" dirty="0"/>
              <a:t>DFA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I</a:t>
            </a:r>
            <a:r>
              <a:rPr lang="en-US" altLang="zh-CN" sz="2600" baseline="-25000" dirty="0"/>
              <a:t>0</a:t>
            </a:r>
            <a:r>
              <a:rPr lang="en-US" altLang="zh-CN" sz="2600" dirty="0"/>
              <a:t>={S’</a:t>
            </a:r>
            <a:r>
              <a:rPr lang="en-US" altLang="zh-CN" sz="2600" dirty="0">
                <a:sym typeface="Symbol" panose="05050102010706020507" pitchFamily="18" charset="2"/>
              </a:rPr>
              <a:t>S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en-US" altLang="zh-CN" sz="2600" dirty="0">
                <a:sym typeface="Symbol" panose="05050102010706020507" pitchFamily="18" charset="2"/>
              </a:rPr>
              <a:t>SA</a:t>
            </a:r>
            <a:r>
              <a:rPr lang="zh-CN" altLang="en-US" sz="2600" dirty="0">
                <a:sym typeface="Symbol" panose="05050102010706020507" pitchFamily="18" charset="2"/>
              </a:rPr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SB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en-US" altLang="zh-CN" sz="2600" dirty="0">
                <a:sym typeface="Symbol" panose="05050102010706020507" pitchFamily="18" charset="2"/>
              </a:rPr>
              <a:t>AaAb</a:t>
            </a:r>
            <a:r>
              <a:rPr lang="zh-CN" altLang="en-US" sz="2600" dirty="0">
                <a:sym typeface="Symbol" panose="05050102010706020507" pitchFamily="18" charset="2"/>
              </a:rPr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Ac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en-US" altLang="zh-CN" sz="2600" dirty="0">
                <a:sym typeface="Symbol" panose="05050102010706020507" pitchFamily="18" charset="2"/>
              </a:rPr>
              <a:t>BaBb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en-US" altLang="zh-CN" sz="2600" dirty="0">
                <a:sym typeface="Symbol" panose="05050102010706020507" pitchFamily="18" charset="2"/>
              </a:rPr>
              <a:t>Bd}</a:t>
            </a:r>
            <a:r>
              <a:rPr lang="zh-CN" altLang="en-US" sz="2600" dirty="0">
                <a:sym typeface="Symbol" panose="05050102010706020507" pitchFamily="18" charset="2"/>
              </a:rPr>
              <a:t>也称为基本项目集</a:t>
            </a:r>
            <a:r>
              <a:rPr lang="en-US" altLang="zh-CN" sz="2600" dirty="0">
                <a:sym typeface="Symbol" panose="05050102010706020507" pitchFamily="18" charset="2"/>
              </a:rPr>
              <a:t>{</a:t>
            </a:r>
            <a:r>
              <a:rPr lang="en-US" altLang="zh-CN" sz="2600" dirty="0"/>
              <a:t>S’</a:t>
            </a:r>
            <a:r>
              <a:rPr lang="en-US" altLang="zh-CN" sz="2600" dirty="0">
                <a:sym typeface="Symbol" panose="05050102010706020507" pitchFamily="18" charset="2"/>
              </a:rPr>
              <a:t>S}</a:t>
            </a:r>
            <a:r>
              <a:rPr lang="zh-CN" altLang="en-US" sz="2600" dirty="0">
                <a:sym typeface="Symbol" panose="05050102010706020507" pitchFamily="18" charset="2"/>
              </a:rPr>
              <a:t>的闭包。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sz="2200" dirty="0">
                <a:sym typeface="Symbol" panose="05050102010706020507" pitchFamily="18" charset="2"/>
              </a:rPr>
              <a:t>闭包如何计算？</a:t>
            </a:r>
            <a:endParaRPr lang="zh-CN" altLang="en-US" sz="2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LR(0)</a:t>
            </a:r>
            <a:r>
              <a:rPr lang="zh-CN" altLang="en-US" dirty="0"/>
              <a:t>分析表</a:t>
            </a:r>
            <a:r>
              <a:rPr lang="en-US" altLang="zh-CN" dirty="0"/>
              <a:t>2/3</a:t>
            </a:r>
            <a:endParaRPr lang="en-US" altLang="zh-CN" dirty="0"/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DFA</a:t>
            </a:r>
            <a:r>
              <a:rPr lang="zh-CN" altLang="en-US" dirty="0"/>
              <a:t>与活前缀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规范句型不含句柄右部符号的前缀称为活前缀</a:t>
            </a:r>
            <a:endParaRPr lang="zh-CN" altLang="en-US" dirty="0"/>
          </a:p>
          <a:p>
            <a:pPr eaLnBrk="1" hangingPunct="1"/>
            <a:r>
              <a:rPr lang="en-US" altLang="zh-CN" dirty="0"/>
              <a:t>LR(0)</a:t>
            </a:r>
            <a:r>
              <a:rPr lang="zh-CN" altLang="en-US" dirty="0"/>
              <a:t>项目的分类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归约项目：</a:t>
            </a:r>
            <a:r>
              <a:rPr lang="zh-CN" altLang="en-US" dirty="0">
                <a:sym typeface="Symbol" panose="05050102010706020507" pitchFamily="18" charset="2"/>
              </a:rPr>
              <a:t>在产生式最右端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/>
              <a:t>移近项目：紧跟在</a:t>
            </a:r>
            <a:r>
              <a:rPr lang="zh-CN" altLang="en-US" dirty="0">
                <a:sym typeface="Symbol" panose="05050102010706020507" pitchFamily="18" charset="2"/>
              </a:rPr>
              <a:t>后的符号为终结符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待约项目：紧跟在</a:t>
            </a:r>
            <a:r>
              <a:rPr lang="zh-CN" altLang="en-US" dirty="0">
                <a:sym typeface="Symbol" panose="05050102010706020507" pitchFamily="18" charset="2"/>
              </a:rPr>
              <a:t>后的符号为非终结符</a:t>
            </a:r>
            <a:endParaRPr lang="zh-CN" altLang="en-US" dirty="0"/>
          </a:p>
          <a:p>
            <a:pPr eaLnBrk="1" hangingPunct="1"/>
            <a:r>
              <a:rPr lang="en-US" altLang="zh-CN" dirty="0"/>
              <a:t>LR(0)</a:t>
            </a:r>
            <a:r>
              <a:rPr lang="zh-CN" altLang="en-US" dirty="0"/>
              <a:t>的限制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不允许移近和归约项目并存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不允许多个归约项目并存</a:t>
            </a:r>
            <a:endParaRPr lang="zh-CN" altLang="en-US" dirty="0"/>
          </a:p>
          <a:p>
            <a:pPr lvl="1" indent="-325120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LR(0)</a:t>
            </a:r>
            <a:r>
              <a:rPr lang="zh-CN" altLang="en-US" dirty="0"/>
              <a:t>分析表</a:t>
            </a:r>
            <a:r>
              <a:rPr lang="en-US" altLang="zh-CN" dirty="0"/>
              <a:t>3/3</a:t>
            </a:r>
            <a:endParaRPr lang="en-US" altLang="zh-CN" dirty="0"/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(1)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</a:rPr>
              <a:t>A→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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项目属于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GO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)=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j</a:t>
            </a:r>
            <a:endParaRPr lang="en-US" altLang="zh-CN" b="1" baseline="-250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若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∈V</a:t>
            </a:r>
            <a:r>
              <a:rPr lang="en-US" altLang="zh-CN" b="1" baseline="-25000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则置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ACTION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[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]=s</a:t>
            </a:r>
            <a:r>
              <a:rPr lang="en-US" altLang="zh-CN" b="1" baseline="-25000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		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否则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X∈V</a:t>
            </a: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),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置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GOTO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[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]=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;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(2)</a:t>
            </a:r>
            <a:r>
              <a:rPr lang="en-US" altLang="zh-CN" b="1" dirty="0">
                <a:solidFill>
                  <a:srgbClr val="003366"/>
                </a:solidFill>
                <a:latin typeface="新宋体" panose="02010609030101010101" charset="-122"/>
                <a:ea typeface="新宋体" panose="02010609030101010101" charset="-122"/>
              </a:rPr>
              <a:t>A→</a:t>
            </a:r>
            <a:r>
              <a:rPr lang="en-US" altLang="zh-CN" b="1" dirty="0">
                <a:solidFill>
                  <a:srgbClr val="0033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</a:t>
            </a:r>
            <a:r>
              <a:rPr lang="zh-CN" altLang="en-US" b="1" dirty="0">
                <a:solidFill>
                  <a:srgbClr val="0033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项目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属于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solidFill>
                  <a:srgbClr val="003366"/>
                </a:solidFill>
                <a:latin typeface="新宋体" panose="02010609030101010101" charset="-122"/>
                <a:ea typeface="新宋体" panose="02010609030101010101" charset="-122"/>
              </a:rPr>
              <a:t>A→</a:t>
            </a:r>
            <a:r>
              <a:rPr lang="en-US" altLang="zh-CN" b="1" dirty="0">
                <a:solidFill>
                  <a:srgbClr val="0033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是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P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中第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j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产生式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则对于</a:t>
            </a:r>
            <a:r>
              <a:rPr lang="zh-CN" altLang="en-US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V</a:t>
            </a:r>
            <a:r>
              <a:rPr lang="en-US" altLang="zh-CN" b="1" baseline="-25000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T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{#}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置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ACTION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[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]</a:t>
            </a:r>
            <a:r>
              <a:rPr lang="en-US" altLang="zh-CN" b="1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r</a:t>
            </a: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j</a:t>
            </a:r>
            <a:endParaRPr lang="en-US" altLang="zh-CN" b="1" baseline="-250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(3)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若接受项目</a:t>
            </a:r>
            <a:r>
              <a:rPr lang="en-US" altLang="zh-CN" b="1" dirty="0">
                <a:solidFill>
                  <a:srgbClr val="0033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003366"/>
                </a:solidFill>
                <a:ea typeface="新宋体" panose="02010609030101010101" charset="-122"/>
                <a:sym typeface="Symbol" panose="05050102010706020507" pitchFamily="18" charset="2"/>
              </a:rPr>
              <a:t>’</a:t>
            </a:r>
            <a:r>
              <a:rPr lang="en-US" altLang="zh-CN" b="1" dirty="0">
                <a:solidFill>
                  <a:srgbClr val="0033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 →S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属于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则置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ACTION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[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en-US" altLang="zh-CN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#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]=</a:t>
            </a:r>
            <a:r>
              <a:rPr lang="en-US" altLang="zh-CN" dirty="0">
                <a:ea typeface="新宋体" panose="02010609030101010101" charset="-122"/>
                <a:sym typeface="Symbol" panose="05050102010706020507" pitchFamily="18" charset="2"/>
              </a:rPr>
              <a:t>“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acc</a:t>
            </a:r>
            <a:r>
              <a:rPr lang="en-US" altLang="zh-CN" dirty="0">
                <a:ea typeface="新宋体" panose="02010609030101010101" charset="-122"/>
                <a:sym typeface="Symbol" panose="05050102010706020507" pitchFamily="18" charset="2"/>
              </a:rPr>
              <a:t>”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(4)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在表中其它未填入信息的栏目中均填</a:t>
            </a:r>
            <a:r>
              <a:rPr lang="zh-CN" altLang="en-US" dirty="0">
                <a:ea typeface="新宋体" panose="02010609030101010101" charset="-122"/>
                <a:sym typeface="Symbol" panose="05050102010706020507" pitchFamily="18" charset="2"/>
              </a:rPr>
              <a:t>“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ERR</a:t>
            </a:r>
            <a:r>
              <a:rPr lang="en-US" altLang="zh-CN" dirty="0">
                <a:ea typeface="新宋体" panose="02010609030101010101" charset="-122"/>
                <a:sym typeface="Symbol" panose="05050102010706020507" pitchFamily="18" charset="2"/>
              </a:rPr>
              <a:t>”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.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  <a:sym typeface="Symbol" panose="05050102010706020507" pitchFamily="18" charset="2"/>
            </a:endParaRPr>
          </a:p>
          <a:p>
            <a:pPr lvl="1" indent="-325120" eaLnBrk="1" hangingPunct="1">
              <a:buNone/>
            </a:pP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在存储</a:t>
            </a:r>
            <a:r>
              <a:rPr lang="en-US" altLang="zh-CN" b="1" dirty="0">
                <a:solidFill>
                  <a:srgbClr val="FF0066"/>
                </a:solidFill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ACTION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表时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可用正负值分别表示归约和移进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dirty="0"/>
              <a:t>LR(0)</a:t>
            </a:r>
            <a:r>
              <a:rPr lang="zh-CN" altLang="en-US" sz="3800" dirty="0"/>
              <a:t>分析表构造例子</a:t>
            </a:r>
            <a:endParaRPr lang="zh-CN" altLang="en-US" sz="3800" dirty="0"/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文法</a:t>
            </a:r>
            <a:r>
              <a:rPr lang="en-US" altLang="zh-CN" dirty="0"/>
              <a:t>G[S]</a:t>
            </a:r>
            <a:r>
              <a:rPr lang="zh-CN" altLang="en-US" dirty="0"/>
              <a:t>的扩展文法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0. S’-&gt;S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1. S-&gt; A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2. S-&gt; B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3. A-&gt; aAb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4. A-&gt; c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5. B-&gt; aBb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6. B-&gt; d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LR(0)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SLR(1)</a:t>
            </a:r>
            <a:endParaRPr lang="en-US" altLang="zh-CN" dirty="0"/>
          </a:p>
        </p:txBody>
      </p:sp>
      <p:sp>
        <p:nvSpPr>
          <p:cNvPr id="402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LR(0)</a:t>
            </a:r>
            <a:r>
              <a:rPr lang="zh-CN" altLang="en-US" dirty="0"/>
              <a:t>的限制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不允许移近和归约项目并存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不允许多个归约项目并存</a:t>
            </a:r>
            <a:endParaRPr lang="zh-CN" altLang="en-US" dirty="0"/>
          </a:p>
          <a:p>
            <a:pPr eaLnBrk="1" hangingPunct="1"/>
            <a:r>
              <a:rPr lang="zh-CN" altLang="en-US" dirty="0"/>
              <a:t>项目集</a:t>
            </a:r>
            <a:r>
              <a:rPr lang="en-US" altLang="zh-CN" dirty="0"/>
              <a:t>{B</a:t>
            </a:r>
            <a:r>
              <a:rPr lang="en-US" altLang="zh-CN" dirty="0">
                <a:sym typeface="Symbol" panose="05050102010706020507" pitchFamily="18" charset="2"/>
              </a:rPr>
              <a:t>b, A,C}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哪里冲突？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如果希望能够通过向后看多一个字符，来判断应移近或归约成什么，那么应该如何做？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dirty="0">
                <a:sym typeface="Symbol" panose="05050102010706020507" pitchFamily="18" charset="2"/>
              </a:rPr>
              <a:t>Follow(A)</a:t>
            </a:r>
            <a:r>
              <a:rPr lang="zh-CN" altLang="en-US" dirty="0">
                <a:sym typeface="Symbol" panose="05050102010706020507" pitchFamily="18" charset="2"/>
              </a:rPr>
              <a:t>、</a:t>
            </a:r>
            <a:r>
              <a:rPr lang="en-US" altLang="zh-CN" dirty="0">
                <a:sym typeface="Symbol" panose="05050102010706020507" pitchFamily="18" charset="2"/>
              </a:rPr>
              <a:t>Follow(C)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{b}</a:t>
            </a:r>
            <a:r>
              <a:rPr lang="zh-CN" altLang="en-US" dirty="0">
                <a:sym typeface="Symbol" panose="05050102010706020507" pitchFamily="18" charset="2"/>
              </a:rPr>
              <a:t>需要满足什么情况？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charRg st="6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charRg st="6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charRg st="6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charRg st="10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charRg st="10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charRg st="10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800" dirty="0"/>
              <a:t>试求下述例子的</a:t>
            </a:r>
            <a:r>
              <a:rPr lang="en-US" altLang="zh-CN" sz="3800" dirty="0"/>
              <a:t>LR(0)</a:t>
            </a:r>
            <a:r>
              <a:rPr lang="zh-CN" altLang="en-US" sz="3800" dirty="0"/>
              <a:t>或</a:t>
            </a:r>
            <a:r>
              <a:rPr lang="en-US" altLang="zh-CN" sz="3800" dirty="0"/>
              <a:t>SLR(1)</a:t>
            </a:r>
            <a:r>
              <a:rPr lang="zh-CN" altLang="en-US" sz="3800" dirty="0"/>
              <a:t>分析表</a:t>
            </a:r>
            <a:endParaRPr lang="zh-CN" altLang="en-US" sz="3800" dirty="0"/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S’</a:t>
            </a:r>
            <a:r>
              <a:rPr lang="en-US" altLang="zh-CN" dirty="0">
                <a:sym typeface="Symbol" panose="05050102010706020507" pitchFamily="18" charset="2"/>
              </a:rPr>
              <a:t>S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SCbBA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AAab | ab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BC | Db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Ca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Da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SLR(1)</a:t>
            </a:r>
            <a:r>
              <a:rPr lang="zh-CN" altLang="en-US" dirty="0"/>
              <a:t>的局限性</a:t>
            </a:r>
            <a:endParaRPr lang="zh-CN" altLang="en-US" dirty="0"/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利用</a:t>
            </a:r>
            <a:r>
              <a:rPr lang="en-US" altLang="zh-CN" dirty="0"/>
              <a:t>Follow</a:t>
            </a:r>
            <a:r>
              <a:rPr lang="zh-CN" altLang="en-US" dirty="0"/>
              <a:t>集确定归约可能产生的问题</a:t>
            </a:r>
            <a:endParaRPr lang="zh-CN" altLang="en-US" dirty="0"/>
          </a:p>
          <a:p>
            <a:pPr lvl="1" indent="-325120" eaLnBrk="1" hangingPunct="1"/>
            <a:r>
              <a:rPr lang="en-US" altLang="zh-CN" dirty="0"/>
              <a:t>Follow</a:t>
            </a:r>
            <a:r>
              <a:rPr lang="zh-CN" altLang="en-US" dirty="0"/>
              <a:t>集不考虑上下文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归约需要考虑上下文（有状态的历史）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所以，可能归约出“死前缀”（非活前缀）</a:t>
            </a:r>
            <a:endParaRPr lang="zh-CN" altLang="en-US" dirty="0"/>
          </a:p>
          <a:p>
            <a:pPr eaLnBrk="1" hangingPunct="1"/>
            <a:r>
              <a:rPr lang="zh-CN" altLang="en-US" dirty="0"/>
              <a:t>所以，需要明确的考察下一个字符可能或应该是什么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加了“</a:t>
            </a:r>
            <a:r>
              <a:rPr lang="zh-CN" altLang="en-US" dirty="0">
                <a:sym typeface="Symbol" panose="05050102010706020507" pitchFamily="18" charset="2"/>
              </a:rPr>
              <a:t></a:t>
            </a:r>
            <a:r>
              <a:rPr lang="zh-CN" altLang="en-US" dirty="0"/>
              <a:t>”</a:t>
            </a:r>
            <a:r>
              <a:rPr lang="zh-CN" altLang="en-US" dirty="0">
                <a:sym typeface="Symbol" panose="05050102010706020507" pitchFamily="18" charset="2"/>
              </a:rPr>
              <a:t> ，再加</a:t>
            </a:r>
            <a:r>
              <a:rPr lang="zh-CN" altLang="en-US" dirty="0"/>
              <a:t>“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en-US" altLang="zh-CN" dirty="0"/>
              <a:t>”</a:t>
            </a:r>
            <a:r>
              <a:rPr lang="zh-CN" altLang="en-US" dirty="0"/>
              <a:t>表示后续可能是什么字符</a:t>
            </a:r>
            <a:endParaRPr lang="zh-CN" altLang="en-US" dirty="0"/>
          </a:p>
          <a:p>
            <a:pPr lvl="1" indent="-325120" eaLnBrk="1" hangingPunct="1"/>
            <a:r>
              <a:rPr lang="en-US" altLang="zh-CN" dirty="0"/>
              <a:t>[A</a:t>
            </a:r>
            <a:r>
              <a:rPr lang="en-US" altLang="zh-CN" dirty="0">
                <a:sym typeface="Symbol" panose="05050102010706020507" pitchFamily="18" charset="2"/>
              </a:rPr>
              <a:t>, a]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LR(1)</a:t>
            </a:r>
            <a:r>
              <a:rPr lang="zh-CN" altLang="en-US" dirty="0"/>
              <a:t>的分析表</a:t>
            </a:r>
            <a:endParaRPr lang="zh-CN" altLang="en-US" dirty="0"/>
          </a:p>
        </p:txBody>
      </p:sp>
      <p:sp>
        <p:nvSpPr>
          <p:cNvPr id="757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先求出</a:t>
            </a:r>
            <a:r>
              <a:rPr lang="en-US" altLang="zh-CN" sz="2600" dirty="0"/>
              <a:t>First</a:t>
            </a:r>
            <a:r>
              <a:rPr lang="zh-CN" altLang="en-US" sz="2600" dirty="0"/>
              <a:t>集，在</a:t>
            </a:r>
            <a:r>
              <a:rPr lang="en-US" altLang="zh-CN" sz="2600" dirty="0"/>
              <a:t>LR(0)</a:t>
            </a:r>
            <a:r>
              <a:rPr lang="zh-CN" altLang="en-US" sz="2600" dirty="0"/>
              <a:t>的基础上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从</a:t>
            </a:r>
            <a:r>
              <a:rPr lang="en-US" altLang="zh-CN" sz="2600" dirty="0"/>
              <a:t>S’ </a:t>
            </a:r>
            <a:r>
              <a:rPr lang="en-US" altLang="zh-CN" sz="2600" dirty="0">
                <a:sym typeface="Symbol" panose="05050102010706020507" pitchFamily="18" charset="2"/>
              </a:rPr>
              <a:t> S, #</a:t>
            </a:r>
            <a:r>
              <a:rPr lang="zh-CN" altLang="en-US" sz="2600" dirty="0">
                <a:sym typeface="Symbol" panose="05050102010706020507" pitchFamily="18" charset="2"/>
              </a:rPr>
              <a:t>产生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ym typeface="Symbol" panose="05050102010706020507" pitchFamily="18" charset="2"/>
              </a:rPr>
              <a:t>S CbBA, #</a:t>
            </a:r>
            <a:r>
              <a:rPr lang="zh-CN" altLang="en-US" sz="2600" dirty="0">
                <a:sym typeface="Symbol" panose="05050102010706020507" pitchFamily="18" charset="2"/>
              </a:rPr>
              <a:t>，再产生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ym typeface="Symbol" panose="05050102010706020507" pitchFamily="18" charset="2"/>
              </a:rPr>
              <a:t>C a, </a:t>
            </a:r>
            <a:r>
              <a:rPr lang="en-US" altLang="zh-CN" sz="2600" dirty="0">
                <a:solidFill>
                  <a:srgbClr val="FF0066"/>
                </a:solidFill>
                <a:sym typeface="Symbol" panose="05050102010706020507" pitchFamily="18" charset="2"/>
              </a:rPr>
              <a:t>b</a:t>
            </a:r>
            <a:r>
              <a:rPr lang="zh-CN" altLang="en-US" sz="2600" dirty="0">
                <a:sym typeface="Symbol" panose="05050102010706020507" pitchFamily="18" charset="2"/>
              </a:rPr>
              <a:t>，为什么从＃变成</a:t>
            </a:r>
            <a:r>
              <a:rPr lang="en-US" altLang="zh-CN" sz="2600" dirty="0">
                <a:sym typeface="Symbol" panose="05050102010706020507" pitchFamily="18" charset="2"/>
              </a:rPr>
              <a:t>b</a:t>
            </a:r>
            <a:r>
              <a:rPr lang="en-US" altLang="zh-CN" sz="2600" dirty="0">
                <a:solidFill>
                  <a:srgbClr val="FF0066"/>
                </a:solidFill>
                <a:sym typeface="Symbol" panose="05050102010706020507" pitchFamily="18" charset="2"/>
              </a:rPr>
              <a:t>?</a:t>
            </a:r>
            <a:endParaRPr lang="en-US" altLang="zh-CN" sz="2600" dirty="0">
              <a:solidFill>
                <a:srgbClr val="FF0066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ym typeface="Symbol" panose="05050102010706020507" pitchFamily="18" charset="2"/>
              </a:rPr>
              <a:t>S  CbBA, #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B  C, ?1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B  Db, ?2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C  a, ?3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D a, ?4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?1-?4</a:t>
            </a:r>
            <a:r>
              <a:rPr lang="zh-CN" altLang="en-US" sz="2200" dirty="0">
                <a:sym typeface="Symbol" panose="05050102010706020507" pitchFamily="18" charset="2"/>
              </a:rPr>
              <a:t>分别是什么？</a:t>
            </a:r>
            <a:endParaRPr lang="zh-CN" altLang="en-US" sz="2200" dirty="0">
              <a:sym typeface="Symbol" panose="05050102010706020507" pitchFamily="18" charset="2"/>
            </a:endParaRPr>
          </a:p>
          <a:p>
            <a:pPr lvl="1" indent="-325120" eaLnBrk="1" hangingPunct="1">
              <a:lnSpc>
                <a:spcPct val="90000"/>
              </a:lnSpc>
            </a:pPr>
            <a:endParaRPr lang="en-US" altLang="zh-CN" sz="2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直接左递归的消除</a:t>
            </a:r>
            <a:endParaRPr lang="zh-CN" altLang="en-US" dirty="0"/>
          </a:p>
        </p:txBody>
      </p:sp>
      <p:sp>
        <p:nvSpPr>
          <p:cNvPr id="3491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前提：了解无用符号和产生式、</a:t>
            </a:r>
            <a:r>
              <a:rPr lang="zh-CN" altLang="en-US" dirty="0">
                <a:sym typeface="Symbol" panose="05050102010706020507" pitchFamily="18" charset="2"/>
              </a:rPr>
              <a:t>产生式和单产生式的</a:t>
            </a:r>
            <a:r>
              <a:rPr lang="zh-CN" altLang="en-US" dirty="0"/>
              <a:t>消除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直接左递归的形式：</a:t>
            </a:r>
            <a:r>
              <a:rPr lang="en-US" altLang="zh-CN" dirty="0">
                <a:sym typeface="Symbol" panose="05050102010706020507" pitchFamily="18" charset="2"/>
              </a:rPr>
              <a:t>AA</a:t>
            </a:r>
            <a:r>
              <a:rPr lang="zh-CN" altLang="en-US" dirty="0">
                <a:sym typeface="Symbol" panose="05050102010706020507" pitchFamily="18" charset="2"/>
              </a:rPr>
              <a:t>，</a:t>
            </a:r>
            <a:r>
              <a:rPr lang="en-US" altLang="zh-CN" dirty="0">
                <a:sym typeface="Symbol" panose="05050102010706020507" pitchFamily="18" charset="2"/>
              </a:rPr>
              <a:t>V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endParaRPr lang="en-US" altLang="zh-CN" baseline="300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直接左递归的消除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方法一：将</a:t>
            </a:r>
            <a:r>
              <a:rPr lang="en-US" altLang="zh-CN" dirty="0">
                <a:sym typeface="Symbol" panose="05050102010706020507" pitchFamily="18" charset="2"/>
              </a:rPr>
              <a:t>AA| </a:t>
            </a:r>
            <a:r>
              <a:rPr lang="zh-CN" altLang="en-US" dirty="0">
                <a:sym typeface="Symbol" panose="05050102010706020507" pitchFamily="18" charset="2"/>
              </a:rPr>
              <a:t>改写为</a:t>
            </a:r>
            <a:r>
              <a:rPr lang="en-US" altLang="zh-CN" dirty="0">
                <a:sym typeface="Symbol" panose="05050102010706020507" pitchFamily="18" charset="2"/>
              </a:rPr>
              <a:t>A{}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方法二：引入</a:t>
            </a:r>
            <a:r>
              <a:rPr lang="en-US" altLang="zh-CN" dirty="0">
                <a:sym typeface="Symbol" panose="05050102010706020507" pitchFamily="18" charset="2"/>
              </a:rPr>
              <a:t>A'</a:t>
            </a:r>
            <a:r>
              <a:rPr lang="zh-CN" altLang="en-US" dirty="0">
                <a:sym typeface="Symbol" panose="05050102010706020507" pitchFamily="18" charset="2"/>
              </a:rPr>
              <a:t>，改写为</a:t>
            </a:r>
            <a:r>
              <a:rPr lang="en-US" altLang="zh-CN" dirty="0">
                <a:sym typeface="Symbol" panose="05050102010706020507" pitchFamily="18" charset="2"/>
              </a:rPr>
              <a:t>AA'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A'A'|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一般化：将</a:t>
            </a:r>
            <a:r>
              <a:rPr lang="en-US" altLang="zh-CN" dirty="0">
                <a:sym typeface="Symbol" panose="05050102010706020507" pitchFamily="18" charset="2"/>
              </a:rPr>
              <a:t>A A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|A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|…|A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|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|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|…|</a:t>
            </a:r>
            <a:r>
              <a:rPr lang="en-US" altLang="zh-CN" baseline="-25000" dirty="0">
                <a:sym typeface="Symbol" panose="05050102010706020507" pitchFamily="18" charset="2"/>
              </a:rPr>
              <a:t>m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改写为：</a:t>
            </a:r>
            <a:r>
              <a:rPr lang="en-US" altLang="zh-CN" dirty="0">
                <a:sym typeface="Symbol" panose="05050102010706020507" pitchFamily="18" charset="2"/>
              </a:rPr>
              <a:t>A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A'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|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A'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|…|</a:t>
            </a:r>
            <a:r>
              <a:rPr lang="en-US" altLang="zh-CN" baseline="-25000" dirty="0">
                <a:sym typeface="Symbol" panose="05050102010706020507" pitchFamily="18" charset="2"/>
              </a:rPr>
              <a:t>m </a:t>
            </a:r>
            <a:r>
              <a:rPr lang="en-US" altLang="zh-CN" dirty="0">
                <a:sym typeface="Symbol" panose="05050102010706020507" pitchFamily="18" charset="2"/>
              </a:rPr>
              <a:t>A'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en-US" altLang="zh-CN" dirty="0">
                <a:sym typeface="Symbol" panose="05050102010706020507" pitchFamily="18" charset="2"/>
              </a:rPr>
              <a:t>A'  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A'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|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A'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|…|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A'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|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char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charRg st="11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charRg st="145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charRg st="172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由</a:t>
            </a:r>
            <a:r>
              <a:rPr lang="en-US" altLang="zh-CN" dirty="0"/>
              <a:t>LR(1)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到分析表</a:t>
            </a:r>
            <a:endParaRPr lang="zh-CN" altLang="en-US" dirty="0"/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根据 “，</a:t>
            </a:r>
            <a:r>
              <a:rPr lang="en-US" altLang="zh-CN" dirty="0"/>
              <a:t>a”</a:t>
            </a:r>
            <a:r>
              <a:rPr lang="zh-CN" altLang="en-US" dirty="0"/>
              <a:t>逗号后面的</a:t>
            </a:r>
            <a:r>
              <a:rPr lang="en-US" altLang="zh-CN" dirty="0"/>
              <a:t>a</a:t>
            </a:r>
            <a:r>
              <a:rPr lang="zh-CN" altLang="en-US" dirty="0"/>
              <a:t>确定</a:t>
            </a:r>
            <a:r>
              <a:rPr lang="en-US" altLang="zh-CN" dirty="0"/>
              <a:t>action</a:t>
            </a:r>
            <a:endParaRPr lang="en-US" altLang="zh-CN" dirty="0"/>
          </a:p>
          <a:p>
            <a:pPr lvl="1" indent="-325120" eaLnBrk="1" hangingPunct="1"/>
            <a:r>
              <a:rPr lang="zh-CN" altLang="en-US" dirty="0"/>
              <a:t>该移近，还是归约</a:t>
            </a:r>
            <a:endParaRPr lang="zh-CN" altLang="en-US" dirty="0"/>
          </a:p>
          <a:p>
            <a:pPr lvl="1" indent="-325120" eaLnBrk="1" hangingPunct="1"/>
            <a:r>
              <a:rPr lang="en-US" altLang="zh-CN" dirty="0"/>
              <a:t>Goto</a:t>
            </a:r>
            <a:r>
              <a:rPr lang="zh-CN" altLang="en-US" dirty="0"/>
              <a:t>内容与</a:t>
            </a:r>
            <a:r>
              <a:rPr lang="en-US" altLang="zh-CN" dirty="0"/>
              <a:t>LR(0)</a:t>
            </a:r>
            <a:r>
              <a:rPr lang="zh-CN" altLang="en-US" dirty="0"/>
              <a:t>类似</a:t>
            </a:r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r>
              <a:rPr lang="zh-CN" altLang="en-US" dirty="0"/>
              <a:t>对前部相同的项目， 合并“，</a:t>
            </a:r>
            <a:r>
              <a:rPr lang="en-US" altLang="zh-CN" dirty="0"/>
              <a:t>a”</a:t>
            </a:r>
            <a:r>
              <a:rPr lang="zh-CN" altLang="en-US" dirty="0"/>
              <a:t>逗号后面的内容，得到</a:t>
            </a:r>
            <a:r>
              <a:rPr lang="en-US" altLang="zh-CN" dirty="0"/>
              <a:t>LALR(1)</a:t>
            </a:r>
            <a:endParaRPr lang="en-US" altLang="zh-CN" dirty="0"/>
          </a:p>
          <a:p>
            <a:pPr lvl="1" indent="-325120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056005"/>
            <a:ext cx="8229600" cy="5074920"/>
          </a:xfrm>
        </p:spPr>
        <p:txBody>
          <a:bodyPr/>
          <a:p>
            <a:r>
              <a:rPr lang="en-US" altLang="zh-CN" sz="2400">
                <a:sym typeface="Symbol" panose="05050102010706020507" charset="0"/>
              </a:rPr>
              <a:t>1.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000">
                <a:sym typeface="Symbol" panose="05050102010706020507" charset="0"/>
              </a:rPr>
              <a:t>&lt;E&gt;&lt;E&gt;&lt;T&gt;&lt;pop&gt;|&lt;T&gt;</a:t>
            </a:r>
            <a:endParaRPr lang="en-US" altLang="zh-CN" sz="2000">
              <a:sym typeface="Symbol" panose="05050102010706020507" charset="0"/>
            </a:endParaRPr>
          </a:p>
          <a:p>
            <a:pPr lvl="1"/>
            <a:r>
              <a:rPr lang="en-US" altLang="zh-CN" sz="2000">
                <a:sym typeface="Symbol" panose="05050102010706020507" charset="0"/>
              </a:rPr>
              <a:t>&lt;T&gt;</a:t>
            </a:r>
            <a:r>
              <a:rPr lang="en-US" altLang="zh-CN" sz="2000">
                <a:sym typeface="Symbol" panose="05050102010706020507" charset="0"/>
              </a:rPr>
              <a:t>&lt;T&gt;&lt;F&gt;&lt;mop&gt;|&lt;F&gt;</a:t>
            </a:r>
            <a:endParaRPr lang="en-US" altLang="zh-CN" sz="2000">
              <a:sym typeface="Symbol" panose="05050102010706020507" charset="0"/>
            </a:endParaRPr>
          </a:p>
          <a:p>
            <a:pPr lvl="1"/>
            <a:r>
              <a:rPr lang="en-US" altLang="zh-CN" sz="2000">
                <a:sym typeface="Symbol" panose="05050102010706020507" charset="0"/>
              </a:rPr>
              <a:t>&lt;F&gt;</a:t>
            </a:r>
            <a:r>
              <a:rPr lang="en-US" altLang="zh-CN" sz="2000">
                <a:sym typeface="Symbol" panose="05050102010706020507" charset="0"/>
              </a:rPr>
              <a:t>a|b|c</a:t>
            </a:r>
            <a:endParaRPr lang="en-US" altLang="zh-CN" sz="2000">
              <a:sym typeface="Symbol" panose="05050102010706020507" charset="0"/>
            </a:endParaRPr>
          </a:p>
          <a:p>
            <a:pPr lvl="1"/>
            <a:r>
              <a:rPr lang="en-US" altLang="zh-CN" sz="2000">
                <a:sym typeface="Symbol" panose="05050102010706020507" charset="0"/>
              </a:rPr>
              <a:t>&lt;pop&gt;</a:t>
            </a:r>
            <a:r>
              <a:rPr lang="en-US" altLang="zh-CN" sz="2000">
                <a:sym typeface="Symbol" panose="05050102010706020507" charset="0"/>
              </a:rPr>
              <a:t>+|-</a:t>
            </a:r>
            <a:endParaRPr lang="en-US" altLang="zh-CN" sz="2000">
              <a:sym typeface="Symbol" panose="05050102010706020507" charset="0"/>
            </a:endParaRPr>
          </a:p>
          <a:p>
            <a:pPr lvl="1"/>
            <a:r>
              <a:rPr lang="en-US" altLang="zh-CN" sz="2000">
                <a:sym typeface="Symbol" panose="05050102010706020507" charset="0"/>
              </a:rPr>
              <a:t>&lt;mop&gt;</a:t>
            </a:r>
            <a:r>
              <a:rPr lang="en-US" altLang="zh-CN" sz="2000">
                <a:sym typeface="Symbol" panose="05050102010706020507" charset="0"/>
              </a:rPr>
              <a:t>*|/</a:t>
            </a:r>
            <a:endParaRPr lang="en-US" altLang="zh-CN" sz="2000">
              <a:sym typeface="Symbol" panose="05050102010706020507" charset="0"/>
            </a:endParaRPr>
          </a:p>
          <a:p>
            <a:pPr lvl="0"/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生成的语言是什么？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给出该文法的一个句子，该句子至少含有</a:t>
            </a:r>
            <a:r>
              <a:rPr lang="en-US" altLang="zh-CN" sz="2400">
                <a:sym typeface="Symbol" panose="05050102010706020507" charset="0"/>
              </a:rPr>
              <a:t>5</a:t>
            </a:r>
            <a:r>
              <a:rPr lang="zh-CN" altLang="en-US" sz="2400">
                <a:sym typeface="Symbol" panose="05050102010706020507" charset="0"/>
              </a:rPr>
              <a:t>个终结符，构造该句子的语法树，并指出该句子的所有短语、直接短语和句柄。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试证明</a:t>
            </a:r>
            <a:r>
              <a:rPr lang="en-US" altLang="zh-CN" sz="2400">
                <a:sym typeface="Symbol" panose="05050102010706020507" charset="0"/>
              </a:rPr>
              <a:t>&lt;E&gt;&lt;T&gt;&lt;F&gt;&lt;mop&gt;&lt;pop&gt;</a:t>
            </a:r>
            <a:r>
              <a:rPr lang="zh-CN" altLang="en-US" sz="2400">
                <a:sym typeface="Symbol" panose="05050102010706020507" charset="0"/>
              </a:rPr>
              <a:t>是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的句型那个指出该句型的所有短语、直接短语和句柄。</a:t>
            </a:r>
            <a:endParaRPr lang="zh-CN" altLang="en-US" sz="2400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056005"/>
            <a:ext cx="8229600" cy="5074920"/>
          </a:xfrm>
        </p:spPr>
        <p:txBody>
          <a:bodyPr/>
          <a:p>
            <a:r>
              <a:rPr lang="en-US" altLang="zh-CN" sz="2400">
                <a:sym typeface="Symbol" panose="05050102010706020507" charset="0"/>
              </a:rPr>
              <a:t>2.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&lt;S&gt;&lt;S&gt;(&lt;S&gt;)		&lt;S&gt;a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计算该文法的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0</a:t>
            </a:r>
            <a:r>
              <a:rPr lang="zh-CN" altLang="en-US" sz="2400">
                <a:sym typeface="Symbol" panose="05050102010706020507" charset="0"/>
              </a:rPr>
              <a:t>）项目集规范族，构造活前缀的</a:t>
            </a:r>
            <a:r>
              <a:rPr lang="en-US" altLang="zh-CN" sz="2400">
                <a:sym typeface="Symbol" panose="05050102010706020507" charset="0"/>
              </a:rPr>
              <a:t>DFA</a:t>
            </a:r>
            <a:r>
              <a:rPr lang="zh-CN" altLang="en-US" sz="2400">
                <a:sym typeface="Symbol" panose="05050102010706020507" charset="0"/>
              </a:rPr>
              <a:t>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该文法是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0</a:t>
            </a:r>
            <a:r>
              <a:rPr lang="zh-CN" altLang="en-US" sz="2400">
                <a:sym typeface="Symbol" panose="05050102010706020507" charset="0"/>
              </a:rPr>
              <a:t>）文法吗？请说明理由。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构造该文法的</a:t>
            </a:r>
            <a:r>
              <a:rPr lang="en-US" altLang="zh-CN" sz="2400">
                <a:sym typeface="Symbol" panose="05050102010706020507" charset="0"/>
              </a:rPr>
              <a:t>SLR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）分析表。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给出识别句子</a:t>
            </a:r>
            <a:r>
              <a:rPr lang="en-US" altLang="zh-CN" sz="2400">
                <a:sym typeface="Symbol" panose="05050102010706020507" charset="0"/>
              </a:rPr>
              <a:t>a(a(a))</a:t>
            </a:r>
            <a:r>
              <a:rPr lang="zh-CN" altLang="en-US" sz="2400">
                <a:sym typeface="Symbol" panose="05050102010706020507" charset="0"/>
              </a:rPr>
              <a:t>的自底向上语法分析过程。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en-US" altLang="zh-CN" sz="2400">
                <a:sym typeface="Symbol" panose="05050102010706020507" charset="0"/>
              </a:rPr>
              <a:t>3.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&lt;S&gt;a&lt;S&gt;&lt;S&gt;b		&lt;S&gt;a&lt;S&gt;&lt;S&gt;&lt;S&gt;	&lt;S&gt;c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计算该文法的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0</a:t>
            </a:r>
            <a:r>
              <a:rPr lang="zh-CN" altLang="en-US" sz="2400">
                <a:sym typeface="Symbol" panose="05050102010706020507" charset="0"/>
              </a:rPr>
              <a:t>）项目集规范族，构造其前缀的</a:t>
            </a:r>
            <a:r>
              <a:rPr lang="en-US" altLang="zh-CN" sz="2400">
                <a:sym typeface="Symbol" panose="05050102010706020507" charset="0"/>
              </a:rPr>
              <a:t>DFA</a:t>
            </a:r>
            <a:r>
              <a:rPr lang="zh-CN" altLang="en-US" sz="2400">
                <a:sym typeface="Symbol" panose="05050102010706020507" charset="0"/>
              </a:rPr>
              <a:t>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该文法是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0</a:t>
            </a:r>
            <a:r>
              <a:rPr lang="zh-CN" altLang="en-US" sz="2400">
                <a:sym typeface="Symbol" panose="05050102010706020507" charset="0"/>
              </a:rPr>
              <a:t>）文法吗？若是，给出其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0</a:t>
            </a:r>
            <a:r>
              <a:rPr lang="zh-CN" altLang="en-US" sz="2400">
                <a:sym typeface="Symbol" panose="05050102010706020507" charset="0"/>
              </a:rPr>
              <a:t>）分析表。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endParaRPr lang="zh-CN" altLang="en-US" sz="2400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056005"/>
            <a:ext cx="8229600" cy="5074920"/>
          </a:xfrm>
        </p:spPr>
        <p:txBody>
          <a:bodyPr/>
          <a:p>
            <a:pPr lvl="0"/>
            <a:r>
              <a:rPr lang="en-US" altLang="zh-CN" sz="2400">
                <a:sym typeface="Symbol" panose="05050102010706020507" charset="0"/>
              </a:rPr>
              <a:t>4.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&lt;S&gt;0&lt;S&gt;0		&lt;S&gt;1&lt;S&gt;1		&lt;S&gt;01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计算该文法的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0</a:t>
            </a:r>
            <a:r>
              <a:rPr lang="zh-CN" altLang="en-US" sz="2400">
                <a:sym typeface="Symbol" panose="05050102010706020507" charset="0"/>
              </a:rPr>
              <a:t>）项目集规范族，构造其活前缀的</a:t>
            </a:r>
            <a:r>
              <a:rPr lang="en-US" altLang="zh-CN" sz="2400">
                <a:sym typeface="Symbol" panose="05050102010706020507" charset="0"/>
              </a:rPr>
              <a:t>DFA</a:t>
            </a:r>
            <a:r>
              <a:rPr lang="zh-CN" altLang="en-US" sz="2400">
                <a:sym typeface="Symbol" panose="05050102010706020507" charset="0"/>
              </a:rPr>
              <a:t>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该文法是</a:t>
            </a:r>
            <a:r>
              <a:rPr lang="en-US" altLang="zh-CN" sz="2400">
                <a:sym typeface="Symbol" panose="05050102010706020507" charset="0"/>
              </a:rPr>
              <a:t>SLR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）文法吗？为什么</a:t>
            </a:r>
            <a:endParaRPr lang="zh-CN" altLang="en-US" sz="2400">
              <a:sym typeface="Symbol" panose="05050102010706020507" charset="0"/>
            </a:endParaRPr>
          </a:p>
          <a:p>
            <a:endParaRPr lang="en-US" altLang="zh-CN" sz="2400">
              <a:sym typeface="Symbol" panose="05050102010706020507" charset="0"/>
            </a:endParaRPr>
          </a:p>
          <a:p>
            <a:r>
              <a:rPr lang="en-US" altLang="zh-CN" sz="2400">
                <a:sym typeface="Symbol" panose="05050102010706020507" charset="0"/>
              </a:rPr>
              <a:t>5.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&lt;S&gt;&lt;A&gt;		&lt;A&gt;&lt;B&gt;&lt;A&gt;|		&lt;B&gt;a&lt;B&gt;|b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试构造其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）项目集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构造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的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）分析表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给出输入符号串</a:t>
            </a:r>
            <a:r>
              <a:rPr lang="en-US" altLang="zh-CN" sz="2400">
                <a:sym typeface="Symbol" panose="05050102010706020507" charset="0"/>
              </a:rPr>
              <a:t>abab</a:t>
            </a:r>
            <a:r>
              <a:rPr lang="zh-CN" altLang="en-US" sz="2400">
                <a:sym typeface="Symbol" panose="05050102010706020507" charset="0"/>
              </a:rPr>
              <a:t>的自底向上</a:t>
            </a:r>
            <a:endParaRPr lang="zh-CN" altLang="en-US" sz="2400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056005"/>
            <a:ext cx="8229600" cy="5074920"/>
          </a:xfrm>
        </p:spPr>
        <p:txBody>
          <a:bodyPr/>
          <a:p>
            <a:r>
              <a:rPr lang="en-US" altLang="zh-CN" sz="2400">
                <a:sym typeface="Symbol" panose="05050102010706020507" charset="0"/>
              </a:rPr>
              <a:t>6.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&lt;S&gt;a&lt;A&gt;d | b&lt;B&gt;d | a&lt;B&gt;e | b&lt;A&gt;e</a:t>
            </a:r>
            <a:endParaRPr lang="en-US" altLang="zh-CN" sz="2400">
              <a:sym typeface="Symbol" panose="05050102010706020507" charset="0"/>
            </a:endParaRPr>
          </a:p>
          <a:p>
            <a:pPr lvl="1"/>
            <a:r>
              <a:rPr lang="en-US" altLang="zh-CN" sz="2400">
                <a:sym typeface="Symbol" panose="05050102010706020507" charset="0"/>
              </a:rPr>
              <a:t>&lt;A&gt;c		&lt;B&gt;c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是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）文法吗？给出相应的</a:t>
            </a:r>
            <a:r>
              <a:rPr lang="en-US" altLang="zh-CN" sz="2400">
                <a:sym typeface="Symbol" panose="05050102010706020507" charset="0"/>
              </a:rPr>
              <a:t>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）分析表。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是</a:t>
            </a:r>
            <a:r>
              <a:rPr lang="en-US" altLang="zh-CN" sz="2400">
                <a:sym typeface="Symbol" panose="05050102010706020507" charset="0"/>
              </a:rPr>
              <a:t>LALR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）文法吗？为什么？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en-US" altLang="zh-CN" sz="2400">
                <a:sym typeface="Symbol" panose="05050102010706020507" charset="0"/>
              </a:rPr>
              <a:t>7.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080">
                <a:sym typeface="Symbol" panose="05050102010706020507" charset="0"/>
              </a:rPr>
              <a:t>SaS | bS | a</a:t>
            </a:r>
            <a:endParaRPr lang="en-US" altLang="zh-CN" sz="208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构造文法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的</a:t>
            </a:r>
            <a:r>
              <a:rPr lang="en-US" altLang="zh-CN" sz="2400">
                <a:sym typeface="Symbol" panose="05050102010706020507" charset="0"/>
              </a:rPr>
              <a:t>LR(0)</a:t>
            </a:r>
            <a:r>
              <a:rPr lang="zh-CN" altLang="en-US" sz="2400">
                <a:sym typeface="Symbol" panose="05050102010706020507" charset="0"/>
              </a:rPr>
              <a:t>项目集规范族和其活前缀</a:t>
            </a:r>
            <a:r>
              <a:rPr lang="en-US" altLang="zh-CN" sz="2400">
                <a:sym typeface="Symbol" panose="05050102010706020507" charset="0"/>
              </a:rPr>
              <a:t>DFA</a:t>
            </a:r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构造文法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的</a:t>
            </a:r>
            <a:r>
              <a:rPr lang="en-US" altLang="zh-CN" sz="2400">
                <a:sym typeface="Symbol" panose="05050102010706020507" charset="0"/>
              </a:rPr>
              <a:t>SLR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）分析表</a:t>
            </a:r>
            <a:endParaRPr lang="zh-CN" altLang="en-US" sz="2400">
              <a:sym typeface="Symbol" panose="05050102010706020507" charset="0"/>
            </a:endParaRPr>
          </a:p>
          <a:p>
            <a:pPr marL="0" lvl="0" indent="0">
              <a:buNone/>
            </a:pPr>
            <a:endParaRPr lang="zh-CN" altLang="en-US" sz="2400">
              <a:sym typeface="Symbol" panose="05050102010706020507" charset="0"/>
            </a:endParaRPr>
          </a:p>
          <a:p>
            <a:pPr lvl="0"/>
            <a:endParaRPr lang="zh-CN" altLang="en-US" sz="2755">
              <a:sym typeface="Symbol" panose="05050102010706020507" charset="0"/>
            </a:endParaRPr>
          </a:p>
          <a:p>
            <a:pPr lvl="0"/>
            <a:endParaRPr lang="en-US" altLang="zh-CN" sz="2765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57200" y="1056005"/>
            <a:ext cx="8229600" cy="5074920"/>
          </a:xfrm>
        </p:spPr>
        <p:txBody>
          <a:bodyPr/>
          <a:p>
            <a:r>
              <a:rPr lang="en-US" altLang="zh-CN" sz="2400">
                <a:sym typeface="Symbol" panose="05050102010706020507" charset="0"/>
              </a:rPr>
              <a:t>8.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000">
                <a:sym typeface="Symbol" panose="05050102010706020507" charset="0"/>
              </a:rPr>
              <a:t>SaAD | aBe | bBS | bAe</a:t>
            </a:r>
            <a:endParaRPr lang="en-US" altLang="zh-CN" sz="2000">
              <a:sym typeface="Symbol" panose="05050102010706020507" charset="0"/>
            </a:endParaRPr>
          </a:p>
          <a:p>
            <a:pPr lvl="1"/>
            <a:r>
              <a:rPr lang="en-US" altLang="zh-CN" sz="2000">
                <a:sym typeface="Symbol" panose="05050102010706020507" charset="0"/>
              </a:rPr>
              <a:t>A</a:t>
            </a:r>
            <a:r>
              <a:rPr lang="en-US" altLang="zh-CN" sz="2000">
                <a:sym typeface="Symbol" panose="05050102010706020507" charset="0"/>
              </a:rPr>
              <a:t>g		Bg		Dd|</a:t>
            </a:r>
            <a:endParaRPr lang="en-US" altLang="zh-CN" sz="20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试构造文法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的</a:t>
            </a:r>
            <a:r>
              <a:rPr lang="en-US" altLang="zh-CN" sz="2400">
                <a:sym typeface="Symbol" panose="05050102010706020507" charset="0"/>
              </a:rPr>
              <a:t>LR(1)</a:t>
            </a:r>
            <a:r>
              <a:rPr lang="zh-CN" altLang="en-US" sz="2400">
                <a:sym typeface="Symbol" panose="05050102010706020507" charset="0"/>
              </a:rPr>
              <a:t>项目集规范族（包括项目集及其状态转移图）。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r>
              <a:rPr lang="zh-CN" altLang="en-US" sz="2400">
                <a:sym typeface="Symbol" panose="05050102010706020507" charset="0"/>
              </a:rPr>
              <a:t>该文法是</a:t>
            </a:r>
            <a:r>
              <a:rPr lang="en-US" altLang="zh-CN" sz="2400">
                <a:sym typeface="Symbol" panose="05050102010706020507" charset="0"/>
              </a:rPr>
              <a:t>LALR</a:t>
            </a:r>
            <a:r>
              <a:rPr lang="zh-CN" altLang="en-US" sz="2400">
                <a:sym typeface="Symbol" panose="05050102010706020507" charset="0"/>
              </a:rPr>
              <a:t>（</a:t>
            </a:r>
            <a:r>
              <a:rPr lang="en-US" altLang="zh-CN" sz="2400">
                <a:sym typeface="Symbol" panose="05050102010706020507" charset="0"/>
              </a:rPr>
              <a:t>1</a:t>
            </a:r>
            <a:r>
              <a:rPr lang="zh-CN" altLang="en-US" sz="2400">
                <a:sym typeface="Symbol" panose="05050102010706020507" charset="0"/>
              </a:rPr>
              <a:t>）文法吗？</a:t>
            </a:r>
            <a:endParaRPr lang="zh-CN" altLang="en-US" sz="2400">
              <a:sym typeface="Symbol" panose="05050102010706020507" charset="0"/>
            </a:endParaRPr>
          </a:p>
          <a:p>
            <a:pPr lvl="0"/>
            <a:endParaRPr lang="en-US" altLang="zh-CN" sz="2400">
              <a:sym typeface="Symbol" panose="05050102010706020507" charset="0"/>
            </a:endParaRPr>
          </a:p>
          <a:p>
            <a:pPr lvl="0"/>
            <a:r>
              <a:rPr lang="en-US" altLang="zh-CN" sz="2400">
                <a:sym typeface="Symbol" panose="05050102010706020507" charset="0"/>
              </a:rPr>
              <a:t>9. </a:t>
            </a:r>
            <a:r>
              <a:rPr lang="zh-CN" altLang="en-US" sz="2400">
                <a:sym typeface="Symbol" panose="05050102010706020507" charset="0"/>
              </a:rPr>
              <a:t>设有如下文法</a:t>
            </a:r>
            <a:r>
              <a:rPr lang="en-US" altLang="zh-CN" sz="2400">
                <a:sym typeface="Symbol" panose="05050102010706020507" charset="0"/>
              </a:rPr>
              <a:t>G</a:t>
            </a:r>
            <a:r>
              <a:rPr lang="zh-CN" altLang="en-US" sz="2400">
                <a:sym typeface="Symbol" panose="05050102010706020507" charset="0"/>
              </a:rPr>
              <a:t>：</a:t>
            </a:r>
            <a:endParaRPr lang="zh-CN" altLang="en-US" sz="2400">
              <a:sym typeface="Symbol" panose="05050102010706020507" charset="0"/>
            </a:endParaRPr>
          </a:p>
          <a:p>
            <a:pPr lvl="1"/>
            <a:r>
              <a:rPr lang="en-US" altLang="zh-CN" sz="2080">
                <a:sym typeface="Symbol" panose="05050102010706020507" charset="0"/>
              </a:rPr>
              <a:t>&lt;prog&gt;</a:t>
            </a:r>
            <a:r>
              <a:rPr lang="en-US" altLang="zh-CN" sz="2075">
                <a:sym typeface="Symbol" panose="05050102010706020507" charset="0"/>
              </a:rPr>
              <a:t>&lt;block&gt;#		</a:t>
            </a:r>
            <a:r>
              <a:rPr lang="en-US" altLang="zh-CN" sz="2080">
                <a:sym typeface="Symbol" panose="05050102010706020507" charset="0"/>
              </a:rPr>
              <a:t>&lt;block&gt;begin&lt;stmt_list&gt;end</a:t>
            </a:r>
            <a:endParaRPr lang="en-US" altLang="zh-CN" sz="2080">
              <a:sym typeface="Symbol" panose="05050102010706020507" charset="0"/>
            </a:endParaRPr>
          </a:p>
          <a:p>
            <a:pPr lvl="1"/>
            <a:r>
              <a:rPr lang="en-US" altLang="zh-CN" sz="2080">
                <a:sym typeface="Symbol" panose="05050102010706020507" charset="0"/>
              </a:rPr>
              <a:t>&lt;stmt_list&gt;</a:t>
            </a:r>
            <a:r>
              <a:rPr lang="en-US" altLang="zh-CN" sz="2075">
                <a:sym typeface="Symbol" panose="05050102010706020507" charset="0"/>
              </a:rPr>
              <a:t>&lt;stmt_list&gt;;&lt;stmt&gt;|&lt;stmt&gt;</a:t>
            </a:r>
            <a:endParaRPr lang="en-US" altLang="zh-CN" sz="2075">
              <a:sym typeface="Symbol" panose="05050102010706020507" charset="0"/>
            </a:endParaRPr>
          </a:p>
          <a:p>
            <a:pPr lvl="1"/>
            <a:r>
              <a:rPr lang="en-US" altLang="zh-CN" sz="2080">
                <a:sym typeface="Symbol" panose="05050102010706020507" charset="0"/>
              </a:rPr>
              <a:t>&lt;stmt&gt;</a:t>
            </a:r>
            <a:r>
              <a:rPr lang="en-US" altLang="zh-CN" sz="2075">
                <a:sym typeface="Symbol" panose="05050102010706020507" charset="0"/>
              </a:rPr>
              <a:t>&lt;block&gt; | &lt;V&gt;:=&lt;E&gt;	&lt;V&gt;</a:t>
            </a:r>
            <a:r>
              <a:rPr lang="en-US" altLang="zh-CN" sz="2075">
                <a:sym typeface="Symbol" panose="05050102010706020507" charset="0"/>
              </a:rPr>
              <a:t>id | id[&lt;E&gt;]</a:t>
            </a:r>
            <a:endParaRPr lang="en-US" altLang="zh-CN" sz="2075">
              <a:sym typeface="Symbol" panose="05050102010706020507" charset="0"/>
            </a:endParaRPr>
          </a:p>
          <a:p>
            <a:pPr lvl="1"/>
            <a:r>
              <a:rPr lang="en-US" altLang="zh-CN" sz="2075">
                <a:sym typeface="Symbol" panose="05050102010706020507" charset="0"/>
              </a:rPr>
              <a:t>&lt;E&gt;&lt;E&gt;+&lt;T&gt; | &lt;T&gt;		&lt;T&gt;</a:t>
            </a:r>
            <a:r>
              <a:rPr lang="en-US" altLang="zh-CN" sz="2075">
                <a:sym typeface="Symbol" panose="05050102010706020507" charset="0"/>
              </a:rPr>
              <a:t>&lt;V&gt; | (&lt;E&gt;)</a:t>
            </a:r>
            <a:endParaRPr lang="en-US" altLang="zh-CN" sz="2075">
              <a:sym typeface="Symbol" panose="05050102010706020507" charset="0"/>
            </a:endParaRPr>
          </a:p>
          <a:p>
            <a:pPr lvl="0"/>
            <a:r>
              <a:rPr lang="zh-CN" altLang="en-US" sz="2390">
                <a:sym typeface="Symbol" panose="05050102010706020507" charset="0"/>
              </a:rPr>
              <a:t>试构造文法</a:t>
            </a:r>
            <a:r>
              <a:rPr lang="en-US" altLang="zh-CN" sz="2390">
                <a:sym typeface="Symbol" panose="05050102010706020507" charset="0"/>
              </a:rPr>
              <a:t>G</a:t>
            </a:r>
            <a:r>
              <a:rPr lang="zh-CN" altLang="en-US" sz="2390">
                <a:sym typeface="Symbol" panose="05050102010706020507" charset="0"/>
              </a:rPr>
              <a:t>的</a:t>
            </a:r>
            <a:r>
              <a:rPr lang="en-US" altLang="zh-CN" sz="2390">
                <a:sym typeface="Symbol" panose="05050102010706020507" charset="0"/>
              </a:rPr>
              <a:t>LR</a:t>
            </a:r>
            <a:r>
              <a:rPr lang="zh-CN" altLang="en-US" sz="2390">
                <a:sym typeface="Symbol" panose="05050102010706020507" charset="0"/>
              </a:rPr>
              <a:t>（</a:t>
            </a:r>
            <a:r>
              <a:rPr lang="en-US" altLang="zh-CN" sz="2390">
                <a:sym typeface="Symbol" panose="05050102010706020507" charset="0"/>
              </a:rPr>
              <a:t>1</a:t>
            </a:r>
            <a:r>
              <a:rPr lang="zh-CN" altLang="en-US" sz="2390">
                <a:sym typeface="Symbol" panose="05050102010706020507" charset="0"/>
              </a:rPr>
              <a:t>）分析表</a:t>
            </a:r>
            <a:endParaRPr lang="zh-CN" altLang="en-US" sz="2390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左递归的消除</a:t>
            </a:r>
            <a:endParaRPr lang="zh-CN" altLang="en-US" dirty="0"/>
          </a:p>
        </p:txBody>
      </p:sp>
      <p:sp>
        <p:nvSpPr>
          <p:cNvPr id="3512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从线性方程组到矩阵方程</a:t>
            </a:r>
            <a:endParaRPr lang="zh-CN" altLang="en-US" dirty="0"/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类文法到</a:t>
            </a:r>
            <a:r>
              <a:rPr lang="en-US" altLang="zh-CN" dirty="0"/>
              <a:t>2</a:t>
            </a:r>
            <a:r>
              <a:rPr lang="zh-CN" altLang="en-US" dirty="0"/>
              <a:t>类文法</a:t>
            </a:r>
            <a:endParaRPr lang="zh-CN" altLang="en-US" dirty="0"/>
          </a:p>
          <a:p>
            <a:pPr lvl="1" indent="-325120" eaLnBrk="1" hangingPunct="1">
              <a:lnSpc>
                <a:spcPct val="90000"/>
              </a:lnSpc>
            </a:pPr>
            <a:r>
              <a:rPr lang="zh-CN" altLang="en-US" dirty="0"/>
              <a:t>只关心产生式右部各符号串的首字符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个非终结符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…X</a:t>
            </a:r>
            <a:r>
              <a:rPr lang="en-US" altLang="zh-CN" baseline="-25000" dirty="0"/>
              <a:t>n</a:t>
            </a:r>
            <a:r>
              <a:rPr lang="zh-CN" altLang="en-US" dirty="0"/>
              <a:t>，得到矩阵方程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或表示为：</a:t>
            </a:r>
            <a:r>
              <a:rPr lang="en-US" altLang="zh-CN" b="1" dirty="0"/>
              <a:t>X=XA+B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方程的解为： </a:t>
            </a:r>
            <a:r>
              <a:rPr lang="en-US" altLang="zh-CN" b="1" dirty="0"/>
              <a:t>X=BA</a:t>
            </a:r>
            <a:r>
              <a:rPr lang="en-US" altLang="zh-CN" b="1" baseline="30000" dirty="0"/>
              <a:t>*</a:t>
            </a:r>
            <a:endParaRPr lang="en-US" altLang="zh-CN" b="1" baseline="30000" dirty="0"/>
          </a:p>
        </p:txBody>
      </p:sp>
      <p:sp>
        <p:nvSpPr>
          <p:cNvPr id="13315" name="Rectangle 5"/>
          <p:cNvSpPr/>
          <p:nvPr/>
        </p:nvSpPr>
        <p:spPr>
          <a:xfrm>
            <a:off x="0" y="2681288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1066800" y="3505200"/>
          <a:ext cx="57816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778500" imgH="1498600" progId="Equation.3">
                  <p:embed/>
                </p:oleObj>
              </mc:Choice>
              <mc:Fallback>
                <p:oleObj name="" r:id="rId1" imgW="5778500" imgH="149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5781675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charRg st="6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回避闭包</a:t>
            </a:r>
            <a:r>
              <a:rPr lang="en-US" altLang="zh-CN" dirty="0"/>
              <a:t>A</a:t>
            </a:r>
            <a:r>
              <a:rPr lang="en-US" altLang="zh-CN" baseline="30000" dirty="0"/>
              <a:t>*</a:t>
            </a:r>
            <a:r>
              <a:rPr lang="zh-CN" altLang="en-US" dirty="0"/>
              <a:t>的计算</a:t>
            </a:r>
            <a:endParaRPr lang="zh-CN" altLang="en-US" dirty="0"/>
          </a:p>
        </p:txBody>
      </p:sp>
      <p:sp>
        <p:nvSpPr>
          <p:cNvPr id="3522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由于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=I+A+A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+…=I+AA</a:t>
            </a:r>
            <a:r>
              <a:rPr lang="en-US" altLang="zh-CN" b="1" baseline="30000" dirty="0"/>
              <a:t>*</a:t>
            </a:r>
            <a:r>
              <a:rPr lang="en-US" altLang="zh-CN" dirty="0"/>
              <a:t>          (r*=</a:t>
            </a:r>
            <a:r>
              <a:rPr lang="en-US" altLang="zh-CN" dirty="0">
                <a:sym typeface="Symbol" panose="05050102010706020507" pitchFamily="18" charset="2"/>
              </a:rPr>
              <a:t>|rr*)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若令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en-US" altLang="zh-CN" b="1" baseline="30000" dirty="0"/>
              <a:t>*</a:t>
            </a:r>
            <a:r>
              <a:rPr lang="en-US" altLang="zh-CN" b="1" dirty="0">
                <a:sym typeface="Symbol" panose="05050102010706020507" pitchFamily="18" charset="2"/>
              </a:rPr>
              <a:t>=Z</a:t>
            </a:r>
            <a:r>
              <a:rPr lang="zh-CN" altLang="en-US" dirty="0">
                <a:sym typeface="Symbol" panose="05050102010706020507" pitchFamily="18" charset="2"/>
              </a:rPr>
              <a:t>，则对</a:t>
            </a:r>
            <a:r>
              <a:rPr lang="en-US" altLang="zh-CN" b="1" dirty="0">
                <a:sym typeface="Symbol" panose="05050102010706020507" pitchFamily="18" charset="2"/>
              </a:rPr>
              <a:t>X=BA</a:t>
            </a:r>
            <a:r>
              <a:rPr lang="en-US" altLang="zh-CN" b="1" baseline="30000" dirty="0"/>
              <a:t>*</a:t>
            </a:r>
            <a:r>
              <a:rPr lang="zh-CN" altLang="en-US" dirty="0">
                <a:sym typeface="Symbol" panose="05050102010706020507" pitchFamily="18" charset="2"/>
              </a:rPr>
              <a:t>可得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sym typeface="Symbol" panose="05050102010706020507" pitchFamily="18" charset="2"/>
              </a:rPr>
              <a:t>X=BZ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b="1" dirty="0">
                <a:sym typeface="Symbol" panose="05050102010706020507" pitchFamily="18" charset="2"/>
              </a:rPr>
              <a:t>Z=I+AZ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会不会产生左递归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sym typeface="Symbol" panose="05050102010706020507" pitchFamily="18" charset="2"/>
              </a:rPr>
              <a:t>Z</a:t>
            </a:r>
            <a:r>
              <a:rPr lang="zh-CN" altLang="en-US" dirty="0">
                <a:sym typeface="Symbol" panose="05050102010706020507" pitchFamily="18" charset="2"/>
              </a:rPr>
              <a:t>会不会产生左递归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endParaRPr lang="en-US" altLang="zh-CN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charRg st="5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charRg st="7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2Y3OWIzY2FhMTRlZWRkZjBiZWU0MzlhYjMyN2JhZDUifQ==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</Template>
  <TotalTime>0</TotalTime>
  <Words>13063</Words>
  <Application>WPS 演示</Application>
  <PresentationFormat/>
  <Paragraphs>1311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7" baseType="lpstr">
      <vt:lpstr>Arial</vt:lpstr>
      <vt:lpstr>宋体</vt:lpstr>
      <vt:lpstr>Wingdings</vt:lpstr>
      <vt:lpstr>Garamond</vt:lpstr>
      <vt:lpstr>华文行楷</vt:lpstr>
      <vt:lpstr>楷体_GB2312</vt:lpstr>
      <vt:lpstr>新宋体</vt:lpstr>
      <vt:lpstr>Times New Roman</vt:lpstr>
      <vt:lpstr>华文新魏</vt:lpstr>
      <vt:lpstr>Symbol</vt:lpstr>
      <vt:lpstr>微软雅黑</vt:lpstr>
      <vt:lpstr>Arial Unicode MS</vt:lpstr>
      <vt:lpstr>Symbol</vt:lpstr>
      <vt:lpstr>Verdana</vt:lpstr>
      <vt:lpstr>华文中宋</vt:lpstr>
      <vt:lpstr>幼圆</vt:lpstr>
      <vt:lpstr>方正舒体</vt:lpstr>
      <vt:lpstr>Edge</vt:lpstr>
      <vt:lpstr>1_Edge</vt:lpstr>
      <vt:lpstr>2_Edge</vt:lpstr>
      <vt:lpstr>Equation.3</vt:lpstr>
      <vt:lpstr>Word.Document.8</vt:lpstr>
      <vt:lpstr>编译原理 ——语法分析</vt:lpstr>
      <vt:lpstr>编译程序的逻辑结构</vt:lpstr>
      <vt:lpstr>编译程序的组织 </vt:lpstr>
      <vt:lpstr>语法树</vt:lpstr>
      <vt:lpstr>两类语法分析方法</vt:lpstr>
      <vt:lpstr>自顶向下的语法分析例子</vt:lpstr>
      <vt:lpstr>直接左递归的消除</vt:lpstr>
      <vt:lpstr>左递归的消除</vt:lpstr>
      <vt:lpstr>回避闭包A*的计算</vt:lpstr>
      <vt:lpstr>例子与练习</vt:lpstr>
      <vt:lpstr>更多练习</vt:lpstr>
      <vt:lpstr>FIRST集的定义</vt:lpstr>
      <vt:lpstr>构造FIRST(X)集1/2</vt:lpstr>
      <vt:lpstr>构造FIRST(X)集2/2</vt:lpstr>
      <vt:lpstr>例题与练习</vt:lpstr>
      <vt:lpstr>求下列文法非终结符的First集合</vt:lpstr>
      <vt:lpstr>FOLLOW集的定义</vt:lpstr>
      <vt:lpstr>构造FOLLOW集1/2</vt:lpstr>
      <vt:lpstr>构造FOLLOW集2/2</vt:lpstr>
      <vt:lpstr>例题与练习</vt:lpstr>
      <vt:lpstr>求下列文法非终结符的Follow集合</vt:lpstr>
      <vt:lpstr>4.1 FIRST和FOLLOW的区别</vt:lpstr>
      <vt:lpstr>LL(1)文法</vt:lpstr>
      <vt:lpstr>某些非LL(1)文法的改造</vt:lpstr>
      <vt:lpstr>LL(1)文法的递归下降分析法</vt:lpstr>
      <vt:lpstr>递归下降分析法1/2</vt:lpstr>
      <vt:lpstr>递归下降分析法2/2</vt:lpstr>
      <vt:lpstr>LL(1)文法回顾</vt:lpstr>
      <vt:lpstr>自动构造自顶向下分析程序的思想</vt:lpstr>
      <vt:lpstr>1. 预测分析机的逻辑结构</vt:lpstr>
      <vt:lpstr>2. 分析机的工作原理-1初始化分析栈</vt:lpstr>
      <vt:lpstr>2. 分析机的工作原理-2.1分析栈顶为VN</vt:lpstr>
      <vt:lpstr>2. 分析机的工作原理-2.2分析栈顶为VT</vt:lpstr>
      <vt:lpstr>2. 分析机的工作原理-2.3 分析成功格局</vt:lpstr>
      <vt:lpstr>2. 分析机的工作原理-2.4 语法错误的识别-1</vt:lpstr>
      <vt:lpstr>2. 分析机的工作原理-2.4 语法错误的识别-2</vt:lpstr>
      <vt:lpstr>3. 预测分析法实例-1文法</vt:lpstr>
      <vt:lpstr>3. 预测分析法实例-2预测分析表</vt:lpstr>
      <vt:lpstr>3. 预测分析法实例</vt:lpstr>
      <vt:lpstr>3. 预测分析法实例</vt:lpstr>
      <vt:lpstr>3. 预测分析法实例</vt:lpstr>
      <vt:lpstr>3. 预测分析法实例</vt:lpstr>
      <vt:lpstr>3. 预测分析法实例</vt:lpstr>
      <vt:lpstr>3. 预测分析法实例</vt:lpstr>
      <vt:lpstr>3. 预测分析法实例</vt:lpstr>
      <vt:lpstr>回顾与扩展</vt:lpstr>
      <vt:lpstr>练习</vt:lpstr>
      <vt:lpstr>练习</vt:lpstr>
      <vt:lpstr>练习</vt:lpstr>
      <vt:lpstr>练习</vt:lpstr>
      <vt:lpstr>练习</vt:lpstr>
      <vt:lpstr>练习</vt:lpstr>
      <vt:lpstr>自底向上的语法分析</vt:lpstr>
      <vt:lpstr>简单优先分析法</vt:lpstr>
      <vt:lpstr>算符优先分析法1/2</vt:lpstr>
      <vt:lpstr>算符优先分析法2/2</vt:lpstr>
      <vt:lpstr>回顾</vt:lpstr>
      <vt:lpstr>一个例子</vt:lpstr>
      <vt:lpstr>若w=w1  w2</vt:lpstr>
      <vt:lpstr>若w2=w21  w22</vt:lpstr>
      <vt:lpstr>回顾LR分析中的“历史”、“现在”与“未来” </vt:lpstr>
      <vt:lpstr>LR(0)分析表1/3</vt:lpstr>
      <vt:lpstr>LR(0)分析表2/3</vt:lpstr>
      <vt:lpstr>LR(0)分析表3/3</vt:lpstr>
      <vt:lpstr>LR(0)分析表构造例子</vt:lpstr>
      <vt:lpstr>LR(0)SLR(1)</vt:lpstr>
      <vt:lpstr>试求下述例子的LR(0)或SLR(1)分析表</vt:lpstr>
      <vt:lpstr>SLR(1)的局限性</vt:lpstr>
      <vt:lpstr>LR(1)的分析表</vt:lpstr>
      <vt:lpstr>由LR(1)的DFA到分析表</vt:lpstr>
      <vt:lpstr>练习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蔡树彬</cp:lastModifiedBy>
  <cp:revision>536</cp:revision>
  <dcterms:created xsi:type="dcterms:W3CDTF">2020-04-12T20:05:00Z</dcterms:created>
  <dcterms:modified xsi:type="dcterms:W3CDTF">2022-05-04T22:15:24Z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2052-11.1.0.11636</vt:lpwstr>
  </property>
  <property fmtid="{D5CDD505-2E9C-101B-9397-08002B2CF9AE}" pid="4" name="KSOSaveFontToCloudKey">
    <vt:lpwstr>289542906_btnclosed</vt:lpwstr>
  </property>
  <property fmtid="{D5CDD505-2E9C-101B-9397-08002B2CF9AE}" pid="5" name="ICV">
    <vt:lpwstr>071C9AC73EE74E3AA409F7EE157438C3</vt:lpwstr>
  </property>
</Properties>
</file>