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91" r:id="rId2"/>
    <p:sldId id="258" r:id="rId3"/>
    <p:sldId id="259" r:id="rId4"/>
    <p:sldId id="265" r:id="rId5"/>
    <p:sldId id="262" r:id="rId6"/>
    <p:sldId id="268" r:id="rId7"/>
    <p:sldId id="287" r:id="rId8"/>
    <p:sldId id="284" r:id="rId9"/>
    <p:sldId id="279" r:id="rId10"/>
    <p:sldId id="285" r:id="rId11"/>
    <p:sldId id="288" r:id="rId12"/>
    <p:sldId id="261" r:id="rId13"/>
    <p:sldId id="272" r:id="rId14"/>
    <p:sldId id="286" r:id="rId15"/>
    <p:sldId id="266" r:id="rId16"/>
    <p:sldId id="289" r:id="rId17"/>
    <p:sldId id="290" r:id="rId18"/>
    <p:sldId id="260" r:id="rId19"/>
    <p:sldId id="283" r:id="rId20"/>
    <p:sldId id="263" r:id="rId21"/>
  </p:sldIdLst>
  <p:sldSz cx="12192000" cy="6858000"/>
  <p:notesSz cx="6858000" cy="9144000"/>
  <p:embeddedFontLst>
    <p:embeddedFont>
      <p:font typeface="仿宋" panose="02010609060101010101" pitchFamily="49" charset="-122"/>
      <p:regular r:id="rId23"/>
    </p:embeddedFont>
    <p:embeddedFont>
      <p:font typeface="Geometr415 Blk BT" panose="020B0802020204020303" pitchFamily="34" charset="0"/>
      <p:regular r:id="rId24"/>
    </p:embeddedFont>
    <p:embeddedFont>
      <p:font typeface="等线" panose="02010600030101010101" pitchFamily="2" charset="-122"/>
      <p:regular r:id="rId25"/>
      <p:bold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欣杰" initials="张" lastIdx="1" clrIdx="0">
    <p:extLst>
      <p:ext uri="{19B8F6BF-5375-455C-9EA6-DF929625EA0E}">
        <p15:presenceInfo xmlns:p15="http://schemas.microsoft.com/office/powerpoint/2012/main" userId="481e1a95d770c7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2" d="100"/>
          <a:sy n="92" d="100"/>
        </p:scale>
        <p:origin x="91" y="15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2022/6/20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extLst>
      <p:ext uri="{BB962C8B-B14F-4D97-AF65-F5344CB8AC3E}">
        <p14:creationId xmlns:p14="http://schemas.microsoft.com/office/powerpoint/2010/main" val="154612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a:t>
            </a:fld>
            <a:endParaRPr lang="zh-CN" altLang="en-US"/>
          </a:p>
        </p:txBody>
      </p:sp>
    </p:spTree>
    <p:extLst>
      <p:ext uri="{BB962C8B-B14F-4D97-AF65-F5344CB8AC3E}">
        <p14:creationId xmlns:p14="http://schemas.microsoft.com/office/powerpoint/2010/main" val="171557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11</a:t>
            </a:fld>
            <a:endParaRPr lang="zh-CN" altLang="en-US"/>
          </a:p>
        </p:txBody>
      </p:sp>
    </p:spTree>
    <p:extLst>
      <p:ext uri="{BB962C8B-B14F-4D97-AF65-F5344CB8AC3E}">
        <p14:creationId xmlns:p14="http://schemas.microsoft.com/office/powerpoint/2010/main" val="468939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extLst>
      <p:ext uri="{BB962C8B-B14F-4D97-AF65-F5344CB8AC3E}">
        <p14:creationId xmlns:p14="http://schemas.microsoft.com/office/powerpoint/2010/main" val="352958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extLst>
      <p:ext uri="{BB962C8B-B14F-4D97-AF65-F5344CB8AC3E}">
        <p14:creationId xmlns:p14="http://schemas.microsoft.com/office/powerpoint/2010/main" val="1970381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extLst>
      <p:ext uri="{BB962C8B-B14F-4D97-AF65-F5344CB8AC3E}">
        <p14:creationId xmlns:p14="http://schemas.microsoft.com/office/powerpoint/2010/main" val="151185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C13D75-0971-46E2-972F-876BF1F02234}" type="slidenum">
              <a:rPr lang="zh-CN" altLang="en-US" smtClean="0"/>
              <a:t>15</a:t>
            </a:fld>
            <a:endParaRPr lang="zh-CN" altLang="en-US"/>
          </a:p>
        </p:txBody>
      </p:sp>
    </p:spTree>
    <p:extLst>
      <p:ext uri="{BB962C8B-B14F-4D97-AF65-F5344CB8AC3E}">
        <p14:creationId xmlns:p14="http://schemas.microsoft.com/office/powerpoint/2010/main" val="29121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C13D75-0971-46E2-972F-876BF1F02234}" type="slidenum">
              <a:rPr lang="zh-CN" altLang="en-US" smtClean="0"/>
              <a:t>16</a:t>
            </a:fld>
            <a:endParaRPr lang="zh-CN" altLang="en-US"/>
          </a:p>
        </p:txBody>
      </p:sp>
    </p:spTree>
    <p:extLst>
      <p:ext uri="{BB962C8B-B14F-4D97-AF65-F5344CB8AC3E}">
        <p14:creationId xmlns:p14="http://schemas.microsoft.com/office/powerpoint/2010/main" val="2668942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C13D75-0971-46E2-972F-876BF1F02234}" type="slidenum">
              <a:rPr lang="zh-CN" altLang="en-US" smtClean="0"/>
              <a:t>17</a:t>
            </a:fld>
            <a:endParaRPr lang="zh-CN" altLang="en-US"/>
          </a:p>
        </p:txBody>
      </p:sp>
    </p:spTree>
    <p:extLst>
      <p:ext uri="{BB962C8B-B14F-4D97-AF65-F5344CB8AC3E}">
        <p14:creationId xmlns:p14="http://schemas.microsoft.com/office/powerpoint/2010/main" val="1895658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18</a:t>
            </a:fld>
            <a:endParaRPr lang="zh-CN" altLang="en-US"/>
          </a:p>
        </p:txBody>
      </p:sp>
    </p:spTree>
    <p:extLst>
      <p:ext uri="{BB962C8B-B14F-4D97-AF65-F5344CB8AC3E}">
        <p14:creationId xmlns:p14="http://schemas.microsoft.com/office/powerpoint/2010/main" val="4182226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19</a:t>
            </a:fld>
            <a:endParaRPr lang="zh-CN" altLang="en-US"/>
          </a:p>
        </p:txBody>
      </p:sp>
    </p:spTree>
    <p:extLst>
      <p:ext uri="{BB962C8B-B14F-4D97-AF65-F5344CB8AC3E}">
        <p14:creationId xmlns:p14="http://schemas.microsoft.com/office/powerpoint/2010/main" val="2510745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20</a:t>
            </a:fld>
            <a:endParaRPr lang="zh-CN" altLang="en-US"/>
          </a:p>
        </p:txBody>
      </p:sp>
    </p:spTree>
    <p:extLst>
      <p:ext uri="{BB962C8B-B14F-4D97-AF65-F5344CB8AC3E}">
        <p14:creationId xmlns:p14="http://schemas.microsoft.com/office/powerpoint/2010/main" val="2941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3</a:t>
            </a:fld>
            <a:endParaRPr lang="zh-CN" altLang="en-US"/>
          </a:p>
        </p:txBody>
      </p:sp>
    </p:spTree>
    <p:extLst>
      <p:ext uri="{BB962C8B-B14F-4D97-AF65-F5344CB8AC3E}">
        <p14:creationId xmlns:p14="http://schemas.microsoft.com/office/powerpoint/2010/main" val="296674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extLst>
      <p:ext uri="{BB962C8B-B14F-4D97-AF65-F5344CB8AC3E}">
        <p14:creationId xmlns:p14="http://schemas.microsoft.com/office/powerpoint/2010/main" val="349769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extLst>
      <p:ext uri="{BB962C8B-B14F-4D97-AF65-F5344CB8AC3E}">
        <p14:creationId xmlns:p14="http://schemas.microsoft.com/office/powerpoint/2010/main" val="128478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extLst>
      <p:ext uri="{BB962C8B-B14F-4D97-AF65-F5344CB8AC3E}">
        <p14:creationId xmlns:p14="http://schemas.microsoft.com/office/powerpoint/2010/main" val="3858629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extLst>
      <p:ext uri="{BB962C8B-B14F-4D97-AF65-F5344CB8AC3E}">
        <p14:creationId xmlns:p14="http://schemas.microsoft.com/office/powerpoint/2010/main" val="89991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C13D75-0971-46E2-972F-876BF1F0223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87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extLst>
      <p:ext uri="{BB962C8B-B14F-4D97-AF65-F5344CB8AC3E}">
        <p14:creationId xmlns:p14="http://schemas.microsoft.com/office/powerpoint/2010/main" val="70925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10</a:t>
            </a:fld>
            <a:endParaRPr lang="zh-CN" altLang="en-US"/>
          </a:p>
        </p:txBody>
      </p:sp>
    </p:spTree>
    <p:extLst>
      <p:ext uri="{BB962C8B-B14F-4D97-AF65-F5344CB8AC3E}">
        <p14:creationId xmlns:p14="http://schemas.microsoft.com/office/powerpoint/2010/main" val="353765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934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320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407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221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561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7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52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52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85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424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34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73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1453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056884" y="1328745"/>
            <a:ext cx="8078231" cy="1403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8000" b="1" dirty="0">
                <a:solidFill>
                  <a:schemeClr val="tx1">
                    <a:lumMod val="50000"/>
                    <a:lumOff val="50000"/>
                  </a:schemeClr>
                </a:solidFill>
                <a:latin typeface="仿宋" panose="02010609060101010101" pitchFamily="49" charset="-122"/>
                <a:ea typeface="仿宋" panose="02010609060101010101" pitchFamily="49" charset="-122"/>
              </a:rPr>
              <a:t>图像处理系统</a:t>
            </a:r>
          </a:p>
        </p:txBody>
      </p:sp>
      <p:sp>
        <p:nvSpPr>
          <p:cNvPr id="19" name="矩形 18"/>
          <p:cNvSpPr/>
          <p:nvPr/>
        </p:nvSpPr>
        <p:spPr>
          <a:xfrm>
            <a:off x="2942334" y="3257062"/>
            <a:ext cx="6307332" cy="1200329"/>
          </a:xfrm>
          <a:prstGeom prst="rect">
            <a:avLst/>
          </a:prstGeom>
        </p:spPr>
        <p:txBody>
          <a:bodyPr wrap="square">
            <a:spAutoFit/>
          </a:bodyPr>
          <a:lstStyle/>
          <a:p>
            <a:pPr algn="ctr"/>
            <a:r>
              <a:rPr lang="zh-CN" altLang="en-US" sz="2400" b="1" dirty="0">
                <a:solidFill>
                  <a:schemeClr val="tx1">
                    <a:lumMod val="50000"/>
                    <a:lumOff val="50000"/>
                  </a:schemeClr>
                </a:solidFill>
                <a:latin typeface="仿宋" panose="02010609060101010101" pitchFamily="49" charset="-122"/>
                <a:ea typeface="仿宋" panose="02010609060101010101" pitchFamily="49" charset="-122"/>
              </a:rPr>
              <a:t>报告人：张欣杰</a:t>
            </a:r>
            <a:endParaRPr lang="en-US" altLang="zh-CN" sz="2400" b="1" dirty="0">
              <a:solidFill>
                <a:schemeClr val="tx1">
                  <a:lumMod val="50000"/>
                  <a:lumOff val="50000"/>
                </a:schemeClr>
              </a:solidFill>
              <a:latin typeface="仿宋" panose="02010609060101010101" pitchFamily="49" charset="-122"/>
              <a:ea typeface="仿宋" panose="02010609060101010101" pitchFamily="49" charset="-122"/>
            </a:endParaRPr>
          </a:p>
          <a:p>
            <a:pPr algn="ctr"/>
            <a:r>
              <a:rPr lang="zh-CN" altLang="en-US" sz="2400" b="1" dirty="0">
                <a:solidFill>
                  <a:schemeClr val="tx1">
                    <a:lumMod val="50000"/>
                    <a:lumOff val="50000"/>
                  </a:schemeClr>
                </a:solidFill>
                <a:latin typeface="仿宋" panose="02010609060101010101" pitchFamily="49" charset="-122"/>
                <a:ea typeface="仿宋" panose="02010609060101010101" pitchFamily="49" charset="-122"/>
              </a:rPr>
              <a:t> </a:t>
            </a:r>
            <a:r>
              <a:rPr lang="en-US" altLang="zh-CN" sz="2400" b="1" dirty="0">
                <a:solidFill>
                  <a:schemeClr val="tx1">
                    <a:lumMod val="50000"/>
                    <a:lumOff val="50000"/>
                  </a:schemeClr>
                </a:solidFill>
                <a:latin typeface="仿宋" panose="02010609060101010101" pitchFamily="49" charset="-122"/>
                <a:ea typeface="仿宋" panose="02010609060101010101" pitchFamily="49" charset="-122"/>
              </a:rPr>
              <a:t>2020151091</a:t>
            </a:r>
          </a:p>
          <a:p>
            <a:pPr algn="ctr"/>
            <a:r>
              <a:rPr lang="zh-CN" altLang="en-US" sz="2400" b="1" dirty="0">
                <a:solidFill>
                  <a:schemeClr val="tx1">
                    <a:lumMod val="50000"/>
                    <a:lumOff val="50000"/>
                  </a:schemeClr>
                </a:solidFill>
                <a:latin typeface="仿宋" panose="02010609060101010101" pitchFamily="49" charset="-122"/>
                <a:ea typeface="仿宋" panose="02010609060101010101" pitchFamily="49" charset="-122"/>
              </a:rPr>
              <a:t>指导老师：吴惠思 副教授</a:t>
            </a:r>
            <a:endParaRPr lang="en-US" altLang="zh-CN" sz="2400" b="1" dirty="0">
              <a:solidFill>
                <a:schemeClr val="tx1">
                  <a:lumMod val="50000"/>
                  <a:lumOff val="50000"/>
                </a:schemeClr>
              </a:solidFill>
              <a:latin typeface="仿宋" panose="02010609060101010101" pitchFamily="49" charset="-122"/>
              <a:ea typeface="仿宋" panose="02010609060101010101" pitchFamily="49" charset="-122"/>
            </a:endParaRPr>
          </a:p>
        </p:txBody>
      </p:sp>
      <p:sp>
        <p:nvSpPr>
          <p:cNvPr id="3" name="矩形 2">
            <a:extLst>
              <a:ext uri="{FF2B5EF4-FFF2-40B4-BE49-F238E27FC236}">
                <a16:creationId xmlns:a16="http://schemas.microsoft.com/office/drawing/2014/main" id="{0AE386C5-58E6-4DBD-9BA0-AFF8DD23C313}"/>
              </a:ext>
            </a:extLst>
          </p:cNvPr>
          <p:cNvSpPr/>
          <p:nvPr/>
        </p:nvSpPr>
        <p:spPr>
          <a:xfrm>
            <a:off x="4622799" y="4599575"/>
            <a:ext cx="2946400" cy="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n w="22225">
                <a:solidFill>
                  <a:schemeClr val="accent2"/>
                </a:solidFill>
                <a:prstDash val="solid"/>
              </a:ln>
              <a:solidFill>
                <a:schemeClr val="tx1">
                  <a:lumMod val="50000"/>
                  <a:lumOff val="50000"/>
                </a:schemeClr>
              </a:solidFill>
              <a:latin typeface="仿宋" panose="02010609060101010101" pitchFamily="49" charset="-122"/>
              <a:ea typeface="仿宋" panose="02010609060101010101" pitchFamily="49" charset="-122"/>
            </a:endParaRPr>
          </a:p>
        </p:txBody>
      </p:sp>
      <p:sp>
        <p:nvSpPr>
          <p:cNvPr id="6" name="文本框 5">
            <a:extLst>
              <a:ext uri="{FF2B5EF4-FFF2-40B4-BE49-F238E27FC236}">
                <a16:creationId xmlns:a16="http://schemas.microsoft.com/office/drawing/2014/main" id="{3FDF966F-6072-5655-04C4-013B04FB86C7}"/>
              </a:ext>
            </a:extLst>
          </p:cNvPr>
          <p:cNvSpPr txBox="1"/>
          <p:nvPr/>
        </p:nvSpPr>
        <p:spPr>
          <a:xfrm>
            <a:off x="3047307" y="4613197"/>
            <a:ext cx="6097384" cy="400110"/>
          </a:xfrm>
          <a:prstGeom prst="rect">
            <a:avLst/>
          </a:prstGeom>
          <a:noFill/>
        </p:spPr>
        <p:txBody>
          <a:bodyPr wrap="square">
            <a:spAutoFit/>
          </a:bodyPr>
          <a:lstStyle/>
          <a:p>
            <a:pPr algn="ctr"/>
            <a:r>
              <a:rPr lang="en-US" altLang="zh-CN" sz="2000" dirty="0">
                <a:solidFill>
                  <a:schemeClr val="tx1">
                    <a:lumMod val="50000"/>
                    <a:lumOff val="50000"/>
                  </a:schemeClr>
                </a:solidFill>
                <a:latin typeface="仿宋" panose="02010609060101010101" pitchFamily="49" charset="-122"/>
                <a:ea typeface="仿宋" panose="02010609060101010101" pitchFamily="49" charset="-122"/>
              </a:rPr>
              <a:t>2022/06/20</a:t>
            </a:r>
            <a:endParaRPr lang="zh-CN" altLang="en-US" sz="2000" dirty="0">
              <a:solidFill>
                <a:schemeClr val="tx1">
                  <a:lumMod val="50000"/>
                  <a:lumOff val="50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750"/>
                            </p:stCondLst>
                            <p:childTnLst>
                              <p:par>
                                <p:cTn id="13" presetID="16" presetClass="entr" presetSubtype="2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12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F828C09-A6C9-6980-5984-A9B6C30B6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825" y="1952381"/>
            <a:ext cx="5543550" cy="3962400"/>
          </a:xfrm>
          <a:prstGeom prst="rect">
            <a:avLst/>
          </a:prstGeom>
        </p:spPr>
      </p:pic>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Geometr415 Blk BT" panose="020B0802020204020303" pitchFamily="34" charset="0"/>
                  <a:ea typeface="微软雅黑"/>
                </a:rPr>
                <a:t>BMP</a:t>
              </a:r>
              <a:r>
                <a:rPr lang="zh-CN" altLang="en-US" sz="2800" b="1" dirty="0">
                  <a:solidFill>
                    <a:prstClr val="black"/>
                  </a:solidFill>
                  <a:latin typeface="Geometr415 Blk BT" panose="020B0802020204020303" pitchFamily="34" charset="0"/>
                  <a:ea typeface="微软雅黑"/>
                </a:rPr>
                <a:t>图像操作</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6" name="组合 25">
            <a:extLst>
              <a:ext uri="{FF2B5EF4-FFF2-40B4-BE49-F238E27FC236}">
                <a16:creationId xmlns:a16="http://schemas.microsoft.com/office/drawing/2014/main" id="{6CFD4CBF-1AC1-2985-E7CB-06ED06D6D5BF}"/>
              </a:ext>
            </a:extLst>
          </p:cNvPr>
          <p:cNvGrpSpPr/>
          <p:nvPr/>
        </p:nvGrpSpPr>
        <p:grpSpPr>
          <a:xfrm>
            <a:off x="4232617" y="1283358"/>
            <a:ext cx="4530922" cy="646231"/>
            <a:chOff x="6848278" y="2516740"/>
            <a:chExt cx="4530922" cy="646231"/>
          </a:xfrm>
        </p:grpSpPr>
        <p:grpSp>
          <p:nvGrpSpPr>
            <p:cNvPr id="27" name="组合 26">
              <a:extLst>
                <a:ext uri="{FF2B5EF4-FFF2-40B4-BE49-F238E27FC236}">
                  <a16:creationId xmlns:a16="http://schemas.microsoft.com/office/drawing/2014/main" id="{7838AD07-31E9-5757-93E9-875999705B83}"/>
                </a:ext>
              </a:extLst>
            </p:cNvPr>
            <p:cNvGrpSpPr/>
            <p:nvPr/>
          </p:nvGrpSpPr>
          <p:grpSpPr>
            <a:xfrm rot="16200000">
              <a:off x="6848278" y="2516742"/>
              <a:ext cx="453958" cy="453958"/>
              <a:chOff x="5869021" y="5872413"/>
              <a:chExt cx="453958" cy="453958"/>
            </a:xfrm>
          </p:grpSpPr>
          <p:sp>
            <p:nvSpPr>
              <p:cNvPr id="31" name="矩形 30">
                <a:extLst>
                  <a:ext uri="{FF2B5EF4-FFF2-40B4-BE49-F238E27FC236}">
                    <a16:creationId xmlns:a16="http://schemas.microsoft.com/office/drawing/2014/main" id="{7B228A2C-0080-140E-9CFF-8C63D345F175}"/>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箭头: V 形 31">
                <a:extLst>
                  <a:ext uri="{FF2B5EF4-FFF2-40B4-BE49-F238E27FC236}">
                    <a16:creationId xmlns:a16="http://schemas.microsoft.com/office/drawing/2014/main" id="{428A52E0-821A-1637-6C30-53B59FE69B09}"/>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5F918636-4ADA-24F6-35B8-BC24D2B7C228}"/>
                </a:ext>
              </a:extLst>
            </p:cNvPr>
            <p:cNvGrpSpPr/>
            <p:nvPr/>
          </p:nvGrpSpPr>
          <p:grpSpPr>
            <a:xfrm>
              <a:off x="7430572" y="2516740"/>
              <a:ext cx="3948628" cy="646231"/>
              <a:chOff x="6585160" y="1678126"/>
              <a:chExt cx="3948628" cy="646231"/>
            </a:xfrm>
          </p:grpSpPr>
          <p:sp>
            <p:nvSpPr>
              <p:cNvPr id="29" name="矩形 28">
                <a:extLst>
                  <a:ext uri="{FF2B5EF4-FFF2-40B4-BE49-F238E27FC236}">
                    <a16:creationId xmlns:a16="http://schemas.microsoft.com/office/drawing/2014/main" id="{EC4D698C-3EFC-86AE-F723-5F48E801DB44}"/>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0" name="矩形 29">
                <a:extLst>
                  <a:ext uri="{FF2B5EF4-FFF2-40B4-BE49-F238E27FC236}">
                    <a16:creationId xmlns:a16="http://schemas.microsoft.com/office/drawing/2014/main" id="{4D7D6252-385C-4E8E-0E91-3F53604A20DD}"/>
                  </a:ext>
                </a:extLst>
              </p:cNvPr>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核心代码</a:t>
                </a:r>
              </a:p>
            </p:txBody>
          </p:sp>
        </p:grpSp>
      </p:grpSp>
      <p:grpSp>
        <p:nvGrpSpPr>
          <p:cNvPr id="38" name="组合 37">
            <a:extLst>
              <a:ext uri="{FF2B5EF4-FFF2-40B4-BE49-F238E27FC236}">
                <a16:creationId xmlns:a16="http://schemas.microsoft.com/office/drawing/2014/main" id="{2095A817-D024-0B43-6D37-1078189A6DE1}"/>
              </a:ext>
            </a:extLst>
          </p:cNvPr>
          <p:cNvGrpSpPr/>
          <p:nvPr/>
        </p:nvGrpSpPr>
        <p:grpSpPr>
          <a:xfrm>
            <a:off x="507552" y="1294677"/>
            <a:ext cx="4530922" cy="646231"/>
            <a:chOff x="6848278" y="2516740"/>
            <a:chExt cx="4530922" cy="646231"/>
          </a:xfrm>
        </p:grpSpPr>
        <p:grpSp>
          <p:nvGrpSpPr>
            <p:cNvPr id="39" name="组合 38">
              <a:extLst>
                <a:ext uri="{FF2B5EF4-FFF2-40B4-BE49-F238E27FC236}">
                  <a16:creationId xmlns:a16="http://schemas.microsoft.com/office/drawing/2014/main" id="{9F060D64-D7B0-0C2D-417E-7B3C7CD77382}"/>
                </a:ext>
              </a:extLst>
            </p:cNvPr>
            <p:cNvGrpSpPr/>
            <p:nvPr/>
          </p:nvGrpSpPr>
          <p:grpSpPr>
            <a:xfrm rot="16200000">
              <a:off x="6848278" y="2516742"/>
              <a:ext cx="453958" cy="453958"/>
              <a:chOff x="5869021" y="5872413"/>
              <a:chExt cx="453958" cy="453958"/>
            </a:xfrm>
          </p:grpSpPr>
          <p:sp>
            <p:nvSpPr>
              <p:cNvPr id="43" name="矩形 42">
                <a:extLst>
                  <a:ext uri="{FF2B5EF4-FFF2-40B4-BE49-F238E27FC236}">
                    <a16:creationId xmlns:a16="http://schemas.microsoft.com/office/drawing/2014/main" id="{F7EF583E-7AF6-2E48-1BCF-9802C959E462}"/>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箭头: V 形 43">
                <a:extLst>
                  <a:ext uri="{FF2B5EF4-FFF2-40B4-BE49-F238E27FC236}">
                    <a16:creationId xmlns:a16="http://schemas.microsoft.com/office/drawing/2014/main" id="{A4F2F524-A2DC-A2EA-F394-13FC1AB749F7}"/>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40" name="组合 39">
              <a:extLst>
                <a:ext uri="{FF2B5EF4-FFF2-40B4-BE49-F238E27FC236}">
                  <a16:creationId xmlns:a16="http://schemas.microsoft.com/office/drawing/2014/main" id="{BFA49583-2B58-3F3F-7EB5-881A2F29556F}"/>
                </a:ext>
              </a:extLst>
            </p:cNvPr>
            <p:cNvGrpSpPr/>
            <p:nvPr/>
          </p:nvGrpSpPr>
          <p:grpSpPr>
            <a:xfrm>
              <a:off x="7430572" y="2516740"/>
              <a:ext cx="3948628" cy="646231"/>
              <a:chOff x="6585160" y="1678126"/>
              <a:chExt cx="3948628" cy="646231"/>
            </a:xfrm>
          </p:grpSpPr>
          <p:sp>
            <p:nvSpPr>
              <p:cNvPr id="41" name="矩形 40">
                <a:extLst>
                  <a:ext uri="{FF2B5EF4-FFF2-40B4-BE49-F238E27FC236}">
                    <a16:creationId xmlns:a16="http://schemas.microsoft.com/office/drawing/2014/main" id="{F228F033-44FB-4672-1535-98E823F5705A}"/>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42" name="矩形 41">
                <a:extLst>
                  <a:ext uri="{FF2B5EF4-FFF2-40B4-BE49-F238E27FC236}">
                    <a16:creationId xmlns:a16="http://schemas.microsoft.com/office/drawing/2014/main" id="{D528385A-4660-515E-054A-5DF4BA506A11}"/>
                  </a:ext>
                </a:extLst>
              </p:cNvPr>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图像反转</a:t>
                </a:r>
              </a:p>
            </p:txBody>
          </p:sp>
        </p:grpSp>
      </p:grpSp>
      <p:sp>
        <p:nvSpPr>
          <p:cNvPr id="34" name="文本框 33">
            <a:extLst>
              <a:ext uri="{FF2B5EF4-FFF2-40B4-BE49-F238E27FC236}">
                <a16:creationId xmlns:a16="http://schemas.microsoft.com/office/drawing/2014/main" id="{938E0BE1-2612-DB67-2147-CE9206E1BA65}"/>
              </a:ext>
            </a:extLst>
          </p:cNvPr>
          <p:cNvSpPr txBox="1"/>
          <p:nvPr/>
        </p:nvSpPr>
        <p:spPr>
          <a:xfrm>
            <a:off x="1090355" y="1929589"/>
            <a:ext cx="2042635" cy="4247317"/>
          </a:xfrm>
          <a:prstGeom prst="rect">
            <a:avLst/>
          </a:prstGeom>
          <a:noFill/>
        </p:spPr>
        <p:txBody>
          <a:bodyPr wrap="square">
            <a:spAutoFit/>
          </a:bodyPr>
          <a:lstStyle/>
          <a:p>
            <a:r>
              <a:rPr lang="en-US" altLang="zh-CN" dirty="0">
                <a:solidFill>
                  <a:schemeClr val="tx1">
                    <a:lumMod val="50000"/>
                    <a:lumOff val="50000"/>
                  </a:schemeClr>
                </a:solidFill>
              </a:rPr>
              <a:t>BMP</a:t>
            </a:r>
            <a:r>
              <a:rPr lang="zh-CN" altLang="en-US" dirty="0">
                <a:solidFill>
                  <a:schemeClr val="tx1">
                    <a:lumMod val="50000"/>
                    <a:lumOff val="50000"/>
                  </a:schemeClr>
                </a:solidFill>
              </a:rPr>
              <a:t>图像的图像颜色反转与</a:t>
            </a:r>
            <a:r>
              <a:rPr lang="en-US" altLang="zh-CN" dirty="0">
                <a:solidFill>
                  <a:schemeClr val="tx1">
                    <a:lumMod val="50000"/>
                    <a:lumOff val="50000"/>
                  </a:schemeClr>
                </a:solidFill>
              </a:rPr>
              <a:t>RAW</a:t>
            </a:r>
            <a:r>
              <a:rPr lang="zh-CN" altLang="en-US" dirty="0">
                <a:solidFill>
                  <a:schemeClr val="tx1">
                    <a:lumMod val="50000"/>
                    <a:lumOff val="50000"/>
                  </a:schemeClr>
                </a:solidFill>
              </a:rPr>
              <a:t>图像类似，</a:t>
            </a:r>
            <a:r>
              <a:rPr lang="en-US" altLang="zh-CN" dirty="0">
                <a:solidFill>
                  <a:schemeClr val="tx1">
                    <a:lumMod val="50000"/>
                    <a:lumOff val="50000"/>
                  </a:schemeClr>
                </a:solidFill>
              </a:rPr>
              <a:t>RAW</a:t>
            </a:r>
            <a:r>
              <a:rPr lang="zh-CN" altLang="en-US" dirty="0">
                <a:solidFill>
                  <a:schemeClr val="tx1">
                    <a:lumMod val="50000"/>
                    <a:lumOff val="50000"/>
                  </a:schemeClr>
                </a:solidFill>
              </a:rPr>
              <a:t>只需要将灰度值进行反转即可，而</a:t>
            </a:r>
            <a:r>
              <a:rPr lang="en-US" altLang="zh-CN" dirty="0">
                <a:solidFill>
                  <a:schemeClr val="tx1">
                    <a:lumMod val="50000"/>
                    <a:lumOff val="50000"/>
                  </a:schemeClr>
                </a:solidFill>
              </a:rPr>
              <a:t>BMP</a:t>
            </a:r>
            <a:r>
              <a:rPr lang="zh-CN" altLang="en-US" dirty="0">
                <a:solidFill>
                  <a:schemeClr val="tx1">
                    <a:lumMod val="50000"/>
                    <a:lumOff val="50000"/>
                  </a:schemeClr>
                </a:solidFill>
              </a:rPr>
              <a:t>图像则需要分别对</a:t>
            </a:r>
            <a:r>
              <a:rPr lang="en-US" altLang="zh-CN" dirty="0">
                <a:solidFill>
                  <a:schemeClr val="tx1">
                    <a:lumMod val="50000"/>
                    <a:lumOff val="50000"/>
                  </a:schemeClr>
                </a:solidFill>
              </a:rPr>
              <a:t>R</a:t>
            </a:r>
            <a:r>
              <a:rPr lang="zh-CN" altLang="en-US" dirty="0">
                <a:solidFill>
                  <a:schemeClr val="tx1">
                    <a:lumMod val="50000"/>
                    <a:lumOff val="50000"/>
                  </a:schemeClr>
                </a:solidFill>
              </a:rPr>
              <a:t>、</a:t>
            </a:r>
            <a:r>
              <a:rPr lang="en-US" altLang="zh-CN" dirty="0">
                <a:solidFill>
                  <a:schemeClr val="tx1">
                    <a:lumMod val="50000"/>
                    <a:lumOff val="50000"/>
                  </a:schemeClr>
                </a:solidFill>
              </a:rPr>
              <a:t>G</a:t>
            </a:r>
            <a:r>
              <a:rPr lang="zh-CN" altLang="en-US" dirty="0">
                <a:solidFill>
                  <a:schemeClr val="tx1">
                    <a:lumMod val="50000"/>
                    <a:lumOff val="50000"/>
                  </a:schemeClr>
                </a:solidFill>
              </a:rPr>
              <a:t>、</a:t>
            </a:r>
            <a:r>
              <a:rPr lang="en-US" altLang="zh-CN" dirty="0">
                <a:solidFill>
                  <a:schemeClr val="tx1">
                    <a:lumMod val="50000"/>
                    <a:lumOff val="50000"/>
                  </a:schemeClr>
                </a:solidFill>
              </a:rPr>
              <a:t>B</a:t>
            </a:r>
            <a:r>
              <a:rPr lang="zh-CN" altLang="en-US" dirty="0">
                <a:solidFill>
                  <a:schemeClr val="tx1">
                    <a:lumMod val="50000"/>
                    <a:lumOff val="50000"/>
                  </a:schemeClr>
                </a:solidFill>
              </a:rPr>
              <a:t>三个通道进行反转处理，反转处理的方法也很简单，只需要使用</a:t>
            </a:r>
            <a:r>
              <a:rPr lang="en-US" altLang="zh-CN" dirty="0">
                <a:solidFill>
                  <a:schemeClr val="tx1">
                    <a:lumMod val="50000"/>
                    <a:lumOff val="50000"/>
                  </a:schemeClr>
                </a:solidFill>
              </a:rPr>
              <a:t>255</a:t>
            </a:r>
            <a:r>
              <a:rPr lang="zh-CN" altLang="en-US" dirty="0">
                <a:solidFill>
                  <a:schemeClr val="tx1">
                    <a:lumMod val="50000"/>
                    <a:lumOff val="50000"/>
                  </a:schemeClr>
                </a:solidFill>
              </a:rPr>
              <a:t>减去每个像素点对应的值，将反转后的新的三通道数组进行输出处理。</a:t>
            </a:r>
          </a:p>
        </p:txBody>
      </p:sp>
    </p:spTree>
    <p:extLst>
      <p:ext uri="{BB962C8B-B14F-4D97-AF65-F5344CB8AC3E}">
        <p14:creationId xmlns:p14="http://schemas.microsoft.com/office/powerpoint/2010/main" val="3467496682"/>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58EB9D3-87D4-CA21-EBF0-1B6FE4702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591" y="1794353"/>
            <a:ext cx="5915025" cy="3943350"/>
          </a:xfrm>
          <a:prstGeom prst="rect">
            <a:avLst/>
          </a:prstGeom>
        </p:spPr>
      </p:pic>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Geometr415 Blk BT" panose="020B0802020204020303" pitchFamily="34" charset="0"/>
                  <a:ea typeface="微软雅黑"/>
                </a:rPr>
                <a:t>BMP</a:t>
              </a:r>
              <a:r>
                <a:rPr lang="zh-CN" altLang="en-US" sz="2800" b="1" dirty="0">
                  <a:solidFill>
                    <a:prstClr val="black"/>
                  </a:solidFill>
                  <a:latin typeface="Geometr415 Blk BT" panose="020B0802020204020303" pitchFamily="34" charset="0"/>
                  <a:ea typeface="微软雅黑"/>
                </a:rPr>
                <a:t>图像操作</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6" name="组合 25">
            <a:extLst>
              <a:ext uri="{FF2B5EF4-FFF2-40B4-BE49-F238E27FC236}">
                <a16:creationId xmlns:a16="http://schemas.microsoft.com/office/drawing/2014/main" id="{6CFD4CBF-1AC1-2985-E7CB-06ED06D6D5BF}"/>
              </a:ext>
            </a:extLst>
          </p:cNvPr>
          <p:cNvGrpSpPr/>
          <p:nvPr/>
        </p:nvGrpSpPr>
        <p:grpSpPr>
          <a:xfrm>
            <a:off x="4232617" y="1283358"/>
            <a:ext cx="4530922" cy="646231"/>
            <a:chOff x="6848278" y="2516740"/>
            <a:chExt cx="4530922" cy="646231"/>
          </a:xfrm>
        </p:grpSpPr>
        <p:grpSp>
          <p:nvGrpSpPr>
            <p:cNvPr id="27" name="组合 26">
              <a:extLst>
                <a:ext uri="{FF2B5EF4-FFF2-40B4-BE49-F238E27FC236}">
                  <a16:creationId xmlns:a16="http://schemas.microsoft.com/office/drawing/2014/main" id="{7838AD07-31E9-5757-93E9-875999705B83}"/>
                </a:ext>
              </a:extLst>
            </p:cNvPr>
            <p:cNvGrpSpPr/>
            <p:nvPr/>
          </p:nvGrpSpPr>
          <p:grpSpPr>
            <a:xfrm rot="16200000">
              <a:off x="6848278" y="2516742"/>
              <a:ext cx="453958" cy="453958"/>
              <a:chOff x="5869021" y="5872413"/>
              <a:chExt cx="453958" cy="453958"/>
            </a:xfrm>
          </p:grpSpPr>
          <p:sp>
            <p:nvSpPr>
              <p:cNvPr id="31" name="矩形 30">
                <a:extLst>
                  <a:ext uri="{FF2B5EF4-FFF2-40B4-BE49-F238E27FC236}">
                    <a16:creationId xmlns:a16="http://schemas.microsoft.com/office/drawing/2014/main" id="{7B228A2C-0080-140E-9CFF-8C63D345F175}"/>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箭头: V 形 31">
                <a:extLst>
                  <a:ext uri="{FF2B5EF4-FFF2-40B4-BE49-F238E27FC236}">
                    <a16:creationId xmlns:a16="http://schemas.microsoft.com/office/drawing/2014/main" id="{428A52E0-821A-1637-6C30-53B59FE69B09}"/>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5F918636-4ADA-24F6-35B8-BC24D2B7C228}"/>
                </a:ext>
              </a:extLst>
            </p:cNvPr>
            <p:cNvGrpSpPr/>
            <p:nvPr/>
          </p:nvGrpSpPr>
          <p:grpSpPr>
            <a:xfrm>
              <a:off x="7430572" y="2516740"/>
              <a:ext cx="3948628" cy="646231"/>
              <a:chOff x="6585160" y="1678126"/>
              <a:chExt cx="3948628" cy="646231"/>
            </a:xfrm>
          </p:grpSpPr>
          <p:sp>
            <p:nvSpPr>
              <p:cNvPr id="29" name="矩形 28">
                <a:extLst>
                  <a:ext uri="{FF2B5EF4-FFF2-40B4-BE49-F238E27FC236}">
                    <a16:creationId xmlns:a16="http://schemas.microsoft.com/office/drawing/2014/main" id="{EC4D698C-3EFC-86AE-F723-5F48E801DB44}"/>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0" name="矩形 29">
                <a:extLst>
                  <a:ext uri="{FF2B5EF4-FFF2-40B4-BE49-F238E27FC236}">
                    <a16:creationId xmlns:a16="http://schemas.microsoft.com/office/drawing/2014/main" id="{4D7D6252-385C-4E8E-0E91-3F53604A20DD}"/>
                  </a:ext>
                </a:extLst>
              </p:cNvPr>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核心代码</a:t>
                </a:r>
              </a:p>
            </p:txBody>
          </p:sp>
        </p:grpSp>
      </p:grpSp>
      <p:grpSp>
        <p:nvGrpSpPr>
          <p:cNvPr id="38" name="组合 37">
            <a:extLst>
              <a:ext uri="{FF2B5EF4-FFF2-40B4-BE49-F238E27FC236}">
                <a16:creationId xmlns:a16="http://schemas.microsoft.com/office/drawing/2014/main" id="{2095A817-D024-0B43-6D37-1078189A6DE1}"/>
              </a:ext>
            </a:extLst>
          </p:cNvPr>
          <p:cNvGrpSpPr/>
          <p:nvPr/>
        </p:nvGrpSpPr>
        <p:grpSpPr>
          <a:xfrm>
            <a:off x="507552" y="1294677"/>
            <a:ext cx="4530922" cy="646231"/>
            <a:chOff x="6848278" y="2516740"/>
            <a:chExt cx="4530922" cy="646231"/>
          </a:xfrm>
        </p:grpSpPr>
        <p:grpSp>
          <p:nvGrpSpPr>
            <p:cNvPr id="39" name="组合 38">
              <a:extLst>
                <a:ext uri="{FF2B5EF4-FFF2-40B4-BE49-F238E27FC236}">
                  <a16:creationId xmlns:a16="http://schemas.microsoft.com/office/drawing/2014/main" id="{9F060D64-D7B0-0C2D-417E-7B3C7CD77382}"/>
                </a:ext>
              </a:extLst>
            </p:cNvPr>
            <p:cNvGrpSpPr/>
            <p:nvPr/>
          </p:nvGrpSpPr>
          <p:grpSpPr>
            <a:xfrm rot="16200000">
              <a:off x="6848278" y="2516742"/>
              <a:ext cx="453958" cy="453958"/>
              <a:chOff x="5869021" y="5872413"/>
              <a:chExt cx="453958" cy="453958"/>
            </a:xfrm>
          </p:grpSpPr>
          <p:sp>
            <p:nvSpPr>
              <p:cNvPr id="43" name="矩形 42">
                <a:extLst>
                  <a:ext uri="{FF2B5EF4-FFF2-40B4-BE49-F238E27FC236}">
                    <a16:creationId xmlns:a16="http://schemas.microsoft.com/office/drawing/2014/main" id="{F7EF583E-7AF6-2E48-1BCF-9802C959E462}"/>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箭头: V 形 43">
                <a:extLst>
                  <a:ext uri="{FF2B5EF4-FFF2-40B4-BE49-F238E27FC236}">
                    <a16:creationId xmlns:a16="http://schemas.microsoft.com/office/drawing/2014/main" id="{A4F2F524-A2DC-A2EA-F394-13FC1AB749F7}"/>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40" name="组合 39">
              <a:extLst>
                <a:ext uri="{FF2B5EF4-FFF2-40B4-BE49-F238E27FC236}">
                  <a16:creationId xmlns:a16="http://schemas.microsoft.com/office/drawing/2014/main" id="{BFA49583-2B58-3F3F-7EB5-881A2F29556F}"/>
                </a:ext>
              </a:extLst>
            </p:cNvPr>
            <p:cNvGrpSpPr/>
            <p:nvPr/>
          </p:nvGrpSpPr>
          <p:grpSpPr>
            <a:xfrm>
              <a:off x="7430572" y="2516740"/>
              <a:ext cx="3948628" cy="646231"/>
              <a:chOff x="6585160" y="1678126"/>
              <a:chExt cx="3948628" cy="646231"/>
            </a:xfrm>
          </p:grpSpPr>
          <p:sp>
            <p:nvSpPr>
              <p:cNvPr id="41" name="矩形 40">
                <a:extLst>
                  <a:ext uri="{FF2B5EF4-FFF2-40B4-BE49-F238E27FC236}">
                    <a16:creationId xmlns:a16="http://schemas.microsoft.com/office/drawing/2014/main" id="{F228F033-44FB-4672-1535-98E823F5705A}"/>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42" name="矩形 41">
                <a:extLst>
                  <a:ext uri="{FF2B5EF4-FFF2-40B4-BE49-F238E27FC236}">
                    <a16:creationId xmlns:a16="http://schemas.microsoft.com/office/drawing/2014/main" id="{D528385A-4660-515E-054A-5DF4BA506A11}"/>
                  </a:ext>
                </a:extLst>
              </p:cNvPr>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颜色分割</a:t>
                </a:r>
              </a:p>
            </p:txBody>
          </p:sp>
        </p:grpSp>
      </p:grpSp>
      <p:sp>
        <p:nvSpPr>
          <p:cNvPr id="34" name="文本框 33">
            <a:extLst>
              <a:ext uri="{FF2B5EF4-FFF2-40B4-BE49-F238E27FC236}">
                <a16:creationId xmlns:a16="http://schemas.microsoft.com/office/drawing/2014/main" id="{938E0BE1-2612-DB67-2147-CE9206E1BA65}"/>
              </a:ext>
            </a:extLst>
          </p:cNvPr>
          <p:cNvSpPr txBox="1"/>
          <p:nvPr/>
        </p:nvSpPr>
        <p:spPr>
          <a:xfrm>
            <a:off x="1007035" y="1734450"/>
            <a:ext cx="2424370" cy="4247317"/>
          </a:xfrm>
          <a:prstGeom prst="rect">
            <a:avLst/>
          </a:prstGeom>
          <a:noFill/>
        </p:spPr>
        <p:txBody>
          <a:bodyPr wrap="square">
            <a:spAutoFit/>
          </a:bodyPr>
          <a:lstStyle/>
          <a:p>
            <a:r>
              <a:rPr lang="zh-CN" altLang="en-US" dirty="0">
                <a:solidFill>
                  <a:schemeClr val="tx1">
                    <a:lumMod val="50000"/>
                    <a:lumOff val="50000"/>
                  </a:schemeClr>
                </a:solidFill>
              </a:rPr>
              <a:t>在本次大作业中，进行颜色分割的对象是</a:t>
            </a:r>
            <a:r>
              <a:rPr lang="en-US" altLang="zh-CN" dirty="0">
                <a:solidFill>
                  <a:schemeClr val="tx1">
                    <a:lumMod val="50000"/>
                    <a:lumOff val="50000"/>
                  </a:schemeClr>
                </a:solidFill>
              </a:rPr>
              <a:t>bmp</a:t>
            </a:r>
            <a:r>
              <a:rPr lang="zh-CN" altLang="en-US" dirty="0">
                <a:solidFill>
                  <a:schemeClr val="tx1">
                    <a:lumMod val="50000"/>
                    <a:lumOff val="50000"/>
                  </a:schemeClr>
                </a:solidFill>
              </a:rPr>
              <a:t>图像，其色彩空间为</a:t>
            </a:r>
            <a:r>
              <a:rPr lang="en-US" altLang="zh-CN" dirty="0">
                <a:solidFill>
                  <a:schemeClr val="tx1">
                    <a:lumMod val="50000"/>
                    <a:lumOff val="50000"/>
                  </a:schemeClr>
                </a:solidFill>
              </a:rPr>
              <a:t>RGB</a:t>
            </a:r>
            <a:r>
              <a:rPr lang="zh-CN" altLang="en-US" dirty="0">
                <a:solidFill>
                  <a:schemeClr val="tx1">
                    <a:lumMod val="50000"/>
                    <a:lumOff val="50000"/>
                  </a:schemeClr>
                </a:solidFill>
              </a:rPr>
              <a:t>三通道，因此可以分别对三个通道进行颜色分割。以</a:t>
            </a:r>
            <a:r>
              <a:rPr lang="en-US" altLang="zh-CN" dirty="0">
                <a:solidFill>
                  <a:schemeClr val="tx1">
                    <a:lumMod val="50000"/>
                    <a:lumOff val="50000"/>
                  </a:schemeClr>
                </a:solidFill>
              </a:rPr>
              <a:t>R</a:t>
            </a:r>
            <a:r>
              <a:rPr lang="zh-CN" altLang="en-US" dirty="0">
                <a:solidFill>
                  <a:schemeClr val="tx1">
                    <a:lumMod val="50000"/>
                    <a:lumOff val="50000"/>
                  </a:schemeClr>
                </a:solidFill>
              </a:rPr>
              <a:t>通道分割为例，首先将</a:t>
            </a:r>
            <a:r>
              <a:rPr lang="en-US" altLang="zh-CN" dirty="0">
                <a:solidFill>
                  <a:schemeClr val="tx1">
                    <a:lumMod val="50000"/>
                    <a:lumOff val="50000"/>
                  </a:schemeClr>
                </a:solidFill>
              </a:rPr>
              <a:t>R</a:t>
            </a:r>
            <a:r>
              <a:rPr lang="zh-CN" altLang="en-US" dirty="0">
                <a:solidFill>
                  <a:schemeClr val="tx1">
                    <a:lumMod val="50000"/>
                    <a:lumOff val="50000"/>
                  </a:schemeClr>
                </a:solidFill>
              </a:rPr>
              <a:t>通道的值加起来，然后对</a:t>
            </a:r>
            <a:r>
              <a:rPr lang="en-US" altLang="zh-CN" dirty="0">
                <a:solidFill>
                  <a:schemeClr val="tx1">
                    <a:lumMod val="50000"/>
                    <a:lumOff val="50000"/>
                  </a:schemeClr>
                </a:solidFill>
              </a:rPr>
              <a:t>R</a:t>
            </a:r>
            <a:r>
              <a:rPr lang="zh-CN" altLang="en-US" dirty="0">
                <a:solidFill>
                  <a:schemeClr val="tx1">
                    <a:lumMod val="50000"/>
                    <a:lumOff val="50000"/>
                  </a:schemeClr>
                </a:solidFill>
              </a:rPr>
              <a:t>通道取平均值，以该值作为颜色分割的阈值，以该阈值为标准，低于该阈值的三个通道均置为</a:t>
            </a:r>
            <a:r>
              <a:rPr lang="en-US" altLang="zh-CN" dirty="0">
                <a:solidFill>
                  <a:schemeClr val="tx1">
                    <a:lumMod val="50000"/>
                    <a:lumOff val="50000"/>
                  </a:schemeClr>
                </a:solidFill>
              </a:rPr>
              <a:t>0</a:t>
            </a:r>
            <a:r>
              <a:rPr lang="zh-CN" altLang="en-US" dirty="0">
                <a:solidFill>
                  <a:schemeClr val="tx1">
                    <a:lumMod val="50000"/>
                    <a:lumOff val="50000"/>
                  </a:schemeClr>
                </a:solidFill>
              </a:rPr>
              <a:t>，高于该阈值的点保留三个通道的值。</a:t>
            </a:r>
          </a:p>
        </p:txBody>
      </p:sp>
    </p:spTree>
    <p:extLst>
      <p:ext uri="{BB962C8B-B14F-4D97-AF65-F5344CB8AC3E}">
        <p14:creationId xmlns:p14="http://schemas.microsoft.com/office/powerpoint/2010/main" val="3160531607"/>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2338925" y="3625604"/>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效果预览</a:t>
            </a: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PART03</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2039513481"/>
      </p:ext>
    </p:extLst>
  </p:cSld>
  <p:clrMapOvr>
    <a:masterClrMapping/>
  </p:clrMapOvr>
  <p:transition spd="slow" advTm="4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RAW</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30" name="组合 29">
            <a:extLst>
              <a:ext uri="{FF2B5EF4-FFF2-40B4-BE49-F238E27FC236}">
                <a16:creationId xmlns:a16="http://schemas.microsoft.com/office/drawing/2014/main" id="{D2226A40-1B61-C939-9133-1EDE9204A9F6}"/>
              </a:ext>
            </a:extLst>
          </p:cNvPr>
          <p:cNvGrpSpPr/>
          <p:nvPr/>
        </p:nvGrpSpPr>
        <p:grpSpPr>
          <a:xfrm>
            <a:off x="781690" y="1220058"/>
            <a:ext cx="4530923" cy="646231"/>
            <a:chOff x="6848277" y="2516740"/>
            <a:chExt cx="4530923" cy="646231"/>
          </a:xfrm>
        </p:grpSpPr>
        <p:grpSp>
          <p:nvGrpSpPr>
            <p:cNvPr id="31" name="组合 30">
              <a:extLst>
                <a:ext uri="{FF2B5EF4-FFF2-40B4-BE49-F238E27FC236}">
                  <a16:creationId xmlns:a16="http://schemas.microsoft.com/office/drawing/2014/main" id="{E2A6013D-AFCC-8BF8-4D98-5E1A1CCB7868}"/>
                </a:ext>
              </a:extLst>
            </p:cNvPr>
            <p:cNvGrpSpPr/>
            <p:nvPr/>
          </p:nvGrpSpPr>
          <p:grpSpPr>
            <a:xfrm rot="16200000">
              <a:off x="6848277" y="2516741"/>
              <a:ext cx="453958" cy="453958"/>
              <a:chOff x="5869021" y="5872413"/>
              <a:chExt cx="453958" cy="453958"/>
            </a:xfrm>
          </p:grpSpPr>
          <p:sp>
            <p:nvSpPr>
              <p:cNvPr id="36" name="矩形 35">
                <a:extLst>
                  <a:ext uri="{FF2B5EF4-FFF2-40B4-BE49-F238E27FC236}">
                    <a16:creationId xmlns:a16="http://schemas.microsoft.com/office/drawing/2014/main" id="{38F8E2D3-45C2-428D-7EED-BC37F96B0A41}"/>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箭头: V 形 37">
                <a:extLst>
                  <a:ext uri="{FF2B5EF4-FFF2-40B4-BE49-F238E27FC236}">
                    <a16:creationId xmlns:a16="http://schemas.microsoft.com/office/drawing/2014/main" id="{8DD0BCE1-B230-E218-614A-0FDC7A78C3AA}"/>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2" name="组合 31">
              <a:extLst>
                <a:ext uri="{FF2B5EF4-FFF2-40B4-BE49-F238E27FC236}">
                  <a16:creationId xmlns:a16="http://schemas.microsoft.com/office/drawing/2014/main" id="{9469C78B-3408-E95B-1ECD-CFA03669EE06}"/>
                </a:ext>
              </a:extLst>
            </p:cNvPr>
            <p:cNvGrpSpPr/>
            <p:nvPr/>
          </p:nvGrpSpPr>
          <p:grpSpPr>
            <a:xfrm>
              <a:off x="7430572" y="2516740"/>
              <a:ext cx="3948628" cy="646231"/>
              <a:chOff x="6585160" y="1678126"/>
              <a:chExt cx="3948628" cy="646231"/>
            </a:xfrm>
          </p:grpSpPr>
          <p:sp>
            <p:nvSpPr>
              <p:cNvPr id="33" name="矩形 32">
                <a:extLst>
                  <a:ext uri="{FF2B5EF4-FFF2-40B4-BE49-F238E27FC236}">
                    <a16:creationId xmlns:a16="http://schemas.microsoft.com/office/drawing/2014/main" id="{C846BCD7-4FCA-40BD-AE49-B2DF8A2CB41B}"/>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4" name="矩形 33">
                <a:extLst>
                  <a:ext uri="{FF2B5EF4-FFF2-40B4-BE49-F238E27FC236}">
                    <a16:creationId xmlns:a16="http://schemas.microsoft.com/office/drawing/2014/main" id="{E04A752D-30BF-D4C6-0449-F4BF963881E2}"/>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参数为</a:t>
                </a:r>
                <a:r>
                  <a:rPr lang="en-US" altLang="zh-CN" b="1" dirty="0">
                    <a:solidFill>
                      <a:schemeClr val="tx1">
                        <a:lumMod val="65000"/>
                        <a:lumOff val="35000"/>
                      </a:schemeClr>
                    </a:solidFill>
                  </a:rPr>
                  <a:t>0.7</a:t>
                </a:r>
                <a:r>
                  <a:rPr lang="zh-CN" altLang="en-US" b="1" dirty="0">
                    <a:solidFill>
                      <a:schemeClr val="tx1">
                        <a:lumMod val="65000"/>
                        <a:lumOff val="35000"/>
                      </a:schemeClr>
                    </a:solidFill>
                  </a:rPr>
                  <a:t>的伽马校正</a:t>
                </a:r>
              </a:p>
            </p:txBody>
          </p:sp>
        </p:grpSp>
      </p:grpSp>
      <p:grpSp>
        <p:nvGrpSpPr>
          <p:cNvPr id="40" name="组合 39">
            <a:extLst>
              <a:ext uri="{FF2B5EF4-FFF2-40B4-BE49-F238E27FC236}">
                <a16:creationId xmlns:a16="http://schemas.microsoft.com/office/drawing/2014/main" id="{ACA58A73-42DE-7234-19D6-6F9E31DEF977}"/>
              </a:ext>
            </a:extLst>
          </p:cNvPr>
          <p:cNvGrpSpPr/>
          <p:nvPr/>
        </p:nvGrpSpPr>
        <p:grpSpPr>
          <a:xfrm>
            <a:off x="781690" y="3960619"/>
            <a:ext cx="4530923" cy="646231"/>
            <a:chOff x="6848277" y="2516740"/>
            <a:chExt cx="4530923" cy="646231"/>
          </a:xfrm>
        </p:grpSpPr>
        <p:grpSp>
          <p:nvGrpSpPr>
            <p:cNvPr id="41" name="组合 40">
              <a:extLst>
                <a:ext uri="{FF2B5EF4-FFF2-40B4-BE49-F238E27FC236}">
                  <a16:creationId xmlns:a16="http://schemas.microsoft.com/office/drawing/2014/main" id="{689544A8-4CB8-CFFE-C500-F873BA9A953F}"/>
                </a:ext>
              </a:extLst>
            </p:cNvPr>
            <p:cNvGrpSpPr/>
            <p:nvPr/>
          </p:nvGrpSpPr>
          <p:grpSpPr>
            <a:xfrm rot="16200000">
              <a:off x="6848277" y="2516741"/>
              <a:ext cx="453958" cy="453958"/>
              <a:chOff x="5869021" y="5872413"/>
              <a:chExt cx="453958" cy="453958"/>
            </a:xfrm>
          </p:grpSpPr>
          <p:sp>
            <p:nvSpPr>
              <p:cNvPr id="45" name="矩形 44">
                <a:extLst>
                  <a:ext uri="{FF2B5EF4-FFF2-40B4-BE49-F238E27FC236}">
                    <a16:creationId xmlns:a16="http://schemas.microsoft.com/office/drawing/2014/main" id="{7B01BF7F-FB19-8540-CAEE-7A25F0DBEDBE}"/>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箭头: V 形 45">
                <a:extLst>
                  <a:ext uri="{FF2B5EF4-FFF2-40B4-BE49-F238E27FC236}">
                    <a16:creationId xmlns:a16="http://schemas.microsoft.com/office/drawing/2014/main" id="{D1686764-FF78-4EAA-E334-A1B23B435ED5}"/>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42" name="组合 41">
              <a:extLst>
                <a:ext uri="{FF2B5EF4-FFF2-40B4-BE49-F238E27FC236}">
                  <a16:creationId xmlns:a16="http://schemas.microsoft.com/office/drawing/2014/main" id="{05689BE4-4101-AFE7-0777-21CD85134E12}"/>
                </a:ext>
              </a:extLst>
            </p:cNvPr>
            <p:cNvGrpSpPr/>
            <p:nvPr/>
          </p:nvGrpSpPr>
          <p:grpSpPr>
            <a:xfrm>
              <a:off x="7430572" y="2516740"/>
              <a:ext cx="3948628" cy="646231"/>
              <a:chOff x="6585160" y="1678126"/>
              <a:chExt cx="3948628" cy="646231"/>
            </a:xfrm>
          </p:grpSpPr>
          <p:sp>
            <p:nvSpPr>
              <p:cNvPr id="43" name="矩形 42">
                <a:extLst>
                  <a:ext uri="{FF2B5EF4-FFF2-40B4-BE49-F238E27FC236}">
                    <a16:creationId xmlns:a16="http://schemas.microsoft.com/office/drawing/2014/main" id="{2121C598-1B09-42FD-8997-B4947E83EEB8}"/>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44" name="矩形 43">
                <a:extLst>
                  <a:ext uri="{FF2B5EF4-FFF2-40B4-BE49-F238E27FC236}">
                    <a16:creationId xmlns:a16="http://schemas.microsoft.com/office/drawing/2014/main" id="{84E7B5A2-09BC-7FA2-718B-650D7E2AA131}"/>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参数为</a:t>
                </a:r>
                <a:r>
                  <a:rPr lang="en-US" altLang="zh-CN" b="1" dirty="0">
                    <a:solidFill>
                      <a:schemeClr val="tx1">
                        <a:lumMod val="65000"/>
                        <a:lumOff val="35000"/>
                      </a:schemeClr>
                    </a:solidFill>
                  </a:rPr>
                  <a:t>2.2</a:t>
                </a:r>
                <a:r>
                  <a:rPr lang="zh-CN" altLang="en-US" b="1" dirty="0">
                    <a:solidFill>
                      <a:schemeClr val="tx1">
                        <a:lumMod val="65000"/>
                        <a:lumOff val="35000"/>
                      </a:schemeClr>
                    </a:solidFill>
                  </a:rPr>
                  <a:t>的伽马校正</a:t>
                </a:r>
              </a:p>
            </p:txBody>
          </p:sp>
        </p:grpSp>
      </p:grpSp>
      <p:grpSp>
        <p:nvGrpSpPr>
          <p:cNvPr id="26" name="组合 25">
            <a:extLst>
              <a:ext uri="{FF2B5EF4-FFF2-40B4-BE49-F238E27FC236}">
                <a16:creationId xmlns:a16="http://schemas.microsoft.com/office/drawing/2014/main" id="{F96617C9-D189-8B8A-98A5-38CA50DF50A3}"/>
              </a:ext>
            </a:extLst>
          </p:cNvPr>
          <p:cNvGrpSpPr/>
          <p:nvPr/>
        </p:nvGrpSpPr>
        <p:grpSpPr>
          <a:xfrm>
            <a:off x="6501722" y="1249566"/>
            <a:ext cx="4530923" cy="646231"/>
            <a:chOff x="6848277" y="2516740"/>
            <a:chExt cx="4530923" cy="646231"/>
          </a:xfrm>
        </p:grpSpPr>
        <p:grpSp>
          <p:nvGrpSpPr>
            <p:cNvPr id="27" name="组合 26">
              <a:extLst>
                <a:ext uri="{FF2B5EF4-FFF2-40B4-BE49-F238E27FC236}">
                  <a16:creationId xmlns:a16="http://schemas.microsoft.com/office/drawing/2014/main" id="{F7CB6058-B286-3837-7E8A-F8F679A1D454}"/>
                </a:ext>
              </a:extLst>
            </p:cNvPr>
            <p:cNvGrpSpPr/>
            <p:nvPr/>
          </p:nvGrpSpPr>
          <p:grpSpPr>
            <a:xfrm rot="16200000">
              <a:off x="6848277" y="2516741"/>
              <a:ext cx="453958" cy="453958"/>
              <a:chOff x="5869021" y="5872413"/>
              <a:chExt cx="453958" cy="453958"/>
            </a:xfrm>
          </p:grpSpPr>
          <p:sp>
            <p:nvSpPr>
              <p:cNvPr id="37" name="矩形 36">
                <a:extLst>
                  <a:ext uri="{FF2B5EF4-FFF2-40B4-BE49-F238E27FC236}">
                    <a16:creationId xmlns:a16="http://schemas.microsoft.com/office/drawing/2014/main" id="{DBE61277-C234-D610-E373-5066BF6AC83A}"/>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箭头: V 形 38">
                <a:extLst>
                  <a:ext uri="{FF2B5EF4-FFF2-40B4-BE49-F238E27FC236}">
                    <a16:creationId xmlns:a16="http://schemas.microsoft.com/office/drawing/2014/main" id="{E57D2247-DA50-6926-6D32-EF745F03EE1C}"/>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DF2F3618-70AE-2C58-BC33-1EFD78DC7592}"/>
                </a:ext>
              </a:extLst>
            </p:cNvPr>
            <p:cNvGrpSpPr/>
            <p:nvPr/>
          </p:nvGrpSpPr>
          <p:grpSpPr>
            <a:xfrm>
              <a:off x="7430572" y="2516740"/>
              <a:ext cx="3948628" cy="646231"/>
              <a:chOff x="6585160" y="1678126"/>
              <a:chExt cx="3948628" cy="646231"/>
            </a:xfrm>
          </p:grpSpPr>
          <p:sp>
            <p:nvSpPr>
              <p:cNvPr id="29" name="矩形 28">
                <a:extLst>
                  <a:ext uri="{FF2B5EF4-FFF2-40B4-BE49-F238E27FC236}">
                    <a16:creationId xmlns:a16="http://schemas.microsoft.com/office/drawing/2014/main" id="{DFF13973-0610-8C20-38CA-B4478B73701F}"/>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5" name="矩形 34">
                <a:extLst>
                  <a:ext uri="{FF2B5EF4-FFF2-40B4-BE49-F238E27FC236}">
                    <a16:creationId xmlns:a16="http://schemas.microsoft.com/office/drawing/2014/main" id="{D2A2CBCB-5FB2-0A25-D6CC-2C2717C579A9}"/>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位图切割</a:t>
                </a:r>
              </a:p>
            </p:txBody>
          </p:sp>
        </p:grpSp>
      </p:grpSp>
      <p:pic>
        <p:nvPicPr>
          <p:cNvPr id="8" name="图片 7">
            <a:extLst>
              <a:ext uri="{FF2B5EF4-FFF2-40B4-BE49-F238E27FC236}">
                <a16:creationId xmlns:a16="http://schemas.microsoft.com/office/drawing/2014/main" id="{7F2F1936-7DE7-25E1-6280-49822FA64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984" y="1602190"/>
            <a:ext cx="4962525" cy="2381250"/>
          </a:xfrm>
          <a:prstGeom prst="rect">
            <a:avLst/>
          </a:prstGeom>
        </p:spPr>
      </p:pic>
      <p:pic>
        <p:nvPicPr>
          <p:cNvPr id="10" name="图片 9">
            <a:extLst>
              <a:ext uri="{FF2B5EF4-FFF2-40B4-BE49-F238E27FC236}">
                <a16:creationId xmlns:a16="http://schemas.microsoft.com/office/drawing/2014/main" id="{B7CDD0D7-5607-3E5D-2CDB-D86ECEF93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84" y="4306757"/>
            <a:ext cx="5019675" cy="2371725"/>
          </a:xfrm>
          <a:prstGeom prst="rect">
            <a:avLst/>
          </a:prstGeom>
        </p:spPr>
      </p:pic>
      <p:pic>
        <p:nvPicPr>
          <p:cNvPr id="12" name="图片 11">
            <a:extLst>
              <a:ext uri="{FF2B5EF4-FFF2-40B4-BE49-F238E27FC236}">
                <a16:creationId xmlns:a16="http://schemas.microsoft.com/office/drawing/2014/main" id="{E9EBEF47-E992-BE67-67ED-0526385238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5680" y="1639757"/>
            <a:ext cx="5086350" cy="5038725"/>
          </a:xfrm>
          <a:prstGeom prst="rect">
            <a:avLst/>
          </a:prstGeom>
        </p:spPr>
      </p:pic>
    </p:spTree>
    <p:extLst>
      <p:ext uri="{BB962C8B-B14F-4D97-AF65-F5344CB8AC3E}">
        <p14:creationId xmlns:p14="http://schemas.microsoft.com/office/powerpoint/2010/main" val="4160960362"/>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RAW</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30" name="组合 29">
            <a:extLst>
              <a:ext uri="{FF2B5EF4-FFF2-40B4-BE49-F238E27FC236}">
                <a16:creationId xmlns:a16="http://schemas.microsoft.com/office/drawing/2014/main" id="{D2226A40-1B61-C939-9133-1EDE9204A9F6}"/>
              </a:ext>
            </a:extLst>
          </p:cNvPr>
          <p:cNvGrpSpPr/>
          <p:nvPr/>
        </p:nvGrpSpPr>
        <p:grpSpPr>
          <a:xfrm>
            <a:off x="1291336" y="1477051"/>
            <a:ext cx="4402586" cy="545711"/>
            <a:chOff x="6976614" y="2617260"/>
            <a:chExt cx="4402586" cy="545711"/>
          </a:xfrm>
        </p:grpSpPr>
        <p:sp>
          <p:nvSpPr>
            <p:cNvPr id="38" name="箭头: V 形 37">
              <a:extLst>
                <a:ext uri="{FF2B5EF4-FFF2-40B4-BE49-F238E27FC236}">
                  <a16:creationId xmlns:a16="http://schemas.microsoft.com/office/drawing/2014/main" id="{8DD0BCE1-B230-E218-614A-0FDC7A78C3AA}"/>
                </a:ext>
              </a:extLst>
            </p:cNvPr>
            <p:cNvSpPr/>
            <p:nvPr/>
          </p:nvSpPr>
          <p:spPr>
            <a:xfrm>
              <a:off x="6976614" y="2617260"/>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3" name="矩形 32">
              <a:extLst>
                <a:ext uri="{FF2B5EF4-FFF2-40B4-BE49-F238E27FC236}">
                  <a16:creationId xmlns:a16="http://schemas.microsoft.com/office/drawing/2014/main" id="{C846BCD7-4FCA-40BD-AE49-B2DF8A2CB41B}"/>
                </a:ext>
              </a:extLst>
            </p:cNvPr>
            <p:cNvSpPr/>
            <p:nvPr/>
          </p:nvSpPr>
          <p:spPr>
            <a:xfrm>
              <a:off x="7430572" y="2869364"/>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grpSp>
      <p:grpSp>
        <p:nvGrpSpPr>
          <p:cNvPr id="40" name="组合 39">
            <a:extLst>
              <a:ext uri="{FF2B5EF4-FFF2-40B4-BE49-F238E27FC236}">
                <a16:creationId xmlns:a16="http://schemas.microsoft.com/office/drawing/2014/main" id="{ACA58A73-42DE-7234-19D6-6F9E31DEF977}"/>
              </a:ext>
            </a:extLst>
          </p:cNvPr>
          <p:cNvGrpSpPr/>
          <p:nvPr/>
        </p:nvGrpSpPr>
        <p:grpSpPr>
          <a:xfrm>
            <a:off x="1030859" y="1477051"/>
            <a:ext cx="4530923" cy="646231"/>
            <a:chOff x="6848277" y="2516740"/>
            <a:chExt cx="4530923" cy="646231"/>
          </a:xfrm>
        </p:grpSpPr>
        <p:grpSp>
          <p:nvGrpSpPr>
            <p:cNvPr id="41" name="组合 40">
              <a:extLst>
                <a:ext uri="{FF2B5EF4-FFF2-40B4-BE49-F238E27FC236}">
                  <a16:creationId xmlns:a16="http://schemas.microsoft.com/office/drawing/2014/main" id="{689544A8-4CB8-CFFE-C500-F873BA9A953F}"/>
                </a:ext>
              </a:extLst>
            </p:cNvPr>
            <p:cNvGrpSpPr/>
            <p:nvPr/>
          </p:nvGrpSpPr>
          <p:grpSpPr>
            <a:xfrm rot="16200000">
              <a:off x="6848277" y="2516741"/>
              <a:ext cx="453958" cy="453958"/>
              <a:chOff x="5869021" y="5872413"/>
              <a:chExt cx="453958" cy="453958"/>
            </a:xfrm>
          </p:grpSpPr>
          <p:sp>
            <p:nvSpPr>
              <p:cNvPr id="45" name="矩形 44">
                <a:extLst>
                  <a:ext uri="{FF2B5EF4-FFF2-40B4-BE49-F238E27FC236}">
                    <a16:creationId xmlns:a16="http://schemas.microsoft.com/office/drawing/2014/main" id="{7B01BF7F-FB19-8540-CAEE-7A25F0DBEDBE}"/>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箭头: V 形 45">
                <a:extLst>
                  <a:ext uri="{FF2B5EF4-FFF2-40B4-BE49-F238E27FC236}">
                    <a16:creationId xmlns:a16="http://schemas.microsoft.com/office/drawing/2014/main" id="{D1686764-FF78-4EAA-E334-A1B23B435ED5}"/>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42" name="组合 41">
              <a:extLst>
                <a:ext uri="{FF2B5EF4-FFF2-40B4-BE49-F238E27FC236}">
                  <a16:creationId xmlns:a16="http://schemas.microsoft.com/office/drawing/2014/main" id="{05689BE4-4101-AFE7-0777-21CD85134E12}"/>
                </a:ext>
              </a:extLst>
            </p:cNvPr>
            <p:cNvGrpSpPr/>
            <p:nvPr/>
          </p:nvGrpSpPr>
          <p:grpSpPr>
            <a:xfrm>
              <a:off x="7430571" y="2516740"/>
              <a:ext cx="3948629" cy="646231"/>
              <a:chOff x="6585159" y="1678126"/>
              <a:chExt cx="3948629" cy="646231"/>
            </a:xfrm>
          </p:grpSpPr>
          <p:sp>
            <p:nvSpPr>
              <p:cNvPr id="43" name="矩形 42">
                <a:extLst>
                  <a:ext uri="{FF2B5EF4-FFF2-40B4-BE49-F238E27FC236}">
                    <a16:creationId xmlns:a16="http://schemas.microsoft.com/office/drawing/2014/main" id="{2121C598-1B09-42FD-8997-B4947E83EEB8}"/>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44" name="矩形 43">
                <a:extLst>
                  <a:ext uri="{FF2B5EF4-FFF2-40B4-BE49-F238E27FC236}">
                    <a16:creationId xmlns:a16="http://schemas.microsoft.com/office/drawing/2014/main" id="{84E7B5A2-09BC-7FA2-718B-650D7E2AA131}"/>
                  </a:ext>
                </a:extLst>
              </p:cNvPr>
              <p:cNvSpPr/>
              <p:nvPr/>
            </p:nvSpPr>
            <p:spPr>
              <a:xfrm>
                <a:off x="6585159" y="1678126"/>
                <a:ext cx="3801809"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阈值为</a:t>
                </a:r>
                <a:r>
                  <a:rPr lang="en-US" altLang="zh-CN" b="1" dirty="0">
                    <a:solidFill>
                      <a:schemeClr val="tx1">
                        <a:lumMod val="65000"/>
                        <a:lumOff val="35000"/>
                      </a:schemeClr>
                    </a:solidFill>
                  </a:rPr>
                  <a:t>8</a:t>
                </a:r>
                <a:r>
                  <a:rPr lang="zh-CN" altLang="en-US" b="1" dirty="0">
                    <a:solidFill>
                      <a:schemeClr val="tx1">
                        <a:lumMod val="65000"/>
                        <a:lumOff val="35000"/>
                      </a:schemeClr>
                    </a:solidFill>
                  </a:rPr>
                  <a:t>的</a:t>
                </a:r>
                <a:r>
                  <a:rPr lang="en-US" altLang="zh-CN" b="1" dirty="0">
                    <a:solidFill>
                      <a:schemeClr val="tx1">
                        <a:lumMod val="65000"/>
                        <a:lumOff val="35000"/>
                      </a:schemeClr>
                    </a:solidFill>
                  </a:rPr>
                  <a:t>8</a:t>
                </a:r>
                <a:r>
                  <a:rPr lang="zh-CN" altLang="en-US" b="1" dirty="0">
                    <a:solidFill>
                      <a:schemeClr val="tx1">
                        <a:lumMod val="65000"/>
                        <a:lumOff val="35000"/>
                      </a:schemeClr>
                    </a:solidFill>
                  </a:rPr>
                  <a:t>邻域区域生长效果图</a:t>
                </a:r>
              </a:p>
            </p:txBody>
          </p:sp>
        </p:grpSp>
      </p:grpSp>
      <p:pic>
        <p:nvPicPr>
          <p:cNvPr id="18" name="图片 17">
            <a:extLst>
              <a:ext uri="{FF2B5EF4-FFF2-40B4-BE49-F238E27FC236}">
                <a16:creationId xmlns:a16="http://schemas.microsoft.com/office/drawing/2014/main" id="{4B994518-0E59-B9CB-C106-D4440891B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153" y="2123281"/>
            <a:ext cx="7960312" cy="3791743"/>
          </a:xfrm>
          <a:prstGeom prst="rect">
            <a:avLst/>
          </a:prstGeom>
        </p:spPr>
      </p:pic>
    </p:spTree>
    <p:extLst>
      <p:ext uri="{BB962C8B-B14F-4D97-AF65-F5344CB8AC3E}">
        <p14:creationId xmlns:p14="http://schemas.microsoft.com/office/powerpoint/2010/main" val="3970882637"/>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BMP</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26" name="组合 25">
            <a:extLst>
              <a:ext uri="{FF2B5EF4-FFF2-40B4-BE49-F238E27FC236}">
                <a16:creationId xmlns:a16="http://schemas.microsoft.com/office/drawing/2014/main" id="{D15F2947-1470-9085-BBF0-0B377BE72640}"/>
              </a:ext>
            </a:extLst>
          </p:cNvPr>
          <p:cNvGrpSpPr/>
          <p:nvPr/>
        </p:nvGrpSpPr>
        <p:grpSpPr>
          <a:xfrm>
            <a:off x="330320" y="1333974"/>
            <a:ext cx="4530923" cy="646231"/>
            <a:chOff x="6848277" y="2516740"/>
            <a:chExt cx="4530923" cy="646231"/>
          </a:xfrm>
        </p:grpSpPr>
        <p:grpSp>
          <p:nvGrpSpPr>
            <p:cNvPr id="27" name="组合 26">
              <a:extLst>
                <a:ext uri="{FF2B5EF4-FFF2-40B4-BE49-F238E27FC236}">
                  <a16:creationId xmlns:a16="http://schemas.microsoft.com/office/drawing/2014/main" id="{5A9945D6-9E3F-3829-1BF1-4C301B6A3E7D}"/>
                </a:ext>
              </a:extLst>
            </p:cNvPr>
            <p:cNvGrpSpPr/>
            <p:nvPr/>
          </p:nvGrpSpPr>
          <p:grpSpPr>
            <a:xfrm rot="16200000">
              <a:off x="6848277" y="2516741"/>
              <a:ext cx="453958" cy="453958"/>
              <a:chOff x="5869021" y="5872413"/>
              <a:chExt cx="453958" cy="453958"/>
            </a:xfrm>
          </p:grpSpPr>
          <p:sp>
            <p:nvSpPr>
              <p:cNvPr id="31" name="矩形 30">
                <a:extLst>
                  <a:ext uri="{FF2B5EF4-FFF2-40B4-BE49-F238E27FC236}">
                    <a16:creationId xmlns:a16="http://schemas.microsoft.com/office/drawing/2014/main" id="{A55EF2A3-7C53-3CE5-3420-2A99B6A940D4}"/>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箭头: V 形 31">
                <a:extLst>
                  <a:ext uri="{FF2B5EF4-FFF2-40B4-BE49-F238E27FC236}">
                    <a16:creationId xmlns:a16="http://schemas.microsoft.com/office/drawing/2014/main" id="{D6447298-3397-6B48-6DC9-A353316E6A03}"/>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19498FB7-0189-9625-0AC9-1134AFFB5E19}"/>
                </a:ext>
              </a:extLst>
            </p:cNvPr>
            <p:cNvGrpSpPr/>
            <p:nvPr/>
          </p:nvGrpSpPr>
          <p:grpSpPr>
            <a:xfrm>
              <a:off x="7430572" y="2516740"/>
              <a:ext cx="3948628" cy="646231"/>
              <a:chOff x="6585160" y="1678126"/>
              <a:chExt cx="3948628" cy="646231"/>
            </a:xfrm>
          </p:grpSpPr>
          <p:sp>
            <p:nvSpPr>
              <p:cNvPr id="29" name="矩形 28">
                <a:extLst>
                  <a:ext uri="{FF2B5EF4-FFF2-40B4-BE49-F238E27FC236}">
                    <a16:creationId xmlns:a16="http://schemas.microsoft.com/office/drawing/2014/main" id="{64D56C0F-3DE6-4776-ACD9-05DADCBEAE36}"/>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0" name="矩形 29">
                <a:extLst>
                  <a:ext uri="{FF2B5EF4-FFF2-40B4-BE49-F238E27FC236}">
                    <a16:creationId xmlns:a16="http://schemas.microsoft.com/office/drawing/2014/main" id="{ED7AA0CC-DFBA-E307-5279-D787969F7393}"/>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灰度化</a:t>
                </a:r>
              </a:p>
            </p:txBody>
          </p:sp>
        </p:grpSp>
      </p:grpSp>
      <p:pic>
        <p:nvPicPr>
          <p:cNvPr id="15" name="图片 14">
            <a:extLst>
              <a:ext uri="{FF2B5EF4-FFF2-40B4-BE49-F238E27FC236}">
                <a16:creationId xmlns:a16="http://schemas.microsoft.com/office/drawing/2014/main" id="{BC25A09B-183D-2E96-0946-75634602714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4277" y="1885700"/>
            <a:ext cx="5630865" cy="3638325"/>
          </a:xfrm>
          <a:prstGeom prst="rect">
            <a:avLst/>
          </a:prstGeom>
        </p:spPr>
      </p:pic>
      <p:grpSp>
        <p:nvGrpSpPr>
          <p:cNvPr id="17" name="组合 16">
            <a:extLst>
              <a:ext uri="{FF2B5EF4-FFF2-40B4-BE49-F238E27FC236}">
                <a16:creationId xmlns:a16="http://schemas.microsoft.com/office/drawing/2014/main" id="{03D629B3-04EA-5258-C4AE-344E8FD32D92}"/>
              </a:ext>
            </a:extLst>
          </p:cNvPr>
          <p:cNvGrpSpPr/>
          <p:nvPr/>
        </p:nvGrpSpPr>
        <p:grpSpPr>
          <a:xfrm>
            <a:off x="6248937" y="1337589"/>
            <a:ext cx="4530923" cy="646231"/>
            <a:chOff x="6848277" y="2516740"/>
            <a:chExt cx="4530923" cy="646231"/>
          </a:xfrm>
        </p:grpSpPr>
        <p:grpSp>
          <p:nvGrpSpPr>
            <p:cNvPr id="18" name="组合 17">
              <a:extLst>
                <a:ext uri="{FF2B5EF4-FFF2-40B4-BE49-F238E27FC236}">
                  <a16:creationId xmlns:a16="http://schemas.microsoft.com/office/drawing/2014/main" id="{529FD3A8-CE53-AD15-B120-1D844DB3FA68}"/>
                </a:ext>
              </a:extLst>
            </p:cNvPr>
            <p:cNvGrpSpPr/>
            <p:nvPr/>
          </p:nvGrpSpPr>
          <p:grpSpPr>
            <a:xfrm rot="16200000">
              <a:off x="6848277" y="2516741"/>
              <a:ext cx="453958" cy="453958"/>
              <a:chOff x="5869021" y="5872413"/>
              <a:chExt cx="453958" cy="453958"/>
            </a:xfrm>
          </p:grpSpPr>
          <p:sp>
            <p:nvSpPr>
              <p:cNvPr id="22" name="矩形 21">
                <a:extLst>
                  <a:ext uri="{FF2B5EF4-FFF2-40B4-BE49-F238E27FC236}">
                    <a16:creationId xmlns:a16="http://schemas.microsoft.com/office/drawing/2014/main" id="{0BB0FEE8-F998-DF16-868B-6B61DD090A8A}"/>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箭头: V 形 22">
                <a:extLst>
                  <a:ext uri="{FF2B5EF4-FFF2-40B4-BE49-F238E27FC236}">
                    <a16:creationId xmlns:a16="http://schemas.microsoft.com/office/drawing/2014/main" id="{92F94EA3-BAEA-CCC3-0BD3-5A1F6580F393}"/>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19" name="组合 18">
              <a:extLst>
                <a:ext uri="{FF2B5EF4-FFF2-40B4-BE49-F238E27FC236}">
                  <a16:creationId xmlns:a16="http://schemas.microsoft.com/office/drawing/2014/main" id="{EBA35F1C-FC7E-C9FD-B5CC-4DA813A11B9F}"/>
                </a:ext>
              </a:extLst>
            </p:cNvPr>
            <p:cNvGrpSpPr/>
            <p:nvPr/>
          </p:nvGrpSpPr>
          <p:grpSpPr>
            <a:xfrm>
              <a:off x="7430572" y="2516740"/>
              <a:ext cx="3948628" cy="646231"/>
              <a:chOff x="6585160" y="1678126"/>
              <a:chExt cx="3948628" cy="646231"/>
            </a:xfrm>
          </p:grpSpPr>
          <p:sp>
            <p:nvSpPr>
              <p:cNvPr id="20" name="矩形 19">
                <a:extLst>
                  <a:ext uri="{FF2B5EF4-FFF2-40B4-BE49-F238E27FC236}">
                    <a16:creationId xmlns:a16="http://schemas.microsoft.com/office/drawing/2014/main" id="{278BACFD-BE91-CAE3-081B-9E113B00C5F4}"/>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21" name="矩形 20">
                <a:extLst>
                  <a:ext uri="{FF2B5EF4-FFF2-40B4-BE49-F238E27FC236}">
                    <a16:creationId xmlns:a16="http://schemas.microsoft.com/office/drawing/2014/main" id="{4638794B-239F-0AC5-256D-2CB405CFF3B3}"/>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动态模糊</a:t>
                </a:r>
              </a:p>
            </p:txBody>
          </p:sp>
        </p:grpSp>
      </p:grpSp>
      <p:pic>
        <p:nvPicPr>
          <p:cNvPr id="24" name="图片 23">
            <a:extLst>
              <a:ext uri="{FF2B5EF4-FFF2-40B4-BE49-F238E27FC236}">
                <a16:creationId xmlns:a16="http://schemas.microsoft.com/office/drawing/2014/main" id="{68714CFB-D555-9708-E0A2-13F30A30653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77274" y="1846621"/>
            <a:ext cx="5607116" cy="3638325"/>
          </a:xfrm>
          <a:prstGeom prst="rect">
            <a:avLst/>
          </a:prstGeom>
        </p:spPr>
      </p:pic>
    </p:spTree>
    <p:extLst>
      <p:ext uri="{BB962C8B-B14F-4D97-AF65-F5344CB8AC3E}">
        <p14:creationId xmlns:p14="http://schemas.microsoft.com/office/powerpoint/2010/main" val="2652594557"/>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BMP</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26" name="组合 25">
            <a:extLst>
              <a:ext uri="{FF2B5EF4-FFF2-40B4-BE49-F238E27FC236}">
                <a16:creationId xmlns:a16="http://schemas.microsoft.com/office/drawing/2014/main" id="{D15F2947-1470-9085-BBF0-0B377BE72640}"/>
              </a:ext>
            </a:extLst>
          </p:cNvPr>
          <p:cNvGrpSpPr/>
          <p:nvPr/>
        </p:nvGrpSpPr>
        <p:grpSpPr>
          <a:xfrm>
            <a:off x="330320" y="1333974"/>
            <a:ext cx="4530923" cy="646231"/>
            <a:chOff x="6848277" y="2516740"/>
            <a:chExt cx="4530923" cy="646231"/>
          </a:xfrm>
        </p:grpSpPr>
        <p:grpSp>
          <p:nvGrpSpPr>
            <p:cNvPr id="27" name="组合 26">
              <a:extLst>
                <a:ext uri="{FF2B5EF4-FFF2-40B4-BE49-F238E27FC236}">
                  <a16:creationId xmlns:a16="http://schemas.microsoft.com/office/drawing/2014/main" id="{5A9945D6-9E3F-3829-1BF1-4C301B6A3E7D}"/>
                </a:ext>
              </a:extLst>
            </p:cNvPr>
            <p:cNvGrpSpPr/>
            <p:nvPr/>
          </p:nvGrpSpPr>
          <p:grpSpPr>
            <a:xfrm rot="16200000">
              <a:off x="6848277" y="2516741"/>
              <a:ext cx="453958" cy="453958"/>
              <a:chOff x="5869021" y="5872413"/>
              <a:chExt cx="453958" cy="453958"/>
            </a:xfrm>
          </p:grpSpPr>
          <p:sp>
            <p:nvSpPr>
              <p:cNvPr id="31" name="矩形 30">
                <a:extLst>
                  <a:ext uri="{FF2B5EF4-FFF2-40B4-BE49-F238E27FC236}">
                    <a16:creationId xmlns:a16="http://schemas.microsoft.com/office/drawing/2014/main" id="{A55EF2A3-7C53-3CE5-3420-2A99B6A940D4}"/>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箭头: V 形 31">
                <a:extLst>
                  <a:ext uri="{FF2B5EF4-FFF2-40B4-BE49-F238E27FC236}">
                    <a16:creationId xmlns:a16="http://schemas.microsoft.com/office/drawing/2014/main" id="{D6447298-3397-6B48-6DC9-A353316E6A03}"/>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19498FB7-0189-9625-0AC9-1134AFFB5E19}"/>
                </a:ext>
              </a:extLst>
            </p:cNvPr>
            <p:cNvGrpSpPr/>
            <p:nvPr/>
          </p:nvGrpSpPr>
          <p:grpSpPr>
            <a:xfrm>
              <a:off x="7430572" y="2516740"/>
              <a:ext cx="3948628" cy="646231"/>
              <a:chOff x="6585160" y="1678126"/>
              <a:chExt cx="3948628" cy="646231"/>
            </a:xfrm>
          </p:grpSpPr>
          <p:sp>
            <p:nvSpPr>
              <p:cNvPr id="29" name="矩形 28">
                <a:extLst>
                  <a:ext uri="{FF2B5EF4-FFF2-40B4-BE49-F238E27FC236}">
                    <a16:creationId xmlns:a16="http://schemas.microsoft.com/office/drawing/2014/main" id="{64D56C0F-3DE6-4776-ACD9-05DADCBEAE36}"/>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0" name="矩形 29">
                <a:extLst>
                  <a:ext uri="{FF2B5EF4-FFF2-40B4-BE49-F238E27FC236}">
                    <a16:creationId xmlns:a16="http://schemas.microsoft.com/office/drawing/2014/main" id="{ED7AA0CC-DFBA-E307-5279-D787969F7393}"/>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颜色反转</a:t>
                </a:r>
              </a:p>
            </p:txBody>
          </p:sp>
        </p:grpSp>
      </p:grpSp>
      <p:grpSp>
        <p:nvGrpSpPr>
          <p:cNvPr id="17" name="组合 16">
            <a:extLst>
              <a:ext uri="{FF2B5EF4-FFF2-40B4-BE49-F238E27FC236}">
                <a16:creationId xmlns:a16="http://schemas.microsoft.com/office/drawing/2014/main" id="{03D629B3-04EA-5258-C4AE-344E8FD32D92}"/>
              </a:ext>
            </a:extLst>
          </p:cNvPr>
          <p:cNvGrpSpPr/>
          <p:nvPr/>
        </p:nvGrpSpPr>
        <p:grpSpPr>
          <a:xfrm>
            <a:off x="6248937" y="1337589"/>
            <a:ext cx="4530923" cy="646231"/>
            <a:chOff x="6848277" y="2516740"/>
            <a:chExt cx="4530923" cy="646231"/>
          </a:xfrm>
        </p:grpSpPr>
        <p:grpSp>
          <p:nvGrpSpPr>
            <p:cNvPr id="18" name="组合 17">
              <a:extLst>
                <a:ext uri="{FF2B5EF4-FFF2-40B4-BE49-F238E27FC236}">
                  <a16:creationId xmlns:a16="http://schemas.microsoft.com/office/drawing/2014/main" id="{529FD3A8-CE53-AD15-B120-1D844DB3FA68}"/>
                </a:ext>
              </a:extLst>
            </p:cNvPr>
            <p:cNvGrpSpPr/>
            <p:nvPr/>
          </p:nvGrpSpPr>
          <p:grpSpPr>
            <a:xfrm rot="16200000">
              <a:off x="6848277" y="2516741"/>
              <a:ext cx="453958" cy="453958"/>
              <a:chOff x="5869021" y="5872413"/>
              <a:chExt cx="453958" cy="453958"/>
            </a:xfrm>
          </p:grpSpPr>
          <p:sp>
            <p:nvSpPr>
              <p:cNvPr id="22" name="矩形 21">
                <a:extLst>
                  <a:ext uri="{FF2B5EF4-FFF2-40B4-BE49-F238E27FC236}">
                    <a16:creationId xmlns:a16="http://schemas.microsoft.com/office/drawing/2014/main" id="{0BB0FEE8-F998-DF16-868B-6B61DD090A8A}"/>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箭头: V 形 22">
                <a:extLst>
                  <a:ext uri="{FF2B5EF4-FFF2-40B4-BE49-F238E27FC236}">
                    <a16:creationId xmlns:a16="http://schemas.microsoft.com/office/drawing/2014/main" id="{92F94EA3-BAEA-CCC3-0BD3-5A1F6580F393}"/>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19" name="组合 18">
              <a:extLst>
                <a:ext uri="{FF2B5EF4-FFF2-40B4-BE49-F238E27FC236}">
                  <a16:creationId xmlns:a16="http://schemas.microsoft.com/office/drawing/2014/main" id="{EBA35F1C-FC7E-C9FD-B5CC-4DA813A11B9F}"/>
                </a:ext>
              </a:extLst>
            </p:cNvPr>
            <p:cNvGrpSpPr/>
            <p:nvPr/>
          </p:nvGrpSpPr>
          <p:grpSpPr>
            <a:xfrm>
              <a:off x="7430572" y="2516740"/>
              <a:ext cx="3948628" cy="646231"/>
              <a:chOff x="6585160" y="1678126"/>
              <a:chExt cx="3948628" cy="646231"/>
            </a:xfrm>
          </p:grpSpPr>
          <p:sp>
            <p:nvSpPr>
              <p:cNvPr id="20" name="矩形 19">
                <a:extLst>
                  <a:ext uri="{FF2B5EF4-FFF2-40B4-BE49-F238E27FC236}">
                    <a16:creationId xmlns:a16="http://schemas.microsoft.com/office/drawing/2014/main" id="{278BACFD-BE91-CAE3-081B-9E113B00C5F4}"/>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21" name="矩形 20">
                <a:extLst>
                  <a:ext uri="{FF2B5EF4-FFF2-40B4-BE49-F238E27FC236}">
                    <a16:creationId xmlns:a16="http://schemas.microsoft.com/office/drawing/2014/main" id="{4638794B-239F-0AC5-256D-2CB405CFF3B3}"/>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锐化</a:t>
                </a:r>
              </a:p>
            </p:txBody>
          </p:sp>
        </p:grpSp>
      </p:grpSp>
      <p:pic>
        <p:nvPicPr>
          <p:cNvPr id="25" name="图片 24">
            <a:extLst>
              <a:ext uri="{FF2B5EF4-FFF2-40B4-BE49-F238E27FC236}">
                <a16:creationId xmlns:a16="http://schemas.microsoft.com/office/drawing/2014/main" id="{714DC162-5154-075D-A269-96092EDCCD9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5941" y="1872538"/>
            <a:ext cx="5580736" cy="3586490"/>
          </a:xfrm>
          <a:prstGeom prst="rect">
            <a:avLst/>
          </a:prstGeom>
        </p:spPr>
      </p:pic>
      <p:pic>
        <p:nvPicPr>
          <p:cNvPr id="7" name="图片 6">
            <a:extLst>
              <a:ext uri="{FF2B5EF4-FFF2-40B4-BE49-F238E27FC236}">
                <a16:creationId xmlns:a16="http://schemas.microsoft.com/office/drawing/2014/main" id="{7C871035-DF21-4021-CAD4-9F1ACB8F6A7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270012" y="1892067"/>
            <a:ext cx="5482886" cy="3586490"/>
          </a:xfrm>
          <a:prstGeom prst="rect">
            <a:avLst/>
          </a:prstGeom>
        </p:spPr>
      </p:pic>
    </p:spTree>
    <p:extLst>
      <p:ext uri="{BB962C8B-B14F-4D97-AF65-F5344CB8AC3E}">
        <p14:creationId xmlns:p14="http://schemas.microsoft.com/office/powerpoint/2010/main" val="3667550446"/>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BMP</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26" name="组合 25">
            <a:extLst>
              <a:ext uri="{FF2B5EF4-FFF2-40B4-BE49-F238E27FC236}">
                <a16:creationId xmlns:a16="http://schemas.microsoft.com/office/drawing/2014/main" id="{D15F2947-1470-9085-BBF0-0B377BE72640}"/>
              </a:ext>
            </a:extLst>
          </p:cNvPr>
          <p:cNvGrpSpPr/>
          <p:nvPr/>
        </p:nvGrpSpPr>
        <p:grpSpPr>
          <a:xfrm>
            <a:off x="330320" y="1333974"/>
            <a:ext cx="4530923" cy="646231"/>
            <a:chOff x="6848277" y="2516740"/>
            <a:chExt cx="4530923" cy="646231"/>
          </a:xfrm>
        </p:grpSpPr>
        <p:grpSp>
          <p:nvGrpSpPr>
            <p:cNvPr id="27" name="组合 26">
              <a:extLst>
                <a:ext uri="{FF2B5EF4-FFF2-40B4-BE49-F238E27FC236}">
                  <a16:creationId xmlns:a16="http://schemas.microsoft.com/office/drawing/2014/main" id="{5A9945D6-9E3F-3829-1BF1-4C301B6A3E7D}"/>
                </a:ext>
              </a:extLst>
            </p:cNvPr>
            <p:cNvGrpSpPr/>
            <p:nvPr/>
          </p:nvGrpSpPr>
          <p:grpSpPr>
            <a:xfrm rot="16200000">
              <a:off x="6848277" y="2516741"/>
              <a:ext cx="453958" cy="453958"/>
              <a:chOff x="5869021" y="5872413"/>
              <a:chExt cx="453958" cy="453958"/>
            </a:xfrm>
          </p:grpSpPr>
          <p:sp>
            <p:nvSpPr>
              <p:cNvPr id="31" name="矩形 30">
                <a:extLst>
                  <a:ext uri="{FF2B5EF4-FFF2-40B4-BE49-F238E27FC236}">
                    <a16:creationId xmlns:a16="http://schemas.microsoft.com/office/drawing/2014/main" id="{A55EF2A3-7C53-3CE5-3420-2A99B6A940D4}"/>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箭头: V 形 31">
                <a:extLst>
                  <a:ext uri="{FF2B5EF4-FFF2-40B4-BE49-F238E27FC236}">
                    <a16:creationId xmlns:a16="http://schemas.microsoft.com/office/drawing/2014/main" id="{D6447298-3397-6B48-6DC9-A353316E6A03}"/>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19498FB7-0189-9625-0AC9-1134AFFB5E19}"/>
                </a:ext>
              </a:extLst>
            </p:cNvPr>
            <p:cNvGrpSpPr/>
            <p:nvPr/>
          </p:nvGrpSpPr>
          <p:grpSpPr>
            <a:xfrm>
              <a:off x="7430572" y="2516740"/>
              <a:ext cx="3948628" cy="646231"/>
              <a:chOff x="6585160" y="1678126"/>
              <a:chExt cx="3948628" cy="646231"/>
            </a:xfrm>
          </p:grpSpPr>
          <p:sp>
            <p:nvSpPr>
              <p:cNvPr id="29" name="矩形 28">
                <a:extLst>
                  <a:ext uri="{FF2B5EF4-FFF2-40B4-BE49-F238E27FC236}">
                    <a16:creationId xmlns:a16="http://schemas.microsoft.com/office/drawing/2014/main" id="{64D56C0F-3DE6-4776-ACD9-05DADCBEAE36}"/>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0" name="矩形 29">
                <a:extLst>
                  <a:ext uri="{FF2B5EF4-FFF2-40B4-BE49-F238E27FC236}">
                    <a16:creationId xmlns:a16="http://schemas.microsoft.com/office/drawing/2014/main" id="{ED7AA0CC-DFBA-E307-5279-D787969F7393}"/>
                  </a:ext>
                </a:extLst>
              </p:cNvPr>
              <p:cNvSpPr/>
              <p:nvPr/>
            </p:nvSpPr>
            <p:spPr>
              <a:xfrm>
                <a:off x="6585160" y="1678126"/>
                <a:ext cx="2764988" cy="396134"/>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chemeClr val="tx1">
                        <a:lumMod val="65000"/>
                        <a:lumOff val="35000"/>
                      </a:schemeClr>
                    </a:solidFill>
                  </a:rPr>
                  <a:t>R</a:t>
                </a:r>
                <a:r>
                  <a:rPr lang="zh-CN" altLang="en-US" b="1" dirty="0">
                    <a:solidFill>
                      <a:schemeClr val="tx1">
                        <a:lumMod val="65000"/>
                        <a:lumOff val="35000"/>
                      </a:schemeClr>
                    </a:solidFill>
                  </a:rPr>
                  <a:t>通道颜色分割</a:t>
                </a:r>
              </a:p>
            </p:txBody>
          </p:sp>
        </p:grpSp>
      </p:grpSp>
      <p:pic>
        <p:nvPicPr>
          <p:cNvPr id="7" name="图片 6">
            <a:extLst>
              <a:ext uri="{FF2B5EF4-FFF2-40B4-BE49-F238E27FC236}">
                <a16:creationId xmlns:a16="http://schemas.microsoft.com/office/drawing/2014/main" id="{BE9896CC-00C5-4578-B039-775CFA3B0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15" y="1833401"/>
            <a:ext cx="10477500" cy="3609975"/>
          </a:xfrm>
          <a:prstGeom prst="rect">
            <a:avLst/>
          </a:prstGeom>
        </p:spPr>
      </p:pic>
    </p:spTree>
    <p:extLst>
      <p:ext uri="{BB962C8B-B14F-4D97-AF65-F5344CB8AC3E}">
        <p14:creationId xmlns:p14="http://schemas.microsoft.com/office/powerpoint/2010/main" val="1401500219"/>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2338925" y="3543636"/>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实验总结</a:t>
            </a: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PART04</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1228526622"/>
      </p:ext>
    </p:extLst>
  </p:cSld>
  <p:clrMapOvr>
    <a:masterClrMapping/>
  </p:clrMapOvr>
  <p:transition spd="slow" advTm="4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Geometr415 Blk BT" panose="020B0802020204020303" pitchFamily="34" charset="0"/>
                  <a:ea typeface="微软雅黑"/>
                </a:rPr>
                <a:t>项目总结</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0" name="文本框 19">
            <a:extLst>
              <a:ext uri="{FF2B5EF4-FFF2-40B4-BE49-F238E27FC236}">
                <a16:creationId xmlns:a16="http://schemas.microsoft.com/office/drawing/2014/main" id="{FED20479-4184-B4DC-673C-44B32043CAC7}"/>
              </a:ext>
            </a:extLst>
          </p:cNvPr>
          <p:cNvSpPr txBox="1"/>
          <p:nvPr/>
        </p:nvSpPr>
        <p:spPr>
          <a:xfrm>
            <a:off x="925710" y="1859339"/>
            <a:ext cx="10340579" cy="3416320"/>
          </a:xfrm>
          <a:prstGeom prst="rect">
            <a:avLst/>
          </a:prstGeom>
          <a:noFill/>
        </p:spPr>
        <p:txBody>
          <a:bodyPr wrap="square">
            <a:spAutoFit/>
          </a:bodyPr>
          <a:lstStyle/>
          <a:p>
            <a:r>
              <a:rPr lang="zh-CN" altLang="en-US" dirty="0">
                <a:solidFill>
                  <a:schemeClr val="tx1">
                    <a:lumMod val="50000"/>
                    <a:lumOff val="50000"/>
                  </a:schemeClr>
                </a:solidFill>
              </a:rPr>
              <a:t>       在本项目中，在原来实验的基础上新增实现了灰度图的区域生长、</a:t>
            </a:r>
            <a:r>
              <a:rPr lang="en-US" altLang="zh-CN" dirty="0">
                <a:solidFill>
                  <a:schemeClr val="tx1">
                    <a:lumMod val="50000"/>
                    <a:lumOff val="50000"/>
                  </a:schemeClr>
                </a:solidFill>
              </a:rPr>
              <a:t>Gamma</a:t>
            </a:r>
            <a:r>
              <a:rPr lang="zh-CN" altLang="en-US" dirty="0">
                <a:solidFill>
                  <a:schemeClr val="tx1">
                    <a:lumMod val="50000"/>
                    <a:lumOff val="50000"/>
                  </a:schemeClr>
                </a:solidFill>
              </a:rPr>
              <a:t>校正等算法，除此之外，还实现了</a:t>
            </a:r>
            <a:r>
              <a:rPr lang="en-US" altLang="zh-CN" dirty="0">
                <a:solidFill>
                  <a:schemeClr val="tx1">
                    <a:lumMod val="50000"/>
                    <a:lumOff val="50000"/>
                  </a:schemeClr>
                </a:solidFill>
              </a:rPr>
              <a:t>BMP</a:t>
            </a:r>
            <a:r>
              <a:rPr lang="zh-CN" altLang="en-US" dirty="0">
                <a:solidFill>
                  <a:schemeClr val="tx1">
                    <a:lumMod val="50000"/>
                    <a:lumOff val="50000"/>
                  </a:schemeClr>
                </a:solidFill>
              </a:rPr>
              <a:t>图像的多种滤镜和颜色分割算法。在实现</a:t>
            </a:r>
            <a:r>
              <a:rPr lang="en-US" altLang="zh-CN" dirty="0">
                <a:solidFill>
                  <a:schemeClr val="tx1">
                    <a:lumMod val="50000"/>
                    <a:lumOff val="50000"/>
                  </a:schemeClr>
                </a:solidFill>
              </a:rPr>
              <a:t>RAW</a:t>
            </a:r>
            <a:r>
              <a:rPr lang="zh-CN" altLang="en-US" dirty="0">
                <a:solidFill>
                  <a:schemeClr val="tx1">
                    <a:lumMod val="50000"/>
                    <a:lumOff val="50000"/>
                  </a:schemeClr>
                </a:solidFill>
              </a:rPr>
              <a:t>图像区域生长算法是时候，出现了内存超限，运行时间长和没有显示效果图的现象，观察</a:t>
            </a:r>
            <a:r>
              <a:rPr lang="en-US" altLang="zh-CN" dirty="0">
                <a:solidFill>
                  <a:schemeClr val="tx1">
                    <a:lumMod val="50000"/>
                    <a:lumOff val="50000"/>
                  </a:schemeClr>
                </a:solidFill>
              </a:rPr>
              <a:t>ide</a:t>
            </a:r>
            <a:r>
              <a:rPr lang="zh-CN" altLang="en-US" dirty="0">
                <a:solidFill>
                  <a:schemeClr val="tx1">
                    <a:lumMod val="50000"/>
                    <a:lumOff val="50000"/>
                  </a:schemeClr>
                </a:solidFill>
              </a:rPr>
              <a:t>的资源管理窗口，发现程序在执行区域生长函数的时候，内存占用直线上升，通过分析可以判断出程序在该函数中陷入了死循环；经过仔细思考，发现没有对遍历过的邻域进行标记，导致相同邻域点多次进入队列，出现了永远达不到队空、陷入死循环的状态，因此需要使用一个状态数组来对遍历过的点进行标记，经过标记后的点，在遍历邻域过程中只入队一次，能够在遍历执行之后跳出循环，最终成功实现。</a:t>
            </a:r>
            <a:endParaRPr lang="en-US" altLang="zh-CN" dirty="0">
              <a:solidFill>
                <a:schemeClr val="tx1">
                  <a:lumMod val="50000"/>
                  <a:lumOff val="50000"/>
                </a:schemeClr>
              </a:solidFill>
            </a:endParaRPr>
          </a:p>
          <a:p>
            <a:r>
              <a:rPr lang="en-US" altLang="zh-CN" dirty="0">
                <a:solidFill>
                  <a:schemeClr val="tx1">
                    <a:lumMod val="50000"/>
                    <a:lumOff val="50000"/>
                  </a:schemeClr>
                </a:solidFill>
              </a:rPr>
              <a:t>       </a:t>
            </a:r>
            <a:r>
              <a:rPr lang="zh-CN" altLang="en-US" dirty="0">
                <a:solidFill>
                  <a:schemeClr val="tx1">
                    <a:lumMod val="50000"/>
                    <a:lumOff val="50000"/>
                  </a:schemeClr>
                </a:solidFill>
              </a:rPr>
              <a:t>除此之外，在实现</a:t>
            </a:r>
            <a:r>
              <a:rPr lang="en-US" altLang="zh-CN" dirty="0">
                <a:solidFill>
                  <a:schemeClr val="tx1">
                    <a:lumMod val="50000"/>
                    <a:lumOff val="50000"/>
                  </a:schemeClr>
                </a:solidFill>
              </a:rPr>
              <a:t>BMP</a:t>
            </a:r>
            <a:r>
              <a:rPr lang="zh-CN" altLang="en-US" dirty="0">
                <a:solidFill>
                  <a:schemeClr val="tx1">
                    <a:lumMod val="50000"/>
                    <a:lumOff val="50000"/>
                  </a:schemeClr>
                </a:solidFill>
              </a:rPr>
              <a:t>各种操作的算法的时候，对</a:t>
            </a:r>
            <a:r>
              <a:rPr lang="en-US" altLang="zh-CN" dirty="0">
                <a:solidFill>
                  <a:schemeClr val="tx1">
                    <a:lumMod val="50000"/>
                    <a:lumOff val="50000"/>
                  </a:schemeClr>
                </a:solidFill>
              </a:rPr>
              <a:t>BMP</a:t>
            </a:r>
            <a:r>
              <a:rPr lang="zh-CN" altLang="en-US" dirty="0">
                <a:solidFill>
                  <a:schemeClr val="tx1">
                    <a:lumMod val="50000"/>
                    <a:lumOff val="50000"/>
                  </a:schemeClr>
                </a:solidFill>
              </a:rPr>
              <a:t>的存储不是很了解，并不知道能够对三个通道分别进行操作，因此在一开始实现</a:t>
            </a:r>
            <a:r>
              <a:rPr lang="en-US" altLang="zh-CN" dirty="0">
                <a:solidFill>
                  <a:schemeClr val="tx1">
                    <a:lumMod val="50000"/>
                    <a:lumOff val="50000"/>
                  </a:schemeClr>
                </a:solidFill>
              </a:rPr>
              <a:t>BMP</a:t>
            </a:r>
            <a:r>
              <a:rPr lang="zh-CN" altLang="en-US" dirty="0">
                <a:solidFill>
                  <a:schemeClr val="tx1">
                    <a:lumMod val="50000"/>
                    <a:lumOff val="50000"/>
                  </a:schemeClr>
                </a:solidFill>
              </a:rPr>
              <a:t>的高斯平滑的时候，采用了先转换为灰度图在等比例还原</a:t>
            </a:r>
            <a:r>
              <a:rPr lang="en-US" altLang="zh-CN" dirty="0">
                <a:solidFill>
                  <a:schemeClr val="tx1">
                    <a:lumMod val="50000"/>
                    <a:lumOff val="50000"/>
                  </a:schemeClr>
                </a:solidFill>
              </a:rPr>
              <a:t>bmp</a:t>
            </a:r>
            <a:r>
              <a:rPr lang="zh-CN" altLang="en-US" dirty="0">
                <a:solidFill>
                  <a:schemeClr val="tx1">
                    <a:lumMod val="50000"/>
                    <a:lumOff val="50000"/>
                  </a:schemeClr>
                </a:solidFill>
              </a:rPr>
              <a:t>图像的方式，因此出现了通道值越界的问题，导致整张图片变为白色，在经过查阅资料过后，了解到可以分别对</a:t>
            </a:r>
            <a:r>
              <a:rPr lang="en-US" altLang="zh-CN" dirty="0">
                <a:solidFill>
                  <a:schemeClr val="tx1">
                    <a:lumMod val="50000"/>
                    <a:lumOff val="50000"/>
                  </a:schemeClr>
                </a:solidFill>
              </a:rPr>
              <a:t>RGB</a:t>
            </a:r>
            <a:r>
              <a:rPr lang="zh-CN" altLang="en-US" dirty="0">
                <a:solidFill>
                  <a:schemeClr val="tx1">
                    <a:lumMod val="50000"/>
                    <a:lumOff val="50000"/>
                  </a:schemeClr>
                </a:solidFill>
              </a:rPr>
              <a:t>三个通道进行运算，然后在将</a:t>
            </a:r>
            <a:r>
              <a:rPr lang="en-US" altLang="zh-CN" dirty="0">
                <a:solidFill>
                  <a:schemeClr val="tx1">
                    <a:lumMod val="50000"/>
                    <a:lumOff val="50000"/>
                  </a:schemeClr>
                </a:solidFill>
              </a:rPr>
              <a:t>RGB</a:t>
            </a:r>
            <a:r>
              <a:rPr lang="zh-CN" altLang="en-US" dirty="0">
                <a:solidFill>
                  <a:schemeClr val="tx1">
                    <a:lumMod val="50000"/>
                    <a:lumOff val="50000"/>
                  </a:schemeClr>
                </a:solidFill>
              </a:rPr>
              <a:t>数据转化到对应点中，在修改过后，成功实现了</a:t>
            </a:r>
            <a:r>
              <a:rPr lang="en-US" altLang="zh-CN" dirty="0">
                <a:solidFill>
                  <a:schemeClr val="tx1">
                    <a:lumMod val="50000"/>
                    <a:lumOff val="50000"/>
                  </a:schemeClr>
                </a:solidFill>
              </a:rPr>
              <a:t>BMP</a:t>
            </a:r>
            <a:r>
              <a:rPr lang="zh-CN" altLang="en-US" dirty="0">
                <a:solidFill>
                  <a:schemeClr val="tx1">
                    <a:lumMod val="50000"/>
                    <a:lumOff val="50000"/>
                  </a:schemeClr>
                </a:solidFill>
              </a:rPr>
              <a:t>图像的各种操作。</a:t>
            </a:r>
          </a:p>
        </p:txBody>
      </p:sp>
    </p:spTree>
    <p:extLst>
      <p:ext uri="{BB962C8B-B14F-4D97-AF65-F5344CB8AC3E}">
        <p14:creationId xmlns:p14="http://schemas.microsoft.com/office/powerpoint/2010/main" val="1208794995"/>
      </p:ext>
    </p:extLst>
  </p:cSld>
  <p:clrMapOvr>
    <a:masterClrMapping/>
  </p:clrMapOvr>
  <p:transition spd="slow" advTm="4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占位符 31">
            <a:extLst>
              <a:ext uri="{FF2B5EF4-FFF2-40B4-BE49-F238E27FC236}">
                <a16:creationId xmlns:a16="http://schemas.microsoft.com/office/drawing/2014/main" id="{79205E93-353C-2F16-1EEA-C08B80B30B8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effectLst>
            <a:glow>
              <a:schemeClr val="accent1">
                <a:alpha val="40000"/>
              </a:schemeClr>
            </a:glow>
            <a:outerShdw blurRad="50800" dist="50800" dir="5400000" sx="1000" sy="1000" algn="ctr" rotWithShape="0">
              <a:srgbClr val="000000"/>
            </a:outerShdw>
            <a:reflection endPos="0" dist="50800" dir="5400000" sy="-100000" algn="bl" rotWithShape="0"/>
          </a:effectLst>
        </p:spPr>
      </p:pic>
      <p:sp>
        <p:nvSpPr>
          <p:cNvPr id="3" name="矩形 2"/>
          <p:cNvSpPr/>
          <p:nvPr/>
        </p:nvSpPr>
        <p:spPr>
          <a:xfrm>
            <a:off x="1637655" y="1882350"/>
            <a:ext cx="9859019" cy="389613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67164" y="937052"/>
            <a:ext cx="4883903" cy="830997"/>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4800" dirty="0">
                <a:latin typeface="Geometr415 Blk BT" panose="020B0802020204020303" pitchFamily="34" charset="0"/>
              </a:rPr>
              <a:t>CONTENTS</a:t>
            </a:r>
            <a:endParaRPr lang="zh-CN" altLang="en-US" sz="4800" dirty="0">
              <a:latin typeface="Geometr415 Blk BT" panose="020B0802020204020303" pitchFamily="34" charset="0"/>
            </a:endParaRPr>
          </a:p>
        </p:txBody>
      </p:sp>
      <p:grpSp>
        <p:nvGrpSpPr>
          <p:cNvPr id="12" name="组合 11"/>
          <p:cNvGrpSpPr/>
          <p:nvPr/>
        </p:nvGrpSpPr>
        <p:grpSpPr>
          <a:xfrm>
            <a:off x="5685780" y="2237997"/>
            <a:ext cx="5703051" cy="646331"/>
            <a:chOff x="5010151" y="2610534"/>
            <a:chExt cx="5703051" cy="646331"/>
          </a:xfrm>
        </p:grpSpPr>
        <p:grpSp>
          <p:nvGrpSpPr>
            <p:cNvPr id="10" name="组合 9"/>
            <p:cNvGrpSpPr/>
            <p:nvPr/>
          </p:nvGrpSpPr>
          <p:grpSpPr>
            <a:xfrm>
              <a:off x="5010151" y="2610534"/>
              <a:ext cx="723899" cy="646331"/>
              <a:chOff x="5010151" y="2610534"/>
              <a:chExt cx="723899" cy="646331"/>
            </a:xfrm>
          </p:grpSpPr>
          <p:sp>
            <p:nvSpPr>
              <p:cNvPr id="8" name="矩形 7"/>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1</a:t>
                </a:r>
                <a:endParaRPr lang="zh-CN" altLang="en-US" sz="3600" dirty="0">
                  <a:solidFill>
                    <a:schemeClr val="bg1"/>
                  </a:solidFill>
                  <a:latin typeface="Geometr415 Blk BT" panose="020B0802020204020303" pitchFamily="34" charset="0"/>
                </a:endParaRPr>
              </a:p>
            </p:txBody>
          </p:sp>
        </p:grpSp>
        <p:sp>
          <p:nvSpPr>
            <p:cNvPr id="11" name="文本框 10"/>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Geometr415 Blk BT" panose="020B0802020204020303" pitchFamily="34" charset="0"/>
                </a:rPr>
                <a:t>项目架构</a:t>
              </a:r>
            </a:p>
          </p:txBody>
        </p:sp>
      </p:grpSp>
      <p:grpSp>
        <p:nvGrpSpPr>
          <p:cNvPr id="13" name="组合 12"/>
          <p:cNvGrpSpPr/>
          <p:nvPr/>
        </p:nvGrpSpPr>
        <p:grpSpPr>
          <a:xfrm>
            <a:off x="5685780" y="3111020"/>
            <a:ext cx="5703051" cy="646331"/>
            <a:chOff x="5010151" y="2610534"/>
            <a:chExt cx="5703051" cy="646331"/>
          </a:xfrm>
        </p:grpSpPr>
        <p:grpSp>
          <p:nvGrpSpPr>
            <p:cNvPr id="14" name="组合 13"/>
            <p:cNvGrpSpPr/>
            <p:nvPr/>
          </p:nvGrpSpPr>
          <p:grpSpPr>
            <a:xfrm>
              <a:off x="5010151" y="2610534"/>
              <a:ext cx="723899" cy="646331"/>
              <a:chOff x="5010151" y="2610534"/>
              <a:chExt cx="723899" cy="646331"/>
            </a:xfrm>
          </p:grpSpPr>
          <p:sp>
            <p:nvSpPr>
              <p:cNvPr id="16" name="矩形 1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2</a:t>
                </a:r>
                <a:endParaRPr lang="zh-CN" altLang="en-US" sz="3600" dirty="0">
                  <a:solidFill>
                    <a:schemeClr val="bg1"/>
                  </a:solidFill>
                  <a:latin typeface="Geometr415 Blk BT" panose="020B0802020204020303" pitchFamily="34" charset="0"/>
                </a:endParaRPr>
              </a:p>
            </p:txBody>
          </p:sp>
        </p:grpSp>
        <p:sp>
          <p:nvSpPr>
            <p:cNvPr id="15" name="文本框 1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Geometr415 Blk BT" panose="020B0802020204020303" pitchFamily="34" charset="0"/>
                </a:rPr>
                <a:t>模块介绍</a:t>
              </a:r>
            </a:p>
          </p:txBody>
        </p:sp>
      </p:grpSp>
      <p:grpSp>
        <p:nvGrpSpPr>
          <p:cNvPr id="18" name="组合 17"/>
          <p:cNvGrpSpPr/>
          <p:nvPr/>
        </p:nvGrpSpPr>
        <p:grpSpPr>
          <a:xfrm>
            <a:off x="5685780" y="3984043"/>
            <a:ext cx="5703051" cy="646331"/>
            <a:chOff x="5010151" y="2610534"/>
            <a:chExt cx="5703051" cy="646331"/>
          </a:xfrm>
        </p:grpSpPr>
        <p:grpSp>
          <p:nvGrpSpPr>
            <p:cNvPr id="19" name="组合 18"/>
            <p:cNvGrpSpPr/>
            <p:nvPr/>
          </p:nvGrpSpPr>
          <p:grpSpPr>
            <a:xfrm>
              <a:off x="5010151" y="2610534"/>
              <a:ext cx="723899" cy="646331"/>
              <a:chOff x="5010151" y="2610534"/>
              <a:chExt cx="723899" cy="646331"/>
            </a:xfrm>
          </p:grpSpPr>
          <p:sp>
            <p:nvSpPr>
              <p:cNvPr id="21" name="矩形 20"/>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3</a:t>
                </a:r>
                <a:endParaRPr lang="zh-CN" altLang="en-US" sz="3600" dirty="0">
                  <a:solidFill>
                    <a:schemeClr val="bg1"/>
                  </a:solidFill>
                  <a:latin typeface="Geometr415 Blk BT" panose="020B0802020204020303" pitchFamily="34" charset="0"/>
                </a:endParaRPr>
              </a:p>
            </p:txBody>
          </p:sp>
        </p:grpSp>
        <p:sp>
          <p:nvSpPr>
            <p:cNvPr id="20" name="文本框 19"/>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Geometr415 Blk BT" panose="020B0802020204020303" pitchFamily="34" charset="0"/>
                </a:rPr>
                <a:t>效果预览</a:t>
              </a:r>
            </a:p>
          </p:txBody>
        </p:sp>
      </p:grpSp>
      <p:grpSp>
        <p:nvGrpSpPr>
          <p:cNvPr id="23" name="组合 22"/>
          <p:cNvGrpSpPr/>
          <p:nvPr/>
        </p:nvGrpSpPr>
        <p:grpSpPr>
          <a:xfrm>
            <a:off x="5685780" y="4857065"/>
            <a:ext cx="5703051" cy="646331"/>
            <a:chOff x="5010151" y="2610534"/>
            <a:chExt cx="5703051" cy="646331"/>
          </a:xfrm>
        </p:grpSpPr>
        <p:grpSp>
          <p:nvGrpSpPr>
            <p:cNvPr id="24" name="组合 23"/>
            <p:cNvGrpSpPr/>
            <p:nvPr/>
          </p:nvGrpSpPr>
          <p:grpSpPr>
            <a:xfrm>
              <a:off x="5010151" y="2610534"/>
              <a:ext cx="723899" cy="646331"/>
              <a:chOff x="5010151" y="2610534"/>
              <a:chExt cx="723899" cy="646331"/>
            </a:xfrm>
          </p:grpSpPr>
          <p:sp>
            <p:nvSpPr>
              <p:cNvPr id="26" name="矩形 2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4</a:t>
                </a:r>
                <a:endParaRPr lang="zh-CN" altLang="en-US" sz="3600" dirty="0">
                  <a:solidFill>
                    <a:schemeClr val="bg1"/>
                  </a:solidFill>
                  <a:latin typeface="Geometr415 Blk BT" panose="020B0802020204020303" pitchFamily="34" charset="0"/>
                </a:endParaRPr>
              </a:p>
            </p:txBody>
          </p:sp>
        </p:grpSp>
        <p:sp>
          <p:nvSpPr>
            <p:cNvPr id="25" name="文本框 2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latin typeface="Geometr415 Blk BT" panose="020B0802020204020303" pitchFamily="34" charset="0"/>
                </a:rPr>
                <a:t>项目总结</a:t>
              </a:r>
            </a:p>
          </p:txBody>
        </p:sp>
      </p:grpSp>
    </p:spTree>
    <p:extLst>
      <p:ext uri="{BB962C8B-B14F-4D97-AF65-F5344CB8AC3E}">
        <p14:creationId xmlns:p14="http://schemas.microsoft.com/office/powerpoint/2010/main" val="119172820"/>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F894C0-3600-72F9-86ED-7FCD3AA8D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63" y="644943"/>
            <a:ext cx="10802112" cy="3176016"/>
          </a:xfrm>
          <a:prstGeom prst="rect">
            <a:avLst/>
          </a:prstGeom>
        </p:spPr>
      </p:pic>
      <p:sp>
        <p:nvSpPr>
          <p:cNvPr id="3" name="矩形 2"/>
          <p:cNvSpPr/>
          <p:nvPr/>
        </p:nvSpPr>
        <p:spPr>
          <a:xfrm>
            <a:off x="1637655" y="2341863"/>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2164599" y="3038926"/>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THANKYOU</a:t>
            </a:r>
            <a:endParaRPr kumimoji="0" lang="zh-CN" altLang="en-US"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nvGrpSpPr>
          <p:cNvPr id="8" name="组合 7"/>
          <p:cNvGrpSpPr/>
          <p:nvPr/>
        </p:nvGrpSpPr>
        <p:grpSpPr>
          <a:xfrm>
            <a:off x="5869021" y="5726024"/>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2894630688"/>
      </p:ext>
    </p:extLst>
  </p:cSld>
  <p:clrMapOvr>
    <a:masterClrMapping/>
  </p:clrMapOvr>
  <p:transition spd="slow" advTm="4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338925" y="3543636"/>
            <a:ext cx="5839795" cy="769441"/>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4400" b="1" dirty="0">
                <a:latin typeface="Geometr415 Blk BT" panose="020B0802020204020303" pitchFamily="34" charset="0"/>
              </a:rPr>
              <a:t>项目架构</a:t>
            </a: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a:latin typeface="Geometr415 Blk BT" panose="020B0802020204020303" pitchFamily="34" charset="0"/>
              </a:rPr>
              <a:t>PART01</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2841559223"/>
      </p:ext>
    </p:extLst>
  </p:cSld>
  <p:clrMapOvr>
    <a:masterClrMapping/>
  </p:clrMapOvr>
  <p:transition spd="slow" advTm="4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项目架构</a:t>
              </a:r>
            </a:p>
          </p:txBody>
        </p:sp>
      </p:grpSp>
      <p:sp>
        <p:nvSpPr>
          <p:cNvPr id="2" name="矩形 1">
            <a:extLst>
              <a:ext uri="{FF2B5EF4-FFF2-40B4-BE49-F238E27FC236}">
                <a16:creationId xmlns:a16="http://schemas.microsoft.com/office/drawing/2014/main" id="{EC08A9D2-B49E-2779-F9FB-AB749BD50996}"/>
              </a:ext>
            </a:extLst>
          </p:cNvPr>
          <p:cNvSpPr/>
          <p:nvPr/>
        </p:nvSpPr>
        <p:spPr>
          <a:xfrm>
            <a:off x="985838" y="1485899"/>
            <a:ext cx="3157538" cy="45577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tx1">
                    <a:lumMod val="65000"/>
                    <a:lumOff val="35000"/>
                  </a:schemeClr>
                </a:solidFill>
              </a:rPr>
              <a:t>在本项目中，主体框架为</a:t>
            </a:r>
            <a:r>
              <a:rPr lang="en-US" altLang="zh-CN" dirty="0">
                <a:solidFill>
                  <a:schemeClr val="tx1">
                    <a:lumMod val="65000"/>
                    <a:lumOff val="35000"/>
                  </a:schemeClr>
                </a:solidFill>
              </a:rPr>
              <a:t>MFC</a:t>
            </a:r>
            <a:r>
              <a:rPr lang="zh-CN" altLang="en-US" dirty="0">
                <a:solidFill>
                  <a:schemeClr val="tx1">
                    <a:lumMod val="65000"/>
                    <a:lumOff val="35000"/>
                  </a:schemeClr>
                </a:solidFill>
              </a:rPr>
              <a:t>图形界面，在框架中分为</a:t>
            </a:r>
            <a:r>
              <a:rPr lang="en-US" altLang="zh-CN" dirty="0">
                <a:solidFill>
                  <a:schemeClr val="tx1">
                    <a:lumMod val="65000"/>
                    <a:lumOff val="35000"/>
                  </a:schemeClr>
                </a:solidFill>
              </a:rPr>
              <a:t>RAW</a:t>
            </a:r>
            <a:r>
              <a:rPr lang="zh-CN" altLang="en-US" dirty="0">
                <a:solidFill>
                  <a:schemeClr val="tx1">
                    <a:lumMod val="65000"/>
                    <a:lumOff val="35000"/>
                  </a:schemeClr>
                </a:solidFill>
              </a:rPr>
              <a:t>图像操作和</a:t>
            </a:r>
            <a:r>
              <a:rPr lang="en-US" altLang="zh-CN" dirty="0">
                <a:solidFill>
                  <a:schemeClr val="tx1">
                    <a:lumMod val="65000"/>
                    <a:lumOff val="35000"/>
                  </a:schemeClr>
                </a:solidFill>
              </a:rPr>
              <a:t>BMP</a:t>
            </a:r>
            <a:r>
              <a:rPr lang="zh-CN" altLang="en-US" dirty="0">
                <a:solidFill>
                  <a:schemeClr val="tx1">
                    <a:lumMod val="65000"/>
                    <a:lumOff val="35000"/>
                  </a:schemeClr>
                </a:solidFill>
              </a:rPr>
              <a:t>图像操作模块，在</a:t>
            </a:r>
            <a:r>
              <a:rPr lang="en-US" altLang="zh-CN" dirty="0">
                <a:solidFill>
                  <a:schemeClr val="tx1">
                    <a:lumMod val="65000"/>
                    <a:lumOff val="35000"/>
                  </a:schemeClr>
                </a:solidFill>
              </a:rPr>
              <a:t>RAW</a:t>
            </a:r>
            <a:r>
              <a:rPr lang="zh-CN" altLang="en-US" dirty="0">
                <a:solidFill>
                  <a:schemeClr val="tx1">
                    <a:lumMod val="65000"/>
                    <a:lumOff val="35000"/>
                  </a:schemeClr>
                </a:solidFill>
              </a:rPr>
              <a:t>模块中，一共包含边缘检测、灰度变换、滤镜增强、特效显示和空间几何变换</a:t>
            </a:r>
            <a:r>
              <a:rPr lang="en-US" altLang="zh-CN" dirty="0">
                <a:solidFill>
                  <a:schemeClr val="tx1">
                    <a:lumMod val="65000"/>
                    <a:lumOff val="35000"/>
                  </a:schemeClr>
                </a:solidFill>
              </a:rPr>
              <a:t>5</a:t>
            </a:r>
            <a:r>
              <a:rPr lang="zh-CN" altLang="en-US" dirty="0">
                <a:solidFill>
                  <a:schemeClr val="tx1">
                    <a:lumMod val="65000"/>
                    <a:lumOff val="35000"/>
                  </a:schemeClr>
                </a:solidFill>
              </a:rPr>
              <a:t>个基本模块，区域生长作为本模块的特色功能。在</a:t>
            </a:r>
            <a:r>
              <a:rPr lang="en-US" altLang="zh-CN" dirty="0">
                <a:solidFill>
                  <a:schemeClr val="tx1">
                    <a:lumMod val="65000"/>
                    <a:lumOff val="35000"/>
                  </a:schemeClr>
                </a:solidFill>
              </a:rPr>
              <a:t>BMP</a:t>
            </a:r>
            <a:r>
              <a:rPr lang="zh-CN" altLang="en-US" dirty="0">
                <a:solidFill>
                  <a:schemeClr val="tx1">
                    <a:lumMod val="65000"/>
                    <a:lumOff val="35000"/>
                  </a:schemeClr>
                </a:solidFill>
              </a:rPr>
              <a:t>图像操作模块中，包含颜色变换、滤镜增强、边缘检测、特效显示、几何变换</a:t>
            </a:r>
            <a:r>
              <a:rPr lang="en-US" altLang="zh-CN" dirty="0">
                <a:solidFill>
                  <a:schemeClr val="tx1">
                    <a:lumMod val="65000"/>
                    <a:lumOff val="35000"/>
                  </a:schemeClr>
                </a:solidFill>
              </a:rPr>
              <a:t>5</a:t>
            </a:r>
            <a:r>
              <a:rPr lang="zh-CN" altLang="en-US" dirty="0">
                <a:solidFill>
                  <a:schemeClr val="tx1">
                    <a:lumMod val="65000"/>
                    <a:lumOff val="35000"/>
                  </a:schemeClr>
                </a:solidFill>
              </a:rPr>
              <a:t>个基本模块，颜色分割模块作为本项目的特色模块。</a:t>
            </a:r>
          </a:p>
        </p:txBody>
      </p:sp>
      <p:grpSp>
        <p:nvGrpSpPr>
          <p:cNvPr id="25" name="画布 25">
            <a:extLst>
              <a:ext uri="{FF2B5EF4-FFF2-40B4-BE49-F238E27FC236}">
                <a16:creationId xmlns:a16="http://schemas.microsoft.com/office/drawing/2014/main" id="{944EE500-A5AC-BD6C-C343-676A32C87487}"/>
              </a:ext>
            </a:extLst>
          </p:cNvPr>
          <p:cNvGrpSpPr/>
          <p:nvPr/>
        </p:nvGrpSpPr>
        <p:grpSpPr>
          <a:xfrm>
            <a:off x="5232163" y="1573944"/>
            <a:ext cx="6959837" cy="4233862"/>
            <a:chOff x="0" y="0"/>
            <a:chExt cx="5715000" cy="3467100"/>
          </a:xfrm>
        </p:grpSpPr>
        <p:sp>
          <p:nvSpPr>
            <p:cNvPr id="36" name="矩形 35">
              <a:extLst>
                <a:ext uri="{FF2B5EF4-FFF2-40B4-BE49-F238E27FC236}">
                  <a16:creationId xmlns:a16="http://schemas.microsoft.com/office/drawing/2014/main" id="{8069A1E2-F457-6089-66F4-919DF58B693C}"/>
                </a:ext>
              </a:extLst>
            </p:cNvPr>
            <p:cNvSpPr/>
            <p:nvPr/>
          </p:nvSpPr>
          <p:spPr>
            <a:xfrm>
              <a:off x="0" y="0"/>
              <a:ext cx="5715000" cy="3467100"/>
            </a:xfrm>
            <a:prstGeom prst="rect">
              <a:avLst/>
            </a:prstGeom>
            <a:noFill/>
            <a:ln>
              <a:noFill/>
            </a:ln>
          </p:spPr>
        </p:sp>
        <p:sp>
          <p:nvSpPr>
            <p:cNvPr id="37" name="Rectangle 29">
              <a:extLst>
                <a:ext uri="{FF2B5EF4-FFF2-40B4-BE49-F238E27FC236}">
                  <a16:creationId xmlns:a16="http://schemas.microsoft.com/office/drawing/2014/main" id="{5479F03A-CE18-4B6A-6BD7-197FF84C71C6}"/>
                </a:ext>
              </a:extLst>
            </p:cNvPr>
            <p:cNvSpPr>
              <a:spLocks noChangeArrowheads="1"/>
            </p:cNvSpPr>
            <p:nvPr/>
          </p:nvSpPr>
          <p:spPr bwMode="auto">
            <a:xfrm>
              <a:off x="2103336" y="594131"/>
              <a:ext cx="1028671" cy="29743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r>
                <a:rPr lang="zh-CN" sz="900" kern="100">
                  <a:effectLst/>
                  <a:latin typeface="Times New Roman" panose="02020603050405020304" pitchFamily="18" charset="0"/>
                  <a:ea typeface="宋体" panose="02010600030101010101" pitchFamily="2" charset="-122"/>
                </a:rPr>
                <a:t>图像处理系统</a:t>
              </a:r>
              <a:endParaRPr lang="zh-CN" sz="1050" kern="100">
                <a:effectLst/>
                <a:latin typeface="Times New Roman" panose="02020603050405020304" pitchFamily="18" charset="0"/>
                <a:ea typeface="宋体" panose="02010600030101010101" pitchFamily="2" charset="-122"/>
              </a:endParaRPr>
            </a:p>
          </p:txBody>
        </p:sp>
        <p:cxnSp>
          <p:nvCxnSpPr>
            <p:cNvPr id="38" name="Line 30">
              <a:extLst>
                <a:ext uri="{FF2B5EF4-FFF2-40B4-BE49-F238E27FC236}">
                  <a16:creationId xmlns:a16="http://schemas.microsoft.com/office/drawing/2014/main" id="{E7D6EED9-6C22-B437-44A1-FE04D6296F08}"/>
                </a:ext>
              </a:extLst>
            </p:cNvPr>
            <p:cNvCxnSpPr>
              <a:cxnSpLocks noChangeShapeType="1"/>
            </p:cNvCxnSpPr>
            <p:nvPr/>
          </p:nvCxnSpPr>
          <p:spPr bwMode="auto">
            <a:xfrm flipH="1">
              <a:off x="1943450" y="891561"/>
              <a:ext cx="227782" cy="1982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Line 31">
              <a:extLst>
                <a:ext uri="{FF2B5EF4-FFF2-40B4-BE49-F238E27FC236}">
                  <a16:creationId xmlns:a16="http://schemas.microsoft.com/office/drawing/2014/main" id="{E663E3E3-49B4-238B-697B-13772F6015B3}"/>
                </a:ext>
              </a:extLst>
            </p:cNvPr>
            <p:cNvCxnSpPr>
              <a:cxnSpLocks noChangeShapeType="1"/>
            </p:cNvCxnSpPr>
            <p:nvPr/>
          </p:nvCxnSpPr>
          <p:spPr bwMode="auto">
            <a:xfrm>
              <a:off x="2972121" y="891561"/>
              <a:ext cx="229242" cy="2974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Rectangle 32">
              <a:extLst>
                <a:ext uri="{FF2B5EF4-FFF2-40B4-BE49-F238E27FC236}">
                  <a16:creationId xmlns:a16="http://schemas.microsoft.com/office/drawing/2014/main" id="{460021A4-9B8D-D0BC-82A1-C4AE3F19F09E}"/>
                </a:ext>
              </a:extLst>
            </p:cNvPr>
            <p:cNvSpPr>
              <a:spLocks noChangeArrowheads="1"/>
            </p:cNvSpPr>
            <p:nvPr/>
          </p:nvSpPr>
          <p:spPr bwMode="auto">
            <a:xfrm>
              <a:off x="2857500" y="1089847"/>
              <a:ext cx="1028671" cy="2967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en-US" sz="900" kern="100">
                  <a:effectLst/>
                  <a:latin typeface="Times New Roman" panose="02020603050405020304" pitchFamily="18" charset="0"/>
                  <a:ea typeface="宋体" panose="02010600030101010101" pitchFamily="2" charset="-122"/>
                </a:rPr>
                <a:t>BMP</a:t>
              </a:r>
              <a:r>
                <a:rPr lang="zh-CN" sz="900" kern="100">
                  <a:effectLst/>
                  <a:latin typeface="Times New Roman" panose="02020603050405020304" pitchFamily="18" charset="0"/>
                  <a:ea typeface="宋体" panose="02010600030101010101" pitchFamily="2" charset="-122"/>
                </a:rPr>
                <a:t>图像操作</a:t>
              </a:r>
              <a:endParaRPr lang="zh-CN" sz="1050" kern="100">
                <a:effectLst/>
                <a:latin typeface="Times New Roman" panose="02020603050405020304" pitchFamily="18" charset="0"/>
                <a:ea typeface="宋体" panose="02010600030101010101" pitchFamily="2" charset="-122"/>
              </a:endParaRPr>
            </a:p>
          </p:txBody>
        </p:sp>
        <p:sp>
          <p:nvSpPr>
            <p:cNvPr id="41" name="Rectangle 33">
              <a:extLst>
                <a:ext uri="{FF2B5EF4-FFF2-40B4-BE49-F238E27FC236}">
                  <a16:creationId xmlns:a16="http://schemas.microsoft.com/office/drawing/2014/main" id="{B153BBFE-8F61-023C-6077-A513F817D3E9}"/>
                </a:ext>
              </a:extLst>
            </p:cNvPr>
            <p:cNvSpPr>
              <a:spLocks noChangeArrowheads="1"/>
            </p:cNvSpPr>
            <p:nvPr/>
          </p:nvSpPr>
          <p:spPr bwMode="auto">
            <a:xfrm>
              <a:off x="1143292" y="1089847"/>
              <a:ext cx="1051303" cy="2967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ctr"/>
              <a:r>
                <a:rPr lang="en-US" sz="900" kern="100">
                  <a:effectLst/>
                  <a:latin typeface="Times New Roman" panose="02020603050405020304" pitchFamily="18" charset="0"/>
                  <a:ea typeface="宋体" panose="02010600030101010101" pitchFamily="2" charset="-122"/>
                </a:rPr>
                <a:t>RAW</a:t>
              </a:r>
              <a:r>
                <a:rPr lang="zh-CN" sz="900" kern="100">
                  <a:effectLst/>
                  <a:latin typeface="Times New Roman" panose="02020603050405020304" pitchFamily="18" charset="0"/>
                  <a:ea typeface="宋体" panose="02010600030101010101" pitchFamily="2" charset="-122"/>
                </a:rPr>
                <a:t>图像操作</a:t>
              </a:r>
              <a:endParaRPr lang="zh-CN" sz="1050" kern="100">
                <a:effectLst/>
                <a:latin typeface="Times New Roman" panose="02020603050405020304" pitchFamily="18" charset="0"/>
                <a:ea typeface="宋体" panose="02010600030101010101" pitchFamily="2" charset="-122"/>
              </a:endParaRPr>
            </a:p>
          </p:txBody>
        </p:sp>
        <p:cxnSp>
          <p:nvCxnSpPr>
            <p:cNvPr id="42" name="Line 34">
              <a:extLst>
                <a:ext uri="{FF2B5EF4-FFF2-40B4-BE49-F238E27FC236}">
                  <a16:creationId xmlns:a16="http://schemas.microsoft.com/office/drawing/2014/main" id="{64524947-30EC-8E07-E044-0585F293D9C9}"/>
                </a:ext>
              </a:extLst>
            </p:cNvPr>
            <p:cNvCxnSpPr>
              <a:cxnSpLocks noChangeShapeType="1"/>
              <a:stCxn id="40" idx="2"/>
            </p:cNvCxnSpPr>
            <p:nvPr/>
          </p:nvCxnSpPr>
          <p:spPr bwMode="auto">
            <a:xfrm flipH="1">
              <a:off x="3147977" y="1386548"/>
              <a:ext cx="223859" cy="6403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35">
              <a:extLst>
                <a:ext uri="{FF2B5EF4-FFF2-40B4-BE49-F238E27FC236}">
                  <a16:creationId xmlns:a16="http://schemas.microsoft.com/office/drawing/2014/main" id="{38B78D78-C5E4-2B54-6F8D-9CDD9EC02FA2}"/>
                </a:ext>
              </a:extLst>
            </p:cNvPr>
            <p:cNvCxnSpPr>
              <a:cxnSpLocks noChangeShapeType="1"/>
              <a:stCxn id="40" idx="2"/>
            </p:cNvCxnSpPr>
            <p:nvPr/>
          </p:nvCxnSpPr>
          <p:spPr bwMode="auto">
            <a:xfrm flipH="1">
              <a:off x="2766422" y="1386548"/>
              <a:ext cx="605414" cy="32075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 name="Rectangle 36">
              <a:extLst>
                <a:ext uri="{FF2B5EF4-FFF2-40B4-BE49-F238E27FC236}">
                  <a16:creationId xmlns:a16="http://schemas.microsoft.com/office/drawing/2014/main" id="{B6DD84F2-D921-B7FC-1E1E-825255E3810F}"/>
                </a:ext>
              </a:extLst>
            </p:cNvPr>
            <p:cNvSpPr>
              <a:spLocks noChangeArrowheads="1"/>
            </p:cNvSpPr>
            <p:nvPr/>
          </p:nvSpPr>
          <p:spPr bwMode="auto">
            <a:xfrm>
              <a:off x="2323995" y="1706838"/>
              <a:ext cx="686267" cy="26681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颜色变换</a:t>
              </a:r>
              <a:endParaRPr lang="zh-CN" sz="1050" kern="100">
                <a:effectLst/>
                <a:latin typeface="Times New Roman" panose="02020603050405020304" pitchFamily="18" charset="0"/>
                <a:ea typeface="宋体" panose="02010600030101010101" pitchFamily="2" charset="-122"/>
              </a:endParaRPr>
            </a:p>
          </p:txBody>
        </p:sp>
        <p:sp>
          <p:nvSpPr>
            <p:cNvPr id="45" name="Rectangle 37">
              <a:extLst>
                <a:ext uri="{FF2B5EF4-FFF2-40B4-BE49-F238E27FC236}">
                  <a16:creationId xmlns:a16="http://schemas.microsoft.com/office/drawing/2014/main" id="{CC767F7C-9B21-275A-6BB9-ACA1326DA454}"/>
                </a:ext>
              </a:extLst>
            </p:cNvPr>
            <p:cNvSpPr>
              <a:spLocks noChangeArrowheads="1"/>
            </p:cNvSpPr>
            <p:nvPr/>
          </p:nvSpPr>
          <p:spPr bwMode="auto">
            <a:xfrm>
              <a:off x="2804113" y="2019258"/>
              <a:ext cx="685537" cy="2515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滤镜增强</a:t>
              </a:r>
              <a:endParaRPr lang="zh-CN" sz="1050" kern="100">
                <a:effectLst/>
                <a:latin typeface="Times New Roman" panose="02020603050405020304" pitchFamily="18" charset="0"/>
                <a:ea typeface="宋体" panose="02010600030101010101" pitchFamily="2" charset="-122"/>
              </a:endParaRPr>
            </a:p>
          </p:txBody>
        </p:sp>
        <p:cxnSp>
          <p:nvCxnSpPr>
            <p:cNvPr id="46" name="Line 38">
              <a:extLst>
                <a:ext uri="{FF2B5EF4-FFF2-40B4-BE49-F238E27FC236}">
                  <a16:creationId xmlns:a16="http://schemas.microsoft.com/office/drawing/2014/main" id="{B9A75846-49FC-5E42-D6DC-BC2381253E10}"/>
                </a:ext>
              </a:extLst>
            </p:cNvPr>
            <p:cNvCxnSpPr>
              <a:cxnSpLocks noChangeShapeType="1"/>
            </p:cNvCxnSpPr>
            <p:nvPr/>
          </p:nvCxnSpPr>
          <p:spPr bwMode="auto">
            <a:xfrm flipH="1">
              <a:off x="472356" y="1386548"/>
              <a:ext cx="844693" cy="3047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Rectangle 39">
              <a:extLst>
                <a:ext uri="{FF2B5EF4-FFF2-40B4-BE49-F238E27FC236}">
                  <a16:creationId xmlns:a16="http://schemas.microsoft.com/office/drawing/2014/main" id="{3EC487DF-91F1-7602-ACA3-D6DF6363564E}"/>
                </a:ext>
              </a:extLst>
            </p:cNvPr>
            <p:cNvSpPr>
              <a:spLocks noChangeArrowheads="1"/>
            </p:cNvSpPr>
            <p:nvPr/>
          </p:nvSpPr>
          <p:spPr bwMode="auto">
            <a:xfrm>
              <a:off x="1" y="1698558"/>
              <a:ext cx="716280" cy="30253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spAutoFit/>
            </a:bodyPr>
            <a:lstStyle/>
            <a:p>
              <a:pPr algn="just"/>
              <a:r>
                <a:rPr lang="zh-CN" sz="900" kern="100">
                  <a:effectLst/>
                  <a:latin typeface="Times New Roman" panose="02020603050405020304" pitchFamily="18" charset="0"/>
                  <a:ea typeface="宋体" panose="02010600030101010101" pitchFamily="2" charset="-122"/>
                </a:rPr>
                <a:t>灰度变换</a:t>
              </a:r>
              <a:endParaRPr lang="zh-CN" sz="1050" kern="100">
                <a:effectLst/>
                <a:latin typeface="Times New Roman" panose="02020603050405020304" pitchFamily="18" charset="0"/>
                <a:ea typeface="宋体" panose="02010600030101010101" pitchFamily="2" charset="-122"/>
              </a:endParaRPr>
            </a:p>
          </p:txBody>
        </p:sp>
        <p:cxnSp>
          <p:nvCxnSpPr>
            <p:cNvPr id="48" name="Line 40">
              <a:extLst>
                <a:ext uri="{FF2B5EF4-FFF2-40B4-BE49-F238E27FC236}">
                  <a16:creationId xmlns:a16="http://schemas.microsoft.com/office/drawing/2014/main" id="{C93CE00C-6614-F7D0-FDB9-AE46EE46601F}"/>
                </a:ext>
              </a:extLst>
            </p:cNvPr>
            <p:cNvCxnSpPr>
              <a:cxnSpLocks noChangeShapeType="1"/>
            </p:cNvCxnSpPr>
            <p:nvPr/>
          </p:nvCxnSpPr>
          <p:spPr bwMode="auto">
            <a:xfrm flipH="1">
              <a:off x="646164" y="1409876"/>
              <a:ext cx="662905" cy="78950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Rectangle 41">
              <a:extLst>
                <a:ext uri="{FF2B5EF4-FFF2-40B4-BE49-F238E27FC236}">
                  <a16:creationId xmlns:a16="http://schemas.microsoft.com/office/drawing/2014/main" id="{FA2D4D8A-75FD-A5F3-D4BE-2A5A3580C3F8}"/>
                </a:ext>
              </a:extLst>
            </p:cNvPr>
            <p:cNvSpPr>
              <a:spLocks noChangeArrowheads="1"/>
            </p:cNvSpPr>
            <p:nvPr/>
          </p:nvSpPr>
          <p:spPr bwMode="auto">
            <a:xfrm>
              <a:off x="152499" y="2207466"/>
              <a:ext cx="723801" cy="29014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滤镜增强</a:t>
              </a:r>
              <a:endParaRPr lang="zh-CN" sz="1050" kern="100">
                <a:effectLst/>
                <a:latin typeface="Times New Roman" panose="02020603050405020304" pitchFamily="18" charset="0"/>
                <a:ea typeface="宋体" panose="02010600030101010101" pitchFamily="2" charset="-122"/>
              </a:endParaRPr>
            </a:p>
          </p:txBody>
        </p:sp>
        <p:sp>
          <p:nvSpPr>
            <p:cNvPr id="50" name="Rectangle 42">
              <a:extLst>
                <a:ext uri="{FF2B5EF4-FFF2-40B4-BE49-F238E27FC236}">
                  <a16:creationId xmlns:a16="http://schemas.microsoft.com/office/drawing/2014/main" id="{C1072207-7CE2-9C2D-9CD0-C72D3CB4D753}"/>
                </a:ext>
              </a:extLst>
            </p:cNvPr>
            <p:cNvSpPr>
              <a:spLocks noChangeArrowheads="1"/>
            </p:cNvSpPr>
            <p:nvPr/>
          </p:nvSpPr>
          <p:spPr bwMode="auto">
            <a:xfrm>
              <a:off x="3230892" y="2346918"/>
              <a:ext cx="685537" cy="24056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几何变换</a:t>
              </a:r>
              <a:endParaRPr lang="zh-CN" sz="1050" kern="100">
                <a:effectLst/>
                <a:latin typeface="Times New Roman" panose="02020603050405020304" pitchFamily="18" charset="0"/>
                <a:ea typeface="宋体" panose="02010600030101010101" pitchFamily="2" charset="-122"/>
              </a:endParaRPr>
            </a:p>
          </p:txBody>
        </p:sp>
        <p:cxnSp>
          <p:nvCxnSpPr>
            <p:cNvPr id="51" name="Line 43">
              <a:extLst>
                <a:ext uri="{FF2B5EF4-FFF2-40B4-BE49-F238E27FC236}">
                  <a16:creationId xmlns:a16="http://schemas.microsoft.com/office/drawing/2014/main" id="{4C400BB8-F72D-3390-61B8-E5BA2E27F53F}"/>
                </a:ext>
              </a:extLst>
            </p:cNvPr>
            <p:cNvCxnSpPr>
              <a:cxnSpLocks noChangeShapeType="1"/>
              <a:endCxn id="50" idx="0"/>
            </p:cNvCxnSpPr>
            <p:nvPr/>
          </p:nvCxnSpPr>
          <p:spPr bwMode="auto">
            <a:xfrm>
              <a:off x="3371106" y="1394567"/>
              <a:ext cx="202555" cy="95235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 name="Rectangle 44">
              <a:extLst>
                <a:ext uri="{FF2B5EF4-FFF2-40B4-BE49-F238E27FC236}">
                  <a16:creationId xmlns:a16="http://schemas.microsoft.com/office/drawing/2014/main" id="{CD917AA4-BCAA-6DF3-792A-AD2C0BB29DBD}"/>
                </a:ext>
              </a:extLst>
            </p:cNvPr>
            <p:cNvSpPr>
              <a:spLocks noChangeArrowheads="1"/>
            </p:cNvSpPr>
            <p:nvPr/>
          </p:nvSpPr>
          <p:spPr bwMode="auto">
            <a:xfrm>
              <a:off x="3634810" y="1987278"/>
              <a:ext cx="685537" cy="276289"/>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颜色分割</a:t>
              </a:r>
              <a:endParaRPr lang="zh-CN" sz="1050" kern="100">
                <a:effectLst/>
                <a:latin typeface="Times New Roman" panose="02020603050405020304" pitchFamily="18" charset="0"/>
                <a:ea typeface="宋体" panose="02010600030101010101" pitchFamily="2" charset="-122"/>
              </a:endParaRPr>
            </a:p>
          </p:txBody>
        </p:sp>
        <p:cxnSp>
          <p:nvCxnSpPr>
            <p:cNvPr id="53" name="Line 45">
              <a:extLst>
                <a:ext uri="{FF2B5EF4-FFF2-40B4-BE49-F238E27FC236}">
                  <a16:creationId xmlns:a16="http://schemas.microsoft.com/office/drawing/2014/main" id="{C1489C46-ABE7-0CF5-360A-591032F53AEF}"/>
                </a:ext>
              </a:extLst>
            </p:cNvPr>
            <p:cNvCxnSpPr>
              <a:cxnSpLocks noChangeShapeType="1"/>
              <a:endCxn id="52" idx="0"/>
            </p:cNvCxnSpPr>
            <p:nvPr/>
          </p:nvCxnSpPr>
          <p:spPr bwMode="auto">
            <a:xfrm>
              <a:off x="3360344" y="1386548"/>
              <a:ext cx="617235" cy="6007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46">
              <a:extLst>
                <a:ext uri="{FF2B5EF4-FFF2-40B4-BE49-F238E27FC236}">
                  <a16:creationId xmlns:a16="http://schemas.microsoft.com/office/drawing/2014/main" id="{A410C1C1-A472-377C-E82C-A501498B9E51}"/>
                </a:ext>
              </a:extLst>
            </p:cNvPr>
            <p:cNvCxnSpPr>
              <a:cxnSpLocks noChangeShapeType="1"/>
            </p:cNvCxnSpPr>
            <p:nvPr/>
          </p:nvCxnSpPr>
          <p:spPr bwMode="auto">
            <a:xfrm flipH="1">
              <a:off x="1104900" y="1401857"/>
              <a:ext cx="212149" cy="134134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5" name="Rectangle 47">
              <a:extLst>
                <a:ext uri="{FF2B5EF4-FFF2-40B4-BE49-F238E27FC236}">
                  <a16:creationId xmlns:a16="http://schemas.microsoft.com/office/drawing/2014/main" id="{68DD8B21-20CF-8E1F-BE50-FEAD9E6C03D2}"/>
                </a:ext>
              </a:extLst>
            </p:cNvPr>
            <p:cNvSpPr>
              <a:spLocks noChangeArrowheads="1"/>
            </p:cNvSpPr>
            <p:nvPr/>
          </p:nvSpPr>
          <p:spPr bwMode="auto">
            <a:xfrm>
              <a:off x="472357" y="2754372"/>
              <a:ext cx="975444" cy="29743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空间几何变换</a:t>
              </a:r>
              <a:endParaRPr lang="zh-CN" sz="1050" kern="100">
                <a:effectLst/>
                <a:latin typeface="Times New Roman" panose="02020603050405020304" pitchFamily="18" charset="0"/>
                <a:ea typeface="宋体" panose="02010600030101010101" pitchFamily="2" charset="-122"/>
              </a:endParaRPr>
            </a:p>
          </p:txBody>
        </p:sp>
        <p:cxnSp>
          <p:nvCxnSpPr>
            <p:cNvPr id="56" name="Line 48">
              <a:extLst>
                <a:ext uri="{FF2B5EF4-FFF2-40B4-BE49-F238E27FC236}">
                  <a16:creationId xmlns:a16="http://schemas.microsoft.com/office/drawing/2014/main" id="{551832B2-D0E8-FB0D-0ABA-16D41BFFF6C8}"/>
                </a:ext>
              </a:extLst>
            </p:cNvPr>
            <p:cNvCxnSpPr>
              <a:cxnSpLocks noChangeShapeType="1"/>
              <a:endCxn id="58" idx="0"/>
            </p:cNvCxnSpPr>
            <p:nvPr/>
          </p:nvCxnSpPr>
          <p:spPr bwMode="auto">
            <a:xfrm>
              <a:off x="1332567" y="1386548"/>
              <a:ext cx="268115" cy="105220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Line 49">
              <a:extLst>
                <a:ext uri="{FF2B5EF4-FFF2-40B4-BE49-F238E27FC236}">
                  <a16:creationId xmlns:a16="http://schemas.microsoft.com/office/drawing/2014/main" id="{0A57ED15-126A-4A7E-77C2-0A3BA17A715A}"/>
                </a:ext>
              </a:extLst>
            </p:cNvPr>
            <p:cNvCxnSpPr>
              <a:cxnSpLocks noChangeShapeType="1"/>
            </p:cNvCxnSpPr>
            <p:nvPr/>
          </p:nvCxnSpPr>
          <p:spPr bwMode="auto">
            <a:xfrm>
              <a:off x="1341120" y="1401857"/>
              <a:ext cx="373380" cy="7012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Rectangle 50">
              <a:extLst>
                <a:ext uri="{FF2B5EF4-FFF2-40B4-BE49-F238E27FC236}">
                  <a16:creationId xmlns:a16="http://schemas.microsoft.com/office/drawing/2014/main" id="{0788B397-D84B-135A-F1E5-0B63BD5EFD96}"/>
                </a:ext>
              </a:extLst>
            </p:cNvPr>
            <p:cNvSpPr>
              <a:spLocks noChangeArrowheads="1"/>
            </p:cNvSpPr>
            <p:nvPr/>
          </p:nvSpPr>
          <p:spPr bwMode="auto">
            <a:xfrm>
              <a:off x="1257913" y="2438752"/>
              <a:ext cx="685537" cy="2515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特效显示</a:t>
              </a:r>
              <a:endParaRPr lang="zh-CN" sz="1050" kern="100">
                <a:effectLst/>
                <a:latin typeface="Times New Roman" panose="02020603050405020304" pitchFamily="18" charset="0"/>
                <a:ea typeface="宋体" panose="02010600030101010101" pitchFamily="2" charset="-122"/>
              </a:endParaRPr>
            </a:p>
          </p:txBody>
        </p:sp>
        <p:sp>
          <p:nvSpPr>
            <p:cNvPr id="59" name="Rectangle 37">
              <a:extLst>
                <a:ext uri="{FF2B5EF4-FFF2-40B4-BE49-F238E27FC236}">
                  <a16:creationId xmlns:a16="http://schemas.microsoft.com/office/drawing/2014/main" id="{859FF786-CEF8-BFEE-804A-1A68A8F275F3}"/>
                </a:ext>
              </a:extLst>
            </p:cNvPr>
            <p:cNvSpPr>
              <a:spLocks noChangeArrowheads="1"/>
            </p:cNvSpPr>
            <p:nvPr/>
          </p:nvSpPr>
          <p:spPr bwMode="auto">
            <a:xfrm>
              <a:off x="1620180" y="2103120"/>
              <a:ext cx="685165" cy="25146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区域生长</a:t>
              </a:r>
              <a:endParaRPr lang="zh-CN" sz="1050" kern="100">
                <a:effectLst/>
                <a:latin typeface="Times New Roman" panose="02020603050405020304" pitchFamily="18" charset="0"/>
                <a:ea typeface="宋体" panose="02010600030101010101" pitchFamily="2" charset="-122"/>
              </a:endParaRPr>
            </a:p>
          </p:txBody>
        </p:sp>
        <p:cxnSp>
          <p:nvCxnSpPr>
            <p:cNvPr id="60" name="Line 43">
              <a:extLst>
                <a:ext uri="{FF2B5EF4-FFF2-40B4-BE49-F238E27FC236}">
                  <a16:creationId xmlns:a16="http://schemas.microsoft.com/office/drawing/2014/main" id="{2567F833-86F9-5B1C-CDA5-37CE94C7C3F2}"/>
                </a:ext>
              </a:extLst>
            </p:cNvPr>
            <p:cNvCxnSpPr>
              <a:cxnSpLocks noChangeShapeType="1"/>
            </p:cNvCxnSpPr>
            <p:nvPr/>
          </p:nvCxnSpPr>
          <p:spPr bwMode="auto">
            <a:xfrm>
              <a:off x="3896744" y="1227326"/>
              <a:ext cx="599056" cy="1117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Rectangle 44">
              <a:extLst>
                <a:ext uri="{FF2B5EF4-FFF2-40B4-BE49-F238E27FC236}">
                  <a16:creationId xmlns:a16="http://schemas.microsoft.com/office/drawing/2014/main" id="{15AD6FFB-A45A-36D4-7FFA-353EB1563307}"/>
                </a:ext>
              </a:extLst>
            </p:cNvPr>
            <p:cNvSpPr>
              <a:spLocks noChangeArrowheads="1"/>
            </p:cNvSpPr>
            <p:nvPr/>
          </p:nvSpPr>
          <p:spPr bwMode="auto">
            <a:xfrm>
              <a:off x="4191384" y="1663318"/>
              <a:ext cx="685165" cy="2762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特效显示</a:t>
              </a:r>
              <a:endParaRPr lang="zh-CN" sz="1050" kern="100">
                <a:effectLst/>
                <a:latin typeface="Times New Roman" panose="02020603050405020304" pitchFamily="18" charset="0"/>
                <a:ea typeface="宋体" panose="02010600030101010101" pitchFamily="2" charset="-122"/>
              </a:endParaRPr>
            </a:p>
          </p:txBody>
        </p:sp>
        <p:cxnSp>
          <p:nvCxnSpPr>
            <p:cNvPr id="62" name="Line 45">
              <a:extLst>
                <a:ext uri="{FF2B5EF4-FFF2-40B4-BE49-F238E27FC236}">
                  <a16:creationId xmlns:a16="http://schemas.microsoft.com/office/drawing/2014/main" id="{B305D308-A9B6-DBFA-D91F-435E74D38ED0}"/>
                </a:ext>
              </a:extLst>
            </p:cNvPr>
            <p:cNvCxnSpPr>
              <a:cxnSpLocks noChangeShapeType="1"/>
              <a:endCxn id="61" idx="1"/>
            </p:cNvCxnSpPr>
            <p:nvPr/>
          </p:nvCxnSpPr>
          <p:spPr bwMode="auto">
            <a:xfrm>
              <a:off x="3364600" y="1386548"/>
              <a:ext cx="826784" cy="4148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3" name="Rectangle 44">
              <a:extLst>
                <a:ext uri="{FF2B5EF4-FFF2-40B4-BE49-F238E27FC236}">
                  <a16:creationId xmlns:a16="http://schemas.microsoft.com/office/drawing/2014/main" id="{D62FAC0D-C9E4-CA50-CD5A-77EDB6D141A4}"/>
                </a:ext>
              </a:extLst>
            </p:cNvPr>
            <p:cNvSpPr>
              <a:spLocks noChangeArrowheads="1"/>
            </p:cNvSpPr>
            <p:nvPr/>
          </p:nvSpPr>
          <p:spPr bwMode="auto">
            <a:xfrm>
              <a:off x="4485300" y="1079160"/>
              <a:ext cx="685165" cy="2762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边缘检测</a:t>
              </a:r>
              <a:endParaRPr lang="zh-CN" sz="1050" kern="100">
                <a:effectLst/>
                <a:latin typeface="Times New Roman" panose="02020603050405020304" pitchFamily="18" charset="0"/>
                <a:ea typeface="宋体" panose="02010600030101010101" pitchFamily="2" charset="-122"/>
              </a:endParaRPr>
            </a:p>
          </p:txBody>
        </p:sp>
        <p:cxnSp>
          <p:nvCxnSpPr>
            <p:cNvPr id="64" name="Line 43">
              <a:extLst>
                <a:ext uri="{FF2B5EF4-FFF2-40B4-BE49-F238E27FC236}">
                  <a16:creationId xmlns:a16="http://schemas.microsoft.com/office/drawing/2014/main" id="{E34A7D16-8B7D-BB7B-F5C5-AF1FA836A04B}"/>
                </a:ext>
              </a:extLst>
            </p:cNvPr>
            <p:cNvCxnSpPr>
              <a:cxnSpLocks noChangeShapeType="1"/>
            </p:cNvCxnSpPr>
            <p:nvPr/>
          </p:nvCxnSpPr>
          <p:spPr bwMode="auto">
            <a:xfrm>
              <a:off x="561000" y="1238503"/>
              <a:ext cx="598805" cy="1079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 name="Rectangle 44">
              <a:extLst>
                <a:ext uri="{FF2B5EF4-FFF2-40B4-BE49-F238E27FC236}">
                  <a16:creationId xmlns:a16="http://schemas.microsoft.com/office/drawing/2014/main" id="{C54430E6-51E1-C535-0787-56691AA8B139}"/>
                </a:ext>
              </a:extLst>
            </p:cNvPr>
            <p:cNvSpPr>
              <a:spLocks noChangeArrowheads="1"/>
            </p:cNvSpPr>
            <p:nvPr/>
          </p:nvSpPr>
          <p:spPr bwMode="auto">
            <a:xfrm>
              <a:off x="0" y="1079160"/>
              <a:ext cx="685165" cy="2762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ctr" anchorCtr="0" upright="1">
              <a:noAutofit/>
            </a:bodyPr>
            <a:lstStyle/>
            <a:p>
              <a:pPr algn="just"/>
              <a:r>
                <a:rPr lang="zh-CN" sz="900" kern="100">
                  <a:effectLst/>
                  <a:latin typeface="Times New Roman" panose="02020603050405020304" pitchFamily="18" charset="0"/>
                  <a:ea typeface="宋体" panose="02010600030101010101" pitchFamily="2" charset="-122"/>
                </a:rPr>
                <a:t>边缘检测</a:t>
              </a:r>
              <a:endParaRPr lang="zh-CN" sz="1050" kern="100">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482220385"/>
      </p:ext>
    </p:extLst>
  </p:cSld>
  <p:clrMapOvr>
    <a:masterClrMapping/>
  </p:clrMapOvr>
  <p:transition spd="slow" advTm="4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2338925" y="3625604"/>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模块介绍</a:t>
            </a: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PART02</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1864388133"/>
      </p:ext>
    </p:extLst>
  </p:cSld>
  <p:clrMapOvr>
    <a:masterClrMapping/>
  </p:clrMapOvr>
  <p:transition spd="slow" advTm="4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RAW</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7" name="组合 6"/>
          <p:cNvGrpSpPr/>
          <p:nvPr/>
        </p:nvGrpSpPr>
        <p:grpSpPr>
          <a:xfrm>
            <a:off x="997069" y="3836418"/>
            <a:ext cx="4530923" cy="646231"/>
            <a:chOff x="6848277" y="2516740"/>
            <a:chExt cx="4530923" cy="646231"/>
          </a:xfrm>
        </p:grpSpPr>
        <p:grpSp>
          <p:nvGrpSpPr>
            <p:cNvPr id="16" name="组合 15"/>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3" name="组合 22"/>
            <p:cNvGrpSpPr/>
            <p:nvPr/>
          </p:nvGrpSpPr>
          <p:grpSpPr>
            <a:xfrm>
              <a:off x="7430572" y="2516740"/>
              <a:ext cx="3948628" cy="646231"/>
              <a:chOff x="6585160" y="1678126"/>
              <a:chExt cx="3948628" cy="646231"/>
            </a:xfrm>
          </p:grpSpPr>
          <p:sp>
            <p:nvSpPr>
              <p:cNvPr id="24" name="矩形 23"/>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25" name="矩形 24"/>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核心代码</a:t>
                </a:r>
              </a:p>
            </p:txBody>
          </p:sp>
        </p:grpSp>
      </p:grpSp>
      <p:grpSp>
        <p:nvGrpSpPr>
          <p:cNvPr id="33" name="组合 32">
            <a:extLst>
              <a:ext uri="{FF2B5EF4-FFF2-40B4-BE49-F238E27FC236}">
                <a16:creationId xmlns:a16="http://schemas.microsoft.com/office/drawing/2014/main" id="{F464FB78-202B-37C9-E63B-E21885C3A4B1}"/>
              </a:ext>
            </a:extLst>
          </p:cNvPr>
          <p:cNvGrpSpPr/>
          <p:nvPr/>
        </p:nvGrpSpPr>
        <p:grpSpPr>
          <a:xfrm>
            <a:off x="997069" y="1586965"/>
            <a:ext cx="9615565" cy="1896829"/>
            <a:chOff x="6848277" y="2516740"/>
            <a:chExt cx="9615565" cy="1896829"/>
          </a:xfrm>
        </p:grpSpPr>
        <p:grpSp>
          <p:nvGrpSpPr>
            <p:cNvPr id="34" name="组合 33">
              <a:extLst>
                <a:ext uri="{FF2B5EF4-FFF2-40B4-BE49-F238E27FC236}">
                  <a16:creationId xmlns:a16="http://schemas.microsoft.com/office/drawing/2014/main" id="{2EFD94D1-A209-151B-064A-934983E0A94A}"/>
                </a:ext>
              </a:extLst>
            </p:cNvPr>
            <p:cNvGrpSpPr/>
            <p:nvPr/>
          </p:nvGrpSpPr>
          <p:grpSpPr>
            <a:xfrm rot="16200000">
              <a:off x="6848277" y="2516741"/>
              <a:ext cx="453958" cy="453958"/>
              <a:chOff x="5869021" y="5872413"/>
              <a:chExt cx="453958" cy="453958"/>
            </a:xfrm>
          </p:grpSpPr>
          <p:sp>
            <p:nvSpPr>
              <p:cNvPr id="38" name="矩形 37">
                <a:extLst>
                  <a:ext uri="{FF2B5EF4-FFF2-40B4-BE49-F238E27FC236}">
                    <a16:creationId xmlns:a16="http://schemas.microsoft.com/office/drawing/2014/main" id="{19E7DA9B-423D-5724-E295-34C3413C3F54}"/>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箭头: V 形 38">
                <a:extLst>
                  <a:ext uri="{FF2B5EF4-FFF2-40B4-BE49-F238E27FC236}">
                    <a16:creationId xmlns:a16="http://schemas.microsoft.com/office/drawing/2014/main" id="{2B0AA76A-F804-92CD-4C78-29FB9AB384EA}"/>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5" name="组合 34">
              <a:extLst>
                <a:ext uri="{FF2B5EF4-FFF2-40B4-BE49-F238E27FC236}">
                  <a16:creationId xmlns:a16="http://schemas.microsoft.com/office/drawing/2014/main" id="{CEF52262-4C5D-FEC1-0577-7A85F8680933}"/>
                </a:ext>
              </a:extLst>
            </p:cNvPr>
            <p:cNvGrpSpPr/>
            <p:nvPr/>
          </p:nvGrpSpPr>
          <p:grpSpPr>
            <a:xfrm>
              <a:off x="7430572" y="2516740"/>
              <a:ext cx="9033270" cy="1896829"/>
              <a:chOff x="6585160" y="1678126"/>
              <a:chExt cx="9033270" cy="1896829"/>
            </a:xfrm>
          </p:grpSpPr>
          <p:sp>
            <p:nvSpPr>
              <p:cNvPr id="36" name="矩形 35">
                <a:extLst>
                  <a:ext uri="{FF2B5EF4-FFF2-40B4-BE49-F238E27FC236}">
                    <a16:creationId xmlns:a16="http://schemas.microsoft.com/office/drawing/2014/main" id="{80324CB0-BA38-7DAC-91E9-F625A1CA12B6}"/>
                  </a:ext>
                </a:extLst>
              </p:cNvPr>
              <p:cNvSpPr/>
              <p:nvPr/>
            </p:nvSpPr>
            <p:spPr>
              <a:xfrm>
                <a:off x="6585160" y="2030750"/>
                <a:ext cx="9033270" cy="1544205"/>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dirty="0">
                    <a:solidFill>
                      <a:schemeClr val="tx1">
                        <a:lumMod val="50000"/>
                        <a:lumOff val="50000"/>
                      </a:schemeClr>
                    </a:solidFill>
                  </a:rPr>
                  <a:t>Gamma</a:t>
                </a:r>
                <a:r>
                  <a:rPr lang="zh-CN" altLang="en-US" sz="1600" dirty="0">
                    <a:solidFill>
                      <a:schemeClr val="tx1">
                        <a:lumMod val="50000"/>
                        <a:lumOff val="50000"/>
                      </a:schemeClr>
                    </a:solidFill>
                  </a:rPr>
                  <a:t>校正本质上使幂次变换，它的原理如下：首先对图像灰度数组进行遍历，对每一个灰度值进行归一化处理；归一化处理是将灰度值转换为</a:t>
                </a:r>
                <a:r>
                  <a:rPr lang="en-US" altLang="zh-CN" sz="1600" dirty="0">
                    <a:solidFill>
                      <a:schemeClr val="tx1">
                        <a:lumMod val="50000"/>
                        <a:lumOff val="50000"/>
                      </a:schemeClr>
                    </a:solidFill>
                  </a:rPr>
                  <a:t>0-1</a:t>
                </a:r>
                <a:r>
                  <a:rPr lang="zh-CN" altLang="en-US" sz="1600" dirty="0">
                    <a:solidFill>
                      <a:schemeClr val="tx1">
                        <a:lumMod val="50000"/>
                        <a:lumOff val="50000"/>
                      </a:schemeClr>
                    </a:solidFill>
                  </a:rPr>
                  <a:t>之间的实数；归一化处理之后，对每个像素点进行预补偿，即对像素点进行幂次运算，当幂次运算的幂值大于</a:t>
                </a:r>
                <a:r>
                  <a:rPr lang="en-US" altLang="zh-CN" sz="1600" dirty="0">
                    <a:solidFill>
                      <a:schemeClr val="tx1">
                        <a:lumMod val="50000"/>
                        <a:lumOff val="50000"/>
                      </a:schemeClr>
                    </a:solidFill>
                  </a:rPr>
                  <a:t>1</a:t>
                </a:r>
                <a:r>
                  <a:rPr lang="zh-CN" altLang="en-US" sz="1600" dirty="0">
                    <a:solidFill>
                      <a:schemeClr val="tx1">
                        <a:lumMod val="50000"/>
                        <a:lumOff val="50000"/>
                      </a:schemeClr>
                    </a:solidFill>
                  </a:rPr>
                  <a:t>的时候，</a:t>
                </a:r>
                <a:r>
                  <a:rPr lang="en-US" altLang="zh-CN" sz="1600" dirty="0">
                    <a:solidFill>
                      <a:schemeClr val="tx1">
                        <a:lumMod val="50000"/>
                        <a:lumOff val="50000"/>
                      </a:schemeClr>
                    </a:solidFill>
                  </a:rPr>
                  <a:t>Gamma</a:t>
                </a:r>
                <a:r>
                  <a:rPr lang="zh-CN" altLang="en-US" sz="1600" dirty="0">
                    <a:solidFill>
                      <a:schemeClr val="tx1">
                        <a:lumMod val="50000"/>
                        <a:lumOff val="50000"/>
                      </a:schemeClr>
                    </a:solidFill>
                  </a:rPr>
                  <a:t>校正之后的图像比原图像偏白，而幂值小于</a:t>
                </a:r>
                <a:r>
                  <a:rPr lang="en-US" altLang="zh-CN" sz="1600" dirty="0">
                    <a:solidFill>
                      <a:schemeClr val="tx1">
                        <a:lumMod val="50000"/>
                        <a:lumOff val="50000"/>
                      </a:schemeClr>
                    </a:solidFill>
                  </a:rPr>
                  <a:t>1</a:t>
                </a:r>
                <a:r>
                  <a:rPr lang="zh-CN" altLang="en-US" sz="1600" dirty="0">
                    <a:solidFill>
                      <a:schemeClr val="tx1">
                        <a:lumMod val="50000"/>
                        <a:lumOff val="50000"/>
                      </a:schemeClr>
                    </a:solidFill>
                  </a:rPr>
                  <a:t>的时候，校正后的图像会偏暗的；经过预补偿之后，再对每个点的灰度值进型反归一化处理，即将归一化后的实数转换为</a:t>
                </a:r>
                <a:r>
                  <a:rPr lang="en-US" altLang="zh-CN" sz="1600" dirty="0">
                    <a:solidFill>
                      <a:schemeClr val="tx1">
                        <a:lumMod val="50000"/>
                        <a:lumOff val="50000"/>
                      </a:schemeClr>
                    </a:solidFill>
                  </a:rPr>
                  <a:t>0-255</a:t>
                </a:r>
                <a:r>
                  <a:rPr lang="zh-CN" altLang="en-US" sz="1600" dirty="0">
                    <a:solidFill>
                      <a:schemeClr val="tx1">
                        <a:lumMod val="50000"/>
                        <a:lumOff val="50000"/>
                      </a:schemeClr>
                    </a:solidFill>
                  </a:rPr>
                  <a:t>之间的实数。</a:t>
                </a:r>
              </a:p>
            </p:txBody>
          </p:sp>
          <p:sp>
            <p:nvSpPr>
              <p:cNvPr id="37" name="矩形 36">
                <a:extLst>
                  <a:ext uri="{FF2B5EF4-FFF2-40B4-BE49-F238E27FC236}">
                    <a16:creationId xmlns:a16="http://schemas.microsoft.com/office/drawing/2014/main" id="{2F3D7132-954C-D194-7C64-7F913474B4F2}"/>
                  </a:ext>
                </a:extLst>
              </p:cNvPr>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chemeClr val="tx1">
                        <a:lumMod val="65000"/>
                        <a:lumOff val="35000"/>
                      </a:schemeClr>
                    </a:solidFill>
                  </a:rPr>
                  <a:t>Gamma</a:t>
                </a:r>
                <a:r>
                  <a:rPr lang="zh-CN" altLang="en-US" b="1" dirty="0">
                    <a:solidFill>
                      <a:schemeClr val="tx1">
                        <a:lumMod val="65000"/>
                        <a:lumOff val="35000"/>
                      </a:schemeClr>
                    </a:solidFill>
                  </a:rPr>
                  <a:t>校正</a:t>
                </a:r>
              </a:p>
            </p:txBody>
          </p:sp>
        </p:grpSp>
      </p:grpSp>
      <p:pic>
        <p:nvPicPr>
          <p:cNvPr id="8" name="图片 7">
            <a:extLst>
              <a:ext uri="{FF2B5EF4-FFF2-40B4-BE49-F238E27FC236}">
                <a16:creationId xmlns:a16="http://schemas.microsoft.com/office/drawing/2014/main" id="{101C9D31-369E-AB3E-0847-12AA41D34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741" y="4290377"/>
            <a:ext cx="8001000" cy="2228850"/>
          </a:xfrm>
          <a:prstGeom prst="rect">
            <a:avLst/>
          </a:prstGeom>
        </p:spPr>
      </p:pic>
    </p:spTree>
    <p:extLst>
      <p:ext uri="{BB962C8B-B14F-4D97-AF65-F5344CB8AC3E}">
        <p14:creationId xmlns:p14="http://schemas.microsoft.com/office/powerpoint/2010/main" val="1962172049"/>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BC2A329-3FD0-6039-5D6D-0C4BFA1A4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111" y="2329349"/>
            <a:ext cx="5581650" cy="3886200"/>
          </a:xfrm>
          <a:prstGeom prst="rect">
            <a:avLst/>
          </a:prstGeom>
        </p:spPr>
      </p:pic>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RAW</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7" name="组合 6"/>
          <p:cNvGrpSpPr/>
          <p:nvPr/>
        </p:nvGrpSpPr>
        <p:grpSpPr>
          <a:xfrm>
            <a:off x="4388795" y="1829922"/>
            <a:ext cx="4530923" cy="646231"/>
            <a:chOff x="6848277" y="2516740"/>
            <a:chExt cx="4530923" cy="646231"/>
          </a:xfrm>
        </p:grpSpPr>
        <p:grpSp>
          <p:nvGrpSpPr>
            <p:cNvPr id="16" name="组合 15"/>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3" name="组合 22"/>
            <p:cNvGrpSpPr/>
            <p:nvPr/>
          </p:nvGrpSpPr>
          <p:grpSpPr>
            <a:xfrm>
              <a:off x="7430572" y="2516740"/>
              <a:ext cx="3948628" cy="646231"/>
              <a:chOff x="6585160" y="1678126"/>
              <a:chExt cx="3948628" cy="646231"/>
            </a:xfrm>
          </p:grpSpPr>
          <p:sp>
            <p:nvSpPr>
              <p:cNvPr id="24" name="矩形 23"/>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25" name="矩形 24"/>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核心代码</a:t>
                </a:r>
              </a:p>
            </p:txBody>
          </p:sp>
        </p:grpSp>
      </p:grpSp>
      <p:grpSp>
        <p:nvGrpSpPr>
          <p:cNvPr id="33" name="组合 32">
            <a:extLst>
              <a:ext uri="{FF2B5EF4-FFF2-40B4-BE49-F238E27FC236}">
                <a16:creationId xmlns:a16="http://schemas.microsoft.com/office/drawing/2014/main" id="{F464FB78-202B-37C9-E63B-E21885C3A4B1}"/>
              </a:ext>
            </a:extLst>
          </p:cNvPr>
          <p:cNvGrpSpPr/>
          <p:nvPr/>
        </p:nvGrpSpPr>
        <p:grpSpPr>
          <a:xfrm>
            <a:off x="660877" y="1829922"/>
            <a:ext cx="2824270" cy="4260553"/>
            <a:chOff x="6848277" y="2516740"/>
            <a:chExt cx="2824270" cy="4260553"/>
          </a:xfrm>
        </p:grpSpPr>
        <p:grpSp>
          <p:nvGrpSpPr>
            <p:cNvPr id="34" name="组合 33">
              <a:extLst>
                <a:ext uri="{FF2B5EF4-FFF2-40B4-BE49-F238E27FC236}">
                  <a16:creationId xmlns:a16="http://schemas.microsoft.com/office/drawing/2014/main" id="{2EFD94D1-A209-151B-064A-934983E0A94A}"/>
                </a:ext>
              </a:extLst>
            </p:cNvPr>
            <p:cNvGrpSpPr/>
            <p:nvPr/>
          </p:nvGrpSpPr>
          <p:grpSpPr>
            <a:xfrm rot="16200000">
              <a:off x="6848277" y="2516741"/>
              <a:ext cx="453958" cy="453958"/>
              <a:chOff x="5869021" y="5872413"/>
              <a:chExt cx="453958" cy="453958"/>
            </a:xfrm>
          </p:grpSpPr>
          <p:sp>
            <p:nvSpPr>
              <p:cNvPr id="38" name="矩形 37">
                <a:extLst>
                  <a:ext uri="{FF2B5EF4-FFF2-40B4-BE49-F238E27FC236}">
                    <a16:creationId xmlns:a16="http://schemas.microsoft.com/office/drawing/2014/main" id="{19E7DA9B-423D-5724-E295-34C3413C3F54}"/>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箭头: V 形 38">
                <a:extLst>
                  <a:ext uri="{FF2B5EF4-FFF2-40B4-BE49-F238E27FC236}">
                    <a16:creationId xmlns:a16="http://schemas.microsoft.com/office/drawing/2014/main" id="{2B0AA76A-F804-92CD-4C78-29FB9AB384EA}"/>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5" name="组合 34">
              <a:extLst>
                <a:ext uri="{FF2B5EF4-FFF2-40B4-BE49-F238E27FC236}">
                  <a16:creationId xmlns:a16="http://schemas.microsoft.com/office/drawing/2014/main" id="{CEF52262-4C5D-FEC1-0577-7A85F8680933}"/>
                </a:ext>
              </a:extLst>
            </p:cNvPr>
            <p:cNvGrpSpPr/>
            <p:nvPr/>
          </p:nvGrpSpPr>
          <p:grpSpPr>
            <a:xfrm>
              <a:off x="7430572" y="2516740"/>
              <a:ext cx="2241975" cy="4260553"/>
              <a:chOff x="6585160" y="1678126"/>
              <a:chExt cx="2241975" cy="4260553"/>
            </a:xfrm>
          </p:grpSpPr>
          <p:sp>
            <p:nvSpPr>
              <p:cNvPr id="36" name="矩形 35">
                <a:extLst>
                  <a:ext uri="{FF2B5EF4-FFF2-40B4-BE49-F238E27FC236}">
                    <a16:creationId xmlns:a16="http://schemas.microsoft.com/office/drawing/2014/main" id="{80324CB0-BA38-7DAC-91E9-F625A1CA12B6}"/>
                  </a:ext>
                </a:extLst>
              </p:cNvPr>
              <p:cNvSpPr/>
              <p:nvPr/>
            </p:nvSpPr>
            <p:spPr>
              <a:xfrm>
                <a:off x="6585161" y="2030750"/>
                <a:ext cx="2241974" cy="3907929"/>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tx1">
                        <a:lumMod val="50000"/>
                        <a:lumOff val="50000"/>
                      </a:schemeClr>
                    </a:solidFill>
                  </a:rPr>
                  <a:t>位图切割实际上是对为平面进行二值化处理，将一半区间的灰度值置为</a:t>
                </a:r>
                <a:r>
                  <a:rPr lang="en-US" altLang="zh-CN" sz="1600" dirty="0">
                    <a:solidFill>
                      <a:schemeClr val="tx1">
                        <a:lumMod val="50000"/>
                        <a:lumOff val="50000"/>
                      </a:schemeClr>
                    </a:solidFill>
                  </a:rPr>
                  <a:t>0</a:t>
                </a:r>
                <a:r>
                  <a:rPr lang="zh-CN" altLang="en-US" sz="1600" dirty="0">
                    <a:solidFill>
                      <a:schemeClr val="tx1">
                        <a:lumMod val="50000"/>
                        <a:lumOff val="50000"/>
                      </a:schemeClr>
                    </a:solidFill>
                  </a:rPr>
                  <a:t>，将另外一半区间的灰度值置为</a:t>
                </a:r>
                <a:r>
                  <a:rPr lang="en-US" altLang="zh-CN" sz="1600" dirty="0">
                    <a:solidFill>
                      <a:schemeClr val="tx1">
                        <a:lumMod val="50000"/>
                        <a:lumOff val="50000"/>
                      </a:schemeClr>
                    </a:solidFill>
                  </a:rPr>
                  <a:t>255</a:t>
                </a:r>
                <a:r>
                  <a:rPr lang="zh-CN" altLang="en-US" sz="1600" dirty="0">
                    <a:solidFill>
                      <a:schemeClr val="tx1">
                        <a:lumMod val="50000"/>
                        <a:lumOff val="50000"/>
                      </a:schemeClr>
                    </a:solidFill>
                  </a:rPr>
                  <a:t>。位从高到低依次降低的时候，位图切割出来的大小是逐渐减小的，而区间数是呈指数增长的。因此只需要将位平面从高到低依次变换灰度值并将图像打印出来即可完成位图的切割。</a:t>
                </a:r>
              </a:p>
            </p:txBody>
          </p:sp>
          <p:sp>
            <p:nvSpPr>
              <p:cNvPr id="37" name="矩形 36">
                <a:extLst>
                  <a:ext uri="{FF2B5EF4-FFF2-40B4-BE49-F238E27FC236}">
                    <a16:creationId xmlns:a16="http://schemas.microsoft.com/office/drawing/2014/main" id="{2F3D7132-954C-D194-7C64-7F913474B4F2}"/>
                  </a:ext>
                </a:extLst>
              </p:cNvPr>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位图分割</a:t>
                </a:r>
              </a:p>
            </p:txBody>
          </p:sp>
        </p:grpSp>
      </p:grpSp>
    </p:spTree>
    <p:extLst>
      <p:ext uri="{BB962C8B-B14F-4D97-AF65-F5344CB8AC3E}">
        <p14:creationId xmlns:p14="http://schemas.microsoft.com/office/powerpoint/2010/main" val="124020572"/>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RAW</a:t>
              </a:r>
              <a:r>
                <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图像操作</a:t>
              </a:r>
            </a:p>
          </p:txBody>
        </p:sp>
      </p:grpSp>
      <p:grpSp>
        <p:nvGrpSpPr>
          <p:cNvPr id="40" name="组合 39">
            <a:extLst>
              <a:ext uri="{FF2B5EF4-FFF2-40B4-BE49-F238E27FC236}">
                <a16:creationId xmlns:a16="http://schemas.microsoft.com/office/drawing/2014/main" id="{1C30AA24-1994-AD7F-6770-6F91E0C788FE}"/>
              </a:ext>
            </a:extLst>
          </p:cNvPr>
          <p:cNvGrpSpPr/>
          <p:nvPr/>
        </p:nvGrpSpPr>
        <p:grpSpPr>
          <a:xfrm>
            <a:off x="709443" y="1213854"/>
            <a:ext cx="4530923" cy="646231"/>
            <a:chOff x="6848277" y="2516740"/>
            <a:chExt cx="4530923" cy="646231"/>
          </a:xfrm>
        </p:grpSpPr>
        <p:grpSp>
          <p:nvGrpSpPr>
            <p:cNvPr id="41" name="组合 40">
              <a:extLst>
                <a:ext uri="{FF2B5EF4-FFF2-40B4-BE49-F238E27FC236}">
                  <a16:creationId xmlns:a16="http://schemas.microsoft.com/office/drawing/2014/main" id="{74C9809E-7DAF-59FF-C166-B98E9716EF32}"/>
                </a:ext>
              </a:extLst>
            </p:cNvPr>
            <p:cNvGrpSpPr/>
            <p:nvPr/>
          </p:nvGrpSpPr>
          <p:grpSpPr>
            <a:xfrm rot="16200000">
              <a:off x="6848277" y="2516741"/>
              <a:ext cx="453958" cy="453958"/>
              <a:chOff x="5869021" y="5872413"/>
              <a:chExt cx="453958" cy="453958"/>
            </a:xfrm>
          </p:grpSpPr>
          <p:sp>
            <p:nvSpPr>
              <p:cNvPr id="46" name="矩形 45">
                <a:extLst>
                  <a:ext uri="{FF2B5EF4-FFF2-40B4-BE49-F238E27FC236}">
                    <a16:creationId xmlns:a16="http://schemas.microsoft.com/office/drawing/2014/main" id="{8CD824B3-FE67-FCA9-B3C1-0CC9ED9CEBF7}"/>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7" name="箭头: V 形 46">
                <a:extLst>
                  <a:ext uri="{FF2B5EF4-FFF2-40B4-BE49-F238E27FC236}">
                    <a16:creationId xmlns:a16="http://schemas.microsoft.com/office/drawing/2014/main" id="{EEA6B880-95E4-7396-F8DF-C4622530BA13}"/>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42" name="组合 41">
              <a:extLst>
                <a:ext uri="{FF2B5EF4-FFF2-40B4-BE49-F238E27FC236}">
                  <a16:creationId xmlns:a16="http://schemas.microsoft.com/office/drawing/2014/main" id="{695F4D17-B3BD-BF8B-B407-6A7DBAB95DFA}"/>
                </a:ext>
              </a:extLst>
            </p:cNvPr>
            <p:cNvGrpSpPr/>
            <p:nvPr/>
          </p:nvGrpSpPr>
          <p:grpSpPr>
            <a:xfrm>
              <a:off x="7430572" y="2516740"/>
              <a:ext cx="3948628" cy="646231"/>
              <a:chOff x="6585160" y="1678126"/>
              <a:chExt cx="3948628" cy="646231"/>
            </a:xfrm>
          </p:grpSpPr>
          <p:sp>
            <p:nvSpPr>
              <p:cNvPr id="44" name="矩形 43">
                <a:extLst>
                  <a:ext uri="{FF2B5EF4-FFF2-40B4-BE49-F238E27FC236}">
                    <a16:creationId xmlns:a16="http://schemas.microsoft.com/office/drawing/2014/main" id="{3BDECA60-C33F-E5D8-8ABC-E3CF8BD23BE1}"/>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45" name="矩形 44">
                <a:extLst>
                  <a:ext uri="{FF2B5EF4-FFF2-40B4-BE49-F238E27FC236}">
                    <a16:creationId xmlns:a16="http://schemas.microsoft.com/office/drawing/2014/main" id="{14C48759-ADD3-9678-F768-59D3CB2E80CC}"/>
                  </a:ext>
                </a:extLst>
              </p:cNvPr>
              <p:cNvSpPr/>
              <p:nvPr/>
            </p:nvSpPr>
            <p:spPr>
              <a:xfrm>
                <a:off x="6585160" y="1678126"/>
                <a:ext cx="3177700" cy="396134"/>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区域生长算法</a:t>
                </a:r>
              </a:p>
            </p:txBody>
          </p:sp>
        </p:grpSp>
      </p:grpSp>
      <p:grpSp>
        <p:nvGrpSpPr>
          <p:cNvPr id="28" name="组合 27">
            <a:extLst>
              <a:ext uri="{FF2B5EF4-FFF2-40B4-BE49-F238E27FC236}">
                <a16:creationId xmlns:a16="http://schemas.microsoft.com/office/drawing/2014/main" id="{6ED243AB-851E-8214-AFC5-D3361C6168AB}"/>
              </a:ext>
            </a:extLst>
          </p:cNvPr>
          <p:cNvGrpSpPr/>
          <p:nvPr/>
        </p:nvGrpSpPr>
        <p:grpSpPr>
          <a:xfrm>
            <a:off x="709443" y="3599100"/>
            <a:ext cx="4530923" cy="646231"/>
            <a:chOff x="6848277" y="2516740"/>
            <a:chExt cx="4530923" cy="646231"/>
          </a:xfrm>
        </p:grpSpPr>
        <p:grpSp>
          <p:nvGrpSpPr>
            <p:cNvPr id="29" name="组合 28">
              <a:extLst>
                <a:ext uri="{FF2B5EF4-FFF2-40B4-BE49-F238E27FC236}">
                  <a16:creationId xmlns:a16="http://schemas.microsoft.com/office/drawing/2014/main" id="{8949FCC2-90F5-4DFB-1265-03857F2343DC}"/>
                </a:ext>
              </a:extLst>
            </p:cNvPr>
            <p:cNvGrpSpPr/>
            <p:nvPr/>
          </p:nvGrpSpPr>
          <p:grpSpPr>
            <a:xfrm rot="16200000">
              <a:off x="6848277" y="2516741"/>
              <a:ext cx="453958" cy="453958"/>
              <a:chOff x="5869021" y="5872413"/>
              <a:chExt cx="453958" cy="453958"/>
            </a:xfrm>
          </p:grpSpPr>
          <p:sp>
            <p:nvSpPr>
              <p:cNvPr id="48" name="矩形 47">
                <a:extLst>
                  <a:ext uri="{FF2B5EF4-FFF2-40B4-BE49-F238E27FC236}">
                    <a16:creationId xmlns:a16="http://schemas.microsoft.com/office/drawing/2014/main" id="{80769208-DAF2-EEE7-F0EE-C3CADF97CDAE}"/>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9" name="箭头: V 形 48">
                <a:extLst>
                  <a:ext uri="{FF2B5EF4-FFF2-40B4-BE49-F238E27FC236}">
                    <a16:creationId xmlns:a16="http://schemas.microsoft.com/office/drawing/2014/main" id="{FEDAA0BD-700D-0857-19FB-FB0C713BB174}"/>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0" name="组合 29">
              <a:extLst>
                <a:ext uri="{FF2B5EF4-FFF2-40B4-BE49-F238E27FC236}">
                  <a16:creationId xmlns:a16="http://schemas.microsoft.com/office/drawing/2014/main" id="{AE4180BA-9F2D-E721-5A9E-A84FD2956CD8}"/>
                </a:ext>
              </a:extLst>
            </p:cNvPr>
            <p:cNvGrpSpPr/>
            <p:nvPr/>
          </p:nvGrpSpPr>
          <p:grpSpPr>
            <a:xfrm>
              <a:off x="7430572" y="2516740"/>
              <a:ext cx="3948628" cy="646231"/>
              <a:chOff x="6585160" y="1678126"/>
              <a:chExt cx="3948628" cy="646231"/>
            </a:xfrm>
          </p:grpSpPr>
          <p:sp>
            <p:nvSpPr>
              <p:cNvPr id="31" name="矩形 30">
                <a:extLst>
                  <a:ext uri="{FF2B5EF4-FFF2-40B4-BE49-F238E27FC236}">
                    <a16:creationId xmlns:a16="http://schemas.microsoft.com/office/drawing/2014/main" id="{4E5AA251-1DF9-86D6-922C-690522830247}"/>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32" name="矩形 31">
                <a:extLst>
                  <a:ext uri="{FF2B5EF4-FFF2-40B4-BE49-F238E27FC236}">
                    <a16:creationId xmlns:a16="http://schemas.microsoft.com/office/drawing/2014/main" id="{D468AACB-592A-A9F4-4414-1F49DAE1C529}"/>
                  </a:ext>
                </a:extLst>
              </p:cNvPr>
              <p:cNvSpPr/>
              <p:nvPr/>
            </p:nvSpPr>
            <p:spPr>
              <a:xfrm>
                <a:off x="6585160" y="1678126"/>
                <a:ext cx="3177700" cy="396134"/>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核心代码</a:t>
                </a:r>
              </a:p>
            </p:txBody>
          </p:sp>
        </p:grpSp>
      </p:grpSp>
      <p:sp>
        <p:nvSpPr>
          <p:cNvPr id="25" name="文本框 24">
            <a:extLst>
              <a:ext uri="{FF2B5EF4-FFF2-40B4-BE49-F238E27FC236}">
                <a16:creationId xmlns:a16="http://schemas.microsoft.com/office/drawing/2014/main" id="{D137B0FD-0C58-D7A2-E9D3-F136092FDC6E}"/>
              </a:ext>
            </a:extLst>
          </p:cNvPr>
          <p:cNvSpPr txBox="1"/>
          <p:nvPr/>
        </p:nvSpPr>
        <p:spPr>
          <a:xfrm>
            <a:off x="1203810" y="1609989"/>
            <a:ext cx="10278747" cy="2031325"/>
          </a:xfrm>
          <a:prstGeom prst="rect">
            <a:avLst/>
          </a:prstGeom>
          <a:noFill/>
        </p:spPr>
        <p:txBody>
          <a:bodyPr wrap="square">
            <a:spAutoFit/>
          </a:bodyPr>
          <a:lstStyle/>
          <a:p>
            <a:r>
              <a:rPr lang="zh-CN" altLang="en-US" dirty="0">
                <a:solidFill>
                  <a:schemeClr val="tx1">
                    <a:lumMod val="50000"/>
                    <a:lumOff val="50000"/>
                  </a:schemeClr>
                </a:solidFill>
              </a:rPr>
              <a:t>区域生长是把一幅图像分成许多小区域，在本次大作业中，我将图像分割成单个像素。然后将某一像素作为种子点，对其所有邻域进行运算，若邻域中有像素与种子相似，则该像素数与该区域，依次重复上述过程，知道图像中所有区域的点考查完毕为止。实现方法：首先对定义一个种子点，定义队列数据结构，将种子点进行入队操作，定义一个标识数组来对像素点的遍历与否进行标记，在非队空条件下进行循环，依次遍历种子点的邻域，若邻域位相似点，则对该点进行入队操作，使用</a:t>
            </a:r>
            <a:r>
              <a:rPr lang="en-US" altLang="zh-CN" dirty="0" err="1">
                <a:solidFill>
                  <a:schemeClr val="tx1">
                    <a:lumMod val="50000"/>
                    <a:lumOff val="50000"/>
                  </a:schemeClr>
                </a:solidFill>
              </a:rPr>
              <a:t>NewImage</a:t>
            </a:r>
            <a:r>
              <a:rPr lang="zh-CN" altLang="en-US" dirty="0">
                <a:solidFill>
                  <a:schemeClr val="tx1">
                    <a:lumMod val="50000"/>
                    <a:lumOff val="50000"/>
                  </a:schemeClr>
                </a:solidFill>
              </a:rPr>
              <a:t>数组将该点对应的坐标的灰度值进行存储，然后对该点进行标记，在邻域遍历完成之后将队头元素弹出，然后再对下一个对头元素的坐标点进行遍历。</a:t>
            </a:r>
          </a:p>
        </p:txBody>
      </p:sp>
      <p:pic>
        <p:nvPicPr>
          <p:cNvPr id="26" name="图片 25">
            <a:extLst>
              <a:ext uri="{FF2B5EF4-FFF2-40B4-BE49-F238E27FC236}">
                <a16:creationId xmlns:a16="http://schemas.microsoft.com/office/drawing/2014/main" id="{0B5D066C-D231-39FD-ECE3-F8CC19FA56D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8107" y="4171533"/>
            <a:ext cx="8300255" cy="2526028"/>
          </a:xfrm>
          <a:prstGeom prst="rect">
            <a:avLst/>
          </a:prstGeom>
        </p:spPr>
      </p:pic>
    </p:spTree>
    <p:extLst>
      <p:ext uri="{BB962C8B-B14F-4D97-AF65-F5344CB8AC3E}">
        <p14:creationId xmlns:p14="http://schemas.microsoft.com/office/powerpoint/2010/main" val="4246398214"/>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B2C8167-8979-1410-2AA2-2D0B8602C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467" y="2585097"/>
            <a:ext cx="7648575" cy="2695575"/>
          </a:xfrm>
          <a:prstGeom prst="rect">
            <a:avLst/>
          </a:prstGeom>
        </p:spPr>
      </p:pic>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Geometr415 Blk BT" panose="020B0802020204020303" pitchFamily="34" charset="0"/>
                  <a:ea typeface="微软雅黑"/>
                </a:rPr>
                <a:t>BMP</a:t>
              </a:r>
              <a:r>
                <a:rPr lang="zh-CN" altLang="en-US" sz="2800" b="1" dirty="0">
                  <a:solidFill>
                    <a:prstClr val="black"/>
                  </a:solidFill>
                  <a:latin typeface="Geometr415 Blk BT" panose="020B0802020204020303" pitchFamily="34" charset="0"/>
                  <a:ea typeface="微软雅黑"/>
                </a:rPr>
                <a:t>图像操作</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7" name="组合 6"/>
          <p:cNvGrpSpPr/>
          <p:nvPr/>
        </p:nvGrpSpPr>
        <p:grpSpPr>
          <a:xfrm>
            <a:off x="824218" y="1577326"/>
            <a:ext cx="2824270" cy="4737540"/>
            <a:chOff x="6848277" y="2516740"/>
            <a:chExt cx="2824270" cy="4737540"/>
          </a:xfrm>
        </p:grpSpPr>
        <p:grpSp>
          <p:nvGrpSpPr>
            <p:cNvPr id="16" name="组合 15"/>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3" name="组合 22"/>
            <p:cNvGrpSpPr/>
            <p:nvPr/>
          </p:nvGrpSpPr>
          <p:grpSpPr>
            <a:xfrm>
              <a:off x="7430572" y="2516740"/>
              <a:ext cx="2241975" cy="4737540"/>
              <a:chOff x="6585160" y="1678126"/>
              <a:chExt cx="2241975" cy="4737540"/>
            </a:xfrm>
          </p:grpSpPr>
          <p:sp>
            <p:nvSpPr>
              <p:cNvPr id="24" name="矩形 23"/>
              <p:cNvSpPr/>
              <p:nvPr/>
            </p:nvSpPr>
            <p:spPr>
              <a:xfrm>
                <a:off x="6585161" y="2030748"/>
                <a:ext cx="2241974" cy="4384918"/>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50000"/>
                        <a:lumOff val="50000"/>
                      </a:schemeClr>
                    </a:solidFill>
                  </a:rPr>
                  <a:t>由于</a:t>
                </a:r>
                <a:r>
                  <a:rPr lang="en-US" altLang="zh-CN" dirty="0">
                    <a:solidFill>
                      <a:schemeClr val="tx1">
                        <a:lumMod val="50000"/>
                        <a:lumOff val="50000"/>
                      </a:schemeClr>
                    </a:solidFill>
                  </a:rPr>
                  <a:t>BMP</a:t>
                </a:r>
                <a:r>
                  <a:rPr lang="zh-CN" altLang="en-US" dirty="0">
                    <a:solidFill>
                      <a:schemeClr val="tx1">
                        <a:lumMod val="50000"/>
                        <a:lumOff val="50000"/>
                      </a:schemeClr>
                    </a:solidFill>
                  </a:rPr>
                  <a:t>图像为</a:t>
                </a:r>
                <a:r>
                  <a:rPr lang="en-US" altLang="zh-CN" dirty="0">
                    <a:solidFill>
                      <a:schemeClr val="tx1">
                        <a:lumMod val="50000"/>
                        <a:lumOff val="50000"/>
                      </a:schemeClr>
                    </a:solidFill>
                  </a:rPr>
                  <a:t>24</a:t>
                </a:r>
                <a:r>
                  <a:rPr lang="zh-CN" altLang="en-US" dirty="0">
                    <a:solidFill>
                      <a:schemeClr val="tx1">
                        <a:lumMod val="50000"/>
                        <a:lumOff val="50000"/>
                      </a:schemeClr>
                    </a:solidFill>
                  </a:rPr>
                  <a:t>位真彩色图像，与</a:t>
                </a:r>
                <a:r>
                  <a:rPr lang="en-US" altLang="zh-CN" dirty="0">
                    <a:solidFill>
                      <a:schemeClr val="tx1">
                        <a:lumMod val="50000"/>
                        <a:lumOff val="50000"/>
                      </a:schemeClr>
                    </a:solidFill>
                  </a:rPr>
                  <a:t>RAW</a:t>
                </a:r>
                <a:r>
                  <a:rPr lang="zh-CN" altLang="en-US" dirty="0">
                    <a:solidFill>
                      <a:schemeClr val="tx1">
                        <a:lumMod val="50000"/>
                        <a:lumOff val="50000"/>
                      </a:schemeClr>
                    </a:solidFill>
                  </a:rPr>
                  <a:t>格式的图像不同，它每一个像素点含有三个通道，因此进行灰度化之前，我们需要对图像中每个像素点的</a:t>
                </a:r>
                <a:r>
                  <a:rPr lang="en-US" altLang="zh-CN" dirty="0">
                    <a:solidFill>
                      <a:schemeClr val="tx1">
                        <a:lumMod val="50000"/>
                        <a:lumOff val="50000"/>
                      </a:schemeClr>
                    </a:solidFill>
                  </a:rPr>
                  <a:t>RGB</a:t>
                </a:r>
                <a:r>
                  <a:rPr lang="zh-CN" altLang="en-US" dirty="0">
                    <a:solidFill>
                      <a:schemeClr val="tx1">
                        <a:lumMod val="50000"/>
                        <a:lumOff val="50000"/>
                      </a:schemeClr>
                    </a:solidFill>
                  </a:rPr>
                  <a:t>三个通道分别保存到指定的数组中，然后通过灰度转换公式，依次将每一个像素点转换为灰度值。</a:t>
                </a:r>
              </a:p>
            </p:txBody>
          </p:sp>
          <p:sp>
            <p:nvSpPr>
              <p:cNvPr id="25" name="矩形 24"/>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灰度化</a:t>
                </a:r>
              </a:p>
            </p:txBody>
          </p:sp>
        </p:grpSp>
      </p:grpSp>
      <p:grpSp>
        <p:nvGrpSpPr>
          <p:cNvPr id="26" name="组合 25">
            <a:extLst>
              <a:ext uri="{FF2B5EF4-FFF2-40B4-BE49-F238E27FC236}">
                <a16:creationId xmlns:a16="http://schemas.microsoft.com/office/drawing/2014/main" id="{6CFD4CBF-1AC1-2985-E7CB-06ED06D6D5BF}"/>
              </a:ext>
            </a:extLst>
          </p:cNvPr>
          <p:cNvGrpSpPr/>
          <p:nvPr/>
        </p:nvGrpSpPr>
        <p:grpSpPr>
          <a:xfrm>
            <a:off x="4603316" y="1577326"/>
            <a:ext cx="4530922" cy="646231"/>
            <a:chOff x="6848278" y="2516740"/>
            <a:chExt cx="4530922" cy="646231"/>
          </a:xfrm>
        </p:grpSpPr>
        <p:grpSp>
          <p:nvGrpSpPr>
            <p:cNvPr id="27" name="组合 26">
              <a:extLst>
                <a:ext uri="{FF2B5EF4-FFF2-40B4-BE49-F238E27FC236}">
                  <a16:creationId xmlns:a16="http://schemas.microsoft.com/office/drawing/2014/main" id="{7838AD07-31E9-5757-93E9-875999705B83}"/>
                </a:ext>
              </a:extLst>
            </p:cNvPr>
            <p:cNvGrpSpPr/>
            <p:nvPr/>
          </p:nvGrpSpPr>
          <p:grpSpPr>
            <a:xfrm rot="16200000">
              <a:off x="6848278" y="2516742"/>
              <a:ext cx="453958" cy="453958"/>
              <a:chOff x="5869021" y="5872413"/>
              <a:chExt cx="453958" cy="453958"/>
            </a:xfrm>
          </p:grpSpPr>
          <p:sp>
            <p:nvSpPr>
              <p:cNvPr id="31" name="矩形 30">
                <a:extLst>
                  <a:ext uri="{FF2B5EF4-FFF2-40B4-BE49-F238E27FC236}">
                    <a16:creationId xmlns:a16="http://schemas.microsoft.com/office/drawing/2014/main" id="{7B228A2C-0080-140E-9CFF-8C63D345F175}"/>
                  </a:ext>
                </a:extLst>
              </p:cNvPr>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箭头: V 形 31">
                <a:extLst>
                  <a:ext uri="{FF2B5EF4-FFF2-40B4-BE49-F238E27FC236}">
                    <a16:creationId xmlns:a16="http://schemas.microsoft.com/office/drawing/2014/main" id="{428A52E0-821A-1637-6C30-53B59FE69B09}"/>
                  </a:ext>
                </a:extLst>
              </p:cNvPr>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5F918636-4ADA-24F6-35B8-BC24D2B7C228}"/>
                </a:ext>
              </a:extLst>
            </p:cNvPr>
            <p:cNvGrpSpPr/>
            <p:nvPr/>
          </p:nvGrpSpPr>
          <p:grpSpPr>
            <a:xfrm>
              <a:off x="7430572" y="2516740"/>
              <a:ext cx="3948628" cy="646231"/>
              <a:chOff x="6585160" y="1678126"/>
              <a:chExt cx="3948628" cy="646231"/>
            </a:xfrm>
          </p:grpSpPr>
          <p:sp>
            <p:nvSpPr>
              <p:cNvPr id="29" name="矩形 28">
                <a:extLst>
                  <a:ext uri="{FF2B5EF4-FFF2-40B4-BE49-F238E27FC236}">
                    <a16:creationId xmlns:a16="http://schemas.microsoft.com/office/drawing/2014/main" id="{EC4D698C-3EFC-86AE-F723-5F48E801DB44}"/>
                  </a:ext>
                </a:extLst>
              </p:cNvPr>
              <p:cNvSpPr/>
              <p:nvPr/>
            </p:nvSpPr>
            <p:spPr>
              <a:xfrm>
                <a:off x="6585160" y="2030750"/>
                <a:ext cx="3948628" cy="293607"/>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200" dirty="0">
                  <a:solidFill>
                    <a:schemeClr val="tx1">
                      <a:lumMod val="50000"/>
                      <a:lumOff val="50000"/>
                    </a:schemeClr>
                  </a:solidFill>
                </a:endParaRPr>
              </a:p>
            </p:txBody>
          </p:sp>
          <p:sp>
            <p:nvSpPr>
              <p:cNvPr id="30" name="矩形 29">
                <a:extLst>
                  <a:ext uri="{FF2B5EF4-FFF2-40B4-BE49-F238E27FC236}">
                    <a16:creationId xmlns:a16="http://schemas.microsoft.com/office/drawing/2014/main" id="{4D7D6252-385C-4E8E-0E91-3F53604A20DD}"/>
                  </a:ext>
                </a:extLst>
              </p:cNvPr>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核心代码</a:t>
                </a:r>
              </a:p>
            </p:txBody>
          </p:sp>
        </p:grpSp>
      </p:grpSp>
    </p:spTree>
    <p:extLst>
      <p:ext uri="{BB962C8B-B14F-4D97-AF65-F5344CB8AC3E}">
        <p14:creationId xmlns:p14="http://schemas.microsoft.com/office/powerpoint/2010/main" val="68769356"/>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1250</Words>
  <Application>Microsoft Office PowerPoint</Application>
  <PresentationFormat>宽屏</PresentationFormat>
  <Paragraphs>113</Paragraphs>
  <Slides>20</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等线</vt:lpstr>
      <vt:lpstr>Geometr415 Blk BT</vt:lpstr>
      <vt:lpstr>仿宋</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张 欣杰</cp:lastModifiedBy>
  <cp:revision>43</cp:revision>
  <dcterms:created xsi:type="dcterms:W3CDTF">2017-05-25T01:38:20Z</dcterms:created>
  <dcterms:modified xsi:type="dcterms:W3CDTF">2022-06-20T03:56:21Z</dcterms:modified>
</cp:coreProperties>
</file>