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12/9/2021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12/9/2021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12/9/2021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12/9/2021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12/9/2021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12/9/2021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8899" y="1790163"/>
            <a:ext cx="8825658" cy="2009106"/>
          </a:xfrm>
        </p:spPr>
        <p:txBody>
          <a:bodyPr/>
          <a:lstStyle/>
          <a:p>
            <a:r>
              <a:rPr lang="en-US" sz="4400" dirty="0" smtClean="0">
                <a:latin typeface="Times New Roman" panose="02020603050405020304" pitchFamily="18" charset="0"/>
                <a:cs typeface="Times New Roman" panose="02020603050405020304" pitchFamily="18" charset="0"/>
              </a:rPr>
              <a:t>            Title of the project:</a:t>
            </a:r>
            <a:br>
              <a:rPr lang="en-US" sz="4400" dirty="0" smtClean="0">
                <a:latin typeface="Times New Roman" panose="02020603050405020304" pitchFamily="18" charset="0"/>
                <a:cs typeface="Times New Roman" panose="02020603050405020304" pitchFamily="18" charset="0"/>
              </a:rPr>
            </a:br>
            <a:r>
              <a:rPr lang="en-US" sz="4400" dirty="0" smtClean="0">
                <a:latin typeface="Times New Roman" panose="02020603050405020304" pitchFamily="18" charset="0"/>
                <a:cs typeface="Times New Roman" panose="02020603050405020304" pitchFamily="18" charset="0"/>
              </a:rPr>
              <a:t>     </a:t>
            </a:r>
            <a:br>
              <a:rPr lang="en-US" sz="4400" dirty="0" smtClean="0">
                <a:latin typeface="Times New Roman" panose="02020603050405020304" pitchFamily="18" charset="0"/>
                <a:cs typeface="Times New Roman" panose="02020603050405020304" pitchFamily="18" charset="0"/>
              </a:rPr>
            </a:br>
            <a:r>
              <a:rPr lang="en-US" sz="4400" dirty="0" smtClean="0">
                <a:latin typeface="Times New Roman" panose="02020603050405020304" pitchFamily="18" charset="0"/>
                <a:cs typeface="Times New Roman" panose="02020603050405020304" pitchFamily="18" charset="0"/>
              </a:rPr>
              <a:t>    </a:t>
            </a:r>
            <a:r>
              <a:rPr lang="en-US" sz="4400" b="1" u="sng" dirty="0" smtClean="0">
                <a:latin typeface="Times New Roman" panose="02020603050405020304" pitchFamily="18" charset="0"/>
                <a:cs typeface="Times New Roman" panose="02020603050405020304" pitchFamily="18" charset="0"/>
              </a:rPr>
              <a:t>Car Price Prediction Project</a:t>
            </a:r>
            <a:endParaRPr lang="en-IN" sz="4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20107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708338" y="811369"/>
            <a:ext cx="10058400" cy="5657850"/>
          </a:xfrm>
          <a:prstGeom prst="rect">
            <a:avLst/>
          </a:prstGeom>
        </p:spPr>
      </p:pic>
    </p:spTree>
    <p:extLst>
      <p:ext uri="{BB962C8B-B14F-4D97-AF65-F5344CB8AC3E}">
        <p14:creationId xmlns:p14="http://schemas.microsoft.com/office/powerpoint/2010/main" val="2792305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4400" b="1" dirty="0" smtClean="0">
                <a:latin typeface="Times New Roman" panose="02020603050405020304" pitchFamily="18" charset="0"/>
                <a:cs typeface="Times New Roman" panose="02020603050405020304" pitchFamily="18" charset="0"/>
              </a:rPr>
              <a:t>PROBLEM STATEMENT AND</a:t>
            </a:r>
            <a:br>
              <a:rPr lang="en-US" sz="4400" b="1" dirty="0" smtClean="0">
                <a:latin typeface="Times New Roman" panose="02020603050405020304" pitchFamily="18" charset="0"/>
                <a:cs typeface="Times New Roman" panose="02020603050405020304" pitchFamily="18" charset="0"/>
              </a:rPr>
            </a:br>
            <a:r>
              <a:rPr lang="en-US" sz="4400" b="1" dirty="0">
                <a:latin typeface="Times New Roman" panose="02020603050405020304" pitchFamily="18" charset="0"/>
                <a:cs typeface="Times New Roman" panose="02020603050405020304" pitchFamily="18" charset="0"/>
              </a:rPr>
              <a:t> </a:t>
            </a:r>
            <a:r>
              <a:rPr lang="en-US" sz="4400" b="1" dirty="0" smtClean="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UNDERSTANDING</a:t>
            </a:r>
            <a:endParaRPr lang="en-IN"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With the covid 19 impact in the market, we have seen lot of changes in the car market. Now some cars are in demand hence making them costly and some are not in demand hence cheaper</a:t>
            </a:r>
            <a:r>
              <a:rPr lang="en-US" sz="2800" dirty="0" smtClean="0">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There are lots of individuals who are interested in the used car market at some points in their life because they wanted to sell their car or buy a used car. In this process, it’s a big corner to pay too. To be able to predict used cars market value can help both buyers and sellers.</a:t>
            </a:r>
          </a:p>
          <a:p>
            <a:endParaRPr lang="en-US" dirty="0" smtClean="0"/>
          </a:p>
          <a:p>
            <a:pPr marL="0" indent="0">
              <a:buNone/>
            </a:pPr>
            <a:endParaRPr lang="en-IN" dirty="0"/>
          </a:p>
        </p:txBody>
      </p:sp>
    </p:spTree>
    <p:extLst>
      <p:ext uri="{BB962C8B-B14F-4D97-AF65-F5344CB8AC3E}">
        <p14:creationId xmlns:p14="http://schemas.microsoft.com/office/powerpoint/2010/main" val="17024240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22290"/>
          </a:xfrm>
        </p:spPr>
        <p:txBody>
          <a:bodyPr/>
          <a:lstStyle/>
          <a:p>
            <a:r>
              <a:rPr lang="en-US" dirty="0" smtClean="0"/>
              <a:t>     </a:t>
            </a:r>
            <a:r>
              <a:rPr lang="en-US" sz="4000" b="1" dirty="0" smtClean="0">
                <a:latin typeface="Times New Roman" panose="02020603050405020304" pitchFamily="18" charset="0"/>
                <a:cs typeface="Times New Roman" panose="02020603050405020304" pitchFamily="18" charset="0"/>
              </a:rPr>
              <a:t>EDA STEPS AND VISUALIZATIONS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159100"/>
            <a:ext cx="8946541" cy="5089300"/>
          </a:xfrm>
        </p:spPr>
        <p:txBody>
          <a:bodyPr>
            <a:normAutofit lnSpcReduction="10000"/>
          </a:bodyPr>
          <a:lstStyle/>
          <a:p>
            <a:pPr marL="0" indent="0">
              <a:buNone/>
            </a:pPr>
            <a:endParaRPr lang="en-US"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This </a:t>
            </a:r>
            <a:r>
              <a:rPr lang="en-US" sz="3200" dirty="0">
                <a:latin typeface="Times New Roman" panose="02020603050405020304" pitchFamily="18" charset="0"/>
                <a:cs typeface="Times New Roman" panose="02020603050405020304" pitchFamily="18" charset="0"/>
              </a:rPr>
              <a:t>involves generating summary statistics for numerical data in the dataset.</a:t>
            </a:r>
          </a:p>
          <a:p>
            <a:r>
              <a:rPr lang="en-US" sz="3200" dirty="0">
                <a:latin typeface="Times New Roman" panose="02020603050405020304" pitchFamily="18" charset="0"/>
                <a:cs typeface="Times New Roman" panose="02020603050405020304" pitchFamily="18" charset="0"/>
              </a:rPr>
              <a:t>Creating various graphical representations to understand the data better.</a:t>
            </a:r>
          </a:p>
          <a:p>
            <a:r>
              <a:rPr lang="en-US" sz="3200" dirty="0">
                <a:latin typeface="Times New Roman" panose="02020603050405020304" pitchFamily="18" charset="0"/>
                <a:cs typeface="Times New Roman" panose="02020603050405020304" pitchFamily="18" charset="0"/>
              </a:rPr>
              <a:t>We have performed initial investigation of data so as to discover patterns, to spot anomalies, to test hypothesis and to check assumptions and to find the correlation with the help of summary statistics and graphical representation.</a:t>
            </a:r>
            <a:endParaRPr lang="en-IN" sz="3200" dirty="0">
              <a:latin typeface="Times New Roman" panose="02020603050405020304" pitchFamily="18" charset="0"/>
              <a:cs typeface="Times New Roman" panose="02020603050405020304" pitchFamily="18" charset="0"/>
            </a:endParaRPr>
          </a:p>
          <a:p>
            <a:endParaRPr lang="en-IN" sz="3200" dirty="0"/>
          </a:p>
        </p:txBody>
      </p:sp>
    </p:spTree>
    <p:extLst>
      <p:ext uri="{BB962C8B-B14F-4D97-AF65-F5344CB8AC3E}">
        <p14:creationId xmlns:p14="http://schemas.microsoft.com/office/powerpoint/2010/main" val="10623478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023" y="165955"/>
            <a:ext cx="3010320" cy="279121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1956" y="165955"/>
            <a:ext cx="6077798" cy="3077004"/>
          </a:xfrm>
          <a:prstGeom prst="rect">
            <a:avLst/>
          </a:prstGeom>
        </p:spPr>
      </p:pic>
      <p:pic>
        <p:nvPicPr>
          <p:cNvPr id="4" name="Picture 3"/>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212023" y="3541815"/>
            <a:ext cx="3877216" cy="3019846"/>
          </a:xfrm>
          <a:prstGeom prst="rect">
            <a:avLst/>
          </a:prstGeom>
        </p:spPr>
      </p:pic>
      <p:pic>
        <p:nvPicPr>
          <p:cNvPr id="6" name="Picture 5"/>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432079" y="4075289"/>
            <a:ext cx="3791479" cy="2486372"/>
          </a:xfrm>
          <a:prstGeom prst="rect">
            <a:avLst/>
          </a:prstGeom>
        </p:spPr>
      </p:pic>
      <p:pic>
        <p:nvPicPr>
          <p:cNvPr id="7" name="Picture 6"/>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397593" y="4065763"/>
            <a:ext cx="3772426" cy="2495898"/>
          </a:xfrm>
          <a:prstGeom prst="rect">
            <a:avLst/>
          </a:prstGeom>
        </p:spPr>
      </p:pic>
    </p:spTree>
    <p:extLst>
      <p:ext uri="{BB962C8B-B14F-4D97-AF65-F5344CB8AC3E}">
        <p14:creationId xmlns:p14="http://schemas.microsoft.com/office/powerpoint/2010/main" val="13382201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30536" y="143898"/>
            <a:ext cx="3791479" cy="2629267"/>
          </a:xfrm>
          <a:prstGeom prst="rect">
            <a:avLst/>
          </a:prstGeom>
        </p:spPr>
      </p:pic>
      <p:pic>
        <p:nvPicPr>
          <p:cNvPr id="3" name="Picture 2"/>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2431" y="3476175"/>
            <a:ext cx="3829584" cy="2610214"/>
          </a:xfrm>
          <a:prstGeom prst="rect">
            <a:avLst/>
          </a:prstGeom>
        </p:spPr>
      </p:pic>
      <p:pic>
        <p:nvPicPr>
          <p:cNvPr id="4" name="Picture 3"/>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4182618" y="153424"/>
            <a:ext cx="3801005" cy="2619741"/>
          </a:xfrm>
          <a:prstGeom prst="rect">
            <a:avLst/>
          </a:prstGeom>
        </p:spPr>
      </p:pic>
      <p:pic>
        <p:nvPicPr>
          <p:cNvPr id="5" name="Picture 4"/>
          <p:cNvPicPr>
            <a:picLocks noChangeAspect="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4192144" y="3476175"/>
            <a:ext cx="3791479" cy="2610214"/>
          </a:xfrm>
          <a:prstGeom prst="rect">
            <a:avLst/>
          </a:prstGeom>
        </p:spPr>
      </p:pic>
      <p:pic>
        <p:nvPicPr>
          <p:cNvPr id="6" name="Picture 5"/>
          <p:cNvPicPr>
            <a:picLocks noChangeAspect="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244226" y="153424"/>
            <a:ext cx="3724795" cy="2629267"/>
          </a:xfrm>
          <a:prstGeom prst="rect">
            <a:avLst/>
          </a:prstGeom>
        </p:spPr>
      </p:pic>
      <p:pic>
        <p:nvPicPr>
          <p:cNvPr id="7" name="Picture 6"/>
          <p:cNvPicPr>
            <a:picLocks noChangeAspect="1"/>
          </p:cNvPicPr>
          <p:nvPr/>
        </p:nvPicPr>
        <p:blipFill>
          <a:blip r:embed="rId7">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225174" y="3485701"/>
            <a:ext cx="3743847" cy="2600688"/>
          </a:xfrm>
          <a:prstGeom prst="rect">
            <a:avLst/>
          </a:prstGeom>
        </p:spPr>
      </p:pic>
    </p:spTree>
    <p:extLst>
      <p:ext uri="{BB962C8B-B14F-4D97-AF65-F5344CB8AC3E}">
        <p14:creationId xmlns:p14="http://schemas.microsoft.com/office/powerpoint/2010/main" val="8585132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682580"/>
            <a:ext cx="9404723" cy="1081826"/>
          </a:xfrm>
        </p:spPr>
        <p:txBody>
          <a:bodyPr/>
          <a:lstStyle/>
          <a:p>
            <a:r>
              <a:rPr lang="en-US" sz="4400" b="1" dirty="0" smtClean="0">
                <a:latin typeface="Times New Roman" panose="02020603050405020304" pitchFamily="18" charset="0"/>
                <a:cs typeface="Times New Roman" panose="02020603050405020304" pitchFamily="18" charset="0"/>
              </a:rPr>
              <a:t>         STEPS AND ASSUMPTIONS</a:t>
            </a:r>
            <a:endParaRPr lang="en-IN"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764406"/>
            <a:ext cx="8946541" cy="4483993"/>
          </a:xfrm>
        </p:spPr>
        <p:txBody>
          <a:bodyPr>
            <a:normAutofit fontScale="92500" lnSpcReduction="20000"/>
          </a:bodyPr>
          <a:lstStyle/>
          <a:p>
            <a:r>
              <a:rPr lang="en-US" sz="2800" dirty="0">
                <a:latin typeface="Times New Roman" panose="02020603050405020304" pitchFamily="18" charset="0"/>
                <a:cs typeface="Times New Roman" panose="02020603050405020304" pitchFamily="18" charset="0"/>
              </a:rPr>
              <a:t>In this project we have not assumed anything and since the data is </a:t>
            </a:r>
            <a:r>
              <a:rPr lang="en-US" sz="2800" dirty="0" smtClean="0">
                <a:latin typeface="Times New Roman" panose="02020603050405020304" pitchFamily="18" charset="0"/>
                <a:cs typeface="Times New Roman" panose="02020603050405020304" pitchFamily="18" charset="0"/>
              </a:rPr>
              <a:t>collected using webscraping it has some missing values which we have handled.</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After </a:t>
            </a:r>
            <a:r>
              <a:rPr lang="en-US" sz="2800" dirty="0" smtClean="0">
                <a:latin typeface="Times New Roman" panose="02020603050405020304" pitchFamily="18" charset="0"/>
                <a:cs typeface="Times New Roman" panose="02020603050405020304" pitchFamily="18" charset="0"/>
              </a:rPr>
              <a:t>that, we </a:t>
            </a:r>
            <a:r>
              <a:rPr lang="en-US" sz="2800" dirty="0">
                <a:latin typeface="Times New Roman" panose="02020603050405020304" pitchFamily="18" charset="0"/>
                <a:cs typeface="Times New Roman" panose="02020603050405020304" pitchFamily="18" charset="0"/>
              </a:rPr>
              <a:t>splitted the data into training and testing set. We trained the model using five classification algorithms namely </a:t>
            </a:r>
            <a:r>
              <a:rPr lang="en-US" sz="2800" dirty="0" smtClean="0">
                <a:latin typeface="Times New Roman" panose="02020603050405020304" pitchFamily="18" charset="0"/>
                <a:cs typeface="Times New Roman" panose="02020603050405020304" pitchFamily="18" charset="0"/>
              </a:rPr>
              <a:t>Linear </a:t>
            </a:r>
            <a:r>
              <a:rPr lang="en-US" sz="2800" dirty="0">
                <a:latin typeface="Times New Roman" panose="02020603050405020304" pitchFamily="18" charset="0"/>
                <a:cs typeface="Times New Roman" panose="02020603050405020304" pitchFamily="18" charset="0"/>
              </a:rPr>
              <a:t>Regression, </a:t>
            </a:r>
            <a:r>
              <a:rPr lang="en-US" sz="2800" dirty="0" smtClean="0">
                <a:latin typeface="Times New Roman" panose="02020603050405020304" pitchFamily="18" charset="0"/>
                <a:cs typeface="Times New Roman" panose="02020603050405020304" pitchFamily="18" charset="0"/>
              </a:rPr>
              <a:t>Lasso Regression, Gradient Boosting Regression, Random Forest Regression and XGBoost </a:t>
            </a:r>
            <a:r>
              <a:rPr lang="en-US" sz="2800" dirty="0">
                <a:latin typeface="Times New Roman" panose="02020603050405020304" pitchFamily="18" charset="0"/>
                <a:cs typeface="Times New Roman" panose="02020603050405020304" pitchFamily="18" charset="0"/>
              </a:rPr>
              <a:t>R</a:t>
            </a:r>
            <a:r>
              <a:rPr lang="en-US" sz="2800" dirty="0" smtClean="0">
                <a:latin typeface="Times New Roman" panose="02020603050405020304" pitchFamily="18" charset="0"/>
                <a:cs typeface="Times New Roman" panose="02020603050405020304" pitchFamily="18" charset="0"/>
              </a:rPr>
              <a:t>egression. </a:t>
            </a:r>
            <a:r>
              <a:rPr lang="en-US" sz="2800" dirty="0">
                <a:latin typeface="Times New Roman" panose="02020603050405020304" pitchFamily="18" charset="0"/>
                <a:cs typeface="Times New Roman" panose="02020603050405020304" pitchFamily="18" charset="0"/>
              </a:rPr>
              <a:t>And used hyperparameter tuning and </a:t>
            </a:r>
            <a:r>
              <a:rPr lang="en-US" sz="2800" dirty="0" smtClean="0">
                <a:latin typeface="Times New Roman" panose="02020603050405020304" pitchFamily="18" charset="0"/>
                <a:cs typeface="Times New Roman" panose="02020603050405020304" pitchFamily="18" charset="0"/>
              </a:rPr>
              <a:t>created a scatter plot for predicted and actual prices which was shown in the above slide.</a:t>
            </a:r>
          </a:p>
          <a:p>
            <a:r>
              <a:rPr lang="en-US" sz="2800" dirty="0" smtClean="0">
                <a:latin typeface="Times New Roman" panose="02020603050405020304" pitchFamily="18" charset="0"/>
                <a:cs typeface="Times New Roman" panose="02020603050405020304" pitchFamily="18" charset="0"/>
              </a:rPr>
              <a:t>The first row are the graphs of training phase and second row are the graphs of testing phase.</a:t>
            </a:r>
            <a:endParaRPr lang="en-IN"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987612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51079"/>
          </a:xfrm>
        </p:spPr>
        <p:txBody>
          <a:bodyPr/>
          <a:lstStyle/>
          <a:p>
            <a:r>
              <a:rPr lang="en-US" dirty="0" smtClean="0"/>
              <a:t>                 </a:t>
            </a:r>
            <a:r>
              <a:rPr lang="en-US" sz="4400" b="1" dirty="0" smtClean="0">
                <a:latin typeface="Times New Roman" panose="02020603050405020304" pitchFamily="18" charset="0"/>
                <a:cs typeface="Times New Roman" panose="02020603050405020304" pitchFamily="18" charset="0"/>
              </a:rPr>
              <a:t>Finalized Model</a:t>
            </a:r>
            <a:endParaRPr lang="en-IN"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Out of five classification models </a:t>
            </a:r>
            <a:r>
              <a:rPr lang="en-US" sz="2800" b="1" dirty="0" err="1" smtClean="0">
                <a:latin typeface="Times New Roman" panose="02020603050405020304" pitchFamily="18" charset="0"/>
                <a:cs typeface="Times New Roman" panose="02020603050405020304" pitchFamily="18" charset="0"/>
              </a:rPr>
              <a:t>XGBoosting</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Regressor</a:t>
            </a:r>
            <a:r>
              <a:rPr lang="en-US" sz="2800" b="1"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is giving the more </a:t>
            </a:r>
            <a:r>
              <a:rPr lang="en-US" sz="2800" dirty="0" smtClean="0">
                <a:latin typeface="Times New Roman" panose="02020603050405020304" pitchFamily="18" charset="0"/>
                <a:cs typeface="Times New Roman" panose="02020603050405020304" pitchFamily="18" charset="0"/>
              </a:rPr>
              <a:t>R squared value </a:t>
            </a:r>
            <a:r>
              <a:rPr lang="en-US" sz="2800" dirty="0">
                <a:latin typeface="Times New Roman" panose="02020603050405020304" pitchFamily="18" charset="0"/>
                <a:cs typeface="Times New Roman" panose="02020603050405020304" pitchFamily="18" charset="0"/>
              </a:rPr>
              <a:t>with improved cross validation score. So we have finalized this model as the best fit for </a:t>
            </a:r>
            <a:r>
              <a:rPr lang="en-US" sz="2800" dirty="0" smtClean="0">
                <a:latin typeface="Times New Roman" panose="02020603050405020304" pitchFamily="18" charset="0"/>
                <a:cs typeface="Times New Roman" panose="02020603050405020304" pitchFamily="18" charset="0"/>
              </a:rPr>
              <a:t>our </a:t>
            </a:r>
            <a:r>
              <a:rPr lang="en-US" sz="2800" dirty="0">
                <a:latin typeface="Times New Roman" panose="02020603050405020304" pitchFamily="18" charset="0"/>
                <a:cs typeface="Times New Roman" panose="02020603050405020304" pitchFamily="18" charset="0"/>
              </a:rPr>
              <a:t>dataset.</a:t>
            </a:r>
          </a:p>
          <a:p>
            <a:r>
              <a:rPr lang="en-US" sz="2800" dirty="0">
                <a:latin typeface="Times New Roman" panose="02020603050405020304" pitchFamily="18" charset="0"/>
                <a:cs typeface="Times New Roman" panose="02020603050405020304" pitchFamily="18" charset="0"/>
              </a:rPr>
              <a:t>Thus we </a:t>
            </a:r>
            <a:r>
              <a:rPr lang="en-US" sz="2800" dirty="0" smtClean="0">
                <a:latin typeface="Times New Roman" panose="02020603050405020304" pitchFamily="18" charset="0"/>
                <a:cs typeface="Times New Roman" panose="02020603050405020304" pitchFamily="18" charset="0"/>
              </a:rPr>
              <a:t>evaluated the model and plotted the graph for predicted and actual prices.</a:t>
            </a:r>
          </a:p>
          <a:p>
            <a:pPr marL="0" indent="0">
              <a:buNone/>
            </a:pPr>
            <a:endParaRPr lang="en-IN"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5906" y="4841298"/>
            <a:ext cx="3629532" cy="1219370"/>
          </a:xfrm>
          <a:prstGeom prst="rect">
            <a:avLst/>
          </a:prstGeom>
        </p:spPr>
      </p:pic>
    </p:spTree>
    <p:extLst>
      <p:ext uri="{BB962C8B-B14F-4D97-AF65-F5344CB8AC3E}">
        <p14:creationId xmlns:p14="http://schemas.microsoft.com/office/powerpoint/2010/main" val="5361622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anose="02020603050405020304" pitchFamily="18" charset="0"/>
                <a:cs typeface="Times New Roman" panose="02020603050405020304" pitchFamily="18" charset="0"/>
              </a:rPr>
              <a:t>Thus the graph below shows the variations in the predicted and actual prices of the finalized model.</a:t>
            </a:r>
            <a:r>
              <a:rPr lang="en-US" sz="3200" dirty="0" smtClean="0"/>
              <a:t>                                   </a:t>
            </a:r>
            <a:endParaRPr lang="en-IN"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5041" y="2052638"/>
            <a:ext cx="8223694" cy="4195762"/>
          </a:xfrm>
        </p:spPr>
      </p:pic>
    </p:spTree>
    <p:extLst>
      <p:ext uri="{BB962C8B-B14F-4D97-AF65-F5344CB8AC3E}">
        <p14:creationId xmlns:p14="http://schemas.microsoft.com/office/powerpoint/2010/main" val="23278511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66989"/>
          </a:xfrm>
        </p:spPr>
        <p:txBody>
          <a:bodyPr/>
          <a:lstStyle/>
          <a:p>
            <a:r>
              <a:rPr lang="en-US" dirty="0" smtClean="0"/>
              <a:t>                    </a:t>
            </a:r>
            <a:r>
              <a:rPr lang="en-US" sz="4400" b="1" dirty="0" smtClean="0">
                <a:latin typeface="Times New Roman" panose="02020603050405020304" pitchFamily="18" charset="0"/>
                <a:cs typeface="Times New Roman" panose="02020603050405020304" pitchFamily="18" charset="0"/>
              </a:rPr>
              <a:t>Conclusion</a:t>
            </a:r>
            <a:endParaRPr lang="en-IN"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519708"/>
            <a:ext cx="8946541" cy="4262906"/>
          </a:xfrm>
        </p:spPr>
        <p:txBody>
          <a:bodyPr>
            <a:normAutofit fontScale="70000" lnSpcReduction="20000"/>
          </a:bodyPr>
          <a:lstStyle/>
          <a:p>
            <a:pPr lvl="0"/>
            <a:r>
              <a:rPr lang="en-IN" sz="3400" dirty="0">
                <a:latin typeface="Times New Roman" panose="02020603050405020304" pitchFamily="18" charset="0"/>
                <a:cs typeface="Times New Roman" panose="02020603050405020304" pitchFamily="18" charset="0"/>
              </a:rPr>
              <a:t>There is no definitive guide of which algorithms to use given any situation. What may work on some data sets may not necessarily work on others. Therefore, always evaluate methods using cross validation to get a reliable estimate.</a:t>
            </a:r>
          </a:p>
          <a:p>
            <a:pPr lvl="0"/>
            <a:r>
              <a:rPr lang="en-IN" sz="3400" dirty="0">
                <a:latin typeface="Times New Roman" panose="02020603050405020304" pitchFamily="18" charset="0"/>
                <a:cs typeface="Times New Roman" panose="02020603050405020304" pitchFamily="18" charset="0"/>
              </a:rPr>
              <a:t>Sometimes we may be willing to give up some improvement to the model if that would increase the complexity much more than the percentage change in the improvement to the evaluation metrics.</a:t>
            </a:r>
          </a:p>
          <a:p>
            <a:pPr lvl="0"/>
            <a:r>
              <a:rPr lang="en-IN" sz="3400" dirty="0">
                <a:latin typeface="Times New Roman" panose="02020603050405020304" pitchFamily="18" charset="0"/>
                <a:cs typeface="Times New Roman" panose="02020603050405020304" pitchFamily="18" charset="0"/>
              </a:rPr>
              <a:t>In some </a:t>
            </a:r>
            <a:r>
              <a:rPr lang="en-IN" sz="3400" dirty="0" smtClean="0">
                <a:latin typeface="Times New Roman" panose="02020603050405020304" pitchFamily="18" charset="0"/>
                <a:cs typeface="Times New Roman" panose="02020603050405020304" pitchFamily="18" charset="0"/>
              </a:rPr>
              <a:t>regression </a:t>
            </a:r>
            <a:r>
              <a:rPr lang="en-IN" sz="3400" dirty="0">
                <a:latin typeface="Times New Roman" panose="02020603050405020304" pitchFamily="18" charset="0"/>
                <a:cs typeface="Times New Roman" panose="02020603050405020304" pitchFamily="18" charset="0"/>
              </a:rPr>
              <a:t>problems, </a:t>
            </a:r>
            <a:r>
              <a:rPr lang="en-IN" sz="3400" dirty="0" smtClean="0">
                <a:latin typeface="Times New Roman" panose="02020603050405020304" pitchFamily="18" charset="0"/>
                <a:cs typeface="Times New Roman" panose="02020603050405020304" pitchFamily="18" charset="0"/>
              </a:rPr>
              <a:t>r2_score may be less because of the data that have and we cannot judge this by only seeing a r2_score we should use some analytical techniques to find the best.</a:t>
            </a:r>
          </a:p>
          <a:p>
            <a:pPr lvl="0"/>
            <a:r>
              <a:rPr lang="en-IN" sz="3400" dirty="0" smtClean="0">
                <a:latin typeface="Times New Roman" panose="02020603050405020304" pitchFamily="18" charset="0"/>
                <a:cs typeface="Times New Roman" panose="02020603050405020304" pitchFamily="18" charset="0"/>
              </a:rPr>
              <a:t>Missing </a:t>
            </a:r>
            <a:r>
              <a:rPr lang="en-IN" sz="3400" dirty="0">
                <a:latin typeface="Times New Roman" panose="02020603050405020304" pitchFamily="18" charset="0"/>
                <a:cs typeface="Times New Roman" panose="02020603050405020304" pitchFamily="18" charset="0"/>
              </a:rPr>
              <a:t>values sometimes add more information to the model than we might expect. One way of capturing is to add.</a:t>
            </a:r>
          </a:p>
          <a:p>
            <a:endParaRPr lang="en-IN" dirty="0"/>
          </a:p>
        </p:txBody>
      </p:sp>
    </p:spTree>
    <p:extLst>
      <p:ext uri="{BB962C8B-B14F-4D97-AF65-F5344CB8AC3E}">
        <p14:creationId xmlns:p14="http://schemas.microsoft.com/office/powerpoint/2010/main" val="18476892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78</TotalTime>
  <Words>490</Words>
  <Application>Microsoft Office PowerPoint</Application>
  <PresentationFormat>Widescreen</PresentationFormat>
  <Paragraphs>22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Times New Roman</vt:lpstr>
      <vt:lpstr>Wingdings 3</vt:lpstr>
      <vt:lpstr>Ion</vt:lpstr>
      <vt:lpstr>            Title of the project:           Car Price Prediction Project</vt:lpstr>
      <vt:lpstr>        PROBLEM STATEMENT AND                 UNDERSTANDING</vt:lpstr>
      <vt:lpstr>     EDA STEPS AND VISUALIZATIONS</vt:lpstr>
      <vt:lpstr>PowerPoint Presentation</vt:lpstr>
      <vt:lpstr>PowerPoint Presentation</vt:lpstr>
      <vt:lpstr>         STEPS AND ASSUMPTIONS</vt:lpstr>
      <vt:lpstr>                 Finalized Model</vt:lpstr>
      <vt:lpstr>Thus the graph below shows the variations in the predicted and actual prices of the finalized model.                                   </vt:lpstr>
      <vt:lpstr>                    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 Project</dc:title>
  <dc:creator>Win 10</dc:creator>
  <cp:lastModifiedBy>Win 10</cp:lastModifiedBy>
  <cp:revision>11</cp:revision>
  <dcterms:created xsi:type="dcterms:W3CDTF">2021-12-09T06:42:08Z</dcterms:created>
  <dcterms:modified xsi:type="dcterms:W3CDTF">2021-12-09T08:00:14Z</dcterms:modified>
</cp:coreProperties>
</file>