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9"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655533F-5926-484C-BA28-BC288A2F6FCE}" type="datetimeFigureOut">
              <a:rPr lang="en-IN" smtClean="0"/>
              <a:t>06-11-2021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26F07-5A85-4E51-9132-FCCDF5857B91}" type="slidenum">
              <a:rPr lang="en-IN" smtClean="0"/>
              <a:t>‹#›</a:t>
            </a:fld>
            <a:endParaRPr lang="en-IN"/>
          </a:p>
        </p:txBody>
      </p:sp>
    </p:spTree>
    <p:extLst>
      <p:ext uri="{BB962C8B-B14F-4D97-AF65-F5344CB8AC3E}">
        <p14:creationId xmlns:p14="http://schemas.microsoft.com/office/powerpoint/2010/main" val="3157583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55533F-5926-484C-BA28-BC288A2F6FCE}" type="datetimeFigureOut">
              <a:rPr lang="en-IN" smtClean="0"/>
              <a:t>06-11-2021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26F07-5A85-4E51-9132-FCCDF5857B91}" type="slidenum">
              <a:rPr lang="en-IN" smtClean="0"/>
              <a:t>‹#›</a:t>
            </a:fld>
            <a:endParaRPr lang="en-IN"/>
          </a:p>
        </p:txBody>
      </p:sp>
    </p:spTree>
    <p:extLst>
      <p:ext uri="{BB962C8B-B14F-4D97-AF65-F5344CB8AC3E}">
        <p14:creationId xmlns:p14="http://schemas.microsoft.com/office/powerpoint/2010/main" val="291957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55533F-5926-484C-BA28-BC288A2F6FCE}" type="datetimeFigureOut">
              <a:rPr lang="en-IN" smtClean="0"/>
              <a:t>06-11-2021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26F07-5A85-4E51-9132-FCCDF5857B91}" type="slidenum">
              <a:rPr lang="en-IN" smtClean="0"/>
              <a:t>‹#›</a:t>
            </a:fld>
            <a:endParaRPr lang="en-IN"/>
          </a:p>
        </p:txBody>
      </p:sp>
    </p:spTree>
    <p:extLst>
      <p:ext uri="{BB962C8B-B14F-4D97-AF65-F5344CB8AC3E}">
        <p14:creationId xmlns:p14="http://schemas.microsoft.com/office/powerpoint/2010/main" val="381294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55533F-5926-484C-BA28-BC288A2F6FCE}" type="datetimeFigureOut">
              <a:rPr lang="en-IN" smtClean="0"/>
              <a:t>06-11-2021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26F07-5A85-4E51-9132-FCCDF5857B91}" type="slidenum">
              <a:rPr lang="en-IN" smtClean="0"/>
              <a:t>‹#›</a:t>
            </a:fld>
            <a:endParaRPr lang="en-IN"/>
          </a:p>
        </p:txBody>
      </p:sp>
    </p:spTree>
    <p:extLst>
      <p:ext uri="{BB962C8B-B14F-4D97-AF65-F5344CB8AC3E}">
        <p14:creationId xmlns:p14="http://schemas.microsoft.com/office/powerpoint/2010/main" val="89373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5533F-5926-484C-BA28-BC288A2F6FCE}" type="datetimeFigureOut">
              <a:rPr lang="en-IN" smtClean="0"/>
              <a:t>06-11-2021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26F07-5A85-4E51-9132-FCCDF5857B91}" type="slidenum">
              <a:rPr lang="en-IN" smtClean="0"/>
              <a:t>‹#›</a:t>
            </a:fld>
            <a:endParaRPr lang="en-IN"/>
          </a:p>
        </p:txBody>
      </p:sp>
    </p:spTree>
    <p:extLst>
      <p:ext uri="{BB962C8B-B14F-4D97-AF65-F5344CB8AC3E}">
        <p14:creationId xmlns:p14="http://schemas.microsoft.com/office/powerpoint/2010/main" val="399024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655533F-5926-484C-BA28-BC288A2F6FCE}" type="datetimeFigureOut">
              <a:rPr lang="en-IN" smtClean="0"/>
              <a:t>06-11-2021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26F07-5A85-4E51-9132-FCCDF5857B91}" type="slidenum">
              <a:rPr lang="en-IN" smtClean="0"/>
              <a:t>‹#›</a:t>
            </a:fld>
            <a:endParaRPr lang="en-IN"/>
          </a:p>
        </p:txBody>
      </p:sp>
    </p:spTree>
    <p:extLst>
      <p:ext uri="{BB962C8B-B14F-4D97-AF65-F5344CB8AC3E}">
        <p14:creationId xmlns:p14="http://schemas.microsoft.com/office/powerpoint/2010/main" val="414777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655533F-5926-484C-BA28-BC288A2F6FCE}" type="datetimeFigureOut">
              <a:rPr lang="en-IN" smtClean="0"/>
              <a:t>06-11-2021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A26F07-5A85-4E51-9132-FCCDF5857B91}" type="slidenum">
              <a:rPr lang="en-IN" smtClean="0"/>
              <a:t>‹#›</a:t>
            </a:fld>
            <a:endParaRPr lang="en-IN"/>
          </a:p>
        </p:txBody>
      </p:sp>
    </p:spTree>
    <p:extLst>
      <p:ext uri="{BB962C8B-B14F-4D97-AF65-F5344CB8AC3E}">
        <p14:creationId xmlns:p14="http://schemas.microsoft.com/office/powerpoint/2010/main" val="55052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655533F-5926-484C-BA28-BC288A2F6FCE}" type="datetimeFigureOut">
              <a:rPr lang="en-IN" smtClean="0"/>
              <a:t>06-11-2021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A26F07-5A85-4E51-9132-FCCDF5857B91}" type="slidenum">
              <a:rPr lang="en-IN" smtClean="0"/>
              <a:t>‹#›</a:t>
            </a:fld>
            <a:endParaRPr lang="en-IN"/>
          </a:p>
        </p:txBody>
      </p:sp>
    </p:spTree>
    <p:extLst>
      <p:ext uri="{BB962C8B-B14F-4D97-AF65-F5344CB8AC3E}">
        <p14:creationId xmlns:p14="http://schemas.microsoft.com/office/powerpoint/2010/main" val="182010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5533F-5926-484C-BA28-BC288A2F6FCE}" type="datetimeFigureOut">
              <a:rPr lang="en-IN" smtClean="0"/>
              <a:t>06-11-2021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A26F07-5A85-4E51-9132-FCCDF5857B91}" type="slidenum">
              <a:rPr lang="en-IN" smtClean="0"/>
              <a:t>‹#›</a:t>
            </a:fld>
            <a:endParaRPr lang="en-IN"/>
          </a:p>
        </p:txBody>
      </p:sp>
    </p:spTree>
    <p:extLst>
      <p:ext uri="{BB962C8B-B14F-4D97-AF65-F5344CB8AC3E}">
        <p14:creationId xmlns:p14="http://schemas.microsoft.com/office/powerpoint/2010/main" val="30750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5533F-5926-484C-BA28-BC288A2F6FCE}" type="datetimeFigureOut">
              <a:rPr lang="en-IN" smtClean="0"/>
              <a:t>06-11-2021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26F07-5A85-4E51-9132-FCCDF5857B91}" type="slidenum">
              <a:rPr lang="en-IN" smtClean="0"/>
              <a:t>‹#›</a:t>
            </a:fld>
            <a:endParaRPr lang="en-IN"/>
          </a:p>
        </p:txBody>
      </p:sp>
    </p:spTree>
    <p:extLst>
      <p:ext uri="{BB962C8B-B14F-4D97-AF65-F5344CB8AC3E}">
        <p14:creationId xmlns:p14="http://schemas.microsoft.com/office/powerpoint/2010/main" val="353319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5533F-5926-484C-BA28-BC288A2F6FCE}" type="datetimeFigureOut">
              <a:rPr lang="en-IN" smtClean="0"/>
              <a:t>06-11-2021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26F07-5A85-4E51-9132-FCCDF5857B91}" type="slidenum">
              <a:rPr lang="en-IN" smtClean="0"/>
              <a:t>‹#›</a:t>
            </a:fld>
            <a:endParaRPr lang="en-IN"/>
          </a:p>
        </p:txBody>
      </p:sp>
    </p:spTree>
    <p:extLst>
      <p:ext uri="{BB962C8B-B14F-4D97-AF65-F5344CB8AC3E}">
        <p14:creationId xmlns:p14="http://schemas.microsoft.com/office/powerpoint/2010/main" val="86285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5533F-5926-484C-BA28-BC288A2F6FCE}" type="datetimeFigureOut">
              <a:rPr lang="en-IN" smtClean="0"/>
              <a:t>06-11-2021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26F07-5A85-4E51-9132-FCCDF5857B91}" type="slidenum">
              <a:rPr lang="en-IN" smtClean="0"/>
              <a:t>‹#›</a:t>
            </a:fld>
            <a:endParaRPr lang="en-IN"/>
          </a:p>
        </p:txBody>
      </p:sp>
    </p:spTree>
    <p:extLst>
      <p:ext uri="{BB962C8B-B14F-4D97-AF65-F5344CB8AC3E}">
        <p14:creationId xmlns:p14="http://schemas.microsoft.com/office/powerpoint/2010/main" val="2139159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2535" y="1214438"/>
            <a:ext cx="9144000" cy="2387600"/>
          </a:xfrm>
        </p:spPr>
        <p:txBody>
          <a:bodyPr/>
          <a:lstStyle/>
          <a:p>
            <a:r>
              <a:rPr lang="en-US" dirty="0" smtClean="0">
                <a:latin typeface="Times New Roman" panose="02020603050405020304" pitchFamily="18" charset="0"/>
                <a:cs typeface="Times New Roman" panose="02020603050405020304" pitchFamily="18" charset="0"/>
              </a:rPr>
              <a:t>Customer Retention Case Study </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Autofit/>
          </a:bodyPr>
          <a:lstStyle/>
          <a:p>
            <a:r>
              <a:rPr lang="en-IN" sz="4000" dirty="0">
                <a:latin typeface="Times New Roman" panose="02020603050405020304" pitchFamily="18" charset="0"/>
                <a:cs typeface="Times New Roman" panose="02020603050405020304" pitchFamily="18" charset="0"/>
              </a:rPr>
              <a:t>E-retail factors for customer activation and retention: A case study from Indian e-commerce </a:t>
            </a:r>
            <a:r>
              <a:rPr lang="en-IN" sz="4000" dirty="0" smtClean="0">
                <a:latin typeface="Times New Roman" panose="02020603050405020304" pitchFamily="18" charset="0"/>
                <a:cs typeface="Times New Roman" panose="02020603050405020304" pitchFamily="18" charset="0"/>
              </a:rPr>
              <a:t>customers.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455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Times New Roman" panose="02020603050405020304" pitchFamily="18" charset="0"/>
                <a:cs typeface="Times New Roman" panose="02020603050405020304" pitchFamily="18" charset="0"/>
              </a:rPr>
              <a:t>Steps, Assumptions and Analysis: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dataset contains no null values no need to clean the data. We can see this using heatmap</a:t>
            </a:r>
            <a:r>
              <a:rPr lang="en-IN" dirty="0" smtClean="0">
                <a:latin typeface="Times New Roman" panose="02020603050405020304" pitchFamily="18" charset="0"/>
                <a:cs typeface="Times New Roman" panose="02020603050405020304" pitchFamily="18" charset="0"/>
              </a:rPr>
              <a:t>.</a:t>
            </a:r>
          </a:p>
          <a:p>
            <a:r>
              <a:rPr lang="en-IN" dirty="0"/>
              <a:t>Here we have </a:t>
            </a:r>
            <a:r>
              <a:rPr lang="en-IN" dirty="0" smtClean="0"/>
              <a:t>assumed and converted </a:t>
            </a:r>
            <a:r>
              <a:rPr lang="en-IN" dirty="0"/>
              <a:t>the number of times purchased to an average times purchased using dictionary.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 we have analysed some of the personal data of the customers and the observation is as follows:</a:t>
            </a:r>
          </a:p>
          <a:p>
            <a:pPr latinLnBrk="1"/>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Most of the participants in this survey are females, almost more than double that of male.</a:t>
            </a:r>
          </a:p>
          <a:p>
            <a:pPr latinLnBrk="1"/>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people belonging to age group 31-40 years are more when compare to other age groups followed by 21-30 years. And 51 years and above are the least ones.</a:t>
            </a:r>
          </a:p>
          <a:p>
            <a:pPr latinLnBrk="1"/>
            <a:r>
              <a:rPr lang="en-IN" dirty="0" smtClean="0">
                <a:latin typeface="Times New Roman" panose="02020603050405020304" pitchFamily="18" charset="0"/>
                <a:cs typeface="Times New Roman" panose="02020603050405020304" pitchFamily="18" charset="0"/>
              </a:rPr>
              <a:t>Most </a:t>
            </a:r>
            <a:r>
              <a:rPr lang="en-IN" dirty="0">
                <a:latin typeface="Times New Roman" panose="02020603050405020304" pitchFamily="18" charset="0"/>
                <a:cs typeface="Times New Roman" panose="02020603050405020304" pitchFamily="18" charset="0"/>
              </a:rPr>
              <a:t>people who shop online are from Delhi followed by Noida and Bengaluru ranked the next in the list.</a:t>
            </a:r>
          </a:p>
          <a:p>
            <a:pPr latinLnBrk="1"/>
            <a:r>
              <a:rPr lang="en-IN" dirty="0" smtClean="0">
                <a:latin typeface="Times New Roman" panose="02020603050405020304" pitchFamily="18" charset="0"/>
                <a:cs typeface="Times New Roman" panose="02020603050405020304" pitchFamily="18" charset="0"/>
              </a:rPr>
              <a:t>People </a:t>
            </a:r>
            <a:r>
              <a:rPr lang="en-IN" dirty="0">
                <a:latin typeface="Times New Roman" panose="02020603050405020304" pitchFamily="18" charset="0"/>
                <a:cs typeface="Times New Roman" panose="02020603050405020304" pitchFamily="18" charset="0"/>
              </a:rPr>
              <a:t>who are shopping for more than 4 years are highest in rate.</a:t>
            </a:r>
          </a:p>
          <a:p>
            <a:pPr latinLnBrk="1"/>
            <a:r>
              <a:rPr lang="en-IN" dirty="0" smtClean="0">
                <a:latin typeface="Times New Roman" panose="02020603050405020304" pitchFamily="18" charset="0"/>
                <a:cs typeface="Times New Roman" panose="02020603050405020304" pitchFamily="18" charset="0"/>
              </a:rPr>
              <a:t>Majority </a:t>
            </a:r>
            <a:r>
              <a:rPr lang="en-IN" dirty="0">
                <a:latin typeface="Times New Roman" panose="02020603050405020304" pitchFamily="18" charset="0"/>
                <a:cs typeface="Times New Roman" panose="02020603050405020304" pitchFamily="18" charset="0"/>
              </a:rPr>
              <a:t>of people shop online only 10 times a year and who buys 42 times and more than that are very less in number.</a:t>
            </a:r>
          </a:p>
          <a:p>
            <a:endParaRPr lang="en-IN" dirty="0"/>
          </a:p>
        </p:txBody>
      </p:sp>
    </p:spTree>
    <p:extLst>
      <p:ext uri="{BB962C8B-B14F-4D97-AF65-F5344CB8AC3E}">
        <p14:creationId xmlns:p14="http://schemas.microsoft.com/office/powerpoint/2010/main" val="386923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Times New Roman" panose="02020603050405020304" pitchFamily="18" charset="0"/>
                <a:cs typeface="Times New Roman" panose="02020603050405020304" pitchFamily="18" charset="0"/>
              </a:rPr>
              <a:t>Analysis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IN" dirty="0">
                <a:latin typeface="Times New Roman" panose="02020603050405020304" pitchFamily="18" charset="0"/>
                <a:cs typeface="Times New Roman" panose="02020603050405020304" pitchFamily="18" charset="0"/>
              </a:rPr>
              <a:t>We can clearly see </a:t>
            </a:r>
            <a:r>
              <a:rPr lang="en-IN" dirty="0" smtClean="0">
                <a:latin typeface="Times New Roman" panose="02020603050405020304" pitchFamily="18" charset="0"/>
                <a:cs typeface="Times New Roman" panose="02020603050405020304" pitchFamily="18" charset="0"/>
              </a:rPr>
              <a:t>from the graphs that </a:t>
            </a:r>
            <a:r>
              <a:rPr lang="en-IN" dirty="0">
                <a:latin typeface="Times New Roman" panose="02020603050405020304" pitchFamily="18" charset="0"/>
                <a:cs typeface="Times New Roman" panose="02020603050405020304" pitchFamily="18" charset="0"/>
              </a:rPr>
              <a:t>most of time people abandon the bag is because they get a better alternative offer. There is a lack of trust seen in amazon, flipkart and paytm by some people</a:t>
            </a:r>
            <a:r>
              <a:rPr lang="en-IN" dirty="0" smtClean="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Most of the people shopping above four years are belong to the age group 31-40 and least of them belong to less than 20 years followed by 51 years and above. People shopping for one to two year are belongs to the age group 21 to 50 years. Less than 20 years and 51 years and above are excluded from this.</a:t>
            </a:r>
            <a:endParaRPr lang="en-IN" b="1" dirty="0">
              <a:latin typeface="Times New Roman" panose="02020603050405020304" pitchFamily="18" charset="0"/>
              <a:cs typeface="Times New Roman" panose="02020603050405020304" pitchFamily="18" charset="0"/>
            </a:endParaRPr>
          </a:p>
          <a:p>
            <a:pPr latinLnBrk="1"/>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Most of the males who are shopping for more than 4 years are from Greater Noida city. </a:t>
            </a:r>
          </a:p>
          <a:p>
            <a:pPr latinLnBrk="1"/>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density of shopping male is highest in Noida and Solan. </a:t>
            </a:r>
          </a:p>
          <a:p>
            <a:pPr latinLnBrk="1"/>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males from Bangalore and Bulandshahr are purchasing for less than one year</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atinLnBrk="1"/>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density of females is more than that of male. However highest shopping females are found in the cities like Delhi, Karnal and Solan.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females </a:t>
            </a:r>
            <a:r>
              <a:rPr lang="en-IN" dirty="0" smtClean="0">
                <a:latin typeface="Times New Roman" panose="02020603050405020304" pitchFamily="18" charset="0"/>
                <a:cs typeface="Times New Roman" panose="02020603050405020304" pitchFamily="18" charset="0"/>
              </a:rPr>
              <a:t>who </a:t>
            </a:r>
            <a:r>
              <a:rPr lang="en-IN" dirty="0">
                <a:latin typeface="Times New Roman" panose="02020603050405020304" pitchFamily="18" charset="0"/>
                <a:cs typeface="Times New Roman" panose="02020603050405020304" pitchFamily="18" charset="0"/>
              </a:rPr>
              <a:t>are shopping for 3 to 4 years are belong to Noida and Merrut cities.</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People who purchase almost 31 to 40 times are loyal to the service or that online portal and those who are buying 21 to 30 years disagree this.</a:t>
            </a:r>
          </a:p>
          <a:p>
            <a:endParaRPr lang="en-IN" dirty="0"/>
          </a:p>
        </p:txBody>
      </p:sp>
    </p:spTree>
    <p:extLst>
      <p:ext uri="{BB962C8B-B14F-4D97-AF65-F5344CB8AC3E}">
        <p14:creationId xmlns:p14="http://schemas.microsoft.com/office/powerpoint/2010/main" val="344375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Times New Roman" panose="02020603050405020304" pitchFamily="18" charset="0"/>
                <a:cs typeface="Times New Roman" panose="02020603050405020304" pitchFamily="18" charset="0"/>
              </a:rPr>
              <a:t>Analysis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Heavy shoppers who shop more than 41 times a year shop from all the online brands, some of the people who shop from 32-40 and less than 10 times a year seem to exclude myntra. People shop from Amazon and flipkart whatever be the cases.</a:t>
            </a:r>
          </a:p>
          <a:p>
            <a:r>
              <a:rPr lang="en-IN" dirty="0">
                <a:latin typeface="Times New Roman" panose="02020603050405020304" pitchFamily="18" charset="0"/>
                <a:cs typeface="Times New Roman" panose="02020603050405020304" pitchFamily="18" charset="0"/>
              </a:rPr>
              <a:t>Here we have converted the number of times purchased to an average times purchased using dictionary. </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People who are shopping from amazon and paytm are most loyal. Flipkart and snapdeal also have this but people who shop almost everywhere disagree with this point.</a:t>
            </a:r>
            <a:endParaRPr lang="en-IN" b="1"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So seeing the last graph we </a:t>
            </a:r>
            <a:r>
              <a:rPr lang="en-IN" dirty="0">
                <a:latin typeface="Times New Roman" panose="02020603050405020304" pitchFamily="18" charset="0"/>
                <a:cs typeface="Times New Roman" panose="02020603050405020304" pitchFamily="18" charset="0"/>
              </a:rPr>
              <a:t>can see that most of the customers use to recommend Amazon and flipkart followed by myntra and paytm to their friend.</a:t>
            </a:r>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0267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r>
              <a:rPr lang="en-US" smtClean="0"/>
              <a:t>      </a:t>
            </a:r>
            <a:r>
              <a:rPr lang="en-US"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The results of this study suggest the following outputs which might be useful for E-commerce websites to extend their business.</a:t>
            </a:r>
            <a:endParaRPr lang="en-IN" b="1"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The cost product, the reliability of the E-commerce company and the return policies all play an equally important role in deciding the buying behaviour of online customers. The cost is an important factor as it was the basic criteria used by online retailers to attract customers. The return policies are important because in all retail customer does not get to feel the product. Thus, he/she wants to be sure</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that it will be possible to return the product if he/she does not like it in real.</a:t>
            </a:r>
            <a:endParaRPr lang="en-IN" b="1"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All the websites are not equally preferred by online customers. </a:t>
            </a:r>
            <a:r>
              <a:rPr lang="en-IN" b="1" dirty="0">
                <a:latin typeface="Times New Roman" panose="02020603050405020304" pitchFamily="18" charset="0"/>
                <a:cs typeface="Times New Roman" panose="02020603050405020304" pitchFamily="18" charset="0"/>
              </a:rPr>
              <a:t>Amazon</a:t>
            </a:r>
            <a:r>
              <a:rPr lang="en-IN" dirty="0">
                <a:latin typeface="Times New Roman" panose="02020603050405020304" pitchFamily="18" charset="0"/>
                <a:cs typeface="Times New Roman" panose="02020603050405020304" pitchFamily="18" charset="0"/>
              </a:rPr>
              <a:t> was the most preferred followed by </a:t>
            </a:r>
            <a:r>
              <a:rPr lang="en-IN" b="1" dirty="0">
                <a:latin typeface="Times New Roman" panose="02020603050405020304" pitchFamily="18" charset="0"/>
                <a:cs typeface="Times New Roman" panose="02020603050405020304" pitchFamily="18" charset="0"/>
              </a:rPr>
              <a:t>Flipkart.</a:t>
            </a:r>
            <a:r>
              <a:rPr lang="en-IN" dirty="0">
                <a:latin typeface="Times New Roman" panose="02020603050405020304" pitchFamily="18" charset="0"/>
                <a:cs typeface="Times New Roman" panose="02020603050405020304" pitchFamily="18" charset="0"/>
              </a:rPr>
              <a:t>  This can be explained easily by previous result that we got. These two companies are most trusted in the industry and hence, have a huge reliability. Also, these websites have the most lenient return policies as compared to others and also the time required to process a return is low for these.</a:t>
            </a:r>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2320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ank You About New Product Ppt PowerPoint Presentation Infographic  Template Gridlines - PowerPoint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746" y="1635282"/>
            <a:ext cx="5334000"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3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 and Understanding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IN" dirty="0">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p>
        </p:txBody>
      </p:sp>
    </p:spTree>
    <p:extLst>
      <p:ext uri="{BB962C8B-B14F-4D97-AF65-F5344CB8AC3E}">
        <p14:creationId xmlns:p14="http://schemas.microsoft.com/office/powerpoint/2010/main" val="325311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EDA Steps and Visualizations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IN" dirty="0" smtClean="0">
                <a:latin typeface="Times New Roman" panose="02020603050405020304" pitchFamily="18" charset="0"/>
                <a:cs typeface="Times New Roman" panose="02020603050405020304" pitchFamily="18" charset="0"/>
              </a:rPr>
              <a:t>Finding </a:t>
            </a:r>
            <a:r>
              <a:rPr lang="en-IN" dirty="0">
                <a:latin typeface="Times New Roman" panose="02020603050405020304" pitchFamily="18" charset="0"/>
                <a:cs typeface="Times New Roman" panose="02020603050405020304" pitchFamily="18" charset="0"/>
              </a:rPr>
              <a:t>patterns of data through visualization and reveal the hidden trends from data.</a:t>
            </a:r>
          </a:p>
          <a:p>
            <a:pPr lvl="0"/>
            <a:r>
              <a:rPr lang="en-IN" dirty="0">
                <a:latin typeface="Times New Roman" panose="02020603050405020304" pitchFamily="18" charset="0"/>
                <a:cs typeface="Times New Roman" panose="02020603050405020304" pitchFamily="18" charset="0"/>
              </a:rPr>
              <a:t>Using both matplotlib and seaborn library to visualize the </a:t>
            </a:r>
            <a:r>
              <a:rPr lang="en-IN" dirty="0" smtClean="0">
                <a:latin typeface="Times New Roman" panose="02020603050405020304" pitchFamily="18" charset="0"/>
                <a:cs typeface="Times New Roman" panose="02020603050405020304" pitchFamily="18" charset="0"/>
              </a:rPr>
              <a:t>data.</a:t>
            </a:r>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Finding relationships between features using </a:t>
            </a:r>
            <a:r>
              <a:rPr lang="en-IN" dirty="0" smtClean="0">
                <a:latin typeface="Times New Roman" panose="02020603050405020304" pitchFamily="18" charset="0"/>
                <a:cs typeface="Times New Roman" panose="02020603050405020304" pitchFamily="18" charset="0"/>
              </a:rPr>
              <a:t>line </a:t>
            </a:r>
            <a:r>
              <a:rPr lang="en-IN" dirty="0">
                <a:latin typeface="Times New Roman" panose="02020603050405020304" pitchFamily="18" charset="0"/>
                <a:cs typeface="Times New Roman" panose="02020603050405020304" pitchFamily="18" charset="0"/>
              </a:rPr>
              <a:t>graphs, </a:t>
            </a:r>
            <a:r>
              <a:rPr lang="en-IN" dirty="0" smtClean="0">
                <a:latin typeface="Times New Roman" panose="02020603050405020304" pitchFamily="18" charset="0"/>
                <a:cs typeface="Times New Roman" panose="02020603050405020304" pitchFamily="18" charset="0"/>
              </a:rPr>
              <a:t>stripplots</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and heatmap.</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701258" y="4206875"/>
            <a:ext cx="2428875" cy="2105025"/>
          </a:xfrm>
          <a:prstGeom prst="rect">
            <a:avLst/>
          </a:prstGeom>
        </p:spPr>
      </p:pic>
    </p:spTree>
    <p:extLst>
      <p:ext uri="{BB962C8B-B14F-4D97-AF65-F5344CB8AC3E}">
        <p14:creationId xmlns:p14="http://schemas.microsoft.com/office/powerpoint/2010/main" val="4253349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Visualization</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28324" y="1690688"/>
            <a:ext cx="3391373" cy="215295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423732" y="1509863"/>
            <a:ext cx="3371850" cy="251460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1281147" y="4024463"/>
            <a:ext cx="3638550" cy="2619375"/>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7423732" y="4076850"/>
            <a:ext cx="3371850" cy="2514600"/>
          </a:xfrm>
          <a:prstGeom prst="rect">
            <a:avLst/>
          </a:prstGeom>
        </p:spPr>
      </p:pic>
    </p:spTree>
    <p:extLst>
      <p:ext uri="{BB962C8B-B14F-4D97-AF65-F5344CB8AC3E}">
        <p14:creationId xmlns:p14="http://schemas.microsoft.com/office/powerpoint/2010/main" val="1337149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Visualization</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5759" y="1690688"/>
            <a:ext cx="6251759" cy="402011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187364" y="1690688"/>
            <a:ext cx="5731510" cy="4232910"/>
          </a:xfrm>
          <a:prstGeom prst="rect">
            <a:avLst/>
          </a:prstGeom>
        </p:spPr>
      </p:pic>
    </p:spTree>
    <p:extLst>
      <p:ext uri="{BB962C8B-B14F-4D97-AF65-F5344CB8AC3E}">
        <p14:creationId xmlns:p14="http://schemas.microsoft.com/office/powerpoint/2010/main" val="271824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Times New Roman" panose="02020603050405020304" pitchFamily="18" charset="0"/>
                <a:cs typeface="Times New Roman" panose="02020603050405020304" pitchFamily="18" charset="0"/>
              </a:rPr>
              <a:t>Visualization</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6743" y="1540478"/>
            <a:ext cx="5498445" cy="401031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44815" y="1584307"/>
            <a:ext cx="6147185" cy="3922655"/>
          </a:xfrm>
          <a:prstGeom prst="rect">
            <a:avLst/>
          </a:prstGeom>
        </p:spPr>
      </p:pic>
    </p:spTree>
    <p:extLst>
      <p:ext uri="{BB962C8B-B14F-4D97-AF65-F5344CB8AC3E}">
        <p14:creationId xmlns:p14="http://schemas.microsoft.com/office/powerpoint/2010/main" val="13516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Times New Roman" panose="02020603050405020304" pitchFamily="18" charset="0"/>
                <a:cs typeface="Times New Roman" panose="02020603050405020304" pitchFamily="18" charset="0"/>
              </a:rPr>
              <a:t>Visualization</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4851" y="1323349"/>
            <a:ext cx="6040192" cy="4351338"/>
          </a:xfrm>
          <a:prstGeom prst="rect">
            <a:avLst/>
          </a:prstGeom>
        </p:spPr>
      </p:pic>
      <p:pic>
        <p:nvPicPr>
          <p:cNvPr id="5" name="Picture 4"/>
          <p:cNvPicPr/>
          <p:nvPr/>
        </p:nvPicPr>
        <p:blipFill>
          <a:blip r:embed="rId3"/>
          <a:stretch>
            <a:fillRect/>
          </a:stretch>
        </p:blipFill>
        <p:spPr>
          <a:xfrm>
            <a:off x="6375043" y="1831293"/>
            <a:ext cx="5731510" cy="2990850"/>
          </a:xfrm>
          <a:prstGeom prst="rect">
            <a:avLst/>
          </a:prstGeom>
        </p:spPr>
      </p:pic>
    </p:spTree>
    <p:extLst>
      <p:ext uri="{BB962C8B-B14F-4D97-AF65-F5344CB8AC3E}">
        <p14:creationId xmlns:p14="http://schemas.microsoft.com/office/powerpoint/2010/main" val="2207617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Times New Roman" panose="02020603050405020304" pitchFamily="18" charset="0"/>
                <a:cs typeface="Times New Roman" panose="02020603050405020304" pitchFamily="18" charset="0"/>
              </a:rPr>
              <a:t>Visualization</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3045" y="1624764"/>
            <a:ext cx="5948540" cy="4454064"/>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460490" y="1690688"/>
            <a:ext cx="5731510" cy="4388140"/>
          </a:xfrm>
          <a:prstGeom prst="rect">
            <a:avLst/>
          </a:prstGeom>
        </p:spPr>
      </p:pic>
    </p:spTree>
    <p:extLst>
      <p:ext uri="{BB962C8B-B14F-4D97-AF65-F5344CB8AC3E}">
        <p14:creationId xmlns:p14="http://schemas.microsoft.com/office/powerpoint/2010/main" val="393858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Times New Roman" panose="02020603050405020304" pitchFamily="18" charset="0"/>
                <a:cs typeface="Times New Roman" panose="02020603050405020304" pitchFamily="18" charset="0"/>
              </a:rPr>
              <a:t>Visualization</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1503653"/>
            <a:ext cx="5988677" cy="435133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96000" y="1829193"/>
            <a:ext cx="5731510" cy="4025798"/>
          </a:xfrm>
          <a:prstGeom prst="rect">
            <a:avLst/>
          </a:prstGeom>
        </p:spPr>
      </p:pic>
    </p:spTree>
    <p:extLst>
      <p:ext uri="{BB962C8B-B14F-4D97-AF65-F5344CB8AC3E}">
        <p14:creationId xmlns:p14="http://schemas.microsoft.com/office/powerpoint/2010/main" val="2555268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954</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Customer Retention Case Study </vt:lpstr>
      <vt:lpstr>Problem Statement and Understanding</vt:lpstr>
      <vt:lpstr>          EDA Steps and Visualizations</vt:lpstr>
      <vt:lpstr>                        Visualization</vt:lpstr>
      <vt:lpstr>                          Visualization</vt:lpstr>
      <vt:lpstr>                          Visualization</vt:lpstr>
      <vt:lpstr>                         Visualization</vt:lpstr>
      <vt:lpstr>                         Visualization</vt:lpstr>
      <vt:lpstr>                         Visualization</vt:lpstr>
      <vt:lpstr>          Steps, Assumptions and Analysis:</vt:lpstr>
      <vt:lpstr>                              Analysis</vt:lpstr>
      <vt:lpstr>                                  Analysis</vt:lpstr>
      <vt:lpstr>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dc:title>
  <dc:creator>Win 10</dc:creator>
  <cp:lastModifiedBy>Win 10</cp:lastModifiedBy>
  <cp:revision>9</cp:revision>
  <dcterms:created xsi:type="dcterms:W3CDTF">2021-11-06T17:08:39Z</dcterms:created>
  <dcterms:modified xsi:type="dcterms:W3CDTF">2021-11-06T17:33:17Z</dcterms:modified>
</cp:coreProperties>
</file>