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2" r:id="rId3"/>
    <p:sldId id="263" r:id="rId4"/>
    <p:sldId id="264" r:id="rId5"/>
    <p:sldId id="275" r:id="rId6"/>
    <p:sldId id="276" r:id="rId7"/>
    <p:sldId id="269" r:id="rId8"/>
    <p:sldId id="277"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321479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187888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184748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54930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AAD48-59A5-4DC7-AA4C-11913DC9F130}"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400010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EEAAD48-59A5-4DC7-AA4C-11913DC9F130}" type="datetimeFigureOut">
              <a:rPr lang="en-IN" smtClean="0"/>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223055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EEAAD48-59A5-4DC7-AA4C-11913DC9F130}" type="datetimeFigureOut">
              <a:rPr lang="en-IN" smtClean="0"/>
              <a:t>22-10-2021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403073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EAAD48-59A5-4DC7-AA4C-11913DC9F130}" type="datetimeFigureOut">
              <a:rPr lang="en-IN" smtClean="0"/>
              <a:t>22-10-2021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149439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AAD48-59A5-4DC7-AA4C-11913DC9F130}" type="datetimeFigureOut">
              <a:rPr lang="en-IN" smtClean="0"/>
              <a:t>22-10-2021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1581124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AAD48-59A5-4DC7-AA4C-11913DC9F130}" type="datetimeFigureOut">
              <a:rPr lang="en-IN" smtClean="0"/>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225901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AAD48-59A5-4DC7-AA4C-11913DC9F130}" type="datetimeFigureOut">
              <a:rPr lang="en-IN" smtClean="0"/>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54D22-8418-405F-8C67-1173B3A3BDD6}" type="slidenum">
              <a:rPr lang="en-IN" smtClean="0"/>
              <a:t>‹#›</a:t>
            </a:fld>
            <a:endParaRPr lang="en-IN"/>
          </a:p>
        </p:txBody>
      </p:sp>
    </p:spTree>
    <p:extLst>
      <p:ext uri="{BB962C8B-B14F-4D97-AF65-F5344CB8AC3E}">
        <p14:creationId xmlns:p14="http://schemas.microsoft.com/office/powerpoint/2010/main" val="235937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AAD48-59A5-4DC7-AA4C-11913DC9F130}" type="datetimeFigureOut">
              <a:rPr lang="en-IN" smtClean="0"/>
              <a:t>22-10-2021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54D22-8418-405F-8C67-1173B3A3BDD6}" type="slidenum">
              <a:rPr lang="en-IN" smtClean="0"/>
              <a:t>‹#›</a:t>
            </a:fld>
            <a:endParaRPr lang="en-IN"/>
          </a:p>
        </p:txBody>
      </p:sp>
    </p:spTree>
    <p:extLst>
      <p:ext uri="{BB962C8B-B14F-4D97-AF65-F5344CB8AC3E}">
        <p14:creationId xmlns:p14="http://schemas.microsoft.com/office/powerpoint/2010/main" val="1487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IN" dirty="0" smtClean="0"/>
              <a:t>    </a:t>
            </a:r>
            <a:r>
              <a:rPr lang="en-IN" b="1" dirty="0" smtClean="0"/>
              <a:t>HOUSING </a:t>
            </a:r>
            <a:r>
              <a:rPr lang="en-IN" b="1" dirty="0" smtClean="0"/>
              <a:t>USE CASE STUDY </a:t>
            </a:r>
            <a:r>
              <a:rPr lang="en-IN" b="1" dirty="0" smtClean="0"/>
              <a:t>PROJECT</a:t>
            </a:r>
            <a:r>
              <a:rPr lang="en-IN" dirty="0" smtClean="0"/>
              <a:t/>
            </a:r>
            <a:br>
              <a:rPr lang="en-IN" dirty="0" smtClean="0"/>
            </a:br>
            <a:r>
              <a:rPr lang="en-IN" dirty="0"/>
              <a:t> </a:t>
            </a:r>
            <a:r>
              <a:rPr lang="en-IN" dirty="0" smtClean="0"/>
              <a:t>                      </a:t>
            </a:r>
            <a:br>
              <a:rPr lang="en-IN" dirty="0" smtClean="0"/>
            </a:br>
            <a:r>
              <a:rPr lang="en-IN" dirty="0"/>
              <a:t> </a:t>
            </a:r>
            <a:r>
              <a:rPr lang="en-IN" dirty="0" smtClean="0"/>
              <a:t>                            </a:t>
            </a:r>
            <a:r>
              <a:rPr lang="en-IN" b="1" dirty="0" smtClean="0"/>
              <a:t>INTRODUCTION</a:t>
            </a:r>
            <a:endParaRPr lang="en-IN" b="1" dirty="0"/>
          </a:p>
        </p:txBody>
      </p:sp>
      <p:sp>
        <p:nvSpPr>
          <p:cNvPr id="3" name="Content Placeholder 2"/>
          <p:cNvSpPr>
            <a:spLocks noGrp="1"/>
          </p:cNvSpPr>
          <p:nvPr>
            <p:ph idx="1"/>
          </p:nvPr>
        </p:nvSpPr>
        <p:spPr>
          <a:xfrm>
            <a:off x="838200" y="2112135"/>
            <a:ext cx="10515600" cy="4064828"/>
          </a:xfrm>
        </p:spPr>
        <p:txBody>
          <a:bodyPr>
            <a:normAutofit fontScale="85000" lnSpcReduction="10000"/>
          </a:bodyPr>
          <a:lstStyle/>
          <a:p>
            <a:pPr marL="0" indent="0">
              <a:buNone/>
            </a:pPr>
            <a:r>
              <a:rPr lang="en-IN" dirty="0" smtClean="0"/>
              <a:t>   </a:t>
            </a:r>
            <a:r>
              <a:rPr lang="en-IN" dirty="0"/>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a:p>
            <a:pPr marL="0" indent="0">
              <a:buNone/>
            </a:pPr>
            <a:r>
              <a:rPr lang="en-IN" dirty="0" smtClean="0"/>
              <a:t>                </a:t>
            </a:r>
            <a:endParaRPr lang="en-IN" dirty="0" smtClean="0"/>
          </a:p>
          <a:p>
            <a:pPr marL="0" indent="0">
              <a:buNone/>
            </a:pPr>
            <a:r>
              <a:rPr lang="en-IN" dirty="0"/>
              <a:t> </a:t>
            </a:r>
            <a:r>
              <a:rPr lang="en-IN" dirty="0" smtClean="0"/>
              <a:t>  </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157440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About New Product Ppt PowerPoint Presentation Infographic  Template Gridlines - PowerPoi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46" y="1635282"/>
            <a:ext cx="5334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a:t>
            </a:r>
            <a:r>
              <a:rPr lang="en-IN" b="1" dirty="0" smtClean="0"/>
              <a:t>Data </a:t>
            </a:r>
            <a:r>
              <a:rPr lang="en-IN" b="1" dirty="0"/>
              <a:t>Pre-processing Done:</a:t>
            </a:r>
            <a:r>
              <a:rPr lang="en-IN" dirty="0"/>
              <a:t/>
            </a:r>
            <a:br>
              <a:rPr lang="en-IN" dirty="0"/>
            </a:br>
            <a:r>
              <a:rPr lang="en-IN" dirty="0" smtClean="0"/>
              <a:t> </a:t>
            </a:r>
            <a:endParaRPr lang="en-IN" dirty="0"/>
          </a:p>
        </p:txBody>
      </p:sp>
      <p:sp>
        <p:nvSpPr>
          <p:cNvPr id="5" name="Content Placeholder 4"/>
          <p:cNvSpPr>
            <a:spLocks noGrp="1"/>
          </p:cNvSpPr>
          <p:nvPr>
            <p:ph idx="1"/>
          </p:nvPr>
        </p:nvSpPr>
        <p:spPr/>
        <p:txBody>
          <a:bodyPr>
            <a:normAutofit fontScale="85000" lnSpcReduction="20000"/>
          </a:bodyPr>
          <a:lstStyle/>
          <a:p>
            <a:r>
              <a:rPr lang="en-IN" dirty="0"/>
              <a:t>Before applying machine learning models to the dataset one should clean the data and this one has no exception in that sense. We perform some of the Exploratory Data Analysis (EDA) process.</a:t>
            </a:r>
          </a:p>
          <a:p>
            <a:r>
              <a:rPr lang="en-IN" dirty="0"/>
              <a:t>Since the dataset contains both numerical and categorical features I have replaced a numerical feature with the mean values and categorical feature with the median values and dropped some of the NaN value rows using dropna() function. </a:t>
            </a:r>
            <a:r>
              <a:rPr lang="en-US" dirty="0"/>
              <a:t>And since we have training data and testing data separately I have done this cleaning process for the both. </a:t>
            </a:r>
            <a:endParaRPr lang="en-IN" dirty="0"/>
          </a:p>
          <a:p>
            <a:r>
              <a:rPr lang="en-IN" dirty="0"/>
              <a:t> </a:t>
            </a:r>
            <a:r>
              <a:rPr lang="en-US" dirty="0"/>
              <a:t>For the model to proceed with the data efficiently, the categorical variables should be encoded. Data has to be pre-processed as a machine learning models are better at reading numbers than words. Using get_dummies(), the categorical data can be replaced with numbers with increasing the features. But before encoding I have merged both train and test data row wise in order to avoid the mismatch in the number of columns. And scaled a data using the MinMaxScaler in order to obtain a better predictions. </a:t>
            </a:r>
            <a:endParaRPr lang="en-IN" dirty="0"/>
          </a:p>
        </p:txBody>
      </p:sp>
    </p:spTree>
    <p:extLst>
      <p:ext uri="{BB962C8B-B14F-4D97-AF65-F5344CB8AC3E}">
        <p14:creationId xmlns:p14="http://schemas.microsoft.com/office/powerpoint/2010/main" val="144638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Inputs-Logic-Output Relationships:</a:t>
            </a:r>
            <a:r>
              <a:rPr lang="en-IN" dirty="0"/>
              <a:t/>
            </a:r>
            <a:br>
              <a:rPr lang="en-IN" dirty="0"/>
            </a:b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0417" b="10417"/>
          <a:stretch>
            <a:fillRect/>
          </a:stretch>
        </p:blipFill>
        <p:spPr>
          <a:xfrm>
            <a:off x="5208945" y="953037"/>
            <a:ext cx="6172200" cy="4915951"/>
          </a:xfrm>
        </p:spPr>
      </p:pic>
      <p:sp>
        <p:nvSpPr>
          <p:cNvPr id="4" name="Text Placeholder 3"/>
          <p:cNvSpPr>
            <a:spLocks noGrp="1"/>
          </p:cNvSpPr>
          <p:nvPr>
            <p:ph type="body" sz="half" idx="2"/>
          </p:nvPr>
        </p:nvSpPr>
        <p:spPr/>
        <p:txBody>
          <a:bodyPr>
            <a:normAutofit/>
          </a:bodyPr>
          <a:lstStyle/>
          <a:p>
            <a:r>
              <a:rPr lang="en-US" dirty="0" smtClean="0"/>
              <a:t> The </a:t>
            </a:r>
            <a:r>
              <a:rPr lang="en-US" dirty="0"/>
              <a:t>correlation heatmap using seaborn library which shows the relation between each feature with the target feature which as shown </a:t>
            </a:r>
            <a:r>
              <a:rPr lang="en-US" dirty="0" smtClean="0"/>
              <a:t>below.</a:t>
            </a:r>
            <a:endParaRPr lang="en-IN" dirty="0" smtClean="0"/>
          </a:p>
          <a:p>
            <a:r>
              <a:rPr lang="en-IN" dirty="0" smtClean="0"/>
              <a:t>The </a:t>
            </a:r>
            <a:r>
              <a:rPr lang="en-IN" dirty="0"/>
              <a:t>darker shades shows highly negative correlation and the lighter shades shows highly positive correlation. Corresponding to the target feature we can see that “OverallCond” and “YearRemodAdd” features has very positive correlation with the target. Which implies the house having good facilities and if it is recently modified then that house will have more price. And remaining features are also contributing to the target that is they are also playing a major role in predicting price of the house.</a:t>
            </a:r>
          </a:p>
          <a:p>
            <a:endParaRPr lang="en-IN" dirty="0"/>
          </a:p>
        </p:txBody>
      </p:sp>
    </p:spTree>
    <p:extLst>
      <p:ext uri="{BB962C8B-B14F-4D97-AF65-F5344CB8AC3E}">
        <p14:creationId xmlns:p14="http://schemas.microsoft.com/office/powerpoint/2010/main" val="310869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Models </a:t>
            </a:r>
            <a:r>
              <a:rPr lang="en-IN" b="1" dirty="0"/>
              <a:t>Development and Evaluation:</a:t>
            </a:r>
            <a:r>
              <a:rPr lang="en-IN" dirty="0"/>
              <a:t/>
            </a:r>
            <a:br>
              <a:rPr lang="en-IN" dirty="0"/>
            </a:br>
            <a:endParaRPr lang="en-IN" dirty="0"/>
          </a:p>
        </p:txBody>
      </p:sp>
      <p:sp>
        <p:nvSpPr>
          <p:cNvPr id="3" name="Content Placeholder 2"/>
          <p:cNvSpPr>
            <a:spLocks noGrp="1"/>
          </p:cNvSpPr>
          <p:nvPr>
            <p:ph idx="1"/>
          </p:nvPr>
        </p:nvSpPr>
        <p:spPr/>
        <p:txBody>
          <a:bodyPr/>
          <a:lstStyle/>
          <a:p>
            <a:pPr marL="0" lvl="0" indent="0">
              <a:buNone/>
            </a:pPr>
            <a:r>
              <a:rPr lang="en-IN" b="1" dirty="0"/>
              <a:t>Linear Regression</a:t>
            </a:r>
            <a:r>
              <a:rPr lang="en-IN" dirty="0"/>
              <a:t>: It is a basic and commonly used type of predictive analysis. Linear Regression fits a straight line or surface that minimizes the deprecancies between predicted and actual output values.</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5481" y="3713677"/>
            <a:ext cx="3686175" cy="1104900"/>
          </a:xfrm>
          <a:prstGeom prst="rect">
            <a:avLst/>
          </a:prstGeom>
        </p:spPr>
      </p:pic>
    </p:spTree>
    <p:extLst>
      <p:ext uri="{BB962C8B-B14F-4D97-AF65-F5344CB8AC3E}">
        <p14:creationId xmlns:p14="http://schemas.microsoft.com/office/powerpoint/2010/main" val="324204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Models Development and Evaluation</a:t>
            </a:r>
            <a:endParaRPr lang="en-IN" b="1" dirty="0"/>
          </a:p>
        </p:txBody>
      </p:sp>
      <p:sp>
        <p:nvSpPr>
          <p:cNvPr id="3" name="Text Placeholder 2"/>
          <p:cNvSpPr>
            <a:spLocks noGrp="1"/>
          </p:cNvSpPr>
          <p:nvPr>
            <p:ph type="body" idx="1"/>
          </p:nvPr>
        </p:nvSpPr>
        <p:spPr/>
        <p:txBody>
          <a:bodyPr/>
          <a:lstStyle/>
          <a:p>
            <a:r>
              <a:rPr lang="en-IN" dirty="0" smtClean="0"/>
              <a:t>XGBoost Regressor</a:t>
            </a:r>
            <a:endParaRPr lang="en-IN" dirty="0"/>
          </a:p>
        </p:txBody>
      </p:sp>
      <p:sp>
        <p:nvSpPr>
          <p:cNvPr id="4" name="Content Placeholder 3"/>
          <p:cNvSpPr>
            <a:spLocks noGrp="1"/>
          </p:cNvSpPr>
          <p:nvPr>
            <p:ph sz="half" idx="2"/>
          </p:nvPr>
        </p:nvSpPr>
        <p:spPr/>
        <p:txBody>
          <a:bodyPr/>
          <a:lstStyle/>
          <a:p>
            <a:pPr marL="0" lvl="0" indent="0">
              <a:buNone/>
            </a:pPr>
            <a:r>
              <a:rPr lang="en-IN" dirty="0"/>
              <a:t>Extreme Gradient Boosting regressor provides an efficient and effective implementation of gradient boosting algorithm which is used for regression predictive modeling. </a:t>
            </a:r>
          </a:p>
          <a:p>
            <a:pPr marL="0" indent="0">
              <a:buNone/>
            </a:pPr>
            <a:endParaRPr lang="en-IN" dirty="0"/>
          </a:p>
        </p:txBody>
      </p:sp>
      <p:sp>
        <p:nvSpPr>
          <p:cNvPr id="5" name="Text Placeholder 4"/>
          <p:cNvSpPr>
            <a:spLocks noGrp="1"/>
          </p:cNvSpPr>
          <p:nvPr>
            <p:ph type="body" sz="quarter" idx="3"/>
          </p:nvPr>
        </p:nvSpPr>
        <p:spPr/>
        <p:txBody>
          <a:bodyPr>
            <a:normAutofit/>
          </a:bodyPr>
          <a:lstStyle/>
          <a:p>
            <a:r>
              <a:rPr lang="en-IN" dirty="0" smtClean="0"/>
              <a:t>Decision Tree Regressor</a:t>
            </a:r>
            <a:endParaRPr lang="en-IN" dirty="0"/>
          </a:p>
        </p:txBody>
      </p:sp>
      <p:sp>
        <p:nvSpPr>
          <p:cNvPr id="6" name="Content Placeholder 5"/>
          <p:cNvSpPr>
            <a:spLocks noGrp="1"/>
          </p:cNvSpPr>
          <p:nvPr>
            <p:ph sz="quarter" idx="4"/>
          </p:nvPr>
        </p:nvSpPr>
        <p:spPr/>
        <p:txBody>
          <a:bodyPr/>
          <a:lstStyle/>
          <a:p>
            <a:pPr marL="0" indent="0">
              <a:buNone/>
            </a:pPr>
            <a:r>
              <a:rPr lang="en-US" dirty="0"/>
              <a:t>This algorithm splits a data sample into two or more homogeneous sets based on the input variables. A part of a tree is generated with each </a:t>
            </a:r>
            <a:r>
              <a:rPr lang="en-US" dirty="0" smtClean="0"/>
              <a:t>split</a:t>
            </a:r>
            <a:r>
              <a:rPr lang="en-US" dirty="0"/>
              <a:t>.</a:t>
            </a:r>
            <a:r>
              <a:rPr lang="en-US" dirty="0" smtClean="0"/>
              <a:t> </a:t>
            </a:r>
            <a:endParaRPr lang="en-IN"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472753" y="4918991"/>
            <a:ext cx="2781300" cy="103822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7025481" y="4789733"/>
            <a:ext cx="3476625" cy="866775"/>
          </a:xfrm>
          <a:prstGeom prst="rect">
            <a:avLst/>
          </a:prstGeom>
        </p:spPr>
      </p:pic>
    </p:spTree>
    <p:extLst>
      <p:ext uri="{BB962C8B-B14F-4D97-AF65-F5344CB8AC3E}">
        <p14:creationId xmlns:p14="http://schemas.microsoft.com/office/powerpoint/2010/main" val="184135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Models Development and Evaluation    </a:t>
            </a:r>
            <a:endParaRPr lang="en-IN" b="1" dirty="0"/>
          </a:p>
        </p:txBody>
      </p:sp>
      <p:sp>
        <p:nvSpPr>
          <p:cNvPr id="3" name="Text Placeholder 2"/>
          <p:cNvSpPr>
            <a:spLocks noGrp="1"/>
          </p:cNvSpPr>
          <p:nvPr>
            <p:ph type="body" idx="1"/>
          </p:nvPr>
        </p:nvSpPr>
        <p:spPr/>
        <p:txBody>
          <a:bodyPr>
            <a:normAutofit/>
          </a:bodyPr>
          <a:lstStyle/>
          <a:p>
            <a:r>
              <a:rPr lang="en-IN" dirty="0" smtClean="0"/>
              <a:t>Gradient Boosting Regressor</a:t>
            </a:r>
            <a:endParaRPr lang="en-IN" dirty="0"/>
          </a:p>
        </p:txBody>
      </p:sp>
      <p:sp>
        <p:nvSpPr>
          <p:cNvPr id="4" name="Content Placeholder 3"/>
          <p:cNvSpPr>
            <a:spLocks noGrp="1"/>
          </p:cNvSpPr>
          <p:nvPr>
            <p:ph sz="half" idx="2"/>
          </p:nvPr>
        </p:nvSpPr>
        <p:spPr/>
        <p:txBody>
          <a:bodyPr/>
          <a:lstStyle/>
          <a:p>
            <a:pPr marL="0" lvl="0" indent="0">
              <a:buNone/>
            </a:pPr>
            <a:r>
              <a:rPr lang="en-US" dirty="0"/>
              <a:t>Gradient boosting is a machine learning technique for regression, which produces a prediction model in the form of an ensemble of weak prediction models, typically decision trees.</a:t>
            </a:r>
            <a:endParaRPr lang="en-IN" b="1" dirty="0"/>
          </a:p>
          <a:p>
            <a:endParaRPr lang="en-IN" dirty="0"/>
          </a:p>
        </p:txBody>
      </p:sp>
      <p:sp>
        <p:nvSpPr>
          <p:cNvPr id="5" name="Text Placeholder 4"/>
          <p:cNvSpPr>
            <a:spLocks noGrp="1"/>
          </p:cNvSpPr>
          <p:nvPr>
            <p:ph type="body" sz="quarter" idx="3"/>
          </p:nvPr>
        </p:nvSpPr>
        <p:spPr/>
        <p:txBody>
          <a:bodyPr/>
          <a:lstStyle/>
          <a:p>
            <a:r>
              <a:rPr lang="en-IN" dirty="0" smtClean="0"/>
              <a:t>Random Forest Regressor</a:t>
            </a:r>
            <a:endParaRPr lang="en-IN" dirty="0"/>
          </a:p>
        </p:txBody>
      </p:sp>
      <p:sp>
        <p:nvSpPr>
          <p:cNvPr id="6" name="Content Placeholder 5"/>
          <p:cNvSpPr>
            <a:spLocks noGrp="1"/>
          </p:cNvSpPr>
          <p:nvPr>
            <p:ph sz="quarter" idx="4"/>
          </p:nvPr>
        </p:nvSpPr>
        <p:spPr/>
        <p:txBody>
          <a:bodyPr/>
          <a:lstStyle/>
          <a:p>
            <a:pPr marL="0" indent="0">
              <a:buNone/>
            </a:pPr>
            <a:r>
              <a:rPr lang="en-US" dirty="0"/>
              <a:t>It is a type of ensemble learning method that uses numerous decision trees to achieve higher prediction accuracy and model </a:t>
            </a:r>
            <a:r>
              <a:rPr lang="en-US" dirty="0" smtClean="0"/>
              <a:t>stability</a:t>
            </a:r>
            <a:r>
              <a:rPr lang="en-US" dirty="0"/>
              <a:t>. </a:t>
            </a:r>
            <a:endParaRPr lang="en-US" dirty="0" smtClean="0"/>
          </a:p>
          <a:p>
            <a:pPr marL="0" indent="0">
              <a:buNone/>
            </a:pPr>
            <a:endParaRPr lang="en-IN"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71482" y="4875927"/>
            <a:ext cx="4067175" cy="86677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172200" y="4875927"/>
            <a:ext cx="3733800" cy="857250"/>
          </a:xfrm>
          <a:prstGeom prst="rect">
            <a:avLst/>
          </a:prstGeom>
        </p:spPr>
      </p:pic>
    </p:spTree>
    <p:extLst>
      <p:ext uri="{BB962C8B-B14F-4D97-AF65-F5344CB8AC3E}">
        <p14:creationId xmlns:p14="http://schemas.microsoft.com/office/powerpoint/2010/main" val="100786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t>Key </a:t>
            </a:r>
            <a:r>
              <a:rPr lang="en-IN" b="1" dirty="0"/>
              <a:t>metrics for success in solving problem under consideration</a:t>
            </a:r>
            <a:r>
              <a:rPr lang="en-IN" dirty="0"/>
              <a:t>.</a:t>
            </a:r>
            <a:r>
              <a:rPr lang="en-IN" b="1" dirty="0"/>
              <a:t/>
            </a:r>
            <a:br>
              <a:rPr lang="en-IN" b="1" dirty="0"/>
            </a:b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lvl="0"/>
                <a:r>
                  <a:rPr lang="en-IN" b="1" dirty="0"/>
                  <a:t>Mean Absolute Error:  </a:t>
                </a:r>
              </a:p>
              <a:p>
                <a:pPr marL="0" indent="0">
                  <a:buNone/>
                </a:pPr>
                <a:r>
                  <a:rPr lang="en-IN" b="1" dirty="0" smtClean="0"/>
                  <a:t> </a:t>
                </a:r>
                <a:r>
                  <a:rPr lang="en-IN" dirty="0"/>
                  <a:t>Mean Absolute Error is the average of the difference between the original values and the predicted values. It gives us the measure of how far the prediction were from the actual output. However, they don’ give us any idea of the direction of the error i.e. whether we are under predicting the data or over predicting the data. Mathematically, it is represented as:</a:t>
                </a:r>
                <a:endParaRPr lang="en-IN" b="1" dirty="0"/>
              </a:p>
              <a:p>
                <a:pPr marL="0" indent="0">
                  <a:buNone/>
                </a:pPr>
                <a:r>
                  <a:rPr lang="en-IN" dirty="0"/>
                  <a:t>Mean Absolute Error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𝑁</m:t>
                        </m:r>
                      </m:den>
                    </m:f>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𝑗</m:t>
                        </m:r>
                        <m:r>
                          <a:rPr lang="en-IN" i="1">
                            <a:latin typeface="Cambria Math" panose="02040503050406030204" pitchFamily="18" charset="0"/>
                          </a:rPr>
                          <m:t>=1</m:t>
                        </m:r>
                      </m:sub>
                      <m:sup>
                        <m:r>
                          <a:rPr lang="en-IN" i="1">
                            <a:latin typeface="Cambria Math" panose="02040503050406030204" pitchFamily="18" charset="0"/>
                          </a:rPr>
                          <m:t>𝑁</m:t>
                        </m:r>
                      </m:sup>
                      <m:e>
                        <m:r>
                          <a:rPr lang="en-IN" i="1">
                            <a:latin typeface="Cambria Math" panose="02040503050406030204" pitchFamily="18" charset="0"/>
                          </a:rPr>
                          <m:t>|</m:t>
                        </m:r>
                        <m:r>
                          <a:rPr lang="en-IN" i="1">
                            <a:latin typeface="Cambria Math" panose="02040503050406030204" pitchFamily="18" charset="0"/>
                          </a:rPr>
                          <m:t>𝑦𝑖</m:t>
                        </m:r>
                        <m:r>
                          <a:rPr lang="en-IN" i="1">
                            <a:latin typeface="Cambria Math" panose="02040503050406030204" pitchFamily="18" charset="0"/>
                          </a:rPr>
                          <m:t>−</m:t>
                        </m:r>
                        <m:r>
                          <a:rPr lang="en-IN" i="1">
                            <a:latin typeface="Cambria Math" panose="02040503050406030204" pitchFamily="18" charset="0"/>
                          </a:rPr>
                          <m:t>𝑦𝑗</m:t>
                        </m:r>
                        <m:r>
                          <a:rPr lang="en-IN" i="1">
                            <a:latin typeface="Cambria Math" panose="02040503050406030204" pitchFamily="18" charset="0"/>
                          </a:rPr>
                          <m:t>|</m:t>
                        </m:r>
                      </m:e>
                    </m:nary>
                  </m:oMath>
                </a14:m>
                <a:endParaRPr lang="en-IN" b="1" dirty="0"/>
              </a:p>
              <a:p>
                <a:pPr lvl="0"/>
                <a:r>
                  <a:rPr lang="en-IN" b="1" dirty="0"/>
                  <a:t>Mean Squared Error:</a:t>
                </a:r>
              </a:p>
              <a:p>
                <a:pPr marL="0" indent="0">
                  <a:buNone/>
                </a:pPr>
                <a:r>
                  <a:rPr lang="en-IN" b="1" dirty="0"/>
                  <a:t>  </a:t>
                </a:r>
                <a:r>
                  <a:rPr lang="en-IN" dirty="0"/>
                  <a:t>Mean Squared Error (MSE) is quite similar to Mean Absolute Error, the only difference being that MSE takes the average of the </a:t>
                </a:r>
                <a:r>
                  <a:rPr lang="en-US" b="1" dirty="0"/>
                  <a:t>square</a:t>
                </a:r>
                <a:r>
                  <a:rPr lang="en-US" dirty="0"/>
                  <a:t> of the difference between the original values and the predicted </a:t>
                </a:r>
                <a:r>
                  <a:rPr lang="en-US" dirty="0" smtClean="0"/>
                  <a:t>values. Mathematically, it is represented as: </a:t>
                </a:r>
                <a:endParaRPr lang="en-IN" b="1" dirty="0"/>
              </a:p>
              <a:p>
                <a:pPr marL="0" indent="0">
                  <a:buNone/>
                </a:pPr>
                <a:r>
                  <a:rPr lang="en-IN" dirty="0"/>
                  <a:t>Mean Squared Error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𝑁</m:t>
                        </m:r>
                      </m:den>
                    </m:f>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𝑗</m:t>
                        </m:r>
                        <m:r>
                          <a:rPr lang="en-IN" i="1">
                            <a:latin typeface="Cambria Math" panose="02040503050406030204" pitchFamily="18" charset="0"/>
                          </a:rPr>
                          <m:t>=1</m:t>
                        </m:r>
                      </m:sub>
                      <m:sup>
                        <m:r>
                          <a:rPr lang="en-IN" i="1">
                            <a:latin typeface="Cambria Math" panose="02040503050406030204" pitchFamily="18" charset="0"/>
                          </a:rPr>
                          <m:t>𝑁</m:t>
                        </m:r>
                      </m:sup>
                      <m:e>
                        <m:r>
                          <a:rPr lang="en-IN" i="1">
                            <a:latin typeface="Cambria Math" panose="02040503050406030204" pitchFamily="18" charset="0"/>
                          </a:rPr>
                          <m:t>(</m:t>
                        </m:r>
                        <m:r>
                          <a:rPr lang="en-IN" i="1">
                            <a:latin typeface="Cambria Math" panose="02040503050406030204" pitchFamily="18" charset="0"/>
                          </a:rPr>
                          <m:t>𝑦𝑖</m:t>
                        </m:r>
                        <m:r>
                          <a:rPr lang="en-IN" i="1">
                            <a:latin typeface="Cambria Math" panose="02040503050406030204" pitchFamily="18" charset="0"/>
                          </a:rPr>
                          <m:t>−</m:t>
                        </m:r>
                        <m:r>
                          <a:rPr lang="en-IN" i="1">
                            <a:latin typeface="Cambria Math" panose="02040503050406030204" pitchFamily="18" charset="0"/>
                          </a:rPr>
                          <m:t>𝑦𝑗</m:t>
                        </m:r>
                        <m:r>
                          <a:rPr lang="en-IN" i="1">
                            <a:latin typeface="Cambria Math" panose="02040503050406030204" pitchFamily="18" charset="0"/>
                          </a:rPr>
                          <m:t>)</m:t>
                        </m:r>
                      </m:e>
                    </m:nary>
                  </m:oMath>
                </a14:m>
                <a:r>
                  <a:rPr lang="en-IN" baseline="30000" dirty="0"/>
                  <a:t>2</a:t>
                </a:r>
                <a:endParaRPr lang="en-IN" b="1"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221" b="-420"/>
                </a:stretch>
              </a:blipFill>
            </p:spPr>
            <p:txBody>
              <a:bodyPr/>
              <a:lstStyle/>
              <a:p>
                <a:r>
                  <a:rPr lang="en-IN">
                    <a:noFill/>
                  </a:rPr>
                  <a:t> </a:t>
                </a:r>
              </a:p>
            </p:txBody>
          </p:sp>
        </mc:Fallback>
      </mc:AlternateContent>
    </p:spTree>
    <p:extLst>
      <p:ext uri="{BB962C8B-B14F-4D97-AF65-F5344CB8AC3E}">
        <p14:creationId xmlns:p14="http://schemas.microsoft.com/office/powerpoint/2010/main" val="99417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61200" y="244631"/>
            <a:ext cx="4019550" cy="250507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060047" y="220818"/>
            <a:ext cx="4038600" cy="255270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61200" y="2937388"/>
            <a:ext cx="4114800" cy="2657475"/>
          </a:xfrm>
          <a:prstGeom prst="rect">
            <a:avLst/>
          </a:prstGeom>
        </p:spPr>
      </p:pic>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6060047" y="2937388"/>
            <a:ext cx="4124325" cy="2543175"/>
          </a:xfrm>
          <a:prstGeom prst="rect">
            <a:avLst/>
          </a:prstGeom>
        </p:spPr>
      </p:pic>
      <p:sp>
        <p:nvSpPr>
          <p:cNvPr id="6" name="Rectangle 5"/>
          <p:cNvSpPr/>
          <p:nvPr/>
        </p:nvSpPr>
        <p:spPr>
          <a:xfrm>
            <a:off x="1463898" y="5420729"/>
            <a:ext cx="6533881" cy="1477328"/>
          </a:xfrm>
          <a:prstGeom prst="rect">
            <a:avLst/>
          </a:prstGeom>
        </p:spPr>
        <p:txBody>
          <a:bodyPr wrap="square">
            <a:spAutoFit/>
          </a:bodyPr>
          <a:lstStyle/>
          <a:p>
            <a:pPr marL="457200">
              <a:spcBef>
                <a:spcPts val="1800"/>
              </a:spcBef>
              <a:spcAft>
                <a:spcPts val="1200"/>
              </a:spcAft>
            </a:pPr>
            <a:r>
              <a:rPr lang="en-IN" dirty="0">
                <a:solidFill>
                  <a:srgbClr val="24292F"/>
                </a:solidFill>
                <a:latin typeface="Times New Roman" panose="02020603050405020304" pitchFamily="18" charset="0"/>
                <a:ea typeface="Times New Roman" panose="02020603050405020304" pitchFamily="18" charset="0"/>
              </a:rPr>
              <a:t>Thus when we compared all the accuracy scores and metrics we got to know that the Gradient Boosting Regressor is giving a good accuracy along with the linear line when we plotted (scatter). Thus I have finalized that this model and tuned using hyper parameters in which its accuracy was improved.</a:t>
            </a: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097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Conclusion</a:t>
            </a:r>
            <a:endParaRPr lang="en-IN" b="1" dirty="0"/>
          </a:p>
        </p:txBody>
      </p:sp>
      <p:sp>
        <p:nvSpPr>
          <p:cNvPr id="3" name="Content Placeholder 2"/>
          <p:cNvSpPr>
            <a:spLocks noGrp="1"/>
          </p:cNvSpPr>
          <p:nvPr>
            <p:ph idx="1"/>
          </p:nvPr>
        </p:nvSpPr>
        <p:spPr/>
        <p:txBody>
          <a:bodyPr>
            <a:normAutofit fontScale="92500"/>
          </a:bodyPr>
          <a:lstStyle/>
          <a:p>
            <a:pPr lvl="0"/>
            <a:r>
              <a:rPr lang="en-IN" dirty="0"/>
              <a:t>Key findings: Highest accuracy is seen in the Gradient Boosting Regressor which is similar to the k-fold cross validation score (for k=5) and also less MAE and MSE and improved accuracy after fine tuning of the same model.</a:t>
            </a:r>
            <a:endParaRPr lang="en-IN" b="1" dirty="0"/>
          </a:p>
          <a:p>
            <a:pPr marL="0" indent="0">
              <a:buNone/>
            </a:pPr>
            <a:r>
              <a:rPr lang="en-IN" dirty="0" smtClean="0"/>
              <a:t>  Things </a:t>
            </a:r>
            <a:r>
              <a:rPr lang="en-IN" dirty="0"/>
              <a:t>I've learned by completing this project:</a:t>
            </a:r>
          </a:p>
          <a:p>
            <a:pPr lvl="0"/>
            <a:r>
              <a:rPr lang="en-IN" dirty="0"/>
              <a:t>How to use NumPy to investigate the latent features of a dataset.</a:t>
            </a:r>
          </a:p>
          <a:p>
            <a:pPr lvl="0"/>
            <a:r>
              <a:rPr lang="en-IN" dirty="0"/>
              <a:t>How to analyse various learning performance plots for variance and bias.</a:t>
            </a:r>
          </a:p>
          <a:p>
            <a:pPr lvl="0"/>
            <a:r>
              <a:rPr lang="en-IN" dirty="0"/>
              <a:t>How to determine the best-guess model for predictions from unseen data.</a:t>
            </a:r>
          </a:p>
          <a:p>
            <a:pPr lvl="0"/>
            <a:r>
              <a:rPr lang="en-IN" dirty="0"/>
              <a:t>How to evaluate a model's performance on unseen data using previous data</a:t>
            </a:r>
            <a:r>
              <a:rPr lang="en-IN" dirty="0" smtClean="0"/>
              <a:t>.</a:t>
            </a:r>
            <a:endParaRPr lang="en-IN" dirty="0"/>
          </a:p>
        </p:txBody>
      </p:sp>
    </p:spTree>
    <p:extLst>
      <p:ext uri="{BB962C8B-B14F-4D97-AF65-F5344CB8AC3E}">
        <p14:creationId xmlns:p14="http://schemas.microsoft.com/office/powerpoint/2010/main" val="2005686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838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           HOUSING USE CASE STUDY PROJECT                                                      INTRODUCTION</vt:lpstr>
      <vt:lpstr>              Data Pre-processing Done:  </vt:lpstr>
      <vt:lpstr>Data Inputs-Logic-Output Relationships: </vt:lpstr>
      <vt:lpstr>      Models Development and Evaluation: </vt:lpstr>
      <vt:lpstr>       Models Development and Evaluation</vt:lpstr>
      <vt:lpstr>     Models Development and Evaluation    </vt:lpstr>
      <vt:lpstr>  Key metrics for success in solving problem under consideration. </vt:lpstr>
      <vt:lpstr>PowerPoint Presentation</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USE CASE STUDY PROJECT</dc:title>
  <dc:creator>Win 10</dc:creator>
  <cp:lastModifiedBy>Win 10</cp:lastModifiedBy>
  <cp:revision>17</cp:revision>
  <dcterms:created xsi:type="dcterms:W3CDTF">2021-10-22T14:16:10Z</dcterms:created>
  <dcterms:modified xsi:type="dcterms:W3CDTF">2021-10-22T15:58:00Z</dcterms:modified>
</cp:coreProperties>
</file>