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12/21/2021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2989" y="572036"/>
            <a:ext cx="8825658" cy="4309057"/>
          </a:xfrm>
        </p:spPr>
        <p:txBody>
          <a:bodyPr/>
          <a:lstStyle/>
          <a:p>
            <a:r>
              <a:rPr lang="en-US" sz="4400" dirty="0" smtClean="0">
                <a:latin typeface="Times New Roman" panose="02020603050405020304" pitchFamily="18" charset="0"/>
                <a:cs typeface="Times New Roman" panose="02020603050405020304" pitchFamily="18" charset="0"/>
              </a:rPr>
              <a:t>          </a:t>
            </a:r>
            <a:br>
              <a:rPr lang="en-US" sz="4400" dirty="0" smtClean="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a:t>
            </a:r>
            <a:br>
              <a:rPr lang="en-US" sz="4400" dirty="0" smtClean="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Title of the Project:</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4400" b="1" u="sng" dirty="0" smtClean="0">
                <a:latin typeface="Times New Roman" panose="02020603050405020304" pitchFamily="18" charset="0"/>
                <a:cs typeface="Times New Roman" panose="02020603050405020304" pitchFamily="18" charset="0"/>
              </a:rPr>
              <a:t>Malignant </a:t>
            </a:r>
            <a:r>
              <a:rPr lang="en-US" sz="4400" b="1" u="sng" dirty="0">
                <a:latin typeface="Times New Roman" panose="02020603050405020304" pitchFamily="18" charset="0"/>
                <a:cs typeface="Times New Roman" panose="02020603050405020304" pitchFamily="18" charset="0"/>
              </a:rPr>
              <a:t>Comment Classifier</a:t>
            </a:r>
            <a:endParaRPr lang="en-IN" sz="4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68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888642" y="837127"/>
            <a:ext cx="10058400" cy="5657850"/>
          </a:xfrm>
          <a:prstGeom prst="rect">
            <a:avLst/>
          </a:prstGeom>
        </p:spPr>
      </p:pic>
    </p:spTree>
    <p:extLst>
      <p:ext uri="{BB962C8B-B14F-4D97-AF65-F5344CB8AC3E}">
        <p14:creationId xmlns:p14="http://schemas.microsoft.com/office/powerpoint/2010/main" val="658362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85930"/>
          </a:xfrm>
        </p:spPr>
        <p:txBody>
          <a:bodyPr/>
          <a:lstStyle/>
          <a:p>
            <a:r>
              <a:rPr lang="en-US" b="1" dirty="0" smtClean="0">
                <a:latin typeface="Times New Roman" panose="02020603050405020304" pitchFamily="18" charset="0"/>
                <a:cs typeface="Times New Roman" panose="02020603050405020304" pitchFamily="18" charset="0"/>
              </a:rPr>
              <a:t>       PROBLEM STATEMENT AND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UNDERSTANDING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738648"/>
            <a:ext cx="8946541" cy="4509751"/>
          </a:xfrm>
        </p:spPr>
        <p:txBody>
          <a:bodyPr>
            <a:normAutofit fontScale="92500" lnSpcReduction="20000"/>
          </a:bodyPr>
          <a:lstStyle/>
          <a:p>
            <a:r>
              <a:rPr lang="en-IN" sz="2800" dirty="0">
                <a:latin typeface="Times New Roman" panose="02020603050405020304"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r>
              <a:rPr lang="en-IN" sz="2800" dirty="0" smtClean="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To protect users from being exposed to offensive language on online forums or social media sites, companies have started flagging comments and blocking users who are found guilty of using unpleasant language. Several Machine Learning models have been developed and deployed to filter out the unruly language and protect internet users from becoming victims of online harassment and cyberbullying.  </a:t>
            </a:r>
          </a:p>
          <a:p>
            <a:endParaRPr lang="en-IN" dirty="0"/>
          </a:p>
        </p:txBody>
      </p:sp>
    </p:spTree>
    <p:extLst>
      <p:ext uri="{BB962C8B-B14F-4D97-AF65-F5344CB8AC3E}">
        <p14:creationId xmlns:p14="http://schemas.microsoft.com/office/powerpoint/2010/main" val="15392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67744"/>
          </a:xfrm>
        </p:spPr>
        <p:txBody>
          <a:bodyPr/>
          <a:lstStyle/>
          <a:p>
            <a:r>
              <a:rPr lang="en-US" dirty="0" smtClean="0"/>
              <a:t>    </a:t>
            </a:r>
            <a:r>
              <a:rPr lang="en-US" b="1" dirty="0" smtClean="0">
                <a:latin typeface="Times New Roman" panose="02020603050405020304" pitchFamily="18" charset="0"/>
                <a:cs typeface="Times New Roman" panose="02020603050405020304" pitchFamily="18" charset="0"/>
              </a:rPr>
              <a:t>EDA AND VISUALIZATION STEPS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20462"/>
            <a:ext cx="8946541" cy="5127937"/>
          </a:xfrm>
        </p:spPr>
        <p:txBody>
          <a:bodyPr>
            <a:noAutofit/>
          </a:bodyPr>
          <a:lstStyle/>
          <a:p>
            <a:r>
              <a:rPr lang="en-IN" sz="2400" b="1" dirty="0" smtClean="0">
                <a:latin typeface="Times New Roman" panose="02020603050405020304" pitchFamily="18" charset="0"/>
                <a:cs typeface="Times New Roman" panose="02020603050405020304" pitchFamily="18" charset="0"/>
              </a:rPr>
              <a:t>Checking null values: </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first and foremost step after importing the training and testing sets in pandas </a:t>
            </a:r>
            <a:r>
              <a:rPr lang="en-IN" sz="2400" dirty="0" err="1">
                <a:latin typeface="Times New Roman" panose="02020603050405020304" pitchFamily="18" charset="0"/>
                <a:cs typeface="Times New Roman" panose="02020603050405020304" pitchFamily="18" charset="0"/>
              </a:rPr>
              <a:t>dataframe</a:t>
            </a:r>
            <a:r>
              <a:rPr lang="en-IN" sz="2400" dirty="0">
                <a:latin typeface="Times New Roman" panose="02020603050405020304" pitchFamily="18" charset="0"/>
                <a:cs typeface="Times New Roman" panose="02020603050405020304" pitchFamily="18" charset="0"/>
              </a:rPr>
              <a:t> is to check for the null values. </a:t>
            </a:r>
            <a:r>
              <a:rPr lang="en-IN" sz="2400" dirty="0" smtClean="0">
                <a:latin typeface="Times New Roman" panose="02020603050405020304" pitchFamily="18" charset="0"/>
                <a:cs typeface="Times New Roman" panose="02020603050405020304" pitchFamily="18" charset="0"/>
              </a:rPr>
              <a:t>Using </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isnull</a:t>
            </a:r>
            <a:r>
              <a:rPr lang="en-IN" sz="2400" dirty="0">
                <a:latin typeface="Times New Roman" panose="02020603050405020304" pitchFamily="18" charset="0"/>
                <a:cs typeface="Times New Roman" panose="02020603050405020304" pitchFamily="18" charset="0"/>
              </a:rPr>
              <a:t>()’ function on both training and testing sets. Here I discovered no missing values so the data is clean and hence I can proceed to the next step</a:t>
            </a:r>
            <a:r>
              <a:rPr lang="en-IN"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Text Normalizing: </a:t>
            </a:r>
            <a:r>
              <a:rPr lang="en-IN" sz="2400" dirty="0">
                <a:latin typeface="Times New Roman" panose="02020603050405020304" pitchFamily="18" charset="0"/>
                <a:cs typeface="Times New Roman" panose="02020603050405020304" pitchFamily="18" charset="0"/>
              </a:rPr>
              <a:t>As I did not found any missing values now I can proceed for the data </a:t>
            </a:r>
            <a:r>
              <a:rPr lang="en-IN" sz="2400" dirty="0" err="1">
                <a:latin typeface="Times New Roman" panose="02020603050405020304" pitchFamily="18" charset="0"/>
                <a:cs typeface="Times New Roman" panose="02020603050405020304" pitchFamily="18" charset="0"/>
              </a:rPr>
              <a:t>preprocessing</a:t>
            </a:r>
            <a:r>
              <a:rPr lang="en-IN" sz="2400" dirty="0">
                <a:latin typeface="Times New Roman" panose="02020603050405020304" pitchFamily="18" charset="0"/>
                <a:cs typeface="Times New Roman" panose="02020603050405020304" pitchFamily="18" charset="0"/>
              </a:rPr>
              <a:t>. Since our data is directly extracted from online platforms it contains special characters, numbers, unnecessary spaces etc., hence the text has to be normalize</a:t>
            </a:r>
            <a:r>
              <a:rPr lang="en-IN" sz="2400" dirty="0" smtClean="0">
                <a:latin typeface="Times New Roman" panose="02020603050405020304" pitchFamily="18" charset="0"/>
                <a:cs typeface="Times New Roman" panose="02020603050405020304" pitchFamily="18" charset="0"/>
              </a:rPr>
              <a:t>. Such as converting data to lower case, removing ‘\n’, removing unnecessary whitespaces between characters, removing punctuation.</a:t>
            </a:r>
          </a:p>
          <a:p>
            <a:r>
              <a:rPr lang="en-US" sz="2400" b="1" dirty="0" smtClean="0">
                <a:latin typeface="Times New Roman" panose="02020603050405020304" pitchFamily="18" charset="0"/>
                <a:cs typeface="Times New Roman" panose="02020603050405020304" pitchFamily="18" charset="0"/>
              </a:rPr>
              <a:t>Lemmatization: </a:t>
            </a:r>
            <a:r>
              <a:rPr lang="en-IN" sz="2400" dirty="0" smtClean="0">
                <a:latin typeface="Times New Roman" panose="02020603050405020304" pitchFamily="18" charset="0"/>
                <a:cs typeface="Times New Roman" panose="02020603050405020304" pitchFamily="18" charset="0"/>
              </a:rPr>
              <a:t>Since </a:t>
            </a:r>
            <a:r>
              <a:rPr lang="en-IN" sz="2400" dirty="0">
                <a:latin typeface="Times New Roman" panose="02020603050405020304" pitchFamily="18" charset="0"/>
                <a:cs typeface="Times New Roman" panose="02020603050405020304" pitchFamily="18" charset="0"/>
              </a:rPr>
              <a:t>the data is now clean and consistent, it is the right time to perform </a:t>
            </a:r>
            <a:r>
              <a:rPr lang="en-IN" sz="2400" dirty="0">
                <a:latin typeface="Times New Roman" panose="02020603050405020304" pitchFamily="18" charset="0"/>
                <a:cs typeface="Times New Roman" panose="02020603050405020304" pitchFamily="18" charset="0"/>
              </a:rPr>
              <a:t>Lemmatization. </a:t>
            </a:r>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525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9564"/>
          </a:xfrm>
        </p:spPr>
        <p:txBody>
          <a:bodyPr/>
          <a:lstStyle/>
          <a:p>
            <a:r>
              <a:rPr lang="en-US" dirty="0" smtClean="0"/>
              <a:t>                   </a:t>
            </a:r>
            <a:r>
              <a:rPr lang="en-US" sz="4400" b="1" dirty="0" smtClean="0">
                <a:latin typeface="Times New Roman" panose="02020603050405020304" pitchFamily="18" charset="0"/>
                <a:cs typeface="Times New Roman" panose="02020603050405020304" pitchFamily="18" charset="0"/>
              </a:rPr>
              <a:t>Visualization</a:t>
            </a:r>
            <a:endParaRPr lang="en-IN" sz="44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6111" y="1159284"/>
            <a:ext cx="4906060" cy="278168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825065" y="1278540"/>
            <a:ext cx="3952875" cy="25431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5065" y="3940972"/>
            <a:ext cx="4124901" cy="291702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111" y="4170589"/>
            <a:ext cx="4010585" cy="2457793"/>
          </a:xfrm>
          <a:prstGeom prst="rect">
            <a:avLst/>
          </a:prstGeom>
        </p:spPr>
      </p:pic>
    </p:spTree>
    <p:extLst>
      <p:ext uri="{BB962C8B-B14F-4D97-AF65-F5344CB8AC3E}">
        <p14:creationId xmlns:p14="http://schemas.microsoft.com/office/powerpoint/2010/main" val="2090584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35" y="373245"/>
            <a:ext cx="3905795" cy="25054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220" y="397060"/>
            <a:ext cx="3982006" cy="24577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35" y="3649243"/>
            <a:ext cx="3982006" cy="249589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2158" y="3533334"/>
            <a:ext cx="4984124" cy="2962650"/>
          </a:xfrm>
          <a:prstGeom prst="rect">
            <a:avLst/>
          </a:prstGeom>
        </p:spPr>
      </p:pic>
    </p:spTree>
    <p:extLst>
      <p:ext uri="{BB962C8B-B14F-4D97-AF65-F5344CB8AC3E}">
        <p14:creationId xmlns:p14="http://schemas.microsoft.com/office/powerpoint/2010/main" val="3031783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latin typeface="Times New Roman" panose="02020603050405020304" pitchFamily="18" charset="0"/>
                <a:cs typeface="Times New Roman" panose="02020603050405020304" pitchFamily="18" charset="0"/>
              </a:rPr>
              <a:t>          STEPS AND ASSUMPTIONS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1687132"/>
            <a:ext cx="9403742" cy="4561267"/>
          </a:xfrm>
        </p:spPr>
        <p:txBody>
          <a:bodyPr/>
          <a:lstStyle/>
          <a:p>
            <a:r>
              <a:rPr lang="en-US" sz="2800" dirty="0">
                <a:latin typeface="Times New Roman" panose="02020603050405020304" pitchFamily="18" charset="0"/>
                <a:cs typeface="Times New Roman" panose="02020603050405020304" pitchFamily="18" charset="0"/>
              </a:rPr>
              <a:t>In this project we have not assumed anything and since the data is collected </a:t>
            </a:r>
            <a:r>
              <a:rPr lang="en-US" sz="2800" dirty="0" smtClean="0">
                <a:latin typeface="Times New Roman" panose="02020603050405020304" pitchFamily="18" charset="0"/>
                <a:cs typeface="Times New Roman" panose="02020603050405020304" pitchFamily="18" charset="0"/>
              </a:rPr>
              <a:t>from various online platforms which is a text format so we handled it.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After that, we </a:t>
            </a:r>
            <a:r>
              <a:rPr lang="en-US" sz="2800" dirty="0" err="1">
                <a:latin typeface="Times New Roman" panose="02020603050405020304" pitchFamily="18" charset="0"/>
                <a:cs typeface="Times New Roman" panose="02020603050405020304" pitchFamily="18" charset="0"/>
              </a:rPr>
              <a:t>splitted</a:t>
            </a:r>
            <a:r>
              <a:rPr lang="en-US" sz="2800" dirty="0">
                <a:latin typeface="Times New Roman" panose="02020603050405020304" pitchFamily="18" charset="0"/>
                <a:cs typeface="Times New Roman" panose="02020603050405020304" pitchFamily="18" charset="0"/>
              </a:rPr>
              <a:t> the data into training and testing set. We trained the model using five classification algorithms namely </a:t>
            </a:r>
            <a:r>
              <a:rPr lang="en-US" sz="2800" dirty="0" smtClean="0">
                <a:latin typeface="Times New Roman" panose="02020603050405020304" pitchFamily="18" charset="0"/>
                <a:cs typeface="Times New Roman" panose="02020603050405020304" pitchFamily="18" charset="0"/>
              </a:rPr>
              <a:t>Logistic </a:t>
            </a:r>
            <a:r>
              <a:rPr lang="en-US" sz="2800" dirty="0">
                <a:latin typeface="Times New Roman" panose="02020603050405020304" pitchFamily="18" charset="0"/>
                <a:cs typeface="Times New Roman" panose="02020603050405020304" pitchFamily="18" charset="0"/>
              </a:rPr>
              <a:t>Regression, </a:t>
            </a:r>
            <a:r>
              <a:rPr lang="en-US" sz="2800" dirty="0" smtClean="0">
                <a:latin typeface="Times New Roman" panose="02020603050405020304" pitchFamily="18" charset="0"/>
                <a:cs typeface="Times New Roman" panose="02020603050405020304" pitchFamily="18" charset="0"/>
              </a:rPr>
              <a:t>Decision Tree Classifier, </a:t>
            </a:r>
            <a:r>
              <a:rPr lang="en-US" sz="2800" dirty="0">
                <a:latin typeface="Times New Roman" panose="02020603050405020304" pitchFamily="18" charset="0"/>
                <a:cs typeface="Times New Roman" panose="02020603050405020304" pitchFamily="18" charset="0"/>
              </a:rPr>
              <a:t>Random Forest </a:t>
            </a:r>
            <a:r>
              <a:rPr lang="en-US" sz="2800" dirty="0" smtClean="0">
                <a:latin typeface="Times New Roman" panose="02020603050405020304" pitchFamily="18" charset="0"/>
                <a:cs typeface="Times New Roman" panose="02020603050405020304" pitchFamily="18" charset="0"/>
              </a:rPr>
              <a:t>Classifier, </a:t>
            </a:r>
            <a:r>
              <a:rPr lang="en-US" sz="2800" dirty="0" err="1" smtClean="0">
                <a:latin typeface="Times New Roman" panose="02020603050405020304" pitchFamily="18" charset="0"/>
                <a:cs typeface="Times New Roman" panose="02020603050405020304" pitchFamily="18" charset="0"/>
              </a:rPr>
              <a:t>KNeighbors</a:t>
            </a:r>
            <a:r>
              <a:rPr lang="en-US" sz="2800" dirty="0" smtClean="0">
                <a:latin typeface="Times New Roman" panose="02020603050405020304" pitchFamily="18" charset="0"/>
                <a:cs typeface="Times New Roman" panose="02020603050405020304" pitchFamily="18" charset="0"/>
              </a:rPr>
              <a:t> Classifier </a:t>
            </a:r>
            <a:r>
              <a:rPr lang="en-US" sz="2800" dirty="0">
                <a:latin typeface="Times New Roman" panose="02020603050405020304" pitchFamily="18" charset="0"/>
                <a:cs typeface="Times New Roman" panose="02020603050405020304" pitchFamily="18" charset="0"/>
              </a:rPr>
              <a:t>and </a:t>
            </a:r>
            <a:r>
              <a:rPr lang="en-US" sz="2800" dirty="0" err="1" smtClean="0">
                <a:latin typeface="Times New Roman" panose="02020603050405020304" pitchFamily="18" charset="0"/>
                <a:cs typeface="Times New Roman" panose="02020603050405020304" pitchFamily="18" charset="0"/>
              </a:rPr>
              <a:t>AdaBoost</a:t>
            </a:r>
            <a:r>
              <a:rPr lang="en-US" sz="2800" dirty="0" smtClean="0">
                <a:latin typeface="Times New Roman" panose="02020603050405020304" pitchFamily="18" charset="0"/>
                <a:cs typeface="Times New Roman" panose="02020603050405020304" pitchFamily="18" charset="0"/>
              </a:rPr>
              <a:t> Classifier. </a:t>
            </a:r>
            <a:r>
              <a:rPr lang="en-US" sz="2800" dirty="0">
                <a:latin typeface="Times New Roman" panose="02020603050405020304" pitchFamily="18" charset="0"/>
                <a:cs typeface="Times New Roman" panose="02020603050405020304" pitchFamily="18" charset="0"/>
              </a:rPr>
              <a:t>And used </a:t>
            </a:r>
            <a:r>
              <a:rPr lang="en-US" sz="2800" dirty="0" err="1">
                <a:latin typeface="Times New Roman" panose="02020603050405020304" pitchFamily="18" charset="0"/>
                <a:cs typeface="Times New Roman" panose="02020603050405020304" pitchFamily="18" charset="0"/>
              </a:rPr>
              <a:t>hyperparameter</a:t>
            </a:r>
            <a:r>
              <a:rPr lang="en-US" sz="2800" dirty="0">
                <a:latin typeface="Times New Roman" panose="02020603050405020304" pitchFamily="18" charset="0"/>
                <a:cs typeface="Times New Roman" panose="02020603050405020304" pitchFamily="18" charset="0"/>
              </a:rPr>
              <a:t> tuning and created </a:t>
            </a:r>
            <a:r>
              <a:rPr lang="en-US" sz="2800" dirty="0" smtClean="0">
                <a:latin typeface="Times New Roman" panose="02020603050405020304" pitchFamily="18" charset="0"/>
                <a:cs typeface="Times New Roman" panose="02020603050405020304" pitchFamily="18" charset="0"/>
              </a:rPr>
              <a:t>a </a:t>
            </a:r>
            <a:r>
              <a:rPr lang="en-US" sz="2800" dirty="0" err="1" smtClean="0">
                <a:latin typeface="Times New Roman" panose="02020603050405020304" pitchFamily="18" charset="0"/>
                <a:cs typeface="Times New Roman" panose="02020603050405020304" pitchFamily="18" charset="0"/>
              </a:rPr>
              <a:t>Auc</a:t>
            </a:r>
            <a:r>
              <a:rPr lang="en-US" sz="2800" dirty="0" smtClean="0">
                <a:latin typeface="Times New Roman" panose="02020603050405020304" pitchFamily="18" charset="0"/>
                <a:cs typeface="Times New Roman" panose="02020603050405020304" pitchFamily="18" charset="0"/>
              </a:rPr>
              <a:t> Roc Curve which gives a graph between True positive rate and false positive rate. </a:t>
            </a: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31278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3806"/>
          </a:xfrm>
        </p:spPr>
        <p:txBody>
          <a:bodyPr/>
          <a:lstStyle/>
          <a:p>
            <a:r>
              <a:rPr lang="en-US" sz="4400" b="1" dirty="0" smtClean="0">
                <a:latin typeface="Times New Roman" panose="02020603050405020304" pitchFamily="18" charset="0"/>
                <a:cs typeface="Times New Roman" panose="02020603050405020304" pitchFamily="18" charset="0"/>
              </a:rPr>
              <a:t>                   Finalized Model</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4852" y="1081824"/>
            <a:ext cx="11114466" cy="5473522"/>
          </a:xfrm>
        </p:spPr>
        <p:txBody>
          <a:bodyPr>
            <a:normAutofit/>
          </a:bodyPr>
          <a:lstStyle/>
          <a:p>
            <a:r>
              <a:rPr lang="en-US" sz="2400" b="1" dirty="0">
                <a:latin typeface="Times New Roman" panose="02020603050405020304" pitchFamily="18" charset="0"/>
                <a:cs typeface="Times New Roman" panose="02020603050405020304" pitchFamily="18" charset="0"/>
              </a:rPr>
              <a:t>Out of five classification models </a:t>
            </a:r>
            <a:r>
              <a:rPr lang="en-US" sz="2400" b="1" dirty="0" smtClean="0">
                <a:latin typeface="Times New Roman" panose="02020603050405020304" pitchFamily="18" charset="0"/>
                <a:cs typeface="Times New Roman" panose="02020603050405020304" pitchFamily="18" charset="0"/>
              </a:rPr>
              <a:t>Random Forest Classifier </a:t>
            </a:r>
            <a:r>
              <a:rPr lang="en-US" sz="2400" b="1" dirty="0">
                <a:latin typeface="Times New Roman" panose="02020603050405020304" pitchFamily="18" charset="0"/>
                <a:cs typeface="Times New Roman" panose="02020603050405020304" pitchFamily="18" charset="0"/>
              </a:rPr>
              <a:t>is giving the </a:t>
            </a:r>
            <a:r>
              <a:rPr lang="en-US" sz="2400" b="1" dirty="0" smtClean="0">
                <a:latin typeface="Times New Roman" panose="02020603050405020304" pitchFamily="18" charset="0"/>
                <a:cs typeface="Times New Roman" panose="02020603050405020304" pitchFamily="18" charset="0"/>
              </a:rPr>
              <a:t>more accuracy </a:t>
            </a:r>
            <a:r>
              <a:rPr lang="en-US" sz="2400" b="1" dirty="0">
                <a:latin typeface="Times New Roman" panose="02020603050405020304" pitchFamily="18" charset="0"/>
                <a:cs typeface="Times New Roman" panose="02020603050405020304" pitchFamily="18" charset="0"/>
              </a:rPr>
              <a:t>with improved cross validation score. So we have finalized this model as the best fit for our dataset.</a:t>
            </a:r>
          </a:p>
          <a:p>
            <a:r>
              <a:rPr lang="en-US" sz="2400" b="1" dirty="0">
                <a:latin typeface="Times New Roman" panose="02020603050405020304" pitchFamily="18" charset="0"/>
                <a:cs typeface="Times New Roman" panose="02020603050405020304" pitchFamily="18" charset="0"/>
              </a:rPr>
              <a:t>Thus we evaluated the model </a:t>
            </a:r>
            <a:r>
              <a:rPr lang="en-US" sz="2400" b="1" dirty="0" smtClean="0">
                <a:latin typeface="Times New Roman" panose="02020603050405020304" pitchFamily="18" charset="0"/>
                <a:cs typeface="Times New Roman" panose="02020603050405020304" pitchFamily="18" charset="0"/>
              </a:rPr>
              <a:t>and tuned this model.</a:t>
            </a:r>
            <a:endParaRPr lang="en-US" sz="2400" b="1" dirty="0">
              <a:latin typeface="Times New Roman" panose="02020603050405020304" pitchFamily="18" charset="0"/>
              <a:cs typeface="Times New Roman" panose="02020603050405020304" pitchFamily="18" charset="0"/>
            </a:endParaRPr>
          </a:p>
          <a:p>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422" y="2820473"/>
            <a:ext cx="6087325" cy="3933986"/>
          </a:xfrm>
          <a:prstGeom prst="rect">
            <a:avLst/>
          </a:prstGeom>
        </p:spPr>
      </p:pic>
    </p:spTree>
    <p:extLst>
      <p:ext uri="{BB962C8B-B14F-4D97-AF65-F5344CB8AC3E}">
        <p14:creationId xmlns:p14="http://schemas.microsoft.com/office/powerpoint/2010/main" val="1361984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1504871"/>
          </a:xfrm>
        </p:spPr>
        <p:txBody>
          <a:bodyPr/>
          <a:lstStyle/>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below graph is the </a:t>
            </a:r>
            <a:r>
              <a:rPr lang="en-IN" sz="2400" dirty="0" err="1">
                <a:latin typeface="Times New Roman" panose="02020603050405020304" pitchFamily="18" charset="0"/>
                <a:cs typeface="Times New Roman" panose="02020603050405020304" pitchFamily="18" charset="0"/>
              </a:rPr>
              <a:t>Auc</a:t>
            </a:r>
            <a:r>
              <a:rPr lang="en-IN" sz="2400" dirty="0">
                <a:latin typeface="Times New Roman" panose="02020603050405020304" pitchFamily="18" charset="0"/>
                <a:cs typeface="Times New Roman" panose="02020603050405020304" pitchFamily="18" charset="0"/>
              </a:rPr>
              <a:t> Roc Curve which is plotted between false positive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rate and true positive rate. The number of words that are toxic from the group of tested words are of 90% accurate</a:t>
            </a:r>
            <a:r>
              <a:rPr lang="en-IN" sz="2400" dirty="0"/>
              <a:t/>
            </a:r>
            <a:br>
              <a:rPr lang="en-IN" sz="2400"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6383" y="2614410"/>
            <a:ext cx="5009882" cy="3760631"/>
          </a:xfrm>
        </p:spPr>
      </p:pic>
    </p:spTree>
    <p:extLst>
      <p:ext uri="{BB962C8B-B14F-4D97-AF65-F5344CB8AC3E}">
        <p14:creationId xmlns:p14="http://schemas.microsoft.com/office/powerpoint/2010/main" val="1491005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2595"/>
          </a:xfrm>
        </p:spPr>
        <p:txBody>
          <a:bodyPr/>
          <a:lstStyle/>
          <a:p>
            <a:r>
              <a:rPr lang="en-US" dirty="0" smtClean="0"/>
              <a:t>                    </a:t>
            </a: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33342"/>
            <a:ext cx="8946541" cy="5293216"/>
          </a:xfrm>
        </p:spPr>
        <p:txBody>
          <a:bodyPr>
            <a:normAutofit fontScale="92500"/>
          </a:bodyPr>
          <a:lstStyle/>
          <a:p>
            <a:r>
              <a:rPr lang="en-IN" sz="2400" dirty="0">
                <a:latin typeface="Times New Roman" panose="02020603050405020304" pitchFamily="18" charset="0"/>
                <a:cs typeface="Times New Roman" panose="02020603050405020304" pitchFamily="18" charset="0"/>
              </a:rPr>
              <a:t>After evaluating the results procured during the training phase of my project and the results that I received from the websites, I can claim that the random Forest classifier performs better other classification models. And using it we have predicted the output for the testing set which is in another file.</a:t>
            </a:r>
          </a:p>
          <a:p>
            <a:r>
              <a:rPr lang="en-IN" sz="2400" dirty="0">
                <a:latin typeface="Times New Roman" panose="02020603050405020304" pitchFamily="18" charset="0"/>
                <a:cs typeface="Times New Roman" panose="02020603050405020304" pitchFamily="18" charset="0"/>
              </a:rPr>
              <a:t>This project allowed me to work with five different classification models and further, I was able to implement them on Natural Language Processing use-case. The various data pre-processing and feature engineering steps in the project made me to have knowledge of the efficient methods that can be used to clean textual data. I understood the working of various classification models such as Decision tree, </a:t>
            </a:r>
            <a:r>
              <a:rPr lang="en-IN" sz="2400" dirty="0" err="1">
                <a:latin typeface="Times New Roman" panose="02020603050405020304" pitchFamily="18" charset="0"/>
                <a:cs typeface="Times New Roman" panose="02020603050405020304" pitchFamily="18" charset="0"/>
              </a:rPr>
              <a:t>KNeighbors</a:t>
            </a:r>
            <a:r>
              <a:rPr lang="en-IN" sz="2400" dirty="0">
                <a:latin typeface="Times New Roman" panose="02020603050405020304" pitchFamily="18" charset="0"/>
                <a:cs typeface="Times New Roman" panose="02020603050405020304" pitchFamily="18" charset="0"/>
              </a:rPr>
              <a:t>, Logistic Regression, Random Forest and </a:t>
            </a:r>
            <a:r>
              <a:rPr lang="en-IN" sz="2400" dirty="0" err="1">
                <a:latin typeface="Times New Roman" panose="02020603050405020304" pitchFamily="18" charset="0"/>
                <a:cs typeface="Times New Roman" panose="02020603050405020304" pitchFamily="18" charset="0"/>
              </a:rPr>
              <a:t>AdaBoost</a:t>
            </a:r>
            <a:r>
              <a:rPr lang="en-IN" sz="2400" dirty="0">
                <a:latin typeface="Times New Roman" panose="02020603050405020304" pitchFamily="18" charset="0"/>
                <a:cs typeface="Times New Roman" panose="02020603050405020304" pitchFamily="18" charset="0"/>
              </a:rPr>
              <a:t> Classifier. I got introduced to the concepts of lemmatization, </a:t>
            </a:r>
            <a:r>
              <a:rPr lang="en-IN" sz="2400" dirty="0" err="1">
                <a:latin typeface="Times New Roman" panose="02020603050405020304" pitchFamily="18" charset="0"/>
                <a:cs typeface="Times New Roman" panose="02020603050405020304" pitchFamily="18" charset="0"/>
              </a:rPr>
              <a:t>stopwords</a:t>
            </a:r>
            <a:r>
              <a:rPr lang="en-IN" sz="2400" dirty="0">
                <a:latin typeface="Times New Roman" panose="02020603050405020304" pitchFamily="18" charset="0"/>
                <a:cs typeface="Times New Roman" panose="02020603050405020304" pitchFamily="18" charset="0"/>
              </a:rPr>
              <a:t> and advantages of using it in textual data. Finally doing hyper-parameter tuning for the model helped me to achieve optimum results.</a:t>
            </a:r>
          </a:p>
          <a:p>
            <a:endParaRPr lang="en-IN" dirty="0"/>
          </a:p>
        </p:txBody>
      </p:sp>
    </p:spTree>
    <p:extLst>
      <p:ext uri="{BB962C8B-B14F-4D97-AF65-F5344CB8AC3E}">
        <p14:creationId xmlns:p14="http://schemas.microsoft.com/office/powerpoint/2010/main" val="40746560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56</TotalTime>
  <Words>607</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vt:lpstr>
      <vt:lpstr>                                   Title of the Project:       Malignant Comment Classifier</vt:lpstr>
      <vt:lpstr>       PROBLEM STATEMENT AND                  UNDERSTANDING</vt:lpstr>
      <vt:lpstr>    EDA AND VISUALIZATION STEPS</vt:lpstr>
      <vt:lpstr>                   Visualization</vt:lpstr>
      <vt:lpstr>PowerPoint Presentation</vt:lpstr>
      <vt:lpstr>          STEPS AND ASSUMPTIONS</vt:lpstr>
      <vt:lpstr>                   Finalized Model</vt:lpstr>
      <vt:lpstr>The below graph is the Auc Roc Curve which is plotted between false positive  rate and true positive rate. The number of words that are toxic from the group of tested words are of 90% accurate </vt:lpstr>
      <vt:lpstr>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Name of the Project:    Malignant Comment Classifier</dc:title>
  <dc:creator>Win 10</dc:creator>
  <cp:lastModifiedBy>Win 10</cp:lastModifiedBy>
  <cp:revision>10</cp:revision>
  <dcterms:created xsi:type="dcterms:W3CDTF">2021-12-21T12:08:29Z</dcterms:created>
  <dcterms:modified xsi:type="dcterms:W3CDTF">2021-12-21T12:44:01Z</dcterms:modified>
</cp:coreProperties>
</file>