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11/25/2021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u="sng" dirty="0" smtClean="0">
                <a:latin typeface="Times New Roman" panose="02020603050405020304" pitchFamily="18" charset="0"/>
                <a:cs typeface="Times New Roman" panose="02020603050405020304" pitchFamily="18" charset="0"/>
              </a:rPr>
              <a:t>MICRO-CREDIT-PROJECT</a:t>
            </a:r>
            <a:endParaRPr lang="en-IN"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31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About New Product Ppt PowerPoint Presentation Infographic  Template Gridlines - PowerPoint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746" y="1635282"/>
            <a:ext cx="53340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24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PROBLEM STATEMENT AND UNDERSTANDING </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IN" sz="3200" dirty="0">
                <a:latin typeface="Times New Roman" panose="02020603050405020304" pitchFamily="18"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r>
              <a:rPr lang="en-IN" sz="3200" dirty="0" smtClean="0">
                <a:latin typeface="Times New Roman" panose="02020603050405020304" pitchFamily="18" charset="0"/>
                <a:cs typeface="Times New Roman" panose="02020603050405020304" pitchFamily="18" charset="0"/>
              </a:rPr>
              <a:t>.</a:t>
            </a:r>
          </a:p>
          <a:p>
            <a:r>
              <a:rPr lang="en-IN" sz="3200" dirty="0" smtClean="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Credit loans are risky nut at the same time it is also a product that generates profit for the institutions through differential boring lending rates etc.</a:t>
            </a:r>
          </a:p>
          <a:p>
            <a:endParaRPr lang="en-IN" sz="33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5378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79101"/>
            <a:ext cx="9601196" cy="1303867"/>
          </a:xfrm>
        </p:spPr>
        <p:txBody>
          <a:bodyPr>
            <a:normAutofit/>
          </a:bodyPr>
          <a:lstStyle/>
          <a:p>
            <a:r>
              <a:rPr lang="en-US" sz="4000" dirty="0" smtClean="0">
                <a:latin typeface="Times New Roman" panose="02020603050405020304" pitchFamily="18" charset="0"/>
                <a:cs typeface="Times New Roman" panose="02020603050405020304" pitchFamily="18" charset="0"/>
              </a:rPr>
              <a:t>EDA STEPS AND VISUALIZATIONS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5264"/>
            <a:ext cx="9601196" cy="3318936"/>
          </a:xfrm>
        </p:spPr>
        <p:txBody>
          <a:bodyPr>
            <a:noAutofit/>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This involves generating summary statistics for numerical data in the dataset.</a:t>
            </a:r>
          </a:p>
          <a:p>
            <a:r>
              <a:rPr lang="en-US" sz="2800" dirty="0" smtClean="0">
                <a:latin typeface="Times New Roman" panose="02020603050405020304" pitchFamily="18" charset="0"/>
                <a:cs typeface="Times New Roman" panose="02020603050405020304" pitchFamily="18" charset="0"/>
              </a:rPr>
              <a:t>Creating various graphical representations to understand the data better.</a:t>
            </a:r>
          </a:p>
          <a:p>
            <a:r>
              <a:rPr lang="en-US" sz="2800" dirty="0" smtClean="0">
                <a:latin typeface="Times New Roman" panose="02020603050405020304" pitchFamily="18" charset="0"/>
                <a:cs typeface="Times New Roman" panose="02020603050405020304" pitchFamily="18" charset="0"/>
              </a:rPr>
              <a:t>We have performed initial investigation of data so as to discover patterns, to spot anomalies, to test hypothesis and to check assumptions and to find the correlation with the help of summary statistics and graphical representation.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26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10" y="909615"/>
            <a:ext cx="3157410" cy="232298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9420" y="909615"/>
            <a:ext cx="3606085" cy="232298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293" y="909615"/>
            <a:ext cx="3644721" cy="221995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010" y="3434185"/>
            <a:ext cx="3350594" cy="247721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2604" y="3434185"/>
            <a:ext cx="3762173" cy="247721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3386" y="3434185"/>
            <a:ext cx="3335628" cy="2309792"/>
          </a:xfrm>
          <a:prstGeom prst="rect">
            <a:avLst/>
          </a:prstGeom>
        </p:spPr>
      </p:pic>
    </p:spTree>
    <p:extLst>
      <p:ext uri="{BB962C8B-B14F-4D97-AF65-F5344CB8AC3E}">
        <p14:creationId xmlns:p14="http://schemas.microsoft.com/office/powerpoint/2010/main" val="15390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30" y="958145"/>
            <a:ext cx="4525006" cy="46583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190" y="958145"/>
            <a:ext cx="3886742" cy="25244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190" y="3482622"/>
            <a:ext cx="4008284" cy="2390144"/>
          </a:xfrm>
          <a:prstGeom prst="rect">
            <a:avLst/>
          </a:prstGeom>
        </p:spPr>
      </p:pic>
    </p:spTree>
    <p:extLst>
      <p:ext uri="{BB962C8B-B14F-4D97-AF65-F5344CB8AC3E}">
        <p14:creationId xmlns:p14="http://schemas.microsoft.com/office/powerpoint/2010/main" val="19877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STEPS AND ASSUMPTIONS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 this project we have not assumed anything and since the data is imbalanced we used the upsampling technique to increase the minority class. This may create a zero-values samples to increase the sampling rate.</a:t>
            </a:r>
          </a:p>
          <a:p>
            <a:r>
              <a:rPr lang="en-US" dirty="0" smtClean="0">
                <a:latin typeface="Times New Roman" panose="02020603050405020304" pitchFamily="18" charset="0"/>
                <a:cs typeface="Times New Roman" panose="02020603050405020304" pitchFamily="18" charset="0"/>
              </a:rPr>
              <a:t>After the data is balanced we splitted the data into training and testing set. </a:t>
            </a: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 trained the model using five classification algorithms namely Logistic Regression, Decision Tree Classifier, Ridge Classifier, GaussianNB Classifier, XGBoost Classifier. And used hyperparameter tuning and plotted precision-recall curve and AUC-ROC curve.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76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Finalized model</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Out of five classification models the </a:t>
            </a:r>
            <a:r>
              <a:rPr lang="en-US" b="1" dirty="0" smtClean="0">
                <a:latin typeface="Times New Roman" panose="02020603050405020304" pitchFamily="18" charset="0"/>
                <a:cs typeface="Times New Roman" panose="02020603050405020304" pitchFamily="18" charset="0"/>
              </a:rPr>
              <a:t>Decision Tree Classifier </a:t>
            </a:r>
            <a:r>
              <a:rPr lang="en-US" dirty="0" smtClean="0">
                <a:latin typeface="Times New Roman" panose="02020603050405020304" pitchFamily="18" charset="0"/>
                <a:cs typeface="Times New Roman" panose="02020603050405020304" pitchFamily="18" charset="0"/>
              </a:rPr>
              <a:t>is giving the more accuracy with improved cross validation score. So we have finalized this model as the best fit for the given dataset.</a:t>
            </a:r>
          </a:p>
          <a:p>
            <a:r>
              <a:rPr lang="en-US" dirty="0" smtClean="0">
                <a:latin typeface="Times New Roman" panose="02020603050405020304" pitchFamily="18" charset="0"/>
                <a:cs typeface="Times New Roman" panose="02020603050405020304" pitchFamily="18" charset="0"/>
              </a:rPr>
              <a:t>Thus we plotted the precision-recall curve and the AUC-ROC curve for this model.</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169" y="4705058"/>
            <a:ext cx="7611537" cy="1238423"/>
          </a:xfrm>
          <a:prstGeom prst="rect">
            <a:avLst/>
          </a:prstGeom>
        </p:spPr>
      </p:pic>
    </p:spTree>
    <p:extLst>
      <p:ext uri="{BB962C8B-B14F-4D97-AF65-F5344CB8AC3E}">
        <p14:creationId xmlns:p14="http://schemas.microsoft.com/office/powerpoint/2010/main" val="354712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006" y="856445"/>
            <a:ext cx="4694608" cy="26208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456" y="856445"/>
            <a:ext cx="4877481" cy="2610214"/>
          </a:xfrm>
          <a:prstGeom prst="rect">
            <a:avLst/>
          </a:prstGeom>
        </p:spPr>
      </p:pic>
      <p:sp>
        <p:nvSpPr>
          <p:cNvPr id="6" name="Rectangle 5"/>
          <p:cNvSpPr/>
          <p:nvPr/>
        </p:nvSpPr>
        <p:spPr>
          <a:xfrm>
            <a:off x="601014" y="3466659"/>
            <a:ext cx="5593724" cy="2862322"/>
          </a:xfrm>
          <a:prstGeom prst="rect">
            <a:avLst/>
          </a:prstGeom>
        </p:spPr>
        <p:txBody>
          <a:bodyPr wrap="square">
            <a:spAutoFit/>
          </a:bodyPr>
          <a:lstStyle/>
          <a:p>
            <a:r>
              <a:rPr lang="en-US" dirty="0">
                <a:solidFill>
                  <a:srgbClr val="000000"/>
                </a:solidFill>
                <a:latin typeface="Helvetica Neue"/>
              </a:rPr>
              <a:t>Above </a:t>
            </a:r>
            <a:r>
              <a:rPr lang="en-US" dirty="0" smtClean="0">
                <a:solidFill>
                  <a:srgbClr val="000000"/>
                </a:solidFill>
                <a:latin typeface="Helvetica Neue"/>
              </a:rPr>
              <a:t>graph is a precision recall curve. We </a:t>
            </a:r>
            <a:r>
              <a:rPr lang="en-US" dirty="0">
                <a:solidFill>
                  <a:srgbClr val="000000"/>
                </a:solidFill>
                <a:latin typeface="Helvetica Neue"/>
              </a:rPr>
              <a:t>can clearly see that the recall is falling of slightly at a precision of around 77%. Because of that we may want to select the precision/recall tradeoff before </a:t>
            </a:r>
            <a:r>
              <a:rPr lang="en-US" dirty="0" smtClean="0">
                <a:solidFill>
                  <a:srgbClr val="000000"/>
                </a:solidFill>
                <a:latin typeface="Helvetica Neue"/>
              </a:rPr>
              <a:t>that maybe </a:t>
            </a:r>
            <a:r>
              <a:rPr lang="en-US" dirty="0">
                <a:solidFill>
                  <a:srgbClr val="000000"/>
                </a:solidFill>
                <a:latin typeface="Helvetica Neue"/>
              </a:rPr>
              <a:t>at around 75 %. we are now able to choose a threshold, that gives the best precision/recall tradeoff for our current machine learning problem. we can see that we would need a threshold of around 0.6. Then we could train a model with exactly that threshold and would get the desired accuracy.</a:t>
            </a:r>
            <a:endParaRPr lang="en-IN" dirty="0"/>
          </a:p>
        </p:txBody>
      </p:sp>
      <p:sp>
        <p:nvSpPr>
          <p:cNvPr id="7" name="Rectangle 6"/>
          <p:cNvSpPr/>
          <p:nvPr/>
        </p:nvSpPr>
        <p:spPr>
          <a:xfrm>
            <a:off x="6194738" y="3723814"/>
            <a:ext cx="5370490" cy="2308324"/>
          </a:xfrm>
          <a:prstGeom prst="rect">
            <a:avLst/>
          </a:prstGeom>
        </p:spPr>
        <p:txBody>
          <a:bodyPr wrap="square">
            <a:spAutoFit/>
          </a:bodyPr>
          <a:lstStyle/>
          <a:p>
            <a:r>
              <a:rPr lang="en-US" dirty="0" smtClean="0">
                <a:solidFill>
                  <a:srgbClr val="000000"/>
                </a:solidFill>
                <a:latin typeface="Helvetica Neue"/>
              </a:rPr>
              <a:t>The above graph is a AUC-ROC CURVE in which the </a:t>
            </a:r>
            <a:r>
              <a:rPr lang="en-US" dirty="0">
                <a:solidFill>
                  <a:srgbClr val="000000"/>
                </a:solidFill>
                <a:latin typeface="Helvetica Neue"/>
              </a:rPr>
              <a:t>red line in the </a:t>
            </a:r>
            <a:r>
              <a:rPr lang="en-US" dirty="0" smtClean="0">
                <a:solidFill>
                  <a:srgbClr val="000000"/>
                </a:solidFill>
                <a:latin typeface="Helvetica Neue"/>
              </a:rPr>
              <a:t>middle </a:t>
            </a:r>
            <a:r>
              <a:rPr lang="en-US" dirty="0">
                <a:solidFill>
                  <a:srgbClr val="000000"/>
                </a:solidFill>
                <a:latin typeface="Helvetica Neue"/>
              </a:rPr>
              <a:t>represents a purely decision classifier and therefore our classifier should be as far away from it as possible. Our Decision Tree model seems to do a good job. Of course we also have a tradeoff here, because the classifier produces more false positives, the higher the true positive rate is.</a:t>
            </a:r>
            <a:endParaRPr lang="en-IN" dirty="0"/>
          </a:p>
        </p:txBody>
      </p:sp>
    </p:spTree>
    <p:extLst>
      <p:ext uri="{BB962C8B-B14F-4D97-AF65-F5344CB8AC3E}">
        <p14:creationId xmlns:p14="http://schemas.microsoft.com/office/powerpoint/2010/main" val="128209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453424"/>
            <a:ext cx="9601196" cy="3318936"/>
          </a:xfrm>
        </p:spPr>
        <p:txBody>
          <a:bodyPr>
            <a:normAutofit fontScale="92500" lnSpcReduction="20000"/>
          </a:bodyPr>
          <a:lstStyle/>
          <a:p>
            <a:pPr lvl="0"/>
            <a:r>
              <a:rPr lang="en-IN" dirty="0">
                <a:latin typeface="Times New Roman" panose="02020603050405020304" pitchFamily="18" charset="0"/>
                <a:cs typeface="Times New Roman" panose="02020603050405020304" pitchFamily="18" charset="0"/>
              </a:rPr>
              <a:t>There is no definitive guide of which algorithms to use given any situation. What may work on some data sets may not necessarily work on others. Therefore, always evaluate methods using cross validation to get a reliable estimate.</a:t>
            </a:r>
          </a:p>
          <a:p>
            <a:pPr lvl="0"/>
            <a:r>
              <a:rPr lang="en-IN" dirty="0">
                <a:latin typeface="Times New Roman" panose="02020603050405020304" pitchFamily="18" charset="0"/>
                <a:cs typeface="Times New Roman" panose="02020603050405020304" pitchFamily="18" charset="0"/>
              </a:rPr>
              <a:t>Sometimes we may be willing to give up some improvement to the model if that would increase the complexity much more than the percentage change in the improvement to the evaluation metrics.</a:t>
            </a:r>
          </a:p>
          <a:p>
            <a:pPr lvl="0"/>
            <a:r>
              <a:rPr lang="en-IN" dirty="0">
                <a:latin typeface="Times New Roman" panose="02020603050405020304" pitchFamily="18" charset="0"/>
                <a:cs typeface="Times New Roman" panose="02020603050405020304" pitchFamily="18" charset="0"/>
              </a:rPr>
              <a:t>In some classification problems, false negative is a lot more expensive that false positives. Therefore, we can reduce cut-off points to reduce the false negative.</a:t>
            </a:r>
          </a:p>
          <a:p>
            <a:pPr lvl="0"/>
            <a:r>
              <a:rPr lang="en-IN" dirty="0">
                <a:latin typeface="Times New Roman" panose="02020603050405020304" pitchFamily="18" charset="0"/>
                <a:cs typeface="Times New Roman" panose="02020603050405020304" pitchFamily="18" charset="0"/>
              </a:rPr>
              <a:t>Missing values sometimes add more information to the model than we might expect. One way of capturing is to add.</a:t>
            </a:r>
          </a:p>
          <a:p>
            <a:endParaRPr lang="en-IN" dirty="0"/>
          </a:p>
        </p:txBody>
      </p:sp>
    </p:spTree>
    <p:extLst>
      <p:ext uri="{BB962C8B-B14F-4D97-AF65-F5344CB8AC3E}">
        <p14:creationId xmlns:p14="http://schemas.microsoft.com/office/powerpoint/2010/main" val="1329680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TotalTime>
  <Words>597</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Helvetica Neue</vt:lpstr>
      <vt:lpstr>Times New Roman</vt:lpstr>
      <vt:lpstr>Organic</vt:lpstr>
      <vt:lpstr>MICRO-CREDIT-PROJECT</vt:lpstr>
      <vt:lpstr>PROBLEM STATEMENT AND UNDERSTANDING </vt:lpstr>
      <vt:lpstr>EDA STEPS AND VISUALIZATIONS</vt:lpstr>
      <vt:lpstr>PowerPoint Presentation</vt:lpstr>
      <vt:lpstr>PowerPoint Presentation</vt:lpstr>
      <vt:lpstr>STEPS AND ASSUMPTIONS</vt:lpstr>
      <vt:lpstr>Finalized model</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MICRO-CREDIT-PROJECT</dc:title>
  <dc:creator>Win 10</dc:creator>
  <cp:lastModifiedBy>Win 10</cp:lastModifiedBy>
  <cp:revision>14</cp:revision>
  <dcterms:created xsi:type="dcterms:W3CDTF">2021-11-25T05:06:02Z</dcterms:created>
  <dcterms:modified xsi:type="dcterms:W3CDTF">2021-11-25T06:24:13Z</dcterms:modified>
</cp:coreProperties>
</file>