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1/14/2022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1/14/2022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1/14/2022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1/14/2022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2989" y="572036"/>
            <a:ext cx="8825658" cy="4309057"/>
          </a:xfrm>
        </p:spPr>
        <p:txBody>
          <a:bodyPr/>
          <a:lstStyle/>
          <a:p>
            <a:r>
              <a:rPr lang="en-US" sz="4400" dirty="0" smtClean="0">
                <a:latin typeface="Times New Roman" panose="02020603050405020304" pitchFamily="18" charset="0"/>
                <a:cs typeface="Times New Roman" panose="02020603050405020304" pitchFamily="18" charset="0"/>
              </a:rPr>
              <a:t>          </a:t>
            </a:r>
            <a:br>
              <a:rPr lang="en-US" sz="4400" dirty="0" smtClean="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         </a:t>
            </a:r>
            <a:br>
              <a:rPr lang="en-US" sz="4400" dirty="0" smtClean="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Title of the Project:</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    </a:t>
            </a:r>
            <a:r>
              <a:rPr lang="en-US" sz="4400" b="1" u="sng" dirty="0" smtClean="0">
                <a:latin typeface="Times New Roman" panose="02020603050405020304" pitchFamily="18" charset="0"/>
                <a:cs typeface="Times New Roman" panose="02020603050405020304" pitchFamily="18" charset="0"/>
              </a:rPr>
              <a:t>Rating Prediction Project</a:t>
            </a:r>
            <a:endParaRPr lang="en-IN" sz="4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68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85930"/>
          </a:xfrm>
        </p:spPr>
        <p:txBody>
          <a:bodyPr/>
          <a:lstStyle/>
          <a:p>
            <a:r>
              <a:rPr lang="en-US" b="1" dirty="0" smtClean="0">
                <a:latin typeface="Times New Roman" panose="02020603050405020304" pitchFamily="18" charset="0"/>
                <a:cs typeface="Times New Roman" panose="02020603050405020304" pitchFamily="18" charset="0"/>
              </a:rPr>
              <a:t>       PROBLEM STATEMENT AND </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UNDERSTANDING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738648"/>
            <a:ext cx="8946541" cy="4509751"/>
          </a:xfrm>
        </p:spPr>
        <p:txBody>
          <a:bodyPr>
            <a:normAutofit fontScale="92500" lnSpcReduction="20000"/>
          </a:bodyPr>
          <a:lstStyle/>
          <a:p>
            <a:r>
              <a:rPr lang="en-IN" sz="2800" dirty="0"/>
              <a:t>The rise in E -commerce, has brought a significant rise in the importance of customer reviews. There are hundreds of review sites online and massive amounts of reviews for every product. Customers have changed their way of shopping and according to a recent </a:t>
            </a:r>
            <a:r>
              <a:rPr lang="en-IN" sz="2800" dirty="0" smtClean="0"/>
              <a:t>survey, </a:t>
            </a:r>
            <a:r>
              <a:rPr lang="en-IN" sz="2800" dirty="0"/>
              <a:t>70 percent of customers say that they use rating filters to filter out low rated items in their searches.</a:t>
            </a:r>
          </a:p>
          <a:p>
            <a:r>
              <a:rPr lang="en-IN" sz="2800" dirty="0"/>
              <a:t>The ability to successfully decide whether a review will be helpful to other customers and thus give the product more exposure is vital to companies that support these reviews, companies like Amazon , </a:t>
            </a:r>
            <a:r>
              <a:rPr lang="en-IN" sz="2800" dirty="0" err="1"/>
              <a:t>Flipkart</a:t>
            </a:r>
            <a:r>
              <a:rPr lang="en-IN" sz="2800" dirty="0"/>
              <a:t>, E-Bay etc.</a:t>
            </a:r>
          </a:p>
          <a:p>
            <a:endParaRPr lang="en-IN"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2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67744"/>
          </a:xfrm>
        </p:spPr>
        <p:txBody>
          <a:bodyPr/>
          <a:lstStyle/>
          <a:p>
            <a:r>
              <a:rPr lang="en-US" dirty="0" smtClean="0"/>
              <a:t>    </a:t>
            </a:r>
            <a:r>
              <a:rPr lang="en-US" b="1" dirty="0" smtClean="0">
                <a:latin typeface="Times New Roman" panose="02020603050405020304" pitchFamily="18" charset="0"/>
                <a:cs typeface="Times New Roman" panose="02020603050405020304" pitchFamily="18" charset="0"/>
              </a:rPr>
              <a:t>EDA AND VISUALIZATION STEPS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120462"/>
            <a:ext cx="8947522" cy="5737538"/>
          </a:xfrm>
        </p:spPr>
        <p:txBody>
          <a:bodyPr>
            <a:noAutofit/>
          </a:bodyPr>
          <a:lstStyle/>
          <a:p>
            <a:r>
              <a:rPr lang="en-IN" sz="2400" b="1" dirty="0" smtClean="0">
                <a:latin typeface="Times New Roman" panose="02020603050405020304" pitchFamily="18" charset="0"/>
                <a:cs typeface="Times New Roman" panose="02020603050405020304" pitchFamily="18" charset="0"/>
              </a:rPr>
              <a:t>Checking null values: </a:t>
            </a: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first and foremost step after importing the training and testing sets in pandas </a:t>
            </a:r>
            <a:r>
              <a:rPr lang="en-IN" sz="2400" dirty="0" err="1">
                <a:latin typeface="Times New Roman" panose="02020603050405020304" pitchFamily="18" charset="0"/>
                <a:cs typeface="Times New Roman" panose="02020603050405020304" pitchFamily="18" charset="0"/>
              </a:rPr>
              <a:t>dataframe</a:t>
            </a:r>
            <a:r>
              <a:rPr lang="en-IN" sz="2400" dirty="0">
                <a:latin typeface="Times New Roman" panose="02020603050405020304" pitchFamily="18" charset="0"/>
                <a:cs typeface="Times New Roman" panose="02020603050405020304" pitchFamily="18" charset="0"/>
              </a:rPr>
              <a:t> is to check for the null values. </a:t>
            </a:r>
            <a:r>
              <a:rPr lang="en-IN" sz="2400" dirty="0" smtClean="0">
                <a:latin typeface="Times New Roman" panose="02020603050405020304" pitchFamily="18" charset="0"/>
                <a:cs typeface="Times New Roman" panose="02020603050405020304" pitchFamily="18" charset="0"/>
              </a:rPr>
              <a:t>Using </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isnull</a:t>
            </a:r>
            <a:r>
              <a:rPr lang="en-IN" sz="2400" dirty="0">
                <a:latin typeface="Times New Roman" panose="02020603050405020304" pitchFamily="18" charset="0"/>
                <a:cs typeface="Times New Roman" panose="02020603050405020304" pitchFamily="18" charset="0"/>
              </a:rPr>
              <a:t>()’ function </a:t>
            </a:r>
            <a:r>
              <a:rPr lang="en-IN" sz="2400" dirty="0" smtClean="0">
                <a:latin typeface="Times New Roman" panose="02020603050405020304" pitchFamily="18" charset="0"/>
                <a:cs typeface="Times New Roman" panose="02020603050405020304" pitchFamily="18" charset="0"/>
              </a:rPr>
              <a:t>on the dataset. </a:t>
            </a:r>
            <a:r>
              <a:rPr lang="en-IN" sz="2400" dirty="0">
                <a:latin typeface="Times New Roman" panose="02020603050405020304" pitchFamily="18" charset="0"/>
                <a:cs typeface="Times New Roman" panose="02020603050405020304" pitchFamily="18" charset="0"/>
              </a:rPr>
              <a:t>Here I discovered no missing values so the data is clean and hence I can proceed to the next step</a:t>
            </a:r>
            <a:r>
              <a:rPr lang="en-IN"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Text Normalizing: </a:t>
            </a:r>
            <a:r>
              <a:rPr lang="en-IN" sz="2400" dirty="0">
                <a:latin typeface="Times New Roman" panose="02020603050405020304" pitchFamily="18" charset="0"/>
                <a:cs typeface="Times New Roman" panose="02020603050405020304" pitchFamily="18" charset="0"/>
              </a:rPr>
              <a:t>As I did not found any missing values now I can proceed for the data </a:t>
            </a:r>
            <a:r>
              <a:rPr lang="en-IN" sz="2400" dirty="0" err="1">
                <a:latin typeface="Times New Roman" panose="02020603050405020304" pitchFamily="18" charset="0"/>
                <a:cs typeface="Times New Roman" panose="02020603050405020304" pitchFamily="18" charset="0"/>
              </a:rPr>
              <a:t>preprocessing</a:t>
            </a:r>
            <a:r>
              <a:rPr lang="en-IN" sz="2400" dirty="0">
                <a:latin typeface="Times New Roman" panose="02020603050405020304" pitchFamily="18" charset="0"/>
                <a:cs typeface="Times New Roman" panose="02020603050405020304" pitchFamily="18" charset="0"/>
              </a:rPr>
              <a:t>. Since our data is directly extracted from online platforms it contains special characters, numbers, unnecessary spaces etc., hence the text has to be normalize</a:t>
            </a:r>
            <a:r>
              <a:rPr lang="en-IN" sz="2400" dirty="0" smtClean="0">
                <a:latin typeface="Times New Roman" panose="02020603050405020304" pitchFamily="18" charset="0"/>
                <a:cs typeface="Times New Roman" panose="02020603050405020304" pitchFamily="18" charset="0"/>
              </a:rPr>
              <a:t>. Such as converting data to lower </a:t>
            </a:r>
            <a:r>
              <a:rPr lang="en-IN" sz="2400" dirty="0" smtClean="0">
                <a:latin typeface="Times New Roman" panose="02020603050405020304" pitchFamily="18" charset="0"/>
                <a:cs typeface="Times New Roman" panose="02020603050405020304" pitchFamily="18" charset="0"/>
              </a:rPr>
              <a:t>case, </a:t>
            </a:r>
            <a:r>
              <a:rPr lang="en-IN" sz="2400" dirty="0" smtClean="0">
                <a:latin typeface="Times New Roman" panose="02020603050405020304" pitchFamily="18" charset="0"/>
                <a:cs typeface="Times New Roman" panose="02020603050405020304" pitchFamily="18" charset="0"/>
              </a:rPr>
              <a:t>removing punctuation.</a:t>
            </a:r>
          </a:p>
          <a:p>
            <a:r>
              <a:rPr lang="en-US" sz="2400" b="1" dirty="0" smtClean="0">
                <a:latin typeface="Times New Roman" panose="02020603050405020304" pitchFamily="18" charset="0"/>
                <a:cs typeface="Times New Roman" panose="02020603050405020304" pitchFamily="18" charset="0"/>
              </a:rPr>
              <a:t>Removing </a:t>
            </a:r>
            <a:r>
              <a:rPr lang="en-US" sz="2400" b="1" dirty="0" err="1" smtClean="0">
                <a:latin typeface="Times New Roman" panose="02020603050405020304" pitchFamily="18" charset="0"/>
                <a:cs typeface="Times New Roman" panose="02020603050405020304" pitchFamily="18" charset="0"/>
              </a:rPr>
              <a:t>Stopwords</a:t>
            </a:r>
            <a:r>
              <a:rPr lang="en-US" sz="2400" b="1" dirty="0" smtClean="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As we all know, it is one of the most crucial steps in text </a:t>
            </a:r>
            <a:r>
              <a:rPr lang="en-IN" sz="2400" dirty="0" err="1">
                <a:latin typeface="Times New Roman" panose="02020603050405020304" pitchFamily="18" charset="0"/>
                <a:cs typeface="Times New Roman" panose="02020603050405020304" pitchFamily="18" charset="0"/>
              </a:rPr>
              <a:t>preprocessing</a:t>
            </a:r>
            <a:r>
              <a:rPr lang="en-IN" sz="2400" dirty="0">
                <a:latin typeface="Times New Roman" panose="02020603050405020304" pitchFamily="18" charset="0"/>
                <a:cs typeface="Times New Roman" panose="02020603050405020304" pitchFamily="18" charset="0"/>
              </a:rPr>
              <a:t> for use-cases that involve text classification. Removing </a:t>
            </a:r>
            <a:r>
              <a:rPr lang="en-IN" sz="2400" dirty="0" err="1">
                <a:latin typeface="Times New Roman" panose="02020603050405020304" pitchFamily="18" charset="0"/>
                <a:cs typeface="Times New Roman" panose="02020603050405020304" pitchFamily="18" charset="0"/>
              </a:rPr>
              <a:t>stopwords</a:t>
            </a:r>
            <a:r>
              <a:rPr lang="en-IN" sz="2400" dirty="0">
                <a:latin typeface="Times New Roman" panose="02020603050405020304" pitchFamily="18" charset="0"/>
                <a:cs typeface="Times New Roman" panose="02020603050405020304" pitchFamily="18" charset="0"/>
              </a:rPr>
              <a:t> ensures that more focus is on those words that define the meaning of the text.</a:t>
            </a:r>
          </a:p>
          <a:p>
            <a:r>
              <a:rPr lang="en-IN" sz="2400" dirty="0"/>
              <a:t>To remove </a:t>
            </a:r>
            <a:r>
              <a:rPr lang="en-IN" sz="2400" dirty="0" err="1"/>
              <a:t>stopwords</a:t>
            </a:r>
            <a:r>
              <a:rPr lang="en-IN" sz="2400" dirty="0"/>
              <a:t> from my data, first we imported </a:t>
            </a:r>
            <a:r>
              <a:rPr lang="en-IN" sz="2400" dirty="0" err="1"/>
              <a:t>stopwords</a:t>
            </a:r>
            <a:r>
              <a:rPr lang="en-IN" sz="2400" dirty="0"/>
              <a:t> from </a:t>
            </a:r>
            <a:r>
              <a:rPr lang="en-IN" sz="2400" dirty="0" err="1"/>
              <a:t>nltk.corpus</a:t>
            </a:r>
            <a:r>
              <a:rPr lang="en-IN" sz="2400" dirty="0"/>
              <a:t> then we removed them.</a:t>
            </a: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525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9564"/>
          </a:xfrm>
        </p:spPr>
        <p:txBody>
          <a:bodyPr/>
          <a:lstStyle/>
          <a:p>
            <a:r>
              <a:rPr lang="en-US" dirty="0" smtClean="0"/>
              <a:t>                   </a:t>
            </a:r>
            <a:r>
              <a:rPr lang="en-US" sz="4400" b="1" dirty="0" smtClean="0">
                <a:latin typeface="Times New Roman" panose="02020603050405020304" pitchFamily="18" charset="0"/>
                <a:cs typeface="Times New Roman" panose="02020603050405020304" pitchFamily="18" charset="0"/>
              </a:rPr>
              <a:t>Visualization</a:t>
            </a:r>
            <a:endParaRPr lang="en-IN" sz="44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9048" y="1352282"/>
            <a:ext cx="3829584" cy="2495898"/>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608" y="1352282"/>
            <a:ext cx="3858163" cy="254353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048" y="4226830"/>
            <a:ext cx="3829584" cy="2418669"/>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5870" y="4143069"/>
            <a:ext cx="3857901" cy="2502429"/>
          </a:xfrm>
          <a:prstGeom prst="rect">
            <a:avLst/>
          </a:prstGeom>
        </p:spPr>
      </p:pic>
    </p:spTree>
    <p:extLst>
      <p:ext uri="{BB962C8B-B14F-4D97-AF65-F5344CB8AC3E}">
        <p14:creationId xmlns:p14="http://schemas.microsoft.com/office/powerpoint/2010/main" val="2090584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latin typeface="Times New Roman" panose="02020603050405020304" pitchFamily="18" charset="0"/>
                <a:cs typeface="Times New Roman" panose="02020603050405020304" pitchFamily="18" charset="0"/>
              </a:rPr>
              <a:t>          STEPS AND ASSUMPTIONS</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2" y="1687132"/>
            <a:ext cx="9403742" cy="4561267"/>
          </a:xfrm>
        </p:spPr>
        <p:txBody>
          <a:bodyPr/>
          <a:lstStyle/>
          <a:p>
            <a:r>
              <a:rPr lang="en-US" sz="2800" dirty="0">
                <a:latin typeface="Times New Roman" panose="02020603050405020304" pitchFamily="18" charset="0"/>
                <a:cs typeface="Times New Roman" panose="02020603050405020304" pitchFamily="18" charset="0"/>
              </a:rPr>
              <a:t>In this project we have not assumed anything and since the data is collected </a:t>
            </a:r>
            <a:r>
              <a:rPr lang="en-US" sz="2800" dirty="0" smtClean="0">
                <a:latin typeface="Times New Roman" panose="02020603050405020304" pitchFamily="18" charset="0"/>
                <a:cs typeface="Times New Roman" panose="02020603050405020304" pitchFamily="18" charset="0"/>
              </a:rPr>
              <a:t>from various online platforms which is a text format so we handled it.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After that, we </a:t>
            </a:r>
            <a:r>
              <a:rPr lang="en-US" sz="2800" dirty="0" err="1">
                <a:latin typeface="Times New Roman" panose="02020603050405020304" pitchFamily="18" charset="0"/>
                <a:cs typeface="Times New Roman" panose="02020603050405020304" pitchFamily="18" charset="0"/>
              </a:rPr>
              <a:t>splitted</a:t>
            </a:r>
            <a:r>
              <a:rPr lang="en-US" sz="2800" dirty="0">
                <a:latin typeface="Times New Roman" panose="02020603050405020304" pitchFamily="18" charset="0"/>
                <a:cs typeface="Times New Roman" panose="02020603050405020304" pitchFamily="18" charset="0"/>
              </a:rPr>
              <a:t> the data into training and testing set. We trained the model using </a:t>
            </a:r>
            <a:r>
              <a:rPr lang="en-US" sz="2800" dirty="0" smtClean="0">
                <a:latin typeface="Times New Roman" panose="02020603050405020304" pitchFamily="18" charset="0"/>
                <a:cs typeface="Times New Roman" panose="02020603050405020304" pitchFamily="18" charset="0"/>
              </a:rPr>
              <a:t>four regression </a:t>
            </a:r>
            <a:r>
              <a:rPr lang="en-US" sz="2800" dirty="0">
                <a:latin typeface="Times New Roman" panose="02020603050405020304" pitchFamily="18" charset="0"/>
                <a:cs typeface="Times New Roman" panose="02020603050405020304" pitchFamily="18" charset="0"/>
              </a:rPr>
              <a:t>algorithms namely </a:t>
            </a:r>
            <a:r>
              <a:rPr lang="en-US" sz="2800" dirty="0" smtClean="0">
                <a:latin typeface="Times New Roman" panose="02020603050405020304" pitchFamily="18" charset="0"/>
                <a:cs typeface="Times New Roman" panose="02020603050405020304" pitchFamily="18" charset="0"/>
              </a:rPr>
              <a:t>Linear </a:t>
            </a:r>
            <a:r>
              <a:rPr lang="en-US" sz="2800" dirty="0">
                <a:latin typeface="Times New Roman" panose="02020603050405020304" pitchFamily="18" charset="0"/>
                <a:cs typeface="Times New Roman" panose="02020603050405020304" pitchFamily="18" charset="0"/>
              </a:rPr>
              <a:t>Regression, </a:t>
            </a:r>
            <a:r>
              <a:rPr lang="en-US" sz="2800" dirty="0" smtClean="0">
                <a:latin typeface="Times New Roman" panose="02020603050405020304" pitchFamily="18" charset="0"/>
                <a:cs typeface="Times New Roman" panose="02020603050405020304" pitchFamily="18" charset="0"/>
              </a:rPr>
              <a:t>Decision Tree </a:t>
            </a:r>
            <a:r>
              <a:rPr lang="en-US" sz="2800" dirty="0" smtClean="0">
                <a:latin typeface="Times New Roman" panose="02020603050405020304" pitchFamily="18" charset="0"/>
                <a:cs typeface="Times New Roman" panose="02020603050405020304" pitchFamily="18" charset="0"/>
              </a:rPr>
              <a:t>regression</a:t>
            </a:r>
            <a:r>
              <a:rPr lang="en-US" sz="2800" dirty="0" smtClean="0">
                <a:latin typeface="Times New Roman" panose="02020603050405020304" pitchFamily="18" charset="0"/>
                <a:cs typeface="Times New Roman" panose="02020603050405020304" pitchFamily="18" charset="0"/>
              </a:rPr>
              <a:t>, Gradient Boosting Regression and </a:t>
            </a:r>
            <a:r>
              <a:rPr lang="en-US" sz="2800" dirty="0" err="1" smtClean="0">
                <a:latin typeface="Times New Roman" panose="02020603050405020304" pitchFamily="18" charset="0"/>
                <a:cs typeface="Times New Roman" panose="02020603050405020304" pitchFamily="18" charset="0"/>
              </a:rPr>
              <a:t>XGBoosting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Regressor</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And used </a:t>
            </a:r>
            <a:r>
              <a:rPr lang="en-US" sz="2800" dirty="0" err="1">
                <a:latin typeface="Times New Roman" panose="02020603050405020304" pitchFamily="18" charset="0"/>
                <a:cs typeface="Times New Roman" panose="02020603050405020304" pitchFamily="18" charset="0"/>
              </a:rPr>
              <a:t>hyperparameter</a:t>
            </a:r>
            <a:r>
              <a:rPr lang="en-US" sz="2800" dirty="0">
                <a:latin typeface="Times New Roman" panose="02020603050405020304" pitchFamily="18" charset="0"/>
                <a:cs typeface="Times New Roman" panose="02020603050405020304" pitchFamily="18" charset="0"/>
              </a:rPr>
              <a:t> tuning </a:t>
            </a:r>
            <a:r>
              <a:rPr lang="en-US" sz="2800" dirty="0" smtClean="0">
                <a:latin typeface="Times New Roman" panose="02020603050405020304" pitchFamily="18" charset="0"/>
                <a:cs typeface="Times New Roman" panose="02020603050405020304" pitchFamily="18" charset="0"/>
              </a:rPr>
              <a:t>to improve the model accuracy.</a:t>
            </a:r>
            <a:endParaRPr 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31278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3806"/>
          </a:xfrm>
        </p:spPr>
        <p:txBody>
          <a:bodyPr/>
          <a:lstStyle/>
          <a:p>
            <a:r>
              <a:rPr lang="en-US" sz="4400" b="1" dirty="0" smtClean="0">
                <a:latin typeface="Times New Roman" panose="02020603050405020304" pitchFamily="18" charset="0"/>
                <a:cs typeface="Times New Roman" panose="02020603050405020304" pitchFamily="18" charset="0"/>
              </a:rPr>
              <a:t>                   Finalized Model</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4852" y="1081824"/>
            <a:ext cx="11114466" cy="5473522"/>
          </a:xfrm>
        </p:spPr>
        <p:txBody>
          <a:bodyPr>
            <a:normAutofit/>
          </a:bodyPr>
          <a:lstStyle/>
          <a:p>
            <a:r>
              <a:rPr lang="en-US" sz="2400" b="1" dirty="0">
                <a:latin typeface="Times New Roman" panose="02020603050405020304" pitchFamily="18" charset="0"/>
                <a:cs typeface="Times New Roman" panose="02020603050405020304" pitchFamily="18" charset="0"/>
              </a:rPr>
              <a:t>Out of </a:t>
            </a:r>
            <a:r>
              <a:rPr lang="en-US" sz="2400" b="1" dirty="0" smtClean="0">
                <a:latin typeface="Times New Roman" panose="02020603050405020304" pitchFamily="18" charset="0"/>
                <a:cs typeface="Times New Roman" panose="02020603050405020304" pitchFamily="18" charset="0"/>
              </a:rPr>
              <a:t>four </a:t>
            </a:r>
            <a:r>
              <a:rPr lang="en-US" sz="2400" b="1" dirty="0">
                <a:latin typeface="Times New Roman" panose="02020603050405020304" pitchFamily="18" charset="0"/>
                <a:cs typeface="Times New Roman" panose="02020603050405020304" pitchFamily="18" charset="0"/>
              </a:rPr>
              <a:t>classification models </a:t>
            </a:r>
            <a:r>
              <a:rPr lang="en-US" sz="2400" b="1" dirty="0" smtClean="0">
                <a:latin typeface="Times New Roman" panose="02020603050405020304" pitchFamily="18" charset="0"/>
                <a:cs typeface="Times New Roman" panose="02020603050405020304" pitchFamily="18" charset="0"/>
              </a:rPr>
              <a:t>Decision Tree Regression</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is giving the </a:t>
            </a:r>
            <a:r>
              <a:rPr lang="en-US" sz="2400" b="1" dirty="0" smtClean="0">
                <a:latin typeface="Times New Roman" panose="02020603050405020304" pitchFamily="18" charset="0"/>
                <a:cs typeface="Times New Roman" panose="02020603050405020304" pitchFamily="18" charset="0"/>
              </a:rPr>
              <a:t>more accuracy </a:t>
            </a:r>
            <a:r>
              <a:rPr lang="en-US" sz="2400" b="1" dirty="0">
                <a:latin typeface="Times New Roman" panose="02020603050405020304" pitchFamily="18" charset="0"/>
                <a:cs typeface="Times New Roman" panose="02020603050405020304" pitchFamily="18" charset="0"/>
              </a:rPr>
              <a:t>with improved cross validation score. So we have finalized this model as the best fit for our dataset.</a:t>
            </a:r>
          </a:p>
          <a:p>
            <a:r>
              <a:rPr lang="en-US" sz="2400" b="1" dirty="0">
                <a:latin typeface="Times New Roman" panose="02020603050405020304" pitchFamily="18" charset="0"/>
                <a:cs typeface="Times New Roman" panose="02020603050405020304" pitchFamily="18" charset="0"/>
              </a:rPr>
              <a:t>Thus we evaluated the model </a:t>
            </a:r>
            <a:r>
              <a:rPr lang="en-US" sz="2400" b="1" dirty="0" smtClean="0">
                <a:latin typeface="Times New Roman" panose="02020603050405020304" pitchFamily="18" charset="0"/>
                <a:cs typeface="Times New Roman" panose="02020603050405020304" pitchFamily="18" charset="0"/>
              </a:rPr>
              <a:t>and tuned this model.</a:t>
            </a:r>
            <a:endParaRPr lang="en-US" sz="2400" b="1" dirty="0">
              <a:latin typeface="Times New Roman" panose="02020603050405020304" pitchFamily="18" charset="0"/>
              <a:cs typeface="Times New Roman" panose="02020603050405020304" pitchFamily="18" charset="0"/>
            </a:endParaRPr>
          </a:p>
          <a:p>
            <a:endParaRPr lang="en-IN"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259" y="2975020"/>
            <a:ext cx="5357611" cy="3580325"/>
          </a:xfrm>
          <a:prstGeom prst="rect">
            <a:avLst/>
          </a:prstGeom>
        </p:spPr>
      </p:pic>
    </p:spTree>
    <p:extLst>
      <p:ext uri="{BB962C8B-B14F-4D97-AF65-F5344CB8AC3E}">
        <p14:creationId xmlns:p14="http://schemas.microsoft.com/office/powerpoint/2010/main" val="1361984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02595"/>
          </a:xfrm>
        </p:spPr>
        <p:txBody>
          <a:bodyPr/>
          <a:lstStyle/>
          <a:p>
            <a:r>
              <a:rPr lang="en-US" dirty="0" smtClean="0"/>
              <a:t>                    </a:t>
            </a:r>
            <a:r>
              <a:rPr lang="en-US"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133342"/>
            <a:ext cx="8946541" cy="5293216"/>
          </a:xfrm>
        </p:spPr>
        <p:txBody>
          <a:bodyPr>
            <a:normAutofit fontScale="92500"/>
          </a:bodyPr>
          <a:lstStyle/>
          <a:p>
            <a:r>
              <a:rPr lang="en-IN" sz="2400" dirty="0">
                <a:latin typeface="Times New Roman" panose="02020603050405020304" pitchFamily="18" charset="0"/>
                <a:cs typeface="Times New Roman" panose="02020603050405020304" pitchFamily="18" charset="0"/>
              </a:rPr>
              <a:t>After evaluating the results procured during the training phase of my project and the results that I received from the websites, I can claim that the </a:t>
            </a:r>
            <a:r>
              <a:rPr lang="en-IN" sz="2400" dirty="0" smtClean="0">
                <a:latin typeface="Times New Roman" panose="02020603050405020304" pitchFamily="18" charset="0"/>
                <a:cs typeface="Times New Roman" panose="02020603050405020304" pitchFamily="18" charset="0"/>
              </a:rPr>
              <a:t>Decision Tree </a:t>
            </a:r>
            <a:r>
              <a:rPr lang="en-IN" sz="2400" dirty="0" err="1" smtClean="0">
                <a:latin typeface="Times New Roman" panose="02020603050405020304" pitchFamily="18" charset="0"/>
                <a:cs typeface="Times New Roman" panose="02020603050405020304" pitchFamily="18" charset="0"/>
              </a:rPr>
              <a:t>Regressor</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performs </a:t>
            </a:r>
            <a:r>
              <a:rPr lang="en-IN" sz="2400" dirty="0" smtClean="0">
                <a:latin typeface="Times New Roman" panose="02020603050405020304" pitchFamily="18" charset="0"/>
                <a:cs typeface="Times New Roman" panose="02020603050405020304" pitchFamily="18" charset="0"/>
              </a:rPr>
              <a:t>better than </a:t>
            </a:r>
            <a:r>
              <a:rPr lang="en-IN" sz="2400" dirty="0">
                <a:latin typeface="Times New Roman" panose="02020603050405020304" pitchFamily="18" charset="0"/>
                <a:cs typeface="Times New Roman" panose="02020603050405020304" pitchFamily="18" charset="0"/>
              </a:rPr>
              <a:t>other </a:t>
            </a:r>
            <a:r>
              <a:rPr lang="en-IN" sz="2400" dirty="0" smtClean="0">
                <a:latin typeface="Times New Roman" panose="02020603050405020304" pitchFamily="18" charset="0"/>
                <a:cs typeface="Times New Roman" panose="02020603050405020304" pitchFamily="18" charset="0"/>
              </a:rPr>
              <a:t>regression</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models. And using it we have predicted the output </a:t>
            </a:r>
            <a:r>
              <a:rPr lang="en-IN" sz="2400" dirty="0" smtClean="0">
                <a:latin typeface="Times New Roman" panose="02020603050405020304" pitchFamily="18" charset="0"/>
                <a:cs typeface="Times New Roman" panose="02020603050405020304" pitchFamily="18" charset="0"/>
              </a:rPr>
              <a:t>and compared the actual and predicted rating</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This project allowed me to work with four different regression models and further, I was able to implement them on Natural Language Processing use-case. The various data pre-processing and feature engineering steps in the project made me to have knowledge of the efficient methods that can be used to clean textual data. I understood the working of various classification models such as Decision Tree </a:t>
            </a:r>
            <a:r>
              <a:rPr lang="en-IN" sz="2400" dirty="0" err="1">
                <a:latin typeface="Times New Roman" panose="02020603050405020304" pitchFamily="18" charset="0"/>
                <a:cs typeface="Times New Roman" panose="02020603050405020304" pitchFamily="18" charset="0"/>
              </a:rPr>
              <a:t>regressor</a:t>
            </a:r>
            <a:r>
              <a:rPr lang="en-IN" sz="2400" dirty="0">
                <a:latin typeface="Times New Roman" panose="02020603050405020304" pitchFamily="18" charset="0"/>
                <a:cs typeface="Times New Roman" panose="02020603050405020304" pitchFamily="18" charset="0"/>
              </a:rPr>
              <a:t>, Gradient Boosting </a:t>
            </a:r>
            <a:r>
              <a:rPr lang="en-IN" sz="2400" dirty="0" err="1">
                <a:latin typeface="Times New Roman" panose="02020603050405020304" pitchFamily="18" charset="0"/>
                <a:cs typeface="Times New Roman" panose="02020603050405020304" pitchFamily="18" charset="0"/>
              </a:rPr>
              <a:t>Regressor</a:t>
            </a:r>
            <a:r>
              <a:rPr lang="en-IN" sz="2400" dirty="0">
                <a:latin typeface="Times New Roman" panose="02020603050405020304" pitchFamily="18" charset="0"/>
                <a:cs typeface="Times New Roman" panose="02020603050405020304" pitchFamily="18" charset="0"/>
              </a:rPr>
              <a:t>, Linear Regression, </a:t>
            </a:r>
            <a:r>
              <a:rPr lang="en-IN" sz="2400" dirty="0" err="1">
                <a:latin typeface="Times New Roman" panose="02020603050405020304" pitchFamily="18" charset="0"/>
                <a:cs typeface="Times New Roman" panose="02020603050405020304" pitchFamily="18" charset="0"/>
              </a:rPr>
              <a:t>XGboost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Regressor</a:t>
            </a:r>
            <a:r>
              <a:rPr lang="en-IN" sz="2400" dirty="0">
                <a:latin typeface="Times New Roman" panose="02020603050405020304" pitchFamily="18" charset="0"/>
                <a:cs typeface="Times New Roman" panose="02020603050405020304" pitchFamily="18" charset="0"/>
              </a:rPr>
              <a:t>. I got introduced to the concepts of </a:t>
            </a:r>
            <a:r>
              <a:rPr lang="en-IN" sz="2400" dirty="0" err="1">
                <a:latin typeface="Times New Roman" panose="02020603050405020304" pitchFamily="18" charset="0"/>
                <a:cs typeface="Times New Roman" panose="02020603050405020304" pitchFamily="18" charset="0"/>
              </a:rPr>
              <a:t>wordcloud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stopwords</a:t>
            </a:r>
            <a:r>
              <a:rPr lang="en-IN" sz="2400" dirty="0">
                <a:latin typeface="Times New Roman" panose="02020603050405020304" pitchFamily="18" charset="0"/>
                <a:cs typeface="Times New Roman" panose="02020603050405020304" pitchFamily="18" charset="0"/>
              </a:rPr>
              <a:t> and advantages of using it in textual data. Finally doing hyper-parameter tuning for the model helped me to achieve optimum results.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656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888642" y="837127"/>
            <a:ext cx="10058400" cy="5657850"/>
          </a:xfrm>
          <a:prstGeom prst="rect">
            <a:avLst/>
          </a:prstGeom>
        </p:spPr>
      </p:pic>
    </p:spTree>
    <p:extLst>
      <p:ext uri="{BB962C8B-B14F-4D97-AF65-F5344CB8AC3E}">
        <p14:creationId xmlns:p14="http://schemas.microsoft.com/office/powerpoint/2010/main" val="6583626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64</TotalTime>
  <Words>528</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Ion</vt:lpstr>
      <vt:lpstr>                                   Title of the Project:           Rating Prediction Project</vt:lpstr>
      <vt:lpstr>       PROBLEM STATEMENT AND                  UNDERSTANDING</vt:lpstr>
      <vt:lpstr>    EDA AND VISUALIZATION STEPS</vt:lpstr>
      <vt:lpstr>                   Visualization</vt:lpstr>
      <vt:lpstr>          STEPS AND ASSUMPTIONS</vt:lpstr>
      <vt:lpstr>                   Finalized Model</vt:lpstr>
      <vt:lpstr>                    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Project:    Malignant Comment Classifier</dc:title>
  <dc:creator>Win 10</dc:creator>
  <cp:lastModifiedBy>Win 10</cp:lastModifiedBy>
  <cp:revision>14</cp:revision>
  <dcterms:created xsi:type="dcterms:W3CDTF">2021-12-21T12:08:29Z</dcterms:created>
  <dcterms:modified xsi:type="dcterms:W3CDTF">2022-01-14T13:30:48Z</dcterms:modified>
</cp:coreProperties>
</file>