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2" r:id="rId3"/>
    <p:sldId id="263" r:id="rId4"/>
    <p:sldId id="264" r:id="rId5"/>
    <p:sldId id="275" r:id="rId6"/>
    <p:sldId id="276" r:id="rId7"/>
    <p:sldId id="269" r:id="rId8"/>
    <p:sldId id="277"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321479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87888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84748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54930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400010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EAAD48-59A5-4DC7-AA4C-11913DC9F130}"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223055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EAAD48-59A5-4DC7-AA4C-11913DC9F130}" type="datetimeFigureOut">
              <a:rPr lang="en-IN" smtClean="0"/>
              <a:t>22-10-2021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403073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EAAD48-59A5-4DC7-AA4C-11913DC9F130}" type="datetimeFigureOut">
              <a:rPr lang="en-IN" smtClean="0"/>
              <a:t>22-10-2021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49439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AAD48-59A5-4DC7-AA4C-11913DC9F130}" type="datetimeFigureOut">
              <a:rPr lang="en-IN" smtClean="0"/>
              <a:t>22-10-2021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58112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AAD48-59A5-4DC7-AA4C-11913DC9F130}"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225901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AAD48-59A5-4DC7-AA4C-11913DC9F130}"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235937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AAD48-59A5-4DC7-AA4C-11913DC9F130}" type="datetimeFigureOut">
              <a:rPr lang="en-IN" smtClean="0"/>
              <a:t>22-10-2021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54D22-8418-405F-8C67-1173B3A3BDD6}" type="slidenum">
              <a:rPr lang="en-IN" smtClean="0"/>
              <a:t>‹#›</a:t>
            </a:fld>
            <a:endParaRPr lang="en-IN"/>
          </a:p>
        </p:txBody>
      </p:sp>
    </p:spTree>
    <p:extLst>
      <p:ext uri="{BB962C8B-B14F-4D97-AF65-F5344CB8AC3E}">
        <p14:creationId xmlns:p14="http://schemas.microsoft.com/office/powerpoint/2010/main" val="1487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dirty="0" smtClean="0"/>
              <a:t> </a:t>
            </a:r>
            <a:r>
              <a:rPr lang="en-IN" b="1" dirty="0" smtClean="0">
                <a:latin typeface="Times New Roman" panose="02020603050405020304" pitchFamily="18" charset="0"/>
                <a:cs typeface="Times New Roman" panose="02020603050405020304" pitchFamily="18" charset="0"/>
              </a:rPr>
              <a:t>HOUSING USE CASE STUDY PROJECT</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12135"/>
            <a:ext cx="10515600" cy="4064828"/>
          </a:xfrm>
        </p:spPr>
        <p:txBody>
          <a:bodyPr>
            <a:normAutofit fontScale="47500" lnSpcReduction="20000"/>
          </a:bodyPr>
          <a:lstStyle/>
          <a:p>
            <a:pPr marL="0" indent="0">
              <a:buNone/>
            </a:pPr>
            <a:r>
              <a:rPr lang="en-IN" dirty="0" smtClean="0"/>
              <a:t>   </a:t>
            </a:r>
            <a:r>
              <a:rPr lang="en-IN" sz="5900" dirty="0">
                <a:latin typeface="Times New Roman" panose="02020603050405020304" pitchFamily="18"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pPr marL="0" indent="0">
              <a:buNone/>
            </a:pPr>
            <a:r>
              <a:rPr lang="en-IN" sz="5900" dirty="0" smtClean="0">
                <a:latin typeface="Times New Roman" panose="02020603050405020304" pitchFamily="18" charset="0"/>
                <a:cs typeface="Times New Roman" panose="02020603050405020304" pitchFamily="18" charset="0"/>
              </a:rPr>
              <a:t>                </a:t>
            </a:r>
          </a:p>
          <a:p>
            <a:pPr marL="0" indent="0">
              <a:buNone/>
            </a:pPr>
            <a:r>
              <a:rPr lang="en-IN" dirty="0"/>
              <a:t> </a:t>
            </a:r>
            <a:r>
              <a:rPr lang="en-IN" dirty="0" smtClean="0"/>
              <a:t>  </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157440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About New Product Ppt PowerPoint Presentation Infographic  Template Gridlines - PowerPoi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46" y="1635282"/>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a:t>
            </a:r>
            <a:r>
              <a:rPr lang="en-IN" sz="4000" b="1" dirty="0" smtClean="0">
                <a:latin typeface="Times New Roman" panose="02020603050405020304" pitchFamily="18" charset="0"/>
                <a:cs typeface="Times New Roman" panose="02020603050405020304" pitchFamily="18" charset="0"/>
              </a:rPr>
              <a:t>Data </a:t>
            </a:r>
            <a:r>
              <a:rPr lang="en-IN" sz="4000" b="1" dirty="0">
                <a:latin typeface="Times New Roman" panose="02020603050405020304" pitchFamily="18" charset="0"/>
                <a:cs typeface="Times New Roman" panose="02020603050405020304" pitchFamily="18" charset="0"/>
              </a:rPr>
              <a:t>Pre-processing Done:</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dirty="0" smtClean="0"/>
              <a:t> </a:t>
            </a:r>
            <a:endParaRPr lang="en-IN" dirty="0"/>
          </a:p>
        </p:txBody>
      </p:sp>
      <p:sp>
        <p:nvSpPr>
          <p:cNvPr id="5" name="Content Placeholder 4"/>
          <p:cNvSpPr>
            <a:spLocks noGrp="1"/>
          </p:cNvSpPr>
          <p:nvPr>
            <p:ph idx="1"/>
          </p:nvPr>
        </p:nvSpPr>
        <p:spPr>
          <a:xfrm>
            <a:off x="838200" y="940158"/>
            <a:ext cx="10515600" cy="5236805"/>
          </a:xfrm>
        </p:spPr>
        <p:txBody>
          <a:bodyPr>
            <a:noAutofit/>
          </a:bodyPr>
          <a:lstStyle/>
          <a:p>
            <a:r>
              <a:rPr lang="en-IN" dirty="0">
                <a:latin typeface="Times New Roman" panose="02020603050405020304" pitchFamily="18" charset="0"/>
                <a:cs typeface="Times New Roman" panose="02020603050405020304" pitchFamily="18" charset="0"/>
              </a:rPr>
              <a:t>Before applying machine learning models to the dataset one should clean the data and this one has no exception in that sense. We perform some of the Exploratory Data Analysis (EDA) process.</a:t>
            </a:r>
          </a:p>
          <a:p>
            <a:r>
              <a:rPr lang="en-IN" dirty="0">
                <a:latin typeface="Times New Roman" panose="02020603050405020304" pitchFamily="18" charset="0"/>
                <a:cs typeface="Times New Roman" panose="02020603050405020304" pitchFamily="18" charset="0"/>
              </a:rPr>
              <a:t>Since the dataset contains both numerical and categorical features I have replaced a numerical feature with the mean values and categorical feature with the median values and dropped some of the NaN value rows using dropna() function. </a:t>
            </a:r>
            <a:r>
              <a:rPr lang="en-US" dirty="0">
                <a:latin typeface="Times New Roman" panose="02020603050405020304" pitchFamily="18" charset="0"/>
                <a:cs typeface="Times New Roman" panose="02020603050405020304" pitchFamily="18" charset="0"/>
              </a:rPr>
              <a:t>And since we have training data and testing data separately I have done this cleaning process for the both.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model to proceed with the data efficiently, the categorical variables should be encoded. Data has to be pre-processed as a machine learning models are better at reading numbers than words. Using get_dummies(), the categorical data can be replaced with numbers with increasing the </a:t>
            </a:r>
            <a:r>
              <a:rPr lang="en-US" dirty="0" smtClean="0">
                <a:latin typeface="Times New Roman" panose="02020603050405020304" pitchFamily="18" charset="0"/>
                <a:cs typeface="Times New Roman" panose="02020603050405020304" pitchFamily="18" charset="0"/>
              </a:rPr>
              <a:t>features.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38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1300766"/>
            <a:ext cx="4475811" cy="756634"/>
          </a:xfrm>
        </p:spPr>
        <p:txBody>
          <a:bodyPr>
            <a:noAutofit/>
          </a:bodyPr>
          <a:lstStyle/>
          <a:p>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Correlation:</a:t>
            </a:r>
            <a:endParaRPr lang="en-IN" sz="4000"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417" b="10417"/>
          <a:stretch>
            <a:fillRect/>
          </a:stretch>
        </p:blipFill>
        <p:spPr>
          <a:xfrm>
            <a:off x="5208945" y="953037"/>
            <a:ext cx="6172200" cy="4915951"/>
          </a:xfrm>
        </p:spPr>
      </p:pic>
      <p:sp>
        <p:nvSpPr>
          <p:cNvPr id="4" name="Text Placeholder 3"/>
          <p:cNvSpPr>
            <a:spLocks noGrp="1"/>
          </p:cNvSpPr>
          <p:nvPr>
            <p:ph type="body"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correlation heatmap using seaborn </a:t>
            </a:r>
            <a:r>
              <a:rPr lang="en-US" sz="2000" dirty="0" smtClean="0">
                <a:latin typeface="Times New Roman" panose="02020603050405020304" pitchFamily="18" charset="0"/>
                <a:cs typeface="Times New Roman" panose="02020603050405020304" pitchFamily="18" charset="0"/>
              </a:rPr>
              <a:t>library</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darker shades shows highly negative correlation and the lighter shades shows highly positive correlation. Corresponding to the target feature we can see that “OverallCond” and “YearRemodAdd” features has very positive correlation with the target. Which implies the house having good facilities and if it is recently modified then that house will have more price. And remaining features are also contributing to the target that is they are also playing a major role in predicting price of the house.</a:t>
            </a:r>
          </a:p>
          <a:p>
            <a:endParaRPr lang="en-IN" dirty="0"/>
          </a:p>
        </p:txBody>
      </p:sp>
    </p:spTree>
    <p:extLst>
      <p:ext uri="{BB962C8B-B14F-4D97-AF65-F5344CB8AC3E}">
        <p14:creationId xmlns:p14="http://schemas.microsoft.com/office/powerpoint/2010/main" val="310869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sz="4000" b="1" dirty="0" smtClean="0">
                <a:latin typeface="Times New Roman" panose="02020603050405020304" pitchFamily="18" charset="0"/>
                <a:cs typeface="Times New Roman" panose="02020603050405020304" pitchFamily="18" charset="0"/>
              </a:rPr>
              <a:t>Models </a:t>
            </a:r>
            <a:r>
              <a:rPr lang="en-IN" sz="4000" b="1" dirty="0">
                <a:latin typeface="Times New Roman" panose="02020603050405020304" pitchFamily="18" charset="0"/>
                <a:cs typeface="Times New Roman" panose="02020603050405020304" pitchFamily="18" charset="0"/>
              </a:rPr>
              <a:t>Development and Evaluation:</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buNone/>
            </a:pPr>
            <a:r>
              <a:rPr lang="en-IN" sz="3200" b="1" dirty="0">
                <a:latin typeface="Times New Roman" panose="02020603050405020304" pitchFamily="18" charset="0"/>
                <a:cs typeface="Times New Roman" panose="02020603050405020304" pitchFamily="18" charset="0"/>
              </a:rPr>
              <a:t>Linear Regression</a:t>
            </a:r>
            <a:r>
              <a:rPr lang="en-IN" sz="3200" dirty="0">
                <a:latin typeface="Times New Roman" panose="02020603050405020304" pitchFamily="18" charset="0"/>
                <a:cs typeface="Times New Roman" panose="02020603050405020304" pitchFamily="18" charset="0"/>
              </a:rPr>
              <a:t>: It is a basic and commonly used type of predictive analysis. Linear Regression fits a straight line or surface that minimizes the deprecancies between predicted and actual output values.</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5481" y="3713677"/>
            <a:ext cx="3686175" cy="1104900"/>
          </a:xfrm>
          <a:prstGeom prst="rect">
            <a:avLst/>
          </a:prstGeom>
        </p:spPr>
      </p:pic>
    </p:spTree>
    <p:extLst>
      <p:ext uri="{BB962C8B-B14F-4D97-AF65-F5344CB8AC3E}">
        <p14:creationId xmlns:p14="http://schemas.microsoft.com/office/powerpoint/2010/main" val="324204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123482"/>
          </a:xfrm>
        </p:spPr>
        <p:txBody>
          <a:bodyPr/>
          <a:lstStyle/>
          <a:p>
            <a:r>
              <a:rPr lang="en-IN" dirty="0" smtClean="0"/>
              <a:t>       </a:t>
            </a:r>
            <a:r>
              <a:rPr lang="en-IN" sz="4000" b="1" dirty="0" smtClean="0">
                <a:latin typeface="Times New Roman" panose="02020603050405020304" pitchFamily="18" charset="0"/>
                <a:cs typeface="Times New Roman" panose="02020603050405020304" pitchFamily="18" charset="0"/>
              </a:rPr>
              <a:t>Models Development and Evaluation</a:t>
            </a:r>
            <a:endParaRPr lang="en-IN" sz="4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IN" sz="3200" dirty="0" smtClean="0">
                <a:latin typeface="Times New Roman" panose="02020603050405020304" pitchFamily="18" charset="0"/>
                <a:cs typeface="Times New Roman" panose="02020603050405020304" pitchFamily="18" charset="0"/>
              </a:rPr>
              <a:t>XGBoost Regressor</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pPr marL="0" lvl="0" indent="0">
              <a:buNone/>
            </a:pPr>
            <a:r>
              <a:rPr lang="en-IN" sz="3200" dirty="0">
                <a:latin typeface="Times New Roman" panose="02020603050405020304" pitchFamily="18" charset="0"/>
                <a:cs typeface="Times New Roman" panose="02020603050405020304" pitchFamily="18" charset="0"/>
              </a:rPr>
              <a:t>Extreme Gradient Boosting regressor provides an efficient and effective implementation of gradient boosting algorithm which is used for regression predictive modeling. </a:t>
            </a:r>
          </a:p>
          <a:p>
            <a:pPr marL="0" indent="0">
              <a:buNone/>
            </a:pPr>
            <a:endParaRPr lang="en-IN" dirty="0"/>
          </a:p>
        </p:txBody>
      </p:sp>
      <p:sp>
        <p:nvSpPr>
          <p:cNvPr id="5" name="Text Placeholder 4"/>
          <p:cNvSpPr>
            <a:spLocks noGrp="1"/>
          </p:cNvSpPr>
          <p:nvPr>
            <p:ph type="body" sz="quarter" idx="3"/>
          </p:nvPr>
        </p:nvSpPr>
        <p:spPr/>
        <p:txBody>
          <a:bodyPr>
            <a:normAutofit/>
          </a:bodyPr>
          <a:lstStyle/>
          <a:p>
            <a:r>
              <a:rPr lang="en-IN" sz="3200" dirty="0" smtClean="0">
                <a:latin typeface="Times New Roman" panose="02020603050405020304" pitchFamily="18" charset="0"/>
                <a:cs typeface="Times New Roman" panose="02020603050405020304" pitchFamily="18" charset="0"/>
              </a:rPr>
              <a:t>Decision Tree Regressor</a:t>
            </a:r>
            <a:endParaRPr lang="en-IN" sz="3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This algorithm splits a data sample into two or more homogeneous sets based on the input variables. A part of a tree is generated with each </a:t>
            </a:r>
            <a:r>
              <a:rPr lang="en-US" sz="3200" dirty="0" smtClean="0">
                <a:latin typeface="Times New Roman" panose="02020603050405020304" pitchFamily="18" charset="0"/>
                <a:cs typeface="Times New Roman" panose="02020603050405020304" pitchFamily="18" charset="0"/>
              </a:rPr>
              <a:t>split</a:t>
            </a:r>
            <a:r>
              <a:rPr lang="en-US" sz="3200"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72753" y="5343994"/>
            <a:ext cx="2781300" cy="103822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025481" y="5343994"/>
            <a:ext cx="3476625" cy="866775"/>
          </a:xfrm>
          <a:prstGeom prst="rect">
            <a:avLst/>
          </a:prstGeom>
        </p:spPr>
      </p:pic>
    </p:spTree>
    <p:extLst>
      <p:ext uri="{BB962C8B-B14F-4D97-AF65-F5344CB8AC3E}">
        <p14:creationId xmlns:p14="http://schemas.microsoft.com/office/powerpoint/2010/main" val="184135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b="1" dirty="0" smtClean="0">
                <a:latin typeface="Times New Roman" panose="02020603050405020304" pitchFamily="18" charset="0"/>
                <a:cs typeface="Times New Roman" panose="02020603050405020304" pitchFamily="18" charset="0"/>
              </a:rPr>
              <a:t>Models Development and Evaluation    </a:t>
            </a:r>
            <a:endParaRPr lang="en-IN" sz="4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92500"/>
          </a:bodyPr>
          <a:lstStyle/>
          <a:p>
            <a:r>
              <a:rPr lang="en-IN" sz="3200" dirty="0" smtClean="0">
                <a:latin typeface="Times New Roman" panose="02020603050405020304" pitchFamily="18" charset="0"/>
                <a:cs typeface="Times New Roman" panose="02020603050405020304" pitchFamily="18" charset="0"/>
              </a:rPr>
              <a:t>Gradient Boosting Regressor</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pPr marL="0" lvl="0" indent="0">
              <a:buNone/>
            </a:pPr>
            <a:r>
              <a:rPr lang="en-US" sz="3200" dirty="0">
                <a:latin typeface="Times New Roman" panose="02020603050405020304" pitchFamily="18" charset="0"/>
                <a:cs typeface="Times New Roman" panose="02020603050405020304" pitchFamily="18" charset="0"/>
              </a:rPr>
              <a:t>Gradient boosting is a machine learning technique for regression, which produces a prediction model in the form of an ensemble of weak prediction models, typically decision trees.</a:t>
            </a:r>
            <a:endParaRPr lang="en-IN" sz="3200" b="1"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normAutofit/>
          </a:bodyPr>
          <a:lstStyle/>
          <a:p>
            <a:r>
              <a:rPr lang="en-IN" sz="3200" dirty="0" smtClean="0">
                <a:latin typeface="Times New Roman" panose="02020603050405020304" pitchFamily="18" charset="0"/>
                <a:cs typeface="Times New Roman" panose="02020603050405020304" pitchFamily="18" charset="0"/>
              </a:rPr>
              <a:t>Random Forest Regressor</a:t>
            </a:r>
            <a:endParaRPr lang="en-IN" sz="3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pPr marL="0" indent="0">
              <a:buNone/>
            </a:pPr>
            <a:r>
              <a:rPr lang="en-US" sz="3200" dirty="0">
                <a:latin typeface="Times New Roman" panose="02020603050405020304" pitchFamily="18" charset="0"/>
                <a:cs typeface="Times New Roman" panose="02020603050405020304" pitchFamily="18" charset="0"/>
              </a:rPr>
              <a:t>It is a type of ensemble learning method that uses numerous decision trees to achieve higher prediction accuracy and model </a:t>
            </a:r>
            <a:r>
              <a:rPr lang="en-US" sz="3200" dirty="0" smtClean="0">
                <a:latin typeface="Times New Roman" panose="02020603050405020304" pitchFamily="18" charset="0"/>
                <a:cs typeface="Times New Roman" panose="02020603050405020304" pitchFamily="18" charset="0"/>
              </a:rPr>
              <a:t>stability</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97239" y="5756275"/>
            <a:ext cx="4067175" cy="86677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172200" y="4875927"/>
            <a:ext cx="3733800" cy="857250"/>
          </a:xfrm>
          <a:prstGeom prst="rect">
            <a:avLst/>
          </a:prstGeom>
        </p:spPr>
      </p:pic>
    </p:spTree>
    <p:extLst>
      <p:ext uri="{BB962C8B-B14F-4D97-AF65-F5344CB8AC3E}">
        <p14:creationId xmlns:p14="http://schemas.microsoft.com/office/powerpoint/2010/main" val="100786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latin typeface="Times New Roman" panose="02020603050405020304" pitchFamily="18" charset="0"/>
                <a:cs typeface="Times New Roman" panose="02020603050405020304" pitchFamily="18" charset="0"/>
              </a:rPr>
              <a:t>Key </a:t>
            </a:r>
            <a:r>
              <a:rPr lang="en-IN" b="1" dirty="0">
                <a:latin typeface="Times New Roman" panose="02020603050405020304" pitchFamily="18" charset="0"/>
                <a:cs typeface="Times New Roman" panose="02020603050405020304" pitchFamily="18" charset="0"/>
              </a:rPr>
              <a:t>metrics for success in solving problem </a:t>
            </a:r>
            <a:r>
              <a:rPr lang="en-IN" b="1" dirty="0" smtClean="0">
                <a:latin typeface="Times New Roman" panose="02020603050405020304" pitchFamily="18" charset="0"/>
                <a:cs typeface="Times New Roman" panose="02020603050405020304" pitchFamily="18" charset="0"/>
              </a:rPr>
              <a:t>                         under consideration</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351338"/>
              </a:xfrm>
            </p:spPr>
            <p:txBody>
              <a:bodyPr>
                <a:normAutofit fontScale="70000" lnSpcReduction="20000"/>
              </a:bodyPr>
              <a:lstStyle/>
              <a:p>
                <a:pPr lvl="0"/>
                <a:r>
                  <a:rPr lang="en-IN" sz="4000" b="1" dirty="0">
                    <a:latin typeface="Times New Roman" panose="02020603050405020304" pitchFamily="18" charset="0"/>
                    <a:cs typeface="Times New Roman" panose="02020603050405020304" pitchFamily="18" charset="0"/>
                  </a:rPr>
                  <a:t>Mean Absolute Error:  </a:t>
                </a:r>
              </a:p>
              <a:p>
                <a:pPr marL="0" indent="0">
                  <a:buNone/>
                </a:pPr>
                <a:r>
                  <a:rPr lang="en-IN" sz="3400" b="1" dirty="0" smtClean="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Mean Absolute Error is the average of the difference between the original values and the predicted values. It gives us the measure of how far the prediction were from the actual output. However, they don’ give us any idea of the direction of the error i.e. whether we are under predicting the data or over predicting the data. Mathematically, it is represented as:</a:t>
                </a:r>
                <a:endParaRPr lang="en-IN" sz="3400" b="1" dirty="0">
                  <a:latin typeface="Times New Roman" panose="02020603050405020304" pitchFamily="18" charset="0"/>
                  <a:cs typeface="Times New Roman" panose="02020603050405020304" pitchFamily="18" charset="0"/>
                </a:endParaRPr>
              </a:p>
              <a:p>
                <a:pPr marL="0" indent="0">
                  <a:buNone/>
                </a:pPr>
                <a:r>
                  <a:rPr lang="en-IN" sz="3400" dirty="0">
                    <a:latin typeface="Times New Roman" panose="02020603050405020304" pitchFamily="18" charset="0"/>
                    <a:cs typeface="Times New Roman" panose="02020603050405020304" pitchFamily="18" charset="0"/>
                  </a:rPr>
                  <a:t>Mean Absolute Error </a:t>
                </a:r>
                <a:r>
                  <a:rPr lang="en-IN" sz="33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3300" i="1">
                            <a:latin typeface="Cambria Math" panose="02040503050406030204" pitchFamily="18" charset="0"/>
                          </a:rPr>
                        </m:ctrlPr>
                      </m:fPr>
                      <m:num>
                        <m:r>
                          <a:rPr lang="en-IN" sz="3300" i="1">
                            <a:latin typeface="Cambria Math" panose="02040503050406030204" pitchFamily="18" charset="0"/>
                          </a:rPr>
                          <m:t>1</m:t>
                        </m:r>
                      </m:num>
                      <m:den>
                        <m:r>
                          <a:rPr lang="en-IN" sz="3300" i="1">
                            <a:latin typeface="Cambria Math" panose="02040503050406030204" pitchFamily="18" charset="0"/>
                          </a:rPr>
                          <m:t>𝑁</m:t>
                        </m:r>
                      </m:den>
                    </m:f>
                    <m:nary>
                      <m:naryPr>
                        <m:chr m:val="∑"/>
                        <m:limLoc m:val="undOvr"/>
                        <m:ctrlPr>
                          <a:rPr lang="en-IN" sz="3300" i="1">
                            <a:latin typeface="Cambria Math" panose="02040503050406030204" pitchFamily="18" charset="0"/>
                          </a:rPr>
                        </m:ctrlPr>
                      </m:naryPr>
                      <m:sub>
                        <m:r>
                          <a:rPr lang="en-IN" sz="3300" i="1">
                            <a:latin typeface="Cambria Math" panose="02040503050406030204" pitchFamily="18" charset="0"/>
                          </a:rPr>
                          <m:t>𝑗</m:t>
                        </m:r>
                        <m:r>
                          <a:rPr lang="en-IN" sz="3300" i="1">
                            <a:latin typeface="Cambria Math" panose="02040503050406030204" pitchFamily="18" charset="0"/>
                          </a:rPr>
                          <m:t>=1</m:t>
                        </m:r>
                      </m:sub>
                      <m:sup>
                        <m:r>
                          <a:rPr lang="en-IN" sz="3300" i="1">
                            <a:latin typeface="Cambria Math" panose="02040503050406030204" pitchFamily="18" charset="0"/>
                          </a:rPr>
                          <m:t>𝑁</m:t>
                        </m:r>
                      </m:sup>
                      <m:e>
                        <m:r>
                          <a:rPr lang="en-IN" sz="3300" i="1">
                            <a:latin typeface="Cambria Math" panose="02040503050406030204" pitchFamily="18" charset="0"/>
                          </a:rPr>
                          <m:t>|</m:t>
                        </m:r>
                        <m:r>
                          <a:rPr lang="en-IN" sz="3300" i="1">
                            <a:latin typeface="Cambria Math" panose="02040503050406030204" pitchFamily="18" charset="0"/>
                          </a:rPr>
                          <m:t>𝑦𝑖</m:t>
                        </m:r>
                        <m:r>
                          <a:rPr lang="en-IN" sz="3300" i="1">
                            <a:latin typeface="Cambria Math" panose="02040503050406030204" pitchFamily="18" charset="0"/>
                          </a:rPr>
                          <m:t>−</m:t>
                        </m:r>
                        <m:r>
                          <a:rPr lang="en-IN" sz="3300" i="1">
                            <a:latin typeface="Cambria Math" panose="02040503050406030204" pitchFamily="18" charset="0"/>
                          </a:rPr>
                          <m:t>𝑦𝑗</m:t>
                        </m:r>
                        <m:r>
                          <a:rPr lang="en-IN" sz="3300" i="1">
                            <a:latin typeface="Cambria Math" panose="02040503050406030204" pitchFamily="18" charset="0"/>
                          </a:rPr>
                          <m:t>|</m:t>
                        </m:r>
                      </m:e>
                    </m:nary>
                  </m:oMath>
                </a14:m>
                <a:endParaRPr lang="en-IN" sz="3300" b="1" dirty="0">
                  <a:latin typeface="Times New Roman" panose="02020603050405020304" pitchFamily="18" charset="0"/>
                  <a:cs typeface="Times New Roman" panose="02020603050405020304" pitchFamily="18" charset="0"/>
                </a:endParaRPr>
              </a:p>
              <a:p>
                <a:pPr lvl="0"/>
                <a:r>
                  <a:rPr lang="en-IN" sz="4000" b="1" dirty="0">
                    <a:latin typeface="Times New Roman" panose="02020603050405020304" pitchFamily="18" charset="0"/>
                    <a:cs typeface="Times New Roman" panose="02020603050405020304" pitchFamily="18" charset="0"/>
                  </a:rPr>
                  <a:t>Mean Squared Error:</a:t>
                </a:r>
              </a:p>
              <a:p>
                <a:pPr marL="0" indent="0">
                  <a:buNone/>
                </a:pPr>
                <a:r>
                  <a:rPr lang="en-IN" sz="3300" b="1" dirty="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Mean Squared Error (MSE) is quite similar to Mean Absolute Error, the only difference being that MSE takes the average of the </a:t>
                </a:r>
                <a:r>
                  <a:rPr lang="en-US" sz="3400" b="1" dirty="0">
                    <a:latin typeface="Times New Roman" panose="02020603050405020304" pitchFamily="18" charset="0"/>
                    <a:cs typeface="Times New Roman" panose="02020603050405020304" pitchFamily="18" charset="0"/>
                  </a:rPr>
                  <a:t>square</a:t>
                </a:r>
                <a:r>
                  <a:rPr lang="en-US" sz="3400" dirty="0">
                    <a:latin typeface="Times New Roman" panose="02020603050405020304" pitchFamily="18" charset="0"/>
                    <a:cs typeface="Times New Roman" panose="02020603050405020304" pitchFamily="18" charset="0"/>
                  </a:rPr>
                  <a:t> of the difference between the original values and the predicted </a:t>
                </a:r>
                <a:r>
                  <a:rPr lang="en-US" sz="3400" dirty="0" smtClean="0">
                    <a:latin typeface="Times New Roman" panose="02020603050405020304" pitchFamily="18" charset="0"/>
                    <a:cs typeface="Times New Roman" panose="02020603050405020304" pitchFamily="18" charset="0"/>
                  </a:rPr>
                  <a:t>values. Mathematically, it is represented as: </a:t>
                </a:r>
                <a:endParaRPr lang="en-IN" sz="3400" b="1" dirty="0">
                  <a:latin typeface="Times New Roman" panose="02020603050405020304" pitchFamily="18" charset="0"/>
                  <a:cs typeface="Times New Roman" panose="02020603050405020304" pitchFamily="18" charset="0"/>
                </a:endParaRPr>
              </a:p>
              <a:p>
                <a:pPr marL="0" indent="0">
                  <a:buNone/>
                </a:pPr>
                <a:r>
                  <a:rPr lang="en-IN" sz="3400" dirty="0">
                    <a:latin typeface="Times New Roman" panose="02020603050405020304" pitchFamily="18" charset="0"/>
                    <a:cs typeface="Times New Roman" panose="02020603050405020304" pitchFamily="18" charset="0"/>
                  </a:rPr>
                  <a:t>Mean Squared Error </a:t>
                </a:r>
                <a:r>
                  <a:rPr lang="en-IN" sz="33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3300" i="1">
                            <a:latin typeface="Cambria Math" panose="02040503050406030204" pitchFamily="18" charset="0"/>
                          </a:rPr>
                        </m:ctrlPr>
                      </m:fPr>
                      <m:num>
                        <m:r>
                          <a:rPr lang="en-IN" sz="3300" i="1">
                            <a:latin typeface="Cambria Math" panose="02040503050406030204" pitchFamily="18" charset="0"/>
                          </a:rPr>
                          <m:t>1</m:t>
                        </m:r>
                      </m:num>
                      <m:den>
                        <m:r>
                          <a:rPr lang="en-IN" sz="3300" i="1">
                            <a:latin typeface="Cambria Math" panose="02040503050406030204" pitchFamily="18" charset="0"/>
                          </a:rPr>
                          <m:t>𝑁</m:t>
                        </m:r>
                      </m:den>
                    </m:f>
                    <m:nary>
                      <m:naryPr>
                        <m:chr m:val="∑"/>
                        <m:limLoc m:val="undOvr"/>
                        <m:ctrlPr>
                          <a:rPr lang="en-IN" sz="3300" i="1">
                            <a:latin typeface="Cambria Math" panose="02040503050406030204" pitchFamily="18" charset="0"/>
                          </a:rPr>
                        </m:ctrlPr>
                      </m:naryPr>
                      <m:sub>
                        <m:r>
                          <a:rPr lang="en-IN" sz="3300" i="1">
                            <a:latin typeface="Cambria Math" panose="02040503050406030204" pitchFamily="18" charset="0"/>
                          </a:rPr>
                          <m:t>𝑗</m:t>
                        </m:r>
                        <m:r>
                          <a:rPr lang="en-IN" sz="3300" i="1">
                            <a:latin typeface="Cambria Math" panose="02040503050406030204" pitchFamily="18" charset="0"/>
                          </a:rPr>
                          <m:t>=1</m:t>
                        </m:r>
                      </m:sub>
                      <m:sup>
                        <m:r>
                          <a:rPr lang="en-IN" sz="3300" i="1">
                            <a:latin typeface="Cambria Math" panose="02040503050406030204" pitchFamily="18" charset="0"/>
                          </a:rPr>
                          <m:t>𝑁</m:t>
                        </m:r>
                      </m:sup>
                      <m:e>
                        <m:r>
                          <a:rPr lang="en-IN" sz="3300" i="1">
                            <a:latin typeface="Cambria Math" panose="02040503050406030204" pitchFamily="18" charset="0"/>
                          </a:rPr>
                          <m:t>(</m:t>
                        </m:r>
                        <m:r>
                          <a:rPr lang="en-IN" sz="3300" i="1">
                            <a:latin typeface="Cambria Math" panose="02040503050406030204" pitchFamily="18" charset="0"/>
                          </a:rPr>
                          <m:t>𝑦𝑖</m:t>
                        </m:r>
                        <m:r>
                          <a:rPr lang="en-IN" sz="3300" i="1">
                            <a:latin typeface="Cambria Math" panose="02040503050406030204" pitchFamily="18" charset="0"/>
                          </a:rPr>
                          <m:t>−</m:t>
                        </m:r>
                        <m:r>
                          <a:rPr lang="en-IN" sz="3300" i="1">
                            <a:latin typeface="Cambria Math" panose="02040503050406030204" pitchFamily="18" charset="0"/>
                          </a:rPr>
                          <m:t>𝑦𝑗</m:t>
                        </m:r>
                        <m:r>
                          <a:rPr lang="en-IN" sz="3300" i="1">
                            <a:latin typeface="Cambria Math" panose="02040503050406030204" pitchFamily="18" charset="0"/>
                          </a:rPr>
                          <m:t>)</m:t>
                        </m:r>
                      </m:e>
                    </m:nary>
                  </m:oMath>
                </a14:m>
                <a:r>
                  <a:rPr lang="en-IN" sz="3300" baseline="30000" dirty="0">
                    <a:latin typeface="Times New Roman" panose="02020603050405020304" pitchFamily="18" charset="0"/>
                    <a:cs typeface="Times New Roman" panose="02020603050405020304" pitchFamily="18" charset="0"/>
                  </a:rPr>
                  <a:t>2</a:t>
                </a:r>
                <a:endParaRPr lang="en-IN" sz="3300" b="1" dirty="0">
                  <a:latin typeface="Times New Roman" panose="02020603050405020304" pitchFamily="18" charset="0"/>
                  <a:cs typeface="Times New Roman" panose="02020603050405020304" pitchFamily="18" charset="0"/>
                </a:endParaRP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2"/>
                <a:stretch>
                  <a:fillRect l="-1043" t="-4062" r="-1159"/>
                </a:stretch>
              </a:blipFill>
            </p:spPr>
            <p:txBody>
              <a:bodyPr/>
              <a:lstStyle/>
              <a:p>
                <a:r>
                  <a:rPr lang="en-IN">
                    <a:noFill/>
                  </a:rPr>
                  <a:t> </a:t>
                </a:r>
              </a:p>
            </p:txBody>
          </p:sp>
        </mc:Fallback>
      </mc:AlternateContent>
    </p:spTree>
    <p:extLst>
      <p:ext uri="{BB962C8B-B14F-4D97-AF65-F5344CB8AC3E}">
        <p14:creationId xmlns:p14="http://schemas.microsoft.com/office/powerpoint/2010/main" val="99417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61200" y="244631"/>
            <a:ext cx="4019550" cy="250507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060047" y="220818"/>
            <a:ext cx="4038600" cy="25527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61200" y="3748757"/>
            <a:ext cx="4114800" cy="2657475"/>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6060047" y="3748757"/>
            <a:ext cx="4124325" cy="2543175"/>
          </a:xfrm>
          <a:prstGeom prst="rect">
            <a:avLst/>
          </a:prstGeom>
        </p:spPr>
      </p:pic>
    </p:spTree>
    <p:extLst>
      <p:ext uri="{BB962C8B-B14F-4D97-AF65-F5344CB8AC3E}">
        <p14:creationId xmlns:p14="http://schemas.microsoft.com/office/powerpoint/2010/main" val="94097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b="1" dirty="0" smtClean="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2290"/>
            <a:ext cx="10515600" cy="4351338"/>
          </a:xfrm>
        </p:spPr>
        <p:txBody>
          <a:bodyPr>
            <a:noAutofit/>
          </a:bodyPr>
          <a:lstStyle/>
          <a:p>
            <a:pPr lvl="0"/>
            <a:r>
              <a:rPr lang="en-IN" dirty="0">
                <a:latin typeface="Times New Roman" panose="02020603050405020304" pitchFamily="18" charset="0"/>
                <a:cs typeface="Times New Roman" panose="02020603050405020304" pitchFamily="18" charset="0"/>
              </a:rPr>
              <a:t>Key findings: Highest accuracy is seen in the Gradient Boosting Regressor which is similar to the k-fold cross validation score (for k=5) and also less MAE and MSE and improved accuracy after fine tuning of the same model.</a:t>
            </a:r>
            <a:endParaRPr lang="en-IN" b="1"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Things </a:t>
            </a:r>
            <a:r>
              <a:rPr lang="en-IN" dirty="0">
                <a:latin typeface="Times New Roman" panose="02020603050405020304" pitchFamily="18" charset="0"/>
                <a:cs typeface="Times New Roman" panose="02020603050405020304" pitchFamily="18" charset="0"/>
              </a:rPr>
              <a:t>I've learned by completing this project:</a:t>
            </a:r>
          </a:p>
          <a:p>
            <a:pPr lvl="0"/>
            <a:r>
              <a:rPr lang="en-IN" dirty="0">
                <a:latin typeface="Times New Roman" panose="02020603050405020304" pitchFamily="18" charset="0"/>
                <a:cs typeface="Times New Roman" panose="02020603050405020304" pitchFamily="18" charset="0"/>
              </a:rPr>
              <a:t>How to use NumPy to investigate the latent features of a dataset.</a:t>
            </a:r>
          </a:p>
          <a:p>
            <a:pPr lvl="0"/>
            <a:r>
              <a:rPr lang="en-IN" dirty="0">
                <a:latin typeface="Times New Roman" panose="02020603050405020304" pitchFamily="18" charset="0"/>
                <a:cs typeface="Times New Roman" panose="02020603050405020304" pitchFamily="18" charset="0"/>
              </a:rPr>
              <a:t>How to analyse various learning performance plots for variance and bias.</a:t>
            </a:r>
          </a:p>
          <a:p>
            <a:pPr lvl="0"/>
            <a:r>
              <a:rPr lang="en-IN" dirty="0">
                <a:latin typeface="Times New Roman" panose="02020603050405020304" pitchFamily="18" charset="0"/>
                <a:cs typeface="Times New Roman" panose="02020603050405020304" pitchFamily="18" charset="0"/>
              </a:rPr>
              <a:t>How to determine the best-guess model for predictions from unseen data.</a:t>
            </a:r>
          </a:p>
          <a:p>
            <a:pPr lvl="0"/>
            <a:r>
              <a:rPr lang="en-IN" dirty="0">
                <a:latin typeface="Times New Roman" panose="02020603050405020304" pitchFamily="18" charset="0"/>
                <a:cs typeface="Times New Roman" panose="02020603050405020304" pitchFamily="18" charset="0"/>
              </a:rPr>
              <a:t>How to evaluate a model's performance on unseen data using previous data</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68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724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      HOUSING USE CASE STUDY PROJECT                                                 INTRODUCTION</vt:lpstr>
      <vt:lpstr>              Data Pre-processing Done:  </vt:lpstr>
      <vt:lpstr>              Correlation:</vt:lpstr>
      <vt:lpstr>      Models Development and Evaluation: </vt:lpstr>
      <vt:lpstr>       Models Development and Evaluation</vt:lpstr>
      <vt:lpstr>     Models Development and Evaluation    </vt:lpstr>
      <vt:lpstr>  Key metrics for success in solving problem                          under consideration. </vt:lpstr>
      <vt:lpstr>PowerPoint Presentation</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USE CASE STUDY PROJECT</dc:title>
  <dc:creator>Win 10</dc:creator>
  <cp:lastModifiedBy>Win 10</cp:lastModifiedBy>
  <cp:revision>21</cp:revision>
  <dcterms:created xsi:type="dcterms:W3CDTF">2021-10-22T14:16:10Z</dcterms:created>
  <dcterms:modified xsi:type="dcterms:W3CDTF">2021-10-22T16:25:53Z</dcterms:modified>
</cp:coreProperties>
</file>